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6"/>
  </p:notesMasterIdLst>
  <p:sldIdLst>
    <p:sldId id="359" r:id="rId2"/>
    <p:sldId id="311" r:id="rId3"/>
    <p:sldId id="323" r:id="rId4"/>
    <p:sldId id="312" r:id="rId5"/>
    <p:sldId id="327" r:id="rId6"/>
    <p:sldId id="313" r:id="rId7"/>
    <p:sldId id="328" r:id="rId8"/>
    <p:sldId id="322" r:id="rId9"/>
    <p:sldId id="330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15" r:id="rId18"/>
    <p:sldId id="339" r:id="rId19"/>
    <p:sldId id="341" r:id="rId20"/>
    <p:sldId id="343" r:id="rId21"/>
    <p:sldId id="345" r:id="rId22"/>
    <p:sldId id="346" r:id="rId23"/>
    <p:sldId id="347" r:id="rId24"/>
    <p:sldId id="316" r:id="rId25"/>
    <p:sldId id="325" r:id="rId26"/>
    <p:sldId id="317" r:id="rId27"/>
    <p:sldId id="353" r:id="rId28"/>
    <p:sldId id="354" r:id="rId29"/>
    <p:sldId id="355" r:id="rId30"/>
    <p:sldId id="356" r:id="rId31"/>
    <p:sldId id="357" r:id="rId32"/>
    <p:sldId id="358" r:id="rId33"/>
    <p:sldId id="318" r:id="rId34"/>
    <p:sldId id="326" r:id="rId35"/>
  </p:sldIdLst>
  <p:sldSz cx="9144000" cy="6858000" type="screen4x3"/>
  <p:notesSz cx="67691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8" autoAdjust="0"/>
    <p:restoredTop sz="94608" autoAdjust="0"/>
  </p:normalViewPr>
  <p:slideViewPr>
    <p:cSldViewPr>
      <p:cViewPr varScale="1">
        <p:scale>
          <a:sx n="64" d="100"/>
          <a:sy n="64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9F8F8F3-A22F-4CA2-B447-94A864715A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AAA152C-6AEC-424A-ABC3-6D13515006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056C473-21B8-4465-8AF4-2704C4DD514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726C231-4457-44D7-8165-669F2F1643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6550" cy="4457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14CF17E1-154A-499F-A825-03861A590E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1E407E12-71DB-4D55-982D-C6DC76760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450D6-5AF4-4CB1-8DFB-0280BB2AF1A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3CC7728-7D94-4C37-9E70-1F0722922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F85C79-35E3-4FB5-8A76-912B3EC6F838}" type="slidenum">
              <a:rPr lang="ar-SA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0A70596-2130-41B3-954A-00B2B1C4F4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4642465-DE08-4CB5-B1BC-6A2D56068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ar-E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45BB908-721D-4AD8-AB09-92A654A14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E1BF91-E2D4-4612-9E8D-C34F7C87A128}" type="slidenum">
              <a:rPr lang="ar-SA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19AF8D2-8D54-43BA-940D-50D08399F3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DF9247B-4E52-4E7C-881D-C515F1EA6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ar-E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9DC5904-6B3F-4314-976B-42A24C5A0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EC56E1-D0D7-4B66-988D-BDEECFA74BE8}" type="slidenum">
              <a:rPr lang="ar-SA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D579CB1-CE64-4E8E-947B-865556AD9D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342BA78-73A0-4D8F-9977-9FA665EB0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ar-EG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758357B-C317-4A4D-A8D2-3AA956195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B0E2A5-F8B6-4446-84C6-255034B0910D}" type="slidenum">
              <a:rPr lang="ar-SA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BBB5EAB-F89C-40F5-B69E-D4D7745521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050AA4A-ED70-4DC3-97B8-F80174D91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ar-EG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8739BCF-85FC-48E9-B842-6BBDB8FC43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72F8BC-63A3-46DE-9186-936FE565E914}" type="slidenum">
              <a:rPr lang="ar-SA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5370D30-5E46-46DA-A238-AD7C9E93E2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216E626-95EE-4C7C-B962-6DF7B06FB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ar-EG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69836B8-4345-486B-A239-2E29FED46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6800F6-3188-4416-870D-D2CD8F74A722}" type="slidenum">
              <a:rPr lang="ar-SA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9B19D66-8D07-455A-B369-0020D953CA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7C2F7FB-CBD4-44D4-A9D5-0717A62D8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ar-EG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53A92A4-B1F5-489F-98D1-15DCE3CA3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33CFC7-28E8-49D7-B323-5670F83A05F0}" type="slidenum">
              <a:rPr lang="ar-SA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8917D39-A3FB-4555-A882-F299D0DCC0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E01320A-254B-4CA8-BEFC-14B48AC8A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ar-E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6CA86A0-DAB5-414C-BE5D-ABA14D6D8A3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541D3D3-F079-4DF0-9A01-C85553D2A0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ar-EG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2539327-EAE9-403D-8BC8-AA4E6446F5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ar-EG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FAF74C00-F1C6-472C-9FEB-45E3533383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ar-EG"/>
            </a:p>
          </p:txBody>
        </p: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1C3B3C9-4C75-49D6-9237-AF86CE5F43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32C5E27-0C0A-422B-8698-EF4D3A26F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CDBF103-4D8C-4EFB-9976-8C9271153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A5CE58-5587-4DBF-AF3E-96A25BE7F99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22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92E0DB-ACEC-49A1-A385-10B806FF2A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D80CC4-6727-49DB-8586-273632275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C215B8-5D34-4453-A3A9-7F3064796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EB9B1C-88B1-4962-8E3D-93C5F8AA712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7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72D020-8331-4281-B33A-4328F0EED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74486-CC4C-462B-BDB9-7547798413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9C5BFC-4F46-498B-9ED5-289A19A45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E6A0D8-F78B-4112-BA0C-FD54FE38EBF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74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ar-EG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FF2421-990D-4D41-A0BC-15B1B0931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F119B4-EDB8-4DED-A60F-8809B8D85B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86B5B7-D51D-4D54-B35C-9FD08AE6EC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2FC99F-4EB3-4EF4-9B2C-C2E58C0834C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77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AA4A93-C290-4A41-943C-3DEABFC8F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811550-C79C-4AE8-8E6B-0474E929C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4D7A10-48AF-4DC1-B638-1ADE91E53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7CDF03-9DD6-4D7F-8FAE-4A6C83F5AD54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4E2C7F-2DCE-4037-9744-1E633EDBA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649FEC-3FA6-453C-9548-D7E8976B0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4E1720-06B3-4402-956A-0BF91A95E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07A40D-4F95-4000-8894-5A93301FC5A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E5901-879B-40E1-BF50-34EC7502DD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5CC48-B973-42CF-80FD-DCA9DDA3A7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ECD3BC-1C32-444E-AB1D-5CB08FABA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7E6EC1-B71E-4A0E-B487-5BED2ED7A4F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59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F9796-F7D7-426D-B64E-0837C76871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E5B90-A6B7-451C-9B45-663B064B1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9866-0D40-47A8-855B-83A88DB680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6F104-2C4E-4CE8-BF67-25D7A454F6A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0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2F438C-A06D-41E4-8850-4AF0ABF8E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597057-232D-4775-9546-F58B353C5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0697E4-480B-4676-95D8-547CD37FD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EFD631-4D22-4AB2-A406-6AFC16222D7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DE3D47-23F5-4FE1-B2F9-36F2C74EA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D296F6-038B-4983-A367-B7BDE5FC33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6242B4-E25B-4841-B3C6-C60818DC2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6FC1D2-B63B-4033-A112-6F866CDE530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70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F8719F-EEAC-4508-A159-57804C848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65F6CC-291B-463B-9012-3CF0D66B81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E4A9C2-F540-478A-A03C-CAD810224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2BD174-D0D0-4E95-9677-827A9E65B1E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29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AB250-3206-4665-A70C-5CD2B1605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57F16-3E8F-4DC0-A702-5B34643BE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5C92-B54C-4279-A073-EC819CA40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D79104-C2C9-40A4-A7A4-E2F699A8A16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92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10FBE-FC16-43ED-B911-F1CA7A65ED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439A3-F5C4-4641-8397-DBFFA143F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98925-016B-4FE5-AC29-D0D4073E6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6396B1-C717-41A1-9FDA-0E25E408681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6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712AA3-F0E7-4103-A9F2-060E6ADC8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B86D31-8A8A-4418-AFE0-248A9D70F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82C58A50-63B1-4C56-B017-4FE4F6D5FFF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998D209A-A138-4DEB-9EA2-745842BED1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36951F81-01E3-45AF-817A-46E8E375F5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0289A0-498E-4201-9DA9-A0B1A4EDB0F8}" type="slidenum">
              <a:rPr lang="ar-SA" altLang="en-US"/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39A5F01-80DA-41EB-96CF-50455447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ar-EG" sz="2400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7637ECEB-21D1-4B76-818A-B8CFD4D8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820E17F-4793-45BD-BD9A-8CB5BA107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ar-EG" sz="2400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BA91EA9-B56E-473E-AC24-F05EDBCE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ar-EG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png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image" Target="../media/image1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png"/><Relationship Id="rId5" Type="http://schemas.openxmlformats.org/officeDocument/2006/relationships/image" Target="../media/image6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0E10-4465-4EA2-956C-054BC208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Three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DE668-E789-4FE0-9A2C-55671ACF0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ar-EG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Decision Tree</a:t>
            </a:r>
          </a:p>
          <a:p>
            <a:r>
              <a:rPr lang="en-US" dirty="0"/>
              <a:t>Example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0799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B5ECD0-896A-44F8-837B-26BAEC6EE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" y="341313"/>
          <a:ext cx="46434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700" imgH="457200" progId="Equation.3">
                  <p:embed/>
                </p:oleObj>
              </mc:Choice>
              <mc:Fallback>
                <p:oleObj name="Equation" r:id="rId2" imgW="2552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341313"/>
                        <a:ext cx="46434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230D7D26-17C9-47B9-80C4-5611C07F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544513"/>
            <a:ext cx="14335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D[14]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        age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D27EEE77-0757-4B12-8863-26556536AA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1763" y="620713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DE638853-3C40-4143-8774-2199572FE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1763" y="10017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BC9A8BF4-DA28-444A-AC10-0B12EC08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1763" y="100171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2D4464E-D24D-4546-96B5-3CFCA1D6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39211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&lt;=30   [5]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1C030AA-B42D-4208-8935-4F0B2B5F6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750888"/>
            <a:ext cx="14668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31…40    [4]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027F879-675F-4AAB-84F7-CD5FBEDE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1077913"/>
            <a:ext cx="985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&gt;40  [5]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A610BB8-9622-445F-B3C8-F23D7FE4B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" y="2133600"/>
          <a:ext cx="4849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457200" progId="Equation.3">
                  <p:embed/>
                </p:oleObj>
              </mc:Choice>
              <mc:Fallback>
                <p:oleObj name="Equation" r:id="rId4" imgW="2667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2133600"/>
                        <a:ext cx="48498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1">
            <a:extLst>
              <a:ext uri="{FF2B5EF4-FFF2-40B4-BE49-F238E27FC236}">
                <a16:creationId xmlns:a16="http://schemas.microsoft.com/office/drawing/2014/main" id="{CFD1B55A-5F8C-44B1-997F-C47DEBCC3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2119313"/>
            <a:ext cx="12493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D[14]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  Income 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FF7B5FF4-56D1-4FF6-B75D-86ECF0C4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1935163"/>
            <a:ext cx="1057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Low  [4]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32A83DBC-549C-4715-98AA-9104562C8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2354263"/>
            <a:ext cx="14668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Medium  [6]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428DD38A-7594-4633-8C05-4FA1CBC04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238" y="2678113"/>
            <a:ext cx="10445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High [4]</a:t>
            </a: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DF2E78E6-20C2-4C10-97FB-2726EDF18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0" y="2176463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0F769D64-2598-46A7-AA16-6ACC533E1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250" y="25574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04DD9985-D1BD-4C60-A6B5-6191CCE2B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250" y="255746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3A21EFB-6062-4BDC-A4BE-A09C18D96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" y="3962400"/>
          <a:ext cx="4849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7000" imgH="457200" progId="Equation.3">
                  <p:embed/>
                </p:oleObj>
              </mc:Choice>
              <mc:Fallback>
                <p:oleObj name="Equation" r:id="rId6" imgW="26670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962400"/>
                        <a:ext cx="48498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4">
            <a:extLst>
              <a:ext uri="{FF2B5EF4-FFF2-40B4-BE49-F238E27FC236}">
                <a16:creationId xmlns:a16="http://schemas.microsoft.com/office/drawing/2014/main" id="{ED00738F-3205-42BA-94F3-C992B0B14F55}"/>
              </a:ext>
            </a:extLst>
          </p:cNvPr>
          <p:cNvGrpSpPr>
            <a:grpSpLocks/>
          </p:cNvGrpSpPr>
          <p:nvPr/>
        </p:nvGrpSpPr>
        <p:grpSpPr bwMode="auto">
          <a:xfrm>
            <a:off x="5500688" y="3810000"/>
            <a:ext cx="2773362" cy="1033463"/>
            <a:chOff x="742" y="1440"/>
            <a:chExt cx="1804" cy="651"/>
          </a:xfrm>
        </p:grpSpPr>
        <p:sp>
          <p:nvSpPr>
            <p:cNvPr id="27679" name="Text Box 5">
              <a:extLst>
                <a:ext uri="{FF2B5EF4-FFF2-40B4-BE49-F238E27FC236}">
                  <a16:creationId xmlns:a16="http://schemas.microsoft.com/office/drawing/2014/main" id="{B798867C-4488-4A47-A5E9-A33B9F1E2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" y="1584"/>
              <a:ext cx="6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D[14]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27680" name="Line 6">
              <a:extLst>
                <a:ext uri="{FF2B5EF4-FFF2-40B4-BE49-F238E27FC236}">
                  <a16:creationId xmlns:a16="http://schemas.microsoft.com/office/drawing/2014/main" id="{CA565046-C60F-4A06-AFBC-8546A3E2A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8" y="155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7681" name="Line 7">
              <a:extLst>
                <a:ext uri="{FF2B5EF4-FFF2-40B4-BE49-F238E27FC236}">
                  <a16:creationId xmlns:a16="http://schemas.microsoft.com/office/drawing/2014/main" id="{4D52BA57-004C-4280-A531-63924E46D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801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7682" name="Text Box 8">
              <a:extLst>
                <a:ext uri="{FF2B5EF4-FFF2-40B4-BE49-F238E27FC236}">
                  <a16:creationId xmlns:a16="http://schemas.microsoft.com/office/drawing/2014/main" id="{223C9EEE-1F31-445D-91E3-6BA57FBFC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440"/>
              <a:ext cx="5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No [7]</a:t>
              </a:r>
            </a:p>
          </p:txBody>
        </p:sp>
        <p:sp>
          <p:nvSpPr>
            <p:cNvPr id="27683" name="Text Box 9">
              <a:extLst>
                <a:ext uri="{FF2B5EF4-FFF2-40B4-BE49-F238E27FC236}">
                  <a16:creationId xmlns:a16="http://schemas.microsoft.com/office/drawing/2014/main" id="{EBE5071B-BBFA-45C5-83F5-CE6EB3148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1858"/>
              <a:ext cx="6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Yes [7]</a:t>
              </a:r>
            </a:p>
          </p:txBody>
        </p:sp>
      </p:grp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DA90EB62-0165-4CAA-AC9F-128D80939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" y="5340350"/>
          <a:ext cx="5197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7500" imgH="457200" progId="Equation.3">
                  <p:embed/>
                </p:oleObj>
              </mc:Choice>
              <mc:Fallback>
                <p:oleObj name="Equation" r:id="rId8" imgW="28575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5340350"/>
                        <a:ext cx="51974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10">
            <a:extLst>
              <a:ext uri="{FF2B5EF4-FFF2-40B4-BE49-F238E27FC236}">
                <a16:creationId xmlns:a16="http://schemas.microsoft.com/office/drawing/2014/main" id="{502F2AB1-8AF6-4F71-B1E2-E53D5A471F96}"/>
              </a:ext>
            </a:extLst>
          </p:cNvPr>
          <p:cNvGrpSpPr>
            <a:grpSpLocks/>
          </p:cNvGrpSpPr>
          <p:nvPr/>
        </p:nvGrpSpPr>
        <p:grpSpPr bwMode="auto">
          <a:xfrm>
            <a:off x="5884863" y="5257800"/>
            <a:ext cx="2954337" cy="1179513"/>
            <a:chOff x="1375" y="1968"/>
            <a:chExt cx="1861" cy="743"/>
          </a:xfrm>
        </p:grpSpPr>
        <p:sp>
          <p:nvSpPr>
            <p:cNvPr id="27674" name="Text Box 11">
              <a:extLst>
                <a:ext uri="{FF2B5EF4-FFF2-40B4-BE49-F238E27FC236}">
                  <a16:creationId xmlns:a16="http://schemas.microsoft.com/office/drawing/2014/main" id="{F2267103-85C9-47C5-96C9-8416881B5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" y="2089"/>
              <a:ext cx="99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D[14]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credit_rating</a:t>
              </a:r>
            </a:p>
          </p:txBody>
        </p:sp>
        <p:sp>
          <p:nvSpPr>
            <p:cNvPr id="27675" name="Line 12">
              <a:extLst>
                <a:ext uri="{FF2B5EF4-FFF2-40B4-BE49-F238E27FC236}">
                  <a16:creationId xmlns:a16="http://schemas.microsoft.com/office/drawing/2014/main" id="{6B1A7B50-02FA-4901-907E-8877A146F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2040"/>
              <a:ext cx="368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7676" name="Line 13">
              <a:extLst>
                <a:ext uri="{FF2B5EF4-FFF2-40B4-BE49-F238E27FC236}">
                  <a16:creationId xmlns:a16="http://schemas.microsoft.com/office/drawing/2014/main" id="{8B915D7D-7C61-4335-B089-CED23234D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20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7677" name="Text Box 14">
              <a:extLst>
                <a:ext uri="{FF2B5EF4-FFF2-40B4-BE49-F238E27FC236}">
                  <a16:creationId xmlns:a16="http://schemas.microsoft.com/office/drawing/2014/main" id="{C8FC8DD4-05F4-44D4-98C9-E4252FE6C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968"/>
              <a:ext cx="6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Fair [8]</a:t>
              </a:r>
            </a:p>
          </p:txBody>
        </p:sp>
        <p:sp>
          <p:nvSpPr>
            <p:cNvPr id="27678" name="Text Box 15">
              <a:extLst>
                <a:ext uri="{FF2B5EF4-FFF2-40B4-BE49-F238E27FC236}">
                  <a16:creationId xmlns:a16="http://schemas.microsoft.com/office/drawing/2014/main" id="{2506AAD1-A2BF-442B-82DB-0F328A737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2304"/>
              <a:ext cx="75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Excellent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[6]</a:t>
              </a:r>
            </a:p>
          </p:txBody>
        </p:sp>
      </p:grpSp>
      <p:pic>
        <p:nvPicPr>
          <p:cNvPr id="54274" name="Picture 2">
            <a:extLst>
              <a:ext uri="{FF2B5EF4-FFF2-40B4-BE49-F238E27FC236}">
                <a16:creationId xmlns:a16="http://schemas.microsoft.com/office/drawing/2014/main" id="{54A54C0F-0BF9-45AE-8B17-0B036C164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447800"/>
            <a:ext cx="78803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6" name="Picture 4">
            <a:extLst>
              <a:ext uri="{FF2B5EF4-FFF2-40B4-BE49-F238E27FC236}">
                <a16:creationId xmlns:a16="http://schemas.microsoft.com/office/drawing/2014/main" id="{6CBA0B55-FA52-4A04-81FC-00995884B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800600"/>
            <a:ext cx="61626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8" name="Picture 6">
            <a:extLst>
              <a:ext uri="{FF2B5EF4-FFF2-40B4-BE49-F238E27FC236}">
                <a16:creationId xmlns:a16="http://schemas.microsoft.com/office/drawing/2014/main" id="{035E682C-1C6A-4703-A0DB-80C7ADAB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096000"/>
            <a:ext cx="718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77" name="Picture 19">
            <a:extLst>
              <a:ext uri="{FF2B5EF4-FFF2-40B4-BE49-F238E27FC236}">
                <a16:creationId xmlns:a16="http://schemas.microsoft.com/office/drawing/2014/main" id="{A91B917E-2C02-4357-BA3A-BDAF93F0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695801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6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>
            <a:extLst>
              <a:ext uri="{FF2B5EF4-FFF2-40B4-BE49-F238E27FC236}">
                <a16:creationId xmlns:a16="http://schemas.microsoft.com/office/drawing/2014/main" id="{305B524C-3747-4E2B-9959-7C0B9B03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12DD85-F6EF-49AA-A866-9507BF7AB2AF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D06AF7F0-9903-41DB-9941-845AFEEA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4095750"/>
            <a:ext cx="76088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Gain</a:t>
            </a:r>
            <a:r>
              <a:rPr lang="en-US" altLang="en-US" sz="2000">
                <a:latin typeface="Times New Roman" panose="02020603050405020304" pitchFamily="18" charset="0"/>
              </a:rPr>
              <a:t>          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0.246 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0.029 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0.151         =0.048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AC3AAD04-00E8-46CB-B842-FDC790EE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4448175"/>
            <a:ext cx="76088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split Info   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1.5774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1.577 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=0.9852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77" name="Object 7">
            <a:extLst>
              <a:ext uri="{FF2B5EF4-FFF2-40B4-BE49-F238E27FC236}">
                <a16:creationId xmlns:a16="http://schemas.microsoft.com/office/drawing/2014/main" id="{48FF3AC2-D1DD-4906-87AD-12AD199FF556}"/>
              </a:ext>
            </a:extLst>
          </p:cNvPr>
          <p:cNvGraphicFramePr>
            <a:graphicFrameLocks/>
          </p:cNvGraphicFramePr>
          <p:nvPr/>
        </p:nvGraphicFramePr>
        <p:xfrm>
          <a:off x="1524000" y="457200"/>
          <a:ext cx="630555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457804" imgH="4457683" progId="Excel.Sheet.8">
                  <p:embed/>
                </p:oleObj>
              </mc:Choice>
              <mc:Fallback>
                <p:oleObj name="Worksheet" r:id="rId2" imgW="4457804" imgH="4457683" progId="Excel.Shee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6305550" cy="363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74105A99-38CD-44B3-9D3D-D24782BE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76E204-555F-49AF-9403-9B3A8A0EF6E8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8B2DB9C-14DE-4BE1-BF83-AC22B42A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601663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Gain Ratio(A) = Gain(A)/Split Info(A)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DFC545-504A-481A-83A1-13206A45C01B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1600200"/>
          <a:ext cx="7747000" cy="1651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latin typeface="Arial" pitchFamily="34" charset="0"/>
                        </a:rPr>
                        <a:t>credit rating</a:t>
                      </a:r>
                      <a:endParaRPr lang="ar-EG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Student</a:t>
                      </a:r>
                      <a:endParaRPr lang="ar-EG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Income</a:t>
                      </a:r>
                      <a:endParaRPr lang="ar-EG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</a:t>
                      </a:r>
                      <a:endParaRPr lang="ar-EG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ar-EG" dirty="0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0.048</a:t>
                      </a:r>
                    </a:p>
                    <a:p>
                      <a:pPr algn="ctr" rtl="1"/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0.151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0.029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0.246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ar-EG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0.9852</a:t>
                      </a:r>
                    </a:p>
                    <a:p>
                      <a:pPr algn="ctr" rtl="1"/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1.577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1.5774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Split Info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30" name="Rectangle 7">
            <a:extLst>
              <a:ext uri="{FF2B5EF4-FFF2-40B4-BE49-F238E27FC236}">
                <a16:creationId xmlns:a16="http://schemas.microsoft.com/office/drawing/2014/main" id="{1FC4B71F-EF56-4470-9132-4AAB9E78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3387725"/>
            <a:ext cx="6629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Ratio(Age) = Gain(age)/Split Info(age)</a:t>
            </a:r>
          </a:p>
        </p:txBody>
      </p:sp>
      <p:sp>
        <p:nvSpPr>
          <p:cNvPr id="25631" name="Rectangle 8">
            <a:extLst>
              <a:ext uri="{FF2B5EF4-FFF2-40B4-BE49-F238E27FC236}">
                <a16:creationId xmlns:a16="http://schemas.microsoft.com/office/drawing/2014/main" id="{B034EACA-0264-4A2E-8162-934A8FFE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4052888"/>
            <a:ext cx="5334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Ratio(Age) =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0.246</a:t>
            </a:r>
            <a:r>
              <a:rPr lang="en-US" altLang="en-US" b="1">
                <a:latin typeface="Times New Roman" panose="02020603050405020304" pitchFamily="18" charset="0"/>
              </a:rPr>
              <a:t>/</a:t>
            </a:r>
            <a:r>
              <a:rPr lang="en-US" altLang="en-US" sz="2000" b="1">
                <a:solidFill>
                  <a:srgbClr val="3333FF"/>
                </a:solidFill>
                <a:latin typeface="Times New Roman" panose="02020603050405020304" pitchFamily="18" charset="0"/>
              </a:rPr>
              <a:t>1.5774 =</a:t>
            </a:r>
            <a:r>
              <a:rPr lang="en-US" altLang="en-US" sz="2000" b="1">
                <a:latin typeface="Times New Roman" panose="02020603050405020304" pitchFamily="18" charset="0"/>
              </a:rPr>
              <a:t>0.1559</a:t>
            </a:r>
            <a:endParaRPr lang="ar-EG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5632" name="Rectangle 9">
            <a:extLst>
              <a:ext uri="{FF2B5EF4-FFF2-40B4-BE49-F238E27FC236}">
                <a16:creationId xmlns:a16="http://schemas.microsoft.com/office/drawing/2014/main" id="{E051FBC1-C774-422F-9D9C-E0BEC59A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59325"/>
            <a:ext cx="77247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Ratio(Income) = Gain(income)/Split Info(income)</a:t>
            </a:r>
          </a:p>
        </p:txBody>
      </p:sp>
      <p:sp>
        <p:nvSpPr>
          <p:cNvPr id="25633" name="Rectangle 10">
            <a:extLst>
              <a:ext uri="{FF2B5EF4-FFF2-40B4-BE49-F238E27FC236}">
                <a16:creationId xmlns:a16="http://schemas.microsoft.com/office/drawing/2014/main" id="{64EC0792-1FE2-4CB0-912F-9E89F4FCF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76863"/>
            <a:ext cx="64008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Gain Ratio(income) =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0.029</a:t>
            </a:r>
            <a:r>
              <a:rPr lang="en-US" altLang="en-US" sz="2800" b="1">
                <a:latin typeface="Times New Roman" panose="02020603050405020304" pitchFamily="18" charset="0"/>
              </a:rPr>
              <a:t>/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1.577 =</a:t>
            </a:r>
            <a:r>
              <a:rPr lang="en-US" altLang="en-US" b="1">
                <a:latin typeface="Times New Roman" panose="02020603050405020304" pitchFamily="18" charset="0"/>
              </a:rPr>
              <a:t>0.019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0" grpId="0"/>
      <p:bldP spid="25631" grpId="0"/>
      <p:bldP spid="25632" grpId="0"/>
      <p:bldP spid="256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>
            <a:extLst>
              <a:ext uri="{FF2B5EF4-FFF2-40B4-BE49-F238E27FC236}">
                <a16:creationId xmlns:a16="http://schemas.microsoft.com/office/drawing/2014/main" id="{2825535C-9E9B-46F4-9792-2F868366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A4A2F-AD89-4748-8940-F582F3690116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59D4578-1A73-4868-B148-7ACFE451C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601663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Gain Ratio(A) = Gain(A)/Split Info(A)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EAE390C-05BF-42FE-84E6-A1C9179D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822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Ratio(Student) = Gain(Student)/Split Info(Student)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FAA9C4A-EA03-4F7D-80A7-6D9DA757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95788"/>
            <a:ext cx="5715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</a:t>
            </a:r>
            <a:r>
              <a:rPr lang="en-US" altLang="en-US">
                <a:latin typeface="Times New Roman" panose="02020603050405020304" pitchFamily="18" charset="0"/>
              </a:rPr>
              <a:t>Student</a:t>
            </a:r>
            <a:r>
              <a:rPr lang="en-US" altLang="en-US" b="1">
                <a:latin typeface="Times New Roman" panose="02020603050405020304" pitchFamily="18" charset="0"/>
              </a:rPr>
              <a:t>) =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0.151</a:t>
            </a:r>
            <a:r>
              <a:rPr lang="en-US" altLang="en-US" b="1">
                <a:latin typeface="Times New Roman" panose="02020603050405020304" pitchFamily="18" charset="0"/>
              </a:rPr>
              <a:t>/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1=</a:t>
            </a:r>
            <a:r>
              <a:rPr lang="en-US" altLang="en-US" b="1">
                <a:latin typeface="Times New Roman" panose="02020603050405020304" pitchFamily="18" charset="0"/>
              </a:rPr>
              <a:t>0.151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F35BDA1E-F5E1-4E90-A576-9F8F72AFF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29200"/>
            <a:ext cx="9334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Gain Ratio(</a:t>
            </a:r>
            <a:r>
              <a:rPr lang="en-US" altLang="en-US" sz="2000" b="1">
                <a:latin typeface="Arial" panose="020B0604020202020204" pitchFamily="34" charset="0"/>
              </a:rPr>
              <a:t>credit_rating</a:t>
            </a:r>
            <a:r>
              <a:rPr lang="en-US" altLang="en-US" sz="2000" b="1">
                <a:latin typeface="Times New Roman" panose="02020603050405020304" pitchFamily="18" charset="0"/>
              </a:rPr>
              <a:t>) = Gain(</a:t>
            </a:r>
            <a:r>
              <a:rPr lang="en-US" altLang="en-US" sz="2000" b="1">
                <a:latin typeface="Arial" panose="020B0604020202020204" pitchFamily="34" charset="0"/>
              </a:rPr>
              <a:t>credit_rating</a:t>
            </a:r>
            <a:r>
              <a:rPr lang="en-US" altLang="en-US" sz="2000" b="1">
                <a:latin typeface="Times New Roman" panose="02020603050405020304" pitchFamily="18" charset="0"/>
              </a:rPr>
              <a:t>)/Split Info(</a:t>
            </a:r>
            <a:r>
              <a:rPr lang="en-US" altLang="en-US" sz="2000" b="1">
                <a:latin typeface="Arial" panose="020B0604020202020204" pitchFamily="34" charset="0"/>
              </a:rPr>
              <a:t>credit_rating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E0AF02F9-2923-4BAF-830F-591E0FD3D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41988"/>
            <a:ext cx="7010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</a:t>
            </a:r>
            <a:r>
              <a:rPr lang="en-US" altLang="en-US" b="1">
                <a:latin typeface="Arial" panose="020B0604020202020204" pitchFamily="34" charset="0"/>
              </a:rPr>
              <a:t>credit_rating</a:t>
            </a:r>
            <a:r>
              <a:rPr lang="en-US" altLang="en-US" b="1">
                <a:latin typeface="Times New Roman" panose="02020603050405020304" pitchFamily="18" charset="0"/>
              </a:rPr>
              <a:t>) =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0.048</a:t>
            </a:r>
            <a:r>
              <a:rPr lang="en-US" altLang="en-US" b="1">
                <a:latin typeface="Times New Roman" panose="02020603050405020304" pitchFamily="18" charset="0"/>
              </a:rPr>
              <a:t>/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0.9852=</a:t>
            </a:r>
            <a:r>
              <a:rPr lang="en-US" altLang="en-US" b="1">
                <a:latin typeface="Times New Roman" panose="02020603050405020304" pitchFamily="18" charset="0"/>
              </a:rPr>
              <a:t>0.048782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EF3347-E87F-45F5-BB8A-5678319BD224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1676400"/>
          <a:ext cx="7747000" cy="1651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latin typeface="Arial" pitchFamily="34" charset="0"/>
                        </a:rPr>
                        <a:t>credit rating</a:t>
                      </a:r>
                      <a:endParaRPr lang="ar-EG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Student</a:t>
                      </a:r>
                      <a:endParaRPr lang="ar-EG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Income</a:t>
                      </a:r>
                      <a:endParaRPr lang="ar-EG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</a:t>
                      </a:r>
                      <a:endParaRPr lang="ar-EG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ar-EG" dirty="0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0.048</a:t>
                      </a:r>
                    </a:p>
                    <a:p>
                      <a:pPr algn="ctr" rtl="1"/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0.151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0.029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0.246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ar-EG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0.9852</a:t>
                      </a:r>
                    </a:p>
                    <a:p>
                      <a:pPr algn="ctr" rtl="1"/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1.577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1.5774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Split Info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0" grpId="0"/>
      <p:bldP spid="266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>
            <a:extLst>
              <a:ext uri="{FF2B5EF4-FFF2-40B4-BE49-F238E27FC236}">
                <a16:creationId xmlns:a16="http://schemas.microsoft.com/office/drawing/2014/main" id="{A3F4084F-0D9C-4CD1-A51A-94FD622E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67E069-D32A-4EFE-9D1B-2749E359FD30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815F29F-955B-4302-B22A-5750ADDCD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601663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Gain Ratio(A) = Gain(A)/Split Info(A)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E91D45-C731-45D7-9E6A-AA346AA53D38}"/>
              </a:ext>
            </a:extLst>
          </p:cNvPr>
          <p:cNvGraphicFramePr>
            <a:graphicFrameLocks noGrp="1"/>
          </p:cNvGraphicFramePr>
          <p:nvPr/>
        </p:nvGraphicFramePr>
        <p:xfrm>
          <a:off x="541338" y="1676400"/>
          <a:ext cx="7864475" cy="2108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latin typeface="Arial" pitchFamily="34" charset="0"/>
                        </a:rPr>
                        <a:t>credit rating</a:t>
                      </a:r>
                      <a:endParaRPr lang="ar-EG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Student</a:t>
                      </a:r>
                      <a:endParaRPr lang="ar-EG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Income</a:t>
                      </a:r>
                      <a:endParaRPr lang="ar-EG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</a:t>
                      </a:r>
                      <a:endParaRPr lang="ar-EG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endParaRPr lang="ar-EG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0.048</a:t>
                      </a:r>
                    </a:p>
                    <a:p>
                      <a:pPr algn="ctr" rtl="1"/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0.151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0.029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0.246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ar-EG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0.9852</a:t>
                      </a:r>
                    </a:p>
                    <a:p>
                      <a:pPr algn="ctr" rtl="1"/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0.926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1.5774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Split Info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0.048782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0.151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0.019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0.1559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dirty="0"/>
                        <a:t>Gain Ratio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4" name="Rectangle 5">
            <a:extLst>
              <a:ext uri="{FF2B5EF4-FFF2-40B4-BE49-F238E27FC236}">
                <a16:creationId xmlns:a16="http://schemas.microsoft.com/office/drawing/2014/main" id="{4167A5D5-ED80-437F-A9A6-157583DF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5800"/>
            <a:ext cx="7772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Age attribute with the maximum gain ratio is selected as the splitting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>
            <a:extLst>
              <a:ext uri="{FF2B5EF4-FFF2-40B4-BE49-F238E27FC236}">
                <a16:creationId xmlns:a16="http://schemas.microsoft.com/office/drawing/2014/main" id="{D825412D-E66F-43CA-AEF2-06FAA39A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0B2784-E096-42D7-A9C1-82E7AF2F5CC4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8EC5978A-A15E-41F3-A136-C426DABE6713}"/>
              </a:ext>
            </a:extLst>
          </p:cNvPr>
          <p:cNvGrpSpPr>
            <a:grpSpLocks/>
          </p:cNvGrpSpPr>
          <p:nvPr/>
        </p:nvGrpSpPr>
        <p:grpSpPr bwMode="auto">
          <a:xfrm>
            <a:off x="1363663" y="2179638"/>
            <a:ext cx="5675312" cy="2128837"/>
            <a:chOff x="1478" y="1703"/>
            <a:chExt cx="2239" cy="1149"/>
          </a:xfrm>
        </p:grpSpPr>
        <p:sp>
          <p:nvSpPr>
            <p:cNvPr id="32779" name="Text Box 4">
              <a:extLst>
                <a:ext uri="{FF2B5EF4-FFF2-40B4-BE49-F238E27FC236}">
                  <a16:creationId xmlns:a16="http://schemas.microsoft.com/office/drawing/2014/main" id="{FFDDBD7E-5463-4F15-9B9F-08447AC8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703"/>
              <a:ext cx="788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2780" name="Text Box 5">
              <a:extLst>
                <a:ext uri="{FF2B5EF4-FFF2-40B4-BE49-F238E27FC236}">
                  <a16:creationId xmlns:a16="http://schemas.microsoft.com/office/drawing/2014/main" id="{FAE595BC-4CAB-49DA-8579-CDC10D452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5" y="2217"/>
              <a:ext cx="439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31…40</a:t>
              </a:r>
            </a:p>
          </p:txBody>
        </p:sp>
        <p:sp>
          <p:nvSpPr>
            <p:cNvPr id="32781" name="Text Box 6">
              <a:extLst>
                <a:ext uri="{FF2B5EF4-FFF2-40B4-BE49-F238E27FC236}">
                  <a16:creationId xmlns:a16="http://schemas.microsoft.com/office/drawing/2014/main" id="{1DD9ED9A-4EB9-47DD-B5E0-CD4B3F5CE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" y="2217"/>
              <a:ext cx="28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&lt;=30</a:t>
              </a:r>
            </a:p>
          </p:txBody>
        </p:sp>
        <p:sp>
          <p:nvSpPr>
            <p:cNvPr id="32782" name="Text Box 7">
              <a:extLst>
                <a:ext uri="{FF2B5EF4-FFF2-40B4-BE49-F238E27FC236}">
                  <a16:creationId xmlns:a16="http://schemas.microsoft.com/office/drawing/2014/main" id="{FEB56EA6-A7BD-4DED-BD12-791EA78E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2217"/>
              <a:ext cx="227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&gt;40</a:t>
              </a:r>
            </a:p>
          </p:txBody>
        </p:sp>
        <p:sp>
          <p:nvSpPr>
            <p:cNvPr id="32783" name="Line 8">
              <a:extLst>
                <a:ext uri="{FF2B5EF4-FFF2-40B4-BE49-F238E27FC236}">
                  <a16:creationId xmlns:a16="http://schemas.microsoft.com/office/drawing/2014/main" id="{AB8F6A5B-C07E-4759-BB29-72B40ED26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920"/>
              <a:ext cx="100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2784" name="Line 9">
              <a:extLst>
                <a:ext uri="{FF2B5EF4-FFF2-40B4-BE49-F238E27FC236}">
                  <a16:creationId xmlns:a16="http://schemas.microsoft.com/office/drawing/2014/main" id="{92360742-5BB1-47BD-9240-89D1C2724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2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2785" name="Line 10">
              <a:extLst>
                <a:ext uri="{FF2B5EF4-FFF2-40B4-BE49-F238E27FC236}">
                  <a16:creationId xmlns:a16="http://schemas.microsoft.com/office/drawing/2014/main" id="{7F78646E-A25F-408E-82BE-158D8CE01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20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2786" name="Text Box 11">
              <a:extLst>
                <a:ext uri="{FF2B5EF4-FFF2-40B4-BE49-F238E27FC236}">
                  <a16:creationId xmlns:a16="http://schemas.microsoft.com/office/drawing/2014/main" id="{E3046B91-0246-4210-9FAB-74FAF9BAD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2615"/>
              <a:ext cx="37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32787" name="Text Box 12">
              <a:extLst>
                <a:ext uri="{FF2B5EF4-FFF2-40B4-BE49-F238E27FC236}">
                  <a16:creationId xmlns:a16="http://schemas.microsoft.com/office/drawing/2014/main" id="{2AD08DEA-943C-4C9A-A1BC-CF482FB25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2615"/>
              <a:ext cx="297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??</a:t>
              </a:r>
            </a:p>
          </p:txBody>
        </p:sp>
        <p:sp>
          <p:nvSpPr>
            <p:cNvPr id="32788" name="Text Box 13">
              <a:extLst>
                <a:ext uri="{FF2B5EF4-FFF2-40B4-BE49-F238E27FC236}">
                  <a16:creationId xmlns:a16="http://schemas.microsoft.com/office/drawing/2014/main" id="{D04A9F51-2733-4EAA-88DA-1122E8CF4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649"/>
              <a:ext cx="297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??</a:t>
              </a:r>
            </a:p>
          </p:txBody>
        </p:sp>
      </p:grpSp>
      <p:sp>
        <p:nvSpPr>
          <p:cNvPr id="15" name="Text Box 4">
            <a:extLst>
              <a:ext uri="{FF2B5EF4-FFF2-40B4-BE49-F238E27FC236}">
                <a16:creationId xmlns:a16="http://schemas.microsoft.com/office/drawing/2014/main" id="{6EB0ABB4-502D-4A80-B801-71E18B8F1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561975"/>
            <a:ext cx="14335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D[9+, 5-]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        age</a:t>
            </a:r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7E23F8C6-D74F-438B-A360-A9EAF05B28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4775" y="6381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7AE20F10-C1B6-4C08-B998-029CD1D60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10191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D2681DC1-C7D9-4590-95E4-E956887BC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10191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B2E8B5AA-3AF0-49E0-A64E-A9BDE73F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409575"/>
            <a:ext cx="15890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&lt;=30   [2+,3-]</a:t>
            </a: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B485A32F-3946-45F2-9C3C-337C12C0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768350"/>
            <a:ext cx="18716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31…40    [4+,0-]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521F6E4F-F11A-4959-A2D4-338BB0638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1095375"/>
            <a:ext cx="13906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&gt;40  [3+,2-]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3AF11B32-0331-4FBC-9420-1A026FDE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61FCF-76B2-44E8-858D-07FD8D20FC5C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7EA5D49-CF45-48F7-9AB4-4840707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78188"/>
            <a:ext cx="77724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i="1">
                <a:latin typeface="Comic Sans MS" panose="030F0702030302020204" pitchFamily="66" charset="0"/>
                <a:ea typeface="SimSun" panose="02010600030101010101" pitchFamily="2" charset="-122"/>
              </a:rPr>
              <a:t>Info</a:t>
            </a:r>
            <a:r>
              <a:rPr lang="en-US" altLang="en-US" sz="3600" i="1">
                <a:latin typeface="Comic Sans MS" panose="030F0702030302020204" pitchFamily="66" charset="0"/>
              </a:rPr>
              <a:t>(</a:t>
            </a:r>
            <a:r>
              <a:rPr lang="en-US" altLang="en-US" sz="3600" b="1">
                <a:latin typeface="Arial" panose="020B0604020202020204" pitchFamily="34" charset="0"/>
              </a:rPr>
              <a:t>&lt;=30</a:t>
            </a:r>
            <a:r>
              <a:rPr lang="en-US" altLang="en-US" sz="3600" i="1">
                <a:latin typeface="Comic Sans MS" panose="030F0702030302020204" pitchFamily="66" charset="0"/>
              </a:rPr>
              <a:t>) = -2/5(log</a:t>
            </a:r>
            <a:r>
              <a:rPr lang="en-US" altLang="en-US" sz="3600" i="1" baseline="-25000">
                <a:latin typeface="Comic Sans MS" panose="030F0702030302020204" pitchFamily="66" charset="0"/>
              </a:rPr>
              <a:t>2</a:t>
            </a:r>
            <a:r>
              <a:rPr lang="en-US" altLang="en-US" sz="3600" i="1">
                <a:latin typeface="Comic Sans MS" panose="030F0702030302020204" pitchFamily="66" charset="0"/>
              </a:rPr>
              <a:t>(2/5))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latin typeface="Comic Sans MS" panose="030F0702030302020204" pitchFamily="66" charset="0"/>
              </a:rPr>
              <a:t>                 -3/5(log</a:t>
            </a:r>
            <a:r>
              <a:rPr lang="en-US" altLang="en-US" sz="3600" i="1" baseline="-25000">
                <a:latin typeface="Comic Sans MS" panose="030F0702030302020204" pitchFamily="66" charset="0"/>
              </a:rPr>
              <a:t>2</a:t>
            </a:r>
            <a:r>
              <a:rPr lang="en-US" altLang="en-US" sz="3600" i="1">
                <a:latin typeface="Comic Sans MS" panose="030F0702030302020204" pitchFamily="66" charset="0"/>
              </a:rPr>
              <a:t>(3/5))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latin typeface="Comic Sans MS" panose="030F0702030302020204" pitchFamily="66" charset="0"/>
              </a:rPr>
              <a:t>               = 0.97</a:t>
            </a:r>
          </a:p>
        </p:txBody>
      </p:sp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2988EBCC-442F-4229-80AF-DF265D74D63F}"/>
              </a:ext>
            </a:extLst>
          </p:cNvPr>
          <p:cNvGraphicFramePr>
            <a:graphicFrameLocks/>
          </p:cNvGraphicFramePr>
          <p:nvPr/>
        </p:nvGraphicFramePr>
        <p:xfrm>
          <a:off x="609600" y="609600"/>
          <a:ext cx="8305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38847" imgH="1790739" progId="Excel.Sheet.8">
                  <p:embed/>
                </p:oleObj>
              </mc:Choice>
              <mc:Fallback>
                <p:oleObj name="Worksheet" r:id="rId2" imgW="6038847" imgH="1790739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8305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C8F1F03-A715-4C06-B6D4-991B5668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8E814E-3177-4F68-A5D9-1B25B54725BE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F6F7BB30-40BC-4313-A212-D2D3813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7850"/>
            <a:ext cx="15652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&lt;=30 [2+,3-]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income</a:t>
            </a:r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07E717F8-9F90-4C9D-AAEC-25F077D66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85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56ECC2DF-9A5C-4D81-A6E2-57C3C14C4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06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5367" name="Line 6">
            <a:extLst>
              <a:ext uri="{FF2B5EF4-FFF2-40B4-BE49-F238E27FC236}">
                <a16:creationId xmlns:a16="http://schemas.microsoft.com/office/drawing/2014/main" id="{D5DC57F6-3CE0-4C6A-B5EA-64EFCCA34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066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5368" name="Text Box 7">
            <a:extLst>
              <a:ext uri="{FF2B5EF4-FFF2-40B4-BE49-F238E27FC236}">
                <a16:creationId xmlns:a16="http://schemas.microsoft.com/office/drawing/2014/main" id="{68669BA9-A97D-4506-945F-AE77B03EF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457200"/>
            <a:ext cx="1397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Low [1+,0-]</a:t>
            </a:r>
          </a:p>
        </p:txBody>
      </p:sp>
      <p:sp>
        <p:nvSpPr>
          <p:cNvPr id="15369" name="Text Box 8">
            <a:extLst>
              <a:ext uri="{FF2B5EF4-FFF2-40B4-BE49-F238E27FC236}">
                <a16:creationId xmlns:a16="http://schemas.microsoft.com/office/drawing/2014/main" id="{C7F1F5F9-DA53-4031-95D8-ADE88211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15975"/>
            <a:ext cx="1743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Medium[1+,1-]</a:t>
            </a:r>
          </a:p>
        </p:txBody>
      </p:sp>
      <p:sp>
        <p:nvSpPr>
          <p:cNvPr id="15370" name="Text Box 9">
            <a:extLst>
              <a:ext uri="{FF2B5EF4-FFF2-40B4-BE49-F238E27FC236}">
                <a16:creationId xmlns:a16="http://schemas.microsoft.com/office/drawing/2014/main" id="{E1904244-1C9F-493F-8584-6FF65EC6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120775"/>
            <a:ext cx="1447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High [0+,2-]</a:t>
            </a:r>
          </a:p>
        </p:txBody>
      </p:sp>
      <p:sp>
        <p:nvSpPr>
          <p:cNvPr id="15371" name="Text Box 10">
            <a:extLst>
              <a:ext uri="{FF2B5EF4-FFF2-40B4-BE49-F238E27FC236}">
                <a16:creationId xmlns:a16="http://schemas.microsoft.com/office/drawing/2014/main" id="{2262CBFE-9017-44B3-B3FB-AF02CBDF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524000"/>
            <a:ext cx="6934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Comic Sans MS" panose="030F0702030302020204" pitchFamily="66" charset="0"/>
                <a:ea typeface="SimSun" panose="02010600030101010101" pitchFamily="2" charset="-122"/>
              </a:rPr>
              <a:t>Gain(income</a:t>
            </a:r>
            <a:r>
              <a:rPr lang="en-US" altLang="en-US" sz="1600" b="1" i="1">
                <a:latin typeface="Comic Sans MS" panose="030F0702030302020204" pitchFamily="66" charset="0"/>
              </a:rPr>
              <a:t>) = 0.97 – 1/5[-1/1(log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(1/1))-0/1(log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(0/1))]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                          – 2/5[-1/2(log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(1/2))-1/2(log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(1/2))]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                          – 2/5[-0/2(log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(0/2))-2/2(log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(2/2))]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               </a:t>
            </a:r>
            <a:r>
              <a:rPr lang="en-US" altLang="zh-CN" sz="1600" b="1" i="1">
                <a:latin typeface="Comic Sans MS" panose="030F0702030302020204" pitchFamily="66" charset="0"/>
                <a:ea typeface="SimSun" panose="02010600030101010101" pitchFamily="2" charset="-122"/>
              </a:rPr>
              <a:t>   </a:t>
            </a:r>
            <a:r>
              <a:rPr lang="en-US" altLang="en-US" sz="1600" b="1" i="1">
                <a:latin typeface="Comic Sans MS" panose="030F0702030302020204" pitchFamily="66" charset="0"/>
              </a:rPr>
              <a:t>= 0.97 – 0.4 = 0.57</a:t>
            </a:r>
          </a:p>
        </p:txBody>
      </p:sp>
      <p:grpSp>
        <p:nvGrpSpPr>
          <p:cNvPr id="15372" name="Group 11">
            <a:extLst>
              <a:ext uri="{FF2B5EF4-FFF2-40B4-BE49-F238E27FC236}">
                <a16:creationId xmlns:a16="http://schemas.microsoft.com/office/drawing/2014/main" id="{8CA2E0E6-F3C2-40C8-BACE-0C7BCAF8140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648200"/>
            <a:ext cx="4259263" cy="1033463"/>
            <a:chOff x="192" y="2928"/>
            <a:chExt cx="2683" cy="651"/>
          </a:xfrm>
        </p:grpSpPr>
        <p:sp>
          <p:nvSpPr>
            <p:cNvPr id="34836" name="Text Box 12">
              <a:extLst>
                <a:ext uri="{FF2B5EF4-FFF2-40B4-BE49-F238E27FC236}">
                  <a16:creationId xmlns:a16="http://schemas.microsoft.com/office/drawing/2014/main" id="{6DDB6547-7E06-4650-926C-EA505FF5F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004"/>
              <a:ext cx="103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&lt;=30[2+, 3-]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 credit_rating</a:t>
              </a:r>
            </a:p>
          </p:txBody>
        </p:sp>
        <p:sp>
          <p:nvSpPr>
            <p:cNvPr id="34837" name="Line 13">
              <a:extLst>
                <a:ext uri="{FF2B5EF4-FFF2-40B4-BE49-F238E27FC236}">
                  <a16:creationId xmlns:a16="http://schemas.microsoft.com/office/drawing/2014/main" id="{F9F12F41-C9C1-4201-A9C7-ADF2C5FEB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3049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4838" name="Line 14">
              <a:extLst>
                <a:ext uri="{FF2B5EF4-FFF2-40B4-BE49-F238E27FC236}">
                  <a16:creationId xmlns:a16="http://schemas.microsoft.com/office/drawing/2014/main" id="{971AD0F4-F7F1-477E-A19B-6B9CB06F2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3289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4839" name="Text Box 15">
              <a:extLst>
                <a:ext uri="{FF2B5EF4-FFF2-40B4-BE49-F238E27FC236}">
                  <a16:creationId xmlns:a16="http://schemas.microsoft.com/office/drawing/2014/main" id="{5638AD72-7C96-475B-881A-DF52B2CA8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2928"/>
              <a:ext cx="8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Fair [1+, 2-]</a:t>
              </a:r>
            </a:p>
          </p:txBody>
        </p:sp>
        <p:sp>
          <p:nvSpPr>
            <p:cNvPr id="34840" name="Text Box 16">
              <a:extLst>
                <a:ext uri="{FF2B5EF4-FFF2-40B4-BE49-F238E27FC236}">
                  <a16:creationId xmlns:a16="http://schemas.microsoft.com/office/drawing/2014/main" id="{50998A3F-6C16-4FC3-B4FE-CE026C75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3346"/>
              <a:ext cx="1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Excellent [1+, 1-]</a:t>
              </a:r>
            </a:p>
          </p:txBody>
        </p:sp>
      </p:grpSp>
      <p:sp>
        <p:nvSpPr>
          <p:cNvPr id="15373" name="Text Box 17">
            <a:extLst>
              <a:ext uri="{FF2B5EF4-FFF2-40B4-BE49-F238E27FC236}">
                <a16:creationId xmlns:a16="http://schemas.microsoft.com/office/drawing/2014/main" id="{3CEB6B25-423A-470C-9A8B-E4EB55157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19400"/>
            <a:ext cx="441960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Comic Sans MS" panose="030F0702030302020204" pitchFamily="66" charset="0"/>
                <a:ea typeface="SimSun" panose="02010600030101010101" pitchFamily="2" charset="-122"/>
              </a:rPr>
              <a:t>Gain(</a:t>
            </a:r>
            <a:r>
              <a:rPr lang="en-US" altLang="en-US" sz="1600" b="1">
                <a:latin typeface="Arial" panose="020B0604020202020204" pitchFamily="34" charset="0"/>
              </a:rPr>
              <a:t>student</a:t>
            </a:r>
            <a:r>
              <a:rPr lang="en-US" altLang="en-US" sz="1600" b="1" i="1">
                <a:latin typeface="Comic Sans MS" panose="030F0702030302020204" pitchFamily="66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= 0.97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– 3/5[-0/3(log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(0/3))-3/3(log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(3/3))]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– 2/5[-2/2(log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(2/2))-0/2(log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(0/2))]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= 0.97 – 0 = </a:t>
            </a:r>
            <a:r>
              <a:rPr lang="en-US" altLang="en-US" sz="1600" b="1" i="1" u="sng">
                <a:latin typeface="Comic Sans MS" panose="030F0702030302020204" pitchFamily="66" charset="0"/>
              </a:rPr>
              <a:t>0.97</a:t>
            </a:r>
          </a:p>
        </p:txBody>
      </p:sp>
      <p:sp>
        <p:nvSpPr>
          <p:cNvPr id="15374" name="Text Box 18">
            <a:extLst>
              <a:ext uri="{FF2B5EF4-FFF2-40B4-BE49-F238E27FC236}">
                <a16:creationId xmlns:a16="http://schemas.microsoft.com/office/drawing/2014/main" id="{40E64557-666B-4421-8169-75B04639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00600"/>
            <a:ext cx="4419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Comic Sans MS" panose="030F0702030302020204" pitchFamily="66" charset="0"/>
                <a:ea typeface="SimSun" panose="02010600030101010101" pitchFamily="2" charset="-122"/>
              </a:rPr>
              <a:t>Gain(</a:t>
            </a:r>
            <a:r>
              <a:rPr lang="en-US" altLang="en-US" sz="1600" b="1" i="1">
                <a:latin typeface="Comic Sans MS" panose="030F0702030302020204" pitchFamily="66" charset="0"/>
              </a:rPr>
              <a:t>credit_rating)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= 0.97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– 3/5[-1/3(log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(1/3))-2/3(log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(2/3))]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– 3/5[-1/2(log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(1/2))-1/2(log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(1/2))]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= 0.97 – 0.96 = 0.02</a:t>
            </a:r>
          </a:p>
        </p:txBody>
      </p:sp>
      <p:grpSp>
        <p:nvGrpSpPr>
          <p:cNvPr id="15375" name="Group 19">
            <a:extLst>
              <a:ext uri="{FF2B5EF4-FFF2-40B4-BE49-F238E27FC236}">
                <a16:creationId xmlns:a16="http://schemas.microsoft.com/office/drawing/2014/main" id="{4763DBC3-78C0-4F0F-B643-18D665B3FF8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971800"/>
            <a:ext cx="3695700" cy="993775"/>
            <a:chOff x="176" y="2208"/>
            <a:chExt cx="2328" cy="626"/>
          </a:xfrm>
        </p:grpSpPr>
        <p:sp>
          <p:nvSpPr>
            <p:cNvPr id="34831" name="Text Box 20">
              <a:extLst>
                <a:ext uri="{FF2B5EF4-FFF2-40B4-BE49-F238E27FC236}">
                  <a16:creationId xmlns:a16="http://schemas.microsoft.com/office/drawing/2014/main" id="{B2888DF3-AE09-435A-82F1-910C8AFCA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2256"/>
              <a:ext cx="98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&lt;=30 [2+,3-]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      student</a:t>
              </a:r>
            </a:p>
          </p:txBody>
        </p:sp>
        <p:sp>
          <p:nvSpPr>
            <p:cNvPr id="34832" name="Line 21">
              <a:extLst>
                <a:ext uri="{FF2B5EF4-FFF2-40B4-BE49-F238E27FC236}">
                  <a16:creationId xmlns:a16="http://schemas.microsoft.com/office/drawing/2014/main" id="{44D82889-492C-4BA7-9D58-B518856F7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0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4833" name="Line 22">
              <a:extLst>
                <a:ext uri="{FF2B5EF4-FFF2-40B4-BE49-F238E27FC236}">
                  <a16:creationId xmlns:a16="http://schemas.microsoft.com/office/drawing/2014/main" id="{68BF5792-7D07-4BD2-9FE8-C7BBE1BF7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4834" name="Text Box 23">
              <a:extLst>
                <a:ext uri="{FF2B5EF4-FFF2-40B4-BE49-F238E27FC236}">
                  <a16:creationId xmlns:a16="http://schemas.microsoft.com/office/drawing/2014/main" id="{9F9BDB99-E0D6-429B-837D-E9E88D0F5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2208"/>
              <a:ext cx="8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NO [0+,3-]</a:t>
              </a:r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73A6BC88-0431-4078-B583-9D4A9FD98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01"/>
              <a:ext cx="9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YES [2+, 0-]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8" grpId="0"/>
      <p:bldP spid="15369" grpId="0"/>
      <p:bldP spid="15370" grpId="0"/>
      <p:bldP spid="15371" grpId="0"/>
      <p:bldP spid="15373" grpId="0"/>
      <p:bldP spid="153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A1D09A34-9554-497D-9DC3-3D2F43D9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DA4764-D08A-4974-ACCD-8AAEE1719FD6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  <p:graphicFrame>
        <p:nvGraphicFramePr>
          <p:cNvPr id="36867" name="Object 4">
            <a:extLst>
              <a:ext uri="{FF2B5EF4-FFF2-40B4-BE49-F238E27FC236}">
                <a16:creationId xmlns:a16="http://schemas.microsoft.com/office/drawing/2014/main" id="{1E86445B-31F0-48E6-B38B-83F6FF92C8F1}"/>
              </a:ext>
            </a:extLst>
          </p:cNvPr>
          <p:cNvGraphicFramePr>
            <a:graphicFrameLocks/>
          </p:cNvGraphicFramePr>
          <p:nvPr/>
        </p:nvGraphicFramePr>
        <p:xfrm>
          <a:off x="838200" y="609600"/>
          <a:ext cx="6705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457804" imgH="1790739" progId="Excel.Sheet.8">
                  <p:embed/>
                </p:oleObj>
              </mc:Choice>
              <mc:Fallback>
                <p:oleObj name="Worksheet" r:id="rId2" imgW="4457804" imgH="179073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6705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>
            <a:extLst>
              <a:ext uri="{FF2B5EF4-FFF2-40B4-BE49-F238E27FC236}">
                <a16:creationId xmlns:a16="http://schemas.microsoft.com/office/drawing/2014/main" id="{373270A9-71BA-4EE1-BD2E-F8736F24D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08288"/>
            <a:ext cx="7608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Gain</a:t>
            </a:r>
            <a:r>
              <a:rPr lang="en-US" altLang="en-US" sz="2000">
                <a:latin typeface="Times New Roman" panose="02020603050405020304" pitchFamily="18" charset="0"/>
              </a:rPr>
              <a:t>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Comic Sans MS" panose="030F0702030302020204" pitchFamily="66" charset="0"/>
              </a:rPr>
              <a:t>0.57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Comic Sans MS" panose="030F0702030302020204" pitchFamily="66" charset="0"/>
              </a:rPr>
              <a:t>0.97 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Comic Sans MS" panose="030F0702030302020204" pitchFamily="66" charset="0"/>
              </a:rPr>
              <a:t> 0.02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F64CF64-B1ED-4B68-8A96-777D011A3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" y="542925"/>
          <a:ext cx="4849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457200" progId="Equation.3">
                  <p:embed/>
                </p:oleObj>
              </mc:Choice>
              <mc:Fallback>
                <p:oleObj name="Equation" r:id="rId2" imgW="2667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42925"/>
                        <a:ext cx="48498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1">
            <a:extLst>
              <a:ext uri="{FF2B5EF4-FFF2-40B4-BE49-F238E27FC236}">
                <a16:creationId xmlns:a16="http://schemas.microsoft.com/office/drawing/2014/main" id="{2E02A283-9DDB-45DA-8579-A2FD1C173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528638"/>
            <a:ext cx="12493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D[5]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  Income 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7CD29626-956D-46CA-807F-850D8432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44488"/>
            <a:ext cx="1057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Low  [1]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8D4A810A-C46B-437F-9697-88A98BB49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763588"/>
            <a:ext cx="1468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Medium  [2]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37DAC106-1BA0-4DF6-9331-18269612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1087438"/>
            <a:ext cx="10445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High [2]</a:t>
            </a: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EA0815F9-490A-4044-B475-2A6B3B62A7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1900" y="585788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8DACFA65-5540-4CDF-A44A-86EABFB16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9667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726F87B3-1DF1-48B0-96E3-215A83B6D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966788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FE34AB34-D8CA-4E8D-8F96-B4DE62426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" y="2728913"/>
          <a:ext cx="4849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457200" progId="Equation.3">
                  <p:embed/>
                </p:oleObj>
              </mc:Choice>
              <mc:Fallback>
                <p:oleObj name="Equation" r:id="rId4" imgW="26670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2728913"/>
                        <a:ext cx="48498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4">
            <a:extLst>
              <a:ext uri="{FF2B5EF4-FFF2-40B4-BE49-F238E27FC236}">
                <a16:creationId xmlns:a16="http://schemas.microsoft.com/office/drawing/2014/main" id="{6E7F992E-1BEA-4926-AF18-3B8BC234002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576513"/>
            <a:ext cx="2773363" cy="1035050"/>
            <a:chOff x="742" y="1440"/>
            <a:chExt cx="1804" cy="651"/>
          </a:xfrm>
        </p:grpSpPr>
        <p:sp>
          <p:nvSpPr>
            <p:cNvPr id="37913" name="Text Box 5">
              <a:extLst>
                <a:ext uri="{FF2B5EF4-FFF2-40B4-BE49-F238E27FC236}">
                  <a16:creationId xmlns:a16="http://schemas.microsoft.com/office/drawing/2014/main" id="{F1BF69CF-8291-4B72-BA0D-2CE038417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" y="1584"/>
              <a:ext cx="6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D[5]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37914" name="Line 6">
              <a:extLst>
                <a:ext uri="{FF2B5EF4-FFF2-40B4-BE49-F238E27FC236}">
                  <a16:creationId xmlns:a16="http://schemas.microsoft.com/office/drawing/2014/main" id="{5E598D83-82B9-4D1F-8952-791C23A16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8" y="155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7915" name="Line 7">
              <a:extLst>
                <a:ext uri="{FF2B5EF4-FFF2-40B4-BE49-F238E27FC236}">
                  <a16:creationId xmlns:a16="http://schemas.microsoft.com/office/drawing/2014/main" id="{50D4AF7A-1483-4C48-8935-BC7F03C56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801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7916" name="Text Box 8">
              <a:extLst>
                <a:ext uri="{FF2B5EF4-FFF2-40B4-BE49-F238E27FC236}">
                  <a16:creationId xmlns:a16="http://schemas.microsoft.com/office/drawing/2014/main" id="{54D41812-A646-41A2-A86C-8DE15114B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440"/>
              <a:ext cx="5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No [3]</a:t>
              </a:r>
            </a:p>
          </p:txBody>
        </p:sp>
        <p:sp>
          <p:nvSpPr>
            <p:cNvPr id="37917" name="Text Box 9">
              <a:extLst>
                <a:ext uri="{FF2B5EF4-FFF2-40B4-BE49-F238E27FC236}">
                  <a16:creationId xmlns:a16="http://schemas.microsoft.com/office/drawing/2014/main" id="{EF686B32-FA36-462F-A82B-380687B9A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1858"/>
              <a:ext cx="6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Yes [2]</a:t>
              </a:r>
            </a:p>
          </p:txBody>
        </p:sp>
      </p:grp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C4D5CDE2-080C-4D20-9F77-13389D3B6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654550"/>
          <a:ext cx="5197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500" imgH="457200" progId="Equation.3">
                  <p:embed/>
                </p:oleObj>
              </mc:Choice>
              <mc:Fallback>
                <p:oleObj name="Equation" r:id="rId6" imgW="28575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54550"/>
                        <a:ext cx="51974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10">
            <a:extLst>
              <a:ext uri="{FF2B5EF4-FFF2-40B4-BE49-F238E27FC236}">
                <a16:creationId xmlns:a16="http://schemas.microsoft.com/office/drawing/2014/main" id="{AD8BDE88-48F3-43BB-B5C7-B1440F1A6A1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572000"/>
            <a:ext cx="3581400" cy="903288"/>
            <a:chOff x="1375" y="1968"/>
            <a:chExt cx="2048" cy="569"/>
          </a:xfrm>
        </p:grpSpPr>
        <p:sp>
          <p:nvSpPr>
            <p:cNvPr id="37908" name="Text Box 11">
              <a:extLst>
                <a:ext uri="{FF2B5EF4-FFF2-40B4-BE49-F238E27FC236}">
                  <a16:creationId xmlns:a16="http://schemas.microsoft.com/office/drawing/2014/main" id="{60CEB40E-6716-46C3-B510-DEC6B8C79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" y="2089"/>
              <a:ext cx="90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D[5]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credit_rating</a:t>
              </a:r>
            </a:p>
          </p:txBody>
        </p:sp>
        <p:sp>
          <p:nvSpPr>
            <p:cNvPr id="37909" name="Line 12">
              <a:extLst>
                <a:ext uri="{FF2B5EF4-FFF2-40B4-BE49-F238E27FC236}">
                  <a16:creationId xmlns:a16="http://schemas.microsoft.com/office/drawing/2014/main" id="{9E3F7882-6304-40CB-9A8C-FACB7BE88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2040"/>
              <a:ext cx="368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7910" name="Line 13">
              <a:extLst>
                <a:ext uri="{FF2B5EF4-FFF2-40B4-BE49-F238E27FC236}">
                  <a16:creationId xmlns:a16="http://schemas.microsoft.com/office/drawing/2014/main" id="{ACBB4031-83BD-43D7-9835-51AE7D7D6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20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37911" name="Text Box 14">
              <a:extLst>
                <a:ext uri="{FF2B5EF4-FFF2-40B4-BE49-F238E27FC236}">
                  <a16:creationId xmlns:a16="http://schemas.microsoft.com/office/drawing/2014/main" id="{CF48A225-9103-4415-94B6-B8B0DEE0E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968"/>
              <a:ext cx="6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Fair [3]</a:t>
              </a:r>
            </a:p>
          </p:txBody>
        </p:sp>
        <p:sp>
          <p:nvSpPr>
            <p:cNvPr id="37912" name="Text Box 15">
              <a:extLst>
                <a:ext uri="{FF2B5EF4-FFF2-40B4-BE49-F238E27FC236}">
                  <a16:creationId xmlns:a16="http://schemas.microsoft.com/office/drawing/2014/main" id="{9DBFE906-D86D-40CF-A638-A9149F20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2304"/>
              <a:ext cx="9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Excellent[2]</a:t>
              </a:r>
            </a:p>
          </p:txBody>
        </p:sp>
      </p:grpSp>
      <p:pic>
        <p:nvPicPr>
          <p:cNvPr id="32782" name="Picture 6">
            <a:extLst>
              <a:ext uri="{FF2B5EF4-FFF2-40B4-BE49-F238E27FC236}">
                <a16:creationId xmlns:a16="http://schemas.microsoft.com/office/drawing/2014/main" id="{E268E181-9DB1-4DEC-B3D1-C92EC0BC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8763"/>
            <a:ext cx="5068888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83" name="Picture 7">
            <a:extLst>
              <a:ext uri="{FF2B5EF4-FFF2-40B4-BE49-F238E27FC236}">
                <a16:creationId xmlns:a16="http://schemas.microsoft.com/office/drawing/2014/main" id="{2806F0BC-F74A-40DD-A02D-E003F83E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1563"/>
            <a:ext cx="441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84" name="Picture 8">
            <a:extLst>
              <a:ext uri="{FF2B5EF4-FFF2-40B4-BE49-F238E27FC236}">
                <a16:creationId xmlns:a16="http://schemas.microsoft.com/office/drawing/2014/main" id="{A9FFE3B7-ACCE-4A04-8B9B-6A078FF1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19750"/>
            <a:ext cx="33528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85" name="TextBox 1">
            <a:extLst>
              <a:ext uri="{FF2B5EF4-FFF2-40B4-BE49-F238E27FC236}">
                <a16:creationId xmlns:a16="http://schemas.microsoft.com/office/drawing/2014/main" id="{D2C90EF9-BAC9-424D-BE03-C77E34EC0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1609725"/>
            <a:ext cx="1687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0.993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  <p:sp>
        <p:nvSpPr>
          <p:cNvPr id="32786" name="TextBox 43">
            <a:extLst>
              <a:ext uri="{FF2B5EF4-FFF2-40B4-BE49-F238E27FC236}">
                <a16:creationId xmlns:a16="http://schemas.microsoft.com/office/drawing/2014/main" id="{0540C9D7-CBD8-4E88-BB75-1CB45F09E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3676650"/>
            <a:ext cx="1687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0.970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  <p:sp>
        <p:nvSpPr>
          <p:cNvPr id="32787" name="TextBox 44">
            <a:extLst>
              <a:ext uri="{FF2B5EF4-FFF2-40B4-BE49-F238E27FC236}">
                <a16:creationId xmlns:a16="http://schemas.microsoft.com/office/drawing/2014/main" id="{9B4AD4D5-5B36-4A74-91B6-0A5D2127F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710238"/>
            <a:ext cx="1687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0.970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32785" grpId="0"/>
      <p:bldP spid="32786" grpId="0"/>
      <p:bldP spid="327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95AD4E84-17BD-4A93-875E-7093405F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37C8A6-81B6-43D8-BE51-47E66234D887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466664D-C3AB-4CBD-ADDB-7BD0D3014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3C122AB2-D6AD-424B-8188-5E65CC2180BD}"/>
              </a:ext>
            </a:extLst>
          </p:cNvPr>
          <p:cNvGraphicFramePr>
            <a:graphicFrameLocks/>
          </p:cNvGraphicFramePr>
          <p:nvPr/>
        </p:nvGraphicFramePr>
        <p:xfrm>
          <a:off x="381000" y="1524000"/>
          <a:ext cx="83153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43349" imgH="4457683" progId="Excel.Sheet.8">
                  <p:embed/>
                </p:oleObj>
              </mc:Choice>
              <mc:Fallback>
                <p:oleObj name="Worksheet" r:id="rId3" imgW="4343349" imgH="4457683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153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>
            <a:extLst>
              <a:ext uri="{FF2B5EF4-FFF2-40B4-BE49-F238E27FC236}">
                <a16:creationId xmlns:a16="http://schemas.microsoft.com/office/drawing/2014/main" id="{C089295C-84F3-4972-A418-E8EEC59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F651FC-595E-4EDF-A517-31266233DEE7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D72E85C5-3FD9-410A-BCC5-D97240DE45E2}"/>
              </a:ext>
            </a:extLst>
          </p:cNvPr>
          <p:cNvGraphicFramePr>
            <a:graphicFrameLocks/>
          </p:cNvGraphicFramePr>
          <p:nvPr/>
        </p:nvGraphicFramePr>
        <p:xfrm>
          <a:off x="838200" y="609600"/>
          <a:ext cx="6705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457804" imgH="1790739" progId="Excel.Sheet.8">
                  <p:embed/>
                </p:oleObj>
              </mc:Choice>
              <mc:Fallback>
                <p:oleObj name="Worksheet" r:id="rId2" imgW="4457804" imgH="179073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6705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4">
            <a:extLst>
              <a:ext uri="{FF2B5EF4-FFF2-40B4-BE49-F238E27FC236}">
                <a16:creationId xmlns:a16="http://schemas.microsoft.com/office/drawing/2014/main" id="{690B8A23-6864-463A-972E-CC44D0D2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08288"/>
            <a:ext cx="7608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Gain</a:t>
            </a:r>
            <a:r>
              <a:rPr lang="en-US" altLang="en-US" sz="2000">
                <a:latin typeface="Times New Roman" panose="02020603050405020304" pitchFamily="18" charset="0"/>
              </a:rPr>
              <a:t>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Comic Sans MS" panose="030F0702030302020204" pitchFamily="66" charset="0"/>
              </a:rPr>
              <a:t>0.57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Comic Sans MS" panose="030F0702030302020204" pitchFamily="66" charset="0"/>
              </a:rPr>
              <a:t>0.97 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Comic Sans MS" panose="030F0702030302020204" pitchFamily="66" charset="0"/>
              </a:rPr>
              <a:t> 0.02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0516C5CB-8597-46E8-AAF5-A79C2664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105150"/>
            <a:ext cx="76088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split Info       = </a:t>
            </a:r>
            <a:r>
              <a:rPr lang="en-US" altLang="en-US" sz="2000" b="1" i="1">
                <a:latin typeface="Comic Sans MS" panose="030F0702030302020204" pitchFamily="66" charset="0"/>
              </a:rPr>
              <a:t>0.993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>
                <a:latin typeface="Times New Roman" panose="02020603050405020304" pitchFamily="18" charset="0"/>
              </a:rPr>
              <a:t>0.970    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0.970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>
            <a:extLst>
              <a:ext uri="{FF2B5EF4-FFF2-40B4-BE49-F238E27FC236}">
                <a16:creationId xmlns:a16="http://schemas.microsoft.com/office/drawing/2014/main" id="{10304B12-DE7A-41ED-A39A-74570CA5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2404A5-8003-4515-BEAE-5E3230C787F1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6F6B47B-E300-49C8-95B5-CDAA6EEF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601663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Gain Ratio(A) = Gain(A)/Split Info(A)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544D0D-10FA-4BCC-BC2F-C5FDCDDD0CA1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1676400"/>
          <a:ext cx="7747000" cy="137636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38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latin typeface="Arial" pitchFamily="34" charset="0"/>
                        </a:rPr>
                        <a:t>credit rating</a:t>
                      </a:r>
                      <a:endParaRPr lang="ar-EG" sz="1800" dirty="0"/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Student</a:t>
                      </a:r>
                      <a:endParaRPr lang="ar-EG" sz="1800" dirty="0"/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Income</a:t>
                      </a:r>
                      <a:endParaRPr lang="ar-EG" sz="1800" dirty="0"/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Age</a:t>
                      </a:r>
                      <a:r>
                        <a:rPr lang="en-US" sz="1800" baseline="0" dirty="0"/>
                        <a:t> </a:t>
                      </a:r>
                      <a:endParaRPr lang="ar-EG" sz="1800" dirty="0"/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endParaRPr lang="ar-EG" sz="1800" dirty="0"/>
                    </a:p>
                  </a:txBody>
                  <a:tcPr marL="91453" marR="91453"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Comic Sans MS" pitchFamily="66" charset="0"/>
                        </a:rPr>
                        <a:t>0.02</a:t>
                      </a:r>
                      <a:endParaRPr lang="en-US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0.057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 rowSpan="2">
                  <a:txBody>
                    <a:bodyPr/>
                    <a:lstStyle/>
                    <a:p>
                      <a:pPr algn="ctr" rtl="1"/>
                      <a:endParaRPr lang="en-US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30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ar-EG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0.993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 vMerge="1">
                  <a:txBody>
                    <a:bodyPr/>
                    <a:lstStyle/>
                    <a:p>
                      <a:pPr algn="ctr" rtl="1"/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Split Info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46" name="Rectangle 9">
            <a:extLst>
              <a:ext uri="{FF2B5EF4-FFF2-40B4-BE49-F238E27FC236}">
                <a16:creationId xmlns:a16="http://schemas.microsoft.com/office/drawing/2014/main" id="{F2597D14-F1EC-4CD3-BE44-F6D9186A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02038"/>
            <a:ext cx="8610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Ratio(Income </a:t>
            </a:r>
            <a:r>
              <a:rPr lang="en-US" altLang="en-US" sz="2000" b="1">
                <a:latin typeface="Times New Roman" panose="02020603050405020304" pitchFamily="18" charset="0"/>
              </a:rPr>
              <a:t>&lt;=30</a:t>
            </a:r>
            <a:r>
              <a:rPr lang="en-US" altLang="en-US" b="1">
                <a:latin typeface="Times New Roman" panose="02020603050405020304" pitchFamily="18" charset="0"/>
              </a:rPr>
              <a:t>) = Gain(income)/Split Info(income)</a:t>
            </a:r>
          </a:p>
        </p:txBody>
      </p:sp>
      <p:sp>
        <p:nvSpPr>
          <p:cNvPr id="34847" name="Rectangle 10">
            <a:extLst>
              <a:ext uri="{FF2B5EF4-FFF2-40B4-BE49-F238E27FC236}">
                <a16:creationId xmlns:a16="http://schemas.microsoft.com/office/drawing/2014/main" id="{63EDB1B4-5E92-452E-8B9C-58EAF37B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7620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Gain Ratio(Income &lt;=30) =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0.057</a:t>
            </a:r>
            <a:r>
              <a:rPr lang="en-US" altLang="en-US" sz="2800" b="1">
                <a:latin typeface="Times New Roman" panose="02020603050405020304" pitchFamily="18" charset="0"/>
              </a:rPr>
              <a:t>/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0.993 =</a:t>
            </a:r>
            <a:r>
              <a:rPr lang="en-US" altLang="en-US" b="1">
                <a:latin typeface="Times New Roman" panose="02020603050405020304" pitchFamily="18" charset="0"/>
              </a:rPr>
              <a:t>0.0574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6" grpId="0"/>
      <p:bldP spid="348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>
            <a:extLst>
              <a:ext uri="{FF2B5EF4-FFF2-40B4-BE49-F238E27FC236}">
                <a16:creationId xmlns:a16="http://schemas.microsoft.com/office/drawing/2014/main" id="{8EFE3474-413D-428C-A0C9-7F5C4DA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3B17DF-A909-49CA-A430-0F8D2AA327DC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9C22790-8F22-495F-AD05-B91E5400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601663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Gain Ratio(A) = Gain(A)/Split Info(A)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A8F13FD3-15ED-4FE8-9011-4F047312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8610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Ratio(Student &lt;= 30) = Gain(Student)/Split Info(Student)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33A70B55-1272-4507-A9C5-8260C3EA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95788"/>
            <a:ext cx="6096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</a:t>
            </a:r>
            <a:r>
              <a:rPr lang="en-US" altLang="en-US">
                <a:latin typeface="Times New Roman" panose="02020603050405020304" pitchFamily="18" charset="0"/>
              </a:rPr>
              <a:t>Student </a:t>
            </a:r>
            <a:r>
              <a:rPr lang="en-US" altLang="en-US" b="1">
                <a:latin typeface="Times New Roman" panose="02020603050405020304" pitchFamily="18" charset="0"/>
              </a:rPr>
              <a:t>&lt;= 30) = </a:t>
            </a:r>
            <a:r>
              <a:rPr lang="en-US" altLang="en-US" b="1" i="1">
                <a:solidFill>
                  <a:srgbClr val="FF0000"/>
                </a:solidFill>
                <a:latin typeface="Comic Sans MS" panose="030F0702030302020204" pitchFamily="66" charset="0"/>
              </a:rPr>
              <a:t>0.97</a:t>
            </a:r>
            <a:r>
              <a:rPr lang="en-US" altLang="en-US" b="1" i="1">
                <a:latin typeface="Comic Sans MS" panose="030F0702030302020204" pitchFamily="66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</a:rPr>
              <a:t>/</a:t>
            </a:r>
            <a:r>
              <a:rPr lang="en-US" altLang="en-US" b="1" i="1">
                <a:solidFill>
                  <a:srgbClr val="3333FF"/>
                </a:solidFill>
                <a:latin typeface="Comic Sans MS" panose="030F0702030302020204" pitchFamily="66" charset="0"/>
              </a:rPr>
              <a:t>0.97 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en-US" b="1">
                <a:latin typeface="Comic Sans MS" panose="030F0702030302020204" pitchFamily="66" charset="0"/>
              </a:rPr>
              <a:t>1</a:t>
            </a:r>
            <a:endParaRPr lang="ar-EG" altLang="en-US" b="1">
              <a:latin typeface="Comic Sans MS" panose="030F0702030302020204" pitchFamily="66" charset="0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85BAB252-3E2F-4FB4-8717-186CB433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5029200"/>
            <a:ext cx="9334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Gain Ratio(</a:t>
            </a:r>
            <a:r>
              <a:rPr lang="en-US" altLang="en-US" sz="2000" b="1">
                <a:latin typeface="Arial" panose="020B0604020202020204" pitchFamily="34" charset="0"/>
              </a:rPr>
              <a:t>credit_rating</a:t>
            </a:r>
            <a:r>
              <a:rPr lang="en-US" altLang="en-US" sz="2000" b="1">
                <a:latin typeface="Times New Roman" panose="02020603050405020304" pitchFamily="18" charset="0"/>
              </a:rPr>
              <a:t> &lt;= 30) = Gain(</a:t>
            </a:r>
            <a:r>
              <a:rPr lang="en-US" altLang="en-US" sz="2000" b="1">
                <a:latin typeface="Arial" panose="020B0604020202020204" pitchFamily="34" charset="0"/>
              </a:rPr>
              <a:t>credit_rating</a:t>
            </a:r>
            <a:r>
              <a:rPr lang="en-US" altLang="en-US" sz="2000" b="1">
                <a:latin typeface="Times New Roman" panose="02020603050405020304" pitchFamily="18" charset="0"/>
              </a:rPr>
              <a:t>)/Split Info(</a:t>
            </a:r>
            <a:r>
              <a:rPr lang="en-US" altLang="en-US" sz="2000" b="1">
                <a:latin typeface="Arial" panose="020B0604020202020204" pitchFamily="34" charset="0"/>
              </a:rPr>
              <a:t>credit_rating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A5D7970C-CBA9-4F75-B71B-05102DBB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41988"/>
            <a:ext cx="70104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</a:t>
            </a:r>
            <a:r>
              <a:rPr lang="en-US" altLang="en-US" b="1">
                <a:latin typeface="Arial" panose="020B0604020202020204" pitchFamily="34" charset="0"/>
              </a:rPr>
              <a:t>credit_rating</a:t>
            </a:r>
            <a:r>
              <a:rPr lang="en-US" altLang="en-US" b="1">
                <a:latin typeface="Times New Roman" panose="02020603050405020304" pitchFamily="18" charset="0"/>
              </a:rPr>
              <a:t>) =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0.02</a:t>
            </a:r>
            <a:r>
              <a:rPr lang="en-US" altLang="en-US" b="1">
                <a:latin typeface="Times New Roman" panose="02020603050405020304" pitchFamily="18" charset="0"/>
              </a:rPr>
              <a:t>/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0.97=</a:t>
            </a:r>
            <a:r>
              <a:rPr lang="en-US" altLang="en-US" b="1">
                <a:latin typeface="Times New Roman" panose="02020603050405020304" pitchFamily="18" charset="0"/>
              </a:rPr>
              <a:t>0.0206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F0A423-6D3E-4FD4-8CA8-0EB939A970D9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1676400"/>
          <a:ext cx="7747000" cy="137636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38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latin typeface="Arial" pitchFamily="34" charset="0"/>
                        </a:rPr>
                        <a:t>credit rating</a:t>
                      </a:r>
                      <a:endParaRPr lang="ar-EG" sz="1800" dirty="0"/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Student</a:t>
                      </a:r>
                      <a:endParaRPr lang="ar-EG" sz="1800" dirty="0"/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Income</a:t>
                      </a:r>
                      <a:endParaRPr lang="ar-EG" sz="1800" dirty="0"/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Age</a:t>
                      </a:r>
                      <a:r>
                        <a:rPr lang="en-US" sz="1800" baseline="0" dirty="0"/>
                        <a:t> </a:t>
                      </a:r>
                      <a:endParaRPr lang="ar-EG" sz="1800" dirty="0"/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endParaRPr lang="ar-EG" sz="1800" dirty="0"/>
                    </a:p>
                  </a:txBody>
                  <a:tcPr marL="91453" marR="91453"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Comic Sans MS" pitchFamily="66" charset="0"/>
                        </a:rPr>
                        <a:t>0.02</a:t>
                      </a:r>
                      <a:endParaRPr lang="en-US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0.057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 rowSpan="2">
                  <a:txBody>
                    <a:bodyPr/>
                    <a:lstStyle/>
                    <a:p>
                      <a:pPr algn="ctr" rtl="1"/>
                      <a:endParaRPr lang="en-US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30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ar-EG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0.993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tc vMerge="1">
                  <a:txBody>
                    <a:bodyPr/>
                    <a:lstStyle/>
                    <a:p>
                      <a:pPr algn="ctr" rtl="1"/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Split Info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46" grpId="0"/>
      <p:bldP spid="358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>
            <a:extLst>
              <a:ext uri="{FF2B5EF4-FFF2-40B4-BE49-F238E27FC236}">
                <a16:creationId xmlns:a16="http://schemas.microsoft.com/office/drawing/2014/main" id="{94C3BF2B-86D3-49EC-BC4F-45F59DB1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775211-C2BE-428F-BA1C-E6F1A76845D4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9E0F7C8-EDAC-4A54-B463-82A425B4E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601663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Gain Ratio(A) = Gain(A)/Split Info(A)</a:t>
            </a: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DCB0B6D5-9077-4187-ACA7-33481F44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5800"/>
            <a:ext cx="7772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Student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 with the maximum gain ratio is selected as the splitting attribute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B34233-0F94-4F5F-AB6D-A5C7BF8E2FAC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1676400"/>
          <a:ext cx="7747000" cy="150336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14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latin typeface="Arial" pitchFamily="34" charset="0"/>
                        </a:rPr>
                        <a:t>credit rating</a:t>
                      </a:r>
                      <a:endParaRPr lang="ar-EG" sz="1800" dirty="0"/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Student</a:t>
                      </a:r>
                      <a:endParaRPr lang="ar-EG" sz="1800" dirty="0"/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Income</a:t>
                      </a:r>
                      <a:endParaRPr lang="ar-EG" sz="1800" dirty="0"/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Age</a:t>
                      </a:r>
                      <a:r>
                        <a:rPr lang="en-US" sz="1800" baseline="0" dirty="0"/>
                        <a:t> </a:t>
                      </a:r>
                      <a:endParaRPr lang="ar-EG" sz="1800" dirty="0"/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endParaRPr lang="ar-EG" sz="1800" dirty="0"/>
                    </a:p>
                  </a:txBody>
                  <a:tcPr marL="91453" marR="91453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0.057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tc rowSpan="3">
                  <a:txBody>
                    <a:bodyPr/>
                    <a:lstStyle/>
                    <a:p>
                      <a:pPr algn="ctr" rtl="1"/>
                      <a:endParaRPr lang="en-US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en-US" sz="16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30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ar-EG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0.993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tc vMerge="1">
                  <a:txBody>
                    <a:bodyPr/>
                    <a:lstStyle/>
                    <a:p>
                      <a:pPr algn="ctr" rtl="1"/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Split Info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7"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0.0206</a:t>
                      </a:r>
                      <a:endParaRPr lang="ar-EG" sz="1800" b="1" i="1" kern="1200" dirty="0">
                        <a:solidFill>
                          <a:schemeClr val="dk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i="1" u="sng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1</a:t>
                      </a:r>
                      <a:endParaRPr lang="ar-EG" sz="2000" b="1" i="1" u="sng" kern="1200" dirty="0">
                        <a:solidFill>
                          <a:schemeClr val="dk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0.0574</a:t>
                      </a:r>
                      <a:endParaRPr lang="ar-EG" sz="1800" b="1" i="1" kern="1200" dirty="0">
                        <a:solidFill>
                          <a:schemeClr val="dk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tc vMerge="1">
                  <a:txBody>
                    <a:bodyPr/>
                    <a:lstStyle/>
                    <a:p>
                      <a:pPr algn="ctr" rtl="1"/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GainRatio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025D05A5-E4F5-4346-93F2-3D153572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07BB5-AFF1-44CC-800F-7183E5382B37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/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0F7AC081-BF19-4138-88E2-6017196F0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1676400"/>
            <a:ext cx="6842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Age </a:t>
            </a:r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1C894815-41E2-4645-8CAE-97D4E8C49D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057400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3534844F-E9DE-4B10-99C2-72DF71E57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057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4CA553D2-C340-41BA-AEF3-2C47443CD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0574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7418" name="Text Box 11">
            <a:extLst>
              <a:ext uri="{FF2B5EF4-FFF2-40B4-BE49-F238E27FC236}">
                <a16:creationId xmlns:a16="http://schemas.microsoft.com/office/drawing/2014/main" id="{116D60B5-C6B7-46B4-AD31-9559C2EDE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163" y="31242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7419" name="Text Box 12">
            <a:extLst>
              <a:ext uri="{FF2B5EF4-FFF2-40B4-BE49-F238E27FC236}">
                <a16:creationId xmlns:a16="http://schemas.microsoft.com/office/drawing/2014/main" id="{D8E16E0F-1309-4DD8-B07F-7E31CCC0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10175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17420" name="Text Box 13">
            <a:extLst>
              <a:ext uri="{FF2B5EF4-FFF2-40B4-BE49-F238E27FC236}">
                <a16:creationId xmlns:a16="http://schemas.microsoft.com/office/drawing/2014/main" id="{B74A6B23-2258-441E-A656-D1CADC19B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3178175"/>
            <a:ext cx="473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??</a:t>
            </a:r>
          </a:p>
        </p:txBody>
      </p:sp>
      <p:sp>
        <p:nvSpPr>
          <p:cNvPr id="17421" name="Line 14">
            <a:extLst>
              <a:ext uri="{FF2B5EF4-FFF2-40B4-BE49-F238E27FC236}">
                <a16:creationId xmlns:a16="http://schemas.microsoft.com/office/drawing/2014/main" id="{81E72CE2-EE8D-42B6-B334-C66101F129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5052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ED71D261-360F-4AFE-8218-E758F6365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7423" name="Text Box 16">
            <a:extLst>
              <a:ext uri="{FF2B5EF4-FFF2-40B4-BE49-F238E27FC236}">
                <a16:creationId xmlns:a16="http://schemas.microsoft.com/office/drawing/2014/main" id="{6B1DD981-F107-4E38-9BEF-98291F2F1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443388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7424" name="Text Box 17">
            <a:extLst>
              <a:ext uri="{FF2B5EF4-FFF2-40B4-BE49-F238E27FC236}">
                <a16:creationId xmlns:a16="http://schemas.microsoft.com/office/drawing/2014/main" id="{60078E02-C787-4F3D-A996-A9A5121E9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1008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7425" name="Text Box 18">
            <a:extLst>
              <a:ext uri="{FF2B5EF4-FFF2-40B4-BE49-F238E27FC236}">
                <a16:creationId xmlns:a16="http://schemas.microsoft.com/office/drawing/2014/main" id="{2AAC29BE-F8D9-4F50-8540-4EF2EFF4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24288"/>
            <a:ext cx="6461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7426" name="Text Box 19">
            <a:extLst>
              <a:ext uri="{FF2B5EF4-FFF2-40B4-BE49-F238E27FC236}">
                <a16:creationId xmlns:a16="http://schemas.microsoft.com/office/drawing/2014/main" id="{B9C82C28-E8A3-45FA-B8D9-E48908D45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10000"/>
            <a:ext cx="5302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3024" name="Rectangle 2">
            <a:extLst>
              <a:ext uri="{FF2B5EF4-FFF2-40B4-BE49-F238E27FC236}">
                <a16:creationId xmlns:a16="http://schemas.microsoft.com/office/drawing/2014/main" id="{D0941CCF-69A8-4E3F-AB6D-B08C52C6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Garamond" panose="02020404030301010803" pitchFamily="18" charset="0"/>
              </a:rPr>
              <a:t>Tree induction example</a:t>
            </a:r>
          </a:p>
        </p:txBody>
      </p:sp>
      <p:sp>
        <p:nvSpPr>
          <p:cNvPr id="43025" name="Text Box 5">
            <a:extLst>
              <a:ext uri="{FF2B5EF4-FFF2-40B4-BE49-F238E27FC236}">
                <a16:creationId xmlns:a16="http://schemas.microsoft.com/office/drawing/2014/main" id="{1B7F47DA-3E9C-44BC-A1EA-CFC5F537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2479675"/>
            <a:ext cx="1082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31…40</a:t>
            </a:r>
          </a:p>
        </p:txBody>
      </p:sp>
      <p:sp>
        <p:nvSpPr>
          <p:cNvPr id="43026" name="Text Box 6">
            <a:extLst>
              <a:ext uri="{FF2B5EF4-FFF2-40B4-BE49-F238E27FC236}">
                <a16:creationId xmlns:a16="http://schemas.microsoft.com/office/drawing/2014/main" id="{27D03D0F-3FFB-4D40-9D65-8FC002BB9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06650"/>
            <a:ext cx="7096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&lt;=30</a:t>
            </a:r>
          </a:p>
        </p:txBody>
      </p:sp>
      <p:sp>
        <p:nvSpPr>
          <p:cNvPr id="43027" name="Text Box 7">
            <a:extLst>
              <a:ext uri="{FF2B5EF4-FFF2-40B4-BE49-F238E27FC236}">
                <a16:creationId xmlns:a16="http://schemas.microsoft.com/office/drawing/2014/main" id="{B85BFE23-73B4-4E95-BE8E-42D6F9CAD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527300"/>
            <a:ext cx="5746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&gt;40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8" grpId="0"/>
      <p:bldP spid="17419" grpId="0" animBg="1"/>
      <p:bldP spid="17420" grpId="0" animBg="1"/>
      <p:bldP spid="17423" grpId="0"/>
      <p:bldP spid="17424" grpId="0"/>
      <p:bldP spid="17425" grpId="0"/>
      <p:bldP spid="174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>
            <a:extLst>
              <a:ext uri="{FF2B5EF4-FFF2-40B4-BE49-F238E27FC236}">
                <a16:creationId xmlns:a16="http://schemas.microsoft.com/office/drawing/2014/main" id="{544E6D2E-1F7F-45A8-8D25-3032E67B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i="1">
                <a:latin typeface="Comic Sans MS" panose="030F0702030302020204" pitchFamily="66" charset="0"/>
                <a:ea typeface="SimSun" panose="02010600030101010101" pitchFamily="2" charset="-122"/>
              </a:rPr>
              <a:t>Info</a:t>
            </a:r>
            <a:r>
              <a:rPr lang="en-US" altLang="en-US" sz="3200" b="1" i="1">
                <a:latin typeface="Comic Sans MS" panose="030F0702030302020204" pitchFamily="66" charset="0"/>
              </a:rPr>
              <a:t>(</a:t>
            </a:r>
            <a:r>
              <a:rPr lang="ar-EG" altLang="en-US" sz="3200" b="1" i="1">
                <a:latin typeface="Comic Sans MS" panose="030F0702030302020204" pitchFamily="66" charset="0"/>
                <a:ea typeface="SimSun" panose="02010600030101010101" pitchFamily="2" charset="-122"/>
              </a:rPr>
              <a:t>&lt;</a:t>
            </a:r>
            <a:r>
              <a:rPr lang="en-US" altLang="en-US" sz="3200" b="1" i="1">
                <a:latin typeface="Comic Sans MS" panose="030F0702030302020204" pitchFamily="66" charset="0"/>
                <a:ea typeface="SimSun" panose="02010600030101010101" pitchFamily="2" charset="-122"/>
              </a:rPr>
              <a:t>40</a:t>
            </a:r>
            <a:r>
              <a:rPr lang="en-US" altLang="en-US" sz="3200" b="1" i="1">
                <a:latin typeface="Comic Sans MS" panose="030F0702030302020204" pitchFamily="66" charset="0"/>
              </a:rPr>
              <a:t>) = -3/5(log2(3/5))-2/5(log</a:t>
            </a:r>
            <a:r>
              <a:rPr lang="en-US" altLang="en-US" sz="32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3200" b="1" i="1">
                <a:latin typeface="Comic Sans MS" panose="030F0702030302020204" pitchFamily="66" charset="0"/>
              </a:rPr>
              <a:t>(2/5))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i="1">
                <a:latin typeface="Comic Sans MS" panose="030F0702030302020204" pitchFamily="66" charset="0"/>
              </a:rPr>
              <a:t>       = 0.97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21ED8F4-9CF8-4378-AE90-6E7C6471F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Garamond" panose="02020404030301010803" pitchFamily="18" charset="0"/>
              </a:rPr>
              <a:t>Tree induction example</a:t>
            </a:r>
          </a:p>
        </p:txBody>
      </p:sp>
      <p:graphicFrame>
        <p:nvGraphicFramePr>
          <p:cNvPr id="45060" name="Object 1">
            <a:extLst>
              <a:ext uri="{FF2B5EF4-FFF2-40B4-BE49-F238E27FC236}">
                <a16:creationId xmlns:a16="http://schemas.microsoft.com/office/drawing/2014/main" id="{64F8A9EC-C217-4CBA-B6B6-9E383D70EAF1}"/>
              </a:ext>
            </a:extLst>
          </p:cNvPr>
          <p:cNvGraphicFramePr>
            <a:graphicFrameLocks/>
          </p:cNvGraphicFramePr>
          <p:nvPr/>
        </p:nvGraphicFramePr>
        <p:xfrm>
          <a:off x="838200" y="1676400"/>
          <a:ext cx="6705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457804" imgH="1800187" progId="Excel.Sheet.8">
                  <p:embed/>
                </p:oleObj>
              </mc:Choice>
              <mc:Fallback>
                <p:oleObj name="Worksheet" r:id="rId2" imgW="4457804" imgH="1800187" progId="Excel.Shee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6705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8D016CA4-1382-4FE1-9DAC-FE91196E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2BF4D5-A23D-40C4-8393-2AFDC8DF5B4C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0E2ED5A9-A399-4CC2-965E-66414F1F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7850"/>
            <a:ext cx="13255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&gt;40[3+,2-]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income</a:t>
            </a:r>
          </a:p>
        </p:txBody>
      </p:sp>
      <p:sp>
        <p:nvSpPr>
          <p:cNvPr id="19461" name="Line 4">
            <a:extLst>
              <a:ext uri="{FF2B5EF4-FFF2-40B4-BE49-F238E27FC236}">
                <a16:creationId xmlns:a16="http://schemas.microsoft.com/office/drawing/2014/main" id="{C147D3F6-0472-4F5F-B56E-53D6888A6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85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F5ABA8C0-BF78-445F-8B8E-AB675C08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06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9463" name="Line 6">
            <a:extLst>
              <a:ext uri="{FF2B5EF4-FFF2-40B4-BE49-F238E27FC236}">
                <a16:creationId xmlns:a16="http://schemas.microsoft.com/office/drawing/2014/main" id="{A5A0A8CD-C026-4F85-84C5-85FB94863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066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9C9B36BA-43F4-441B-979A-B70BD2A82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457200"/>
            <a:ext cx="17557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medium[1+,1-]</a:t>
            </a:r>
          </a:p>
        </p:txBody>
      </p:sp>
      <p:sp>
        <p:nvSpPr>
          <p:cNvPr id="19465" name="Text Box 8">
            <a:extLst>
              <a:ext uri="{FF2B5EF4-FFF2-40B4-BE49-F238E27FC236}">
                <a16:creationId xmlns:a16="http://schemas.microsoft.com/office/drawing/2014/main" id="{5BD2F53B-6356-4F70-8308-D6AAD117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15975"/>
            <a:ext cx="1255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low[2+,1-]</a:t>
            </a:r>
          </a:p>
        </p:txBody>
      </p:sp>
      <p:sp>
        <p:nvSpPr>
          <p:cNvPr id="19466" name="Text Box 9">
            <a:extLst>
              <a:ext uri="{FF2B5EF4-FFF2-40B4-BE49-F238E27FC236}">
                <a16:creationId xmlns:a16="http://schemas.microsoft.com/office/drawing/2014/main" id="{D8B92D64-2E90-4BA0-810C-B7B914D1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143000"/>
            <a:ext cx="1447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High [0+,0-]</a:t>
            </a:r>
          </a:p>
        </p:txBody>
      </p:sp>
      <p:sp>
        <p:nvSpPr>
          <p:cNvPr id="19467" name="Text Box 10">
            <a:extLst>
              <a:ext uri="{FF2B5EF4-FFF2-40B4-BE49-F238E27FC236}">
                <a16:creationId xmlns:a16="http://schemas.microsoft.com/office/drawing/2014/main" id="{AC1FD122-FEF9-4E7B-A849-B0661A94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69342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Comic Sans MS" panose="030F0702030302020204" pitchFamily="66" charset="0"/>
                <a:ea typeface="SimSun" panose="02010600030101010101" pitchFamily="2" charset="-122"/>
              </a:rPr>
              <a:t>Gain(</a:t>
            </a:r>
            <a:r>
              <a:rPr lang="en-US" altLang="en-US" sz="1600" b="1">
                <a:latin typeface="Arial" panose="020B0604020202020204" pitchFamily="34" charset="0"/>
              </a:rPr>
              <a:t>income</a:t>
            </a:r>
            <a:r>
              <a:rPr lang="en-US" altLang="en-US" sz="1600" b="1" i="1">
                <a:latin typeface="Comic Sans MS" panose="030F0702030302020204" pitchFamily="66" charset="0"/>
              </a:rPr>
              <a:t>) = 0.97 – 2/5[-1/2(log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(1/2))-1/2(log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(1/2))]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                      – 3/5[-2/3(log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(2/3))-1/3(log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(1/3))]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                      – 0/5[-0/0(log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(0/0))-0/0(log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(0/0))]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               = 0.97 – 0.75 = 0.22</a:t>
            </a:r>
          </a:p>
        </p:txBody>
      </p:sp>
      <p:grpSp>
        <p:nvGrpSpPr>
          <p:cNvPr id="19468" name="Group 11">
            <a:extLst>
              <a:ext uri="{FF2B5EF4-FFF2-40B4-BE49-F238E27FC236}">
                <a16:creationId xmlns:a16="http://schemas.microsoft.com/office/drawing/2014/main" id="{7945843E-B99E-4421-835E-73761F74B7A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648200"/>
            <a:ext cx="4170363" cy="1033463"/>
            <a:chOff x="192" y="2928"/>
            <a:chExt cx="2627" cy="651"/>
          </a:xfrm>
        </p:grpSpPr>
        <p:sp>
          <p:nvSpPr>
            <p:cNvPr id="46100" name="Text Box 12">
              <a:extLst>
                <a:ext uri="{FF2B5EF4-FFF2-40B4-BE49-F238E27FC236}">
                  <a16:creationId xmlns:a16="http://schemas.microsoft.com/office/drawing/2014/main" id="{1AD840D6-3657-4178-B4D3-679A3B869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004"/>
              <a:ext cx="103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&gt;40[3+,2-]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 credit_rating</a:t>
              </a:r>
            </a:p>
          </p:txBody>
        </p:sp>
        <p:sp>
          <p:nvSpPr>
            <p:cNvPr id="46101" name="Line 13">
              <a:extLst>
                <a:ext uri="{FF2B5EF4-FFF2-40B4-BE49-F238E27FC236}">
                  <a16:creationId xmlns:a16="http://schemas.microsoft.com/office/drawing/2014/main" id="{3B6F3156-F604-4042-A5D4-E8008CADF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3049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46102" name="Line 14">
              <a:extLst>
                <a:ext uri="{FF2B5EF4-FFF2-40B4-BE49-F238E27FC236}">
                  <a16:creationId xmlns:a16="http://schemas.microsoft.com/office/drawing/2014/main" id="{1212A79B-D085-4A05-845C-41747B730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3289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46103" name="Text Box 15">
              <a:extLst>
                <a:ext uri="{FF2B5EF4-FFF2-40B4-BE49-F238E27FC236}">
                  <a16:creationId xmlns:a16="http://schemas.microsoft.com/office/drawing/2014/main" id="{93DC6469-DD0F-44E8-B3CE-469B7AA5A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2928"/>
              <a:ext cx="8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Fair[3+, 0-]</a:t>
              </a:r>
            </a:p>
          </p:txBody>
        </p:sp>
        <p:sp>
          <p:nvSpPr>
            <p:cNvPr id="46104" name="Text Box 16">
              <a:extLst>
                <a:ext uri="{FF2B5EF4-FFF2-40B4-BE49-F238E27FC236}">
                  <a16:creationId xmlns:a16="http://schemas.microsoft.com/office/drawing/2014/main" id="{E19BA8F3-523C-423D-B4AA-AE831EDA5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3346"/>
              <a:ext cx="1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excellent[0+, 2-]</a:t>
              </a:r>
            </a:p>
          </p:txBody>
        </p:sp>
      </p:grpSp>
      <p:sp>
        <p:nvSpPr>
          <p:cNvPr id="19469" name="Text Box 17">
            <a:extLst>
              <a:ext uri="{FF2B5EF4-FFF2-40B4-BE49-F238E27FC236}">
                <a16:creationId xmlns:a16="http://schemas.microsoft.com/office/drawing/2014/main" id="{5CA729BA-38CD-4359-83E2-1A7763519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441960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Comic Sans MS" panose="030F0702030302020204" pitchFamily="66" charset="0"/>
                <a:ea typeface="SimSun" panose="02010600030101010101" pitchFamily="2" charset="-122"/>
              </a:rPr>
              <a:t>Gain(</a:t>
            </a:r>
            <a:r>
              <a:rPr lang="en-US" altLang="en-US" sz="1600" b="1">
                <a:latin typeface="Arial" panose="020B0604020202020204" pitchFamily="34" charset="0"/>
              </a:rPr>
              <a:t>student</a:t>
            </a:r>
            <a:r>
              <a:rPr lang="en-US" altLang="en-US" sz="1600" b="1" i="1">
                <a:latin typeface="Comic Sans MS" panose="030F0702030302020204" pitchFamily="66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= 0.97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– 2/5[-1/2(log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(1/2))-1/2(log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(1/2))]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– 3/5[-2/3(log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(2/3))-1/3(log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(1/3))]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= 0.97 – 0.43 = 0.54</a:t>
            </a:r>
            <a:endParaRPr lang="en-US" altLang="en-US" sz="1600" b="1" i="1" u="sng">
              <a:latin typeface="Comic Sans MS" panose="030F0702030302020204" pitchFamily="66" charset="0"/>
            </a:endParaRPr>
          </a:p>
        </p:txBody>
      </p:sp>
      <p:sp>
        <p:nvSpPr>
          <p:cNvPr id="19470" name="Text Box 18">
            <a:extLst>
              <a:ext uri="{FF2B5EF4-FFF2-40B4-BE49-F238E27FC236}">
                <a16:creationId xmlns:a16="http://schemas.microsoft.com/office/drawing/2014/main" id="{C83F0770-6471-4712-AFBC-EE12EC694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029200"/>
            <a:ext cx="4419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Comic Sans MS" panose="030F0702030302020204" pitchFamily="66" charset="0"/>
                <a:ea typeface="SimSun" panose="02010600030101010101" pitchFamily="2" charset="-122"/>
              </a:rPr>
              <a:t>Gain(</a:t>
            </a:r>
            <a:r>
              <a:rPr lang="en-US" altLang="en-US" sz="1600" b="1" i="1">
                <a:latin typeface="Comic Sans MS" panose="030F0702030302020204" pitchFamily="66" charset="0"/>
              </a:rPr>
              <a:t>credit_rating)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= 0.97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– 3/5[-3/3(log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(3/3))-0/3(log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(0/3))]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   – 2/5[-0/2(log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(0/2))-2/2(log</a:t>
            </a:r>
            <a:r>
              <a:rPr lang="en-US" altLang="en-US" sz="1600" b="1" i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 i="1">
                <a:latin typeface="Comic Sans MS" panose="030F0702030302020204" pitchFamily="66" charset="0"/>
              </a:rPr>
              <a:t>(2/2))]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Comic Sans MS" panose="030F0702030302020204" pitchFamily="66" charset="0"/>
              </a:rPr>
              <a:t>= 0.97 – 0 = </a:t>
            </a:r>
            <a:r>
              <a:rPr lang="en-US" altLang="en-US" sz="1600" b="1" i="1" u="sng">
                <a:latin typeface="Comic Sans MS" panose="030F0702030302020204" pitchFamily="66" charset="0"/>
              </a:rPr>
              <a:t>0.97</a:t>
            </a:r>
          </a:p>
        </p:txBody>
      </p:sp>
      <p:grpSp>
        <p:nvGrpSpPr>
          <p:cNvPr id="19471" name="Group 19">
            <a:extLst>
              <a:ext uri="{FF2B5EF4-FFF2-40B4-BE49-F238E27FC236}">
                <a16:creationId xmlns:a16="http://schemas.microsoft.com/office/drawing/2014/main" id="{0E5A0DFA-9301-4214-8209-6BEEB1DFCC9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0"/>
            <a:ext cx="3695700" cy="1033463"/>
            <a:chOff x="176" y="2183"/>
            <a:chExt cx="2328" cy="651"/>
          </a:xfrm>
        </p:grpSpPr>
        <p:sp>
          <p:nvSpPr>
            <p:cNvPr id="46095" name="Text Box 20">
              <a:extLst>
                <a:ext uri="{FF2B5EF4-FFF2-40B4-BE49-F238E27FC236}">
                  <a16:creationId xmlns:a16="http://schemas.microsoft.com/office/drawing/2014/main" id="{E435B162-7EC6-4E91-88F4-2976D397E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2256"/>
              <a:ext cx="83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&gt;40[3+,2-]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 student</a:t>
              </a:r>
            </a:p>
          </p:txBody>
        </p:sp>
        <p:sp>
          <p:nvSpPr>
            <p:cNvPr id="46096" name="Line 21">
              <a:extLst>
                <a:ext uri="{FF2B5EF4-FFF2-40B4-BE49-F238E27FC236}">
                  <a16:creationId xmlns:a16="http://schemas.microsoft.com/office/drawing/2014/main" id="{D9DC1829-7A77-49E7-90DE-2D133596A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0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46097" name="Line 22">
              <a:extLst>
                <a:ext uri="{FF2B5EF4-FFF2-40B4-BE49-F238E27FC236}">
                  <a16:creationId xmlns:a16="http://schemas.microsoft.com/office/drawing/2014/main" id="{68E0FA5A-9DCB-493A-8D1D-E50885B8E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46098" name="Text Box 23">
              <a:extLst>
                <a:ext uri="{FF2B5EF4-FFF2-40B4-BE49-F238E27FC236}">
                  <a16:creationId xmlns:a16="http://schemas.microsoft.com/office/drawing/2014/main" id="{E6C9ED5B-403C-4BA1-B833-8884D6A0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183"/>
              <a:ext cx="7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NO[1+,1-]</a:t>
              </a:r>
            </a:p>
          </p:txBody>
        </p:sp>
        <p:sp>
          <p:nvSpPr>
            <p:cNvPr id="46099" name="Text Box 24">
              <a:extLst>
                <a:ext uri="{FF2B5EF4-FFF2-40B4-BE49-F238E27FC236}">
                  <a16:creationId xmlns:a16="http://schemas.microsoft.com/office/drawing/2014/main" id="{FE1F4A92-2018-4A1A-B93F-5750DCDB1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01"/>
              <a:ext cx="9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YES [2+, 1-]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4" grpId="0"/>
      <p:bldP spid="19465" grpId="0"/>
      <p:bldP spid="19466" grpId="0"/>
      <p:bldP spid="19467" grpId="0"/>
      <p:bldP spid="19469" grpId="0"/>
      <p:bldP spid="194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AD043B32-BD3B-4702-9611-B490E352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D4D472-C960-4751-BFAE-2A1701BC228E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/>
          </a:p>
        </p:txBody>
      </p:sp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409CDB3C-E4C5-462F-9915-AD1A12DF149F}"/>
              </a:ext>
            </a:extLst>
          </p:cNvPr>
          <p:cNvGraphicFramePr>
            <a:graphicFrameLocks/>
          </p:cNvGraphicFramePr>
          <p:nvPr/>
        </p:nvGraphicFramePr>
        <p:xfrm>
          <a:off x="844550" y="1771650"/>
          <a:ext cx="6705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457804" imgH="1800187" progId="Excel.Sheet.8">
                  <p:embed/>
                </p:oleObj>
              </mc:Choice>
              <mc:Fallback>
                <p:oleObj name="Worksheet" r:id="rId2" imgW="4457804" imgH="1800187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771650"/>
                        <a:ext cx="6705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>
            <a:extLst>
              <a:ext uri="{FF2B5EF4-FFF2-40B4-BE49-F238E27FC236}">
                <a16:creationId xmlns:a16="http://schemas.microsoft.com/office/drawing/2014/main" id="{084B7E5D-793B-4AB4-B6F7-ECB24D366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114800"/>
            <a:ext cx="7608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Gain</a:t>
            </a:r>
            <a:r>
              <a:rPr lang="en-US" altLang="en-US" sz="2000">
                <a:latin typeface="Times New Roman" panose="02020603050405020304" pitchFamily="18" charset="0"/>
              </a:rPr>
              <a:t>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Comic Sans MS" panose="030F0702030302020204" pitchFamily="66" charset="0"/>
              </a:rPr>
              <a:t>0.22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Comic Sans MS" panose="030F0702030302020204" pitchFamily="66" charset="0"/>
              </a:rPr>
              <a:t>0.54 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Comic Sans MS" panose="030F0702030302020204" pitchFamily="66" charset="0"/>
              </a:rPr>
              <a:t> 0.97 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364305C-181D-4E63-A3B6-42C1716C4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" y="542925"/>
          <a:ext cx="4849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457200" progId="Equation.3">
                  <p:embed/>
                </p:oleObj>
              </mc:Choice>
              <mc:Fallback>
                <p:oleObj name="Equation" r:id="rId2" imgW="2667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42925"/>
                        <a:ext cx="48498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378C214-8874-4C19-8B11-467061900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" y="2728913"/>
          <a:ext cx="4849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457200" progId="Equation.3">
                  <p:embed/>
                </p:oleObj>
              </mc:Choice>
              <mc:Fallback>
                <p:oleObj name="Equation" r:id="rId4" imgW="26670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2728913"/>
                        <a:ext cx="48498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E18D52BA-6198-4E39-8CF5-F9639F9B0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654550"/>
          <a:ext cx="5197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500" imgH="457200" progId="Equation.3">
                  <p:embed/>
                </p:oleObj>
              </mc:Choice>
              <mc:Fallback>
                <p:oleObj name="Equation" r:id="rId6" imgW="28575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54550"/>
                        <a:ext cx="51974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9" name="Picture 7">
            <a:extLst>
              <a:ext uri="{FF2B5EF4-FFF2-40B4-BE49-F238E27FC236}">
                <a16:creationId xmlns:a16="http://schemas.microsoft.com/office/drawing/2014/main" id="{E8504CF2-4779-407A-A94A-38F233CD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1563"/>
            <a:ext cx="441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8">
            <a:extLst>
              <a:ext uri="{FF2B5EF4-FFF2-40B4-BE49-F238E27FC236}">
                <a16:creationId xmlns:a16="http://schemas.microsoft.com/office/drawing/2014/main" id="{444AB1C4-A313-49A2-B3AE-B7EEBD4A3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19750"/>
            <a:ext cx="33528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1" name="TextBox 43">
            <a:extLst>
              <a:ext uri="{FF2B5EF4-FFF2-40B4-BE49-F238E27FC236}">
                <a16:creationId xmlns:a16="http://schemas.microsoft.com/office/drawing/2014/main" id="{939C6FE8-093F-4100-9EA6-AC0D3781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3676650"/>
            <a:ext cx="1687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0.970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  <p:sp>
        <p:nvSpPr>
          <p:cNvPr id="41992" name="TextBox 44">
            <a:extLst>
              <a:ext uri="{FF2B5EF4-FFF2-40B4-BE49-F238E27FC236}">
                <a16:creationId xmlns:a16="http://schemas.microsoft.com/office/drawing/2014/main" id="{462C6A70-D33B-4754-825D-3960020BB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710238"/>
            <a:ext cx="1687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0.970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851FCFB6-ABCE-41A7-9E3D-BEB272D0D4F5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4938713"/>
            <a:ext cx="3589338" cy="1222375"/>
            <a:chOff x="192" y="2928"/>
            <a:chExt cx="2261" cy="770"/>
          </a:xfrm>
        </p:grpSpPr>
        <p:sp>
          <p:nvSpPr>
            <p:cNvPr id="49177" name="Text Box 12">
              <a:extLst>
                <a:ext uri="{FF2B5EF4-FFF2-40B4-BE49-F238E27FC236}">
                  <a16:creationId xmlns:a16="http://schemas.microsoft.com/office/drawing/2014/main" id="{514BCF46-C042-47EA-8E6B-0D86AC19F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004"/>
              <a:ext cx="103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&gt;40[3+,2-]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 credit_rating</a:t>
              </a:r>
            </a:p>
          </p:txBody>
        </p:sp>
        <p:sp>
          <p:nvSpPr>
            <p:cNvPr id="49178" name="Line 13">
              <a:extLst>
                <a:ext uri="{FF2B5EF4-FFF2-40B4-BE49-F238E27FC236}">
                  <a16:creationId xmlns:a16="http://schemas.microsoft.com/office/drawing/2014/main" id="{57E95344-FE20-4C75-BB6B-CAC7018AB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3049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49179" name="Line 14">
              <a:extLst>
                <a:ext uri="{FF2B5EF4-FFF2-40B4-BE49-F238E27FC236}">
                  <a16:creationId xmlns:a16="http://schemas.microsoft.com/office/drawing/2014/main" id="{C2F21D0B-840B-4367-AEE3-B3E8A0E82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3289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49180" name="Text Box 15">
              <a:extLst>
                <a:ext uri="{FF2B5EF4-FFF2-40B4-BE49-F238E27FC236}">
                  <a16:creationId xmlns:a16="http://schemas.microsoft.com/office/drawing/2014/main" id="{AE641DEE-31DD-46ED-8A05-7F47CD776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2928"/>
              <a:ext cx="8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Fair[3+, 0-]</a:t>
              </a:r>
            </a:p>
          </p:txBody>
        </p:sp>
        <p:sp>
          <p:nvSpPr>
            <p:cNvPr id="49181" name="Text Box 16">
              <a:extLst>
                <a:ext uri="{FF2B5EF4-FFF2-40B4-BE49-F238E27FC236}">
                  <a16:creationId xmlns:a16="http://schemas.microsoft.com/office/drawing/2014/main" id="{D69549F8-CB5D-494B-A14A-F95169961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3465"/>
              <a:ext cx="1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excellent[0+, 2-]</a:t>
              </a:r>
            </a:p>
          </p:txBody>
        </p:sp>
      </p:grpSp>
      <p:grpSp>
        <p:nvGrpSpPr>
          <p:cNvPr id="47" name="Group 19">
            <a:extLst>
              <a:ext uri="{FF2B5EF4-FFF2-40B4-BE49-F238E27FC236}">
                <a16:creationId xmlns:a16="http://schemas.microsoft.com/office/drawing/2014/main" id="{A234F9EE-C930-465C-A4B6-2135A02B95C4}"/>
              </a:ext>
            </a:extLst>
          </p:cNvPr>
          <p:cNvGrpSpPr>
            <a:grpSpLocks/>
          </p:cNvGrpSpPr>
          <p:nvPr/>
        </p:nvGrpSpPr>
        <p:grpSpPr bwMode="auto">
          <a:xfrm>
            <a:off x="5124450" y="2698750"/>
            <a:ext cx="3695700" cy="1033463"/>
            <a:chOff x="176" y="2183"/>
            <a:chExt cx="2328" cy="651"/>
          </a:xfrm>
        </p:grpSpPr>
        <p:sp>
          <p:nvSpPr>
            <p:cNvPr id="49172" name="Text Box 20">
              <a:extLst>
                <a:ext uri="{FF2B5EF4-FFF2-40B4-BE49-F238E27FC236}">
                  <a16:creationId xmlns:a16="http://schemas.microsoft.com/office/drawing/2014/main" id="{79A9BFEF-2865-435F-A7CD-66D25C2B4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2256"/>
              <a:ext cx="83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&gt;40[3+,2-]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 student</a:t>
              </a:r>
            </a:p>
          </p:txBody>
        </p:sp>
        <p:sp>
          <p:nvSpPr>
            <p:cNvPr id="49173" name="Line 21">
              <a:extLst>
                <a:ext uri="{FF2B5EF4-FFF2-40B4-BE49-F238E27FC236}">
                  <a16:creationId xmlns:a16="http://schemas.microsoft.com/office/drawing/2014/main" id="{3FFBAB0D-D103-4492-AF9F-6AA8D5261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0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044F59E1-29D6-4D24-9257-0C84F9299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49175" name="Text Box 23">
              <a:extLst>
                <a:ext uri="{FF2B5EF4-FFF2-40B4-BE49-F238E27FC236}">
                  <a16:creationId xmlns:a16="http://schemas.microsoft.com/office/drawing/2014/main" id="{FEABC52C-57F8-4867-A300-9CEDE4A6B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183"/>
              <a:ext cx="7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NO[1+,1-]</a:t>
              </a:r>
            </a:p>
          </p:txBody>
        </p:sp>
        <p:sp>
          <p:nvSpPr>
            <p:cNvPr id="49176" name="Text Box 24">
              <a:extLst>
                <a:ext uri="{FF2B5EF4-FFF2-40B4-BE49-F238E27FC236}">
                  <a16:creationId xmlns:a16="http://schemas.microsoft.com/office/drawing/2014/main" id="{37B428A7-FB32-49C0-82D1-DC51E6914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01"/>
              <a:ext cx="9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YES [2+, 1-]</a:t>
              </a:r>
            </a:p>
          </p:txBody>
        </p:sp>
      </p:grpSp>
      <p:sp>
        <p:nvSpPr>
          <p:cNvPr id="53" name="Text Box 3">
            <a:extLst>
              <a:ext uri="{FF2B5EF4-FFF2-40B4-BE49-F238E27FC236}">
                <a16:creationId xmlns:a16="http://schemas.microsoft.com/office/drawing/2014/main" id="{C11665B3-4F03-4CF6-AA69-C2DD5430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514350"/>
            <a:ext cx="13255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&gt;40[3+,2-]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income</a:t>
            </a:r>
          </a:p>
        </p:txBody>
      </p:sp>
      <p:sp>
        <p:nvSpPr>
          <p:cNvPr id="54" name="Line 4">
            <a:extLst>
              <a:ext uri="{FF2B5EF4-FFF2-40B4-BE49-F238E27FC236}">
                <a16:creationId xmlns:a16="http://schemas.microsoft.com/office/drawing/2014/main" id="{3BE43872-CF6C-4D2B-9E23-313C6C838E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5900" y="6223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55" name="Line 5">
            <a:extLst>
              <a:ext uri="{FF2B5EF4-FFF2-40B4-BE49-F238E27FC236}">
                <a16:creationId xmlns:a16="http://schemas.microsoft.com/office/drawing/2014/main" id="{E3651E90-7917-4DCE-8F4E-7421FA5F5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1003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56" name="Line 6">
            <a:extLst>
              <a:ext uri="{FF2B5EF4-FFF2-40B4-BE49-F238E27FC236}">
                <a16:creationId xmlns:a16="http://schemas.microsoft.com/office/drawing/2014/main" id="{6EC40CED-21B0-4B6C-A362-5B0D32D46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10033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BCA828D1-7130-474C-99FC-CD3092C08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25" y="393700"/>
            <a:ext cx="1755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medium[1+,1-]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0DBCB054-2E6B-4658-AD9D-7E78FA114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900" y="752475"/>
            <a:ext cx="12557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low[2+,1-]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2DD9552A-3D93-42B6-B6F5-A06DEEA78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900" y="10795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High [0+,0-]</a:t>
            </a:r>
          </a:p>
        </p:txBody>
      </p:sp>
      <p:pic>
        <p:nvPicPr>
          <p:cNvPr id="42002" name="Picture 7">
            <a:extLst>
              <a:ext uri="{FF2B5EF4-FFF2-40B4-BE49-F238E27FC236}">
                <a16:creationId xmlns:a16="http://schemas.microsoft.com/office/drawing/2014/main" id="{66CE6863-7BBB-4C7C-A490-3DA7279F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4196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03" name="TextBox 62">
            <a:extLst>
              <a:ext uri="{FF2B5EF4-FFF2-40B4-BE49-F238E27FC236}">
                <a16:creationId xmlns:a16="http://schemas.microsoft.com/office/drawing/2014/main" id="{619FD1E7-DC64-4A68-BD01-33369C16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1819275"/>
            <a:ext cx="1687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0.970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/>
      <p:bldP spid="41992" grpId="0"/>
      <p:bldP spid="53" grpId="0"/>
      <p:bldP spid="57" grpId="0"/>
      <p:bldP spid="58" grpId="0"/>
      <p:bldP spid="59" grpId="0"/>
      <p:bldP spid="420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2">
            <a:extLst>
              <a:ext uri="{FF2B5EF4-FFF2-40B4-BE49-F238E27FC236}">
                <a16:creationId xmlns:a16="http://schemas.microsoft.com/office/drawing/2014/main" id="{EF1DFA1D-44FA-4051-9A42-502C8051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872C68-D90F-47D3-ADBA-3AC1C70B66D0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/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AF794980-E0CE-42A2-A164-C3FF35568B10}"/>
              </a:ext>
            </a:extLst>
          </p:cNvPr>
          <p:cNvGraphicFramePr>
            <a:graphicFrameLocks/>
          </p:cNvGraphicFramePr>
          <p:nvPr/>
        </p:nvGraphicFramePr>
        <p:xfrm>
          <a:off x="609600" y="2400300"/>
          <a:ext cx="73152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457804" imgH="1800187" progId="Excel.Sheet.8">
                  <p:embed/>
                </p:oleObj>
              </mc:Choice>
              <mc:Fallback>
                <p:oleObj name="Worksheet" r:id="rId2" imgW="4457804" imgH="1800187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00300"/>
                        <a:ext cx="73152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4">
            <a:extLst>
              <a:ext uri="{FF2B5EF4-FFF2-40B4-BE49-F238E27FC236}">
                <a16:creationId xmlns:a16="http://schemas.microsoft.com/office/drawing/2014/main" id="{E8F9C8E0-52E4-4D79-A55E-5C029087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00575"/>
            <a:ext cx="7608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Gain</a:t>
            </a:r>
            <a:r>
              <a:rPr lang="en-US" altLang="en-US" sz="2000">
                <a:latin typeface="Times New Roman" panose="02020603050405020304" pitchFamily="18" charset="0"/>
              </a:rPr>
              <a:t>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Comic Sans MS" panose="030F0702030302020204" pitchFamily="66" charset="0"/>
              </a:rPr>
              <a:t>0.57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Comic Sans MS" panose="030F0702030302020204" pitchFamily="66" charset="0"/>
              </a:rPr>
              <a:t>0. 54 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Comic Sans MS" panose="030F0702030302020204" pitchFamily="66" charset="0"/>
              </a:rPr>
              <a:t> 0.97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56075CAB-61E5-4B7D-A141-77D89A1A3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4895850"/>
            <a:ext cx="76088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split Info       = </a:t>
            </a:r>
            <a:r>
              <a:rPr lang="en-US" altLang="en-US" sz="2000" b="1" i="1">
                <a:latin typeface="Comic Sans MS" panose="030F0702030302020204" pitchFamily="66" charset="0"/>
              </a:rPr>
              <a:t>0.970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>
                <a:latin typeface="Times New Roman" panose="02020603050405020304" pitchFamily="18" charset="0"/>
              </a:rPr>
              <a:t>0.970     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0.970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>
            <a:extLst>
              <a:ext uri="{FF2B5EF4-FFF2-40B4-BE49-F238E27FC236}">
                <a16:creationId xmlns:a16="http://schemas.microsoft.com/office/drawing/2014/main" id="{5E2B7928-8752-435B-83B7-0BE89A643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11350"/>
            <a:ext cx="5105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7553" tIns="73002" bIns="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</a:rPr>
              <a:t>info(D) = - p* log2p+ - p* log2p-</a:t>
            </a:r>
          </a:p>
        </p:txBody>
      </p:sp>
      <p:sp>
        <p:nvSpPr>
          <p:cNvPr id="24582" name="Text Box 19">
            <a:extLst>
              <a:ext uri="{FF2B5EF4-FFF2-40B4-BE49-F238E27FC236}">
                <a16:creationId xmlns:a16="http://schemas.microsoft.com/office/drawing/2014/main" id="{79CD88F2-C026-43EB-8E82-5639A006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7543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Comic Sans MS" panose="030F0702030302020204" pitchFamily="66" charset="0"/>
                <a:ea typeface="SimSun" panose="02010600030101010101" pitchFamily="2" charset="-122"/>
              </a:rPr>
              <a:t>Info</a:t>
            </a:r>
            <a:r>
              <a:rPr lang="en-US" altLang="en-US" sz="2400" i="1">
                <a:latin typeface="Comic Sans MS" panose="030F0702030302020204" pitchFamily="66" charset="0"/>
              </a:rPr>
              <a:t>(D) = -((9/14)log2(9/14))-(((5/14)log2(5/14))          = 0.940</a:t>
            </a:r>
          </a:p>
        </p:txBody>
      </p:sp>
      <p:sp>
        <p:nvSpPr>
          <p:cNvPr id="24583" name="Rectangle 2">
            <a:extLst>
              <a:ext uri="{FF2B5EF4-FFF2-40B4-BE49-F238E27FC236}">
                <a16:creationId xmlns:a16="http://schemas.microsoft.com/office/drawing/2014/main" id="{711BE95F-9326-429D-B1D3-BDB459D0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Garamond" panose="02020404030301010803" pitchFamily="18" charset="0"/>
              </a:rPr>
              <a:t>Tree induction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/>
      <p:bldP spid="2458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>
            <a:extLst>
              <a:ext uri="{FF2B5EF4-FFF2-40B4-BE49-F238E27FC236}">
                <a16:creationId xmlns:a16="http://schemas.microsoft.com/office/drawing/2014/main" id="{617854F2-2691-40AA-A6D3-BE7A6CC5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CD894C-863C-422D-AC1F-78E27BE6D99C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00E8978-0E0F-4D1E-97E1-113A3434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601663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Gain Ratio(A) = Gain(A)/Split Info(A)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9D9BF-4958-4DF8-9852-066C22369E48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1676400"/>
          <a:ext cx="7747000" cy="110807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053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latin typeface="Arial" pitchFamily="34" charset="0"/>
                        </a:rPr>
                        <a:t>credit rating</a:t>
                      </a:r>
                      <a:endParaRPr lang="ar-EG" sz="1800" dirty="0"/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Student</a:t>
                      </a:r>
                      <a:endParaRPr lang="ar-EG" sz="1800" dirty="0"/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Income</a:t>
                      </a:r>
                      <a:endParaRPr lang="ar-EG" sz="1800" dirty="0"/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Age</a:t>
                      </a:r>
                      <a:r>
                        <a:rPr lang="en-US" sz="1800" baseline="0" dirty="0"/>
                        <a:t> </a:t>
                      </a:r>
                      <a:endParaRPr lang="ar-EG" sz="1800" dirty="0"/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endParaRPr lang="ar-EG" sz="1800" dirty="0"/>
                    </a:p>
                  </a:txBody>
                  <a:tcPr marL="91453" marR="91453" marT="45746" marB="45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Comic Sans MS" pitchFamily="66" charset="0"/>
                        </a:rPr>
                        <a:t>0.97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latin typeface="Comic Sans MS" pitchFamily="66" charset="0"/>
                        </a:rPr>
                        <a:t>0.54 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0.057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 rowSpan="2">
                  <a:txBody>
                    <a:bodyPr/>
                    <a:lstStyle/>
                    <a:p>
                      <a:pPr algn="ctr" rtl="1"/>
                      <a:endParaRPr lang="en-US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 40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ar-EG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0.970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 vMerge="1">
                  <a:txBody>
                    <a:bodyPr/>
                    <a:lstStyle/>
                    <a:p>
                      <a:pPr algn="ctr" rtl="1"/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Split Info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62" name="Rectangle 9">
            <a:extLst>
              <a:ext uri="{FF2B5EF4-FFF2-40B4-BE49-F238E27FC236}">
                <a16:creationId xmlns:a16="http://schemas.microsoft.com/office/drawing/2014/main" id="{DF108CD9-9355-421A-9E89-884BBBC7F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02038"/>
            <a:ext cx="8610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Ratio(Income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&gt; 40</a:t>
            </a:r>
            <a:r>
              <a:rPr lang="en-US" altLang="en-US" b="1">
                <a:latin typeface="Times New Roman" panose="02020603050405020304" pitchFamily="18" charset="0"/>
              </a:rPr>
              <a:t>) = Gain(income)/Split Info(income)</a:t>
            </a:r>
          </a:p>
        </p:txBody>
      </p:sp>
      <p:sp>
        <p:nvSpPr>
          <p:cNvPr id="44063" name="Rectangle 10">
            <a:extLst>
              <a:ext uri="{FF2B5EF4-FFF2-40B4-BE49-F238E27FC236}">
                <a16:creationId xmlns:a16="http://schemas.microsoft.com/office/drawing/2014/main" id="{2AF6F064-52AE-4F82-9E03-E9833ABD4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7620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Gain Ratio(Income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&gt; 40</a:t>
            </a:r>
            <a:r>
              <a:rPr lang="en-US" altLang="en-US" sz="2800" b="1">
                <a:latin typeface="Times New Roman" panose="02020603050405020304" pitchFamily="18" charset="0"/>
              </a:rPr>
              <a:t>) =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0.057</a:t>
            </a:r>
            <a:r>
              <a:rPr lang="en-US" altLang="en-US" sz="2800" b="1">
                <a:latin typeface="Times New Roman" panose="02020603050405020304" pitchFamily="18" charset="0"/>
              </a:rPr>
              <a:t>/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0.970 =</a:t>
            </a:r>
            <a:r>
              <a:rPr lang="en-US" altLang="en-US" b="1">
                <a:latin typeface="Times New Roman" panose="02020603050405020304" pitchFamily="18" charset="0"/>
              </a:rPr>
              <a:t>0.05876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2" grpId="0"/>
      <p:bldP spid="440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2">
            <a:extLst>
              <a:ext uri="{FF2B5EF4-FFF2-40B4-BE49-F238E27FC236}">
                <a16:creationId xmlns:a16="http://schemas.microsoft.com/office/drawing/2014/main" id="{9CF22D42-90CE-4DDF-84A5-AE5AB5E2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412AE2-B833-4C19-BC37-7C4E541358A8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0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E85981E-731B-4120-8A30-F2914EE4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601663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Gain Ratio(A) = Gain(A)/Split Info(A)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2F126893-9FF2-4E5A-977A-F3213AE19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8610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Ratio(Student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&gt; 40</a:t>
            </a:r>
            <a:r>
              <a:rPr lang="en-US" altLang="en-US" b="1">
                <a:latin typeface="Times New Roman" panose="02020603050405020304" pitchFamily="18" charset="0"/>
              </a:rPr>
              <a:t>) = Gain(Student)/Split Info(Student)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60AE07A-7678-4711-A180-573AB0BD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95788"/>
            <a:ext cx="7010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</a:t>
            </a:r>
            <a:r>
              <a:rPr lang="en-US" altLang="en-US">
                <a:latin typeface="Times New Roman" panose="02020603050405020304" pitchFamily="18" charset="0"/>
              </a:rPr>
              <a:t>Student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&gt; 40</a:t>
            </a:r>
            <a:r>
              <a:rPr lang="en-US" altLang="en-US" b="1">
                <a:latin typeface="Times New Roman" panose="02020603050405020304" pitchFamily="18" charset="0"/>
              </a:rPr>
              <a:t>) = </a:t>
            </a:r>
            <a:r>
              <a:rPr lang="en-US" altLang="en-US" b="1" i="1">
                <a:solidFill>
                  <a:srgbClr val="FF0000"/>
                </a:solidFill>
                <a:latin typeface="Comic Sans MS" panose="030F0702030302020204" pitchFamily="66" charset="0"/>
              </a:rPr>
              <a:t>0.54</a:t>
            </a:r>
            <a:r>
              <a:rPr lang="en-US" altLang="en-US" b="1" i="1">
                <a:latin typeface="Comic Sans MS" panose="030F0702030302020204" pitchFamily="66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</a:rPr>
              <a:t>/</a:t>
            </a:r>
            <a:r>
              <a:rPr lang="en-US" altLang="en-US" b="1" i="1">
                <a:solidFill>
                  <a:srgbClr val="3333FF"/>
                </a:solidFill>
                <a:latin typeface="Comic Sans MS" panose="030F0702030302020204" pitchFamily="66" charset="0"/>
              </a:rPr>
              <a:t>0.97 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en-US" b="1">
                <a:latin typeface="Comic Sans MS" panose="030F0702030302020204" pitchFamily="66" charset="0"/>
              </a:rPr>
              <a:t>0.5567</a:t>
            </a:r>
            <a:endParaRPr lang="ar-EG" altLang="en-US" b="1">
              <a:latin typeface="Comic Sans MS" panose="030F0702030302020204" pitchFamily="66" charset="0"/>
            </a:endParaRP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B55EE571-AED7-4DAD-AD29-08CC2C79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5029200"/>
            <a:ext cx="9334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Gain Ratio(</a:t>
            </a:r>
            <a:r>
              <a:rPr lang="en-US" altLang="en-US" sz="2000" b="1">
                <a:latin typeface="Arial" panose="020B0604020202020204" pitchFamily="34" charset="0"/>
              </a:rPr>
              <a:t>credit_rating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&gt; 40 </a:t>
            </a:r>
            <a:r>
              <a:rPr lang="en-US" altLang="en-US" sz="2000" b="1">
                <a:latin typeface="Times New Roman" panose="02020603050405020304" pitchFamily="18" charset="0"/>
              </a:rPr>
              <a:t>) = Gain(</a:t>
            </a:r>
            <a:r>
              <a:rPr lang="en-US" altLang="en-US" sz="2000" b="1">
                <a:latin typeface="Arial" panose="020B0604020202020204" pitchFamily="34" charset="0"/>
              </a:rPr>
              <a:t>credit_rating</a:t>
            </a:r>
            <a:r>
              <a:rPr lang="en-US" altLang="en-US" sz="2000" b="1">
                <a:latin typeface="Times New Roman" panose="02020603050405020304" pitchFamily="18" charset="0"/>
              </a:rPr>
              <a:t>)/Split Info(</a:t>
            </a:r>
            <a:r>
              <a:rPr lang="en-US" altLang="en-US" sz="2000" b="1">
                <a:latin typeface="Arial" panose="020B0604020202020204" pitchFamily="34" charset="0"/>
              </a:rPr>
              <a:t>credit_rating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DE11CED7-443B-4E14-BB9E-AE1F4467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41988"/>
            <a:ext cx="7010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8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Gain Ratio(</a:t>
            </a:r>
            <a:r>
              <a:rPr lang="en-US" altLang="en-US" b="1">
                <a:latin typeface="Arial" panose="020B0604020202020204" pitchFamily="34" charset="0"/>
              </a:rPr>
              <a:t>credit_rating</a:t>
            </a:r>
            <a:r>
              <a:rPr lang="en-US" altLang="en-US" b="1">
                <a:latin typeface="Times New Roman" panose="02020603050405020304" pitchFamily="18" charset="0"/>
              </a:rPr>
              <a:t>) =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0.97</a:t>
            </a:r>
            <a:r>
              <a:rPr lang="en-US" altLang="en-US" b="1">
                <a:latin typeface="Times New Roman" panose="02020603050405020304" pitchFamily="18" charset="0"/>
              </a:rPr>
              <a:t>/</a:t>
            </a:r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0.97= 1</a:t>
            </a:r>
            <a:endParaRPr lang="ar-EG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868835-245A-4087-B96F-ACE2570830C4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1676400"/>
          <a:ext cx="7747000" cy="110807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053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latin typeface="Arial" pitchFamily="34" charset="0"/>
                        </a:rPr>
                        <a:t>credit rating</a:t>
                      </a:r>
                      <a:endParaRPr lang="ar-EG" sz="1800" dirty="0"/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Student</a:t>
                      </a:r>
                      <a:endParaRPr lang="ar-EG" sz="1800" dirty="0"/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Income</a:t>
                      </a:r>
                      <a:endParaRPr lang="ar-EG" sz="1800" dirty="0"/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Age</a:t>
                      </a:r>
                      <a:r>
                        <a:rPr lang="en-US" sz="1800" baseline="0" dirty="0"/>
                        <a:t> </a:t>
                      </a:r>
                      <a:endParaRPr lang="ar-EG" sz="1800" dirty="0"/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endParaRPr lang="ar-EG" sz="1800" dirty="0"/>
                    </a:p>
                  </a:txBody>
                  <a:tcPr marL="91453" marR="91453" marT="45746" marB="45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Comic Sans MS" pitchFamily="66" charset="0"/>
                        </a:rPr>
                        <a:t>0.97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latin typeface="Comic Sans MS" pitchFamily="66" charset="0"/>
                        </a:rPr>
                        <a:t>0.54 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0.057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 rowSpan="2">
                  <a:txBody>
                    <a:bodyPr/>
                    <a:lstStyle/>
                    <a:p>
                      <a:pPr algn="ctr" rtl="1"/>
                      <a:endParaRPr lang="en-US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 40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ar-EG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0.970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tc vMerge="1">
                  <a:txBody>
                    <a:bodyPr/>
                    <a:lstStyle/>
                    <a:p>
                      <a:pPr algn="ctr" rtl="1"/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Split Info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46" marB="45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/>
      <p:bldP spid="450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>
            <a:extLst>
              <a:ext uri="{FF2B5EF4-FFF2-40B4-BE49-F238E27FC236}">
                <a16:creationId xmlns:a16="http://schemas.microsoft.com/office/drawing/2014/main" id="{96D24610-BE70-419B-BEC7-BB977762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42CC9E-86AB-4CDD-8B56-D1F2D6AD6711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00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0F7A0F2-2DBE-4FCE-95A8-F5F898FC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601663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Gain Ratio(A) = Gain(A)/Split Info(A)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9B04029A-1E7B-47C6-B28A-0CEC5ABE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5800"/>
            <a:ext cx="77724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credit rating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 with the maximum gain ratio is selected as the splitting attribute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E4083A-2F5F-4F35-9D8B-ED8EAB0CBFAB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1676400"/>
          <a:ext cx="7747000" cy="14747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240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latin typeface="Arial" pitchFamily="34" charset="0"/>
                        </a:rPr>
                        <a:t>credit rating</a:t>
                      </a:r>
                      <a:endParaRPr lang="ar-EG" sz="1800" dirty="0"/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Student</a:t>
                      </a:r>
                      <a:endParaRPr lang="ar-EG" sz="1800" dirty="0"/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Income</a:t>
                      </a:r>
                      <a:endParaRPr lang="ar-EG" sz="1800" dirty="0"/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Age</a:t>
                      </a:r>
                      <a:r>
                        <a:rPr lang="en-US" sz="1800" baseline="0" dirty="0"/>
                        <a:t> </a:t>
                      </a:r>
                      <a:endParaRPr lang="ar-EG" sz="1800" dirty="0"/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endParaRPr lang="ar-EG" sz="1800" dirty="0"/>
                    </a:p>
                  </a:txBody>
                  <a:tcPr marL="91453" marR="91453" marT="45769" marB="457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rgbClr val="3333FF"/>
                          </a:solidFill>
                          <a:latin typeface="Comic Sans MS" pitchFamily="66" charset="0"/>
                        </a:rPr>
                        <a:t>0.97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solidFill>
                            <a:srgbClr val="3333FF"/>
                          </a:solidFill>
                          <a:latin typeface="Comic Sans MS" pitchFamily="66" charset="0"/>
                        </a:rPr>
                        <a:t>0.54 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0.057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 rowSpan="2">
                  <a:txBody>
                    <a:bodyPr/>
                    <a:lstStyle/>
                    <a:p>
                      <a:pPr algn="ctr" rtl="1"/>
                      <a:endParaRPr lang="en-US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 40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ar-EG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0.97 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0.970</a:t>
                      </a:r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 vMerge="1">
                  <a:txBody>
                    <a:bodyPr/>
                    <a:lstStyle/>
                    <a:p>
                      <a:pPr algn="ctr" rtl="1"/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Split Info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1</a:t>
                      </a:r>
                      <a:endParaRPr lang="ar-EG" sz="1800" b="1" i="1" kern="1200" dirty="0">
                        <a:solidFill>
                          <a:schemeClr val="dk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latin typeface="Comic Sans MS" pitchFamily="66" charset="0"/>
                        </a:rPr>
                        <a:t>0.5567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/>
                        <a:t>0.05876</a:t>
                      </a:r>
                      <a:endParaRPr lang="ar-EG" sz="1800" b="1" i="0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algn="ctr" rtl="1"/>
                      <a:endParaRPr lang="ar-EG" sz="18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GainRatio</a:t>
                      </a:r>
                      <a:endParaRPr lang="ar-EG" sz="18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3" marR="91453" marT="45769" marB="457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3DDD4EDE-3B04-4250-B64F-EA7823F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4BACD8-22EC-4C73-A171-C5EBF45BAAB8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00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263FA8F9-6E79-45AD-9644-264F3C566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2438400"/>
            <a:ext cx="6207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7B042CD8-62FE-4BF4-9C41-64855607F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3254375"/>
            <a:ext cx="9286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31…40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BECDFD91-8F73-4C46-8078-ED1A99C2D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3254375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&lt;=30</a:t>
            </a: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30153BDD-608B-4A16-A528-E62F7E70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3254375"/>
            <a:ext cx="5762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&gt;40</a:t>
            </a:r>
          </a:p>
        </p:txBody>
      </p:sp>
      <p:sp>
        <p:nvSpPr>
          <p:cNvPr id="21511" name="Line 8">
            <a:extLst>
              <a:ext uri="{FF2B5EF4-FFF2-40B4-BE49-F238E27FC236}">
                <a16:creationId xmlns:a16="http://schemas.microsoft.com/office/drawing/2014/main" id="{162DB7F2-528E-4907-8CBC-E51C30F52E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819400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1512" name="Line 9">
            <a:extLst>
              <a:ext uri="{FF2B5EF4-FFF2-40B4-BE49-F238E27FC236}">
                <a16:creationId xmlns:a16="http://schemas.microsoft.com/office/drawing/2014/main" id="{8DA95B46-A864-4559-BA90-1758397CE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19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1513" name="Line 10">
            <a:extLst>
              <a:ext uri="{FF2B5EF4-FFF2-40B4-BE49-F238E27FC236}">
                <a16:creationId xmlns:a16="http://schemas.microsoft.com/office/drawing/2014/main" id="{14A6C7BE-EB58-4F32-9C90-F7ABE491D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194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1514" name="Text Box 11">
            <a:extLst>
              <a:ext uri="{FF2B5EF4-FFF2-40B4-BE49-F238E27FC236}">
                <a16:creationId xmlns:a16="http://schemas.microsoft.com/office/drawing/2014/main" id="{C18F5144-22DC-4313-83C3-DE1921AB3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163" y="38862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21515" name="Text Box 12">
            <a:extLst>
              <a:ext uri="{FF2B5EF4-FFF2-40B4-BE49-F238E27FC236}">
                <a16:creationId xmlns:a16="http://schemas.microsoft.com/office/drawing/2014/main" id="{09E31BD3-56FF-4246-A196-5EF20A08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86200"/>
            <a:ext cx="10175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21516" name="Text Box 13">
            <a:extLst>
              <a:ext uri="{FF2B5EF4-FFF2-40B4-BE49-F238E27FC236}">
                <a16:creationId xmlns:a16="http://schemas.microsoft.com/office/drawing/2014/main" id="{8620719B-992A-4B02-8F47-43A55FFF6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62400"/>
            <a:ext cx="15827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credit_rating</a:t>
            </a:r>
          </a:p>
        </p:txBody>
      </p:sp>
      <p:sp>
        <p:nvSpPr>
          <p:cNvPr id="21517" name="Line 14">
            <a:extLst>
              <a:ext uri="{FF2B5EF4-FFF2-40B4-BE49-F238E27FC236}">
                <a16:creationId xmlns:a16="http://schemas.microsoft.com/office/drawing/2014/main" id="{9E06CD95-0674-4D0A-AEDC-2EFF59F45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2672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1518" name="Line 15">
            <a:extLst>
              <a:ext uri="{FF2B5EF4-FFF2-40B4-BE49-F238E27FC236}">
                <a16:creationId xmlns:a16="http://schemas.microsoft.com/office/drawing/2014/main" id="{EDB343E4-755F-47F9-BE09-B21561B03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267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1519" name="Text Box 16">
            <a:extLst>
              <a:ext uri="{FF2B5EF4-FFF2-40B4-BE49-F238E27FC236}">
                <a16:creationId xmlns:a16="http://schemas.microsoft.com/office/drawing/2014/main" id="{02DB59D3-4725-4FC3-84DD-8CDF02FD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816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21520" name="Text Box 17">
            <a:extLst>
              <a:ext uri="{FF2B5EF4-FFF2-40B4-BE49-F238E27FC236}">
                <a16:creationId xmlns:a16="http://schemas.microsoft.com/office/drawing/2014/main" id="{B88501B8-A3B1-4EB9-B407-7AA3F99F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27208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1521" name="Text Box 18">
            <a:extLst>
              <a:ext uri="{FF2B5EF4-FFF2-40B4-BE49-F238E27FC236}">
                <a16:creationId xmlns:a16="http://schemas.microsoft.com/office/drawing/2014/main" id="{1040A057-7F2E-4EA0-A8BB-8CE9F1C86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72000"/>
            <a:ext cx="5826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21522" name="Text Box 19">
            <a:extLst>
              <a:ext uri="{FF2B5EF4-FFF2-40B4-BE49-F238E27FC236}">
                <a16:creationId xmlns:a16="http://schemas.microsoft.com/office/drawing/2014/main" id="{CE9F1F11-CB0B-4868-9EE6-AB94E4F83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572000"/>
            <a:ext cx="4921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21523" name="Line 20">
            <a:extLst>
              <a:ext uri="{FF2B5EF4-FFF2-40B4-BE49-F238E27FC236}">
                <a16:creationId xmlns:a16="http://schemas.microsoft.com/office/drawing/2014/main" id="{39E731A3-E1B5-4172-BE70-A2A436359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3434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1524" name="Line 21">
            <a:extLst>
              <a:ext uri="{FF2B5EF4-FFF2-40B4-BE49-F238E27FC236}">
                <a16:creationId xmlns:a16="http://schemas.microsoft.com/office/drawing/2014/main" id="{1C802E5F-2F05-4672-83C7-C73433D0E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1525" name="Text Box 22">
            <a:extLst>
              <a:ext uri="{FF2B5EF4-FFF2-40B4-BE49-F238E27FC236}">
                <a16:creationId xmlns:a16="http://schemas.microsoft.com/office/drawing/2014/main" id="{C617EC41-52E2-40C8-8FB1-63EB41C2C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2578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1526" name="Text Box 23">
            <a:extLst>
              <a:ext uri="{FF2B5EF4-FFF2-40B4-BE49-F238E27FC236}">
                <a16:creationId xmlns:a16="http://schemas.microsoft.com/office/drawing/2014/main" id="{6239C29E-1431-4386-A51E-29EAFC9C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31971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21527" name="Text Box 24">
            <a:extLst>
              <a:ext uri="{FF2B5EF4-FFF2-40B4-BE49-F238E27FC236}">
                <a16:creationId xmlns:a16="http://schemas.microsoft.com/office/drawing/2014/main" id="{FA7FF09D-F5DC-4080-81A0-C24A62CC1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4633913"/>
            <a:ext cx="11715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excellent</a:t>
            </a:r>
          </a:p>
        </p:txBody>
      </p:sp>
      <p:sp>
        <p:nvSpPr>
          <p:cNvPr id="21528" name="Text Box 25">
            <a:extLst>
              <a:ext uri="{FF2B5EF4-FFF2-40B4-BE49-F238E27FC236}">
                <a16:creationId xmlns:a16="http://schemas.microsoft.com/office/drawing/2014/main" id="{DEB284A0-0F8A-4F92-89E6-D70BD90F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633913"/>
            <a:ext cx="5445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fair</a:t>
            </a:r>
          </a:p>
        </p:txBody>
      </p:sp>
      <p:sp>
        <p:nvSpPr>
          <p:cNvPr id="54297" name="Rectangle 2">
            <a:extLst>
              <a:ext uri="{FF2B5EF4-FFF2-40B4-BE49-F238E27FC236}">
                <a16:creationId xmlns:a16="http://schemas.microsoft.com/office/drawing/2014/main" id="{76BE23C2-2234-4121-8A60-972752A8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Garamond" panose="02020404030301010803" pitchFamily="18" charset="0"/>
              </a:rPr>
              <a:t>Tree induction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/>
      <p:bldP spid="21509" grpId="0"/>
      <p:bldP spid="21510" grpId="0"/>
      <p:bldP spid="21514" grpId="0"/>
      <p:bldP spid="21515" grpId="0" animBg="1"/>
      <p:bldP spid="21516" grpId="0" animBg="1"/>
      <p:bldP spid="21519" grpId="0"/>
      <p:bldP spid="21520" grpId="0"/>
      <p:bldP spid="21521" grpId="0"/>
      <p:bldP spid="21522" grpId="0"/>
      <p:bldP spid="21525" grpId="0"/>
      <p:bldP spid="21526" grpId="0"/>
      <p:bldP spid="21527" grpId="0"/>
      <p:bldP spid="215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4">
            <a:extLst>
              <a:ext uri="{FF2B5EF4-FFF2-40B4-BE49-F238E27FC236}">
                <a16:creationId xmlns:a16="http://schemas.microsoft.com/office/drawing/2014/main" id="{0B6E0233-4E5D-46F1-8621-4EC433032EB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00200" y="2514600"/>
            <a:ext cx="5072063" cy="3282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Edwardian Script ITC" panose="030303020407070D0804" pitchFamily="66" charset="0"/>
              </a:rPr>
              <a:t>Thank you </a:t>
            </a:r>
            <a:endParaRPr lang="ar-EG" sz="3600" kern="10">
              <a:ln w="127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26C295BF-7BCA-470C-944E-CCD7275E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FA75FE-64EC-4511-8F43-D59824BB6C1A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892E9774-71AC-49EF-B5D7-485B88210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492125"/>
            <a:ext cx="14335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D[9+, 5-]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        age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57A4E5AB-80E0-472A-A600-1503C5F6D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2175" y="5683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E939961C-54E5-4E7E-8CBA-C7DCC78A9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175" y="9493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7FEC535B-0911-4B13-B593-37EA4C8EE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175" y="94932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4D6FE4A1-1B09-4DF4-97B9-052D7DC7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339725"/>
            <a:ext cx="15890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&lt;=30   [2+,3-]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514C60AB-BDD7-4AE6-A225-1085EA23F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698500"/>
            <a:ext cx="18716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31…40    [4+,0-]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0B845257-325D-4F6F-8C59-184EC1554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1025525"/>
            <a:ext cx="13906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&gt;40  [3+,2-]</a:t>
            </a:r>
          </a:p>
        </p:txBody>
      </p:sp>
      <p:sp>
        <p:nvSpPr>
          <p:cNvPr id="19466" name="Text Box 18">
            <a:extLst>
              <a:ext uri="{FF2B5EF4-FFF2-40B4-BE49-F238E27FC236}">
                <a16:creationId xmlns:a16="http://schemas.microsoft.com/office/drawing/2014/main" id="{6C482AC4-5481-4027-865D-D4A35EC6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EG" altLang="en-US" sz="180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82528-045B-47A3-8980-A36B30AB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2884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latin typeface="Minion-Italic"/>
              </a:rPr>
              <a:t>Info</a:t>
            </a:r>
            <a:r>
              <a:rPr lang="en-US" altLang="en-US" sz="1100" b="1">
                <a:latin typeface="Arial" panose="020B0604020202020204" pitchFamily="34" charset="0"/>
              </a:rPr>
              <a:t> age</a:t>
            </a:r>
            <a:r>
              <a:rPr lang="en-US" altLang="en-US" sz="3600">
                <a:latin typeface="cmr10"/>
              </a:rPr>
              <a:t>(</a:t>
            </a:r>
            <a:r>
              <a:rPr lang="en-US" altLang="en-US" sz="3600" i="1">
                <a:latin typeface="Times-Italic-8r"/>
              </a:rPr>
              <a:t>D</a:t>
            </a:r>
            <a:r>
              <a:rPr lang="en-US" altLang="en-US" sz="3600">
                <a:latin typeface="cmr10"/>
              </a:rPr>
              <a:t>) =</a:t>
            </a:r>
            <a:endParaRPr lang="ar-EG" altLang="en-US" sz="3600"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22A6E-C3D2-4701-82B8-333B9FAF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6096000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Minion-Italic"/>
              </a:rPr>
              <a:t>Gain</a:t>
            </a:r>
            <a:r>
              <a:rPr lang="en-US" altLang="en-US" sz="2400">
                <a:latin typeface="cmr10"/>
              </a:rPr>
              <a:t>(</a:t>
            </a:r>
            <a:r>
              <a:rPr lang="en-US" altLang="en-US" sz="2400" b="1">
                <a:latin typeface="Arial" panose="020B0604020202020204" pitchFamily="34" charset="0"/>
              </a:rPr>
              <a:t>age</a:t>
            </a:r>
            <a:r>
              <a:rPr lang="en-US" altLang="en-US" sz="2400">
                <a:latin typeface="cmr10"/>
              </a:rPr>
              <a:t>) = </a:t>
            </a:r>
            <a:r>
              <a:rPr lang="en-US" altLang="en-US" sz="2400" i="1">
                <a:latin typeface="Minion-Italic"/>
              </a:rPr>
              <a:t>Info</a:t>
            </a:r>
            <a:r>
              <a:rPr lang="en-US" altLang="en-US" sz="2400">
                <a:latin typeface="cmr10"/>
              </a:rPr>
              <a:t>(</a:t>
            </a:r>
            <a:r>
              <a:rPr lang="en-US" altLang="en-US" sz="2400" i="1">
                <a:latin typeface="Times-Italic-8r"/>
              </a:rPr>
              <a:t>D</a:t>
            </a:r>
            <a:r>
              <a:rPr lang="en-US" altLang="en-US" sz="2400">
                <a:latin typeface="cmr10"/>
              </a:rPr>
              <a:t>) </a:t>
            </a:r>
            <a:r>
              <a:rPr lang="en-US" altLang="en-US" sz="2400">
                <a:latin typeface="cmsy10"/>
              </a:rPr>
              <a:t>–</a:t>
            </a:r>
            <a:r>
              <a:rPr lang="en-US" altLang="en-US" sz="2400" i="1">
                <a:latin typeface="Minion-Italic"/>
              </a:rPr>
              <a:t>Info </a:t>
            </a:r>
            <a:r>
              <a:rPr lang="en-US" altLang="en-US" sz="2400" b="1">
                <a:latin typeface="Arial" panose="020B0604020202020204" pitchFamily="34" charset="0"/>
              </a:rPr>
              <a:t>age</a:t>
            </a:r>
            <a:r>
              <a:rPr lang="en-US" altLang="en-US" sz="2400">
                <a:latin typeface="cmr10"/>
              </a:rPr>
              <a:t>(</a:t>
            </a:r>
            <a:r>
              <a:rPr lang="en-US" altLang="en-US" sz="2400" i="1">
                <a:latin typeface="Times-Italic-8r"/>
              </a:rPr>
              <a:t>D</a:t>
            </a:r>
            <a:r>
              <a:rPr lang="en-US" altLang="en-US" sz="2400">
                <a:latin typeface="cmr10"/>
              </a:rPr>
              <a:t>)</a:t>
            </a:r>
            <a:endParaRPr lang="ar-EG" altLang="en-US" sz="2400">
              <a:latin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52D866-D1EE-4C86-986F-14990A548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6111875"/>
            <a:ext cx="362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CC06EF-0C7A-4A6A-A36E-1FBEDC5C8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18000"/>
            <a:ext cx="53895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    5/14((-2/5)</a:t>
            </a:r>
            <a:r>
              <a:rPr lang="en-US" altLang="en-US" sz="2000"/>
              <a:t>log</a:t>
            </a:r>
            <a:r>
              <a:rPr lang="en-US" altLang="en-US" sz="2000" baseline="-25000"/>
              <a:t>2</a:t>
            </a:r>
            <a:r>
              <a:rPr lang="en-US" altLang="en-US" sz="2000"/>
              <a:t>(</a:t>
            </a: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2/5)) - ((3/5)</a:t>
            </a:r>
            <a:r>
              <a:rPr lang="en-US" altLang="en-US" sz="2000"/>
              <a:t>log</a:t>
            </a:r>
            <a:r>
              <a:rPr lang="en-US" altLang="en-US" sz="2000" baseline="-25000"/>
              <a:t>2</a:t>
            </a:r>
            <a:r>
              <a:rPr lang="en-US" altLang="en-US" sz="2000"/>
              <a:t>(</a:t>
            </a: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3/5))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 + 4/14</a:t>
            </a:r>
            <a:r>
              <a:rPr lang="en-US" altLang="en-US" sz="3200">
                <a:latin typeface="Segoe UI Semibold" panose="020B07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((-4/4)</a:t>
            </a:r>
            <a:r>
              <a:rPr lang="en-US" altLang="en-US" sz="2000"/>
              <a:t>log</a:t>
            </a:r>
            <a:r>
              <a:rPr lang="en-US" altLang="en-US" sz="2000" baseline="-25000"/>
              <a:t>2</a:t>
            </a:r>
            <a:r>
              <a:rPr lang="en-US" altLang="en-US" sz="2000"/>
              <a:t>(</a:t>
            </a: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4/4))- ((0/4)</a:t>
            </a:r>
            <a:r>
              <a:rPr lang="en-US" altLang="en-US" sz="2000"/>
              <a:t>log</a:t>
            </a:r>
            <a:r>
              <a:rPr lang="en-US" altLang="en-US" sz="2000" baseline="-25000"/>
              <a:t>2</a:t>
            </a:r>
            <a:r>
              <a:rPr lang="en-US" altLang="en-US" sz="2000"/>
              <a:t>(</a:t>
            </a: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0/4))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+</a:t>
            </a:r>
            <a:r>
              <a:rPr lang="en-US" altLang="en-US" sz="3200">
                <a:latin typeface="Segoe UI Semibold" panose="020B07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5/14((-3/5)</a:t>
            </a:r>
            <a:r>
              <a:rPr lang="en-US" altLang="en-US" sz="2000"/>
              <a:t>log</a:t>
            </a:r>
            <a:r>
              <a:rPr lang="en-US" altLang="en-US" sz="2000" baseline="-25000"/>
              <a:t>2</a:t>
            </a:r>
            <a:r>
              <a:rPr lang="en-US" altLang="en-US" sz="2000"/>
              <a:t>(</a:t>
            </a: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3/5)) - ((2/5)</a:t>
            </a:r>
            <a:r>
              <a:rPr lang="en-US" altLang="en-US" sz="2000"/>
              <a:t>log</a:t>
            </a:r>
            <a:r>
              <a:rPr lang="en-US" altLang="en-US" sz="2000" baseline="-25000"/>
              <a:t>2</a:t>
            </a:r>
            <a:r>
              <a:rPr lang="en-US" altLang="en-US" sz="2000"/>
              <a:t>(</a:t>
            </a: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2/5))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Segoe UI Semibold" panose="020B0702040204020203" pitchFamily="34" charset="0"/>
                <a:cs typeface="Times New Roman" panose="02020603050405020304" pitchFamily="18" charset="0"/>
              </a:rPr>
              <a:t>                         = 0.694 bits</a:t>
            </a:r>
            <a:endParaRPr lang="en-US" altLang="en-US" sz="3200">
              <a:latin typeface="Segoe UI Semibold" panose="020B07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7" name="Group 52">
            <a:extLst>
              <a:ext uri="{FF2B5EF4-FFF2-40B4-BE49-F238E27FC236}">
                <a16:creationId xmlns:a16="http://schemas.microsoft.com/office/drawing/2014/main" id="{97B37548-FAAB-40B0-A4DB-E80E213E2C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2363" y="1524000"/>
            <a:ext cx="6116637" cy="3149600"/>
            <a:chOff x="3771" y="3450"/>
            <a:chExt cx="3601" cy="3360"/>
          </a:xfrm>
        </p:grpSpPr>
        <p:sp>
          <p:nvSpPr>
            <p:cNvPr id="19472" name="AutoShape 53">
              <a:extLst>
                <a:ext uri="{FF2B5EF4-FFF2-40B4-BE49-F238E27FC236}">
                  <a16:creationId xmlns:a16="http://schemas.microsoft.com/office/drawing/2014/main" id="{4CC2AEF8-920D-4214-AD46-C2734397CE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1" y="3450"/>
              <a:ext cx="3601" cy="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4800" b="1">
                <a:latin typeface="Times New Roman" panose="02020603050405020304" pitchFamily="18" charset="0"/>
              </a:endParaRPr>
            </a:p>
          </p:txBody>
        </p:sp>
        <p:sp>
          <p:nvSpPr>
            <p:cNvPr id="19473" name="Line 54">
              <a:extLst>
                <a:ext uri="{FF2B5EF4-FFF2-40B4-BE49-F238E27FC236}">
                  <a16:creationId xmlns:a16="http://schemas.microsoft.com/office/drawing/2014/main" id="{74716148-56F9-44D3-A3FA-728641BB6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5" y="4250"/>
              <a:ext cx="1096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9474" name="Line 55">
              <a:extLst>
                <a:ext uri="{FF2B5EF4-FFF2-40B4-BE49-F238E27FC236}">
                  <a16:creationId xmlns:a16="http://schemas.microsoft.com/office/drawing/2014/main" id="{31A4A304-D118-47E7-AA61-59ACE9FD5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9" y="4410"/>
              <a:ext cx="0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9475" name="Line 56">
              <a:extLst>
                <a:ext uri="{FF2B5EF4-FFF2-40B4-BE49-F238E27FC236}">
                  <a16:creationId xmlns:a16="http://schemas.microsoft.com/office/drawing/2014/main" id="{58C03B15-AEC8-4978-987C-8084F34BE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7" y="4250"/>
              <a:ext cx="939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9476" name="Oval 57">
              <a:extLst>
                <a:ext uri="{FF2B5EF4-FFF2-40B4-BE49-F238E27FC236}">
                  <a16:creationId xmlns:a16="http://schemas.microsoft.com/office/drawing/2014/main" id="{B3F10D0A-3AEC-4219-9B0A-188EE661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3610"/>
              <a:ext cx="782" cy="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77" name="Text Box 58">
              <a:extLst>
                <a:ext uri="{FF2B5EF4-FFF2-40B4-BE49-F238E27FC236}">
                  <a16:creationId xmlns:a16="http://schemas.microsoft.com/office/drawing/2014/main" id="{7BF8BC1C-8F0F-499F-9BF7-22E50A3D4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" y="3770"/>
              <a:ext cx="78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age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78" name="Text Box 59">
              <a:extLst>
                <a:ext uri="{FF2B5EF4-FFF2-40B4-BE49-F238E27FC236}">
                  <a16:creationId xmlns:a16="http://schemas.microsoft.com/office/drawing/2014/main" id="{D2ED892F-D94E-4E64-80FE-8E88F5642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" y="4730"/>
              <a:ext cx="939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&lt;=30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79" name="Text Box 60">
              <a:extLst>
                <a:ext uri="{FF2B5EF4-FFF2-40B4-BE49-F238E27FC236}">
                  <a16:creationId xmlns:a16="http://schemas.microsoft.com/office/drawing/2014/main" id="{214D0A3F-346F-4CC3-B23B-F1B652D02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" y="4730"/>
              <a:ext cx="94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31…40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80" name="Text Box 61">
              <a:extLst>
                <a:ext uri="{FF2B5EF4-FFF2-40B4-BE49-F238E27FC236}">
                  <a16:creationId xmlns:a16="http://schemas.microsoft.com/office/drawing/2014/main" id="{4B7623E7-318D-40A8-B37B-9330D20B6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5" y="4730"/>
              <a:ext cx="939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&gt;40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81" name="Line 62">
              <a:extLst>
                <a:ext uri="{FF2B5EF4-FFF2-40B4-BE49-F238E27FC236}">
                  <a16:creationId xmlns:a16="http://schemas.microsoft.com/office/drawing/2014/main" id="{270DF02E-64FB-4F13-88D3-1530F139A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5370"/>
              <a:ext cx="157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9482" name="Line 63">
              <a:extLst>
                <a:ext uri="{FF2B5EF4-FFF2-40B4-BE49-F238E27FC236}">
                  <a16:creationId xmlns:a16="http://schemas.microsoft.com/office/drawing/2014/main" id="{54DE39AC-4D1B-4810-92D6-7C872F743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9" y="5370"/>
              <a:ext cx="313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9483" name="Line 64">
              <a:extLst>
                <a:ext uri="{FF2B5EF4-FFF2-40B4-BE49-F238E27FC236}">
                  <a16:creationId xmlns:a16="http://schemas.microsoft.com/office/drawing/2014/main" id="{E1833531-21ED-4984-BCB8-0BDB53B31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9" y="5370"/>
              <a:ext cx="156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9484" name="Text Box 65">
              <a:extLst>
                <a:ext uri="{FF2B5EF4-FFF2-40B4-BE49-F238E27FC236}">
                  <a16:creationId xmlns:a16="http://schemas.microsoft.com/office/drawing/2014/main" id="{3E9E6DB3-FBC4-4703-9E65-EF5194857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553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85" name="Text Box 66">
              <a:extLst>
                <a:ext uri="{FF2B5EF4-FFF2-40B4-BE49-F238E27FC236}">
                  <a16:creationId xmlns:a16="http://schemas.microsoft.com/office/drawing/2014/main" id="{3ABF219E-B6F6-4B75-B3F2-19DFA7F4F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553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86" name="Line 67">
              <a:extLst>
                <a:ext uri="{FF2B5EF4-FFF2-40B4-BE49-F238E27FC236}">
                  <a16:creationId xmlns:a16="http://schemas.microsoft.com/office/drawing/2014/main" id="{C66BFEA7-DD21-4C8C-8FE0-085BFDDF6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5" y="5530"/>
              <a:ext cx="159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9487" name="Text Box 68">
              <a:extLst>
                <a:ext uri="{FF2B5EF4-FFF2-40B4-BE49-F238E27FC236}">
                  <a16:creationId xmlns:a16="http://schemas.microsoft.com/office/drawing/2014/main" id="{654D04E9-E9C6-4C5C-9D7F-FD5B10C42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569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0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88" name="Text Box 69">
              <a:extLst>
                <a:ext uri="{FF2B5EF4-FFF2-40B4-BE49-F238E27FC236}">
                  <a16:creationId xmlns:a16="http://schemas.microsoft.com/office/drawing/2014/main" id="{7FE4262C-AA1A-47BB-9A9B-90CF5769B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" y="5690"/>
              <a:ext cx="62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89" name="Line 70">
              <a:extLst>
                <a:ext uri="{FF2B5EF4-FFF2-40B4-BE49-F238E27FC236}">
                  <a16:creationId xmlns:a16="http://schemas.microsoft.com/office/drawing/2014/main" id="{85E02670-2C24-4C3E-9708-323A6149E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2" y="5530"/>
              <a:ext cx="157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9490" name="Text Box 71">
              <a:extLst>
                <a:ext uri="{FF2B5EF4-FFF2-40B4-BE49-F238E27FC236}">
                  <a16:creationId xmlns:a16="http://schemas.microsoft.com/office/drawing/2014/main" id="{34840811-3969-489C-9B96-AC0524495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" y="569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9491" name="Text Box 72">
              <a:extLst>
                <a:ext uri="{FF2B5EF4-FFF2-40B4-BE49-F238E27FC236}">
                  <a16:creationId xmlns:a16="http://schemas.microsoft.com/office/drawing/2014/main" id="{36602C50-EBE9-4840-90F5-FCCAC0CD0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5" y="5690"/>
              <a:ext cx="62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</a:t>
              </a:r>
              <a:endParaRPr lang="ar-EG" altLang="en-US" sz="3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8" grpId="0"/>
      <p:bldP spid="10249" grpId="0"/>
      <p:bldP spid="10250" grpId="0"/>
      <p:bldP spid="9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77C10427-4CEF-4132-AEC1-B2987BBB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786C3B-47C8-4973-A52C-BE03836946E1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3E19B5B3-48B4-4415-B3A1-E9A268B21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77850"/>
            <a:ext cx="12493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D[9+, 5-]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  Income </a:t>
            </a: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7A4925A8-D5EB-477B-8510-090309D3B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1875" y="685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52135BEB-C044-478F-9F82-551A8C6B7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106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2DE0B403-4CBC-45ED-BE9D-10A897DE9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1066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8C8C0EE8-64B4-4932-B2F6-8F6A0688E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7200"/>
            <a:ext cx="1460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Low  [3+,1-]</a:t>
            </a: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B61F43C6-FBFD-4CD3-AE39-2A5C6D9F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815975"/>
            <a:ext cx="18716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Medium  [4+,2-]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1B11EF78-8ECB-48EE-AF8C-C3EF20436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1120775"/>
            <a:ext cx="1447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High [2+,2-]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2B3E8244-8D96-4BD2-9080-6C56EA0A5E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20913" y="1490663"/>
            <a:ext cx="6465887" cy="2862262"/>
            <a:chOff x="3927" y="3450"/>
            <a:chExt cx="4774" cy="2880"/>
          </a:xfrm>
        </p:grpSpPr>
        <p:sp>
          <p:nvSpPr>
            <p:cNvPr id="21517" name="AutoShape 3">
              <a:extLst>
                <a:ext uri="{FF2B5EF4-FFF2-40B4-BE49-F238E27FC236}">
                  <a16:creationId xmlns:a16="http://schemas.microsoft.com/office/drawing/2014/main" id="{6D976C30-C0FA-4B5B-8A70-07B155C2C3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0" y="3450"/>
              <a:ext cx="3601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18" name="Line 4">
              <a:extLst>
                <a:ext uri="{FF2B5EF4-FFF2-40B4-BE49-F238E27FC236}">
                  <a16:creationId xmlns:a16="http://schemas.microsoft.com/office/drawing/2014/main" id="{AE264BB0-7339-4BDA-80F5-435CD8ABC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5" y="4250"/>
              <a:ext cx="1096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1519" name="Line 5">
              <a:extLst>
                <a:ext uri="{FF2B5EF4-FFF2-40B4-BE49-F238E27FC236}">
                  <a16:creationId xmlns:a16="http://schemas.microsoft.com/office/drawing/2014/main" id="{DFDE8282-142E-4F27-8FE9-CCCD625AE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9" y="4410"/>
              <a:ext cx="0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1520" name="Line 6">
              <a:extLst>
                <a:ext uri="{FF2B5EF4-FFF2-40B4-BE49-F238E27FC236}">
                  <a16:creationId xmlns:a16="http://schemas.microsoft.com/office/drawing/2014/main" id="{710291ED-FC55-4542-88D6-066AFE73C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7" y="4250"/>
              <a:ext cx="939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1521" name="Oval 7">
              <a:extLst>
                <a:ext uri="{FF2B5EF4-FFF2-40B4-BE49-F238E27FC236}">
                  <a16:creationId xmlns:a16="http://schemas.microsoft.com/office/drawing/2014/main" id="{2E62DBE2-35EF-4CC1-8DD3-E9BCF985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3610"/>
              <a:ext cx="782" cy="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22" name="Text Box 8">
              <a:extLst>
                <a:ext uri="{FF2B5EF4-FFF2-40B4-BE49-F238E27FC236}">
                  <a16:creationId xmlns:a16="http://schemas.microsoft.com/office/drawing/2014/main" id="{5E4E8E9C-4570-4A15-B80B-C0169445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3749"/>
              <a:ext cx="9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Income</a:t>
              </a:r>
              <a:endParaRPr lang="ar-EG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523" name="Text Box 9">
              <a:extLst>
                <a:ext uri="{FF2B5EF4-FFF2-40B4-BE49-F238E27FC236}">
                  <a16:creationId xmlns:a16="http://schemas.microsoft.com/office/drawing/2014/main" id="{491B6DE2-5B49-4D8B-8443-DE1AB2B52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" y="4730"/>
              <a:ext cx="939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Low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24" name="Text Box 10">
              <a:extLst>
                <a:ext uri="{FF2B5EF4-FFF2-40B4-BE49-F238E27FC236}">
                  <a16:creationId xmlns:a16="http://schemas.microsoft.com/office/drawing/2014/main" id="{12B0E8BC-9A7D-463B-BF35-D22F187E5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730"/>
              <a:ext cx="109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Medium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25" name="Text Box 11">
              <a:extLst>
                <a:ext uri="{FF2B5EF4-FFF2-40B4-BE49-F238E27FC236}">
                  <a16:creationId xmlns:a16="http://schemas.microsoft.com/office/drawing/2014/main" id="{A0816302-9A9D-4875-BB76-B5F3A32EE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5" y="4730"/>
              <a:ext cx="939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high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26" name="Line 12">
              <a:extLst>
                <a:ext uri="{FF2B5EF4-FFF2-40B4-BE49-F238E27FC236}">
                  <a16:creationId xmlns:a16="http://schemas.microsoft.com/office/drawing/2014/main" id="{C48DFAD0-E47F-410C-AA86-1C695D86B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5370"/>
              <a:ext cx="157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1527" name="Line 13">
              <a:extLst>
                <a:ext uri="{FF2B5EF4-FFF2-40B4-BE49-F238E27FC236}">
                  <a16:creationId xmlns:a16="http://schemas.microsoft.com/office/drawing/2014/main" id="{CA5F1A2B-8CAD-46BF-AB8F-CA9B0DD47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9" y="5370"/>
              <a:ext cx="313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1528" name="Line 14">
              <a:extLst>
                <a:ext uri="{FF2B5EF4-FFF2-40B4-BE49-F238E27FC236}">
                  <a16:creationId xmlns:a16="http://schemas.microsoft.com/office/drawing/2014/main" id="{1FE55AEC-8231-4B9D-8E6D-BF42D9ECA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9" y="5370"/>
              <a:ext cx="156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1529" name="Text Box 15">
              <a:extLst>
                <a:ext uri="{FF2B5EF4-FFF2-40B4-BE49-F238E27FC236}">
                  <a16:creationId xmlns:a16="http://schemas.microsoft.com/office/drawing/2014/main" id="{23E8EAFF-94A6-44F9-973D-BC1925F9E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553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1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30" name="Text Box 16">
              <a:extLst>
                <a:ext uri="{FF2B5EF4-FFF2-40B4-BE49-F238E27FC236}">
                  <a16:creationId xmlns:a16="http://schemas.microsoft.com/office/drawing/2014/main" id="{720FCA0F-4354-46AD-AEF4-305B0ACE4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553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3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31" name="Line 17">
              <a:extLst>
                <a:ext uri="{FF2B5EF4-FFF2-40B4-BE49-F238E27FC236}">
                  <a16:creationId xmlns:a16="http://schemas.microsoft.com/office/drawing/2014/main" id="{071A442B-4759-44A0-BA9D-73A89D5D8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5" y="5530"/>
              <a:ext cx="159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1532" name="Text Box 18">
              <a:extLst>
                <a:ext uri="{FF2B5EF4-FFF2-40B4-BE49-F238E27FC236}">
                  <a16:creationId xmlns:a16="http://schemas.microsoft.com/office/drawing/2014/main" id="{5A87FBED-0E7F-40AB-BDD5-B9F7BAB1D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569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2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33" name="Text Box 19">
              <a:extLst>
                <a:ext uri="{FF2B5EF4-FFF2-40B4-BE49-F238E27FC236}">
                  <a16:creationId xmlns:a16="http://schemas.microsoft.com/office/drawing/2014/main" id="{49ACB508-AF5A-4047-851D-CCC1C3C06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" y="5690"/>
              <a:ext cx="62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4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34" name="Line 20">
              <a:extLst>
                <a:ext uri="{FF2B5EF4-FFF2-40B4-BE49-F238E27FC236}">
                  <a16:creationId xmlns:a16="http://schemas.microsoft.com/office/drawing/2014/main" id="{D04DAB62-18A6-4C7E-B9A4-3E1F55654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2" y="5530"/>
              <a:ext cx="157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1535" name="Text Box 21">
              <a:extLst>
                <a:ext uri="{FF2B5EF4-FFF2-40B4-BE49-F238E27FC236}">
                  <a16:creationId xmlns:a16="http://schemas.microsoft.com/office/drawing/2014/main" id="{3971C13D-ACA4-4855-83FE-6DD16EEA2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" y="569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2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1536" name="Text Box 22">
              <a:extLst>
                <a:ext uri="{FF2B5EF4-FFF2-40B4-BE49-F238E27FC236}">
                  <a16:creationId xmlns:a16="http://schemas.microsoft.com/office/drawing/2014/main" id="{0C350D8F-9A51-4D7A-9D69-08D838D29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5" y="5690"/>
              <a:ext cx="62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2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E9007AA-D70D-4862-935D-C8BD9774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5997575"/>
            <a:ext cx="6980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Gain Income = Info Gain (D) – Info gain Income (D)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        = 0.940 – 0.91194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0.029 bits</a:t>
            </a:r>
            <a:endParaRPr lang="ar-EG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4E72D870-C2DE-4C20-9648-929DF246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48150"/>
            <a:ext cx="9378950" cy="1939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Info gain </a:t>
            </a:r>
            <a:r>
              <a:rPr lang="en-US" b="1" dirty="0">
                <a:latin typeface="Arial" pitchFamily="34" charset="0"/>
              </a:rPr>
              <a:t>Income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 D) =</a:t>
            </a:r>
            <a:endParaRPr lang="en-US" sz="1200" dirty="0"/>
          </a:p>
          <a:p>
            <a:pPr marL="2600325"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  4/14((-3/4)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(3/4))- ((1/4)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(1/4))</a:t>
            </a:r>
            <a:endParaRPr lang="en-US" sz="1000" dirty="0"/>
          </a:p>
          <a:p>
            <a:pPr marL="2600325"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+ 6/14((-4/6)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(4/6))- ((2/6)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(2/6))</a:t>
            </a:r>
          </a:p>
          <a:p>
            <a:pPr marL="2600325"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+ 4/14((-2/4)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(2/4))- ((2/4)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(2/4))                                                       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                            = 0.91104 bits</a:t>
            </a:r>
            <a:endParaRPr lang="en-US" sz="1000" dirty="0"/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4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79F2CA02-3964-4F6E-8A94-0B90D800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685D6-09A3-4584-8CD7-485B4C29F9F2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grpSp>
        <p:nvGrpSpPr>
          <p:cNvPr id="12291" name="Group 4">
            <a:extLst>
              <a:ext uri="{FF2B5EF4-FFF2-40B4-BE49-F238E27FC236}">
                <a16:creationId xmlns:a16="http://schemas.microsoft.com/office/drawing/2014/main" id="{88690B73-4F77-4301-A91D-6DC367B9FBF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"/>
            <a:ext cx="4089400" cy="1033463"/>
            <a:chOff x="584" y="1440"/>
            <a:chExt cx="2576" cy="651"/>
          </a:xfrm>
        </p:grpSpPr>
        <p:sp>
          <p:nvSpPr>
            <p:cNvPr id="22549" name="Text Box 5">
              <a:extLst>
                <a:ext uri="{FF2B5EF4-FFF2-40B4-BE49-F238E27FC236}">
                  <a16:creationId xmlns:a16="http://schemas.microsoft.com/office/drawing/2014/main" id="{12DF0223-4212-4E25-89E3-2095A8327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80"/>
              <a:ext cx="12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D[9+, 5-] student</a:t>
              </a:r>
            </a:p>
          </p:txBody>
        </p:sp>
        <p:sp>
          <p:nvSpPr>
            <p:cNvPr id="22550" name="Line 6">
              <a:extLst>
                <a:ext uri="{FF2B5EF4-FFF2-40B4-BE49-F238E27FC236}">
                  <a16:creationId xmlns:a16="http://schemas.microsoft.com/office/drawing/2014/main" id="{6C3DD2EB-94BB-4545-BFB6-7B2D99590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55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2551" name="Line 7">
              <a:extLst>
                <a:ext uri="{FF2B5EF4-FFF2-40B4-BE49-F238E27FC236}">
                  <a16:creationId xmlns:a16="http://schemas.microsoft.com/office/drawing/2014/main" id="{F8660DB5-DCFF-4837-8037-80CF8D643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01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2552" name="Text Box 8">
              <a:extLst>
                <a:ext uri="{FF2B5EF4-FFF2-40B4-BE49-F238E27FC236}">
                  <a16:creationId xmlns:a16="http://schemas.microsoft.com/office/drawing/2014/main" id="{87384798-D192-4248-A8B1-23CD8794E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440"/>
              <a:ext cx="7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No [3+,4-]</a:t>
              </a:r>
            </a:p>
          </p:txBody>
        </p:sp>
        <p:sp>
          <p:nvSpPr>
            <p:cNvPr id="22553" name="Text Box 9">
              <a:extLst>
                <a:ext uri="{FF2B5EF4-FFF2-40B4-BE49-F238E27FC236}">
                  <a16:creationId xmlns:a16="http://schemas.microsoft.com/office/drawing/2014/main" id="{8F10A336-9B76-409A-853E-8F2F7B987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1858"/>
              <a:ext cx="8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Yes [6+, 1-]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73B4C99-156A-4F8C-9E4E-121F8F97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684838"/>
            <a:ext cx="6305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Gain student = InfoGain (D) – InfoGain student</a:t>
            </a:r>
            <a:r>
              <a:rPr lang="ar-KW" altLang="en-US" sz="2000" b="1">
                <a:latin typeface="Arial" panose="020B0604020202020204" pitchFamily="34" charset="0"/>
              </a:rPr>
              <a:t>) </a:t>
            </a:r>
            <a:r>
              <a:rPr lang="en-US" altLang="en-US" sz="2000" b="1">
                <a:latin typeface="Arial" panose="020B0604020202020204" pitchFamily="34" charset="0"/>
              </a:rPr>
              <a:t>D)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alt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0.940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0.7884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0.151 bits.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9">
            <a:extLst>
              <a:ext uri="{FF2B5EF4-FFF2-40B4-BE49-F238E27FC236}">
                <a16:creationId xmlns:a16="http://schemas.microsoft.com/office/drawing/2014/main" id="{6ADC58AA-E078-4120-B782-F92961053D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4000" y="1676400"/>
            <a:ext cx="6600825" cy="2500313"/>
            <a:chOff x="3771" y="3610"/>
            <a:chExt cx="3601" cy="2897"/>
          </a:xfrm>
        </p:grpSpPr>
        <p:sp>
          <p:nvSpPr>
            <p:cNvPr id="22535" name="AutoShape 20">
              <a:extLst>
                <a:ext uri="{FF2B5EF4-FFF2-40B4-BE49-F238E27FC236}">
                  <a16:creationId xmlns:a16="http://schemas.microsoft.com/office/drawing/2014/main" id="{4111159E-567E-4C32-ACAC-F0F3050C80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1" y="3787"/>
              <a:ext cx="3601" cy="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22536" name="Line 21">
              <a:extLst>
                <a:ext uri="{FF2B5EF4-FFF2-40B4-BE49-F238E27FC236}">
                  <a16:creationId xmlns:a16="http://schemas.microsoft.com/office/drawing/2014/main" id="{18901981-747D-4FEE-A2C9-13C0EF01F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5" y="4250"/>
              <a:ext cx="1096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2537" name="Line 22">
              <a:extLst>
                <a:ext uri="{FF2B5EF4-FFF2-40B4-BE49-F238E27FC236}">
                  <a16:creationId xmlns:a16="http://schemas.microsoft.com/office/drawing/2014/main" id="{6DF8ACA2-2E0B-4AA4-AD11-AD5E34436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7" y="4250"/>
              <a:ext cx="939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2538" name="Oval 23">
              <a:extLst>
                <a:ext uri="{FF2B5EF4-FFF2-40B4-BE49-F238E27FC236}">
                  <a16:creationId xmlns:a16="http://schemas.microsoft.com/office/drawing/2014/main" id="{DB621FF5-CEFD-40F9-898D-D3275DD65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3610"/>
              <a:ext cx="782" cy="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22539" name="Text Box 24">
              <a:extLst>
                <a:ext uri="{FF2B5EF4-FFF2-40B4-BE49-F238E27FC236}">
                  <a16:creationId xmlns:a16="http://schemas.microsoft.com/office/drawing/2014/main" id="{6D6B62F5-71DF-4AC8-BF8F-20C0A78D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770"/>
              <a:ext cx="109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student</a:t>
              </a:r>
              <a:endParaRPr lang="ar-EG" altLang="en-US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2540" name="Text Box 25">
              <a:extLst>
                <a:ext uri="{FF2B5EF4-FFF2-40B4-BE49-F238E27FC236}">
                  <a16:creationId xmlns:a16="http://schemas.microsoft.com/office/drawing/2014/main" id="{4766DCF1-CFD4-488C-BFCA-E030D1759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" y="4730"/>
              <a:ext cx="939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yes</a:t>
              </a:r>
              <a:endParaRPr lang="ar-EG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22541" name="Text Box 26">
              <a:extLst>
                <a:ext uri="{FF2B5EF4-FFF2-40B4-BE49-F238E27FC236}">
                  <a16:creationId xmlns:a16="http://schemas.microsoft.com/office/drawing/2014/main" id="{D1155074-CFC5-45D0-8CAC-CDEECD9A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5" y="4730"/>
              <a:ext cx="939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no</a:t>
              </a:r>
              <a:endParaRPr lang="ar-EG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22542" name="Line 27">
              <a:extLst>
                <a:ext uri="{FF2B5EF4-FFF2-40B4-BE49-F238E27FC236}">
                  <a16:creationId xmlns:a16="http://schemas.microsoft.com/office/drawing/2014/main" id="{5DB14EE9-0A43-4879-A6FC-F2B158ABC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5370"/>
              <a:ext cx="157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2543" name="Line 28">
              <a:extLst>
                <a:ext uri="{FF2B5EF4-FFF2-40B4-BE49-F238E27FC236}">
                  <a16:creationId xmlns:a16="http://schemas.microsoft.com/office/drawing/2014/main" id="{AD651E9B-FF3E-4BCA-9CAA-715215EA8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9" y="5370"/>
              <a:ext cx="156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2544" name="Text Box 29">
              <a:extLst>
                <a:ext uri="{FF2B5EF4-FFF2-40B4-BE49-F238E27FC236}">
                  <a16:creationId xmlns:a16="http://schemas.microsoft.com/office/drawing/2014/main" id="{91810803-A2B4-4603-894E-457F458E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553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1</a:t>
              </a:r>
              <a:endParaRPr lang="ar-EG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22545" name="Text Box 30">
              <a:extLst>
                <a:ext uri="{FF2B5EF4-FFF2-40B4-BE49-F238E27FC236}">
                  <a16:creationId xmlns:a16="http://schemas.microsoft.com/office/drawing/2014/main" id="{F6DE47D4-F74B-40A4-9182-54274840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553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6</a:t>
              </a:r>
              <a:endParaRPr lang="ar-EG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22546" name="Line 31">
              <a:extLst>
                <a:ext uri="{FF2B5EF4-FFF2-40B4-BE49-F238E27FC236}">
                  <a16:creationId xmlns:a16="http://schemas.microsoft.com/office/drawing/2014/main" id="{B0AE1917-D261-4EB1-A59F-838C98EF9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2" y="5530"/>
              <a:ext cx="157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2547" name="Text Box 32">
              <a:extLst>
                <a:ext uri="{FF2B5EF4-FFF2-40B4-BE49-F238E27FC236}">
                  <a16:creationId xmlns:a16="http://schemas.microsoft.com/office/drawing/2014/main" id="{08EB66AD-8EDE-40AE-9F9D-885550C76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" y="569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4</a:t>
              </a:r>
              <a:endParaRPr lang="ar-EG" altLang="en-US" sz="4400" b="1">
                <a:latin typeface="Times New Roman" panose="02020603050405020304" pitchFamily="18" charset="0"/>
              </a:endParaRPr>
            </a:p>
          </p:txBody>
        </p:sp>
        <p:sp>
          <p:nvSpPr>
            <p:cNvPr id="22548" name="Text Box 33">
              <a:extLst>
                <a:ext uri="{FF2B5EF4-FFF2-40B4-BE49-F238E27FC236}">
                  <a16:creationId xmlns:a16="http://schemas.microsoft.com/office/drawing/2014/main" id="{408CD3B1-23A7-4BE6-8F92-8ADBFCE80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5" y="5690"/>
              <a:ext cx="62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3</a:t>
              </a:r>
              <a:endParaRPr lang="ar-EG" altLang="en-US" sz="4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14">
            <a:extLst>
              <a:ext uri="{FF2B5EF4-FFF2-40B4-BE49-F238E27FC236}">
                <a16:creationId xmlns:a16="http://schemas.microsoft.com/office/drawing/2014/main" id="{F7E5A011-A95A-480D-BBF0-751FFDEE1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38200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Info gain student(D) = </a:t>
            </a: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 7/14((-4/7)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4/7)) - ((3/7)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3/7))</a:t>
            </a:r>
            <a:endParaRPr lang="en-US" sz="1200" dirty="0"/>
          </a:p>
          <a:p>
            <a:pPr marL="3043238">
              <a:defRPr/>
            </a:pP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 + 7/14</a:t>
            </a:r>
            <a:r>
              <a:rPr lang="en-US" sz="3200" dirty="0">
                <a:solidFill>
                  <a:srgbClr val="000000"/>
                </a:solidFill>
                <a:latin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((-6/7)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(6</a:t>
            </a: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/7))- ((1/7)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log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1/7)) </a:t>
            </a:r>
            <a:endParaRPr lang="en-US" sz="1000" dirty="0"/>
          </a:p>
          <a:p>
            <a:pPr marL="3043238">
              <a:defRPr/>
            </a:pP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                         =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0.7884 bits.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FD49F218-73EC-4CB8-BE28-FFC5E558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8A69-7414-4127-B8C3-8FED1B034DF5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CD0D82C1-AF56-47E1-AFF7-C62C93BA120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5122863" cy="1033463"/>
            <a:chOff x="138" y="2016"/>
            <a:chExt cx="3227" cy="651"/>
          </a:xfrm>
        </p:grpSpPr>
        <p:sp>
          <p:nvSpPr>
            <p:cNvPr id="24596" name="Text Box 11">
              <a:extLst>
                <a:ext uri="{FF2B5EF4-FFF2-40B4-BE49-F238E27FC236}">
                  <a16:creationId xmlns:a16="http://schemas.microsoft.com/office/drawing/2014/main" id="{0FC22B8F-35DF-4287-AA67-0F9CCC36F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2256"/>
              <a:ext cx="1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D[9+, 5-] credit_rating</a:t>
              </a:r>
            </a:p>
          </p:txBody>
        </p:sp>
        <p:sp>
          <p:nvSpPr>
            <p:cNvPr id="24597" name="Line 12">
              <a:extLst>
                <a:ext uri="{FF2B5EF4-FFF2-40B4-BE49-F238E27FC236}">
                  <a16:creationId xmlns:a16="http://schemas.microsoft.com/office/drawing/2014/main" id="{095BB525-C7ED-4C32-8891-276FD706F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4" y="2137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4598" name="Line 13">
              <a:extLst>
                <a:ext uri="{FF2B5EF4-FFF2-40B4-BE49-F238E27FC236}">
                  <a16:creationId xmlns:a16="http://schemas.microsoft.com/office/drawing/2014/main" id="{62ACDFDA-3AD1-4C44-B1D8-0D1EAB4FA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2377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4599" name="Text Box 14">
              <a:extLst>
                <a:ext uri="{FF2B5EF4-FFF2-40B4-BE49-F238E27FC236}">
                  <a16:creationId xmlns:a16="http://schemas.microsoft.com/office/drawing/2014/main" id="{54D356A8-046D-459B-9B4C-6B09DB696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016"/>
              <a:ext cx="8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Fair [6+, 2-]</a:t>
              </a:r>
            </a:p>
          </p:txBody>
        </p:sp>
        <p:sp>
          <p:nvSpPr>
            <p:cNvPr id="24600" name="Text Box 15">
              <a:extLst>
                <a:ext uri="{FF2B5EF4-FFF2-40B4-BE49-F238E27FC236}">
                  <a16:creationId xmlns:a16="http://schemas.microsoft.com/office/drawing/2014/main" id="{9A223B71-C745-4C85-83AE-201C74525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434"/>
              <a:ext cx="1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excellent[3+, 3-]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02365-1E3E-4B92-995E-91CE00A1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4606925"/>
            <a:ext cx="8936037" cy="9794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Arial" panose="020B0604020202020204" pitchFamily="34" charset="0"/>
              </a:rPr>
              <a:t>Info gain </a:t>
            </a:r>
            <a:r>
              <a:rPr lang="en-US" sz="1800" b="1" dirty="0" err="1">
                <a:latin typeface="Arial" panose="020B0604020202020204" pitchFamily="34" charset="0"/>
              </a:rPr>
              <a:t>credit_rating</a:t>
            </a:r>
            <a:r>
              <a:rPr lang="en-US" sz="1800" b="1" dirty="0">
                <a:latin typeface="Arial" panose="020B0604020202020204" pitchFamily="34" charset="0"/>
              </a:rPr>
              <a:t> (D) </a:t>
            </a:r>
            <a:r>
              <a:rPr lang="en-US" sz="1600" b="1" dirty="0">
                <a:latin typeface="Arial" panose="020B0604020202020204" pitchFamily="34" charset="0"/>
              </a:rPr>
              <a:t>=</a:t>
            </a:r>
            <a:r>
              <a:rPr lang="en-US" sz="1600" b="1" dirty="0"/>
              <a:t>=  8/14((-6/8)log</a:t>
            </a:r>
            <a:r>
              <a:rPr lang="en-US" sz="1600" b="1" baseline="-25000" dirty="0"/>
              <a:t>2</a:t>
            </a:r>
            <a:r>
              <a:rPr lang="en-US" sz="1600" b="1" dirty="0"/>
              <a:t>(6/8)) - ((2/8)log</a:t>
            </a:r>
            <a:r>
              <a:rPr lang="en-US" sz="1600" b="1" baseline="-25000" dirty="0"/>
              <a:t>2</a:t>
            </a:r>
            <a:r>
              <a:rPr lang="en-US" sz="1600" b="1" dirty="0"/>
              <a:t>(2/8))</a:t>
            </a:r>
            <a:endParaRPr lang="en-US" sz="1600" dirty="0"/>
          </a:p>
          <a:p>
            <a:pPr marL="2414588">
              <a:buFont typeface="Wingdings" panose="05000000000000000000" pitchFamily="2" charset="2"/>
              <a:buNone/>
              <a:defRPr/>
            </a:pPr>
            <a:r>
              <a:rPr lang="en-US" sz="1800" b="1" dirty="0"/>
              <a:t> + 6/14 ((-3/6)log</a:t>
            </a:r>
            <a:r>
              <a:rPr lang="en-US" sz="1800" b="1" baseline="-25000" dirty="0"/>
              <a:t>2</a:t>
            </a:r>
            <a:r>
              <a:rPr lang="en-US" sz="1800" b="1" dirty="0"/>
              <a:t>(3/6))- ((3/6)log</a:t>
            </a:r>
            <a:r>
              <a:rPr lang="en-US" sz="1800" b="1" baseline="-25000" dirty="0"/>
              <a:t>2</a:t>
            </a:r>
            <a:r>
              <a:rPr lang="en-US" sz="1800" b="1" dirty="0"/>
              <a:t>(3/6)) </a:t>
            </a:r>
            <a:endParaRPr 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b="1" dirty="0">
                <a:latin typeface="Arial" panose="020B0604020202020204" pitchFamily="34" charset="0"/>
              </a:rPr>
              <a:t>                                                                    = 0.892 bits.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F6F5F-5C2C-4571-8E32-0128985A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5672138"/>
            <a:ext cx="7042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Gain = InfoGain (D) – Info gain credit_rating (D)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alt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0.940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0.892 =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0.048 bits.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1FA38958-F906-40A5-8222-6DBF842B12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1250" y="1768475"/>
            <a:ext cx="6362700" cy="2671763"/>
            <a:chOff x="3927" y="3610"/>
            <a:chExt cx="3445" cy="2560"/>
          </a:xfrm>
        </p:grpSpPr>
        <p:sp>
          <p:nvSpPr>
            <p:cNvPr id="24583" name="AutoShape 3">
              <a:extLst>
                <a:ext uri="{FF2B5EF4-FFF2-40B4-BE49-F238E27FC236}">
                  <a16:creationId xmlns:a16="http://schemas.microsoft.com/office/drawing/2014/main" id="{AE27E963-B816-45D3-AFD9-CB252623FB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7" y="3610"/>
              <a:ext cx="3445" cy="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24584" name="Line 4">
              <a:extLst>
                <a:ext uri="{FF2B5EF4-FFF2-40B4-BE49-F238E27FC236}">
                  <a16:creationId xmlns:a16="http://schemas.microsoft.com/office/drawing/2014/main" id="{E9F9A911-F0C5-4AF0-BC9B-9B66B5CF2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5" y="4250"/>
              <a:ext cx="1096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4585" name="Line 5">
              <a:extLst>
                <a:ext uri="{FF2B5EF4-FFF2-40B4-BE49-F238E27FC236}">
                  <a16:creationId xmlns:a16="http://schemas.microsoft.com/office/drawing/2014/main" id="{7926C110-E88B-4506-88CF-D1B252A7D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7" y="4250"/>
              <a:ext cx="939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4586" name="Oval 6">
              <a:extLst>
                <a:ext uri="{FF2B5EF4-FFF2-40B4-BE49-F238E27FC236}">
                  <a16:creationId xmlns:a16="http://schemas.microsoft.com/office/drawing/2014/main" id="{411B439E-E6D6-482B-A475-743D45F9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3610"/>
              <a:ext cx="782" cy="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24587" name="Text Box 7">
              <a:extLst>
                <a:ext uri="{FF2B5EF4-FFF2-40B4-BE49-F238E27FC236}">
                  <a16:creationId xmlns:a16="http://schemas.microsoft.com/office/drawing/2014/main" id="{0157E8B7-4939-4B8F-A888-1EFA96070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770"/>
              <a:ext cx="109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credit_rating</a:t>
              </a:r>
              <a:endParaRPr lang="ar-EG" altLang="en-U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4588" name="Text Box 8">
              <a:extLst>
                <a:ext uri="{FF2B5EF4-FFF2-40B4-BE49-F238E27FC236}">
                  <a16:creationId xmlns:a16="http://schemas.microsoft.com/office/drawing/2014/main" id="{53E35359-486B-48AC-97FE-21E25CFAE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4570"/>
              <a:ext cx="62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fair</a:t>
              </a:r>
              <a:endParaRPr lang="ar-EG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24589" name="Text Box 9">
              <a:extLst>
                <a:ext uri="{FF2B5EF4-FFF2-40B4-BE49-F238E27FC236}">
                  <a16:creationId xmlns:a16="http://schemas.microsoft.com/office/drawing/2014/main" id="{E57EB485-183C-4FFE-B16B-CAADB41CC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6" y="4570"/>
              <a:ext cx="1095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excellent</a:t>
              </a:r>
              <a:endParaRPr lang="ar-EG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24590" name="Line 10">
              <a:extLst>
                <a:ext uri="{FF2B5EF4-FFF2-40B4-BE49-F238E27FC236}">
                  <a16:creationId xmlns:a16="http://schemas.microsoft.com/office/drawing/2014/main" id="{C5FA3682-875E-4344-8C37-6A54D032E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5370"/>
              <a:ext cx="157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4591" name="Line 11">
              <a:extLst>
                <a:ext uri="{FF2B5EF4-FFF2-40B4-BE49-F238E27FC236}">
                  <a16:creationId xmlns:a16="http://schemas.microsoft.com/office/drawing/2014/main" id="{94EB8771-6BEE-4A47-A141-BBEF929AA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9" y="5370"/>
              <a:ext cx="156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24592" name="Text Box 12">
              <a:extLst>
                <a:ext uri="{FF2B5EF4-FFF2-40B4-BE49-F238E27FC236}">
                  <a16:creationId xmlns:a16="http://schemas.microsoft.com/office/drawing/2014/main" id="{2C03B582-CEB5-457D-9A30-EAE43F8F1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553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2</a:t>
              </a:r>
              <a:endParaRPr lang="ar-EG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24593" name="Text Box 13">
              <a:extLst>
                <a:ext uri="{FF2B5EF4-FFF2-40B4-BE49-F238E27FC236}">
                  <a16:creationId xmlns:a16="http://schemas.microsoft.com/office/drawing/2014/main" id="{EF286D58-7B78-485B-BF49-2D7AEAE04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553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6</a:t>
              </a:r>
              <a:endParaRPr lang="ar-EG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24594" name="Text Box 14">
              <a:extLst>
                <a:ext uri="{FF2B5EF4-FFF2-40B4-BE49-F238E27FC236}">
                  <a16:creationId xmlns:a16="http://schemas.microsoft.com/office/drawing/2014/main" id="{A091D7FA-A5A7-4147-882B-30B7091AC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" y="5530"/>
              <a:ext cx="6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3</a:t>
              </a:r>
              <a:endParaRPr lang="ar-EG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24595" name="Text Box 15">
              <a:extLst>
                <a:ext uri="{FF2B5EF4-FFF2-40B4-BE49-F238E27FC236}">
                  <a16:creationId xmlns:a16="http://schemas.microsoft.com/office/drawing/2014/main" id="{CFC92FA2-FB7D-45F3-B210-2051CD54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5" y="5530"/>
              <a:ext cx="62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yes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3</a:t>
              </a:r>
              <a:endParaRPr lang="ar-EG" altLang="en-US" sz="36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>
            <a:extLst>
              <a:ext uri="{FF2B5EF4-FFF2-40B4-BE49-F238E27FC236}">
                <a16:creationId xmlns:a16="http://schemas.microsoft.com/office/drawing/2014/main" id="{E2BB62F4-F1A0-4478-99A5-35F5E4EC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7E57C2-A6A5-46CB-846C-AF495DADA34D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14340" name="Text Box 14">
            <a:extLst>
              <a:ext uri="{FF2B5EF4-FFF2-40B4-BE49-F238E27FC236}">
                <a16:creationId xmlns:a16="http://schemas.microsoft.com/office/drawing/2014/main" id="{96E9A255-AC74-4E76-BB51-0194FFC5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4095750"/>
            <a:ext cx="76088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Gain</a:t>
            </a:r>
            <a:r>
              <a:rPr lang="en-US" altLang="en-US" sz="2000">
                <a:latin typeface="Times New Roman" panose="02020603050405020304" pitchFamily="18" charset="0"/>
              </a:rPr>
              <a:t>          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0.246 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0.029        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0.151         =0.048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04" name="Object 2">
            <a:extLst>
              <a:ext uri="{FF2B5EF4-FFF2-40B4-BE49-F238E27FC236}">
                <a16:creationId xmlns:a16="http://schemas.microsoft.com/office/drawing/2014/main" id="{DF0F7139-F384-4CD9-AEE4-64639E53672B}"/>
              </a:ext>
            </a:extLst>
          </p:cNvPr>
          <p:cNvGraphicFramePr>
            <a:graphicFrameLocks/>
          </p:cNvGraphicFramePr>
          <p:nvPr/>
        </p:nvGraphicFramePr>
        <p:xfrm>
          <a:off x="1695450" y="457200"/>
          <a:ext cx="630555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457804" imgH="4457683" progId="Excel.Sheet.8">
                  <p:embed/>
                </p:oleObj>
              </mc:Choice>
              <mc:Fallback>
                <p:oleObj name="Worksheet" r:id="rId2" imgW="4457804" imgH="4457683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57200"/>
                        <a:ext cx="6305550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>
            <a:extLst>
              <a:ext uri="{FF2B5EF4-FFF2-40B4-BE49-F238E27FC236}">
                <a16:creationId xmlns:a16="http://schemas.microsoft.com/office/drawing/2014/main" id="{0E1EC3D2-6F17-499A-B5F9-65389E47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A5DF66-1105-4E10-9EBC-6C07A3413C43}" type="slidenum">
              <a:rPr lang="ar-SA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60E243B7-2A05-4CCD-A28B-40C3F3ED1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44815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457200" progId="Equation.3">
                  <p:embed/>
                </p:oleObj>
              </mc:Choice>
              <mc:Fallback>
                <p:oleObj name="Equation" r:id="rId2" imgW="2463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44815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2050">
            <a:extLst>
              <a:ext uri="{FF2B5EF4-FFF2-40B4-BE49-F238E27FC236}">
                <a16:creationId xmlns:a16="http://schemas.microsoft.com/office/drawing/2014/main" id="{E952DD83-9156-4849-A91D-D6BA0A4E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600" b="1">
                <a:solidFill>
                  <a:srgbClr val="FF0000"/>
                </a:solidFill>
              </a:rPr>
              <a:t>Gain Ratio for Attribute Selection (C4.5)</a:t>
            </a:r>
            <a:endParaRPr lang="en-US" altLang="en-US" sz="2600" b="1" i="1">
              <a:solidFill>
                <a:srgbClr val="FF0000"/>
              </a:solidFill>
            </a:endParaRPr>
          </a:p>
        </p:txBody>
      </p:sp>
      <p:sp>
        <p:nvSpPr>
          <p:cNvPr id="26629" name="TextBox 1">
            <a:extLst>
              <a:ext uri="{FF2B5EF4-FFF2-40B4-BE49-F238E27FC236}">
                <a16:creationId xmlns:a16="http://schemas.microsoft.com/office/drawing/2014/main" id="{14CC44D1-5AC3-4473-AE89-7346A972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704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ar-EG" altLang="en-US" sz="2000">
                <a:latin typeface="Times New Roman" panose="02020603050405020304" pitchFamily="18" charset="0"/>
              </a:rPr>
              <a:t> بشوف عندي كام متغير في كل عمود وبحسب علي اساسه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ar-EG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split info</a:t>
            </a:r>
            <a:endParaRPr lang="ar-EG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3194</TotalTime>
  <Words>1867</Words>
  <Application>Microsoft Office PowerPoint</Application>
  <PresentationFormat>On-screen Show (4:3)</PresentationFormat>
  <Paragraphs>470</Paragraphs>
  <Slides>34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Times New Roman</vt:lpstr>
      <vt:lpstr>Arial</vt:lpstr>
      <vt:lpstr>Garamond</vt:lpstr>
      <vt:lpstr>Verdana</vt:lpstr>
      <vt:lpstr>Wingdings</vt:lpstr>
      <vt:lpstr>Comic Sans MS</vt:lpstr>
      <vt:lpstr>SimSun</vt:lpstr>
      <vt:lpstr>Minion-Italic</vt:lpstr>
      <vt:lpstr>cmr10</vt:lpstr>
      <vt:lpstr>Times-Italic-8r</vt:lpstr>
      <vt:lpstr>cmsy10</vt:lpstr>
      <vt:lpstr>Segoe UI Semibold</vt:lpstr>
      <vt:lpstr>Level</vt:lpstr>
      <vt:lpstr>Microsoft Excel 97-2003 Worksheet</vt:lpstr>
      <vt:lpstr>Microsoft Equation 3.0</vt:lpstr>
      <vt:lpstr>Lecture Three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Khaled ElBahnasy</cp:lastModifiedBy>
  <cp:revision>1004</cp:revision>
  <cp:lastPrinted>1601-01-01T00:00:00Z</cp:lastPrinted>
  <dcterms:created xsi:type="dcterms:W3CDTF">1601-01-01T00:00:00Z</dcterms:created>
  <dcterms:modified xsi:type="dcterms:W3CDTF">2021-05-08T06:13:42Z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