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4"/>
  </p:notesMasterIdLst>
  <p:handoutMasterIdLst>
    <p:handoutMasterId r:id="rId55"/>
  </p:handoutMasterIdLst>
  <p:sldIdLst>
    <p:sldId id="604" r:id="rId2"/>
    <p:sldId id="611" r:id="rId3"/>
    <p:sldId id="605" r:id="rId4"/>
    <p:sldId id="606" r:id="rId5"/>
    <p:sldId id="607" r:id="rId6"/>
    <p:sldId id="608" r:id="rId7"/>
    <p:sldId id="609" r:id="rId8"/>
    <p:sldId id="610" r:id="rId9"/>
    <p:sldId id="515" r:id="rId10"/>
    <p:sldId id="537" r:id="rId11"/>
    <p:sldId id="538" r:id="rId12"/>
    <p:sldId id="600" r:id="rId13"/>
    <p:sldId id="518" r:id="rId14"/>
    <p:sldId id="582" r:id="rId15"/>
    <p:sldId id="543" r:id="rId16"/>
    <p:sldId id="601" r:id="rId17"/>
    <p:sldId id="583" r:id="rId18"/>
    <p:sldId id="584" r:id="rId19"/>
    <p:sldId id="585" r:id="rId20"/>
    <p:sldId id="586" r:id="rId21"/>
    <p:sldId id="587" r:id="rId22"/>
    <p:sldId id="588" r:id="rId23"/>
    <p:sldId id="602" r:id="rId24"/>
    <p:sldId id="589" r:id="rId25"/>
    <p:sldId id="592" r:id="rId26"/>
    <p:sldId id="591" r:id="rId27"/>
    <p:sldId id="523" r:id="rId28"/>
    <p:sldId id="596" r:id="rId29"/>
    <p:sldId id="593" r:id="rId30"/>
    <p:sldId id="524" r:id="rId31"/>
    <p:sldId id="544" r:id="rId32"/>
    <p:sldId id="525" r:id="rId33"/>
    <p:sldId id="594" r:id="rId34"/>
    <p:sldId id="595" r:id="rId35"/>
    <p:sldId id="597" r:id="rId36"/>
    <p:sldId id="599" r:id="rId37"/>
    <p:sldId id="557" r:id="rId38"/>
    <p:sldId id="603" r:id="rId39"/>
    <p:sldId id="527" r:id="rId40"/>
    <p:sldId id="556" r:id="rId41"/>
    <p:sldId id="528" r:id="rId42"/>
    <p:sldId id="598" r:id="rId43"/>
    <p:sldId id="530" r:id="rId44"/>
    <p:sldId id="531" r:id="rId45"/>
    <p:sldId id="532" r:id="rId46"/>
    <p:sldId id="533" r:id="rId47"/>
    <p:sldId id="558" r:id="rId48"/>
    <p:sldId id="534" r:id="rId49"/>
    <p:sldId id="535" r:id="rId50"/>
    <p:sldId id="541" r:id="rId51"/>
    <p:sldId id="559" r:id="rId52"/>
    <p:sldId id="575" r:id="rId53"/>
  </p:sldIdLst>
  <p:sldSz cx="9144000" cy="6858000" type="screen4x3"/>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5pPr>
    <a:lvl6pPr marL="2286000" algn="l" defTabSz="914400" rtl="0" eaLnBrk="1" latinLnBrk="0" hangingPunct="1">
      <a:defRPr sz="1400" b="1" kern="1200">
        <a:solidFill>
          <a:schemeClr val="tx1"/>
        </a:solidFill>
        <a:latin typeface="Arial" panose="020B0604020202020204" pitchFamily="34" charset="0"/>
        <a:ea typeface="+mn-ea"/>
        <a:cs typeface="+mn-cs"/>
      </a:defRPr>
    </a:lvl6pPr>
    <a:lvl7pPr marL="2743200" algn="l" defTabSz="914400" rtl="0" eaLnBrk="1" latinLnBrk="0" hangingPunct="1">
      <a:defRPr sz="1400" b="1" kern="1200">
        <a:solidFill>
          <a:schemeClr val="tx1"/>
        </a:solidFill>
        <a:latin typeface="Arial" panose="020B0604020202020204" pitchFamily="34" charset="0"/>
        <a:ea typeface="+mn-ea"/>
        <a:cs typeface="+mn-cs"/>
      </a:defRPr>
    </a:lvl7pPr>
    <a:lvl8pPr marL="3200400" algn="l" defTabSz="914400" rtl="0" eaLnBrk="1" latinLnBrk="0" hangingPunct="1">
      <a:defRPr sz="1400" b="1" kern="1200">
        <a:solidFill>
          <a:schemeClr val="tx1"/>
        </a:solidFill>
        <a:latin typeface="Arial" panose="020B0604020202020204" pitchFamily="34" charset="0"/>
        <a:ea typeface="+mn-ea"/>
        <a:cs typeface="+mn-cs"/>
      </a:defRPr>
    </a:lvl8pPr>
    <a:lvl9pPr marL="3657600" algn="l" defTabSz="914400" rtl="0" eaLnBrk="1" latinLnBrk="0" hangingPunct="1">
      <a:defRPr sz="1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F4F4F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92" autoAdjust="0"/>
    <p:restoredTop sz="94558" autoAdjust="0"/>
  </p:normalViewPr>
  <p:slideViewPr>
    <p:cSldViewPr>
      <p:cViewPr varScale="1">
        <p:scale>
          <a:sx n="64" d="100"/>
          <a:sy n="64" d="100"/>
        </p:scale>
        <p:origin x="1350" y="102"/>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3" d="100"/>
          <a:sy n="83" d="100"/>
        </p:scale>
        <p:origin x="-840" y="-66"/>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E661EEA-60B1-44A4-810A-28EB0A229646}"/>
              </a:ext>
            </a:extLst>
          </p:cNvPr>
          <p:cNvSpPr>
            <a:spLocks noGrp="1" noChangeArrowheads="1"/>
          </p:cNvSpPr>
          <p:nvPr>
            <p:ph type="body" sz="quarter" idx="3"/>
          </p:nvPr>
        </p:nvSpPr>
        <p:spPr bwMode="auto">
          <a:xfrm>
            <a:off x="973138" y="4560888"/>
            <a:ext cx="5367337" cy="4318000"/>
          </a:xfrm>
          <a:prstGeom prst="rect">
            <a:avLst/>
          </a:prstGeom>
          <a:noFill/>
          <a:ln>
            <a:noFill/>
          </a:ln>
          <a:effectLst/>
        </p:spPr>
        <p:txBody>
          <a:bodyPr vert="horz" wrap="square" lIns="100437" tIns="50221" rIns="100437" bIns="50221"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a:extLst>
              <a:ext uri="{FF2B5EF4-FFF2-40B4-BE49-F238E27FC236}">
                <a16:creationId xmlns:a16="http://schemas.microsoft.com/office/drawing/2014/main" id="{C54CFDE1-8A13-4A16-8ABF-5A89FC8B81B5}"/>
              </a:ext>
            </a:extLst>
          </p:cNvPr>
          <p:cNvSpPr>
            <a:spLocks noChangeArrowheads="1" noTextEdit="1"/>
          </p:cNvSpPr>
          <p:nvPr>
            <p:ph type="sldImg" idx="2"/>
          </p:nvPr>
        </p:nvSpPr>
        <p:spPr bwMode="auto">
          <a:xfrm>
            <a:off x="1268413" y="728663"/>
            <a:ext cx="4781550" cy="3584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pitchFamily="34"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pitchFamily="34"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pitchFamily="34"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pitchFamily="34"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E602E73-3369-43A0-8FC7-C3619D1E8B3C}"/>
              </a:ext>
            </a:extLst>
          </p:cNvPr>
          <p:cNvSpPr>
            <a:spLocks noChangeArrowheads="1" noTextEdit="1"/>
          </p:cNvSpPr>
          <p:nvPr>
            <p:ph type="sldImg"/>
          </p:nvPr>
        </p:nvSpPr>
        <p:spPr>
          <a:xfrm>
            <a:off x="1262063" y="722313"/>
            <a:ext cx="4795837" cy="3597275"/>
          </a:xfrm>
          <a:ln/>
        </p:spPr>
      </p:sp>
      <p:sp>
        <p:nvSpPr>
          <p:cNvPr id="4099" name="Rectangle 3">
            <a:extLst>
              <a:ext uri="{FF2B5EF4-FFF2-40B4-BE49-F238E27FC236}">
                <a16:creationId xmlns:a16="http://schemas.microsoft.com/office/drawing/2014/main" id="{4214A483-F742-4E53-824E-98E125FE6A40}"/>
              </a:ext>
            </a:extLst>
          </p:cNvPr>
          <p:cNvSpPr>
            <a:spLocks noGrp="1" noChangeArrowheads="1"/>
          </p:cNvSpPr>
          <p:nvPr>
            <p:ph type="body" idx="1"/>
          </p:nvPr>
        </p:nvSpPr>
        <p:spPr>
          <a:xfrm>
            <a:off x="974725" y="4560888"/>
            <a:ext cx="5365750" cy="4318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007" tIns="47499" rIns="95007" bIns="47499"/>
          <a:lstStyle/>
          <a:p>
            <a:endParaRPr lang="ar-EG" altLang="ar-E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1D9E299-641C-49BC-A8CA-7F2D2BE4BA43}"/>
              </a:ext>
            </a:extLst>
          </p:cNvPr>
          <p:cNvSpPr>
            <a:spLocks noChangeArrowheads="1" noTextEdit="1"/>
          </p:cNvSpPr>
          <p:nvPr>
            <p:ph type="sldImg"/>
          </p:nvPr>
        </p:nvSpPr>
        <p:spPr>
          <a:xfrm>
            <a:off x="1262063" y="722313"/>
            <a:ext cx="4795837" cy="3597275"/>
          </a:xfrm>
          <a:solidFill>
            <a:srgbClr val="FFFFFF"/>
          </a:solidFill>
          <a:ln/>
        </p:spPr>
      </p:sp>
      <p:sp>
        <p:nvSpPr>
          <p:cNvPr id="13315" name="Rectangle 3">
            <a:extLst>
              <a:ext uri="{FF2B5EF4-FFF2-40B4-BE49-F238E27FC236}">
                <a16:creationId xmlns:a16="http://schemas.microsoft.com/office/drawing/2014/main" id="{B8E5F253-5F7C-4664-B154-FD8C2426D0C3}"/>
              </a:ext>
            </a:extLst>
          </p:cNvPr>
          <p:cNvSpPr>
            <a:spLocks noChangeArrowheads="1"/>
          </p:cNvSpPr>
          <p:nvPr>
            <p:ph type="body" idx="1"/>
          </p:nvPr>
        </p:nvSpPr>
        <p:spPr>
          <a:xfrm>
            <a:off x="974725" y="4560888"/>
            <a:ext cx="5365750" cy="4318000"/>
          </a:xfrm>
          <a:solidFill>
            <a:srgbClr val="FFFFFF"/>
          </a:solid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5007" tIns="47499" rIns="95007" bIns="47499"/>
          <a:lstStyle/>
          <a:p>
            <a:endParaRPr lang="ar-EG" altLang="ar-E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255B04E-5D11-4F58-B956-D378FDE1A83C}"/>
              </a:ext>
            </a:extLst>
          </p:cNvPr>
          <p:cNvSpPr>
            <a:spLocks noChangeArrowheads="1" noTextEdit="1"/>
          </p:cNvSpPr>
          <p:nvPr>
            <p:ph type="sldImg"/>
          </p:nvPr>
        </p:nvSpPr>
        <p:spPr>
          <a:xfrm>
            <a:off x="1262063" y="720725"/>
            <a:ext cx="4799012" cy="3598863"/>
          </a:xfrm>
          <a:solidFill>
            <a:srgbClr val="FFFFFF"/>
          </a:solidFill>
          <a:ln/>
        </p:spPr>
      </p:sp>
      <p:sp>
        <p:nvSpPr>
          <p:cNvPr id="15363" name="Rectangle 3">
            <a:extLst>
              <a:ext uri="{FF2B5EF4-FFF2-40B4-BE49-F238E27FC236}">
                <a16:creationId xmlns:a16="http://schemas.microsoft.com/office/drawing/2014/main" id="{8A89742A-BFE7-4EC2-B661-3C29097137A4}"/>
              </a:ext>
            </a:extLst>
          </p:cNvPr>
          <p:cNvSpPr>
            <a:spLocks noChangeArrowheads="1"/>
          </p:cNvSpPr>
          <p:nvPr>
            <p:ph type="body" idx="1"/>
          </p:nvPr>
        </p:nvSpPr>
        <p:spPr>
          <a:xfrm>
            <a:off x="974725" y="4559300"/>
            <a:ext cx="5365750" cy="4321175"/>
          </a:xfrm>
          <a:solidFill>
            <a:srgbClr val="FFFFFF"/>
          </a:solid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5025" tIns="47513" rIns="95025" bIns="47513"/>
          <a:lstStyle/>
          <a:p>
            <a:endParaRPr lang="ar-EG" altLang="ar-E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18477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65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5468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1163" y="3810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2000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035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500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801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08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7436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0495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44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912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6266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3092580-3987-43A4-B3B9-423035DC9B77}"/>
              </a:ext>
            </a:extLst>
          </p:cNvPr>
          <p:cNvSpPr>
            <a:spLocks noGrp="1" noChangeArrowheads="1"/>
          </p:cNvSpPr>
          <p:nvPr>
            <p:ph type="title"/>
          </p:nvPr>
        </p:nvSpPr>
        <p:spPr bwMode="auto">
          <a:xfrm>
            <a:off x="381000" y="152400"/>
            <a:ext cx="8280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ar-EG"/>
              <a:t>Click to edit Master title style</a:t>
            </a:r>
          </a:p>
        </p:txBody>
      </p:sp>
      <p:sp>
        <p:nvSpPr>
          <p:cNvPr id="1027" name="Rectangle 3">
            <a:extLst>
              <a:ext uri="{FF2B5EF4-FFF2-40B4-BE49-F238E27FC236}">
                <a16:creationId xmlns:a16="http://schemas.microsoft.com/office/drawing/2014/main" id="{0F4A59C8-BA64-4478-8BDF-B01DF97FB627}"/>
              </a:ext>
            </a:extLst>
          </p:cNvPr>
          <p:cNvSpPr>
            <a:spLocks noGrp="1" noChangeArrowheads="1"/>
          </p:cNvSpPr>
          <p:nvPr>
            <p:ph type="body" idx="1"/>
          </p:nvPr>
        </p:nvSpPr>
        <p:spPr bwMode="auto">
          <a:xfrm>
            <a:off x="411163" y="1143000"/>
            <a:ext cx="83185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ar-EG"/>
              <a:t>Click to edit Master text styles</a:t>
            </a:r>
          </a:p>
          <a:p>
            <a:pPr lvl="1"/>
            <a:r>
              <a:rPr lang="en-US" altLang="ar-EG"/>
              <a:t>Second Level</a:t>
            </a:r>
          </a:p>
          <a:p>
            <a:pPr lvl="2"/>
            <a:r>
              <a:rPr lang="en-US" altLang="ar-EG"/>
              <a:t> Third Level</a:t>
            </a:r>
          </a:p>
        </p:txBody>
      </p:sp>
      <p:grpSp>
        <p:nvGrpSpPr>
          <p:cNvPr id="1028" name="Group 16">
            <a:extLst>
              <a:ext uri="{FF2B5EF4-FFF2-40B4-BE49-F238E27FC236}">
                <a16:creationId xmlns:a16="http://schemas.microsoft.com/office/drawing/2014/main" id="{1C68B19A-054F-4EA0-890B-23CCBE5B3152}"/>
              </a:ext>
            </a:extLst>
          </p:cNvPr>
          <p:cNvGrpSpPr>
            <a:grpSpLocks/>
          </p:cNvGrpSpPr>
          <p:nvPr userDrawn="1"/>
        </p:nvGrpSpPr>
        <p:grpSpPr bwMode="auto">
          <a:xfrm>
            <a:off x="304800" y="838200"/>
            <a:ext cx="8534400" cy="152400"/>
            <a:chOff x="264" y="788"/>
            <a:chExt cx="5232" cy="124"/>
          </a:xfrm>
        </p:grpSpPr>
        <p:sp>
          <p:nvSpPr>
            <p:cNvPr id="1032" name="Rectangle 17">
              <a:extLst>
                <a:ext uri="{FF2B5EF4-FFF2-40B4-BE49-F238E27FC236}">
                  <a16:creationId xmlns:a16="http://schemas.microsoft.com/office/drawing/2014/main" id="{1E77961C-221D-4B59-8B38-C3FBA3BC83DA}"/>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ffec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defRPr/>
              </a:pPr>
              <a:endParaRPr lang="ar-EG" altLang="ar-EG"/>
            </a:p>
          </p:txBody>
        </p:sp>
        <p:sp>
          <p:nvSpPr>
            <p:cNvPr id="1033" name="Rectangle 18">
              <a:extLst>
                <a:ext uri="{FF2B5EF4-FFF2-40B4-BE49-F238E27FC236}">
                  <a16:creationId xmlns:a16="http://schemas.microsoft.com/office/drawing/2014/main" id="{E4FD368E-CFB0-4A31-AA1A-1445F7F75D70}"/>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ffec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defRPr/>
              </a:pPr>
              <a:endParaRPr lang="ar-EG" altLang="ar-EG"/>
            </a:p>
          </p:txBody>
        </p:sp>
      </p:grpSp>
      <p:grpSp>
        <p:nvGrpSpPr>
          <p:cNvPr id="1029" name="Group 22">
            <a:extLst>
              <a:ext uri="{FF2B5EF4-FFF2-40B4-BE49-F238E27FC236}">
                <a16:creationId xmlns:a16="http://schemas.microsoft.com/office/drawing/2014/main" id="{7F19745D-27D2-45A9-834B-C432870BCDAF}"/>
              </a:ext>
            </a:extLst>
          </p:cNvPr>
          <p:cNvGrpSpPr>
            <a:grpSpLocks/>
          </p:cNvGrpSpPr>
          <p:nvPr userDrawn="1"/>
        </p:nvGrpSpPr>
        <p:grpSpPr bwMode="auto">
          <a:xfrm>
            <a:off x="381000" y="6400800"/>
            <a:ext cx="8382000" cy="304800"/>
            <a:chOff x="288" y="3408"/>
            <a:chExt cx="5280" cy="192"/>
          </a:xfrm>
        </p:grpSpPr>
        <p:sp>
          <p:nvSpPr>
            <p:cNvPr id="1030" name="Rectangle 23">
              <a:extLst>
                <a:ext uri="{FF2B5EF4-FFF2-40B4-BE49-F238E27FC236}">
                  <a16:creationId xmlns:a16="http://schemas.microsoft.com/office/drawing/2014/main" id="{2462F136-B988-4D68-AB47-BC8172E3FEBF}"/>
                </a:ext>
              </a:extLst>
            </p:cNvPr>
            <p:cNvSpPr>
              <a:spLocks noChangeArrowheads="1"/>
            </p:cNvSpPr>
            <p:nvPr/>
          </p:nvSpPr>
          <p:spPr bwMode="auto">
            <a:xfrm>
              <a:off x="288" y="3408"/>
              <a:ext cx="5280" cy="192"/>
            </a:xfrm>
            <a:prstGeom prst="rect">
              <a:avLst/>
            </a:prstGeom>
            <a:solidFill>
              <a:schemeClr val="bg1"/>
            </a:solidFill>
            <a:ln w="12700">
              <a:solidFill>
                <a:schemeClr val="tx1"/>
              </a:solidFill>
              <a:miter lim="800000"/>
              <a:headEnd/>
              <a:tailEnd/>
            </a:ln>
            <a:effec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defRPr/>
              </a:pPr>
              <a:endParaRPr lang="ar-EG" altLang="ar-EG"/>
            </a:p>
          </p:txBody>
        </p:sp>
        <p:sp>
          <p:nvSpPr>
            <p:cNvPr id="1031" name="Rectangle 24">
              <a:extLst>
                <a:ext uri="{FF2B5EF4-FFF2-40B4-BE49-F238E27FC236}">
                  <a16:creationId xmlns:a16="http://schemas.microsoft.com/office/drawing/2014/main" id="{AB6A6F56-3A8F-438D-B458-44391225A2E3}"/>
                </a:ext>
              </a:extLst>
            </p:cNvPr>
            <p:cNvSpPr>
              <a:spLocks noChangeArrowheads="1"/>
            </p:cNvSpPr>
            <p:nvPr/>
          </p:nvSpPr>
          <p:spPr bwMode="auto">
            <a:xfrm>
              <a:off x="288" y="3408"/>
              <a:ext cx="5269" cy="160"/>
            </a:xfrm>
            <a:prstGeom prst="rect">
              <a:avLst/>
            </a:prstGeom>
            <a:noFill/>
            <a:ln>
              <a:noFill/>
            </a:ln>
            <a:effectLst/>
          </p:spPr>
          <p:txBody>
            <a:bodyPr lIns="0" tIns="0" rIns="0" bIns="0" anchor="b">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nSpc>
                  <a:spcPts val="2000"/>
                </a:lnSpc>
                <a:defRPr/>
              </a:pPr>
              <a:r>
                <a:rPr lang="en-US" altLang="ar-EG" sz="1200" b="0"/>
                <a:t>© Tan,Steinbach, Kumar 	    	Introduction to Data Mining        		      4/18/2004               </a:t>
              </a:r>
              <a:fld id="{45E5FD3F-DDD9-44F9-8F6A-85B911EF062D}" type="slidenum">
                <a:rPr lang="ar-SA" altLang="ar-EG" sz="1200" b="0" smtClean="0">
                  <a:cs typeface="Arial" panose="020B0604020202020204" pitchFamily="34" charset="0"/>
                </a:rPr>
                <a:pPr>
                  <a:lnSpc>
                    <a:spcPts val="2000"/>
                  </a:lnSpc>
                  <a:defRPr/>
                </a:pPr>
                <a:t>‹#›</a:t>
              </a:fld>
              <a:r>
                <a:rPr lang="en-US" altLang="ar-EG" sz="1200" b="0"/>
                <a:t> </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8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17.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8.bin"/><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9.bin"/><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1.bin"/><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2.bin"/><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3.bin"/><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4.bin"/><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5.bin"/><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6.bin"/><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9.bin"/><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22.bin"/><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oleObject" Target="../embeddings/oleObject23.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30.emf"/><Relationship Id="rId7" Type="http://schemas.openxmlformats.org/officeDocument/2006/relationships/image" Target="../media/image32.e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26.bin"/><Relationship Id="rId11" Type="http://schemas.openxmlformats.org/officeDocument/2006/relationships/image" Target="../media/image34.emf"/><Relationship Id="rId5" Type="http://schemas.openxmlformats.org/officeDocument/2006/relationships/image" Target="../media/image31.e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33.e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35.wmf"/><Relationship Id="rId7" Type="http://schemas.openxmlformats.org/officeDocument/2006/relationships/image" Target="../media/image37.wmf"/><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oleObject" Target="../embeddings/oleObject31.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8.w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34.bin"/><Relationship Id="rId1" Type="http://schemas.openxmlformats.org/officeDocument/2006/relationships/slideLayout" Target="../slideLayouts/slideLayout6.xml"/><Relationship Id="rId6" Type="http://schemas.openxmlformats.org/officeDocument/2006/relationships/oleObject" Target="../embeddings/oleObject36.bin"/><Relationship Id="rId5" Type="http://schemas.openxmlformats.org/officeDocument/2006/relationships/image" Target="../media/image41.wmf"/><Relationship Id="rId4" Type="http://schemas.openxmlformats.org/officeDocument/2006/relationships/oleObject" Target="../embeddings/oleObject35.bin"/><Relationship Id="rId9" Type="http://schemas.openxmlformats.org/officeDocument/2006/relationships/image" Target="../media/image35.wmf"/></Relationships>
</file>

<file path=ppt/slides/_rels/slide41.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38.bin"/><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39.bin"/><Relationship Id="rId1" Type="http://schemas.openxmlformats.org/officeDocument/2006/relationships/slideLayout" Target="../slideLayouts/slideLayout12.xml"/><Relationship Id="rId5" Type="http://schemas.openxmlformats.org/officeDocument/2006/relationships/image" Target="../media/image45.wmf"/><Relationship Id="rId4" Type="http://schemas.openxmlformats.org/officeDocument/2006/relationships/oleObject" Target="../embeddings/oleObject40.bin"/></Relationships>
</file>

<file path=ppt/slides/_rels/slide43.x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48.wmf"/><Relationship Id="rId2" Type="http://schemas.openxmlformats.org/officeDocument/2006/relationships/oleObject" Target="../embeddings/oleObject41.bin"/><Relationship Id="rId1" Type="http://schemas.openxmlformats.org/officeDocument/2006/relationships/slideLayout" Target="../slideLayouts/slideLayout2.xml"/><Relationship Id="rId6" Type="http://schemas.openxmlformats.org/officeDocument/2006/relationships/oleObject" Target="../embeddings/oleObject43.bin"/><Relationship Id="rId5" Type="http://schemas.openxmlformats.org/officeDocument/2006/relationships/image" Target="../media/image47.wmf"/><Relationship Id="rId4" Type="http://schemas.openxmlformats.org/officeDocument/2006/relationships/oleObject" Target="../embeddings/oleObject42.bin"/></Relationships>
</file>

<file path=ppt/slides/_rels/slide4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oleObject" Target="../embeddings/oleObject44.bin"/><Relationship Id="rId1" Type="http://schemas.openxmlformats.org/officeDocument/2006/relationships/slideLayout" Target="../slideLayouts/slideLayout13.xml"/><Relationship Id="rId5" Type="http://schemas.openxmlformats.org/officeDocument/2006/relationships/image" Target="../media/image50.emf"/><Relationship Id="rId4" Type="http://schemas.openxmlformats.org/officeDocument/2006/relationships/oleObject" Target="../embeddings/oleObject45.bin"/></Relationships>
</file>

<file path=ppt/slides/_rels/slide45.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46.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47.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48.bin"/><Relationship Id="rId1" Type="http://schemas.openxmlformats.org/officeDocument/2006/relationships/slideLayout" Target="../slideLayouts/slideLayout6.xml"/><Relationship Id="rId6" Type="http://schemas.openxmlformats.org/officeDocument/2006/relationships/oleObject" Target="../embeddings/oleObject50.bin"/><Relationship Id="rId5" Type="http://schemas.openxmlformats.org/officeDocument/2006/relationships/image" Target="../media/image41.wmf"/><Relationship Id="rId4" Type="http://schemas.openxmlformats.org/officeDocument/2006/relationships/oleObject" Target="../embeddings/oleObject49.bin"/><Relationship Id="rId9" Type="http://schemas.openxmlformats.org/officeDocument/2006/relationships/image" Target="../media/image53.wmf"/></Relationships>
</file>

<file path=ppt/slides/_rels/slide48.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52.bin"/><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53.bin"/><Relationship Id="rId1" Type="http://schemas.openxmlformats.org/officeDocument/2006/relationships/slideLayout" Target="../slideLayouts/slideLayout12.xml"/><Relationship Id="rId5" Type="http://schemas.openxmlformats.org/officeDocument/2006/relationships/image" Target="../media/image56.wmf"/><Relationship Id="rId4" Type="http://schemas.openxmlformats.org/officeDocument/2006/relationships/oleObject" Target="../embeddings/oleObject54.bin"/></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oleObject" Target="../embeddings/oleObject55.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56.bin"/><Relationship Id="rId1" Type="http://schemas.openxmlformats.org/officeDocument/2006/relationships/slideLayout" Target="../slideLayouts/slideLayout6.xml"/><Relationship Id="rId6" Type="http://schemas.openxmlformats.org/officeDocument/2006/relationships/oleObject" Target="../embeddings/oleObject58.bin"/><Relationship Id="rId5" Type="http://schemas.openxmlformats.org/officeDocument/2006/relationships/image" Target="../media/image41.wmf"/><Relationship Id="rId4" Type="http://schemas.openxmlformats.org/officeDocument/2006/relationships/oleObject" Target="../embeddings/oleObject57.bin"/><Relationship Id="rId9" Type="http://schemas.openxmlformats.org/officeDocument/2006/relationships/image" Target="../media/image57.wmf"/></Relationships>
</file>

<file path=ppt/slides/_rels/slide52.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60.bin"/><Relationship Id="rId1" Type="http://schemas.openxmlformats.org/officeDocument/2006/relationships/slideLayout" Target="../slideLayouts/slideLayout6.xml"/><Relationship Id="rId5" Type="http://schemas.openxmlformats.org/officeDocument/2006/relationships/image" Target="../media/image59.wmf"/><Relationship Id="rId4" Type="http://schemas.openxmlformats.org/officeDocument/2006/relationships/oleObject" Target="../embeddings/oleObject61.bin"/></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463A161-0BAC-4C31-B89C-354492991C89}"/>
              </a:ext>
            </a:extLst>
          </p:cNvPr>
          <p:cNvSpPr>
            <a:spLocks noGrp="1" noChangeArrowheads="1"/>
          </p:cNvSpPr>
          <p:nvPr>
            <p:ph type="title"/>
          </p:nvPr>
        </p:nvSpPr>
        <p:spPr>
          <a:xfrm>
            <a:off x="228600" y="152400"/>
            <a:ext cx="8763000" cy="838200"/>
          </a:xfrm>
        </p:spPr>
        <p:txBody>
          <a:bodyPr/>
          <a:lstStyle/>
          <a:p>
            <a:pPr algn="ctr"/>
            <a:r>
              <a:rPr lang="en-US" altLang="ar-EG"/>
              <a:t>Data Mining </a:t>
            </a:r>
            <a:br>
              <a:rPr lang="en-US" altLang="ar-EG"/>
            </a:br>
            <a:r>
              <a:rPr lang="en-US" altLang="ar-EG"/>
              <a:t>Classification: Alternative Techniques</a:t>
            </a:r>
          </a:p>
        </p:txBody>
      </p:sp>
      <p:sp>
        <p:nvSpPr>
          <p:cNvPr id="3075" name="Rectangle 3">
            <a:extLst>
              <a:ext uri="{FF2B5EF4-FFF2-40B4-BE49-F238E27FC236}">
                <a16:creationId xmlns:a16="http://schemas.microsoft.com/office/drawing/2014/main" id="{72DD9249-DB05-4C1A-BFC8-2FAA6003FFA7}"/>
              </a:ext>
            </a:extLst>
          </p:cNvPr>
          <p:cNvSpPr>
            <a:spLocks noChangeArrowheads="1"/>
          </p:cNvSpPr>
          <p:nvPr/>
        </p:nvSpPr>
        <p:spPr bwMode="auto">
          <a:xfrm>
            <a:off x="381000" y="1949450"/>
            <a:ext cx="8229600" cy="381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eaLnBrk="1" hangingPunct="1">
              <a:spcBef>
                <a:spcPct val="20000"/>
              </a:spcBef>
              <a:spcAft>
                <a:spcPct val="0"/>
              </a:spcAft>
              <a:buClr>
                <a:schemeClr val="folHlink"/>
              </a:buClr>
              <a:buSzPct val="60000"/>
              <a:buFont typeface="Wingdings" panose="05000000000000000000" pitchFamily="2" charset="2"/>
              <a:buNone/>
            </a:pPr>
            <a:r>
              <a:rPr lang="en-US" altLang="ar-EG" sz="3200" b="0"/>
              <a:t>Lecture Notes for Chapter 5</a:t>
            </a:r>
          </a:p>
          <a:p>
            <a:pPr algn="ctr" eaLnBrk="1" hangingPunct="1">
              <a:spcBef>
                <a:spcPct val="20000"/>
              </a:spcBef>
              <a:spcAft>
                <a:spcPct val="0"/>
              </a:spcAft>
              <a:buClr>
                <a:schemeClr val="folHlink"/>
              </a:buClr>
              <a:buSzPct val="60000"/>
              <a:buFont typeface="Wingdings" panose="05000000000000000000" pitchFamily="2" charset="2"/>
              <a:buNone/>
            </a:pPr>
            <a:endParaRPr lang="en-US" altLang="ar-EG" sz="3200" b="0"/>
          </a:p>
          <a:p>
            <a:pPr algn="ctr" eaLnBrk="1" hangingPunct="1">
              <a:spcBef>
                <a:spcPct val="20000"/>
              </a:spcBef>
              <a:spcAft>
                <a:spcPct val="0"/>
              </a:spcAft>
              <a:buClr>
                <a:schemeClr val="folHlink"/>
              </a:buClr>
              <a:buSzPct val="60000"/>
              <a:buFont typeface="Wingdings" panose="05000000000000000000" pitchFamily="2" charset="2"/>
              <a:buNone/>
            </a:pPr>
            <a:r>
              <a:rPr lang="en-US" altLang="ar-EG" sz="3200" b="0"/>
              <a:t>Introduction to Data Mining</a:t>
            </a:r>
          </a:p>
          <a:p>
            <a:pPr algn="ctr" eaLnBrk="1" hangingPunct="1">
              <a:spcBef>
                <a:spcPct val="20000"/>
              </a:spcBef>
              <a:spcAft>
                <a:spcPct val="0"/>
              </a:spcAft>
              <a:buClr>
                <a:schemeClr val="folHlink"/>
              </a:buClr>
              <a:buSzPct val="60000"/>
              <a:buFont typeface="Wingdings" panose="05000000000000000000" pitchFamily="2" charset="2"/>
              <a:buNone/>
            </a:pPr>
            <a:r>
              <a:rPr lang="en-US" altLang="ar-EG" b="0"/>
              <a:t>by</a:t>
            </a:r>
          </a:p>
          <a:p>
            <a:pPr algn="ctr" eaLnBrk="1" hangingPunct="1">
              <a:spcBef>
                <a:spcPct val="20000"/>
              </a:spcBef>
              <a:spcAft>
                <a:spcPct val="0"/>
              </a:spcAft>
              <a:buClr>
                <a:schemeClr val="folHlink"/>
              </a:buClr>
              <a:buSzPct val="60000"/>
              <a:buFont typeface="Wingdings" panose="05000000000000000000" pitchFamily="2" charset="2"/>
              <a:buNone/>
            </a:pPr>
            <a:r>
              <a:rPr lang="en-US" altLang="ar-EG" b="0"/>
              <a:t>Tan, Steinbach, Kumar</a:t>
            </a:r>
          </a:p>
          <a:p>
            <a:pPr algn="ctr">
              <a:spcBef>
                <a:spcPct val="0"/>
              </a:spcBef>
              <a:spcAft>
                <a:spcPct val="0"/>
              </a:spcAft>
              <a:buClrTx/>
              <a:buSzTx/>
              <a:buFontTx/>
              <a:buNone/>
            </a:pPr>
            <a:endParaRPr lang="en-US" altLang="ar-EG" sz="1600" b="0"/>
          </a:p>
          <a:p>
            <a:pPr algn="ctr">
              <a:spcBef>
                <a:spcPct val="0"/>
              </a:spcBef>
              <a:spcAft>
                <a:spcPct val="0"/>
              </a:spcAft>
              <a:buClrTx/>
              <a:buSzTx/>
              <a:buFontTx/>
              <a:buNone/>
            </a:pPr>
            <a:endParaRPr lang="en-US" altLang="ar-EG" sz="1600" b="0"/>
          </a:p>
          <a:p>
            <a:pPr algn="ctr">
              <a:spcBef>
                <a:spcPct val="0"/>
              </a:spcBef>
              <a:spcAft>
                <a:spcPct val="0"/>
              </a:spcAft>
              <a:buClrTx/>
              <a:buSzTx/>
              <a:buFontTx/>
              <a:buNone/>
            </a:pPr>
            <a:endParaRPr lang="en-US" altLang="ar-EG" sz="1600" b="0"/>
          </a:p>
          <a:p>
            <a:pPr>
              <a:spcBef>
                <a:spcPct val="0"/>
              </a:spcBef>
              <a:spcAft>
                <a:spcPct val="0"/>
              </a:spcAft>
              <a:buClrTx/>
              <a:buSzTx/>
              <a:buFontTx/>
              <a:buNone/>
            </a:pPr>
            <a:endParaRPr lang="en-US" altLang="ar-EG" sz="2000" b="0"/>
          </a:p>
        </p:txBody>
      </p:sp>
      <p:grpSp>
        <p:nvGrpSpPr>
          <p:cNvPr id="3076" name="Group 4">
            <a:extLst>
              <a:ext uri="{FF2B5EF4-FFF2-40B4-BE49-F238E27FC236}">
                <a16:creationId xmlns:a16="http://schemas.microsoft.com/office/drawing/2014/main" id="{350520C3-FB54-41DD-888E-0AEFCB0C3885}"/>
              </a:ext>
            </a:extLst>
          </p:cNvPr>
          <p:cNvGrpSpPr>
            <a:grpSpLocks/>
          </p:cNvGrpSpPr>
          <p:nvPr/>
        </p:nvGrpSpPr>
        <p:grpSpPr bwMode="auto">
          <a:xfrm>
            <a:off x="304800" y="990600"/>
            <a:ext cx="8534400" cy="152400"/>
            <a:chOff x="264" y="788"/>
            <a:chExt cx="5232" cy="124"/>
          </a:xfrm>
        </p:grpSpPr>
        <p:sp>
          <p:nvSpPr>
            <p:cNvPr id="3080" name="Rectangle 5">
              <a:extLst>
                <a:ext uri="{FF2B5EF4-FFF2-40B4-BE49-F238E27FC236}">
                  <a16:creationId xmlns:a16="http://schemas.microsoft.com/office/drawing/2014/main" id="{8449A63A-7E53-4029-B2B4-AD653A713627}"/>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3081" name="Rectangle 6">
              <a:extLst>
                <a:ext uri="{FF2B5EF4-FFF2-40B4-BE49-F238E27FC236}">
                  <a16:creationId xmlns:a16="http://schemas.microsoft.com/office/drawing/2014/main" id="{D9E4FB08-5371-4844-8497-68FE21BFE6C8}"/>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grpSp>
      <p:grpSp>
        <p:nvGrpSpPr>
          <p:cNvPr id="3077" name="Group 7">
            <a:extLst>
              <a:ext uri="{FF2B5EF4-FFF2-40B4-BE49-F238E27FC236}">
                <a16:creationId xmlns:a16="http://schemas.microsoft.com/office/drawing/2014/main" id="{E80BDFB6-5BC7-4A75-B1F4-D163F5517C75}"/>
              </a:ext>
            </a:extLst>
          </p:cNvPr>
          <p:cNvGrpSpPr>
            <a:grpSpLocks/>
          </p:cNvGrpSpPr>
          <p:nvPr/>
        </p:nvGrpSpPr>
        <p:grpSpPr bwMode="auto">
          <a:xfrm>
            <a:off x="381000" y="6400800"/>
            <a:ext cx="8382000" cy="304800"/>
            <a:chOff x="288" y="3408"/>
            <a:chExt cx="5280" cy="192"/>
          </a:xfrm>
        </p:grpSpPr>
        <p:sp>
          <p:nvSpPr>
            <p:cNvPr id="3078" name="Rectangle 8">
              <a:extLst>
                <a:ext uri="{FF2B5EF4-FFF2-40B4-BE49-F238E27FC236}">
                  <a16:creationId xmlns:a16="http://schemas.microsoft.com/office/drawing/2014/main" id="{923BAEF7-8F87-4AB4-9A30-A2E863362896}"/>
                </a:ext>
              </a:extLst>
            </p:cNvPr>
            <p:cNvSpPr>
              <a:spLocks noChangeArrowheads="1"/>
            </p:cNvSpPr>
            <p:nvPr/>
          </p:nvSpPr>
          <p:spPr bwMode="auto">
            <a:xfrm>
              <a:off x="288" y="3408"/>
              <a:ext cx="5280" cy="19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3079" name="Rectangle 9">
              <a:extLst>
                <a:ext uri="{FF2B5EF4-FFF2-40B4-BE49-F238E27FC236}">
                  <a16:creationId xmlns:a16="http://schemas.microsoft.com/office/drawing/2014/main" id="{2CE07D29-CB07-4595-9341-5D67618CE876}"/>
                </a:ext>
              </a:extLst>
            </p:cNvPr>
            <p:cNvSpPr>
              <a:spLocks noChangeArrowheads="1"/>
            </p:cNvSpPr>
            <p:nvPr/>
          </p:nvSpPr>
          <p:spPr bwMode="auto">
            <a:xfrm>
              <a:off x="288" y="3408"/>
              <a:ext cx="5269"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ts val="2000"/>
                </a:lnSpc>
                <a:spcBef>
                  <a:spcPct val="0"/>
                </a:spcBef>
                <a:spcAft>
                  <a:spcPct val="0"/>
                </a:spcAft>
                <a:buClrTx/>
                <a:buSzTx/>
                <a:buFontTx/>
                <a:buNone/>
              </a:pPr>
              <a:r>
                <a:rPr lang="en-US" altLang="ar-EG" sz="1200" b="0"/>
                <a:t>© Tan,Steinbach, Kumar 	    	Introduction to Data Mining        		      4/18/2004               </a:t>
              </a:r>
              <a:fld id="{05084606-61A2-4E90-A914-6E0CB93D3B21}" type="slidenum">
                <a:rPr lang="ar-SA" altLang="ar-EG" sz="1200" b="0">
                  <a:cs typeface="Arial" panose="020B0604020202020204" pitchFamily="34" charset="0"/>
                </a:rPr>
                <a:pPr>
                  <a:lnSpc>
                    <a:spcPts val="2000"/>
                  </a:lnSpc>
                  <a:spcBef>
                    <a:spcPct val="0"/>
                  </a:spcBef>
                  <a:spcAft>
                    <a:spcPct val="0"/>
                  </a:spcAft>
                  <a:buClrTx/>
                  <a:buSzTx/>
                  <a:buFontTx/>
                  <a:buNone/>
                </a:pPr>
                <a:t>1</a:t>
              </a:fld>
              <a:r>
                <a:rPr lang="en-US" altLang="ar-EG" sz="1200" b="0"/>
                <a:t> </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8EE28E0-E8EC-4E81-82FD-2A0BB69C1EE8}"/>
              </a:ext>
            </a:extLst>
          </p:cNvPr>
          <p:cNvSpPr>
            <a:spLocks noGrp="1" noChangeArrowheads="1"/>
          </p:cNvSpPr>
          <p:nvPr>
            <p:ph type="title"/>
          </p:nvPr>
        </p:nvSpPr>
        <p:spPr/>
        <p:txBody>
          <a:bodyPr/>
          <a:lstStyle/>
          <a:p>
            <a:r>
              <a:rPr lang="en-US" altLang="ar-EG"/>
              <a:t>Classification: Definition</a:t>
            </a:r>
          </a:p>
        </p:txBody>
      </p:sp>
      <p:sp>
        <p:nvSpPr>
          <p:cNvPr id="14339" name="Rectangle 3">
            <a:extLst>
              <a:ext uri="{FF2B5EF4-FFF2-40B4-BE49-F238E27FC236}">
                <a16:creationId xmlns:a16="http://schemas.microsoft.com/office/drawing/2014/main" id="{6AF7AE21-498A-4D20-BFF8-A95498A912E6}"/>
              </a:ext>
            </a:extLst>
          </p:cNvPr>
          <p:cNvSpPr>
            <a:spLocks noGrp="1" noChangeArrowheads="1"/>
          </p:cNvSpPr>
          <p:nvPr>
            <p:ph type="body" idx="1"/>
          </p:nvPr>
        </p:nvSpPr>
        <p:spPr>
          <a:xfrm>
            <a:off x="685800" y="1295400"/>
            <a:ext cx="7924800" cy="4419600"/>
          </a:xfrm>
        </p:spPr>
        <p:txBody>
          <a:bodyPr/>
          <a:lstStyle/>
          <a:p>
            <a:pPr marL="342900" indent="-342900">
              <a:lnSpc>
                <a:spcPct val="90000"/>
              </a:lnSpc>
            </a:pPr>
            <a:r>
              <a:rPr lang="en-US" altLang="ar-EG"/>
              <a:t>Given a collection of records (</a:t>
            </a:r>
            <a:r>
              <a:rPr lang="en-US" altLang="ar-EG" i="1">
                <a:solidFill>
                  <a:srgbClr val="CC0000"/>
                </a:solidFill>
              </a:rPr>
              <a:t>training set </a:t>
            </a:r>
            <a:r>
              <a:rPr lang="en-US" altLang="ar-EG"/>
              <a:t>)</a:t>
            </a:r>
          </a:p>
          <a:p>
            <a:pPr marL="742950" lvl="1" indent="-285750">
              <a:lnSpc>
                <a:spcPct val="90000"/>
              </a:lnSpc>
            </a:pPr>
            <a:r>
              <a:rPr lang="en-US" altLang="ar-EG" sz="2400"/>
              <a:t>Each record contains a set of </a:t>
            </a:r>
            <a:r>
              <a:rPr lang="en-US" altLang="ar-EG" sz="2400" i="1">
                <a:solidFill>
                  <a:srgbClr val="CC0000"/>
                </a:solidFill>
              </a:rPr>
              <a:t>attributes</a:t>
            </a:r>
            <a:r>
              <a:rPr lang="en-US" altLang="ar-EG" sz="2400"/>
              <a:t>, one of the attributes is the </a:t>
            </a:r>
            <a:r>
              <a:rPr lang="en-US" altLang="ar-EG" sz="2400" i="1">
                <a:solidFill>
                  <a:srgbClr val="CC0000"/>
                </a:solidFill>
              </a:rPr>
              <a:t>class</a:t>
            </a:r>
            <a:r>
              <a:rPr lang="en-US" altLang="ar-EG" sz="2400"/>
              <a:t>.</a:t>
            </a:r>
            <a:endParaRPr lang="en-US" altLang="ar-EG"/>
          </a:p>
          <a:p>
            <a:pPr marL="342900" indent="-342900">
              <a:lnSpc>
                <a:spcPct val="90000"/>
              </a:lnSpc>
            </a:pPr>
            <a:r>
              <a:rPr lang="en-US" altLang="ar-EG"/>
              <a:t>Find a </a:t>
            </a:r>
            <a:r>
              <a:rPr lang="en-US" altLang="ar-EG" i="1">
                <a:solidFill>
                  <a:srgbClr val="CC0000"/>
                </a:solidFill>
              </a:rPr>
              <a:t>model</a:t>
            </a:r>
            <a:r>
              <a:rPr lang="en-US" altLang="ar-EG"/>
              <a:t>  for class attribute as a function of the values of other attributes.</a:t>
            </a:r>
          </a:p>
          <a:p>
            <a:pPr marL="342900" indent="-342900">
              <a:lnSpc>
                <a:spcPct val="90000"/>
              </a:lnSpc>
            </a:pPr>
            <a:r>
              <a:rPr lang="en-US" altLang="ar-EG"/>
              <a:t>Goal: </a:t>
            </a:r>
            <a:r>
              <a:rPr lang="en-US" altLang="ar-EG" u="sng"/>
              <a:t>previously unseen</a:t>
            </a:r>
            <a:r>
              <a:rPr lang="en-US" altLang="ar-EG"/>
              <a:t> records should be assigned a class as accurately as possible.</a:t>
            </a:r>
          </a:p>
          <a:p>
            <a:pPr marL="742950" lvl="1" indent="-285750">
              <a:lnSpc>
                <a:spcPct val="90000"/>
              </a:lnSpc>
            </a:pPr>
            <a:r>
              <a:rPr lang="en-US" altLang="ar-EG" sz="2400"/>
              <a:t>A </a:t>
            </a:r>
            <a:r>
              <a:rPr lang="en-US" altLang="ar-EG" sz="2400" i="1">
                <a:solidFill>
                  <a:srgbClr val="CC0000"/>
                </a:solidFill>
              </a:rPr>
              <a:t>test set</a:t>
            </a:r>
            <a:r>
              <a:rPr lang="en-US" altLang="ar-EG" sz="2400"/>
              <a:t> is used to determine the accuracy of the model. Usually, the given data set is divided into training and test sets, with training set used to build the model and test set used to validate it.</a:t>
            </a:r>
            <a:endParaRPr lang="en-US" altLang="ar-EG"/>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1ED716C-4450-405B-8F39-D38F518A0A5A}"/>
              </a:ext>
            </a:extLst>
          </p:cNvPr>
          <p:cNvSpPr>
            <a:spLocks noGrp="1" noChangeArrowheads="1"/>
          </p:cNvSpPr>
          <p:nvPr>
            <p:ph type="title"/>
          </p:nvPr>
        </p:nvSpPr>
        <p:spPr/>
        <p:txBody>
          <a:bodyPr/>
          <a:lstStyle/>
          <a:p>
            <a:r>
              <a:rPr lang="en-US" altLang="ar-EG"/>
              <a:t>Illustrating Classification Task</a:t>
            </a:r>
          </a:p>
        </p:txBody>
      </p:sp>
      <p:graphicFrame>
        <p:nvGraphicFramePr>
          <p:cNvPr id="16387" name="Object 26">
            <a:extLst>
              <a:ext uri="{FF2B5EF4-FFF2-40B4-BE49-F238E27FC236}">
                <a16:creationId xmlns:a16="http://schemas.microsoft.com/office/drawing/2014/main" id="{C22CB10E-84C8-4FB1-ABA9-298AA8BD920B}"/>
              </a:ext>
            </a:extLst>
          </p:cNvPr>
          <p:cNvGraphicFramePr>
            <a:graphicFrameLocks noChangeAspect="1"/>
          </p:cNvGraphicFramePr>
          <p:nvPr>
            <p:ph idx="1"/>
          </p:nvPr>
        </p:nvGraphicFramePr>
        <p:xfrm>
          <a:off x="1093788" y="1143000"/>
          <a:ext cx="6951662" cy="5181600"/>
        </p:xfrm>
        <a:graphic>
          <a:graphicData uri="http://schemas.openxmlformats.org/presentationml/2006/ole">
            <mc:AlternateContent xmlns:mc="http://schemas.openxmlformats.org/markup-compatibility/2006">
              <mc:Choice xmlns:v="urn:schemas-microsoft-com:vml" Requires="v">
                <p:oleObj name="Visio" r:id="rId2" imgW="8424875" imgH="6279741" progId="Visio.Drawing.6">
                  <p:embed/>
                </p:oleObj>
              </mc:Choice>
              <mc:Fallback>
                <p:oleObj name="Visio" r:id="rId2" imgW="8424875" imgH="6279741" progId="Visio.Drawing.6">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1143000"/>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DB053CF-CA18-44A9-9FA0-57714B20B917}"/>
              </a:ext>
            </a:extLst>
          </p:cNvPr>
          <p:cNvSpPr>
            <a:spLocks noGrp="1" noChangeArrowheads="1"/>
          </p:cNvSpPr>
          <p:nvPr>
            <p:ph type="title"/>
          </p:nvPr>
        </p:nvSpPr>
        <p:spPr/>
        <p:txBody>
          <a:bodyPr/>
          <a:lstStyle/>
          <a:p>
            <a:r>
              <a:rPr lang="en-US" altLang="ar-EG"/>
              <a:t>Examples of Classification Task</a:t>
            </a:r>
          </a:p>
        </p:txBody>
      </p:sp>
      <p:sp>
        <p:nvSpPr>
          <p:cNvPr id="17411" name="Rectangle 3">
            <a:extLst>
              <a:ext uri="{FF2B5EF4-FFF2-40B4-BE49-F238E27FC236}">
                <a16:creationId xmlns:a16="http://schemas.microsoft.com/office/drawing/2014/main" id="{3E163750-7C33-4991-9D69-1812C3392B6C}"/>
              </a:ext>
            </a:extLst>
          </p:cNvPr>
          <p:cNvSpPr>
            <a:spLocks noGrp="1" noChangeArrowheads="1"/>
          </p:cNvSpPr>
          <p:nvPr>
            <p:ph type="body" idx="1"/>
          </p:nvPr>
        </p:nvSpPr>
        <p:spPr/>
        <p:txBody>
          <a:bodyPr/>
          <a:lstStyle/>
          <a:p>
            <a:r>
              <a:rPr lang="en-US" altLang="ar-EG"/>
              <a:t>Predicting tumor cells as benign or malignant</a:t>
            </a:r>
          </a:p>
          <a:p>
            <a:pPr lvl="4"/>
            <a:endParaRPr lang="en-US" altLang="ar-EG"/>
          </a:p>
          <a:p>
            <a:r>
              <a:rPr lang="en-US" altLang="ar-EG"/>
              <a:t>Classifying credit card transactions </a:t>
            </a:r>
            <a:br>
              <a:rPr lang="en-US" altLang="ar-EG"/>
            </a:br>
            <a:r>
              <a:rPr lang="en-US" altLang="ar-EG"/>
              <a:t>as legitimate or fraudulent</a:t>
            </a:r>
          </a:p>
          <a:p>
            <a:pPr lvl="4"/>
            <a:endParaRPr lang="en-US" altLang="ar-EG"/>
          </a:p>
          <a:p>
            <a:r>
              <a:rPr lang="en-US" altLang="ar-EG"/>
              <a:t>Classifying secondary structures of protein </a:t>
            </a:r>
            <a:br>
              <a:rPr lang="en-US" altLang="ar-EG"/>
            </a:br>
            <a:r>
              <a:rPr lang="en-US" altLang="ar-EG"/>
              <a:t>as alpha-helix, beta-sheet, or random </a:t>
            </a:r>
            <a:br>
              <a:rPr lang="en-US" altLang="ar-EG"/>
            </a:br>
            <a:r>
              <a:rPr lang="en-US" altLang="ar-EG"/>
              <a:t>coil</a:t>
            </a:r>
          </a:p>
          <a:p>
            <a:pPr lvl="4"/>
            <a:endParaRPr lang="en-US" altLang="ar-EG"/>
          </a:p>
          <a:p>
            <a:r>
              <a:rPr lang="en-US" altLang="ar-EG"/>
              <a:t>Categorizing news stories as finance, </a:t>
            </a:r>
            <a:br>
              <a:rPr lang="en-US" altLang="ar-EG"/>
            </a:br>
            <a:r>
              <a:rPr lang="en-US" altLang="ar-EG"/>
              <a:t>weather, entertainment, sports, etc</a:t>
            </a:r>
          </a:p>
        </p:txBody>
      </p:sp>
      <p:grpSp>
        <p:nvGrpSpPr>
          <p:cNvPr id="17412" name="Group 4">
            <a:extLst>
              <a:ext uri="{FF2B5EF4-FFF2-40B4-BE49-F238E27FC236}">
                <a16:creationId xmlns:a16="http://schemas.microsoft.com/office/drawing/2014/main" id="{4FFA1A20-17EB-41E1-8EE7-04718A624FF4}"/>
              </a:ext>
            </a:extLst>
          </p:cNvPr>
          <p:cNvGrpSpPr>
            <a:grpSpLocks/>
          </p:cNvGrpSpPr>
          <p:nvPr/>
        </p:nvGrpSpPr>
        <p:grpSpPr bwMode="auto">
          <a:xfrm>
            <a:off x="6629400" y="1828800"/>
            <a:ext cx="2057400" cy="1417638"/>
            <a:chOff x="3360" y="768"/>
            <a:chExt cx="1296" cy="893"/>
          </a:xfrm>
        </p:grpSpPr>
        <p:pic>
          <p:nvPicPr>
            <p:cNvPr id="17414" name="Picture 5" descr="story-3dimensional-2">
              <a:extLst>
                <a:ext uri="{FF2B5EF4-FFF2-40B4-BE49-F238E27FC236}">
                  <a16:creationId xmlns:a16="http://schemas.microsoft.com/office/drawing/2014/main" id="{0E7D9A50-1FC7-4523-BEDB-2761F540E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8" y="768"/>
              <a:ext cx="1238" cy="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15" name="Object 6">
              <a:extLst>
                <a:ext uri="{FF2B5EF4-FFF2-40B4-BE49-F238E27FC236}">
                  <a16:creationId xmlns:a16="http://schemas.microsoft.com/office/drawing/2014/main" id="{877385CD-12D2-420F-8ABF-77E809A1524C}"/>
                </a:ext>
              </a:extLst>
            </p:cNvPr>
            <p:cNvGraphicFramePr>
              <a:graphicFrameLocks noChangeAspect="1"/>
            </p:cNvGraphicFramePr>
            <p:nvPr/>
          </p:nvGraphicFramePr>
          <p:xfrm>
            <a:off x="3370" y="1155"/>
            <a:ext cx="432" cy="429"/>
          </p:xfrm>
          <a:graphic>
            <a:graphicData uri="http://schemas.openxmlformats.org/presentationml/2006/ole">
              <mc:AlternateContent xmlns:mc="http://schemas.openxmlformats.org/markup-compatibility/2006">
                <mc:Choice xmlns:v="urn:schemas-microsoft-com:vml" Requires="v">
                  <p:oleObj name="VISIO" r:id="rId3" imgW="617220" imgH="615696" progId="Visio.Drawing.6">
                    <p:embed/>
                  </p:oleObj>
                </mc:Choice>
                <mc:Fallback>
                  <p:oleObj name="VISIO" r:id="rId3" imgW="617220" imgH="615696"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0" y="1155"/>
                          <a:ext cx="432"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6" name="Object 7">
              <a:extLst>
                <a:ext uri="{FF2B5EF4-FFF2-40B4-BE49-F238E27FC236}">
                  <a16:creationId xmlns:a16="http://schemas.microsoft.com/office/drawing/2014/main" id="{EA24A380-72E7-4E61-B9D0-B858FA4DD7B0}"/>
                </a:ext>
              </a:extLst>
            </p:cNvPr>
            <p:cNvGraphicFramePr>
              <a:graphicFrameLocks noChangeAspect="1"/>
            </p:cNvGraphicFramePr>
            <p:nvPr/>
          </p:nvGraphicFramePr>
          <p:xfrm>
            <a:off x="3360" y="912"/>
            <a:ext cx="432" cy="355"/>
          </p:xfrm>
          <a:graphic>
            <a:graphicData uri="http://schemas.openxmlformats.org/presentationml/2006/ole">
              <mc:AlternateContent xmlns:mc="http://schemas.openxmlformats.org/markup-compatibility/2006">
                <mc:Choice xmlns:v="urn:schemas-microsoft-com:vml" Requires="v">
                  <p:oleObj name="VISIO" r:id="rId5" imgW="806196" imgH="662940" progId="Visio.Drawing.6">
                    <p:embed/>
                  </p:oleObj>
                </mc:Choice>
                <mc:Fallback>
                  <p:oleObj name="VISIO" r:id="rId5" imgW="806196" imgH="662940" progId="Visio.Drawing.6">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 y="912"/>
                          <a:ext cx="432"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17413" name="Picture 8" descr="pro">
            <a:extLst>
              <a:ext uri="{FF2B5EF4-FFF2-40B4-BE49-F238E27FC236}">
                <a16:creationId xmlns:a16="http://schemas.microsoft.com/office/drawing/2014/main" id="{3BF4FF31-2C99-462A-A54D-28ED5F8AC3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5488" y="3886200"/>
            <a:ext cx="1535112"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5FBC0392-99F8-4E74-ADBB-FE2B1CF44D3F}"/>
              </a:ext>
            </a:extLst>
          </p:cNvPr>
          <p:cNvSpPr>
            <a:spLocks noGrp="1" noChangeArrowheads="1"/>
          </p:cNvSpPr>
          <p:nvPr>
            <p:ph type="title"/>
          </p:nvPr>
        </p:nvSpPr>
        <p:spPr/>
        <p:txBody>
          <a:bodyPr/>
          <a:lstStyle/>
          <a:p>
            <a:r>
              <a:rPr lang="en-US" altLang="ar-EG"/>
              <a:t>Classification Techniques</a:t>
            </a:r>
          </a:p>
        </p:txBody>
      </p:sp>
      <p:sp>
        <p:nvSpPr>
          <p:cNvPr id="18435" name="Rectangle 5">
            <a:extLst>
              <a:ext uri="{FF2B5EF4-FFF2-40B4-BE49-F238E27FC236}">
                <a16:creationId xmlns:a16="http://schemas.microsoft.com/office/drawing/2014/main" id="{573C203C-62D1-4E94-91A9-4B10DD713293}"/>
              </a:ext>
            </a:extLst>
          </p:cNvPr>
          <p:cNvSpPr>
            <a:spLocks noGrp="1" noChangeArrowheads="1"/>
          </p:cNvSpPr>
          <p:nvPr>
            <p:ph type="body" idx="1"/>
          </p:nvPr>
        </p:nvSpPr>
        <p:spPr/>
        <p:txBody>
          <a:bodyPr/>
          <a:lstStyle/>
          <a:p>
            <a:r>
              <a:rPr lang="en-US" altLang="ar-EG"/>
              <a:t>Decision Tree based Methods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A8B6531-A45F-437D-ABD0-281B53AA5C7B}"/>
              </a:ext>
            </a:extLst>
          </p:cNvPr>
          <p:cNvSpPr>
            <a:spLocks noGrp="1" noChangeArrowheads="1"/>
          </p:cNvSpPr>
          <p:nvPr>
            <p:ph type="title"/>
          </p:nvPr>
        </p:nvSpPr>
        <p:spPr/>
        <p:txBody>
          <a:bodyPr/>
          <a:lstStyle/>
          <a:p>
            <a:r>
              <a:rPr lang="en-US" altLang="ar-EG"/>
              <a:t>Example of a Decision Tree</a:t>
            </a:r>
          </a:p>
        </p:txBody>
      </p:sp>
      <p:grpSp>
        <p:nvGrpSpPr>
          <p:cNvPr id="19459" name="Group 3">
            <a:extLst>
              <a:ext uri="{FF2B5EF4-FFF2-40B4-BE49-F238E27FC236}">
                <a16:creationId xmlns:a16="http://schemas.microsoft.com/office/drawing/2014/main" id="{B9122651-4F4D-44FF-8F8D-6E780513EEC4}"/>
              </a:ext>
            </a:extLst>
          </p:cNvPr>
          <p:cNvGrpSpPr>
            <a:grpSpLocks/>
          </p:cNvGrpSpPr>
          <p:nvPr/>
        </p:nvGrpSpPr>
        <p:grpSpPr bwMode="auto">
          <a:xfrm>
            <a:off x="228600" y="1371600"/>
            <a:ext cx="3587750" cy="4311650"/>
            <a:chOff x="288" y="951"/>
            <a:chExt cx="2260" cy="2716"/>
          </a:xfrm>
        </p:grpSpPr>
        <p:graphicFrame>
          <p:nvGraphicFramePr>
            <p:cNvPr id="19489" name="Object 4">
              <a:extLst>
                <a:ext uri="{FF2B5EF4-FFF2-40B4-BE49-F238E27FC236}">
                  <a16:creationId xmlns:a16="http://schemas.microsoft.com/office/drawing/2014/main" id="{F5741F3F-AE91-486C-A618-AA4958E562D7}"/>
                </a:ext>
              </a:extLst>
            </p:cNvPr>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name="Document" r:id="rId2" imgW="5404104" imgH="5779008" progId="Word.Document.8">
                    <p:embed/>
                  </p:oleObj>
                </mc:Choice>
                <mc:Fallback>
                  <p:oleObj name="Document" r:id="rId2" imgW="5404104" imgH="5779008"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90" name="Text Box 5">
              <a:extLst>
                <a:ext uri="{FF2B5EF4-FFF2-40B4-BE49-F238E27FC236}">
                  <a16:creationId xmlns:a16="http://schemas.microsoft.com/office/drawing/2014/main" id="{CAE217A6-EA10-4714-9752-A1EBDA6478C4}"/>
                </a:ext>
              </a:extLst>
            </p:cNvPr>
            <p:cNvSpPr txBox="1">
              <a:spLocks noChangeArrowheads="1"/>
            </p:cNvSpPr>
            <p:nvPr/>
          </p:nvSpPr>
          <p:spPr bwMode="auto">
            <a:xfrm rot="-2416809">
              <a:off x="672"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006600"/>
                  </a:solidFill>
                </a:rPr>
                <a:t>categorical</a:t>
              </a:r>
              <a:endParaRPr lang="en-US" altLang="ar-EG" sz="1600">
                <a:solidFill>
                  <a:schemeClr val="bg2"/>
                </a:solidFill>
              </a:endParaRPr>
            </a:p>
          </p:txBody>
        </p:sp>
        <p:sp>
          <p:nvSpPr>
            <p:cNvPr id="19491" name="Text Box 6">
              <a:extLst>
                <a:ext uri="{FF2B5EF4-FFF2-40B4-BE49-F238E27FC236}">
                  <a16:creationId xmlns:a16="http://schemas.microsoft.com/office/drawing/2014/main" id="{5A0FF4F4-CA87-4E5F-9C9F-EA1BBD72CEC3}"/>
                </a:ext>
              </a:extLst>
            </p:cNvPr>
            <p:cNvSpPr txBox="1">
              <a:spLocks noChangeArrowheads="1"/>
            </p:cNvSpPr>
            <p:nvPr/>
          </p:nvSpPr>
          <p:spPr bwMode="auto">
            <a:xfrm rot="-2416809">
              <a:off x="1104"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006600"/>
                  </a:solidFill>
                </a:rPr>
                <a:t>categorical</a:t>
              </a:r>
              <a:endParaRPr lang="en-US" altLang="ar-EG" sz="1600">
                <a:solidFill>
                  <a:schemeClr val="bg2"/>
                </a:solidFill>
              </a:endParaRPr>
            </a:p>
          </p:txBody>
        </p:sp>
        <p:sp>
          <p:nvSpPr>
            <p:cNvPr id="19492" name="Text Box 7">
              <a:extLst>
                <a:ext uri="{FF2B5EF4-FFF2-40B4-BE49-F238E27FC236}">
                  <a16:creationId xmlns:a16="http://schemas.microsoft.com/office/drawing/2014/main" id="{CB681D56-A699-4E6D-BE91-7F1D27A52A0A}"/>
                </a:ext>
              </a:extLst>
            </p:cNvPr>
            <p:cNvSpPr txBox="1">
              <a:spLocks noChangeArrowheads="1"/>
            </p:cNvSpPr>
            <p:nvPr/>
          </p:nvSpPr>
          <p:spPr bwMode="auto">
            <a:xfrm rot="-2416809">
              <a:off x="1632" y="951"/>
              <a:ext cx="80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006600"/>
                  </a:solidFill>
                </a:rPr>
                <a:t>continuous</a:t>
              </a:r>
              <a:endParaRPr lang="en-US" altLang="ar-EG" sz="1600">
                <a:solidFill>
                  <a:schemeClr val="bg2"/>
                </a:solidFill>
              </a:endParaRPr>
            </a:p>
          </p:txBody>
        </p:sp>
        <p:sp>
          <p:nvSpPr>
            <p:cNvPr id="19493" name="Text Box 8">
              <a:extLst>
                <a:ext uri="{FF2B5EF4-FFF2-40B4-BE49-F238E27FC236}">
                  <a16:creationId xmlns:a16="http://schemas.microsoft.com/office/drawing/2014/main" id="{E9C48813-E17E-4DEB-AD6E-D3F5B2C0ED99}"/>
                </a:ext>
              </a:extLst>
            </p:cNvPr>
            <p:cNvSpPr txBox="1">
              <a:spLocks noChangeArrowheads="1"/>
            </p:cNvSpPr>
            <p:nvPr/>
          </p:nvSpPr>
          <p:spPr bwMode="auto">
            <a:xfrm rot="-2416809">
              <a:off x="2112" y="1047"/>
              <a:ext cx="43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006600"/>
                  </a:solidFill>
                </a:rPr>
                <a:t>class</a:t>
              </a:r>
              <a:endParaRPr lang="en-US" altLang="ar-EG" sz="1600">
                <a:solidFill>
                  <a:schemeClr val="bg2"/>
                </a:solidFill>
              </a:endParaRPr>
            </a:p>
          </p:txBody>
        </p:sp>
      </p:grpSp>
      <p:sp>
        <p:nvSpPr>
          <p:cNvPr id="19460" name="Line 9">
            <a:extLst>
              <a:ext uri="{FF2B5EF4-FFF2-40B4-BE49-F238E27FC236}">
                <a16:creationId xmlns:a16="http://schemas.microsoft.com/office/drawing/2014/main" id="{8F3B9EE0-BD5C-46F2-84C3-619CB39E2334}"/>
              </a:ext>
            </a:extLst>
          </p:cNvPr>
          <p:cNvSpPr>
            <a:spLocks noChangeShapeType="1"/>
          </p:cNvSpPr>
          <p:nvPr/>
        </p:nvSpPr>
        <p:spPr bwMode="auto">
          <a:xfrm>
            <a:off x="6965950" y="4505325"/>
            <a:ext cx="242888"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19461" name="Line 10">
            <a:extLst>
              <a:ext uri="{FF2B5EF4-FFF2-40B4-BE49-F238E27FC236}">
                <a16:creationId xmlns:a16="http://schemas.microsoft.com/office/drawing/2014/main" id="{907EF499-B883-4FF2-925F-65FD5A3BD07B}"/>
              </a:ext>
            </a:extLst>
          </p:cNvPr>
          <p:cNvSpPr>
            <a:spLocks noChangeShapeType="1"/>
          </p:cNvSpPr>
          <p:nvPr/>
        </p:nvSpPr>
        <p:spPr bwMode="auto">
          <a:xfrm flipH="1">
            <a:off x="5835650" y="4505325"/>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19462" name="Line 11">
            <a:extLst>
              <a:ext uri="{FF2B5EF4-FFF2-40B4-BE49-F238E27FC236}">
                <a16:creationId xmlns:a16="http://schemas.microsoft.com/office/drawing/2014/main" id="{DDA61D05-00C8-4F41-BBB4-58A65EE9FD8E}"/>
              </a:ext>
            </a:extLst>
          </p:cNvPr>
          <p:cNvSpPr>
            <a:spLocks noChangeShapeType="1"/>
          </p:cNvSpPr>
          <p:nvPr/>
        </p:nvSpPr>
        <p:spPr bwMode="auto">
          <a:xfrm flipH="1">
            <a:off x="6481763" y="371157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19463" name="Line 12">
            <a:extLst>
              <a:ext uri="{FF2B5EF4-FFF2-40B4-BE49-F238E27FC236}">
                <a16:creationId xmlns:a16="http://schemas.microsoft.com/office/drawing/2014/main" id="{C510EC73-E615-4333-B3DE-99C2955326ED}"/>
              </a:ext>
            </a:extLst>
          </p:cNvPr>
          <p:cNvSpPr>
            <a:spLocks noChangeShapeType="1"/>
          </p:cNvSpPr>
          <p:nvPr/>
        </p:nvSpPr>
        <p:spPr bwMode="auto">
          <a:xfrm>
            <a:off x="7693025" y="3711575"/>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19464" name="Line 13">
            <a:extLst>
              <a:ext uri="{FF2B5EF4-FFF2-40B4-BE49-F238E27FC236}">
                <a16:creationId xmlns:a16="http://schemas.microsoft.com/office/drawing/2014/main" id="{1FCBB151-F979-47EF-92C2-E67C63B53F6E}"/>
              </a:ext>
            </a:extLst>
          </p:cNvPr>
          <p:cNvSpPr>
            <a:spLocks noChangeShapeType="1"/>
          </p:cNvSpPr>
          <p:nvPr/>
        </p:nvSpPr>
        <p:spPr bwMode="auto">
          <a:xfrm>
            <a:off x="6643688" y="298450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19465" name="Line 14">
            <a:extLst>
              <a:ext uri="{FF2B5EF4-FFF2-40B4-BE49-F238E27FC236}">
                <a16:creationId xmlns:a16="http://schemas.microsoft.com/office/drawing/2014/main" id="{D56911FC-FFF4-4C11-8F03-0C3CF676FEB2}"/>
              </a:ext>
            </a:extLst>
          </p:cNvPr>
          <p:cNvSpPr>
            <a:spLocks noChangeShapeType="1"/>
          </p:cNvSpPr>
          <p:nvPr/>
        </p:nvSpPr>
        <p:spPr bwMode="auto">
          <a:xfrm flipH="1">
            <a:off x="5270500" y="298450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19466" name="Text Box 15">
            <a:extLst>
              <a:ext uri="{FF2B5EF4-FFF2-40B4-BE49-F238E27FC236}">
                <a16:creationId xmlns:a16="http://schemas.microsoft.com/office/drawing/2014/main" id="{59914A5F-D031-45EC-A2DC-B51FB7573F45}"/>
              </a:ext>
            </a:extLst>
          </p:cNvPr>
          <p:cNvSpPr txBox="1">
            <a:spLocks noChangeArrowheads="1"/>
          </p:cNvSpPr>
          <p:nvPr/>
        </p:nvSpPr>
        <p:spPr bwMode="auto">
          <a:xfrm>
            <a:off x="5788025" y="272097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Refund</a:t>
            </a:r>
            <a:endParaRPr lang="en-US" altLang="ar-EG" sz="1600" b="0">
              <a:solidFill>
                <a:schemeClr val="bg2"/>
              </a:solidFill>
            </a:endParaRPr>
          </a:p>
        </p:txBody>
      </p:sp>
      <p:sp>
        <p:nvSpPr>
          <p:cNvPr id="19467" name="Text Box 16">
            <a:extLst>
              <a:ext uri="{FF2B5EF4-FFF2-40B4-BE49-F238E27FC236}">
                <a16:creationId xmlns:a16="http://schemas.microsoft.com/office/drawing/2014/main" id="{8B4BFD07-4948-4245-9082-D4B7CF2C8C13}"/>
              </a:ext>
            </a:extLst>
          </p:cNvPr>
          <p:cNvSpPr txBox="1">
            <a:spLocks noChangeArrowheads="1"/>
          </p:cNvSpPr>
          <p:nvPr/>
        </p:nvSpPr>
        <p:spPr bwMode="auto">
          <a:xfrm>
            <a:off x="6804025" y="344805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MarSt</a:t>
            </a:r>
            <a:endParaRPr lang="en-US" altLang="ar-EG" sz="1600" b="0">
              <a:solidFill>
                <a:schemeClr val="bg2"/>
              </a:solidFill>
            </a:endParaRPr>
          </a:p>
        </p:txBody>
      </p:sp>
      <p:sp>
        <p:nvSpPr>
          <p:cNvPr id="19468" name="Text Box 17">
            <a:extLst>
              <a:ext uri="{FF2B5EF4-FFF2-40B4-BE49-F238E27FC236}">
                <a16:creationId xmlns:a16="http://schemas.microsoft.com/office/drawing/2014/main" id="{2D55338C-68EE-46F7-8578-E75C7BA75209}"/>
              </a:ext>
            </a:extLst>
          </p:cNvPr>
          <p:cNvSpPr txBox="1">
            <a:spLocks noChangeArrowheads="1"/>
          </p:cNvSpPr>
          <p:nvPr/>
        </p:nvSpPr>
        <p:spPr bwMode="auto">
          <a:xfrm>
            <a:off x="6078538" y="424021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TaxInc</a:t>
            </a:r>
            <a:endParaRPr lang="en-US" altLang="ar-EG" sz="1600" b="0">
              <a:solidFill>
                <a:schemeClr val="bg2"/>
              </a:solidFill>
            </a:endParaRPr>
          </a:p>
        </p:txBody>
      </p:sp>
      <p:sp>
        <p:nvSpPr>
          <p:cNvPr id="19469" name="AutoShape 18">
            <a:extLst>
              <a:ext uri="{FF2B5EF4-FFF2-40B4-BE49-F238E27FC236}">
                <a16:creationId xmlns:a16="http://schemas.microsoft.com/office/drawing/2014/main" id="{EB76C7EA-E413-4DED-B0A9-0F535A010192}"/>
              </a:ext>
            </a:extLst>
          </p:cNvPr>
          <p:cNvSpPr>
            <a:spLocks noChangeArrowheads="1"/>
          </p:cNvSpPr>
          <p:nvPr/>
        </p:nvSpPr>
        <p:spPr bwMode="auto">
          <a:xfrm>
            <a:off x="7005638" y="5029200"/>
            <a:ext cx="627062"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19470" name="Text Box 19">
            <a:extLst>
              <a:ext uri="{FF2B5EF4-FFF2-40B4-BE49-F238E27FC236}">
                <a16:creationId xmlns:a16="http://schemas.microsoft.com/office/drawing/2014/main" id="{3AB9D4F4-8757-4ACD-9E55-69BD215AA9D8}"/>
              </a:ext>
            </a:extLst>
          </p:cNvPr>
          <p:cNvSpPr txBox="1">
            <a:spLocks noChangeArrowheads="1"/>
          </p:cNvSpPr>
          <p:nvPr/>
        </p:nvSpPr>
        <p:spPr bwMode="auto">
          <a:xfrm>
            <a:off x="6929438" y="50292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YES</a:t>
            </a:r>
            <a:endParaRPr lang="en-US" altLang="ar-EG" sz="1600" b="0">
              <a:solidFill>
                <a:schemeClr val="bg2"/>
              </a:solidFill>
            </a:endParaRPr>
          </a:p>
        </p:txBody>
      </p:sp>
      <p:sp>
        <p:nvSpPr>
          <p:cNvPr id="19471" name="AutoShape 20">
            <a:extLst>
              <a:ext uri="{FF2B5EF4-FFF2-40B4-BE49-F238E27FC236}">
                <a16:creationId xmlns:a16="http://schemas.microsoft.com/office/drawing/2014/main" id="{6F1941AE-B755-485D-84F2-920AA808AA6F}"/>
              </a:ext>
            </a:extLst>
          </p:cNvPr>
          <p:cNvSpPr>
            <a:spLocks noChangeArrowheads="1"/>
          </p:cNvSpPr>
          <p:nvPr/>
        </p:nvSpPr>
        <p:spPr bwMode="auto">
          <a:xfrm>
            <a:off x="5513388" y="5046663"/>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19472" name="Text Box 21">
            <a:extLst>
              <a:ext uri="{FF2B5EF4-FFF2-40B4-BE49-F238E27FC236}">
                <a16:creationId xmlns:a16="http://schemas.microsoft.com/office/drawing/2014/main" id="{042BB74F-E8AB-4FC2-8619-80CB63408196}"/>
              </a:ext>
            </a:extLst>
          </p:cNvPr>
          <p:cNvSpPr txBox="1">
            <a:spLocks noChangeArrowheads="1"/>
          </p:cNvSpPr>
          <p:nvPr/>
        </p:nvSpPr>
        <p:spPr bwMode="auto">
          <a:xfrm>
            <a:off x="5610225" y="5032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chemeClr val="bg2"/>
              </a:solidFill>
            </a:endParaRPr>
          </a:p>
        </p:txBody>
      </p:sp>
      <p:sp>
        <p:nvSpPr>
          <p:cNvPr id="19473" name="AutoShape 22">
            <a:extLst>
              <a:ext uri="{FF2B5EF4-FFF2-40B4-BE49-F238E27FC236}">
                <a16:creationId xmlns:a16="http://schemas.microsoft.com/office/drawing/2014/main" id="{4FA169E4-6EDA-4E52-83BB-4B5F5217DB2C}"/>
              </a:ext>
            </a:extLst>
          </p:cNvPr>
          <p:cNvSpPr>
            <a:spLocks noChangeArrowheads="1"/>
          </p:cNvSpPr>
          <p:nvPr/>
        </p:nvSpPr>
        <p:spPr bwMode="auto">
          <a:xfrm>
            <a:off x="4948238" y="346233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19474" name="Text Box 23">
            <a:extLst>
              <a:ext uri="{FF2B5EF4-FFF2-40B4-BE49-F238E27FC236}">
                <a16:creationId xmlns:a16="http://schemas.microsoft.com/office/drawing/2014/main" id="{FE66BDBD-101A-4F15-95CF-8F9CDE889CC7}"/>
              </a:ext>
            </a:extLst>
          </p:cNvPr>
          <p:cNvSpPr txBox="1">
            <a:spLocks noChangeArrowheads="1"/>
          </p:cNvSpPr>
          <p:nvPr/>
        </p:nvSpPr>
        <p:spPr bwMode="auto">
          <a:xfrm>
            <a:off x="5043488" y="34480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rgbClr val="00FFFF"/>
              </a:solidFill>
            </a:endParaRPr>
          </a:p>
        </p:txBody>
      </p:sp>
      <p:sp>
        <p:nvSpPr>
          <p:cNvPr id="19475" name="AutoShape 24">
            <a:extLst>
              <a:ext uri="{FF2B5EF4-FFF2-40B4-BE49-F238E27FC236}">
                <a16:creationId xmlns:a16="http://schemas.microsoft.com/office/drawing/2014/main" id="{F75F8C93-2AC6-4EB9-BB8F-5670A0D3278B}"/>
              </a:ext>
            </a:extLst>
          </p:cNvPr>
          <p:cNvSpPr>
            <a:spLocks noChangeArrowheads="1"/>
          </p:cNvSpPr>
          <p:nvPr/>
        </p:nvSpPr>
        <p:spPr bwMode="auto">
          <a:xfrm>
            <a:off x="7843838" y="4267200"/>
            <a:ext cx="685800" cy="38100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19476" name="Text Box 25">
            <a:extLst>
              <a:ext uri="{FF2B5EF4-FFF2-40B4-BE49-F238E27FC236}">
                <a16:creationId xmlns:a16="http://schemas.microsoft.com/office/drawing/2014/main" id="{3BC79E5D-9015-4F10-A1E1-845518B570FF}"/>
              </a:ext>
            </a:extLst>
          </p:cNvPr>
          <p:cNvSpPr txBox="1">
            <a:spLocks noChangeArrowheads="1"/>
          </p:cNvSpPr>
          <p:nvPr/>
        </p:nvSpPr>
        <p:spPr bwMode="auto">
          <a:xfrm>
            <a:off x="7920038" y="426720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chemeClr val="bg2"/>
              </a:solidFill>
            </a:endParaRPr>
          </a:p>
        </p:txBody>
      </p:sp>
      <p:sp>
        <p:nvSpPr>
          <p:cNvPr id="19477" name="Text Box 26">
            <a:extLst>
              <a:ext uri="{FF2B5EF4-FFF2-40B4-BE49-F238E27FC236}">
                <a16:creationId xmlns:a16="http://schemas.microsoft.com/office/drawing/2014/main" id="{A4E536D9-4A02-4724-9017-287014124C9F}"/>
              </a:ext>
            </a:extLst>
          </p:cNvPr>
          <p:cNvSpPr txBox="1">
            <a:spLocks noChangeArrowheads="1"/>
          </p:cNvSpPr>
          <p:nvPr/>
        </p:nvSpPr>
        <p:spPr bwMode="auto">
          <a:xfrm>
            <a:off x="5060950" y="298450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Yes</a:t>
            </a:r>
            <a:endParaRPr lang="en-US" altLang="ar-EG" sz="1600" b="0">
              <a:solidFill>
                <a:schemeClr val="bg2"/>
              </a:solidFill>
            </a:endParaRPr>
          </a:p>
        </p:txBody>
      </p:sp>
      <p:sp>
        <p:nvSpPr>
          <p:cNvPr id="19478" name="Text Box 27">
            <a:extLst>
              <a:ext uri="{FF2B5EF4-FFF2-40B4-BE49-F238E27FC236}">
                <a16:creationId xmlns:a16="http://schemas.microsoft.com/office/drawing/2014/main" id="{D12C3FCF-693E-48B0-B75D-41670A0146B5}"/>
              </a:ext>
            </a:extLst>
          </p:cNvPr>
          <p:cNvSpPr txBox="1">
            <a:spLocks noChangeArrowheads="1"/>
          </p:cNvSpPr>
          <p:nvPr/>
        </p:nvSpPr>
        <p:spPr bwMode="auto">
          <a:xfrm>
            <a:off x="6926263" y="298450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No</a:t>
            </a:r>
            <a:endParaRPr lang="en-US" altLang="ar-EG" sz="1600" b="0">
              <a:solidFill>
                <a:schemeClr val="bg2"/>
              </a:solidFill>
            </a:endParaRPr>
          </a:p>
        </p:txBody>
      </p:sp>
      <p:sp>
        <p:nvSpPr>
          <p:cNvPr id="19479" name="Text Box 28">
            <a:extLst>
              <a:ext uri="{FF2B5EF4-FFF2-40B4-BE49-F238E27FC236}">
                <a16:creationId xmlns:a16="http://schemas.microsoft.com/office/drawing/2014/main" id="{3C9C8C3E-668A-4470-9C12-E1BD6899B19F}"/>
              </a:ext>
            </a:extLst>
          </p:cNvPr>
          <p:cNvSpPr txBox="1">
            <a:spLocks noChangeArrowheads="1"/>
          </p:cNvSpPr>
          <p:nvPr/>
        </p:nvSpPr>
        <p:spPr bwMode="auto">
          <a:xfrm>
            <a:off x="7908925" y="3749675"/>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Married</a:t>
            </a:r>
            <a:r>
              <a:rPr lang="en-US" altLang="ar-EG" sz="1600" b="0">
                <a:solidFill>
                  <a:schemeClr val="bg2"/>
                </a:solidFill>
              </a:rPr>
              <a:t> </a:t>
            </a:r>
          </a:p>
        </p:txBody>
      </p:sp>
      <p:sp>
        <p:nvSpPr>
          <p:cNvPr id="19480" name="Text Box 29">
            <a:extLst>
              <a:ext uri="{FF2B5EF4-FFF2-40B4-BE49-F238E27FC236}">
                <a16:creationId xmlns:a16="http://schemas.microsoft.com/office/drawing/2014/main" id="{9B82F64B-AF21-40BA-AD5A-86AF68F3AE2C}"/>
              </a:ext>
            </a:extLst>
          </p:cNvPr>
          <p:cNvSpPr txBox="1">
            <a:spLocks noChangeArrowheads="1"/>
          </p:cNvSpPr>
          <p:nvPr/>
        </p:nvSpPr>
        <p:spPr bwMode="auto">
          <a:xfrm>
            <a:off x="5692775" y="3778250"/>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Single, Divorced</a:t>
            </a:r>
            <a:endParaRPr lang="en-US" altLang="ar-EG" sz="1600" b="0">
              <a:solidFill>
                <a:schemeClr val="bg2"/>
              </a:solidFill>
            </a:endParaRPr>
          </a:p>
        </p:txBody>
      </p:sp>
      <p:sp>
        <p:nvSpPr>
          <p:cNvPr id="19481" name="Text Box 30">
            <a:extLst>
              <a:ext uri="{FF2B5EF4-FFF2-40B4-BE49-F238E27FC236}">
                <a16:creationId xmlns:a16="http://schemas.microsoft.com/office/drawing/2014/main" id="{0FFE0FCA-9BC9-4407-87DA-7F71071FF710}"/>
              </a:ext>
            </a:extLst>
          </p:cNvPr>
          <p:cNvSpPr txBox="1">
            <a:spLocks noChangeArrowheads="1"/>
          </p:cNvSpPr>
          <p:nvPr/>
        </p:nvSpPr>
        <p:spPr bwMode="auto">
          <a:xfrm>
            <a:off x="5313363" y="45704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&lt; 80K</a:t>
            </a:r>
            <a:endParaRPr lang="en-US" altLang="ar-EG" sz="1600" b="0">
              <a:solidFill>
                <a:schemeClr val="bg2"/>
              </a:solidFill>
            </a:endParaRPr>
          </a:p>
        </p:txBody>
      </p:sp>
      <p:sp>
        <p:nvSpPr>
          <p:cNvPr id="19482" name="Text Box 31">
            <a:extLst>
              <a:ext uri="{FF2B5EF4-FFF2-40B4-BE49-F238E27FC236}">
                <a16:creationId xmlns:a16="http://schemas.microsoft.com/office/drawing/2014/main" id="{7941CA40-0A97-429C-BE09-D1CCF7860024}"/>
              </a:ext>
            </a:extLst>
          </p:cNvPr>
          <p:cNvSpPr txBox="1">
            <a:spLocks noChangeArrowheads="1"/>
          </p:cNvSpPr>
          <p:nvPr/>
        </p:nvSpPr>
        <p:spPr bwMode="auto">
          <a:xfrm>
            <a:off x="7088188" y="45704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&gt; 80K</a:t>
            </a:r>
            <a:endParaRPr lang="en-US" altLang="ar-EG" sz="1600" b="0">
              <a:solidFill>
                <a:schemeClr val="bg2"/>
              </a:solidFill>
            </a:endParaRPr>
          </a:p>
        </p:txBody>
      </p:sp>
      <p:sp>
        <p:nvSpPr>
          <p:cNvPr id="19483" name="Text Box 32">
            <a:extLst>
              <a:ext uri="{FF2B5EF4-FFF2-40B4-BE49-F238E27FC236}">
                <a16:creationId xmlns:a16="http://schemas.microsoft.com/office/drawing/2014/main" id="{3F5CF624-FEFF-45DD-952D-8829A5DC6D44}"/>
              </a:ext>
            </a:extLst>
          </p:cNvPr>
          <p:cNvSpPr txBox="1">
            <a:spLocks noChangeArrowheads="1"/>
          </p:cNvSpPr>
          <p:nvPr/>
        </p:nvSpPr>
        <p:spPr bwMode="auto">
          <a:xfrm>
            <a:off x="6427788" y="1766888"/>
            <a:ext cx="2241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800" i="1">
                <a:solidFill>
                  <a:srgbClr val="FF0000"/>
                </a:solidFill>
              </a:rPr>
              <a:t>Splitting Attributes</a:t>
            </a:r>
          </a:p>
        </p:txBody>
      </p:sp>
      <p:sp>
        <p:nvSpPr>
          <p:cNvPr id="19484" name="Line 33">
            <a:extLst>
              <a:ext uri="{FF2B5EF4-FFF2-40B4-BE49-F238E27FC236}">
                <a16:creationId xmlns:a16="http://schemas.microsoft.com/office/drawing/2014/main" id="{B9E675A2-91FB-4946-9A25-31E37E6C3AE2}"/>
              </a:ext>
            </a:extLst>
          </p:cNvPr>
          <p:cNvSpPr>
            <a:spLocks noChangeShapeType="1"/>
          </p:cNvSpPr>
          <p:nvPr/>
        </p:nvSpPr>
        <p:spPr bwMode="auto">
          <a:xfrm flipH="1">
            <a:off x="6805613" y="2147888"/>
            <a:ext cx="536575" cy="5349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19485" name="AutoShape 34">
            <a:extLst>
              <a:ext uri="{FF2B5EF4-FFF2-40B4-BE49-F238E27FC236}">
                <a16:creationId xmlns:a16="http://schemas.microsoft.com/office/drawing/2014/main" id="{813A16F8-B242-4868-A357-F8DAF8637B88}"/>
              </a:ext>
            </a:extLst>
          </p:cNvPr>
          <p:cNvSpPr>
            <a:spLocks noChangeArrowheads="1"/>
          </p:cNvSpPr>
          <p:nvPr/>
        </p:nvSpPr>
        <p:spPr bwMode="auto">
          <a:xfrm>
            <a:off x="3810000" y="3810000"/>
            <a:ext cx="914400" cy="293688"/>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19486" name="Line 35">
            <a:extLst>
              <a:ext uri="{FF2B5EF4-FFF2-40B4-BE49-F238E27FC236}">
                <a16:creationId xmlns:a16="http://schemas.microsoft.com/office/drawing/2014/main" id="{74045400-FD63-4F27-AD3F-27066528A853}"/>
              </a:ext>
            </a:extLst>
          </p:cNvPr>
          <p:cNvSpPr>
            <a:spLocks noChangeShapeType="1"/>
          </p:cNvSpPr>
          <p:nvPr/>
        </p:nvSpPr>
        <p:spPr bwMode="auto">
          <a:xfrm>
            <a:off x="7418388" y="2147888"/>
            <a:ext cx="76200" cy="11445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19487" name="Text Box 36">
            <a:extLst>
              <a:ext uri="{FF2B5EF4-FFF2-40B4-BE49-F238E27FC236}">
                <a16:creationId xmlns:a16="http://schemas.microsoft.com/office/drawing/2014/main" id="{C480ED74-D68D-4445-A4BA-E2E492ADAD0C}"/>
              </a:ext>
            </a:extLst>
          </p:cNvPr>
          <p:cNvSpPr txBox="1">
            <a:spLocks noChangeArrowheads="1"/>
          </p:cNvSpPr>
          <p:nvPr/>
        </p:nvSpPr>
        <p:spPr bwMode="auto">
          <a:xfrm>
            <a:off x="762000" y="586740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20000"/>
              </a:spcBef>
              <a:spcAft>
                <a:spcPct val="0"/>
              </a:spcAft>
              <a:buClr>
                <a:schemeClr val="accent2"/>
              </a:buClr>
              <a:buFont typeface="Monotype Sorts" pitchFamily="2" charset="2"/>
              <a:buNone/>
            </a:pPr>
            <a:r>
              <a:rPr lang="en-US" altLang="ar-EG" sz="2000">
                <a:solidFill>
                  <a:schemeClr val="tx2"/>
                </a:solidFill>
              </a:rPr>
              <a:t>Training Data</a:t>
            </a:r>
            <a:endParaRPr lang="en-US" altLang="ar-EG" sz="2000" b="0">
              <a:solidFill>
                <a:schemeClr val="bg2"/>
              </a:solidFill>
            </a:endParaRPr>
          </a:p>
        </p:txBody>
      </p:sp>
      <p:sp>
        <p:nvSpPr>
          <p:cNvPr id="19488" name="Text Box 37">
            <a:extLst>
              <a:ext uri="{FF2B5EF4-FFF2-40B4-BE49-F238E27FC236}">
                <a16:creationId xmlns:a16="http://schemas.microsoft.com/office/drawing/2014/main" id="{9E7CAB4F-889C-4D43-946C-E0E699877ADB}"/>
              </a:ext>
            </a:extLst>
          </p:cNvPr>
          <p:cNvSpPr txBox="1">
            <a:spLocks noChangeArrowheads="1"/>
          </p:cNvSpPr>
          <p:nvPr/>
        </p:nvSpPr>
        <p:spPr bwMode="auto">
          <a:xfrm>
            <a:off x="5029200" y="5835650"/>
            <a:ext cx="312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20000"/>
              </a:spcBef>
              <a:spcAft>
                <a:spcPct val="0"/>
              </a:spcAft>
              <a:buClr>
                <a:schemeClr val="accent2"/>
              </a:buClr>
              <a:buFont typeface="Monotype Sorts" pitchFamily="2" charset="2"/>
              <a:buNone/>
            </a:pPr>
            <a:r>
              <a:rPr lang="en-US" altLang="ar-EG" sz="2000">
                <a:solidFill>
                  <a:schemeClr val="tx2"/>
                </a:solidFill>
              </a:rPr>
              <a:t>Model:  Decision Tree</a:t>
            </a:r>
            <a:endParaRPr lang="en-US" altLang="ar-EG" sz="2000" b="0">
              <a:solidFill>
                <a:schemeClr val="bg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B0E726A-C665-4B1B-805D-62882DE28C13}"/>
              </a:ext>
            </a:extLst>
          </p:cNvPr>
          <p:cNvSpPr>
            <a:spLocks noGrp="1" noChangeArrowheads="1"/>
          </p:cNvSpPr>
          <p:nvPr>
            <p:ph type="title"/>
          </p:nvPr>
        </p:nvSpPr>
        <p:spPr/>
        <p:txBody>
          <a:bodyPr/>
          <a:lstStyle/>
          <a:p>
            <a:r>
              <a:rPr lang="en-US" altLang="ar-EG"/>
              <a:t>Another Example of Decision Tree</a:t>
            </a:r>
          </a:p>
        </p:txBody>
      </p:sp>
      <p:graphicFrame>
        <p:nvGraphicFramePr>
          <p:cNvPr id="20483" name="Object 3">
            <a:extLst>
              <a:ext uri="{FF2B5EF4-FFF2-40B4-BE49-F238E27FC236}">
                <a16:creationId xmlns:a16="http://schemas.microsoft.com/office/drawing/2014/main" id="{986A8033-8E5F-4BD6-8FFC-44A84664ABDB}"/>
              </a:ext>
            </a:extLst>
          </p:cNvPr>
          <p:cNvGraphicFramePr>
            <a:graphicFrameLocks noChangeAspect="1"/>
          </p:cNvGraphicFramePr>
          <p:nvPr/>
        </p:nvGraphicFramePr>
        <p:xfrm>
          <a:off x="457200" y="2133600"/>
          <a:ext cx="3565525" cy="3687763"/>
        </p:xfrm>
        <a:graphic>
          <a:graphicData uri="http://schemas.openxmlformats.org/presentationml/2006/ole">
            <mc:AlternateContent xmlns:mc="http://schemas.openxmlformats.org/markup-compatibility/2006">
              <mc:Choice xmlns:v="urn:schemas-microsoft-com:vml" Requires="v">
                <p:oleObj name="Document" r:id="rId2" imgW="5404104" imgH="5779008" progId="Word.Document.8">
                  <p:embed/>
                </p:oleObj>
              </mc:Choice>
              <mc:Fallback>
                <p:oleObj name="Document" r:id="rId2" imgW="5404104" imgH="5779008"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33600"/>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Text Box 4">
            <a:extLst>
              <a:ext uri="{FF2B5EF4-FFF2-40B4-BE49-F238E27FC236}">
                <a16:creationId xmlns:a16="http://schemas.microsoft.com/office/drawing/2014/main" id="{960958D7-EC4A-4582-A65D-BCC44D67E443}"/>
              </a:ext>
            </a:extLst>
          </p:cNvPr>
          <p:cNvSpPr txBox="1">
            <a:spLocks noChangeArrowheads="1"/>
          </p:cNvSpPr>
          <p:nvPr/>
        </p:nvSpPr>
        <p:spPr bwMode="auto">
          <a:xfrm rot="-2416809">
            <a:off x="1066800" y="1509713"/>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006600"/>
                </a:solidFill>
              </a:rPr>
              <a:t>categorical</a:t>
            </a:r>
            <a:endParaRPr lang="en-US" altLang="ar-EG" sz="1600">
              <a:solidFill>
                <a:schemeClr val="bg2"/>
              </a:solidFill>
            </a:endParaRPr>
          </a:p>
        </p:txBody>
      </p:sp>
      <p:sp>
        <p:nvSpPr>
          <p:cNvPr id="20485" name="Text Box 5">
            <a:extLst>
              <a:ext uri="{FF2B5EF4-FFF2-40B4-BE49-F238E27FC236}">
                <a16:creationId xmlns:a16="http://schemas.microsoft.com/office/drawing/2014/main" id="{621F6FE5-86AD-404D-9954-EF2CE3587755}"/>
              </a:ext>
            </a:extLst>
          </p:cNvPr>
          <p:cNvSpPr txBox="1">
            <a:spLocks noChangeArrowheads="1"/>
          </p:cNvSpPr>
          <p:nvPr/>
        </p:nvSpPr>
        <p:spPr bwMode="auto">
          <a:xfrm rot="-2416809">
            <a:off x="1752600" y="1509713"/>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006600"/>
                </a:solidFill>
              </a:rPr>
              <a:t>categorical</a:t>
            </a:r>
            <a:endParaRPr lang="en-US" altLang="ar-EG" sz="1600">
              <a:solidFill>
                <a:schemeClr val="bg2"/>
              </a:solidFill>
            </a:endParaRPr>
          </a:p>
        </p:txBody>
      </p:sp>
      <p:sp>
        <p:nvSpPr>
          <p:cNvPr id="20486" name="Text Box 6">
            <a:extLst>
              <a:ext uri="{FF2B5EF4-FFF2-40B4-BE49-F238E27FC236}">
                <a16:creationId xmlns:a16="http://schemas.microsoft.com/office/drawing/2014/main" id="{324AEB9C-7019-4059-94F1-31F49465B6CB}"/>
              </a:ext>
            </a:extLst>
          </p:cNvPr>
          <p:cNvSpPr txBox="1">
            <a:spLocks noChangeArrowheads="1"/>
          </p:cNvSpPr>
          <p:nvPr/>
        </p:nvSpPr>
        <p:spPr bwMode="auto">
          <a:xfrm rot="-2416809">
            <a:off x="2590800" y="1509713"/>
            <a:ext cx="12779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006600"/>
                </a:solidFill>
              </a:rPr>
              <a:t>continuous</a:t>
            </a:r>
            <a:endParaRPr lang="en-US" altLang="ar-EG" sz="1600">
              <a:solidFill>
                <a:schemeClr val="bg2"/>
              </a:solidFill>
            </a:endParaRPr>
          </a:p>
        </p:txBody>
      </p:sp>
      <p:sp>
        <p:nvSpPr>
          <p:cNvPr id="20487" name="Text Box 7">
            <a:extLst>
              <a:ext uri="{FF2B5EF4-FFF2-40B4-BE49-F238E27FC236}">
                <a16:creationId xmlns:a16="http://schemas.microsoft.com/office/drawing/2014/main" id="{225B6559-EE62-4954-A313-D7FA6EDA5C9D}"/>
              </a:ext>
            </a:extLst>
          </p:cNvPr>
          <p:cNvSpPr txBox="1">
            <a:spLocks noChangeArrowheads="1"/>
          </p:cNvSpPr>
          <p:nvPr/>
        </p:nvSpPr>
        <p:spPr bwMode="auto">
          <a:xfrm rot="-2416809">
            <a:off x="3352800" y="1662113"/>
            <a:ext cx="6921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006600"/>
                </a:solidFill>
              </a:rPr>
              <a:t>class</a:t>
            </a:r>
            <a:endParaRPr lang="en-US" altLang="ar-EG" sz="1600">
              <a:solidFill>
                <a:schemeClr val="bg2"/>
              </a:solidFill>
            </a:endParaRPr>
          </a:p>
        </p:txBody>
      </p:sp>
      <p:sp>
        <p:nvSpPr>
          <p:cNvPr id="20488" name="Line 8">
            <a:extLst>
              <a:ext uri="{FF2B5EF4-FFF2-40B4-BE49-F238E27FC236}">
                <a16:creationId xmlns:a16="http://schemas.microsoft.com/office/drawing/2014/main" id="{DD325CCF-2C55-4E43-8A98-ABC1CEA30604}"/>
              </a:ext>
            </a:extLst>
          </p:cNvPr>
          <p:cNvSpPr>
            <a:spLocks noChangeShapeType="1"/>
          </p:cNvSpPr>
          <p:nvPr/>
        </p:nvSpPr>
        <p:spPr bwMode="auto">
          <a:xfrm>
            <a:off x="8005763" y="3497263"/>
            <a:ext cx="242887"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0489" name="Line 9">
            <a:extLst>
              <a:ext uri="{FF2B5EF4-FFF2-40B4-BE49-F238E27FC236}">
                <a16:creationId xmlns:a16="http://schemas.microsoft.com/office/drawing/2014/main" id="{B385E422-3565-4F53-A0A4-6E0512C99A90}"/>
              </a:ext>
            </a:extLst>
          </p:cNvPr>
          <p:cNvSpPr>
            <a:spLocks noChangeShapeType="1"/>
          </p:cNvSpPr>
          <p:nvPr/>
        </p:nvSpPr>
        <p:spPr bwMode="auto">
          <a:xfrm flipH="1">
            <a:off x="6875463" y="3497263"/>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0490" name="Line 10">
            <a:extLst>
              <a:ext uri="{FF2B5EF4-FFF2-40B4-BE49-F238E27FC236}">
                <a16:creationId xmlns:a16="http://schemas.microsoft.com/office/drawing/2014/main" id="{345F8AAA-8FCF-4804-AB73-ADC583E0EC14}"/>
              </a:ext>
            </a:extLst>
          </p:cNvPr>
          <p:cNvSpPr>
            <a:spLocks noChangeShapeType="1"/>
          </p:cNvSpPr>
          <p:nvPr/>
        </p:nvSpPr>
        <p:spPr bwMode="auto">
          <a:xfrm flipH="1">
            <a:off x="5881688" y="273367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0491" name="Line 11">
            <a:extLst>
              <a:ext uri="{FF2B5EF4-FFF2-40B4-BE49-F238E27FC236}">
                <a16:creationId xmlns:a16="http://schemas.microsoft.com/office/drawing/2014/main" id="{567FBE94-AC54-4856-BD50-B702B12EB5EC}"/>
              </a:ext>
            </a:extLst>
          </p:cNvPr>
          <p:cNvSpPr>
            <a:spLocks noChangeShapeType="1"/>
          </p:cNvSpPr>
          <p:nvPr/>
        </p:nvSpPr>
        <p:spPr bwMode="auto">
          <a:xfrm>
            <a:off x="7092950" y="2733675"/>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0492" name="Line 12">
            <a:extLst>
              <a:ext uri="{FF2B5EF4-FFF2-40B4-BE49-F238E27FC236}">
                <a16:creationId xmlns:a16="http://schemas.microsoft.com/office/drawing/2014/main" id="{ABE1C7A4-B411-44FB-9C45-4F2F22CD5278}"/>
              </a:ext>
            </a:extLst>
          </p:cNvPr>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0493" name="Line 13">
            <a:extLst>
              <a:ext uri="{FF2B5EF4-FFF2-40B4-BE49-F238E27FC236}">
                <a16:creationId xmlns:a16="http://schemas.microsoft.com/office/drawing/2014/main" id="{E81EEE63-73B3-4E16-976F-684B4353A1E8}"/>
              </a:ext>
            </a:extLst>
          </p:cNvPr>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0494" name="Text Box 14">
            <a:extLst>
              <a:ext uri="{FF2B5EF4-FFF2-40B4-BE49-F238E27FC236}">
                <a16:creationId xmlns:a16="http://schemas.microsoft.com/office/drawing/2014/main" id="{6EE5ED57-7734-4F57-939B-B4658C1BFCD9}"/>
              </a:ext>
            </a:extLst>
          </p:cNvPr>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MarSt</a:t>
            </a:r>
            <a:endParaRPr lang="en-US" altLang="ar-EG" sz="1600" b="0">
              <a:solidFill>
                <a:schemeClr val="bg2"/>
              </a:solidFill>
            </a:endParaRPr>
          </a:p>
        </p:txBody>
      </p:sp>
      <p:sp>
        <p:nvSpPr>
          <p:cNvPr id="20495" name="Text Box 15">
            <a:extLst>
              <a:ext uri="{FF2B5EF4-FFF2-40B4-BE49-F238E27FC236}">
                <a16:creationId xmlns:a16="http://schemas.microsoft.com/office/drawing/2014/main" id="{CB88E0EC-D283-4476-9F2C-00758600A28A}"/>
              </a:ext>
            </a:extLst>
          </p:cNvPr>
          <p:cNvSpPr txBox="1">
            <a:spLocks noChangeArrowheads="1"/>
          </p:cNvSpPr>
          <p:nvPr/>
        </p:nvSpPr>
        <p:spPr bwMode="auto">
          <a:xfrm>
            <a:off x="6203950" y="247015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Refund</a:t>
            </a:r>
            <a:endParaRPr lang="en-US" altLang="ar-EG" sz="1600" b="0">
              <a:solidFill>
                <a:schemeClr val="bg2"/>
              </a:solidFill>
            </a:endParaRPr>
          </a:p>
        </p:txBody>
      </p:sp>
      <p:sp>
        <p:nvSpPr>
          <p:cNvPr id="20496" name="Text Box 16">
            <a:extLst>
              <a:ext uri="{FF2B5EF4-FFF2-40B4-BE49-F238E27FC236}">
                <a16:creationId xmlns:a16="http://schemas.microsoft.com/office/drawing/2014/main" id="{3715E356-6C70-4847-B165-27097AEAB59A}"/>
              </a:ext>
            </a:extLst>
          </p:cNvPr>
          <p:cNvSpPr txBox="1">
            <a:spLocks noChangeArrowheads="1"/>
          </p:cNvSpPr>
          <p:nvPr/>
        </p:nvSpPr>
        <p:spPr bwMode="auto">
          <a:xfrm>
            <a:off x="7118350" y="3232150"/>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TaxInc</a:t>
            </a:r>
            <a:endParaRPr lang="en-US" altLang="ar-EG" sz="1600" b="0">
              <a:solidFill>
                <a:schemeClr val="bg2"/>
              </a:solidFill>
            </a:endParaRPr>
          </a:p>
        </p:txBody>
      </p:sp>
      <p:sp>
        <p:nvSpPr>
          <p:cNvPr id="20497" name="AutoShape 17">
            <a:extLst>
              <a:ext uri="{FF2B5EF4-FFF2-40B4-BE49-F238E27FC236}">
                <a16:creationId xmlns:a16="http://schemas.microsoft.com/office/drawing/2014/main" id="{2D1C7382-AFAA-474B-B5E6-E8DE0D5CA16C}"/>
              </a:ext>
            </a:extLst>
          </p:cNvPr>
          <p:cNvSpPr>
            <a:spLocks noChangeArrowheads="1"/>
          </p:cNvSpPr>
          <p:nvPr/>
        </p:nvSpPr>
        <p:spPr bwMode="auto">
          <a:xfrm>
            <a:off x="8045450" y="4021138"/>
            <a:ext cx="627063" cy="366712"/>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0498" name="Text Box 18">
            <a:extLst>
              <a:ext uri="{FF2B5EF4-FFF2-40B4-BE49-F238E27FC236}">
                <a16:creationId xmlns:a16="http://schemas.microsoft.com/office/drawing/2014/main" id="{FC4F2AFF-2D90-4231-9670-3A4A44E458EC}"/>
              </a:ext>
            </a:extLst>
          </p:cNvPr>
          <p:cNvSpPr txBox="1">
            <a:spLocks noChangeArrowheads="1"/>
          </p:cNvSpPr>
          <p:nvPr/>
        </p:nvSpPr>
        <p:spPr bwMode="auto">
          <a:xfrm>
            <a:off x="7969250" y="4021138"/>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YES</a:t>
            </a:r>
            <a:endParaRPr lang="en-US" altLang="ar-EG" sz="1600" b="0">
              <a:solidFill>
                <a:schemeClr val="bg2"/>
              </a:solidFill>
            </a:endParaRPr>
          </a:p>
        </p:txBody>
      </p:sp>
      <p:sp>
        <p:nvSpPr>
          <p:cNvPr id="20499" name="AutoShape 19">
            <a:extLst>
              <a:ext uri="{FF2B5EF4-FFF2-40B4-BE49-F238E27FC236}">
                <a16:creationId xmlns:a16="http://schemas.microsoft.com/office/drawing/2014/main" id="{D85BAB5A-0A0E-483B-8649-711C3D280D4F}"/>
              </a:ext>
            </a:extLst>
          </p:cNvPr>
          <p:cNvSpPr>
            <a:spLocks noChangeArrowheads="1"/>
          </p:cNvSpPr>
          <p:nvPr/>
        </p:nvSpPr>
        <p:spPr bwMode="auto">
          <a:xfrm>
            <a:off x="6553200" y="4038600"/>
            <a:ext cx="654050" cy="363538"/>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0500" name="Text Box 20">
            <a:extLst>
              <a:ext uri="{FF2B5EF4-FFF2-40B4-BE49-F238E27FC236}">
                <a16:creationId xmlns:a16="http://schemas.microsoft.com/office/drawing/2014/main" id="{C487602C-EC36-4AE9-84F5-F939E7C59EAD}"/>
              </a:ext>
            </a:extLst>
          </p:cNvPr>
          <p:cNvSpPr txBox="1">
            <a:spLocks noChangeArrowheads="1"/>
          </p:cNvSpPr>
          <p:nvPr/>
        </p:nvSpPr>
        <p:spPr bwMode="auto">
          <a:xfrm>
            <a:off x="6650038" y="4024313"/>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chemeClr val="bg2"/>
              </a:solidFill>
            </a:endParaRPr>
          </a:p>
        </p:txBody>
      </p:sp>
      <p:sp>
        <p:nvSpPr>
          <p:cNvPr id="20501" name="AutoShape 21">
            <a:extLst>
              <a:ext uri="{FF2B5EF4-FFF2-40B4-BE49-F238E27FC236}">
                <a16:creationId xmlns:a16="http://schemas.microsoft.com/office/drawing/2014/main" id="{C8046721-CB23-4402-BEFA-1ADCEA90CB51}"/>
              </a:ext>
            </a:extLst>
          </p:cNvPr>
          <p:cNvSpPr>
            <a:spLocks noChangeArrowheads="1"/>
          </p:cNvSpPr>
          <p:nvPr/>
        </p:nvSpPr>
        <p:spPr bwMode="auto">
          <a:xfrm>
            <a:off x="4348163" y="248443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0502" name="Text Box 22">
            <a:extLst>
              <a:ext uri="{FF2B5EF4-FFF2-40B4-BE49-F238E27FC236}">
                <a16:creationId xmlns:a16="http://schemas.microsoft.com/office/drawing/2014/main" id="{BD0C852E-94F7-4D56-A602-C98A7CBCA82D}"/>
              </a:ext>
            </a:extLst>
          </p:cNvPr>
          <p:cNvSpPr txBox="1">
            <a:spLocks noChangeArrowheads="1"/>
          </p:cNvSpPr>
          <p:nvPr/>
        </p:nvSpPr>
        <p:spPr bwMode="auto">
          <a:xfrm>
            <a:off x="4443413" y="24701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rgbClr val="00FFFF"/>
              </a:solidFill>
            </a:endParaRPr>
          </a:p>
        </p:txBody>
      </p:sp>
      <p:grpSp>
        <p:nvGrpSpPr>
          <p:cNvPr id="20503" name="Group 35">
            <a:extLst>
              <a:ext uri="{FF2B5EF4-FFF2-40B4-BE49-F238E27FC236}">
                <a16:creationId xmlns:a16="http://schemas.microsoft.com/office/drawing/2014/main" id="{6BC01D3A-DBA0-47E0-868A-8DC8B76DCD95}"/>
              </a:ext>
            </a:extLst>
          </p:cNvPr>
          <p:cNvGrpSpPr>
            <a:grpSpLocks/>
          </p:cNvGrpSpPr>
          <p:nvPr/>
        </p:nvGrpSpPr>
        <p:grpSpPr bwMode="auto">
          <a:xfrm>
            <a:off x="5594350" y="3232150"/>
            <a:ext cx="685800" cy="381000"/>
            <a:chOff x="4927" y="2340"/>
            <a:chExt cx="432" cy="240"/>
          </a:xfrm>
        </p:grpSpPr>
        <p:sp>
          <p:nvSpPr>
            <p:cNvPr id="20511" name="AutoShape 23">
              <a:extLst>
                <a:ext uri="{FF2B5EF4-FFF2-40B4-BE49-F238E27FC236}">
                  <a16:creationId xmlns:a16="http://schemas.microsoft.com/office/drawing/2014/main" id="{66643210-0535-4ADD-9AE7-F603ED6196B8}"/>
                </a:ext>
              </a:extLst>
            </p:cNvPr>
            <p:cNvSpPr>
              <a:spLocks noChangeArrowheads="1"/>
            </p:cNvSpPr>
            <p:nvPr/>
          </p:nvSpPr>
          <p:spPr bwMode="auto">
            <a:xfrm>
              <a:off x="4927" y="2340"/>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0512" name="Text Box 24">
              <a:extLst>
                <a:ext uri="{FF2B5EF4-FFF2-40B4-BE49-F238E27FC236}">
                  <a16:creationId xmlns:a16="http://schemas.microsoft.com/office/drawing/2014/main" id="{16388DD9-3186-4126-AEAD-002B6AA7F65B}"/>
                </a:ext>
              </a:extLst>
            </p:cNvPr>
            <p:cNvSpPr txBox="1">
              <a:spLocks noChangeArrowheads="1"/>
            </p:cNvSpPr>
            <p:nvPr/>
          </p:nvSpPr>
          <p:spPr bwMode="auto">
            <a:xfrm>
              <a:off x="4975" y="2340"/>
              <a:ext cx="3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chemeClr val="bg2"/>
                </a:solidFill>
              </a:endParaRPr>
            </a:p>
          </p:txBody>
        </p:sp>
      </p:grpSp>
      <p:sp>
        <p:nvSpPr>
          <p:cNvPr id="20504" name="Text Box 25">
            <a:extLst>
              <a:ext uri="{FF2B5EF4-FFF2-40B4-BE49-F238E27FC236}">
                <a16:creationId xmlns:a16="http://schemas.microsoft.com/office/drawing/2014/main" id="{4F2F026C-7CD6-46D7-B612-A2DB04BC7D74}"/>
              </a:ext>
            </a:extLst>
          </p:cNvPr>
          <p:cNvSpPr txBox="1">
            <a:spLocks noChangeArrowheads="1"/>
          </p:cNvSpPr>
          <p:nvPr/>
        </p:nvSpPr>
        <p:spPr bwMode="auto">
          <a:xfrm>
            <a:off x="5518150" y="27749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Yes</a:t>
            </a:r>
            <a:endParaRPr lang="en-US" altLang="ar-EG" sz="1600" b="0">
              <a:solidFill>
                <a:schemeClr val="bg2"/>
              </a:solidFill>
            </a:endParaRPr>
          </a:p>
        </p:txBody>
      </p:sp>
      <p:sp>
        <p:nvSpPr>
          <p:cNvPr id="20505" name="Text Box 26">
            <a:extLst>
              <a:ext uri="{FF2B5EF4-FFF2-40B4-BE49-F238E27FC236}">
                <a16:creationId xmlns:a16="http://schemas.microsoft.com/office/drawing/2014/main" id="{A327ADB8-6379-4C2E-A0B2-2A275EE3A22D}"/>
              </a:ext>
            </a:extLst>
          </p:cNvPr>
          <p:cNvSpPr txBox="1">
            <a:spLocks noChangeArrowheads="1"/>
          </p:cNvSpPr>
          <p:nvPr/>
        </p:nvSpPr>
        <p:spPr bwMode="auto">
          <a:xfrm>
            <a:off x="7270750" y="2698750"/>
            <a:ext cx="4429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No</a:t>
            </a:r>
            <a:endParaRPr lang="en-US" altLang="ar-EG" sz="1600" b="0">
              <a:solidFill>
                <a:schemeClr val="bg2"/>
              </a:solidFill>
            </a:endParaRPr>
          </a:p>
        </p:txBody>
      </p:sp>
      <p:sp>
        <p:nvSpPr>
          <p:cNvPr id="20506" name="Text Box 27">
            <a:extLst>
              <a:ext uri="{FF2B5EF4-FFF2-40B4-BE49-F238E27FC236}">
                <a16:creationId xmlns:a16="http://schemas.microsoft.com/office/drawing/2014/main" id="{0F6B408E-A77E-4E8C-8AF2-C4DA9306E4FE}"/>
              </a:ext>
            </a:extLst>
          </p:cNvPr>
          <p:cNvSpPr txBox="1">
            <a:spLocks noChangeArrowheads="1"/>
          </p:cNvSpPr>
          <p:nvPr/>
        </p:nvSpPr>
        <p:spPr bwMode="auto">
          <a:xfrm>
            <a:off x="4146550" y="1936750"/>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Married</a:t>
            </a:r>
            <a:r>
              <a:rPr lang="en-US" altLang="ar-EG" sz="1600" b="0">
                <a:solidFill>
                  <a:schemeClr val="bg2"/>
                </a:solidFill>
              </a:rPr>
              <a:t> </a:t>
            </a:r>
          </a:p>
        </p:txBody>
      </p:sp>
      <p:sp>
        <p:nvSpPr>
          <p:cNvPr id="20507" name="Text Box 28">
            <a:extLst>
              <a:ext uri="{FF2B5EF4-FFF2-40B4-BE49-F238E27FC236}">
                <a16:creationId xmlns:a16="http://schemas.microsoft.com/office/drawing/2014/main" id="{89D9BD7C-53B5-488E-BDDE-AFE1620E331A}"/>
              </a:ext>
            </a:extLst>
          </p:cNvPr>
          <p:cNvSpPr txBox="1">
            <a:spLocks noChangeArrowheads="1"/>
          </p:cNvSpPr>
          <p:nvPr/>
        </p:nvSpPr>
        <p:spPr bwMode="auto">
          <a:xfrm>
            <a:off x="5746750" y="1708150"/>
            <a:ext cx="13985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Single, Divorced</a:t>
            </a:r>
            <a:endParaRPr lang="en-US" altLang="ar-EG" sz="1600" b="0">
              <a:solidFill>
                <a:schemeClr val="bg2"/>
              </a:solidFill>
            </a:endParaRPr>
          </a:p>
        </p:txBody>
      </p:sp>
      <p:sp>
        <p:nvSpPr>
          <p:cNvPr id="20508" name="Text Box 29">
            <a:extLst>
              <a:ext uri="{FF2B5EF4-FFF2-40B4-BE49-F238E27FC236}">
                <a16:creationId xmlns:a16="http://schemas.microsoft.com/office/drawing/2014/main" id="{6254AE51-1D39-4273-8327-A1E1D5E491E8}"/>
              </a:ext>
            </a:extLst>
          </p:cNvPr>
          <p:cNvSpPr txBox="1">
            <a:spLocks noChangeArrowheads="1"/>
          </p:cNvSpPr>
          <p:nvPr/>
        </p:nvSpPr>
        <p:spPr bwMode="auto">
          <a:xfrm>
            <a:off x="6353175" y="3562350"/>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&lt; 80K</a:t>
            </a:r>
            <a:endParaRPr lang="en-US" altLang="ar-EG" sz="1600" b="0">
              <a:solidFill>
                <a:schemeClr val="bg2"/>
              </a:solidFill>
            </a:endParaRPr>
          </a:p>
        </p:txBody>
      </p:sp>
      <p:sp>
        <p:nvSpPr>
          <p:cNvPr id="20509" name="Text Box 30">
            <a:extLst>
              <a:ext uri="{FF2B5EF4-FFF2-40B4-BE49-F238E27FC236}">
                <a16:creationId xmlns:a16="http://schemas.microsoft.com/office/drawing/2014/main" id="{3293EC52-6094-43BA-9861-1B392155EB5D}"/>
              </a:ext>
            </a:extLst>
          </p:cNvPr>
          <p:cNvSpPr txBox="1">
            <a:spLocks noChangeArrowheads="1"/>
          </p:cNvSpPr>
          <p:nvPr/>
        </p:nvSpPr>
        <p:spPr bwMode="auto">
          <a:xfrm>
            <a:off x="8128000" y="3562350"/>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&gt; 80K</a:t>
            </a:r>
            <a:endParaRPr lang="en-US" altLang="ar-EG" sz="1600" b="0">
              <a:solidFill>
                <a:schemeClr val="bg2"/>
              </a:solidFill>
            </a:endParaRPr>
          </a:p>
        </p:txBody>
      </p:sp>
      <p:sp>
        <p:nvSpPr>
          <p:cNvPr id="20510" name="Text Box 37">
            <a:extLst>
              <a:ext uri="{FF2B5EF4-FFF2-40B4-BE49-F238E27FC236}">
                <a16:creationId xmlns:a16="http://schemas.microsoft.com/office/drawing/2014/main" id="{3C627172-735A-46C3-9B53-794FD0BB0423}"/>
              </a:ext>
            </a:extLst>
          </p:cNvPr>
          <p:cNvSpPr txBox="1">
            <a:spLocks noChangeArrowheads="1"/>
          </p:cNvSpPr>
          <p:nvPr/>
        </p:nvSpPr>
        <p:spPr bwMode="auto">
          <a:xfrm>
            <a:off x="4343400" y="5029200"/>
            <a:ext cx="441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1800">
                <a:solidFill>
                  <a:srgbClr val="CC3300"/>
                </a:solidFill>
              </a:rPr>
              <a:t>There could be more than one tree that fits the same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F74652E-D593-49C6-A014-C63A7AA05428}"/>
              </a:ext>
            </a:extLst>
          </p:cNvPr>
          <p:cNvSpPr>
            <a:spLocks noGrp="1" noChangeArrowheads="1"/>
          </p:cNvSpPr>
          <p:nvPr>
            <p:ph type="title"/>
          </p:nvPr>
        </p:nvSpPr>
        <p:spPr/>
        <p:txBody>
          <a:bodyPr/>
          <a:lstStyle/>
          <a:p>
            <a:r>
              <a:rPr lang="en-US" altLang="ar-EG"/>
              <a:t>Decision Tree Classification Task</a:t>
            </a:r>
          </a:p>
        </p:txBody>
      </p:sp>
      <p:graphicFrame>
        <p:nvGraphicFramePr>
          <p:cNvPr id="21507" name="Object 3">
            <a:extLst>
              <a:ext uri="{FF2B5EF4-FFF2-40B4-BE49-F238E27FC236}">
                <a16:creationId xmlns:a16="http://schemas.microsoft.com/office/drawing/2014/main" id="{3E803C4B-FB9C-424B-93BE-1C97537B5854}"/>
              </a:ext>
            </a:extLst>
          </p:cNvPr>
          <p:cNvGraphicFramePr>
            <a:graphicFrameLocks noChangeAspect="1"/>
          </p:cNvGraphicFramePr>
          <p:nvPr>
            <p:ph idx="1"/>
          </p:nvPr>
        </p:nvGraphicFramePr>
        <p:xfrm>
          <a:off x="1093788" y="1143000"/>
          <a:ext cx="6951662" cy="5181600"/>
        </p:xfrm>
        <a:graphic>
          <a:graphicData uri="http://schemas.openxmlformats.org/presentationml/2006/ole">
            <mc:AlternateContent xmlns:mc="http://schemas.openxmlformats.org/markup-compatibility/2006">
              <mc:Choice xmlns:v="urn:schemas-microsoft-com:vml" Requires="v">
                <p:oleObj name="Visio" r:id="rId2" imgW="8424875" imgH="6279741" progId="Visio.Drawing.6">
                  <p:embed/>
                </p:oleObj>
              </mc:Choice>
              <mc:Fallback>
                <p:oleObj name="Visio" r:id="rId2" imgW="8424875" imgH="6279741" progId="Visio.Drawing.6">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1143000"/>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8" name="Line 4">
            <a:extLst>
              <a:ext uri="{FF2B5EF4-FFF2-40B4-BE49-F238E27FC236}">
                <a16:creationId xmlns:a16="http://schemas.microsoft.com/office/drawing/2014/main" id="{EC4F91D0-A5AB-4845-9563-3937AE3A9B3D}"/>
              </a:ext>
            </a:extLst>
          </p:cNvPr>
          <p:cNvSpPr>
            <a:spLocks noChangeShapeType="1"/>
          </p:cNvSpPr>
          <p:nvPr/>
        </p:nvSpPr>
        <p:spPr bwMode="auto">
          <a:xfrm flipH="1" flipV="1">
            <a:off x="6019800" y="4724400"/>
            <a:ext cx="0" cy="68580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21509" name="Text Box 5">
            <a:extLst>
              <a:ext uri="{FF2B5EF4-FFF2-40B4-BE49-F238E27FC236}">
                <a16:creationId xmlns:a16="http://schemas.microsoft.com/office/drawing/2014/main" id="{FB1F4944-D67B-4B8A-962C-AD13BCD1A8E5}"/>
              </a:ext>
            </a:extLst>
          </p:cNvPr>
          <p:cNvSpPr txBox="1">
            <a:spLocks noChangeArrowheads="1"/>
          </p:cNvSpPr>
          <p:nvPr/>
        </p:nvSpPr>
        <p:spPr bwMode="auto">
          <a:xfrm>
            <a:off x="7086600" y="4114800"/>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1400"/>
              <a:t>Decision Tree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66A2271-61F6-41C7-9232-9FA0220DA11E}"/>
              </a:ext>
            </a:extLst>
          </p:cNvPr>
          <p:cNvSpPr>
            <a:spLocks noGrp="1" noChangeArrowheads="1"/>
          </p:cNvSpPr>
          <p:nvPr>
            <p:ph type="title"/>
          </p:nvPr>
        </p:nvSpPr>
        <p:spPr/>
        <p:txBody>
          <a:bodyPr/>
          <a:lstStyle/>
          <a:p>
            <a:r>
              <a:rPr lang="en-US" altLang="ar-EG"/>
              <a:t>Apply Model to Test Data</a:t>
            </a:r>
          </a:p>
        </p:txBody>
      </p:sp>
      <p:grpSp>
        <p:nvGrpSpPr>
          <p:cNvPr id="22531" name="Group 3">
            <a:extLst>
              <a:ext uri="{FF2B5EF4-FFF2-40B4-BE49-F238E27FC236}">
                <a16:creationId xmlns:a16="http://schemas.microsoft.com/office/drawing/2014/main" id="{D81B7AC7-27DD-4522-8B1E-89446F3595F2}"/>
              </a:ext>
            </a:extLst>
          </p:cNvPr>
          <p:cNvGrpSpPr>
            <a:grpSpLocks/>
          </p:cNvGrpSpPr>
          <p:nvPr/>
        </p:nvGrpSpPr>
        <p:grpSpPr bwMode="auto">
          <a:xfrm>
            <a:off x="685800" y="2362200"/>
            <a:ext cx="4267200" cy="3298825"/>
            <a:chOff x="384" y="1584"/>
            <a:chExt cx="2451" cy="1694"/>
          </a:xfrm>
        </p:grpSpPr>
        <p:sp>
          <p:nvSpPr>
            <p:cNvPr id="22536" name="Line 4">
              <a:extLst>
                <a:ext uri="{FF2B5EF4-FFF2-40B4-BE49-F238E27FC236}">
                  <a16:creationId xmlns:a16="http://schemas.microsoft.com/office/drawing/2014/main" id="{05AEBC48-52E1-4D58-AE10-AB087D3A48B1}"/>
                </a:ext>
              </a:extLst>
            </p:cNvPr>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2537" name="Line 5">
              <a:extLst>
                <a:ext uri="{FF2B5EF4-FFF2-40B4-BE49-F238E27FC236}">
                  <a16:creationId xmlns:a16="http://schemas.microsoft.com/office/drawing/2014/main" id="{1944485D-B514-4A74-A704-FBC2F867591F}"/>
                </a:ext>
              </a:extLst>
            </p:cNvPr>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2538" name="Line 6">
              <a:extLst>
                <a:ext uri="{FF2B5EF4-FFF2-40B4-BE49-F238E27FC236}">
                  <a16:creationId xmlns:a16="http://schemas.microsoft.com/office/drawing/2014/main" id="{7651C970-5B67-41C2-A04C-95477F204F37}"/>
                </a:ext>
              </a:extLst>
            </p:cNvPr>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2539" name="Line 7">
              <a:extLst>
                <a:ext uri="{FF2B5EF4-FFF2-40B4-BE49-F238E27FC236}">
                  <a16:creationId xmlns:a16="http://schemas.microsoft.com/office/drawing/2014/main" id="{7CF21FF1-1752-40B1-AA27-B30BE8D4590F}"/>
                </a:ext>
              </a:extLst>
            </p:cNvPr>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2540" name="Line 8">
              <a:extLst>
                <a:ext uri="{FF2B5EF4-FFF2-40B4-BE49-F238E27FC236}">
                  <a16:creationId xmlns:a16="http://schemas.microsoft.com/office/drawing/2014/main" id="{5AFC078F-E752-45B3-94F8-55D445742AF7}"/>
                </a:ext>
              </a:extLst>
            </p:cNvPr>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2541" name="Line 9">
              <a:extLst>
                <a:ext uri="{FF2B5EF4-FFF2-40B4-BE49-F238E27FC236}">
                  <a16:creationId xmlns:a16="http://schemas.microsoft.com/office/drawing/2014/main" id="{179BF2F4-2C25-4F79-9C54-E0E395C393B8}"/>
                </a:ext>
              </a:extLst>
            </p:cNvPr>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2542" name="Text Box 10">
              <a:extLst>
                <a:ext uri="{FF2B5EF4-FFF2-40B4-BE49-F238E27FC236}">
                  <a16:creationId xmlns:a16="http://schemas.microsoft.com/office/drawing/2014/main" id="{3860B71D-7373-4BC6-B7B0-6744046E331A}"/>
                </a:ext>
              </a:extLst>
            </p:cNvPr>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Refund</a:t>
              </a:r>
              <a:endParaRPr lang="en-US" altLang="ar-EG" sz="1600" b="0">
                <a:solidFill>
                  <a:schemeClr val="bg2"/>
                </a:solidFill>
              </a:endParaRPr>
            </a:p>
          </p:txBody>
        </p:sp>
        <p:sp>
          <p:nvSpPr>
            <p:cNvPr id="22543" name="Text Box 11">
              <a:extLst>
                <a:ext uri="{FF2B5EF4-FFF2-40B4-BE49-F238E27FC236}">
                  <a16:creationId xmlns:a16="http://schemas.microsoft.com/office/drawing/2014/main" id="{7365C900-432A-43AB-94B9-889CD2C6C9BB}"/>
                </a:ext>
              </a:extLst>
            </p:cNvPr>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MarSt</a:t>
              </a:r>
              <a:endParaRPr lang="en-US" altLang="ar-EG" sz="1600" b="0">
                <a:solidFill>
                  <a:schemeClr val="bg2"/>
                </a:solidFill>
              </a:endParaRPr>
            </a:p>
          </p:txBody>
        </p:sp>
        <p:sp>
          <p:nvSpPr>
            <p:cNvPr id="22544" name="Text Box 12">
              <a:extLst>
                <a:ext uri="{FF2B5EF4-FFF2-40B4-BE49-F238E27FC236}">
                  <a16:creationId xmlns:a16="http://schemas.microsoft.com/office/drawing/2014/main" id="{AB7FF7E4-39AB-470C-9B01-3658CC7BD434}"/>
                </a:ext>
              </a:extLst>
            </p:cNvPr>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TaxInc</a:t>
              </a:r>
              <a:endParaRPr lang="en-US" altLang="ar-EG" sz="1600" b="0">
                <a:solidFill>
                  <a:schemeClr val="bg2"/>
                </a:solidFill>
              </a:endParaRPr>
            </a:p>
          </p:txBody>
        </p:sp>
        <p:sp>
          <p:nvSpPr>
            <p:cNvPr id="22545" name="AutoShape 13">
              <a:extLst>
                <a:ext uri="{FF2B5EF4-FFF2-40B4-BE49-F238E27FC236}">
                  <a16:creationId xmlns:a16="http://schemas.microsoft.com/office/drawing/2014/main" id="{2E22FBF1-F32C-4D03-8379-F9704001F731}"/>
                </a:ext>
              </a:extLst>
            </p:cNvPr>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2546" name="Text Box 14">
              <a:extLst>
                <a:ext uri="{FF2B5EF4-FFF2-40B4-BE49-F238E27FC236}">
                  <a16:creationId xmlns:a16="http://schemas.microsoft.com/office/drawing/2014/main" id="{23C7D2B4-2C0C-408A-99FA-7A79AF77C8B1}"/>
                </a:ext>
              </a:extLst>
            </p:cNvPr>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YES</a:t>
              </a:r>
              <a:endParaRPr lang="en-US" altLang="ar-EG" sz="1600" b="0">
                <a:solidFill>
                  <a:schemeClr val="bg2"/>
                </a:solidFill>
              </a:endParaRPr>
            </a:p>
          </p:txBody>
        </p:sp>
        <p:sp>
          <p:nvSpPr>
            <p:cNvPr id="22547" name="AutoShape 15">
              <a:extLst>
                <a:ext uri="{FF2B5EF4-FFF2-40B4-BE49-F238E27FC236}">
                  <a16:creationId xmlns:a16="http://schemas.microsoft.com/office/drawing/2014/main" id="{2920ECA3-B44F-4A86-9FBD-EBF526B623A7}"/>
                </a:ext>
              </a:extLst>
            </p:cNvPr>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2548" name="Text Box 16">
              <a:extLst>
                <a:ext uri="{FF2B5EF4-FFF2-40B4-BE49-F238E27FC236}">
                  <a16:creationId xmlns:a16="http://schemas.microsoft.com/office/drawing/2014/main" id="{811C36D7-3060-4F3A-83EC-A9C9CD3887DD}"/>
                </a:ext>
              </a:extLst>
            </p:cNvPr>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chemeClr val="bg2"/>
                </a:solidFill>
              </a:endParaRPr>
            </a:p>
          </p:txBody>
        </p:sp>
        <p:sp>
          <p:nvSpPr>
            <p:cNvPr id="22549" name="AutoShape 17">
              <a:extLst>
                <a:ext uri="{FF2B5EF4-FFF2-40B4-BE49-F238E27FC236}">
                  <a16:creationId xmlns:a16="http://schemas.microsoft.com/office/drawing/2014/main" id="{2AFA8728-AA9B-4FEE-9D4B-A5416D90C69C}"/>
                </a:ext>
              </a:extLst>
            </p:cNvPr>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2550" name="Text Box 18">
              <a:extLst>
                <a:ext uri="{FF2B5EF4-FFF2-40B4-BE49-F238E27FC236}">
                  <a16:creationId xmlns:a16="http://schemas.microsoft.com/office/drawing/2014/main" id="{BB6FF26A-6C4C-4AF7-9DF9-F202AD1AFF5D}"/>
                </a:ext>
              </a:extLst>
            </p:cNvPr>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rgbClr val="00FFFF"/>
                </a:solidFill>
              </a:endParaRPr>
            </a:p>
          </p:txBody>
        </p:sp>
        <p:sp>
          <p:nvSpPr>
            <p:cNvPr id="22551" name="AutoShape 19">
              <a:extLst>
                <a:ext uri="{FF2B5EF4-FFF2-40B4-BE49-F238E27FC236}">
                  <a16:creationId xmlns:a16="http://schemas.microsoft.com/office/drawing/2014/main" id="{7ED9D348-2E6E-4EF4-A361-A0B845E3106A}"/>
                </a:ext>
              </a:extLst>
            </p:cNvPr>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2552" name="Text Box 20">
              <a:extLst>
                <a:ext uri="{FF2B5EF4-FFF2-40B4-BE49-F238E27FC236}">
                  <a16:creationId xmlns:a16="http://schemas.microsoft.com/office/drawing/2014/main" id="{6612E730-8C21-4356-BB7E-51DCF4BEBF8E}"/>
                </a:ext>
              </a:extLst>
            </p:cNvPr>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chemeClr val="bg2"/>
                </a:solidFill>
              </a:endParaRPr>
            </a:p>
          </p:txBody>
        </p:sp>
        <p:sp>
          <p:nvSpPr>
            <p:cNvPr id="22553" name="Text Box 21">
              <a:extLst>
                <a:ext uri="{FF2B5EF4-FFF2-40B4-BE49-F238E27FC236}">
                  <a16:creationId xmlns:a16="http://schemas.microsoft.com/office/drawing/2014/main" id="{6E035F1C-403F-4431-8FE2-8FAD26413556}"/>
                </a:ext>
              </a:extLst>
            </p:cNvPr>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Yes</a:t>
              </a:r>
              <a:endParaRPr lang="en-US" altLang="ar-EG" sz="1600" b="0">
                <a:solidFill>
                  <a:schemeClr val="bg2"/>
                </a:solidFill>
              </a:endParaRPr>
            </a:p>
          </p:txBody>
        </p:sp>
        <p:sp>
          <p:nvSpPr>
            <p:cNvPr id="22554" name="Text Box 22">
              <a:extLst>
                <a:ext uri="{FF2B5EF4-FFF2-40B4-BE49-F238E27FC236}">
                  <a16:creationId xmlns:a16="http://schemas.microsoft.com/office/drawing/2014/main" id="{969C09D3-9FAF-4FA7-A51D-ACC5FACFF32B}"/>
                </a:ext>
              </a:extLst>
            </p:cNvPr>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No</a:t>
              </a:r>
              <a:endParaRPr lang="en-US" altLang="ar-EG" sz="1600" b="0">
                <a:solidFill>
                  <a:schemeClr val="bg2"/>
                </a:solidFill>
              </a:endParaRPr>
            </a:p>
          </p:txBody>
        </p:sp>
        <p:sp>
          <p:nvSpPr>
            <p:cNvPr id="22555" name="Text Box 23">
              <a:extLst>
                <a:ext uri="{FF2B5EF4-FFF2-40B4-BE49-F238E27FC236}">
                  <a16:creationId xmlns:a16="http://schemas.microsoft.com/office/drawing/2014/main" id="{8EF6501E-AFE9-4B74-936F-216E82F5F80A}"/>
                </a:ext>
              </a:extLst>
            </p:cNvPr>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Married</a:t>
              </a:r>
              <a:r>
                <a:rPr lang="en-US" altLang="ar-EG" sz="1600" b="0">
                  <a:solidFill>
                    <a:schemeClr val="bg2"/>
                  </a:solidFill>
                </a:rPr>
                <a:t> </a:t>
              </a:r>
            </a:p>
          </p:txBody>
        </p:sp>
        <p:sp>
          <p:nvSpPr>
            <p:cNvPr id="22556" name="Text Box 24">
              <a:extLst>
                <a:ext uri="{FF2B5EF4-FFF2-40B4-BE49-F238E27FC236}">
                  <a16:creationId xmlns:a16="http://schemas.microsoft.com/office/drawing/2014/main" id="{016EB3FD-2647-4790-8523-50448E7E5FD8}"/>
                </a:ext>
              </a:extLst>
            </p:cNvPr>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Single, Divorced</a:t>
              </a:r>
              <a:endParaRPr lang="en-US" altLang="ar-EG" sz="1600" b="0">
                <a:solidFill>
                  <a:schemeClr val="bg2"/>
                </a:solidFill>
              </a:endParaRPr>
            </a:p>
          </p:txBody>
        </p:sp>
        <p:sp>
          <p:nvSpPr>
            <p:cNvPr id="22557" name="Text Box 25">
              <a:extLst>
                <a:ext uri="{FF2B5EF4-FFF2-40B4-BE49-F238E27FC236}">
                  <a16:creationId xmlns:a16="http://schemas.microsoft.com/office/drawing/2014/main" id="{DA98B063-BB2D-48C0-BE9C-2974B0999E9F}"/>
                </a:ext>
              </a:extLst>
            </p:cNvPr>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&lt; 80K</a:t>
              </a:r>
              <a:endParaRPr lang="en-US" altLang="ar-EG" sz="1600" b="0">
                <a:solidFill>
                  <a:schemeClr val="bg2"/>
                </a:solidFill>
              </a:endParaRPr>
            </a:p>
          </p:txBody>
        </p:sp>
        <p:sp>
          <p:nvSpPr>
            <p:cNvPr id="22558" name="Text Box 26">
              <a:extLst>
                <a:ext uri="{FF2B5EF4-FFF2-40B4-BE49-F238E27FC236}">
                  <a16:creationId xmlns:a16="http://schemas.microsoft.com/office/drawing/2014/main" id="{50994B95-B302-42FB-A9EC-09179E12A98B}"/>
                </a:ext>
              </a:extLst>
            </p:cNvPr>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&gt; 80K</a:t>
              </a:r>
              <a:endParaRPr lang="en-US" altLang="ar-EG" sz="1600" b="0">
                <a:solidFill>
                  <a:schemeClr val="bg2"/>
                </a:solidFill>
              </a:endParaRPr>
            </a:p>
          </p:txBody>
        </p:sp>
      </p:grpSp>
      <p:graphicFrame>
        <p:nvGraphicFramePr>
          <p:cNvPr id="22532" name="Object 27">
            <a:extLst>
              <a:ext uri="{FF2B5EF4-FFF2-40B4-BE49-F238E27FC236}">
                <a16:creationId xmlns:a16="http://schemas.microsoft.com/office/drawing/2014/main" id="{2735FEA3-D900-4045-8370-A376B7B1EE41}"/>
              </a:ext>
            </a:extLst>
          </p:cNvPr>
          <p:cNvGraphicFramePr>
            <a:graphicFrameLocks noChangeAspect="1"/>
          </p:cNvGraphicFramePr>
          <p:nvPr/>
        </p:nvGraphicFramePr>
        <p:xfrm>
          <a:off x="4953000" y="1600200"/>
          <a:ext cx="3343275" cy="1133475"/>
        </p:xfrm>
        <a:graphic>
          <a:graphicData uri="http://schemas.openxmlformats.org/presentationml/2006/ole">
            <mc:AlternateContent xmlns:mc="http://schemas.openxmlformats.org/markup-compatibility/2006">
              <mc:Choice xmlns:v="urn:schemas-microsoft-com:vml" Requires="v">
                <p:oleObj name="Document" r:id="rId2" imgW="4651248" imgH="1575816" progId="Word.Document.8">
                  <p:embed/>
                </p:oleObj>
              </mc:Choice>
              <mc:Fallback>
                <p:oleObj name="Document" r:id="rId2" imgW="4651248" imgH="1575816" progId="Word.Document.8">
                  <p:embed/>
                  <p:pic>
                    <p:nvPicPr>
                      <p:cNvPr id="0"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600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Text Box 28">
            <a:extLst>
              <a:ext uri="{FF2B5EF4-FFF2-40B4-BE49-F238E27FC236}">
                <a16:creationId xmlns:a16="http://schemas.microsoft.com/office/drawing/2014/main" id="{49CA657A-8BFC-4476-B833-9433D83ABBA7}"/>
              </a:ext>
            </a:extLst>
          </p:cNvPr>
          <p:cNvSpPr txBox="1">
            <a:spLocks noChangeArrowheads="1"/>
          </p:cNvSpPr>
          <p:nvPr/>
        </p:nvSpPr>
        <p:spPr bwMode="auto">
          <a:xfrm>
            <a:off x="4800600" y="1143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20000"/>
              </a:spcBef>
              <a:spcAft>
                <a:spcPct val="0"/>
              </a:spcAft>
              <a:buClr>
                <a:schemeClr val="accent2"/>
              </a:buClr>
              <a:buFont typeface="Monotype Sorts" pitchFamily="2" charset="2"/>
              <a:buNone/>
            </a:pPr>
            <a:r>
              <a:rPr lang="en-US" altLang="ar-EG" sz="2000">
                <a:solidFill>
                  <a:schemeClr val="tx2"/>
                </a:solidFill>
              </a:rPr>
              <a:t>Test Data</a:t>
            </a:r>
            <a:endParaRPr lang="en-US" altLang="ar-EG" sz="2000" b="0">
              <a:solidFill>
                <a:schemeClr val="bg2"/>
              </a:solidFill>
            </a:endParaRPr>
          </a:p>
        </p:txBody>
      </p:sp>
      <p:sp>
        <p:nvSpPr>
          <p:cNvPr id="22534" name="Text Box 29">
            <a:extLst>
              <a:ext uri="{FF2B5EF4-FFF2-40B4-BE49-F238E27FC236}">
                <a16:creationId xmlns:a16="http://schemas.microsoft.com/office/drawing/2014/main" id="{CE4DAD33-0625-4772-87CD-7B91A3CA06C4}"/>
              </a:ext>
            </a:extLst>
          </p:cNvPr>
          <p:cNvSpPr txBox="1">
            <a:spLocks noChangeArrowheads="1"/>
          </p:cNvSpPr>
          <p:nvPr/>
        </p:nvSpPr>
        <p:spPr bwMode="auto">
          <a:xfrm>
            <a:off x="990600" y="1447800"/>
            <a:ext cx="3429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0000"/>
              </a:lnSpc>
              <a:spcBef>
                <a:spcPct val="20000"/>
              </a:spcBef>
              <a:spcAft>
                <a:spcPct val="0"/>
              </a:spcAft>
              <a:buClr>
                <a:schemeClr val="accent2"/>
              </a:buClr>
              <a:buFont typeface="Monotype Sorts" pitchFamily="2" charset="2"/>
              <a:buNone/>
            </a:pPr>
            <a:r>
              <a:rPr lang="en-US" altLang="ar-EG" sz="2000" b="0"/>
              <a:t>Start from the root of tree.</a:t>
            </a:r>
          </a:p>
        </p:txBody>
      </p:sp>
      <p:sp>
        <p:nvSpPr>
          <p:cNvPr id="22535" name="Line 30">
            <a:extLst>
              <a:ext uri="{FF2B5EF4-FFF2-40B4-BE49-F238E27FC236}">
                <a16:creationId xmlns:a16="http://schemas.microsoft.com/office/drawing/2014/main" id="{2CE2CAA1-6DB8-40C7-86B3-EB629ABDDCE9}"/>
              </a:ext>
            </a:extLst>
          </p:cNvPr>
          <p:cNvSpPr>
            <a:spLocks noChangeShapeType="1"/>
          </p:cNvSpPr>
          <p:nvPr/>
        </p:nvSpPr>
        <p:spPr bwMode="auto">
          <a:xfrm>
            <a:off x="2133600" y="1828800"/>
            <a:ext cx="0" cy="457200"/>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ABD40EC-A745-4624-A4A6-C0402D6418CC}"/>
              </a:ext>
            </a:extLst>
          </p:cNvPr>
          <p:cNvSpPr>
            <a:spLocks noGrp="1" noChangeArrowheads="1"/>
          </p:cNvSpPr>
          <p:nvPr>
            <p:ph type="title"/>
          </p:nvPr>
        </p:nvSpPr>
        <p:spPr/>
        <p:txBody>
          <a:bodyPr/>
          <a:lstStyle/>
          <a:p>
            <a:r>
              <a:rPr lang="en-US" altLang="ar-EG"/>
              <a:t>Apply Model to Test Data</a:t>
            </a:r>
          </a:p>
        </p:txBody>
      </p:sp>
      <p:grpSp>
        <p:nvGrpSpPr>
          <p:cNvPr id="23555" name="Group 3">
            <a:extLst>
              <a:ext uri="{FF2B5EF4-FFF2-40B4-BE49-F238E27FC236}">
                <a16:creationId xmlns:a16="http://schemas.microsoft.com/office/drawing/2014/main" id="{84B60236-9C19-4964-8B8D-BFD44BD12128}"/>
              </a:ext>
            </a:extLst>
          </p:cNvPr>
          <p:cNvGrpSpPr>
            <a:grpSpLocks/>
          </p:cNvGrpSpPr>
          <p:nvPr/>
        </p:nvGrpSpPr>
        <p:grpSpPr bwMode="auto">
          <a:xfrm>
            <a:off x="685800" y="2362200"/>
            <a:ext cx="4267200" cy="3298825"/>
            <a:chOff x="384" y="1584"/>
            <a:chExt cx="2451" cy="1694"/>
          </a:xfrm>
        </p:grpSpPr>
        <p:sp>
          <p:nvSpPr>
            <p:cNvPr id="23559" name="Line 4">
              <a:extLst>
                <a:ext uri="{FF2B5EF4-FFF2-40B4-BE49-F238E27FC236}">
                  <a16:creationId xmlns:a16="http://schemas.microsoft.com/office/drawing/2014/main" id="{2188D4D2-AC71-4472-BC7D-46E6E31A97B6}"/>
                </a:ext>
              </a:extLst>
            </p:cNvPr>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3560" name="Line 5">
              <a:extLst>
                <a:ext uri="{FF2B5EF4-FFF2-40B4-BE49-F238E27FC236}">
                  <a16:creationId xmlns:a16="http://schemas.microsoft.com/office/drawing/2014/main" id="{010C8AB0-D59C-4FF0-BF5F-C9AFB866F1B2}"/>
                </a:ext>
              </a:extLst>
            </p:cNvPr>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3561" name="Line 6">
              <a:extLst>
                <a:ext uri="{FF2B5EF4-FFF2-40B4-BE49-F238E27FC236}">
                  <a16:creationId xmlns:a16="http://schemas.microsoft.com/office/drawing/2014/main" id="{44613BE4-892A-43E4-8D60-42EF8B9C2136}"/>
                </a:ext>
              </a:extLst>
            </p:cNvPr>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3562" name="Line 7">
              <a:extLst>
                <a:ext uri="{FF2B5EF4-FFF2-40B4-BE49-F238E27FC236}">
                  <a16:creationId xmlns:a16="http://schemas.microsoft.com/office/drawing/2014/main" id="{4C6BA9D3-0E61-4943-94F8-D362EEC18002}"/>
                </a:ext>
              </a:extLst>
            </p:cNvPr>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3563" name="Line 8">
              <a:extLst>
                <a:ext uri="{FF2B5EF4-FFF2-40B4-BE49-F238E27FC236}">
                  <a16:creationId xmlns:a16="http://schemas.microsoft.com/office/drawing/2014/main" id="{6E315D69-DB6D-490D-BD80-0C0D1374B8BD}"/>
                </a:ext>
              </a:extLst>
            </p:cNvPr>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3564" name="Line 9">
              <a:extLst>
                <a:ext uri="{FF2B5EF4-FFF2-40B4-BE49-F238E27FC236}">
                  <a16:creationId xmlns:a16="http://schemas.microsoft.com/office/drawing/2014/main" id="{17B72F69-D9CC-4CEF-84EF-7006423DC79E}"/>
                </a:ext>
              </a:extLst>
            </p:cNvPr>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3565" name="Text Box 10">
              <a:extLst>
                <a:ext uri="{FF2B5EF4-FFF2-40B4-BE49-F238E27FC236}">
                  <a16:creationId xmlns:a16="http://schemas.microsoft.com/office/drawing/2014/main" id="{3B62A83A-0946-4B4E-872D-CF58A825B20D}"/>
                </a:ext>
              </a:extLst>
            </p:cNvPr>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Refund</a:t>
              </a:r>
              <a:endParaRPr lang="en-US" altLang="ar-EG" sz="1600" b="0">
                <a:solidFill>
                  <a:schemeClr val="bg2"/>
                </a:solidFill>
              </a:endParaRPr>
            </a:p>
          </p:txBody>
        </p:sp>
        <p:sp>
          <p:nvSpPr>
            <p:cNvPr id="23566" name="Text Box 11">
              <a:extLst>
                <a:ext uri="{FF2B5EF4-FFF2-40B4-BE49-F238E27FC236}">
                  <a16:creationId xmlns:a16="http://schemas.microsoft.com/office/drawing/2014/main" id="{57E59E06-4D7F-4113-9677-E0C9B1E59AF6}"/>
                </a:ext>
              </a:extLst>
            </p:cNvPr>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MarSt</a:t>
              </a:r>
              <a:endParaRPr lang="en-US" altLang="ar-EG" sz="1600" b="0">
                <a:solidFill>
                  <a:schemeClr val="bg2"/>
                </a:solidFill>
              </a:endParaRPr>
            </a:p>
          </p:txBody>
        </p:sp>
        <p:sp>
          <p:nvSpPr>
            <p:cNvPr id="23567" name="Text Box 12">
              <a:extLst>
                <a:ext uri="{FF2B5EF4-FFF2-40B4-BE49-F238E27FC236}">
                  <a16:creationId xmlns:a16="http://schemas.microsoft.com/office/drawing/2014/main" id="{40BB33B0-2163-46A7-9F1A-E70D55431797}"/>
                </a:ext>
              </a:extLst>
            </p:cNvPr>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TaxInc</a:t>
              </a:r>
              <a:endParaRPr lang="en-US" altLang="ar-EG" sz="1600" b="0">
                <a:solidFill>
                  <a:schemeClr val="bg2"/>
                </a:solidFill>
              </a:endParaRPr>
            </a:p>
          </p:txBody>
        </p:sp>
        <p:sp>
          <p:nvSpPr>
            <p:cNvPr id="23568" name="AutoShape 13">
              <a:extLst>
                <a:ext uri="{FF2B5EF4-FFF2-40B4-BE49-F238E27FC236}">
                  <a16:creationId xmlns:a16="http://schemas.microsoft.com/office/drawing/2014/main" id="{E660AE4A-0078-4066-A824-CBF85404E063}"/>
                </a:ext>
              </a:extLst>
            </p:cNvPr>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3569" name="Text Box 14">
              <a:extLst>
                <a:ext uri="{FF2B5EF4-FFF2-40B4-BE49-F238E27FC236}">
                  <a16:creationId xmlns:a16="http://schemas.microsoft.com/office/drawing/2014/main" id="{59AD990C-8B45-40C1-9DDA-706F244397AB}"/>
                </a:ext>
              </a:extLst>
            </p:cNvPr>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YES</a:t>
              </a:r>
              <a:endParaRPr lang="en-US" altLang="ar-EG" sz="1600" b="0">
                <a:solidFill>
                  <a:schemeClr val="bg2"/>
                </a:solidFill>
              </a:endParaRPr>
            </a:p>
          </p:txBody>
        </p:sp>
        <p:sp>
          <p:nvSpPr>
            <p:cNvPr id="23570" name="AutoShape 15">
              <a:extLst>
                <a:ext uri="{FF2B5EF4-FFF2-40B4-BE49-F238E27FC236}">
                  <a16:creationId xmlns:a16="http://schemas.microsoft.com/office/drawing/2014/main" id="{AED880F7-9118-481D-B674-797C6D658AA2}"/>
                </a:ext>
              </a:extLst>
            </p:cNvPr>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3571" name="Text Box 16">
              <a:extLst>
                <a:ext uri="{FF2B5EF4-FFF2-40B4-BE49-F238E27FC236}">
                  <a16:creationId xmlns:a16="http://schemas.microsoft.com/office/drawing/2014/main" id="{B048742E-A7F3-45E4-86AD-C2AAFA55BDBF}"/>
                </a:ext>
              </a:extLst>
            </p:cNvPr>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chemeClr val="bg2"/>
                </a:solidFill>
              </a:endParaRPr>
            </a:p>
          </p:txBody>
        </p:sp>
        <p:sp>
          <p:nvSpPr>
            <p:cNvPr id="23572" name="AutoShape 17">
              <a:extLst>
                <a:ext uri="{FF2B5EF4-FFF2-40B4-BE49-F238E27FC236}">
                  <a16:creationId xmlns:a16="http://schemas.microsoft.com/office/drawing/2014/main" id="{5E1B017A-684B-4760-B1C8-F9EEE842D6B0}"/>
                </a:ext>
              </a:extLst>
            </p:cNvPr>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3573" name="Text Box 18">
              <a:extLst>
                <a:ext uri="{FF2B5EF4-FFF2-40B4-BE49-F238E27FC236}">
                  <a16:creationId xmlns:a16="http://schemas.microsoft.com/office/drawing/2014/main" id="{411EFD67-F1AD-49D9-86C1-E81CC749C971}"/>
                </a:ext>
              </a:extLst>
            </p:cNvPr>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rgbClr val="00FFFF"/>
                </a:solidFill>
              </a:endParaRPr>
            </a:p>
          </p:txBody>
        </p:sp>
        <p:sp>
          <p:nvSpPr>
            <p:cNvPr id="23574" name="AutoShape 19">
              <a:extLst>
                <a:ext uri="{FF2B5EF4-FFF2-40B4-BE49-F238E27FC236}">
                  <a16:creationId xmlns:a16="http://schemas.microsoft.com/office/drawing/2014/main" id="{B0672D85-8571-450D-8000-A57F2F0D62FE}"/>
                </a:ext>
              </a:extLst>
            </p:cNvPr>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3575" name="Text Box 20">
              <a:extLst>
                <a:ext uri="{FF2B5EF4-FFF2-40B4-BE49-F238E27FC236}">
                  <a16:creationId xmlns:a16="http://schemas.microsoft.com/office/drawing/2014/main" id="{C9DF3E76-C3D7-403A-884F-E0459EBDC2B7}"/>
                </a:ext>
              </a:extLst>
            </p:cNvPr>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chemeClr val="bg2"/>
                </a:solidFill>
              </a:endParaRPr>
            </a:p>
          </p:txBody>
        </p:sp>
        <p:sp>
          <p:nvSpPr>
            <p:cNvPr id="23576" name="Text Box 21">
              <a:extLst>
                <a:ext uri="{FF2B5EF4-FFF2-40B4-BE49-F238E27FC236}">
                  <a16:creationId xmlns:a16="http://schemas.microsoft.com/office/drawing/2014/main" id="{AEE98ACE-7B8F-4B5A-9075-792246F6385E}"/>
                </a:ext>
              </a:extLst>
            </p:cNvPr>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Yes</a:t>
              </a:r>
              <a:endParaRPr lang="en-US" altLang="ar-EG" sz="1600" b="0">
                <a:solidFill>
                  <a:schemeClr val="bg2"/>
                </a:solidFill>
              </a:endParaRPr>
            </a:p>
          </p:txBody>
        </p:sp>
        <p:sp>
          <p:nvSpPr>
            <p:cNvPr id="23577" name="Text Box 22">
              <a:extLst>
                <a:ext uri="{FF2B5EF4-FFF2-40B4-BE49-F238E27FC236}">
                  <a16:creationId xmlns:a16="http://schemas.microsoft.com/office/drawing/2014/main" id="{F05CDA54-AEF1-46C2-9BFD-B9980D5B4F3A}"/>
                </a:ext>
              </a:extLst>
            </p:cNvPr>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No</a:t>
              </a:r>
              <a:endParaRPr lang="en-US" altLang="ar-EG" sz="1600" b="0">
                <a:solidFill>
                  <a:schemeClr val="bg2"/>
                </a:solidFill>
              </a:endParaRPr>
            </a:p>
          </p:txBody>
        </p:sp>
        <p:sp>
          <p:nvSpPr>
            <p:cNvPr id="23578" name="Text Box 23">
              <a:extLst>
                <a:ext uri="{FF2B5EF4-FFF2-40B4-BE49-F238E27FC236}">
                  <a16:creationId xmlns:a16="http://schemas.microsoft.com/office/drawing/2014/main" id="{ACCF9F5A-71EF-4F39-BE19-E08A19206874}"/>
                </a:ext>
              </a:extLst>
            </p:cNvPr>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Married</a:t>
              </a:r>
              <a:r>
                <a:rPr lang="en-US" altLang="ar-EG" sz="1600" b="0">
                  <a:solidFill>
                    <a:schemeClr val="bg2"/>
                  </a:solidFill>
                </a:rPr>
                <a:t> </a:t>
              </a:r>
            </a:p>
          </p:txBody>
        </p:sp>
        <p:sp>
          <p:nvSpPr>
            <p:cNvPr id="23579" name="Text Box 24">
              <a:extLst>
                <a:ext uri="{FF2B5EF4-FFF2-40B4-BE49-F238E27FC236}">
                  <a16:creationId xmlns:a16="http://schemas.microsoft.com/office/drawing/2014/main" id="{B3B2634E-2B8A-40A9-9571-9B7FEBD208ED}"/>
                </a:ext>
              </a:extLst>
            </p:cNvPr>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Single, Divorced</a:t>
              </a:r>
              <a:endParaRPr lang="en-US" altLang="ar-EG" sz="1600" b="0">
                <a:solidFill>
                  <a:schemeClr val="bg2"/>
                </a:solidFill>
              </a:endParaRPr>
            </a:p>
          </p:txBody>
        </p:sp>
        <p:sp>
          <p:nvSpPr>
            <p:cNvPr id="23580" name="Text Box 25">
              <a:extLst>
                <a:ext uri="{FF2B5EF4-FFF2-40B4-BE49-F238E27FC236}">
                  <a16:creationId xmlns:a16="http://schemas.microsoft.com/office/drawing/2014/main" id="{439B2D3D-1451-462A-9CEA-EDBBA317E01B}"/>
                </a:ext>
              </a:extLst>
            </p:cNvPr>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&lt; 80K</a:t>
              </a:r>
              <a:endParaRPr lang="en-US" altLang="ar-EG" sz="1600" b="0">
                <a:solidFill>
                  <a:schemeClr val="bg2"/>
                </a:solidFill>
              </a:endParaRPr>
            </a:p>
          </p:txBody>
        </p:sp>
        <p:sp>
          <p:nvSpPr>
            <p:cNvPr id="23581" name="Text Box 26">
              <a:extLst>
                <a:ext uri="{FF2B5EF4-FFF2-40B4-BE49-F238E27FC236}">
                  <a16:creationId xmlns:a16="http://schemas.microsoft.com/office/drawing/2014/main" id="{BF2A2D04-1143-4EC6-A3BB-5CCB0768A92C}"/>
                </a:ext>
              </a:extLst>
            </p:cNvPr>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&gt; 80K</a:t>
              </a:r>
              <a:endParaRPr lang="en-US" altLang="ar-EG" sz="1600" b="0">
                <a:solidFill>
                  <a:schemeClr val="bg2"/>
                </a:solidFill>
              </a:endParaRPr>
            </a:p>
          </p:txBody>
        </p:sp>
      </p:grpSp>
      <p:graphicFrame>
        <p:nvGraphicFramePr>
          <p:cNvPr id="23556" name="Object 27">
            <a:extLst>
              <a:ext uri="{FF2B5EF4-FFF2-40B4-BE49-F238E27FC236}">
                <a16:creationId xmlns:a16="http://schemas.microsoft.com/office/drawing/2014/main" id="{BDE50E9D-9837-49DA-B5F7-270B5A25E02B}"/>
              </a:ext>
            </a:extLst>
          </p:cNvPr>
          <p:cNvGraphicFramePr>
            <a:graphicFrameLocks noChangeAspect="1"/>
          </p:cNvGraphicFramePr>
          <p:nvPr/>
        </p:nvGraphicFramePr>
        <p:xfrm>
          <a:off x="4953000" y="1600200"/>
          <a:ext cx="3343275" cy="1133475"/>
        </p:xfrm>
        <a:graphic>
          <a:graphicData uri="http://schemas.openxmlformats.org/presentationml/2006/ole">
            <mc:AlternateContent xmlns:mc="http://schemas.openxmlformats.org/markup-compatibility/2006">
              <mc:Choice xmlns:v="urn:schemas-microsoft-com:vml" Requires="v">
                <p:oleObj name="Document" r:id="rId2" imgW="4651248" imgH="1575816" progId="Word.Document.8">
                  <p:embed/>
                </p:oleObj>
              </mc:Choice>
              <mc:Fallback>
                <p:oleObj name="Document" r:id="rId2" imgW="4651248" imgH="1575816" progId="Word.Document.8">
                  <p:embed/>
                  <p:pic>
                    <p:nvPicPr>
                      <p:cNvPr id="0"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600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7" name="Text Box 28">
            <a:extLst>
              <a:ext uri="{FF2B5EF4-FFF2-40B4-BE49-F238E27FC236}">
                <a16:creationId xmlns:a16="http://schemas.microsoft.com/office/drawing/2014/main" id="{5C02A374-8ABC-4B01-87ED-0D9A9D3171BD}"/>
              </a:ext>
            </a:extLst>
          </p:cNvPr>
          <p:cNvSpPr txBox="1">
            <a:spLocks noChangeArrowheads="1"/>
          </p:cNvSpPr>
          <p:nvPr/>
        </p:nvSpPr>
        <p:spPr bwMode="auto">
          <a:xfrm>
            <a:off x="4800600" y="1143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20000"/>
              </a:spcBef>
              <a:spcAft>
                <a:spcPct val="0"/>
              </a:spcAft>
              <a:buClr>
                <a:schemeClr val="accent2"/>
              </a:buClr>
              <a:buFont typeface="Monotype Sorts" pitchFamily="2" charset="2"/>
              <a:buNone/>
            </a:pPr>
            <a:r>
              <a:rPr lang="en-US" altLang="ar-EG" sz="2000">
                <a:solidFill>
                  <a:schemeClr val="tx2"/>
                </a:solidFill>
              </a:rPr>
              <a:t>Test Data</a:t>
            </a:r>
            <a:endParaRPr lang="en-US" altLang="ar-EG" sz="2000" b="0">
              <a:solidFill>
                <a:schemeClr val="bg2"/>
              </a:solidFill>
            </a:endParaRPr>
          </a:p>
        </p:txBody>
      </p:sp>
      <p:sp>
        <p:nvSpPr>
          <p:cNvPr id="23558" name="Line 29">
            <a:extLst>
              <a:ext uri="{FF2B5EF4-FFF2-40B4-BE49-F238E27FC236}">
                <a16:creationId xmlns:a16="http://schemas.microsoft.com/office/drawing/2014/main" id="{27F3C58C-5E99-474D-9105-B3A0BE2FC06B}"/>
              </a:ext>
            </a:extLst>
          </p:cNvPr>
          <p:cNvSpPr>
            <a:spLocks noChangeShapeType="1"/>
          </p:cNvSpPr>
          <p:nvPr/>
        </p:nvSpPr>
        <p:spPr bwMode="auto">
          <a:xfrm flipH="1">
            <a:off x="2667000" y="1828800"/>
            <a:ext cx="2362200" cy="685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5D315FE-64A3-49AB-BFF8-F06785DAA488}"/>
              </a:ext>
            </a:extLst>
          </p:cNvPr>
          <p:cNvSpPr>
            <a:spLocks noGrp="1" noChangeArrowheads="1"/>
          </p:cNvSpPr>
          <p:nvPr>
            <p:ph type="title"/>
          </p:nvPr>
        </p:nvSpPr>
        <p:spPr/>
        <p:txBody>
          <a:bodyPr/>
          <a:lstStyle/>
          <a:p>
            <a:r>
              <a:rPr lang="en-US" altLang="ar-EG"/>
              <a:t>Apply Model to Test Data</a:t>
            </a:r>
          </a:p>
        </p:txBody>
      </p:sp>
      <p:sp>
        <p:nvSpPr>
          <p:cNvPr id="24579" name="Line 3">
            <a:extLst>
              <a:ext uri="{FF2B5EF4-FFF2-40B4-BE49-F238E27FC236}">
                <a16:creationId xmlns:a16="http://schemas.microsoft.com/office/drawing/2014/main" id="{C8410777-6174-4863-8C98-4AB6863CBEB3}"/>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4580" name="Line 4">
            <a:extLst>
              <a:ext uri="{FF2B5EF4-FFF2-40B4-BE49-F238E27FC236}">
                <a16:creationId xmlns:a16="http://schemas.microsoft.com/office/drawing/2014/main" id="{9D835DD6-FC69-4E01-BEE7-2E029CF64E76}"/>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4581" name="Line 5">
            <a:extLst>
              <a:ext uri="{FF2B5EF4-FFF2-40B4-BE49-F238E27FC236}">
                <a16:creationId xmlns:a16="http://schemas.microsoft.com/office/drawing/2014/main" id="{F20EF415-F6ED-4F61-88E3-8D6C7F4BCF2B}"/>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4582" name="Line 6">
            <a:extLst>
              <a:ext uri="{FF2B5EF4-FFF2-40B4-BE49-F238E27FC236}">
                <a16:creationId xmlns:a16="http://schemas.microsoft.com/office/drawing/2014/main" id="{CDB81AE8-5F4F-4EDA-B53A-6E2EDB036915}"/>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4583" name="Line 7">
            <a:extLst>
              <a:ext uri="{FF2B5EF4-FFF2-40B4-BE49-F238E27FC236}">
                <a16:creationId xmlns:a16="http://schemas.microsoft.com/office/drawing/2014/main" id="{6E64B86C-8B32-486D-BF48-EE8C19D2D0FB}"/>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4584" name="Line 8">
            <a:extLst>
              <a:ext uri="{FF2B5EF4-FFF2-40B4-BE49-F238E27FC236}">
                <a16:creationId xmlns:a16="http://schemas.microsoft.com/office/drawing/2014/main" id="{27023515-F397-42E6-A688-54DD054D3EC0}"/>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4585" name="Text Box 9">
            <a:extLst>
              <a:ext uri="{FF2B5EF4-FFF2-40B4-BE49-F238E27FC236}">
                <a16:creationId xmlns:a16="http://schemas.microsoft.com/office/drawing/2014/main" id="{35019EEA-3359-428A-AB48-6A94C32C251A}"/>
              </a:ext>
            </a:extLst>
          </p:cNvPr>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Refund</a:t>
            </a:r>
            <a:endParaRPr lang="en-US" altLang="ar-EG" sz="1600" b="0">
              <a:solidFill>
                <a:schemeClr val="bg2"/>
              </a:solidFill>
            </a:endParaRPr>
          </a:p>
        </p:txBody>
      </p:sp>
      <p:sp>
        <p:nvSpPr>
          <p:cNvPr id="24586" name="Text Box 10">
            <a:extLst>
              <a:ext uri="{FF2B5EF4-FFF2-40B4-BE49-F238E27FC236}">
                <a16:creationId xmlns:a16="http://schemas.microsoft.com/office/drawing/2014/main" id="{A193F92B-0B75-445D-9F10-2E5C04873978}"/>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MarSt</a:t>
            </a:r>
            <a:endParaRPr lang="en-US" altLang="ar-EG" sz="1600" b="0">
              <a:solidFill>
                <a:schemeClr val="bg2"/>
              </a:solidFill>
            </a:endParaRPr>
          </a:p>
        </p:txBody>
      </p:sp>
      <p:sp>
        <p:nvSpPr>
          <p:cNvPr id="24587" name="Text Box 11">
            <a:extLst>
              <a:ext uri="{FF2B5EF4-FFF2-40B4-BE49-F238E27FC236}">
                <a16:creationId xmlns:a16="http://schemas.microsoft.com/office/drawing/2014/main" id="{BDA20752-89BE-4843-BA1F-16B2C4D33F0B}"/>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TaxInc</a:t>
            </a:r>
            <a:endParaRPr lang="en-US" altLang="ar-EG" sz="1600" b="0">
              <a:solidFill>
                <a:schemeClr val="bg2"/>
              </a:solidFill>
            </a:endParaRPr>
          </a:p>
        </p:txBody>
      </p:sp>
      <p:sp>
        <p:nvSpPr>
          <p:cNvPr id="24588" name="AutoShape 12">
            <a:extLst>
              <a:ext uri="{FF2B5EF4-FFF2-40B4-BE49-F238E27FC236}">
                <a16:creationId xmlns:a16="http://schemas.microsoft.com/office/drawing/2014/main" id="{0C532CBA-5C64-43A3-9E51-8F3672AD889B}"/>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4589" name="Text Box 13">
            <a:extLst>
              <a:ext uri="{FF2B5EF4-FFF2-40B4-BE49-F238E27FC236}">
                <a16:creationId xmlns:a16="http://schemas.microsoft.com/office/drawing/2014/main" id="{68B4461D-4295-4815-A818-C27BB8E7FC41}"/>
              </a:ext>
            </a:extLst>
          </p:cNvPr>
          <p:cNvSpPr txBox="1">
            <a:spLocks noChangeArrowheads="1"/>
          </p:cNvSpPr>
          <p:nvPr/>
        </p:nvSpPr>
        <p:spPr bwMode="auto">
          <a:xfrm>
            <a:off x="2859088" y="5194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YES</a:t>
            </a:r>
            <a:endParaRPr lang="en-US" altLang="ar-EG" sz="1600" b="0">
              <a:solidFill>
                <a:schemeClr val="bg2"/>
              </a:solidFill>
            </a:endParaRPr>
          </a:p>
        </p:txBody>
      </p:sp>
      <p:sp>
        <p:nvSpPr>
          <p:cNvPr id="24590" name="AutoShape 14">
            <a:extLst>
              <a:ext uri="{FF2B5EF4-FFF2-40B4-BE49-F238E27FC236}">
                <a16:creationId xmlns:a16="http://schemas.microsoft.com/office/drawing/2014/main" id="{C3134969-38D6-4983-95B0-4935843DEDF5}"/>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4591" name="Text Box 15">
            <a:extLst>
              <a:ext uri="{FF2B5EF4-FFF2-40B4-BE49-F238E27FC236}">
                <a16:creationId xmlns:a16="http://schemas.microsoft.com/office/drawing/2014/main" id="{65C25E9B-AA35-4D99-8F4F-DCF718A6E4A5}"/>
              </a:ext>
            </a:extLst>
          </p:cNvPr>
          <p:cNvSpPr txBox="1">
            <a:spLocks noChangeArrowheads="1"/>
          </p:cNvSpPr>
          <p:nvPr/>
        </p:nvSpPr>
        <p:spPr bwMode="auto">
          <a:xfrm>
            <a:off x="1435100" y="5197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chemeClr val="bg2"/>
              </a:solidFill>
            </a:endParaRPr>
          </a:p>
        </p:txBody>
      </p:sp>
      <p:sp>
        <p:nvSpPr>
          <p:cNvPr id="24592" name="AutoShape 16">
            <a:extLst>
              <a:ext uri="{FF2B5EF4-FFF2-40B4-BE49-F238E27FC236}">
                <a16:creationId xmlns:a16="http://schemas.microsoft.com/office/drawing/2014/main" id="{E1BC5928-D2FD-47BB-A1ED-CA1AAEED4B78}"/>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4593" name="Text Box 17">
            <a:extLst>
              <a:ext uri="{FF2B5EF4-FFF2-40B4-BE49-F238E27FC236}">
                <a16:creationId xmlns:a16="http://schemas.microsoft.com/office/drawing/2014/main" id="{9E592655-C7C4-44FF-9BFB-3A344759DC96}"/>
              </a:ext>
            </a:extLst>
          </p:cNvPr>
          <p:cNvSpPr txBox="1">
            <a:spLocks noChangeArrowheads="1"/>
          </p:cNvSpPr>
          <p:nvPr/>
        </p:nvSpPr>
        <p:spPr bwMode="auto">
          <a:xfrm>
            <a:off x="814388" y="3254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rgbClr val="00FFFF"/>
              </a:solidFill>
            </a:endParaRPr>
          </a:p>
        </p:txBody>
      </p:sp>
      <p:sp>
        <p:nvSpPr>
          <p:cNvPr id="24594" name="AutoShape 18">
            <a:extLst>
              <a:ext uri="{FF2B5EF4-FFF2-40B4-BE49-F238E27FC236}">
                <a16:creationId xmlns:a16="http://schemas.microsoft.com/office/drawing/2014/main" id="{CFDBEACF-6CA7-4FD0-8BE4-FF6F849B54FF}"/>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4595" name="Text Box 19">
            <a:extLst>
              <a:ext uri="{FF2B5EF4-FFF2-40B4-BE49-F238E27FC236}">
                <a16:creationId xmlns:a16="http://schemas.microsoft.com/office/drawing/2014/main" id="{BA5DE814-7A5A-4DD0-8149-BF889EE25636}"/>
              </a:ext>
            </a:extLst>
          </p:cNvPr>
          <p:cNvSpPr txBox="1">
            <a:spLocks noChangeArrowheads="1"/>
          </p:cNvSpPr>
          <p:nvPr/>
        </p:nvSpPr>
        <p:spPr bwMode="auto">
          <a:xfrm>
            <a:off x="3968750" y="4259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chemeClr val="bg2"/>
              </a:solidFill>
            </a:endParaRPr>
          </a:p>
        </p:txBody>
      </p:sp>
      <p:sp>
        <p:nvSpPr>
          <p:cNvPr id="24596" name="Text Box 20">
            <a:extLst>
              <a:ext uri="{FF2B5EF4-FFF2-40B4-BE49-F238E27FC236}">
                <a16:creationId xmlns:a16="http://schemas.microsoft.com/office/drawing/2014/main" id="{080EDDD8-00E7-4A44-B758-5C591261BFD4}"/>
              </a:ext>
            </a:extLst>
          </p:cNvPr>
          <p:cNvSpPr txBox="1">
            <a:spLocks noChangeArrowheads="1"/>
          </p:cNvSpPr>
          <p:nvPr/>
        </p:nvSpPr>
        <p:spPr bwMode="auto">
          <a:xfrm>
            <a:off x="860425" y="2686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Yes</a:t>
            </a:r>
            <a:endParaRPr lang="en-US" altLang="ar-EG" sz="1600" b="0">
              <a:solidFill>
                <a:schemeClr val="bg2"/>
              </a:solidFill>
            </a:endParaRPr>
          </a:p>
        </p:txBody>
      </p:sp>
      <p:sp>
        <p:nvSpPr>
          <p:cNvPr id="24597" name="Text Box 21">
            <a:extLst>
              <a:ext uri="{FF2B5EF4-FFF2-40B4-BE49-F238E27FC236}">
                <a16:creationId xmlns:a16="http://schemas.microsoft.com/office/drawing/2014/main" id="{DD7AFE47-CDE8-4A75-8795-DC56AB8543F6}"/>
              </a:ext>
            </a:extLst>
          </p:cNvPr>
          <p:cNvSpPr txBox="1">
            <a:spLocks noChangeArrowheads="1"/>
          </p:cNvSpPr>
          <p:nvPr/>
        </p:nvSpPr>
        <p:spPr bwMode="auto">
          <a:xfrm>
            <a:off x="2897188" y="2686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solidFill>
                  <a:srgbClr val="FF0000"/>
                </a:solidFill>
              </a:rPr>
              <a:t>No</a:t>
            </a:r>
          </a:p>
        </p:txBody>
      </p:sp>
      <p:sp>
        <p:nvSpPr>
          <p:cNvPr id="24598" name="Text Box 22">
            <a:extLst>
              <a:ext uri="{FF2B5EF4-FFF2-40B4-BE49-F238E27FC236}">
                <a16:creationId xmlns:a16="http://schemas.microsoft.com/office/drawing/2014/main" id="{D2296FBE-9A47-4EB6-AAD2-3A26752AC951}"/>
              </a:ext>
            </a:extLst>
          </p:cNvPr>
          <p:cNvSpPr txBox="1">
            <a:spLocks noChangeArrowheads="1"/>
          </p:cNvSpPr>
          <p:nvPr/>
        </p:nvSpPr>
        <p:spPr bwMode="auto">
          <a:xfrm>
            <a:off x="4022725" y="3624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Married</a:t>
            </a:r>
            <a:r>
              <a:rPr lang="en-US" altLang="ar-EG" sz="1600" b="0">
                <a:solidFill>
                  <a:schemeClr val="bg2"/>
                </a:solidFill>
              </a:rPr>
              <a:t> </a:t>
            </a:r>
          </a:p>
        </p:txBody>
      </p:sp>
      <p:sp>
        <p:nvSpPr>
          <p:cNvPr id="24599" name="Text Box 23">
            <a:extLst>
              <a:ext uri="{FF2B5EF4-FFF2-40B4-BE49-F238E27FC236}">
                <a16:creationId xmlns:a16="http://schemas.microsoft.com/office/drawing/2014/main" id="{551499C6-9A12-44DA-B006-F89A9A9FEF19}"/>
              </a:ext>
            </a:extLst>
          </p:cNvPr>
          <p:cNvSpPr txBox="1">
            <a:spLocks noChangeArrowheads="1"/>
          </p:cNvSpPr>
          <p:nvPr/>
        </p:nvSpPr>
        <p:spPr bwMode="auto">
          <a:xfrm>
            <a:off x="1662113" y="3659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Single, Divorced</a:t>
            </a:r>
            <a:endParaRPr lang="en-US" altLang="ar-EG" sz="1600" b="0">
              <a:solidFill>
                <a:schemeClr val="bg2"/>
              </a:solidFill>
            </a:endParaRPr>
          </a:p>
        </p:txBody>
      </p:sp>
      <p:sp>
        <p:nvSpPr>
          <p:cNvPr id="24600" name="Text Box 24">
            <a:extLst>
              <a:ext uri="{FF2B5EF4-FFF2-40B4-BE49-F238E27FC236}">
                <a16:creationId xmlns:a16="http://schemas.microsoft.com/office/drawing/2014/main" id="{8B56AC0A-BE0C-42DD-9BDF-9AE06AB3104E}"/>
              </a:ext>
            </a:extLst>
          </p:cNvPr>
          <p:cNvSpPr txBox="1">
            <a:spLocks noChangeArrowheads="1"/>
          </p:cNvSpPr>
          <p:nvPr/>
        </p:nvSpPr>
        <p:spPr bwMode="auto">
          <a:xfrm>
            <a:off x="1155700"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&lt; 80K</a:t>
            </a:r>
            <a:endParaRPr lang="en-US" altLang="ar-EG" sz="1600" b="0">
              <a:solidFill>
                <a:schemeClr val="bg2"/>
              </a:solidFill>
            </a:endParaRPr>
          </a:p>
        </p:txBody>
      </p:sp>
      <p:sp>
        <p:nvSpPr>
          <p:cNvPr id="24601" name="Text Box 25">
            <a:extLst>
              <a:ext uri="{FF2B5EF4-FFF2-40B4-BE49-F238E27FC236}">
                <a16:creationId xmlns:a16="http://schemas.microsoft.com/office/drawing/2014/main" id="{989AA9C8-942C-48C7-8959-91DCA676EC0F}"/>
              </a:ext>
            </a:extLst>
          </p:cNvPr>
          <p:cNvSpPr txBox="1">
            <a:spLocks noChangeArrowheads="1"/>
          </p:cNvSpPr>
          <p:nvPr/>
        </p:nvSpPr>
        <p:spPr bwMode="auto">
          <a:xfrm>
            <a:off x="3101975"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&gt; 80K</a:t>
            </a:r>
            <a:endParaRPr lang="en-US" altLang="ar-EG" sz="1600" b="0">
              <a:solidFill>
                <a:schemeClr val="bg2"/>
              </a:solidFill>
            </a:endParaRPr>
          </a:p>
        </p:txBody>
      </p:sp>
      <p:graphicFrame>
        <p:nvGraphicFramePr>
          <p:cNvPr id="24602" name="Object 26">
            <a:extLst>
              <a:ext uri="{FF2B5EF4-FFF2-40B4-BE49-F238E27FC236}">
                <a16:creationId xmlns:a16="http://schemas.microsoft.com/office/drawing/2014/main" id="{2448D239-BC01-4AEB-B85D-B799C9C2642F}"/>
              </a:ext>
            </a:extLst>
          </p:cNvPr>
          <p:cNvGraphicFramePr>
            <a:graphicFrameLocks noChangeAspect="1"/>
          </p:cNvGraphicFramePr>
          <p:nvPr/>
        </p:nvGraphicFramePr>
        <p:xfrm>
          <a:off x="4953000" y="1600200"/>
          <a:ext cx="3343275" cy="1133475"/>
        </p:xfrm>
        <a:graphic>
          <a:graphicData uri="http://schemas.openxmlformats.org/presentationml/2006/ole">
            <mc:AlternateContent xmlns:mc="http://schemas.openxmlformats.org/markup-compatibility/2006">
              <mc:Choice xmlns:v="urn:schemas-microsoft-com:vml" Requires="v">
                <p:oleObj name="Document" r:id="rId2" imgW="4651248" imgH="1575816" progId="Word.Document.8">
                  <p:embed/>
                </p:oleObj>
              </mc:Choice>
              <mc:Fallback>
                <p:oleObj name="Document" r:id="rId2" imgW="4651248" imgH="1575816" progId="Word.Document.8">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600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3" name="Text Box 27">
            <a:extLst>
              <a:ext uri="{FF2B5EF4-FFF2-40B4-BE49-F238E27FC236}">
                <a16:creationId xmlns:a16="http://schemas.microsoft.com/office/drawing/2014/main" id="{2D2533A0-DA32-4F58-9EA9-F13D4AA73ED0}"/>
              </a:ext>
            </a:extLst>
          </p:cNvPr>
          <p:cNvSpPr txBox="1">
            <a:spLocks noChangeArrowheads="1"/>
          </p:cNvSpPr>
          <p:nvPr/>
        </p:nvSpPr>
        <p:spPr bwMode="auto">
          <a:xfrm>
            <a:off x="4800600" y="1143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20000"/>
              </a:spcBef>
              <a:spcAft>
                <a:spcPct val="0"/>
              </a:spcAft>
              <a:buClr>
                <a:schemeClr val="accent2"/>
              </a:buClr>
              <a:buFont typeface="Monotype Sorts" pitchFamily="2" charset="2"/>
              <a:buNone/>
            </a:pPr>
            <a:r>
              <a:rPr lang="en-US" altLang="ar-EG" sz="2000">
                <a:solidFill>
                  <a:schemeClr val="tx2"/>
                </a:solidFill>
              </a:rPr>
              <a:t>Test Data</a:t>
            </a:r>
            <a:endParaRPr lang="en-US" altLang="ar-EG" sz="2000" b="0">
              <a:solidFill>
                <a:schemeClr val="bg2"/>
              </a:solidFill>
            </a:endParaRPr>
          </a:p>
        </p:txBody>
      </p:sp>
      <p:sp>
        <p:nvSpPr>
          <p:cNvPr id="24604" name="Line 28">
            <a:extLst>
              <a:ext uri="{FF2B5EF4-FFF2-40B4-BE49-F238E27FC236}">
                <a16:creationId xmlns:a16="http://schemas.microsoft.com/office/drawing/2014/main" id="{695566C8-DC93-4789-AFD0-9E81F0A2F940}"/>
              </a:ext>
            </a:extLst>
          </p:cNvPr>
          <p:cNvSpPr>
            <a:spLocks noChangeShapeType="1"/>
          </p:cNvSpPr>
          <p:nvPr/>
        </p:nvSpPr>
        <p:spPr bwMode="auto">
          <a:xfrm flipH="1">
            <a:off x="3352800" y="2362200"/>
            <a:ext cx="1600200" cy="4572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52DBE544-0F1A-487A-A3B7-3D31DF65DC62}"/>
              </a:ext>
            </a:extLst>
          </p:cNvPr>
          <p:cNvSpPr>
            <a:spLocks noGrp="1" noChangeArrowheads="1"/>
          </p:cNvSpPr>
          <p:nvPr>
            <p:ph type="title"/>
          </p:nvPr>
        </p:nvSpPr>
        <p:spPr/>
        <p:txBody>
          <a:bodyPr/>
          <a:lstStyle/>
          <a:p>
            <a:r>
              <a:rPr lang="en-US" altLang="ar-EG"/>
              <a:t>The Knowledge Discovery Process</a:t>
            </a:r>
          </a:p>
        </p:txBody>
      </p:sp>
      <p:pic>
        <p:nvPicPr>
          <p:cNvPr id="5123" name="Content Placeholder 3">
            <a:extLst>
              <a:ext uri="{FF2B5EF4-FFF2-40B4-BE49-F238E27FC236}">
                <a16:creationId xmlns:a16="http://schemas.microsoft.com/office/drawing/2014/main" id="{968A86B2-0F1A-4735-B110-DEF10308B89A}"/>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066800"/>
            <a:ext cx="7924800" cy="4495800"/>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563602C-DF4E-428C-AB84-A9B3A642359B}"/>
              </a:ext>
            </a:extLst>
          </p:cNvPr>
          <p:cNvSpPr>
            <a:spLocks noGrp="1" noChangeArrowheads="1"/>
          </p:cNvSpPr>
          <p:nvPr>
            <p:ph type="title"/>
          </p:nvPr>
        </p:nvSpPr>
        <p:spPr/>
        <p:txBody>
          <a:bodyPr/>
          <a:lstStyle/>
          <a:p>
            <a:r>
              <a:rPr lang="en-US" altLang="ar-EG"/>
              <a:t>Apply Model to Test Data</a:t>
            </a:r>
          </a:p>
        </p:txBody>
      </p:sp>
      <p:sp>
        <p:nvSpPr>
          <p:cNvPr id="25603" name="Line 3">
            <a:extLst>
              <a:ext uri="{FF2B5EF4-FFF2-40B4-BE49-F238E27FC236}">
                <a16:creationId xmlns:a16="http://schemas.microsoft.com/office/drawing/2014/main" id="{FCE174B1-728C-438D-BFCE-B13631986700}"/>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5604" name="Line 4">
            <a:extLst>
              <a:ext uri="{FF2B5EF4-FFF2-40B4-BE49-F238E27FC236}">
                <a16:creationId xmlns:a16="http://schemas.microsoft.com/office/drawing/2014/main" id="{FF93C481-3579-40AB-AC12-1E4DDD7E2C45}"/>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5605" name="Line 5">
            <a:extLst>
              <a:ext uri="{FF2B5EF4-FFF2-40B4-BE49-F238E27FC236}">
                <a16:creationId xmlns:a16="http://schemas.microsoft.com/office/drawing/2014/main" id="{EEFB44D0-9F96-4BB1-A9B2-C2E266B4B913}"/>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5606" name="Line 6">
            <a:extLst>
              <a:ext uri="{FF2B5EF4-FFF2-40B4-BE49-F238E27FC236}">
                <a16:creationId xmlns:a16="http://schemas.microsoft.com/office/drawing/2014/main" id="{50C9AAA9-ACD8-4B9D-9382-4EF17176AE81}"/>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5607" name="Line 7">
            <a:extLst>
              <a:ext uri="{FF2B5EF4-FFF2-40B4-BE49-F238E27FC236}">
                <a16:creationId xmlns:a16="http://schemas.microsoft.com/office/drawing/2014/main" id="{7157CF9D-5273-4204-B24B-0F77ABEA7E19}"/>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5608" name="Line 8">
            <a:extLst>
              <a:ext uri="{FF2B5EF4-FFF2-40B4-BE49-F238E27FC236}">
                <a16:creationId xmlns:a16="http://schemas.microsoft.com/office/drawing/2014/main" id="{960E343D-DD7E-4D30-B910-8A07E7CE42BD}"/>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5609" name="Text Box 9">
            <a:extLst>
              <a:ext uri="{FF2B5EF4-FFF2-40B4-BE49-F238E27FC236}">
                <a16:creationId xmlns:a16="http://schemas.microsoft.com/office/drawing/2014/main" id="{644807DD-CCDF-4828-AD71-993FB787B3D0}"/>
              </a:ext>
            </a:extLst>
          </p:cNvPr>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Refund</a:t>
            </a:r>
            <a:endParaRPr lang="en-US" altLang="ar-EG" sz="1600" b="0">
              <a:solidFill>
                <a:schemeClr val="bg2"/>
              </a:solidFill>
            </a:endParaRPr>
          </a:p>
        </p:txBody>
      </p:sp>
      <p:sp>
        <p:nvSpPr>
          <p:cNvPr id="25610" name="Text Box 10">
            <a:extLst>
              <a:ext uri="{FF2B5EF4-FFF2-40B4-BE49-F238E27FC236}">
                <a16:creationId xmlns:a16="http://schemas.microsoft.com/office/drawing/2014/main" id="{798C2AE6-6418-44D3-B785-C01CB0E051FA}"/>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MarSt</a:t>
            </a:r>
            <a:endParaRPr lang="en-US" altLang="ar-EG" sz="1600" b="0">
              <a:solidFill>
                <a:schemeClr val="bg2"/>
              </a:solidFill>
            </a:endParaRPr>
          </a:p>
        </p:txBody>
      </p:sp>
      <p:sp>
        <p:nvSpPr>
          <p:cNvPr id="25611" name="Text Box 11">
            <a:extLst>
              <a:ext uri="{FF2B5EF4-FFF2-40B4-BE49-F238E27FC236}">
                <a16:creationId xmlns:a16="http://schemas.microsoft.com/office/drawing/2014/main" id="{C19CE83B-651D-47FC-90D2-C5BBE07DFDE0}"/>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TaxInc</a:t>
            </a:r>
            <a:endParaRPr lang="en-US" altLang="ar-EG" sz="1600" b="0">
              <a:solidFill>
                <a:schemeClr val="bg2"/>
              </a:solidFill>
            </a:endParaRPr>
          </a:p>
        </p:txBody>
      </p:sp>
      <p:sp>
        <p:nvSpPr>
          <p:cNvPr id="25612" name="AutoShape 12">
            <a:extLst>
              <a:ext uri="{FF2B5EF4-FFF2-40B4-BE49-F238E27FC236}">
                <a16:creationId xmlns:a16="http://schemas.microsoft.com/office/drawing/2014/main" id="{A6D454B1-89F1-4493-BB28-EB57FF934816}"/>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5613" name="Text Box 13">
            <a:extLst>
              <a:ext uri="{FF2B5EF4-FFF2-40B4-BE49-F238E27FC236}">
                <a16:creationId xmlns:a16="http://schemas.microsoft.com/office/drawing/2014/main" id="{996201D9-B77F-455B-A4CE-345405E78044}"/>
              </a:ext>
            </a:extLst>
          </p:cNvPr>
          <p:cNvSpPr txBox="1">
            <a:spLocks noChangeArrowheads="1"/>
          </p:cNvSpPr>
          <p:nvPr/>
        </p:nvSpPr>
        <p:spPr bwMode="auto">
          <a:xfrm>
            <a:off x="2859088" y="5194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YES</a:t>
            </a:r>
            <a:endParaRPr lang="en-US" altLang="ar-EG" sz="1600" b="0">
              <a:solidFill>
                <a:schemeClr val="bg2"/>
              </a:solidFill>
            </a:endParaRPr>
          </a:p>
        </p:txBody>
      </p:sp>
      <p:sp>
        <p:nvSpPr>
          <p:cNvPr id="25614" name="AutoShape 14">
            <a:extLst>
              <a:ext uri="{FF2B5EF4-FFF2-40B4-BE49-F238E27FC236}">
                <a16:creationId xmlns:a16="http://schemas.microsoft.com/office/drawing/2014/main" id="{73BE5842-7EAF-4597-BE38-36222E08FFEA}"/>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5615" name="Text Box 15">
            <a:extLst>
              <a:ext uri="{FF2B5EF4-FFF2-40B4-BE49-F238E27FC236}">
                <a16:creationId xmlns:a16="http://schemas.microsoft.com/office/drawing/2014/main" id="{038B7C15-5CC9-4003-A361-33F1584B63B5}"/>
              </a:ext>
            </a:extLst>
          </p:cNvPr>
          <p:cNvSpPr txBox="1">
            <a:spLocks noChangeArrowheads="1"/>
          </p:cNvSpPr>
          <p:nvPr/>
        </p:nvSpPr>
        <p:spPr bwMode="auto">
          <a:xfrm>
            <a:off x="1435100" y="5197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chemeClr val="bg2"/>
              </a:solidFill>
            </a:endParaRPr>
          </a:p>
        </p:txBody>
      </p:sp>
      <p:sp>
        <p:nvSpPr>
          <p:cNvPr id="25616" name="AutoShape 16">
            <a:extLst>
              <a:ext uri="{FF2B5EF4-FFF2-40B4-BE49-F238E27FC236}">
                <a16:creationId xmlns:a16="http://schemas.microsoft.com/office/drawing/2014/main" id="{B02E263D-6C7F-4450-9AD8-154150F69526}"/>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5617" name="Text Box 17">
            <a:extLst>
              <a:ext uri="{FF2B5EF4-FFF2-40B4-BE49-F238E27FC236}">
                <a16:creationId xmlns:a16="http://schemas.microsoft.com/office/drawing/2014/main" id="{11C89592-9976-42F0-A215-2A2E941BA333}"/>
              </a:ext>
            </a:extLst>
          </p:cNvPr>
          <p:cNvSpPr txBox="1">
            <a:spLocks noChangeArrowheads="1"/>
          </p:cNvSpPr>
          <p:nvPr/>
        </p:nvSpPr>
        <p:spPr bwMode="auto">
          <a:xfrm>
            <a:off x="814388" y="3254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rgbClr val="00FFFF"/>
              </a:solidFill>
            </a:endParaRPr>
          </a:p>
        </p:txBody>
      </p:sp>
      <p:sp>
        <p:nvSpPr>
          <p:cNvPr id="25618" name="AutoShape 18">
            <a:extLst>
              <a:ext uri="{FF2B5EF4-FFF2-40B4-BE49-F238E27FC236}">
                <a16:creationId xmlns:a16="http://schemas.microsoft.com/office/drawing/2014/main" id="{A68AC9AD-736F-41D2-94A0-D6A175028094}"/>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5619" name="Text Box 19">
            <a:extLst>
              <a:ext uri="{FF2B5EF4-FFF2-40B4-BE49-F238E27FC236}">
                <a16:creationId xmlns:a16="http://schemas.microsoft.com/office/drawing/2014/main" id="{82A120BF-17C1-4089-8440-38DF0877E2A8}"/>
              </a:ext>
            </a:extLst>
          </p:cNvPr>
          <p:cNvSpPr txBox="1">
            <a:spLocks noChangeArrowheads="1"/>
          </p:cNvSpPr>
          <p:nvPr/>
        </p:nvSpPr>
        <p:spPr bwMode="auto">
          <a:xfrm>
            <a:off x="3968750" y="4259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chemeClr val="bg2"/>
              </a:solidFill>
            </a:endParaRPr>
          </a:p>
        </p:txBody>
      </p:sp>
      <p:sp>
        <p:nvSpPr>
          <p:cNvPr id="25620" name="Text Box 20">
            <a:extLst>
              <a:ext uri="{FF2B5EF4-FFF2-40B4-BE49-F238E27FC236}">
                <a16:creationId xmlns:a16="http://schemas.microsoft.com/office/drawing/2014/main" id="{94A3DDA1-2F17-458F-B7D6-361B269D01AD}"/>
              </a:ext>
            </a:extLst>
          </p:cNvPr>
          <p:cNvSpPr txBox="1">
            <a:spLocks noChangeArrowheads="1"/>
          </p:cNvSpPr>
          <p:nvPr/>
        </p:nvSpPr>
        <p:spPr bwMode="auto">
          <a:xfrm>
            <a:off x="860425" y="2686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Yes</a:t>
            </a:r>
            <a:endParaRPr lang="en-US" altLang="ar-EG" sz="1600" b="0">
              <a:solidFill>
                <a:schemeClr val="bg2"/>
              </a:solidFill>
            </a:endParaRPr>
          </a:p>
        </p:txBody>
      </p:sp>
      <p:sp>
        <p:nvSpPr>
          <p:cNvPr id="25621" name="Text Box 21">
            <a:extLst>
              <a:ext uri="{FF2B5EF4-FFF2-40B4-BE49-F238E27FC236}">
                <a16:creationId xmlns:a16="http://schemas.microsoft.com/office/drawing/2014/main" id="{0C97A1B4-C40F-44F2-976D-E5290DE5E2A5}"/>
              </a:ext>
            </a:extLst>
          </p:cNvPr>
          <p:cNvSpPr txBox="1">
            <a:spLocks noChangeArrowheads="1"/>
          </p:cNvSpPr>
          <p:nvPr/>
        </p:nvSpPr>
        <p:spPr bwMode="auto">
          <a:xfrm>
            <a:off x="2897188" y="2686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solidFill>
                  <a:srgbClr val="FF0000"/>
                </a:solidFill>
              </a:rPr>
              <a:t>No</a:t>
            </a:r>
          </a:p>
        </p:txBody>
      </p:sp>
      <p:sp>
        <p:nvSpPr>
          <p:cNvPr id="25622" name="Text Box 22">
            <a:extLst>
              <a:ext uri="{FF2B5EF4-FFF2-40B4-BE49-F238E27FC236}">
                <a16:creationId xmlns:a16="http://schemas.microsoft.com/office/drawing/2014/main" id="{EB2BB227-4808-4130-B4C5-15C7124910AF}"/>
              </a:ext>
            </a:extLst>
          </p:cNvPr>
          <p:cNvSpPr txBox="1">
            <a:spLocks noChangeArrowheads="1"/>
          </p:cNvSpPr>
          <p:nvPr/>
        </p:nvSpPr>
        <p:spPr bwMode="auto">
          <a:xfrm>
            <a:off x="4022725" y="3624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Married</a:t>
            </a:r>
            <a:r>
              <a:rPr lang="en-US" altLang="ar-EG" sz="1600" b="0">
                <a:solidFill>
                  <a:schemeClr val="bg2"/>
                </a:solidFill>
              </a:rPr>
              <a:t> </a:t>
            </a:r>
          </a:p>
        </p:txBody>
      </p:sp>
      <p:sp>
        <p:nvSpPr>
          <p:cNvPr id="25623" name="Text Box 23">
            <a:extLst>
              <a:ext uri="{FF2B5EF4-FFF2-40B4-BE49-F238E27FC236}">
                <a16:creationId xmlns:a16="http://schemas.microsoft.com/office/drawing/2014/main" id="{A134C85C-CA92-4D24-BAF1-545F8689865A}"/>
              </a:ext>
            </a:extLst>
          </p:cNvPr>
          <p:cNvSpPr txBox="1">
            <a:spLocks noChangeArrowheads="1"/>
          </p:cNvSpPr>
          <p:nvPr/>
        </p:nvSpPr>
        <p:spPr bwMode="auto">
          <a:xfrm>
            <a:off x="1662113" y="3659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Single, Divorced</a:t>
            </a:r>
            <a:endParaRPr lang="en-US" altLang="ar-EG" sz="1600" b="0">
              <a:solidFill>
                <a:schemeClr val="bg2"/>
              </a:solidFill>
            </a:endParaRPr>
          </a:p>
        </p:txBody>
      </p:sp>
      <p:sp>
        <p:nvSpPr>
          <p:cNvPr id="25624" name="Text Box 24">
            <a:extLst>
              <a:ext uri="{FF2B5EF4-FFF2-40B4-BE49-F238E27FC236}">
                <a16:creationId xmlns:a16="http://schemas.microsoft.com/office/drawing/2014/main" id="{9D735E44-6BEB-4F07-82E6-D34412D11609}"/>
              </a:ext>
            </a:extLst>
          </p:cNvPr>
          <p:cNvSpPr txBox="1">
            <a:spLocks noChangeArrowheads="1"/>
          </p:cNvSpPr>
          <p:nvPr/>
        </p:nvSpPr>
        <p:spPr bwMode="auto">
          <a:xfrm>
            <a:off x="1155700"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&lt; 80K</a:t>
            </a:r>
            <a:endParaRPr lang="en-US" altLang="ar-EG" sz="1600" b="0">
              <a:solidFill>
                <a:schemeClr val="bg2"/>
              </a:solidFill>
            </a:endParaRPr>
          </a:p>
        </p:txBody>
      </p:sp>
      <p:sp>
        <p:nvSpPr>
          <p:cNvPr id="25625" name="Text Box 25">
            <a:extLst>
              <a:ext uri="{FF2B5EF4-FFF2-40B4-BE49-F238E27FC236}">
                <a16:creationId xmlns:a16="http://schemas.microsoft.com/office/drawing/2014/main" id="{F5E108DD-3A8E-492A-9203-75A4B5451CDF}"/>
              </a:ext>
            </a:extLst>
          </p:cNvPr>
          <p:cNvSpPr txBox="1">
            <a:spLocks noChangeArrowheads="1"/>
          </p:cNvSpPr>
          <p:nvPr/>
        </p:nvSpPr>
        <p:spPr bwMode="auto">
          <a:xfrm>
            <a:off x="3101975"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&gt; 80K</a:t>
            </a:r>
            <a:endParaRPr lang="en-US" altLang="ar-EG" sz="1600" b="0">
              <a:solidFill>
                <a:schemeClr val="bg2"/>
              </a:solidFill>
            </a:endParaRPr>
          </a:p>
        </p:txBody>
      </p:sp>
      <p:graphicFrame>
        <p:nvGraphicFramePr>
          <p:cNvPr id="25626" name="Object 26">
            <a:extLst>
              <a:ext uri="{FF2B5EF4-FFF2-40B4-BE49-F238E27FC236}">
                <a16:creationId xmlns:a16="http://schemas.microsoft.com/office/drawing/2014/main" id="{DACAC007-4122-46AF-9B99-AE9B3C6C25B3}"/>
              </a:ext>
            </a:extLst>
          </p:cNvPr>
          <p:cNvGraphicFramePr>
            <a:graphicFrameLocks noChangeAspect="1"/>
          </p:cNvGraphicFramePr>
          <p:nvPr/>
        </p:nvGraphicFramePr>
        <p:xfrm>
          <a:off x="4953000" y="1600200"/>
          <a:ext cx="3343275" cy="1133475"/>
        </p:xfrm>
        <a:graphic>
          <a:graphicData uri="http://schemas.openxmlformats.org/presentationml/2006/ole">
            <mc:AlternateContent xmlns:mc="http://schemas.openxmlformats.org/markup-compatibility/2006">
              <mc:Choice xmlns:v="urn:schemas-microsoft-com:vml" Requires="v">
                <p:oleObj name="Document" r:id="rId2" imgW="4651248" imgH="1575816" progId="Word.Document.8">
                  <p:embed/>
                </p:oleObj>
              </mc:Choice>
              <mc:Fallback>
                <p:oleObj name="Document" r:id="rId2" imgW="4651248" imgH="1575816" progId="Word.Document.8">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600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7" name="Text Box 27">
            <a:extLst>
              <a:ext uri="{FF2B5EF4-FFF2-40B4-BE49-F238E27FC236}">
                <a16:creationId xmlns:a16="http://schemas.microsoft.com/office/drawing/2014/main" id="{3C881137-537C-4A77-87B9-5D34A845AE6B}"/>
              </a:ext>
            </a:extLst>
          </p:cNvPr>
          <p:cNvSpPr txBox="1">
            <a:spLocks noChangeArrowheads="1"/>
          </p:cNvSpPr>
          <p:nvPr/>
        </p:nvSpPr>
        <p:spPr bwMode="auto">
          <a:xfrm>
            <a:off x="4800600" y="1143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20000"/>
              </a:spcBef>
              <a:spcAft>
                <a:spcPct val="0"/>
              </a:spcAft>
              <a:buClr>
                <a:schemeClr val="accent2"/>
              </a:buClr>
              <a:buFont typeface="Monotype Sorts" pitchFamily="2" charset="2"/>
              <a:buNone/>
            </a:pPr>
            <a:r>
              <a:rPr lang="en-US" altLang="ar-EG" sz="2000">
                <a:solidFill>
                  <a:schemeClr val="tx2"/>
                </a:solidFill>
              </a:rPr>
              <a:t>Test Data</a:t>
            </a:r>
            <a:endParaRPr lang="en-US" altLang="ar-EG" sz="2000" b="0">
              <a:solidFill>
                <a:schemeClr val="bg2"/>
              </a:solidFill>
            </a:endParaRPr>
          </a:p>
        </p:txBody>
      </p:sp>
      <p:sp>
        <p:nvSpPr>
          <p:cNvPr id="25628" name="Line 28">
            <a:extLst>
              <a:ext uri="{FF2B5EF4-FFF2-40B4-BE49-F238E27FC236}">
                <a16:creationId xmlns:a16="http://schemas.microsoft.com/office/drawing/2014/main" id="{E217B4A1-C344-44E4-B65C-BBA010DB8E4F}"/>
              </a:ext>
            </a:extLst>
          </p:cNvPr>
          <p:cNvSpPr>
            <a:spLocks noChangeShapeType="1"/>
          </p:cNvSpPr>
          <p:nvPr/>
        </p:nvSpPr>
        <p:spPr bwMode="auto">
          <a:xfrm flipH="1">
            <a:off x="3810000" y="2057400"/>
            <a:ext cx="2057400" cy="12954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D7BA327-B0B5-478A-ABE8-06B081D44204}"/>
              </a:ext>
            </a:extLst>
          </p:cNvPr>
          <p:cNvSpPr>
            <a:spLocks noGrp="1" noChangeArrowheads="1"/>
          </p:cNvSpPr>
          <p:nvPr>
            <p:ph type="title"/>
          </p:nvPr>
        </p:nvSpPr>
        <p:spPr/>
        <p:txBody>
          <a:bodyPr/>
          <a:lstStyle/>
          <a:p>
            <a:r>
              <a:rPr lang="en-US" altLang="ar-EG"/>
              <a:t>Apply Model to Test Data</a:t>
            </a:r>
          </a:p>
        </p:txBody>
      </p:sp>
      <p:sp>
        <p:nvSpPr>
          <p:cNvPr id="26627" name="Line 3">
            <a:extLst>
              <a:ext uri="{FF2B5EF4-FFF2-40B4-BE49-F238E27FC236}">
                <a16:creationId xmlns:a16="http://schemas.microsoft.com/office/drawing/2014/main" id="{36BCF85D-88ED-463F-9233-DD6DC60E73D5}"/>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6628" name="Line 4">
            <a:extLst>
              <a:ext uri="{FF2B5EF4-FFF2-40B4-BE49-F238E27FC236}">
                <a16:creationId xmlns:a16="http://schemas.microsoft.com/office/drawing/2014/main" id="{49A0242A-3AB1-4D37-BCDB-7CEA5A0A46D4}"/>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6629" name="Line 5">
            <a:extLst>
              <a:ext uri="{FF2B5EF4-FFF2-40B4-BE49-F238E27FC236}">
                <a16:creationId xmlns:a16="http://schemas.microsoft.com/office/drawing/2014/main" id="{35779CAD-ACDA-4882-9108-B3B8249C8274}"/>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6630" name="Line 6">
            <a:extLst>
              <a:ext uri="{FF2B5EF4-FFF2-40B4-BE49-F238E27FC236}">
                <a16:creationId xmlns:a16="http://schemas.microsoft.com/office/drawing/2014/main" id="{C054D26B-6249-4D08-9ADB-65D7C278F404}"/>
              </a:ext>
            </a:extLst>
          </p:cNvPr>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6631" name="Line 7">
            <a:extLst>
              <a:ext uri="{FF2B5EF4-FFF2-40B4-BE49-F238E27FC236}">
                <a16:creationId xmlns:a16="http://schemas.microsoft.com/office/drawing/2014/main" id="{7CBB9E70-EA5B-4F31-9057-A97B77D49E2A}"/>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6632" name="Line 8">
            <a:extLst>
              <a:ext uri="{FF2B5EF4-FFF2-40B4-BE49-F238E27FC236}">
                <a16:creationId xmlns:a16="http://schemas.microsoft.com/office/drawing/2014/main" id="{2912F31A-41E4-46FF-8C98-5B7DB38CB7EB}"/>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6633" name="Text Box 9">
            <a:extLst>
              <a:ext uri="{FF2B5EF4-FFF2-40B4-BE49-F238E27FC236}">
                <a16:creationId xmlns:a16="http://schemas.microsoft.com/office/drawing/2014/main" id="{759428A8-7C34-434A-BD7A-EFA9915E915D}"/>
              </a:ext>
            </a:extLst>
          </p:cNvPr>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Refund</a:t>
            </a:r>
            <a:endParaRPr lang="en-US" altLang="ar-EG" sz="1600" b="0">
              <a:solidFill>
                <a:schemeClr val="bg2"/>
              </a:solidFill>
            </a:endParaRPr>
          </a:p>
        </p:txBody>
      </p:sp>
      <p:sp>
        <p:nvSpPr>
          <p:cNvPr id="26634" name="Text Box 10">
            <a:extLst>
              <a:ext uri="{FF2B5EF4-FFF2-40B4-BE49-F238E27FC236}">
                <a16:creationId xmlns:a16="http://schemas.microsoft.com/office/drawing/2014/main" id="{17CEB5D4-5BD5-4131-B769-821E20D257C1}"/>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MarSt</a:t>
            </a:r>
            <a:endParaRPr lang="en-US" altLang="ar-EG" sz="1600" b="0">
              <a:solidFill>
                <a:schemeClr val="bg2"/>
              </a:solidFill>
            </a:endParaRPr>
          </a:p>
        </p:txBody>
      </p:sp>
      <p:sp>
        <p:nvSpPr>
          <p:cNvPr id="26635" name="Text Box 11">
            <a:extLst>
              <a:ext uri="{FF2B5EF4-FFF2-40B4-BE49-F238E27FC236}">
                <a16:creationId xmlns:a16="http://schemas.microsoft.com/office/drawing/2014/main" id="{6520A7AB-E324-45DE-9268-F92AA0C66E54}"/>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TaxInc</a:t>
            </a:r>
            <a:endParaRPr lang="en-US" altLang="ar-EG" sz="1600" b="0">
              <a:solidFill>
                <a:schemeClr val="bg2"/>
              </a:solidFill>
            </a:endParaRPr>
          </a:p>
        </p:txBody>
      </p:sp>
      <p:sp>
        <p:nvSpPr>
          <p:cNvPr id="26636" name="AutoShape 12">
            <a:extLst>
              <a:ext uri="{FF2B5EF4-FFF2-40B4-BE49-F238E27FC236}">
                <a16:creationId xmlns:a16="http://schemas.microsoft.com/office/drawing/2014/main" id="{38A1B637-B6BD-4FA6-87FF-CD1393B3D33F}"/>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6637" name="Text Box 13">
            <a:extLst>
              <a:ext uri="{FF2B5EF4-FFF2-40B4-BE49-F238E27FC236}">
                <a16:creationId xmlns:a16="http://schemas.microsoft.com/office/drawing/2014/main" id="{4B7545E3-97CC-4060-AC99-35C7E46522FA}"/>
              </a:ext>
            </a:extLst>
          </p:cNvPr>
          <p:cNvSpPr txBox="1">
            <a:spLocks noChangeArrowheads="1"/>
          </p:cNvSpPr>
          <p:nvPr/>
        </p:nvSpPr>
        <p:spPr bwMode="auto">
          <a:xfrm>
            <a:off x="2859088" y="5194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YES</a:t>
            </a:r>
            <a:endParaRPr lang="en-US" altLang="ar-EG" sz="1600" b="0">
              <a:solidFill>
                <a:schemeClr val="bg2"/>
              </a:solidFill>
            </a:endParaRPr>
          </a:p>
        </p:txBody>
      </p:sp>
      <p:sp>
        <p:nvSpPr>
          <p:cNvPr id="26638" name="AutoShape 14">
            <a:extLst>
              <a:ext uri="{FF2B5EF4-FFF2-40B4-BE49-F238E27FC236}">
                <a16:creationId xmlns:a16="http://schemas.microsoft.com/office/drawing/2014/main" id="{FE624954-095C-4E35-85F2-1ABD66F7C86B}"/>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6639" name="Text Box 15">
            <a:extLst>
              <a:ext uri="{FF2B5EF4-FFF2-40B4-BE49-F238E27FC236}">
                <a16:creationId xmlns:a16="http://schemas.microsoft.com/office/drawing/2014/main" id="{F23A9F9F-DA07-4353-BE7E-EA9DD2480C24}"/>
              </a:ext>
            </a:extLst>
          </p:cNvPr>
          <p:cNvSpPr txBox="1">
            <a:spLocks noChangeArrowheads="1"/>
          </p:cNvSpPr>
          <p:nvPr/>
        </p:nvSpPr>
        <p:spPr bwMode="auto">
          <a:xfrm>
            <a:off x="1435100" y="5197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chemeClr val="bg2"/>
              </a:solidFill>
            </a:endParaRPr>
          </a:p>
        </p:txBody>
      </p:sp>
      <p:sp>
        <p:nvSpPr>
          <p:cNvPr id="26640" name="AutoShape 16">
            <a:extLst>
              <a:ext uri="{FF2B5EF4-FFF2-40B4-BE49-F238E27FC236}">
                <a16:creationId xmlns:a16="http://schemas.microsoft.com/office/drawing/2014/main" id="{40D4AC04-ADE2-44AB-8CEC-E1882CAD070D}"/>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6641" name="Text Box 17">
            <a:extLst>
              <a:ext uri="{FF2B5EF4-FFF2-40B4-BE49-F238E27FC236}">
                <a16:creationId xmlns:a16="http://schemas.microsoft.com/office/drawing/2014/main" id="{30FE5897-8D22-42E1-97F6-549CB6DC9400}"/>
              </a:ext>
            </a:extLst>
          </p:cNvPr>
          <p:cNvSpPr txBox="1">
            <a:spLocks noChangeArrowheads="1"/>
          </p:cNvSpPr>
          <p:nvPr/>
        </p:nvSpPr>
        <p:spPr bwMode="auto">
          <a:xfrm>
            <a:off x="814388" y="3254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rgbClr val="00FFFF"/>
              </a:solidFill>
            </a:endParaRPr>
          </a:p>
        </p:txBody>
      </p:sp>
      <p:sp>
        <p:nvSpPr>
          <p:cNvPr id="26642" name="AutoShape 18">
            <a:extLst>
              <a:ext uri="{FF2B5EF4-FFF2-40B4-BE49-F238E27FC236}">
                <a16:creationId xmlns:a16="http://schemas.microsoft.com/office/drawing/2014/main" id="{4C9C995F-199F-4513-974A-8446138201FB}"/>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6643" name="Text Box 19">
            <a:extLst>
              <a:ext uri="{FF2B5EF4-FFF2-40B4-BE49-F238E27FC236}">
                <a16:creationId xmlns:a16="http://schemas.microsoft.com/office/drawing/2014/main" id="{2741F74F-EB13-4728-867A-610D4FB123D0}"/>
              </a:ext>
            </a:extLst>
          </p:cNvPr>
          <p:cNvSpPr txBox="1">
            <a:spLocks noChangeArrowheads="1"/>
          </p:cNvSpPr>
          <p:nvPr/>
        </p:nvSpPr>
        <p:spPr bwMode="auto">
          <a:xfrm>
            <a:off x="3968750" y="4259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chemeClr val="bg2"/>
              </a:solidFill>
            </a:endParaRPr>
          </a:p>
        </p:txBody>
      </p:sp>
      <p:sp>
        <p:nvSpPr>
          <p:cNvPr id="26644" name="Text Box 20">
            <a:extLst>
              <a:ext uri="{FF2B5EF4-FFF2-40B4-BE49-F238E27FC236}">
                <a16:creationId xmlns:a16="http://schemas.microsoft.com/office/drawing/2014/main" id="{2F6938CA-3907-4BA5-9733-47CBEB7BE986}"/>
              </a:ext>
            </a:extLst>
          </p:cNvPr>
          <p:cNvSpPr txBox="1">
            <a:spLocks noChangeArrowheads="1"/>
          </p:cNvSpPr>
          <p:nvPr/>
        </p:nvSpPr>
        <p:spPr bwMode="auto">
          <a:xfrm>
            <a:off x="860425" y="2686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Yes</a:t>
            </a:r>
            <a:endParaRPr lang="en-US" altLang="ar-EG" sz="1600" b="0">
              <a:solidFill>
                <a:schemeClr val="bg2"/>
              </a:solidFill>
            </a:endParaRPr>
          </a:p>
        </p:txBody>
      </p:sp>
      <p:sp>
        <p:nvSpPr>
          <p:cNvPr id="26645" name="Text Box 21">
            <a:extLst>
              <a:ext uri="{FF2B5EF4-FFF2-40B4-BE49-F238E27FC236}">
                <a16:creationId xmlns:a16="http://schemas.microsoft.com/office/drawing/2014/main" id="{88D3C203-F76B-46D3-BDDD-C1C9F19F1398}"/>
              </a:ext>
            </a:extLst>
          </p:cNvPr>
          <p:cNvSpPr txBox="1">
            <a:spLocks noChangeArrowheads="1"/>
          </p:cNvSpPr>
          <p:nvPr/>
        </p:nvSpPr>
        <p:spPr bwMode="auto">
          <a:xfrm>
            <a:off x="2897188" y="2686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solidFill>
                  <a:srgbClr val="FF0000"/>
                </a:solidFill>
              </a:rPr>
              <a:t>No</a:t>
            </a:r>
          </a:p>
        </p:txBody>
      </p:sp>
      <p:sp>
        <p:nvSpPr>
          <p:cNvPr id="26646" name="Text Box 22">
            <a:extLst>
              <a:ext uri="{FF2B5EF4-FFF2-40B4-BE49-F238E27FC236}">
                <a16:creationId xmlns:a16="http://schemas.microsoft.com/office/drawing/2014/main" id="{8175B789-CBDC-4664-B70B-0156B7341D86}"/>
              </a:ext>
            </a:extLst>
          </p:cNvPr>
          <p:cNvSpPr txBox="1">
            <a:spLocks noChangeArrowheads="1"/>
          </p:cNvSpPr>
          <p:nvPr/>
        </p:nvSpPr>
        <p:spPr bwMode="auto">
          <a:xfrm>
            <a:off x="4022725" y="3624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solidFill>
                  <a:srgbClr val="FF0000"/>
                </a:solidFill>
              </a:rPr>
              <a:t>Married </a:t>
            </a:r>
          </a:p>
        </p:txBody>
      </p:sp>
      <p:sp>
        <p:nvSpPr>
          <p:cNvPr id="26647" name="Text Box 23">
            <a:extLst>
              <a:ext uri="{FF2B5EF4-FFF2-40B4-BE49-F238E27FC236}">
                <a16:creationId xmlns:a16="http://schemas.microsoft.com/office/drawing/2014/main" id="{FACEF5A9-A1A8-4067-998C-1CE80D74C8B4}"/>
              </a:ext>
            </a:extLst>
          </p:cNvPr>
          <p:cNvSpPr txBox="1">
            <a:spLocks noChangeArrowheads="1"/>
          </p:cNvSpPr>
          <p:nvPr/>
        </p:nvSpPr>
        <p:spPr bwMode="auto">
          <a:xfrm>
            <a:off x="1662113" y="3659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Single, Divorced</a:t>
            </a:r>
            <a:endParaRPr lang="en-US" altLang="ar-EG" sz="1600" b="0">
              <a:solidFill>
                <a:schemeClr val="bg2"/>
              </a:solidFill>
            </a:endParaRPr>
          </a:p>
        </p:txBody>
      </p:sp>
      <p:sp>
        <p:nvSpPr>
          <p:cNvPr id="26648" name="Text Box 24">
            <a:extLst>
              <a:ext uri="{FF2B5EF4-FFF2-40B4-BE49-F238E27FC236}">
                <a16:creationId xmlns:a16="http://schemas.microsoft.com/office/drawing/2014/main" id="{529C6FBA-4D1C-45A8-AA93-9140747F9313}"/>
              </a:ext>
            </a:extLst>
          </p:cNvPr>
          <p:cNvSpPr txBox="1">
            <a:spLocks noChangeArrowheads="1"/>
          </p:cNvSpPr>
          <p:nvPr/>
        </p:nvSpPr>
        <p:spPr bwMode="auto">
          <a:xfrm>
            <a:off x="1155700"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&lt; 80K</a:t>
            </a:r>
            <a:endParaRPr lang="en-US" altLang="ar-EG" sz="1600" b="0">
              <a:solidFill>
                <a:schemeClr val="bg2"/>
              </a:solidFill>
            </a:endParaRPr>
          </a:p>
        </p:txBody>
      </p:sp>
      <p:sp>
        <p:nvSpPr>
          <p:cNvPr id="26649" name="Text Box 25">
            <a:extLst>
              <a:ext uri="{FF2B5EF4-FFF2-40B4-BE49-F238E27FC236}">
                <a16:creationId xmlns:a16="http://schemas.microsoft.com/office/drawing/2014/main" id="{97431EE9-CB5C-4A65-9A88-59D00F116FF9}"/>
              </a:ext>
            </a:extLst>
          </p:cNvPr>
          <p:cNvSpPr txBox="1">
            <a:spLocks noChangeArrowheads="1"/>
          </p:cNvSpPr>
          <p:nvPr/>
        </p:nvSpPr>
        <p:spPr bwMode="auto">
          <a:xfrm>
            <a:off x="3101975"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&gt; 80K</a:t>
            </a:r>
            <a:endParaRPr lang="en-US" altLang="ar-EG" sz="1600" b="0">
              <a:solidFill>
                <a:schemeClr val="bg2"/>
              </a:solidFill>
            </a:endParaRPr>
          </a:p>
        </p:txBody>
      </p:sp>
      <p:graphicFrame>
        <p:nvGraphicFramePr>
          <p:cNvPr id="26650" name="Object 26">
            <a:extLst>
              <a:ext uri="{FF2B5EF4-FFF2-40B4-BE49-F238E27FC236}">
                <a16:creationId xmlns:a16="http://schemas.microsoft.com/office/drawing/2014/main" id="{A57D261E-637D-4012-B9B2-DFCCEEC0346C}"/>
              </a:ext>
            </a:extLst>
          </p:cNvPr>
          <p:cNvGraphicFramePr>
            <a:graphicFrameLocks noChangeAspect="1"/>
          </p:cNvGraphicFramePr>
          <p:nvPr/>
        </p:nvGraphicFramePr>
        <p:xfrm>
          <a:off x="4953000" y="1600200"/>
          <a:ext cx="3343275" cy="1133475"/>
        </p:xfrm>
        <a:graphic>
          <a:graphicData uri="http://schemas.openxmlformats.org/presentationml/2006/ole">
            <mc:AlternateContent xmlns:mc="http://schemas.openxmlformats.org/markup-compatibility/2006">
              <mc:Choice xmlns:v="urn:schemas-microsoft-com:vml" Requires="v">
                <p:oleObj name="Document" r:id="rId2" imgW="4651248" imgH="1575816" progId="Word.Document.8">
                  <p:embed/>
                </p:oleObj>
              </mc:Choice>
              <mc:Fallback>
                <p:oleObj name="Document" r:id="rId2" imgW="4651248" imgH="1575816" progId="Word.Document.8">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600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1" name="Text Box 27">
            <a:extLst>
              <a:ext uri="{FF2B5EF4-FFF2-40B4-BE49-F238E27FC236}">
                <a16:creationId xmlns:a16="http://schemas.microsoft.com/office/drawing/2014/main" id="{1376FB26-09F7-4137-AB7A-DBD53AC17913}"/>
              </a:ext>
            </a:extLst>
          </p:cNvPr>
          <p:cNvSpPr txBox="1">
            <a:spLocks noChangeArrowheads="1"/>
          </p:cNvSpPr>
          <p:nvPr/>
        </p:nvSpPr>
        <p:spPr bwMode="auto">
          <a:xfrm>
            <a:off x="4800600" y="1143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20000"/>
              </a:spcBef>
              <a:spcAft>
                <a:spcPct val="0"/>
              </a:spcAft>
              <a:buClr>
                <a:schemeClr val="accent2"/>
              </a:buClr>
              <a:buFont typeface="Monotype Sorts" pitchFamily="2" charset="2"/>
              <a:buNone/>
            </a:pPr>
            <a:r>
              <a:rPr lang="en-US" altLang="ar-EG" sz="2000">
                <a:solidFill>
                  <a:schemeClr val="tx2"/>
                </a:solidFill>
              </a:rPr>
              <a:t>Test Data</a:t>
            </a:r>
            <a:endParaRPr lang="en-US" altLang="ar-EG" sz="2000" b="0">
              <a:solidFill>
                <a:schemeClr val="bg2"/>
              </a:solidFill>
            </a:endParaRPr>
          </a:p>
        </p:txBody>
      </p:sp>
      <p:sp>
        <p:nvSpPr>
          <p:cNvPr id="26652" name="Line 28">
            <a:extLst>
              <a:ext uri="{FF2B5EF4-FFF2-40B4-BE49-F238E27FC236}">
                <a16:creationId xmlns:a16="http://schemas.microsoft.com/office/drawing/2014/main" id="{217DFC7B-ABEA-4D96-891D-5604ED915701}"/>
              </a:ext>
            </a:extLst>
          </p:cNvPr>
          <p:cNvSpPr>
            <a:spLocks noChangeShapeType="1"/>
          </p:cNvSpPr>
          <p:nvPr/>
        </p:nvSpPr>
        <p:spPr bwMode="auto">
          <a:xfrm flipH="1">
            <a:off x="4648200" y="2590800"/>
            <a:ext cx="1295400" cy="9906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E99ACE4-2921-463B-9CFA-C08C79A657C5}"/>
              </a:ext>
            </a:extLst>
          </p:cNvPr>
          <p:cNvSpPr>
            <a:spLocks noGrp="1" noChangeArrowheads="1"/>
          </p:cNvSpPr>
          <p:nvPr>
            <p:ph type="title"/>
          </p:nvPr>
        </p:nvSpPr>
        <p:spPr/>
        <p:txBody>
          <a:bodyPr/>
          <a:lstStyle/>
          <a:p>
            <a:r>
              <a:rPr lang="en-US" altLang="ar-EG"/>
              <a:t>Apply Model to Test Data</a:t>
            </a:r>
          </a:p>
        </p:txBody>
      </p:sp>
      <p:sp>
        <p:nvSpPr>
          <p:cNvPr id="27651" name="Line 3">
            <a:extLst>
              <a:ext uri="{FF2B5EF4-FFF2-40B4-BE49-F238E27FC236}">
                <a16:creationId xmlns:a16="http://schemas.microsoft.com/office/drawing/2014/main" id="{A66E5C0C-91F0-4A1D-9AD9-B593491B7DAF}"/>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7652" name="Line 4">
            <a:extLst>
              <a:ext uri="{FF2B5EF4-FFF2-40B4-BE49-F238E27FC236}">
                <a16:creationId xmlns:a16="http://schemas.microsoft.com/office/drawing/2014/main" id="{3F275A19-EC61-402D-BED4-459608ED40CB}"/>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7653" name="Line 5">
            <a:extLst>
              <a:ext uri="{FF2B5EF4-FFF2-40B4-BE49-F238E27FC236}">
                <a16:creationId xmlns:a16="http://schemas.microsoft.com/office/drawing/2014/main" id="{EB5DB64C-E0DD-4752-A850-8EE7623429A6}"/>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7654" name="Line 6">
            <a:extLst>
              <a:ext uri="{FF2B5EF4-FFF2-40B4-BE49-F238E27FC236}">
                <a16:creationId xmlns:a16="http://schemas.microsoft.com/office/drawing/2014/main" id="{A22090C4-558C-4549-A4C9-470FF0D584E0}"/>
              </a:ext>
            </a:extLst>
          </p:cNvPr>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7655" name="Line 7">
            <a:extLst>
              <a:ext uri="{FF2B5EF4-FFF2-40B4-BE49-F238E27FC236}">
                <a16:creationId xmlns:a16="http://schemas.microsoft.com/office/drawing/2014/main" id="{D1A596A4-52D0-4EDF-A50C-FA483DD68A48}"/>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7656" name="Line 8">
            <a:extLst>
              <a:ext uri="{FF2B5EF4-FFF2-40B4-BE49-F238E27FC236}">
                <a16:creationId xmlns:a16="http://schemas.microsoft.com/office/drawing/2014/main" id="{89464294-E440-4057-8A02-DE2530219B71}"/>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7657" name="Text Box 9">
            <a:extLst>
              <a:ext uri="{FF2B5EF4-FFF2-40B4-BE49-F238E27FC236}">
                <a16:creationId xmlns:a16="http://schemas.microsoft.com/office/drawing/2014/main" id="{53639D79-B3AE-43EA-87AC-B781F64760B6}"/>
              </a:ext>
            </a:extLst>
          </p:cNvPr>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Refund</a:t>
            </a:r>
            <a:endParaRPr lang="en-US" altLang="ar-EG" sz="1600" b="0">
              <a:solidFill>
                <a:schemeClr val="bg2"/>
              </a:solidFill>
            </a:endParaRPr>
          </a:p>
        </p:txBody>
      </p:sp>
      <p:sp>
        <p:nvSpPr>
          <p:cNvPr id="27658" name="Text Box 10">
            <a:extLst>
              <a:ext uri="{FF2B5EF4-FFF2-40B4-BE49-F238E27FC236}">
                <a16:creationId xmlns:a16="http://schemas.microsoft.com/office/drawing/2014/main" id="{7373A696-5010-4E02-9F55-741F8E2AF0BC}"/>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MarSt</a:t>
            </a:r>
            <a:endParaRPr lang="en-US" altLang="ar-EG" sz="1600" b="0">
              <a:solidFill>
                <a:schemeClr val="bg2"/>
              </a:solidFill>
            </a:endParaRPr>
          </a:p>
        </p:txBody>
      </p:sp>
      <p:sp>
        <p:nvSpPr>
          <p:cNvPr id="27659" name="Text Box 11">
            <a:extLst>
              <a:ext uri="{FF2B5EF4-FFF2-40B4-BE49-F238E27FC236}">
                <a16:creationId xmlns:a16="http://schemas.microsoft.com/office/drawing/2014/main" id="{DD74C5D3-9741-45E2-89DF-558363A2FAB0}"/>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2D1993"/>
                </a:solidFill>
              </a:rPr>
              <a:t>TaxInc</a:t>
            </a:r>
            <a:endParaRPr lang="en-US" altLang="ar-EG" sz="1600" b="0">
              <a:solidFill>
                <a:schemeClr val="bg2"/>
              </a:solidFill>
            </a:endParaRPr>
          </a:p>
        </p:txBody>
      </p:sp>
      <p:sp>
        <p:nvSpPr>
          <p:cNvPr id="27660" name="AutoShape 12">
            <a:extLst>
              <a:ext uri="{FF2B5EF4-FFF2-40B4-BE49-F238E27FC236}">
                <a16:creationId xmlns:a16="http://schemas.microsoft.com/office/drawing/2014/main" id="{A20A09E5-5107-4DBB-B52E-520BBF9C362F}"/>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7661" name="Text Box 13">
            <a:extLst>
              <a:ext uri="{FF2B5EF4-FFF2-40B4-BE49-F238E27FC236}">
                <a16:creationId xmlns:a16="http://schemas.microsoft.com/office/drawing/2014/main" id="{9AE20FB6-7D77-4E70-9C66-9E73D6730B8F}"/>
              </a:ext>
            </a:extLst>
          </p:cNvPr>
          <p:cNvSpPr txBox="1">
            <a:spLocks noChangeArrowheads="1"/>
          </p:cNvSpPr>
          <p:nvPr/>
        </p:nvSpPr>
        <p:spPr bwMode="auto">
          <a:xfrm>
            <a:off x="2859088" y="5194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YES</a:t>
            </a:r>
            <a:endParaRPr lang="en-US" altLang="ar-EG" sz="1600" b="0">
              <a:solidFill>
                <a:schemeClr val="bg2"/>
              </a:solidFill>
            </a:endParaRPr>
          </a:p>
        </p:txBody>
      </p:sp>
      <p:sp>
        <p:nvSpPr>
          <p:cNvPr id="27662" name="AutoShape 14">
            <a:extLst>
              <a:ext uri="{FF2B5EF4-FFF2-40B4-BE49-F238E27FC236}">
                <a16:creationId xmlns:a16="http://schemas.microsoft.com/office/drawing/2014/main" id="{8ED14764-B88D-4B65-8300-2627EAFA1DF1}"/>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7663" name="Text Box 15">
            <a:extLst>
              <a:ext uri="{FF2B5EF4-FFF2-40B4-BE49-F238E27FC236}">
                <a16:creationId xmlns:a16="http://schemas.microsoft.com/office/drawing/2014/main" id="{B11EA0BF-E780-499C-8114-AAD2AB7E44B2}"/>
              </a:ext>
            </a:extLst>
          </p:cNvPr>
          <p:cNvSpPr txBox="1">
            <a:spLocks noChangeArrowheads="1"/>
          </p:cNvSpPr>
          <p:nvPr/>
        </p:nvSpPr>
        <p:spPr bwMode="auto">
          <a:xfrm>
            <a:off x="1435100" y="5197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chemeClr val="bg2"/>
              </a:solidFill>
            </a:endParaRPr>
          </a:p>
        </p:txBody>
      </p:sp>
      <p:sp>
        <p:nvSpPr>
          <p:cNvPr id="27664" name="AutoShape 16">
            <a:extLst>
              <a:ext uri="{FF2B5EF4-FFF2-40B4-BE49-F238E27FC236}">
                <a16:creationId xmlns:a16="http://schemas.microsoft.com/office/drawing/2014/main" id="{EB3131C1-E37D-48F8-8FDA-D1D07555932C}"/>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7665" name="Text Box 17">
            <a:extLst>
              <a:ext uri="{FF2B5EF4-FFF2-40B4-BE49-F238E27FC236}">
                <a16:creationId xmlns:a16="http://schemas.microsoft.com/office/drawing/2014/main" id="{8754CAF9-7FF4-4F8B-941F-AE115DABD342}"/>
              </a:ext>
            </a:extLst>
          </p:cNvPr>
          <p:cNvSpPr txBox="1">
            <a:spLocks noChangeArrowheads="1"/>
          </p:cNvSpPr>
          <p:nvPr/>
        </p:nvSpPr>
        <p:spPr bwMode="auto">
          <a:xfrm>
            <a:off x="814388" y="3254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rgbClr val="00FFFF"/>
              </a:solidFill>
            </a:endParaRPr>
          </a:p>
        </p:txBody>
      </p:sp>
      <p:sp>
        <p:nvSpPr>
          <p:cNvPr id="27666" name="AutoShape 18">
            <a:extLst>
              <a:ext uri="{FF2B5EF4-FFF2-40B4-BE49-F238E27FC236}">
                <a16:creationId xmlns:a16="http://schemas.microsoft.com/office/drawing/2014/main" id="{2C8C5400-ABCB-479D-BB0F-41AFE83D2293}"/>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27667" name="Text Box 19">
            <a:extLst>
              <a:ext uri="{FF2B5EF4-FFF2-40B4-BE49-F238E27FC236}">
                <a16:creationId xmlns:a16="http://schemas.microsoft.com/office/drawing/2014/main" id="{37715A74-ED21-4DCB-94B8-ED94B92BC5A1}"/>
              </a:ext>
            </a:extLst>
          </p:cNvPr>
          <p:cNvSpPr txBox="1">
            <a:spLocks noChangeArrowheads="1"/>
          </p:cNvSpPr>
          <p:nvPr/>
        </p:nvSpPr>
        <p:spPr bwMode="auto">
          <a:xfrm>
            <a:off x="3968750" y="4259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ar-EG" sz="1600">
                <a:solidFill>
                  <a:srgbClr val="800000"/>
                </a:solidFill>
              </a:rPr>
              <a:t>NO</a:t>
            </a:r>
            <a:endParaRPr lang="en-US" altLang="ar-EG" sz="1600" b="0">
              <a:solidFill>
                <a:schemeClr val="bg2"/>
              </a:solidFill>
            </a:endParaRPr>
          </a:p>
        </p:txBody>
      </p:sp>
      <p:sp>
        <p:nvSpPr>
          <p:cNvPr id="27668" name="Text Box 20">
            <a:extLst>
              <a:ext uri="{FF2B5EF4-FFF2-40B4-BE49-F238E27FC236}">
                <a16:creationId xmlns:a16="http://schemas.microsoft.com/office/drawing/2014/main" id="{3A4180DC-74E7-4967-BEDE-83E31A7508C1}"/>
              </a:ext>
            </a:extLst>
          </p:cNvPr>
          <p:cNvSpPr txBox="1">
            <a:spLocks noChangeArrowheads="1"/>
          </p:cNvSpPr>
          <p:nvPr/>
        </p:nvSpPr>
        <p:spPr bwMode="auto">
          <a:xfrm>
            <a:off x="860425" y="2686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Yes</a:t>
            </a:r>
            <a:endParaRPr lang="en-US" altLang="ar-EG" sz="1600" b="0">
              <a:solidFill>
                <a:schemeClr val="bg2"/>
              </a:solidFill>
            </a:endParaRPr>
          </a:p>
        </p:txBody>
      </p:sp>
      <p:sp>
        <p:nvSpPr>
          <p:cNvPr id="27669" name="Text Box 21">
            <a:extLst>
              <a:ext uri="{FF2B5EF4-FFF2-40B4-BE49-F238E27FC236}">
                <a16:creationId xmlns:a16="http://schemas.microsoft.com/office/drawing/2014/main" id="{D84F6661-7BAA-463A-944A-F78881D560CD}"/>
              </a:ext>
            </a:extLst>
          </p:cNvPr>
          <p:cNvSpPr txBox="1">
            <a:spLocks noChangeArrowheads="1"/>
          </p:cNvSpPr>
          <p:nvPr/>
        </p:nvSpPr>
        <p:spPr bwMode="auto">
          <a:xfrm>
            <a:off x="2897188" y="2686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solidFill>
                  <a:srgbClr val="FF0000"/>
                </a:solidFill>
              </a:rPr>
              <a:t>No</a:t>
            </a:r>
          </a:p>
        </p:txBody>
      </p:sp>
      <p:sp>
        <p:nvSpPr>
          <p:cNvPr id="27670" name="Text Box 22">
            <a:extLst>
              <a:ext uri="{FF2B5EF4-FFF2-40B4-BE49-F238E27FC236}">
                <a16:creationId xmlns:a16="http://schemas.microsoft.com/office/drawing/2014/main" id="{0D0AF6F1-4E7B-49D7-9B3D-B172F80B1933}"/>
              </a:ext>
            </a:extLst>
          </p:cNvPr>
          <p:cNvSpPr txBox="1">
            <a:spLocks noChangeArrowheads="1"/>
          </p:cNvSpPr>
          <p:nvPr/>
        </p:nvSpPr>
        <p:spPr bwMode="auto">
          <a:xfrm>
            <a:off x="4022725" y="3624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solidFill>
                  <a:srgbClr val="FF0000"/>
                </a:solidFill>
              </a:rPr>
              <a:t>Married </a:t>
            </a:r>
          </a:p>
        </p:txBody>
      </p:sp>
      <p:sp>
        <p:nvSpPr>
          <p:cNvPr id="27671" name="Text Box 23">
            <a:extLst>
              <a:ext uri="{FF2B5EF4-FFF2-40B4-BE49-F238E27FC236}">
                <a16:creationId xmlns:a16="http://schemas.microsoft.com/office/drawing/2014/main" id="{88AEAF53-34BA-4AA1-AAFD-FC0889F67BAA}"/>
              </a:ext>
            </a:extLst>
          </p:cNvPr>
          <p:cNvSpPr txBox="1">
            <a:spLocks noChangeArrowheads="1"/>
          </p:cNvSpPr>
          <p:nvPr/>
        </p:nvSpPr>
        <p:spPr bwMode="auto">
          <a:xfrm>
            <a:off x="1662113" y="3659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Single, Divorced</a:t>
            </a:r>
            <a:endParaRPr lang="en-US" altLang="ar-EG" sz="1600" b="0">
              <a:solidFill>
                <a:schemeClr val="bg2"/>
              </a:solidFill>
            </a:endParaRPr>
          </a:p>
        </p:txBody>
      </p:sp>
      <p:sp>
        <p:nvSpPr>
          <p:cNvPr id="27672" name="Text Box 24">
            <a:extLst>
              <a:ext uri="{FF2B5EF4-FFF2-40B4-BE49-F238E27FC236}">
                <a16:creationId xmlns:a16="http://schemas.microsoft.com/office/drawing/2014/main" id="{F1AF14F3-2906-456D-BBEF-34C785AED27A}"/>
              </a:ext>
            </a:extLst>
          </p:cNvPr>
          <p:cNvSpPr txBox="1">
            <a:spLocks noChangeArrowheads="1"/>
          </p:cNvSpPr>
          <p:nvPr/>
        </p:nvSpPr>
        <p:spPr bwMode="auto">
          <a:xfrm>
            <a:off x="1155700"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&lt; 80K</a:t>
            </a:r>
            <a:endParaRPr lang="en-US" altLang="ar-EG" sz="1600" b="0">
              <a:solidFill>
                <a:schemeClr val="bg2"/>
              </a:solidFill>
            </a:endParaRPr>
          </a:p>
        </p:txBody>
      </p:sp>
      <p:sp>
        <p:nvSpPr>
          <p:cNvPr id="27673" name="Text Box 25">
            <a:extLst>
              <a:ext uri="{FF2B5EF4-FFF2-40B4-BE49-F238E27FC236}">
                <a16:creationId xmlns:a16="http://schemas.microsoft.com/office/drawing/2014/main" id="{C18C4719-EE3C-4FD9-9B82-235924422850}"/>
              </a:ext>
            </a:extLst>
          </p:cNvPr>
          <p:cNvSpPr txBox="1">
            <a:spLocks noChangeArrowheads="1"/>
          </p:cNvSpPr>
          <p:nvPr/>
        </p:nvSpPr>
        <p:spPr bwMode="auto">
          <a:xfrm>
            <a:off x="3101975"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ar-EG" sz="1600" b="0"/>
              <a:t>&gt; 80K</a:t>
            </a:r>
            <a:endParaRPr lang="en-US" altLang="ar-EG" sz="1600" b="0">
              <a:solidFill>
                <a:schemeClr val="bg2"/>
              </a:solidFill>
            </a:endParaRPr>
          </a:p>
        </p:txBody>
      </p:sp>
      <p:graphicFrame>
        <p:nvGraphicFramePr>
          <p:cNvPr id="27674" name="Object 26">
            <a:extLst>
              <a:ext uri="{FF2B5EF4-FFF2-40B4-BE49-F238E27FC236}">
                <a16:creationId xmlns:a16="http://schemas.microsoft.com/office/drawing/2014/main" id="{109D93D5-9358-4130-8CC7-0A6EB5413E47}"/>
              </a:ext>
            </a:extLst>
          </p:cNvPr>
          <p:cNvGraphicFramePr>
            <a:graphicFrameLocks noChangeAspect="1"/>
          </p:cNvGraphicFramePr>
          <p:nvPr/>
        </p:nvGraphicFramePr>
        <p:xfrm>
          <a:off x="4953000" y="1600200"/>
          <a:ext cx="3343275" cy="1133475"/>
        </p:xfrm>
        <a:graphic>
          <a:graphicData uri="http://schemas.openxmlformats.org/presentationml/2006/ole">
            <mc:AlternateContent xmlns:mc="http://schemas.openxmlformats.org/markup-compatibility/2006">
              <mc:Choice xmlns:v="urn:schemas-microsoft-com:vml" Requires="v">
                <p:oleObj name="Document" r:id="rId2" imgW="4651248" imgH="1575816" progId="Word.Document.8">
                  <p:embed/>
                </p:oleObj>
              </mc:Choice>
              <mc:Fallback>
                <p:oleObj name="Document" r:id="rId2" imgW="4651248" imgH="1575816" progId="Word.Document.8">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600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5" name="Text Box 27">
            <a:extLst>
              <a:ext uri="{FF2B5EF4-FFF2-40B4-BE49-F238E27FC236}">
                <a16:creationId xmlns:a16="http://schemas.microsoft.com/office/drawing/2014/main" id="{0B9990C4-853E-43E3-A1E2-3EE31D654B49}"/>
              </a:ext>
            </a:extLst>
          </p:cNvPr>
          <p:cNvSpPr txBox="1">
            <a:spLocks noChangeArrowheads="1"/>
          </p:cNvSpPr>
          <p:nvPr/>
        </p:nvSpPr>
        <p:spPr bwMode="auto">
          <a:xfrm>
            <a:off x="4800600" y="1143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20000"/>
              </a:spcBef>
              <a:spcAft>
                <a:spcPct val="0"/>
              </a:spcAft>
              <a:buClr>
                <a:schemeClr val="accent2"/>
              </a:buClr>
              <a:buFont typeface="Monotype Sorts" pitchFamily="2" charset="2"/>
              <a:buNone/>
            </a:pPr>
            <a:r>
              <a:rPr lang="en-US" altLang="ar-EG" sz="2000">
                <a:solidFill>
                  <a:schemeClr val="tx2"/>
                </a:solidFill>
              </a:rPr>
              <a:t>Test Data</a:t>
            </a:r>
            <a:endParaRPr lang="en-US" altLang="ar-EG" sz="2000" b="0">
              <a:solidFill>
                <a:schemeClr val="bg2"/>
              </a:solidFill>
            </a:endParaRPr>
          </a:p>
        </p:txBody>
      </p:sp>
      <p:sp>
        <p:nvSpPr>
          <p:cNvPr id="27676" name="Line 28">
            <a:extLst>
              <a:ext uri="{FF2B5EF4-FFF2-40B4-BE49-F238E27FC236}">
                <a16:creationId xmlns:a16="http://schemas.microsoft.com/office/drawing/2014/main" id="{E189CC60-7237-422C-97E0-CB187C59FA71}"/>
              </a:ext>
            </a:extLst>
          </p:cNvPr>
          <p:cNvSpPr>
            <a:spLocks noChangeShapeType="1"/>
          </p:cNvSpPr>
          <p:nvPr/>
        </p:nvSpPr>
        <p:spPr bwMode="auto">
          <a:xfrm flipH="1">
            <a:off x="4495800" y="2590800"/>
            <a:ext cx="3124200" cy="1828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7677" name="Text Box 29">
            <a:extLst>
              <a:ext uri="{FF2B5EF4-FFF2-40B4-BE49-F238E27FC236}">
                <a16:creationId xmlns:a16="http://schemas.microsoft.com/office/drawing/2014/main" id="{3159A333-628B-499E-8AC1-9C34BC768FEB}"/>
              </a:ext>
            </a:extLst>
          </p:cNvPr>
          <p:cNvSpPr txBox="1">
            <a:spLocks noChangeArrowheads="1"/>
          </p:cNvSpPr>
          <p:nvPr/>
        </p:nvSpPr>
        <p:spPr bwMode="auto">
          <a:xfrm>
            <a:off x="6019800" y="3581400"/>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0000"/>
              </a:lnSpc>
              <a:spcBef>
                <a:spcPct val="20000"/>
              </a:spcBef>
              <a:spcAft>
                <a:spcPct val="0"/>
              </a:spcAft>
              <a:buClr>
                <a:schemeClr val="accent2"/>
              </a:buClr>
              <a:buFont typeface="Monotype Sorts" pitchFamily="2" charset="2"/>
              <a:buNone/>
            </a:pPr>
            <a:r>
              <a:rPr lang="en-US" altLang="ar-EG" sz="2000" b="0"/>
              <a:t>Assign Cheat to “No”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5C39F0F-4845-4B6A-87DB-F94B71D6FD90}"/>
              </a:ext>
            </a:extLst>
          </p:cNvPr>
          <p:cNvSpPr>
            <a:spLocks noGrp="1" noChangeArrowheads="1"/>
          </p:cNvSpPr>
          <p:nvPr>
            <p:ph type="title"/>
          </p:nvPr>
        </p:nvSpPr>
        <p:spPr/>
        <p:txBody>
          <a:bodyPr/>
          <a:lstStyle/>
          <a:p>
            <a:r>
              <a:rPr lang="en-US" altLang="ar-EG"/>
              <a:t>Decision Tree Classification Task</a:t>
            </a:r>
          </a:p>
        </p:txBody>
      </p:sp>
      <p:graphicFrame>
        <p:nvGraphicFramePr>
          <p:cNvPr id="28675" name="Object 3">
            <a:extLst>
              <a:ext uri="{FF2B5EF4-FFF2-40B4-BE49-F238E27FC236}">
                <a16:creationId xmlns:a16="http://schemas.microsoft.com/office/drawing/2014/main" id="{48BDD8E3-4412-41CF-991D-7A1FB3DF4CA8}"/>
              </a:ext>
            </a:extLst>
          </p:cNvPr>
          <p:cNvGraphicFramePr>
            <a:graphicFrameLocks noChangeAspect="1"/>
          </p:cNvGraphicFramePr>
          <p:nvPr>
            <p:ph idx="1"/>
          </p:nvPr>
        </p:nvGraphicFramePr>
        <p:xfrm>
          <a:off x="1093788" y="1143000"/>
          <a:ext cx="6951662" cy="5181600"/>
        </p:xfrm>
        <a:graphic>
          <a:graphicData uri="http://schemas.openxmlformats.org/presentationml/2006/ole">
            <mc:AlternateContent xmlns:mc="http://schemas.openxmlformats.org/markup-compatibility/2006">
              <mc:Choice xmlns:v="urn:schemas-microsoft-com:vml" Requires="v">
                <p:oleObj name="Visio" r:id="rId2" imgW="8424875" imgH="6279741" progId="Visio.Drawing.6">
                  <p:embed/>
                </p:oleObj>
              </mc:Choice>
              <mc:Fallback>
                <p:oleObj name="Visio" r:id="rId2" imgW="8424875" imgH="6279741" progId="Visio.Drawing.6">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1143000"/>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6" name="Line 4">
            <a:extLst>
              <a:ext uri="{FF2B5EF4-FFF2-40B4-BE49-F238E27FC236}">
                <a16:creationId xmlns:a16="http://schemas.microsoft.com/office/drawing/2014/main" id="{D24DF942-10A6-4AE3-9DEE-5B945D7C373A}"/>
              </a:ext>
            </a:extLst>
          </p:cNvPr>
          <p:cNvSpPr>
            <a:spLocks noChangeShapeType="1"/>
          </p:cNvSpPr>
          <p:nvPr/>
        </p:nvSpPr>
        <p:spPr bwMode="auto">
          <a:xfrm flipH="1">
            <a:off x="6400800" y="2362200"/>
            <a:ext cx="685800"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28677" name="Text Box 5">
            <a:extLst>
              <a:ext uri="{FF2B5EF4-FFF2-40B4-BE49-F238E27FC236}">
                <a16:creationId xmlns:a16="http://schemas.microsoft.com/office/drawing/2014/main" id="{C54B0095-44F2-4CFD-859D-56FF4A05778A}"/>
              </a:ext>
            </a:extLst>
          </p:cNvPr>
          <p:cNvSpPr txBox="1">
            <a:spLocks noChangeArrowheads="1"/>
          </p:cNvSpPr>
          <p:nvPr/>
        </p:nvSpPr>
        <p:spPr bwMode="auto">
          <a:xfrm>
            <a:off x="7086600" y="4283075"/>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1400"/>
              <a:t>Decision Tree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8C79ED1-CF6E-49D2-B351-C1BDA04398C3}"/>
              </a:ext>
            </a:extLst>
          </p:cNvPr>
          <p:cNvSpPr>
            <a:spLocks noGrp="1" noChangeArrowheads="1"/>
          </p:cNvSpPr>
          <p:nvPr>
            <p:ph type="title"/>
          </p:nvPr>
        </p:nvSpPr>
        <p:spPr/>
        <p:txBody>
          <a:bodyPr/>
          <a:lstStyle/>
          <a:p>
            <a:r>
              <a:rPr lang="en-US" altLang="ar-EG"/>
              <a:t>Decision Tree Induction</a:t>
            </a:r>
          </a:p>
        </p:txBody>
      </p:sp>
      <p:sp>
        <p:nvSpPr>
          <p:cNvPr id="29699" name="Rectangle 3">
            <a:extLst>
              <a:ext uri="{FF2B5EF4-FFF2-40B4-BE49-F238E27FC236}">
                <a16:creationId xmlns:a16="http://schemas.microsoft.com/office/drawing/2014/main" id="{73EE4D37-10F3-422F-83D2-2F75A7EBA77C}"/>
              </a:ext>
            </a:extLst>
          </p:cNvPr>
          <p:cNvSpPr>
            <a:spLocks noGrp="1" noChangeArrowheads="1"/>
          </p:cNvSpPr>
          <p:nvPr>
            <p:ph type="body" idx="1"/>
          </p:nvPr>
        </p:nvSpPr>
        <p:spPr/>
        <p:txBody>
          <a:bodyPr/>
          <a:lstStyle/>
          <a:p>
            <a:r>
              <a:rPr lang="en-US" altLang="ar-EG"/>
              <a:t>Many Algorithms:</a:t>
            </a:r>
          </a:p>
          <a:p>
            <a:pPr lvl="1"/>
            <a:r>
              <a:rPr lang="en-US" altLang="ar-EG"/>
              <a:t>Hunt’s Algorithm (one of the earliest)</a:t>
            </a:r>
          </a:p>
          <a:p>
            <a:pPr lvl="1"/>
            <a:r>
              <a:rPr lang="en-US" altLang="ar-EG"/>
              <a:t>CART</a:t>
            </a:r>
          </a:p>
          <a:p>
            <a:pPr lvl="1"/>
            <a:r>
              <a:rPr lang="en-US" altLang="ar-EG"/>
              <a:t>ID3, C4.5</a:t>
            </a:r>
          </a:p>
          <a:p>
            <a:pPr lvl="1"/>
            <a:r>
              <a:rPr lang="en-US" altLang="ar-EG"/>
              <a:t>SLIQ,SPRINT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9A20235-332E-448D-BFCD-73FC13316C2B}"/>
              </a:ext>
            </a:extLst>
          </p:cNvPr>
          <p:cNvSpPr>
            <a:spLocks noGrp="1" noChangeArrowheads="1"/>
          </p:cNvSpPr>
          <p:nvPr>
            <p:ph type="title"/>
          </p:nvPr>
        </p:nvSpPr>
        <p:spPr/>
        <p:txBody>
          <a:bodyPr/>
          <a:lstStyle/>
          <a:p>
            <a:r>
              <a:rPr lang="en-US" altLang="ar-EG"/>
              <a:t>General Structure of Hunt’s Algorithm</a:t>
            </a:r>
          </a:p>
        </p:txBody>
      </p:sp>
      <p:sp>
        <p:nvSpPr>
          <p:cNvPr id="30723" name="Rectangle 3">
            <a:extLst>
              <a:ext uri="{FF2B5EF4-FFF2-40B4-BE49-F238E27FC236}">
                <a16:creationId xmlns:a16="http://schemas.microsoft.com/office/drawing/2014/main" id="{5363A960-5520-4A10-904D-180B56C11205}"/>
              </a:ext>
            </a:extLst>
          </p:cNvPr>
          <p:cNvSpPr>
            <a:spLocks noGrp="1" noChangeArrowheads="1"/>
          </p:cNvSpPr>
          <p:nvPr>
            <p:ph type="body" idx="1"/>
          </p:nvPr>
        </p:nvSpPr>
        <p:spPr>
          <a:xfrm>
            <a:off x="411163" y="1143000"/>
            <a:ext cx="4541837" cy="5181600"/>
          </a:xfrm>
        </p:spPr>
        <p:txBody>
          <a:bodyPr/>
          <a:lstStyle/>
          <a:p>
            <a:pPr>
              <a:lnSpc>
                <a:spcPct val="90000"/>
              </a:lnSpc>
            </a:pPr>
            <a:r>
              <a:rPr lang="en-US" altLang="ar-EG" sz="2000"/>
              <a:t>Let D</a:t>
            </a:r>
            <a:r>
              <a:rPr lang="en-US" altLang="ar-EG" sz="2000" baseline="-25000"/>
              <a:t>t</a:t>
            </a:r>
            <a:r>
              <a:rPr lang="en-US" altLang="ar-EG" sz="2000"/>
              <a:t> be the set of training records that reach a node t</a:t>
            </a:r>
          </a:p>
          <a:p>
            <a:pPr>
              <a:lnSpc>
                <a:spcPct val="90000"/>
              </a:lnSpc>
            </a:pPr>
            <a:r>
              <a:rPr lang="en-US" altLang="ar-EG" sz="2000"/>
              <a:t>General Procedure:</a:t>
            </a:r>
          </a:p>
          <a:p>
            <a:pPr lvl="1">
              <a:lnSpc>
                <a:spcPct val="90000"/>
              </a:lnSpc>
            </a:pPr>
            <a:r>
              <a:rPr lang="en-US" altLang="ar-EG" sz="2000"/>
              <a:t>If D</a:t>
            </a:r>
            <a:r>
              <a:rPr lang="en-US" altLang="ar-EG" sz="2000" baseline="-25000"/>
              <a:t>t</a:t>
            </a:r>
            <a:r>
              <a:rPr lang="en-US" altLang="ar-EG" sz="2000"/>
              <a:t> contains records that belong the same class y</a:t>
            </a:r>
            <a:r>
              <a:rPr lang="en-US" altLang="ar-EG" sz="2000" baseline="-25000"/>
              <a:t>t</a:t>
            </a:r>
            <a:r>
              <a:rPr lang="en-US" altLang="ar-EG" sz="2000"/>
              <a:t>, then t is a leaf node labeled as y</a:t>
            </a:r>
            <a:r>
              <a:rPr lang="en-US" altLang="ar-EG" sz="2000" baseline="-25000"/>
              <a:t>t</a:t>
            </a:r>
          </a:p>
          <a:p>
            <a:pPr lvl="1">
              <a:lnSpc>
                <a:spcPct val="90000"/>
              </a:lnSpc>
            </a:pPr>
            <a:r>
              <a:rPr lang="en-US" altLang="ar-EG" sz="2000"/>
              <a:t>If D</a:t>
            </a:r>
            <a:r>
              <a:rPr lang="en-US" altLang="ar-EG" sz="2000" baseline="-25000"/>
              <a:t>t</a:t>
            </a:r>
            <a:r>
              <a:rPr lang="en-US" altLang="ar-EG" sz="2000"/>
              <a:t> is an empty set, then t is a leaf node labeled by the default class, y</a:t>
            </a:r>
            <a:r>
              <a:rPr lang="en-US" altLang="ar-EG" sz="2000" baseline="-25000"/>
              <a:t>d</a:t>
            </a:r>
          </a:p>
          <a:p>
            <a:pPr lvl="1">
              <a:lnSpc>
                <a:spcPct val="90000"/>
              </a:lnSpc>
            </a:pPr>
            <a:r>
              <a:rPr lang="en-US" altLang="ar-EG" sz="2000"/>
              <a:t>If D</a:t>
            </a:r>
            <a:r>
              <a:rPr lang="en-US" altLang="ar-EG" sz="2000" baseline="-25000"/>
              <a:t>t</a:t>
            </a:r>
            <a:r>
              <a:rPr lang="en-US" altLang="ar-EG" sz="2000"/>
              <a:t> contains records that belong to more than one class, use an attribute test to split the data into smaller subsets. Recursively apply the procedure to each subset.</a:t>
            </a:r>
          </a:p>
        </p:txBody>
      </p:sp>
      <p:graphicFrame>
        <p:nvGraphicFramePr>
          <p:cNvPr id="30724" name="Object 5">
            <a:extLst>
              <a:ext uri="{FF2B5EF4-FFF2-40B4-BE49-F238E27FC236}">
                <a16:creationId xmlns:a16="http://schemas.microsoft.com/office/drawing/2014/main" id="{F6780ABA-56A4-4B9B-93AD-A4E8940576FF}"/>
              </a:ext>
            </a:extLst>
          </p:cNvPr>
          <p:cNvGraphicFramePr>
            <a:graphicFrameLocks noChangeAspect="1"/>
          </p:cNvGraphicFramePr>
          <p:nvPr/>
        </p:nvGraphicFramePr>
        <p:xfrm>
          <a:off x="5665788" y="1143000"/>
          <a:ext cx="3021012" cy="3124200"/>
        </p:xfrm>
        <a:graphic>
          <a:graphicData uri="http://schemas.openxmlformats.org/presentationml/2006/ole">
            <mc:AlternateContent xmlns:mc="http://schemas.openxmlformats.org/markup-compatibility/2006">
              <mc:Choice xmlns:v="urn:schemas-microsoft-com:vml" Requires="v">
                <p:oleObj name="Document" r:id="rId2" imgW="5415994" imgH="5778378" progId="Word.Document.8">
                  <p:embed/>
                </p:oleObj>
              </mc:Choice>
              <mc:Fallback>
                <p:oleObj name="Document" r:id="rId2" imgW="5415994" imgH="5778378" progId="Word.Documen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788" y="1143000"/>
                        <a:ext cx="3021012"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5" name="Oval 11">
            <a:extLst>
              <a:ext uri="{FF2B5EF4-FFF2-40B4-BE49-F238E27FC236}">
                <a16:creationId xmlns:a16="http://schemas.microsoft.com/office/drawing/2014/main" id="{CA81B02F-144D-4022-A13D-1F4B23AE5288}"/>
              </a:ext>
            </a:extLst>
          </p:cNvPr>
          <p:cNvSpPr>
            <a:spLocks noChangeArrowheads="1"/>
          </p:cNvSpPr>
          <p:nvPr/>
        </p:nvSpPr>
        <p:spPr bwMode="auto">
          <a:xfrm>
            <a:off x="6019800" y="4800600"/>
            <a:ext cx="1447800" cy="762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30726" name="Line 12">
            <a:extLst>
              <a:ext uri="{FF2B5EF4-FFF2-40B4-BE49-F238E27FC236}">
                <a16:creationId xmlns:a16="http://schemas.microsoft.com/office/drawing/2014/main" id="{623054DF-D8F9-4985-B03D-D019F80283BB}"/>
              </a:ext>
            </a:extLst>
          </p:cNvPr>
          <p:cNvSpPr>
            <a:spLocks noChangeShapeType="1"/>
          </p:cNvSpPr>
          <p:nvPr/>
        </p:nvSpPr>
        <p:spPr bwMode="auto">
          <a:xfrm flipH="1">
            <a:off x="5715000" y="5562600"/>
            <a:ext cx="9906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30727" name="Line 13">
            <a:extLst>
              <a:ext uri="{FF2B5EF4-FFF2-40B4-BE49-F238E27FC236}">
                <a16:creationId xmlns:a16="http://schemas.microsoft.com/office/drawing/2014/main" id="{47C97C60-5EB5-47AD-A9D2-108E6E680074}"/>
              </a:ext>
            </a:extLst>
          </p:cNvPr>
          <p:cNvSpPr>
            <a:spLocks noChangeShapeType="1"/>
          </p:cNvSpPr>
          <p:nvPr/>
        </p:nvSpPr>
        <p:spPr bwMode="auto">
          <a:xfrm>
            <a:off x="6858000" y="5562600"/>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30728" name="Line 14">
            <a:extLst>
              <a:ext uri="{FF2B5EF4-FFF2-40B4-BE49-F238E27FC236}">
                <a16:creationId xmlns:a16="http://schemas.microsoft.com/office/drawing/2014/main" id="{3834D381-F921-45A0-BEF6-74835B79896E}"/>
              </a:ext>
            </a:extLst>
          </p:cNvPr>
          <p:cNvSpPr>
            <a:spLocks noChangeShapeType="1"/>
          </p:cNvSpPr>
          <p:nvPr/>
        </p:nvSpPr>
        <p:spPr bwMode="auto">
          <a:xfrm>
            <a:off x="7010400" y="5562600"/>
            <a:ext cx="9906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30729" name="Line 15">
            <a:extLst>
              <a:ext uri="{FF2B5EF4-FFF2-40B4-BE49-F238E27FC236}">
                <a16:creationId xmlns:a16="http://schemas.microsoft.com/office/drawing/2014/main" id="{F609DF5D-97C2-4BDD-BB9B-D23D9F0B9006}"/>
              </a:ext>
            </a:extLst>
          </p:cNvPr>
          <p:cNvSpPr>
            <a:spLocks noChangeShapeType="1"/>
          </p:cNvSpPr>
          <p:nvPr/>
        </p:nvSpPr>
        <p:spPr bwMode="auto">
          <a:xfrm flipH="1">
            <a:off x="6705600" y="4419600"/>
            <a:ext cx="2286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30730" name="Text Box 16">
            <a:extLst>
              <a:ext uri="{FF2B5EF4-FFF2-40B4-BE49-F238E27FC236}">
                <a16:creationId xmlns:a16="http://schemas.microsoft.com/office/drawing/2014/main" id="{3261DD7C-15E7-423B-971F-3360AE8B2116}"/>
              </a:ext>
            </a:extLst>
          </p:cNvPr>
          <p:cNvSpPr txBox="1">
            <a:spLocks noChangeArrowheads="1"/>
          </p:cNvSpPr>
          <p:nvPr/>
        </p:nvSpPr>
        <p:spPr bwMode="auto">
          <a:xfrm>
            <a:off x="6934200" y="42672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D</a:t>
            </a:r>
            <a:r>
              <a:rPr lang="en-US" altLang="ar-EG" sz="2000" baseline="-25000"/>
              <a:t>t</a:t>
            </a:r>
          </a:p>
        </p:txBody>
      </p:sp>
      <p:sp>
        <p:nvSpPr>
          <p:cNvPr id="30731" name="Text Box 17">
            <a:extLst>
              <a:ext uri="{FF2B5EF4-FFF2-40B4-BE49-F238E27FC236}">
                <a16:creationId xmlns:a16="http://schemas.microsoft.com/office/drawing/2014/main" id="{01C917BA-A25B-487D-B896-90B4884D3656}"/>
              </a:ext>
            </a:extLst>
          </p:cNvPr>
          <p:cNvSpPr txBox="1">
            <a:spLocks noChangeArrowheads="1"/>
          </p:cNvSpPr>
          <p:nvPr/>
        </p:nvSpPr>
        <p:spPr bwMode="auto">
          <a:xfrm>
            <a:off x="6553200" y="49530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40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9E936A1-0E63-4738-B154-1CD2D6E4B84E}"/>
              </a:ext>
            </a:extLst>
          </p:cNvPr>
          <p:cNvSpPr>
            <a:spLocks noGrp="1" noChangeArrowheads="1"/>
          </p:cNvSpPr>
          <p:nvPr>
            <p:ph type="title"/>
          </p:nvPr>
        </p:nvSpPr>
        <p:spPr/>
        <p:txBody>
          <a:bodyPr/>
          <a:lstStyle/>
          <a:p>
            <a:r>
              <a:rPr lang="en-US" altLang="ar-EG"/>
              <a:t>Hunt’s Algorithm</a:t>
            </a:r>
          </a:p>
        </p:txBody>
      </p:sp>
      <p:sp>
        <p:nvSpPr>
          <p:cNvPr id="900099" name="Rectangle 3">
            <a:extLst>
              <a:ext uri="{FF2B5EF4-FFF2-40B4-BE49-F238E27FC236}">
                <a16:creationId xmlns:a16="http://schemas.microsoft.com/office/drawing/2014/main" id="{A35DC2F3-9DB8-4161-942A-A30C21E93BEC}"/>
              </a:ext>
            </a:extLst>
          </p:cNvPr>
          <p:cNvSpPr>
            <a:spLocks noChangeArrowheads="1"/>
          </p:cNvSpPr>
          <p:nvPr/>
        </p:nvSpPr>
        <p:spPr bwMode="auto">
          <a:xfrm>
            <a:off x="304800" y="1447800"/>
            <a:ext cx="576263" cy="414338"/>
          </a:xfrm>
          <a:prstGeom prst="rect">
            <a:avLst/>
          </a:prstGeom>
          <a:solidFill>
            <a:srgbClr val="FFFFFF"/>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b="0">
                <a:latin typeface="Times New Roman" panose="02020603050405020304" pitchFamily="18" charset="0"/>
              </a:rPr>
              <a:t>Don’t </a:t>
            </a:r>
          </a:p>
          <a:p>
            <a:pPr algn="ctr">
              <a:spcBef>
                <a:spcPct val="0"/>
              </a:spcBef>
              <a:spcAft>
                <a:spcPct val="0"/>
              </a:spcAft>
              <a:buClrTx/>
              <a:buSzTx/>
              <a:buFontTx/>
              <a:buNone/>
            </a:pPr>
            <a:r>
              <a:rPr lang="en-US" altLang="ar-EG" sz="1400" b="0">
                <a:latin typeface="Times New Roman" panose="02020603050405020304" pitchFamily="18" charset="0"/>
              </a:rPr>
              <a:t>Cheat</a:t>
            </a:r>
            <a:endParaRPr lang="en-US" altLang="ar-EG" sz="2400" b="0">
              <a:latin typeface="Times New Roman" panose="02020603050405020304" pitchFamily="18" charset="0"/>
            </a:endParaRPr>
          </a:p>
        </p:txBody>
      </p:sp>
      <p:grpSp>
        <p:nvGrpSpPr>
          <p:cNvPr id="900100" name="Group 4">
            <a:extLst>
              <a:ext uri="{FF2B5EF4-FFF2-40B4-BE49-F238E27FC236}">
                <a16:creationId xmlns:a16="http://schemas.microsoft.com/office/drawing/2014/main" id="{D7D91D1E-65CF-4811-AFC2-EFA0E80437F2}"/>
              </a:ext>
            </a:extLst>
          </p:cNvPr>
          <p:cNvGrpSpPr>
            <a:grpSpLocks/>
          </p:cNvGrpSpPr>
          <p:nvPr/>
        </p:nvGrpSpPr>
        <p:grpSpPr bwMode="auto">
          <a:xfrm>
            <a:off x="990600" y="1143000"/>
            <a:ext cx="2168525" cy="1262063"/>
            <a:chOff x="624" y="720"/>
            <a:chExt cx="1366" cy="795"/>
          </a:xfrm>
        </p:grpSpPr>
        <p:grpSp>
          <p:nvGrpSpPr>
            <p:cNvPr id="31789" name="Group 5">
              <a:extLst>
                <a:ext uri="{FF2B5EF4-FFF2-40B4-BE49-F238E27FC236}">
                  <a16:creationId xmlns:a16="http://schemas.microsoft.com/office/drawing/2014/main" id="{7A262740-5265-4069-995C-51DD7F0BB678}"/>
                </a:ext>
              </a:extLst>
            </p:cNvPr>
            <p:cNvGrpSpPr>
              <a:grpSpLocks/>
            </p:cNvGrpSpPr>
            <p:nvPr/>
          </p:nvGrpSpPr>
          <p:grpSpPr bwMode="auto">
            <a:xfrm>
              <a:off x="864" y="720"/>
              <a:ext cx="1126" cy="795"/>
              <a:chOff x="480" y="2640"/>
              <a:chExt cx="1126" cy="795"/>
            </a:xfrm>
          </p:grpSpPr>
          <p:sp>
            <p:nvSpPr>
              <p:cNvPr id="31791" name="Oval 6">
                <a:extLst>
                  <a:ext uri="{FF2B5EF4-FFF2-40B4-BE49-F238E27FC236}">
                    <a16:creationId xmlns:a16="http://schemas.microsoft.com/office/drawing/2014/main" id="{1F7CE2F4-4015-4EB9-A70A-139E0183B9E6}"/>
                  </a:ext>
                </a:extLst>
              </p:cNvPr>
              <p:cNvSpPr>
                <a:spLocks noChangeArrowheads="1"/>
              </p:cNvSpPr>
              <p:nvPr/>
            </p:nvSpPr>
            <p:spPr bwMode="auto">
              <a:xfrm>
                <a:off x="807" y="2640"/>
                <a:ext cx="436" cy="272"/>
              </a:xfrm>
              <a:prstGeom prst="ellipse">
                <a:avLst/>
              </a:prstGeom>
              <a:solidFill>
                <a:srgbClr val="FFFFFF"/>
              </a:solidFill>
              <a:ln w="254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solidFill>
                      <a:srgbClr val="0033CC"/>
                    </a:solidFill>
                    <a:latin typeface="Times New Roman" panose="02020603050405020304" pitchFamily="18" charset="0"/>
                  </a:rPr>
                  <a:t>Refund</a:t>
                </a:r>
                <a:endParaRPr lang="en-US" altLang="ar-EG" sz="1600" b="0">
                  <a:latin typeface="Times New Roman" panose="02020603050405020304" pitchFamily="18" charset="0"/>
                </a:endParaRPr>
              </a:p>
            </p:txBody>
          </p:sp>
          <p:sp>
            <p:nvSpPr>
              <p:cNvPr id="31792" name="Line 7">
                <a:extLst>
                  <a:ext uri="{FF2B5EF4-FFF2-40B4-BE49-F238E27FC236}">
                    <a16:creationId xmlns:a16="http://schemas.microsoft.com/office/drawing/2014/main" id="{89783C5C-A679-45A0-A62D-8E6F1B293662}"/>
                  </a:ext>
                </a:extLst>
              </p:cNvPr>
              <p:cNvSpPr>
                <a:spLocks noChangeShapeType="1"/>
              </p:cNvSpPr>
              <p:nvPr/>
            </p:nvSpPr>
            <p:spPr bwMode="auto">
              <a:xfrm flipH="1">
                <a:off x="661" y="2912"/>
                <a:ext cx="364" cy="224"/>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1793" name="Line 8">
                <a:extLst>
                  <a:ext uri="{FF2B5EF4-FFF2-40B4-BE49-F238E27FC236}">
                    <a16:creationId xmlns:a16="http://schemas.microsoft.com/office/drawing/2014/main" id="{0D83A8E4-A5D1-4305-A28F-5F78169CA4DE}"/>
                  </a:ext>
                </a:extLst>
              </p:cNvPr>
              <p:cNvSpPr>
                <a:spLocks noChangeShapeType="1"/>
              </p:cNvSpPr>
              <p:nvPr/>
            </p:nvSpPr>
            <p:spPr bwMode="auto">
              <a:xfrm>
                <a:off x="1025" y="2912"/>
                <a:ext cx="363" cy="224"/>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1794" name="Rectangle 9">
                <a:extLst>
                  <a:ext uri="{FF2B5EF4-FFF2-40B4-BE49-F238E27FC236}">
                    <a16:creationId xmlns:a16="http://schemas.microsoft.com/office/drawing/2014/main" id="{B245EF10-5B29-4FAD-B8A4-E412478DBD4A}"/>
                  </a:ext>
                </a:extLst>
              </p:cNvPr>
              <p:cNvSpPr>
                <a:spLocks noChangeArrowheads="1"/>
              </p:cNvSpPr>
              <p:nvPr/>
            </p:nvSpPr>
            <p:spPr bwMode="auto">
              <a:xfrm>
                <a:off x="480" y="3136"/>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b="0">
                    <a:latin typeface="Times New Roman" panose="02020603050405020304" pitchFamily="18" charset="0"/>
                  </a:rPr>
                  <a:t>Don’t </a:t>
                </a:r>
              </a:p>
              <a:p>
                <a:pPr algn="ctr">
                  <a:spcBef>
                    <a:spcPct val="0"/>
                  </a:spcBef>
                  <a:spcAft>
                    <a:spcPct val="0"/>
                  </a:spcAft>
                  <a:buClrTx/>
                  <a:buSzTx/>
                  <a:buFontTx/>
                  <a:buNone/>
                </a:pPr>
                <a:r>
                  <a:rPr lang="en-US" altLang="ar-EG" sz="1400" b="0">
                    <a:latin typeface="Times New Roman" panose="02020603050405020304" pitchFamily="18" charset="0"/>
                  </a:rPr>
                  <a:t>Cheat</a:t>
                </a:r>
                <a:endParaRPr lang="en-US" altLang="ar-EG" sz="1800" b="0">
                  <a:latin typeface="Times New Roman" panose="02020603050405020304" pitchFamily="18" charset="0"/>
                </a:endParaRPr>
              </a:p>
            </p:txBody>
          </p:sp>
          <p:sp>
            <p:nvSpPr>
              <p:cNvPr id="31795" name="Rectangle 10">
                <a:extLst>
                  <a:ext uri="{FF2B5EF4-FFF2-40B4-BE49-F238E27FC236}">
                    <a16:creationId xmlns:a16="http://schemas.microsoft.com/office/drawing/2014/main" id="{5AE9B257-8138-4178-89C4-4182625415C7}"/>
                  </a:ext>
                </a:extLst>
              </p:cNvPr>
              <p:cNvSpPr>
                <a:spLocks noChangeArrowheads="1"/>
              </p:cNvSpPr>
              <p:nvPr/>
            </p:nvSpPr>
            <p:spPr bwMode="auto">
              <a:xfrm>
                <a:off x="1243" y="3136"/>
                <a:ext cx="363" cy="261"/>
              </a:xfrm>
              <a:prstGeom prst="rect">
                <a:avLst/>
              </a:prstGeom>
              <a:solidFill>
                <a:srgbClr val="FFFFFF"/>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b="0">
                    <a:latin typeface="Times New Roman" panose="02020603050405020304" pitchFamily="18" charset="0"/>
                  </a:rPr>
                  <a:t>Don’t </a:t>
                </a:r>
              </a:p>
              <a:p>
                <a:pPr algn="ctr">
                  <a:spcBef>
                    <a:spcPct val="0"/>
                  </a:spcBef>
                  <a:spcAft>
                    <a:spcPct val="0"/>
                  </a:spcAft>
                  <a:buClrTx/>
                  <a:buSzTx/>
                  <a:buFontTx/>
                  <a:buNone/>
                </a:pPr>
                <a:r>
                  <a:rPr lang="en-US" altLang="ar-EG" sz="1400" b="0">
                    <a:latin typeface="Times New Roman" panose="02020603050405020304" pitchFamily="18" charset="0"/>
                  </a:rPr>
                  <a:t>Cheat</a:t>
                </a:r>
                <a:endParaRPr lang="en-US" altLang="ar-EG" sz="2400" b="0">
                  <a:latin typeface="Times New Roman" panose="02020603050405020304" pitchFamily="18" charset="0"/>
                </a:endParaRPr>
              </a:p>
            </p:txBody>
          </p:sp>
          <p:sp>
            <p:nvSpPr>
              <p:cNvPr id="31796" name="Text Box 11">
                <a:extLst>
                  <a:ext uri="{FF2B5EF4-FFF2-40B4-BE49-F238E27FC236}">
                    <a16:creationId xmlns:a16="http://schemas.microsoft.com/office/drawing/2014/main" id="{8C350520-8238-49EB-AA94-8A99B43D9EAB}"/>
                  </a:ext>
                </a:extLst>
              </p:cNvPr>
              <p:cNvSpPr txBox="1">
                <a:spLocks noChangeArrowheads="1"/>
              </p:cNvSpPr>
              <p:nvPr/>
            </p:nvSpPr>
            <p:spPr bwMode="auto">
              <a:xfrm>
                <a:off x="568" y="2869"/>
                <a:ext cx="31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a:solidFill>
                      <a:srgbClr val="0066FF"/>
                    </a:solidFill>
                  </a:rPr>
                  <a:t>Yes</a:t>
                </a:r>
                <a:endParaRPr lang="en-US" altLang="ar-EG" sz="1800" b="0">
                  <a:latin typeface="Times New Roman" panose="02020603050405020304" pitchFamily="18" charset="0"/>
                </a:endParaRPr>
              </a:p>
            </p:txBody>
          </p:sp>
          <p:sp>
            <p:nvSpPr>
              <p:cNvPr id="31797" name="Text Box 12">
                <a:extLst>
                  <a:ext uri="{FF2B5EF4-FFF2-40B4-BE49-F238E27FC236}">
                    <a16:creationId xmlns:a16="http://schemas.microsoft.com/office/drawing/2014/main" id="{0314D107-0D34-4DEA-87E4-7B57EE54E6E1}"/>
                  </a:ext>
                </a:extLst>
              </p:cNvPr>
              <p:cNvSpPr txBox="1">
                <a:spLocks noChangeArrowheads="1"/>
              </p:cNvSpPr>
              <p:nvPr/>
            </p:nvSpPr>
            <p:spPr bwMode="auto">
              <a:xfrm>
                <a:off x="1260" y="2869"/>
                <a:ext cx="26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a:solidFill>
                      <a:srgbClr val="0066FF"/>
                    </a:solidFill>
                  </a:rPr>
                  <a:t>No</a:t>
                </a:r>
                <a:endParaRPr lang="en-US" altLang="ar-EG" sz="2400" b="0">
                  <a:latin typeface="Times New Roman" panose="02020603050405020304" pitchFamily="18" charset="0"/>
                </a:endParaRPr>
              </a:p>
            </p:txBody>
          </p:sp>
        </p:grpSp>
        <p:sp>
          <p:nvSpPr>
            <p:cNvPr id="31790" name="Line 13">
              <a:extLst>
                <a:ext uri="{FF2B5EF4-FFF2-40B4-BE49-F238E27FC236}">
                  <a16:creationId xmlns:a16="http://schemas.microsoft.com/office/drawing/2014/main" id="{137B64E6-5AA3-4E44-92E1-503DB0FB94C3}"/>
                </a:ext>
              </a:extLst>
            </p:cNvPr>
            <p:cNvSpPr>
              <a:spLocks noChangeShapeType="1"/>
            </p:cNvSpPr>
            <p:nvPr/>
          </p:nvSpPr>
          <p:spPr bwMode="auto">
            <a:xfrm flipV="1">
              <a:off x="624" y="1056"/>
              <a:ext cx="240" cy="0"/>
            </a:xfrm>
            <a:prstGeom prst="line">
              <a:avLst/>
            </a:prstGeom>
            <a:noFill/>
            <a:ln w="76200" cmpd="tri">
              <a:solidFill>
                <a:srgbClr val="CC3300"/>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grpSp>
      <p:grpSp>
        <p:nvGrpSpPr>
          <p:cNvPr id="900110" name="Group 14">
            <a:extLst>
              <a:ext uri="{FF2B5EF4-FFF2-40B4-BE49-F238E27FC236}">
                <a16:creationId xmlns:a16="http://schemas.microsoft.com/office/drawing/2014/main" id="{EF5519F1-8064-461B-954A-DC38DBE55BF9}"/>
              </a:ext>
            </a:extLst>
          </p:cNvPr>
          <p:cNvGrpSpPr>
            <a:grpSpLocks/>
          </p:cNvGrpSpPr>
          <p:nvPr/>
        </p:nvGrpSpPr>
        <p:grpSpPr bwMode="auto">
          <a:xfrm>
            <a:off x="2667000" y="3048000"/>
            <a:ext cx="3325813" cy="3294063"/>
            <a:chOff x="1536" y="1920"/>
            <a:chExt cx="2095" cy="2075"/>
          </a:xfrm>
        </p:grpSpPr>
        <p:grpSp>
          <p:nvGrpSpPr>
            <p:cNvPr id="31768" name="Group 15">
              <a:extLst>
                <a:ext uri="{FF2B5EF4-FFF2-40B4-BE49-F238E27FC236}">
                  <a16:creationId xmlns:a16="http://schemas.microsoft.com/office/drawing/2014/main" id="{AC64F51D-944A-49C7-988B-27EC97B5F20C}"/>
                </a:ext>
              </a:extLst>
            </p:cNvPr>
            <p:cNvGrpSpPr>
              <a:grpSpLocks/>
            </p:cNvGrpSpPr>
            <p:nvPr/>
          </p:nvGrpSpPr>
          <p:grpSpPr bwMode="auto">
            <a:xfrm>
              <a:off x="1824" y="1920"/>
              <a:ext cx="1807" cy="2075"/>
              <a:chOff x="3840" y="1824"/>
              <a:chExt cx="1807" cy="2075"/>
            </a:xfrm>
          </p:grpSpPr>
          <p:sp>
            <p:nvSpPr>
              <p:cNvPr id="31770" name="Oval 16">
                <a:extLst>
                  <a:ext uri="{FF2B5EF4-FFF2-40B4-BE49-F238E27FC236}">
                    <a16:creationId xmlns:a16="http://schemas.microsoft.com/office/drawing/2014/main" id="{B3455A94-A035-4FA2-B536-E238D9F5DCD0}"/>
                  </a:ext>
                </a:extLst>
              </p:cNvPr>
              <p:cNvSpPr>
                <a:spLocks noChangeArrowheads="1"/>
              </p:cNvSpPr>
              <p:nvPr/>
            </p:nvSpPr>
            <p:spPr bwMode="auto">
              <a:xfrm>
                <a:off x="4311" y="1824"/>
                <a:ext cx="437" cy="283"/>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latin typeface="Times New Roman" panose="02020603050405020304" pitchFamily="18" charset="0"/>
                  </a:rPr>
                  <a:t>Refund</a:t>
                </a:r>
                <a:endParaRPr lang="en-US" altLang="ar-EG" sz="1400" b="0">
                  <a:latin typeface="Times New Roman" panose="02020603050405020304" pitchFamily="18" charset="0"/>
                </a:endParaRPr>
              </a:p>
            </p:txBody>
          </p:sp>
          <p:sp>
            <p:nvSpPr>
              <p:cNvPr id="31771" name="Line 17">
                <a:extLst>
                  <a:ext uri="{FF2B5EF4-FFF2-40B4-BE49-F238E27FC236}">
                    <a16:creationId xmlns:a16="http://schemas.microsoft.com/office/drawing/2014/main" id="{A2041541-D01B-40CF-9E7F-18B11927644D}"/>
                  </a:ext>
                </a:extLst>
              </p:cNvPr>
              <p:cNvSpPr>
                <a:spLocks noChangeShapeType="1"/>
              </p:cNvSpPr>
              <p:nvPr/>
            </p:nvSpPr>
            <p:spPr bwMode="auto">
              <a:xfrm flipH="1">
                <a:off x="4166" y="2107"/>
                <a:ext cx="364"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1772" name="Line 18">
                <a:extLst>
                  <a:ext uri="{FF2B5EF4-FFF2-40B4-BE49-F238E27FC236}">
                    <a16:creationId xmlns:a16="http://schemas.microsoft.com/office/drawing/2014/main" id="{B673F540-9665-4DC2-8AEF-6CAF0531B091}"/>
                  </a:ext>
                </a:extLst>
              </p:cNvPr>
              <p:cNvSpPr>
                <a:spLocks noChangeShapeType="1"/>
              </p:cNvSpPr>
              <p:nvPr/>
            </p:nvSpPr>
            <p:spPr bwMode="auto">
              <a:xfrm>
                <a:off x="4530" y="2107"/>
                <a:ext cx="363"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1773" name="Rectangle 19">
                <a:extLst>
                  <a:ext uri="{FF2B5EF4-FFF2-40B4-BE49-F238E27FC236}">
                    <a16:creationId xmlns:a16="http://schemas.microsoft.com/office/drawing/2014/main" id="{70571471-C2E2-42D2-A9FA-4A95E744FB1F}"/>
                  </a:ext>
                </a:extLst>
              </p:cNvPr>
              <p:cNvSpPr>
                <a:spLocks noChangeArrowheads="1"/>
              </p:cNvSpPr>
              <p:nvPr/>
            </p:nvSpPr>
            <p:spPr bwMode="auto">
              <a:xfrm>
                <a:off x="3984" y="2331"/>
                <a:ext cx="364" cy="298"/>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b="0">
                    <a:latin typeface="Times New Roman" panose="02020603050405020304" pitchFamily="18" charset="0"/>
                  </a:rPr>
                  <a:t>Don’t </a:t>
                </a:r>
              </a:p>
              <a:p>
                <a:pPr algn="ctr">
                  <a:spcBef>
                    <a:spcPct val="0"/>
                  </a:spcBef>
                  <a:spcAft>
                    <a:spcPct val="0"/>
                  </a:spcAft>
                  <a:buClrTx/>
                  <a:buSzTx/>
                  <a:buFontTx/>
                  <a:buNone/>
                </a:pPr>
                <a:r>
                  <a:rPr lang="en-US" altLang="ar-EG" sz="1400" b="0">
                    <a:latin typeface="Times New Roman" panose="02020603050405020304" pitchFamily="18" charset="0"/>
                  </a:rPr>
                  <a:t>Cheat</a:t>
                </a:r>
                <a:endParaRPr lang="en-US" altLang="ar-EG" sz="2400" b="0">
                  <a:latin typeface="Times New Roman" panose="02020603050405020304" pitchFamily="18" charset="0"/>
                </a:endParaRPr>
              </a:p>
            </p:txBody>
          </p:sp>
          <p:sp>
            <p:nvSpPr>
              <p:cNvPr id="31774" name="Text Box 20">
                <a:extLst>
                  <a:ext uri="{FF2B5EF4-FFF2-40B4-BE49-F238E27FC236}">
                    <a16:creationId xmlns:a16="http://schemas.microsoft.com/office/drawing/2014/main" id="{2B619459-276D-4607-A1F7-B865D71BF17E}"/>
                  </a:ext>
                </a:extLst>
              </p:cNvPr>
              <p:cNvSpPr txBox="1">
                <a:spLocks noChangeArrowheads="1"/>
              </p:cNvSpPr>
              <p:nvPr/>
            </p:nvSpPr>
            <p:spPr bwMode="auto">
              <a:xfrm>
                <a:off x="4072" y="2062"/>
                <a:ext cx="31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a:t>Yes</a:t>
                </a:r>
                <a:endParaRPr lang="en-US" altLang="ar-EG" sz="2400" b="0">
                  <a:latin typeface="Times New Roman" panose="02020603050405020304" pitchFamily="18" charset="0"/>
                </a:endParaRPr>
              </a:p>
            </p:txBody>
          </p:sp>
          <p:sp>
            <p:nvSpPr>
              <p:cNvPr id="31775" name="Text Box 21">
                <a:extLst>
                  <a:ext uri="{FF2B5EF4-FFF2-40B4-BE49-F238E27FC236}">
                    <a16:creationId xmlns:a16="http://schemas.microsoft.com/office/drawing/2014/main" id="{6CE4FD82-8E2C-4EF6-BAC6-FD3CB306704B}"/>
                  </a:ext>
                </a:extLst>
              </p:cNvPr>
              <p:cNvSpPr txBox="1">
                <a:spLocks noChangeArrowheads="1"/>
              </p:cNvSpPr>
              <p:nvPr/>
            </p:nvSpPr>
            <p:spPr bwMode="auto">
              <a:xfrm>
                <a:off x="4765" y="2062"/>
                <a:ext cx="26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a:t>No</a:t>
                </a:r>
                <a:endParaRPr lang="en-US" altLang="ar-EG" sz="2400" b="0">
                  <a:latin typeface="Times New Roman" panose="02020603050405020304" pitchFamily="18" charset="0"/>
                </a:endParaRPr>
              </a:p>
            </p:txBody>
          </p:sp>
          <p:sp>
            <p:nvSpPr>
              <p:cNvPr id="31776" name="Oval 22">
                <a:extLst>
                  <a:ext uri="{FF2B5EF4-FFF2-40B4-BE49-F238E27FC236}">
                    <a16:creationId xmlns:a16="http://schemas.microsoft.com/office/drawing/2014/main" id="{3B144FF2-AD72-4D32-8225-6BEA963C5DB4}"/>
                  </a:ext>
                </a:extLst>
              </p:cNvPr>
              <p:cNvSpPr>
                <a:spLocks noChangeArrowheads="1"/>
              </p:cNvSpPr>
              <p:nvPr/>
            </p:nvSpPr>
            <p:spPr bwMode="auto">
              <a:xfrm>
                <a:off x="4639" y="2331"/>
                <a:ext cx="545" cy="373"/>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latin typeface="Times New Roman" panose="02020603050405020304" pitchFamily="18" charset="0"/>
                  </a:rPr>
                  <a:t>Marital</a:t>
                </a:r>
              </a:p>
              <a:p>
                <a:pPr algn="ctr">
                  <a:spcBef>
                    <a:spcPct val="0"/>
                  </a:spcBef>
                  <a:spcAft>
                    <a:spcPct val="0"/>
                  </a:spcAft>
                  <a:buClrTx/>
                  <a:buSzTx/>
                  <a:buFontTx/>
                  <a:buNone/>
                </a:pPr>
                <a:r>
                  <a:rPr lang="en-US" altLang="ar-EG" sz="1600" b="0">
                    <a:latin typeface="Times New Roman" panose="02020603050405020304" pitchFamily="18" charset="0"/>
                  </a:rPr>
                  <a:t>Status</a:t>
                </a:r>
                <a:endParaRPr lang="en-US" altLang="ar-EG" sz="1800" b="0">
                  <a:latin typeface="Times New Roman" panose="02020603050405020304" pitchFamily="18" charset="0"/>
                </a:endParaRPr>
              </a:p>
            </p:txBody>
          </p:sp>
          <p:sp>
            <p:nvSpPr>
              <p:cNvPr id="31777" name="Line 23">
                <a:extLst>
                  <a:ext uri="{FF2B5EF4-FFF2-40B4-BE49-F238E27FC236}">
                    <a16:creationId xmlns:a16="http://schemas.microsoft.com/office/drawing/2014/main" id="{7FE1BE24-248E-4378-8F57-727FB53C3401}"/>
                  </a:ext>
                </a:extLst>
              </p:cNvPr>
              <p:cNvSpPr>
                <a:spLocks noChangeShapeType="1"/>
              </p:cNvSpPr>
              <p:nvPr/>
            </p:nvSpPr>
            <p:spPr bwMode="auto">
              <a:xfrm flipH="1">
                <a:off x="4464" y="2704"/>
                <a:ext cx="465"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1778" name="Line 24">
                <a:extLst>
                  <a:ext uri="{FF2B5EF4-FFF2-40B4-BE49-F238E27FC236}">
                    <a16:creationId xmlns:a16="http://schemas.microsoft.com/office/drawing/2014/main" id="{D48AC14B-5F90-4AE2-87B7-CBB43823F993}"/>
                  </a:ext>
                </a:extLst>
              </p:cNvPr>
              <p:cNvSpPr>
                <a:spLocks noChangeShapeType="1"/>
              </p:cNvSpPr>
              <p:nvPr/>
            </p:nvSpPr>
            <p:spPr bwMode="auto">
              <a:xfrm>
                <a:off x="4929" y="2704"/>
                <a:ext cx="400" cy="2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1779" name="Rectangle 25">
                <a:extLst>
                  <a:ext uri="{FF2B5EF4-FFF2-40B4-BE49-F238E27FC236}">
                    <a16:creationId xmlns:a16="http://schemas.microsoft.com/office/drawing/2014/main" id="{88CCD7BE-40A4-4A01-A52D-884EE949DBF1}"/>
                  </a:ext>
                </a:extLst>
              </p:cNvPr>
              <p:cNvSpPr>
                <a:spLocks noChangeArrowheads="1"/>
              </p:cNvSpPr>
              <p:nvPr/>
            </p:nvSpPr>
            <p:spPr bwMode="auto">
              <a:xfrm>
                <a:off x="5148" y="2965"/>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b="0">
                    <a:latin typeface="Times New Roman" panose="02020603050405020304" pitchFamily="18" charset="0"/>
                  </a:rPr>
                  <a:t>Don’t </a:t>
                </a:r>
              </a:p>
              <a:p>
                <a:pPr algn="ctr">
                  <a:spcBef>
                    <a:spcPct val="0"/>
                  </a:spcBef>
                  <a:spcAft>
                    <a:spcPct val="0"/>
                  </a:spcAft>
                  <a:buClrTx/>
                  <a:buSzTx/>
                  <a:buFontTx/>
                  <a:buNone/>
                </a:pPr>
                <a:r>
                  <a:rPr lang="en-US" altLang="ar-EG" sz="1400" b="0">
                    <a:latin typeface="Times New Roman" panose="02020603050405020304" pitchFamily="18" charset="0"/>
                  </a:rPr>
                  <a:t>Cheat</a:t>
                </a:r>
                <a:endParaRPr lang="en-US" altLang="ar-EG" sz="2400" b="0">
                  <a:latin typeface="Times New Roman" panose="02020603050405020304" pitchFamily="18" charset="0"/>
                </a:endParaRPr>
              </a:p>
            </p:txBody>
          </p:sp>
          <p:sp>
            <p:nvSpPr>
              <p:cNvPr id="31780" name="Rectangle 26">
                <a:extLst>
                  <a:ext uri="{FF2B5EF4-FFF2-40B4-BE49-F238E27FC236}">
                    <a16:creationId xmlns:a16="http://schemas.microsoft.com/office/drawing/2014/main" id="{A4469AF9-3729-486D-A36A-07D481E95CB4}"/>
                  </a:ext>
                </a:extLst>
              </p:cNvPr>
              <p:cNvSpPr>
                <a:spLocks noChangeArrowheads="1"/>
              </p:cNvSpPr>
              <p:nvPr/>
            </p:nvSpPr>
            <p:spPr bwMode="auto">
              <a:xfrm>
                <a:off x="4704" y="3600"/>
                <a:ext cx="364" cy="262"/>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latin typeface="Times New Roman" panose="02020603050405020304" pitchFamily="18" charset="0"/>
                  </a:rPr>
                  <a:t>Cheat</a:t>
                </a:r>
                <a:endParaRPr lang="en-US" altLang="ar-EG" sz="2400" b="0">
                  <a:latin typeface="Times New Roman" panose="02020603050405020304" pitchFamily="18" charset="0"/>
                </a:endParaRPr>
              </a:p>
            </p:txBody>
          </p:sp>
          <p:sp>
            <p:nvSpPr>
              <p:cNvPr id="31781" name="Text Box 27">
                <a:extLst>
                  <a:ext uri="{FF2B5EF4-FFF2-40B4-BE49-F238E27FC236}">
                    <a16:creationId xmlns:a16="http://schemas.microsoft.com/office/drawing/2014/main" id="{D4AD49E5-4899-4EBE-86D0-E82D181A5DF2}"/>
                  </a:ext>
                </a:extLst>
              </p:cNvPr>
              <p:cNvSpPr txBox="1">
                <a:spLocks noChangeArrowheads="1"/>
              </p:cNvSpPr>
              <p:nvPr/>
            </p:nvSpPr>
            <p:spPr bwMode="auto">
              <a:xfrm>
                <a:off x="4062" y="2621"/>
                <a:ext cx="594"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a:t>Single,</a:t>
                </a:r>
              </a:p>
              <a:p>
                <a:pPr algn="ctr">
                  <a:spcBef>
                    <a:spcPct val="0"/>
                  </a:spcBef>
                  <a:spcAft>
                    <a:spcPct val="0"/>
                  </a:spcAft>
                  <a:buClrTx/>
                  <a:buSzTx/>
                  <a:buFontTx/>
                  <a:buNone/>
                </a:pPr>
                <a:r>
                  <a:rPr lang="en-US" altLang="ar-EG" sz="1400"/>
                  <a:t>Divorced</a:t>
                </a:r>
                <a:endParaRPr lang="en-US" altLang="ar-EG" sz="1800" b="0"/>
              </a:p>
            </p:txBody>
          </p:sp>
          <p:sp>
            <p:nvSpPr>
              <p:cNvPr id="31782" name="Text Box 28">
                <a:extLst>
                  <a:ext uri="{FF2B5EF4-FFF2-40B4-BE49-F238E27FC236}">
                    <a16:creationId xmlns:a16="http://schemas.microsoft.com/office/drawing/2014/main" id="{32DC023A-FC35-439D-8F97-C9B1C2661807}"/>
                  </a:ext>
                </a:extLst>
              </p:cNvPr>
              <p:cNvSpPr txBox="1">
                <a:spLocks noChangeArrowheads="1"/>
              </p:cNvSpPr>
              <p:nvPr/>
            </p:nvSpPr>
            <p:spPr bwMode="auto">
              <a:xfrm>
                <a:off x="5127" y="2688"/>
                <a:ext cx="52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a:t>Married</a:t>
                </a:r>
                <a:endParaRPr lang="en-US" altLang="ar-EG" sz="1800" b="0"/>
              </a:p>
            </p:txBody>
          </p:sp>
          <p:sp>
            <p:nvSpPr>
              <p:cNvPr id="31783" name="Oval 29">
                <a:extLst>
                  <a:ext uri="{FF2B5EF4-FFF2-40B4-BE49-F238E27FC236}">
                    <a16:creationId xmlns:a16="http://schemas.microsoft.com/office/drawing/2014/main" id="{7FE3C72A-07DF-4F4C-9D6B-7E0604231BC4}"/>
                  </a:ext>
                </a:extLst>
              </p:cNvPr>
              <p:cNvSpPr>
                <a:spLocks noChangeArrowheads="1"/>
              </p:cNvSpPr>
              <p:nvPr/>
            </p:nvSpPr>
            <p:spPr bwMode="auto">
              <a:xfrm>
                <a:off x="4080" y="2976"/>
                <a:ext cx="768" cy="384"/>
              </a:xfrm>
              <a:prstGeom prst="ellipse">
                <a:avLst/>
              </a:prstGeom>
              <a:solidFill>
                <a:srgbClr val="FFFFFF"/>
              </a:solidFill>
              <a:ln w="254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solidFill>
                      <a:srgbClr val="0033CC"/>
                    </a:solidFill>
                    <a:latin typeface="Times New Roman" panose="02020603050405020304" pitchFamily="18" charset="0"/>
                  </a:rPr>
                  <a:t>Taxable</a:t>
                </a:r>
              </a:p>
              <a:p>
                <a:pPr algn="ctr">
                  <a:spcBef>
                    <a:spcPct val="0"/>
                  </a:spcBef>
                  <a:spcAft>
                    <a:spcPct val="0"/>
                  </a:spcAft>
                  <a:buClrTx/>
                  <a:buSzTx/>
                  <a:buFontTx/>
                  <a:buNone/>
                </a:pPr>
                <a:r>
                  <a:rPr lang="en-US" altLang="ar-EG" sz="1600" b="0">
                    <a:solidFill>
                      <a:srgbClr val="0033CC"/>
                    </a:solidFill>
                    <a:latin typeface="Times New Roman" panose="02020603050405020304" pitchFamily="18" charset="0"/>
                  </a:rPr>
                  <a:t>Income</a:t>
                </a:r>
                <a:endParaRPr lang="en-US" altLang="ar-EG" sz="2400" b="0">
                  <a:latin typeface="Times New Roman" panose="02020603050405020304" pitchFamily="18" charset="0"/>
                </a:endParaRPr>
              </a:p>
            </p:txBody>
          </p:sp>
          <p:sp>
            <p:nvSpPr>
              <p:cNvPr id="31784" name="Rectangle 30">
                <a:extLst>
                  <a:ext uri="{FF2B5EF4-FFF2-40B4-BE49-F238E27FC236}">
                    <a16:creationId xmlns:a16="http://schemas.microsoft.com/office/drawing/2014/main" id="{3F62DB7B-56F6-44FF-811F-48D9A79F4605}"/>
                  </a:ext>
                </a:extLst>
              </p:cNvPr>
              <p:cNvSpPr>
                <a:spLocks noChangeArrowheads="1"/>
              </p:cNvSpPr>
              <p:nvPr/>
            </p:nvSpPr>
            <p:spPr bwMode="auto">
              <a:xfrm>
                <a:off x="3840" y="3600"/>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b="0">
                    <a:latin typeface="Times New Roman" panose="02020603050405020304" pitchFamily="18" charset="0"/>
                  </a:rPr>
                  <a:t>Don’t </a:t>
                </a:r>
              </a:p>
              <a:p>
                <a:pPr algn="ctr">
                  <a:spcBef>
                    <a:spcPct val="0"/>
                  </a:spcBef>
                  <a:spcAft>
                    <a:spcPct val="0"/>
                  </a:spcAft>
                  <a:buClrTx/>
                  <a:buSzTx/>
                  <a:buFontTx/>
                  <a:buNone/>
                </a:pPr>
                <a:r>
                  <a:rPr lang="en-US" altLang="ar-EG" sz="1400" b="0">
                    <a:latin typeface="Times New Roman" panose="02020603050405020304" pitchFamily="18" charset="0"/>
                  </a:rPr>
                  <a:t>Cheat</a:t>
                </a:r>
                <a:endParaRPr lang="en-US" altLang="ar-EG" sz="2400" b="0">
                  <a:latin typeface="Times New Roman" panose="02020603050405020304" pitchFamily="18" charset="0"/>
                </a:endParaRPr>
              </a:p>
            </p:txBody>
          </p:sp>
          <p:sp>
            <p:nvSpPr>
              <p:cNvPr id="31785" name="Line 31">
                <a:extLst>
                  <a:ext uri="{FF2B5EF4-FFF2-40B4-BE49-F238E27FC236}">
                    <a16:creationId xmlns:a16="http://schemas.microsoft.com/office/drawing/2014/main" id="{961A07F2-A076-41D3-ABE4-5CBC53715694}"/>
                  </a:ext>
                </a:extLst>
              </p:cNvPr>
              <p:cNvSpPr>
                <a:spLocks noChangeShapeType="1"/>
              </p:cNvSpPr>
              <p:nvPr/>
            </p:nvSpPr>
            <p:spPr bwMode="auto">
              <a:xfrm flipH="1">
                <a:off x="4032" y="3360"/>
                <a:ext cx="432" cy="240"/>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1786" name="Line 32">
                <a:extLst>
                  <a:ext uri="{FF2B5EF4-FFF2-40B4-BE49-F238E27FC236}">
                    <a16:creationId xmlns:a16="http://schemas.microsoft.com/office/drawing/2014/main" id="{83867CFD-74F5-4B5F-AF18-D550187B49B2}"/>
                  </a:ext>
                </a:extLst>
              </p:cNvPr>
              <p:cNvSpPr>
                <a:spLocks noChangeShapeType="1"/>
              </p:cNvSpPr>
              <p:nvPr/>
            </p:nvSpPr>
            <p:spPr bwMode="auto">
              <a:xfrm>
                <a:off x="4464" y="3360"/>
                <a:ext cx="432" cy="240"/>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1787" name="Text Box 33">
                <a:extLst>
                  <a:ext uri="{FF2B5EF4-FFF2-40B4-BE49-F238E27FC236}">
                    <a16:creationId xmlns:a16="http://schemas.microsoft.com/office/drawing/2014/main" id="{8DD7C87E-4865-4386-A543-B0211A34D154}"/>
                  </a:ext>
                </a:extLst>
              </p:cNvPr>
              <p:cNvSpPr txBox="1">
                <a:spLocks noChangeArrowheads="1"/>
              </p:cNvSpPr>
              <p:nvPr/>
            </p:nvSpPr>
            <p:spPr bwMode="auto">
              <a:xfrm>
                <a:off x="3840" y="3360"/>
                <a:ext cx="41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a:solidFill>
                      <a:srgbClr val="0066FF"/>
                    </a:solidFill>
                  </a:rPr>
                  <a:t>&lt; 80K</a:t>
                </a:r>
                <a:endParaRPr lang="en-US" altLang="ar-EG" sz="1800" b="0"/>
              </a:p>
            </p:txBody>
          </p:sp>
          <p:sp>
            <p:nvSpPr>
              <p:cNvPr id="31788" name="Text Box 34">
                <a:extLst>
                  <a:ext uri="{FF2B5EF4-FFF2-40B4-BE49-F238E27FC236}">
                    <a16:creationId xmlns:a16="http://schemas.microsoft.com/office/drawing/2014/main" id="{346604FB-BFE4-4BCA-ADA6-26F2E41C6489}"/>
                  </a:ext>
                </a:extLst>
              </p:cNvPr>
              <p:cNvSpPr txBox="1">
                <a:spLocks noChangeArrowheads="1"/>
              </p:cNvSpPr>
              <p:nvPr/>
            </p:nvSpPr>
            <p:spPr bwMode="auto">
              <a:xfrm>
                <a:off x="4704" y="3360"/>
                <a:ext cx="48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a:solidFill>
                      <a:srgbClr val="0066FF"/>
                    </a:solidFill>
                  </a:rPr>
                  <a:t>&gt;= 80K</a:t>
                </a:r>
                <a:endParaRPr lang="en-US" altLang="ar-EG" sz="1800" b="0">
                  <a:solidFill>
                    <a:srgbClr val="0066FF"/>
                  </a:solidFill>
                </a:endParaRPr>
              </a:p>
            </p:txBody>
          </p:sp>
        </p:grpSp>
        <p:sp>
          <p:nvSpPr>
            <p:cNvPr id="31769" name="Line 35">
              <a:extLst>
                <a:ext uri="{FF2B5EF4-FFF2-40B4-BE49-F238E27FC236}">
                  <a16:creationId xmlns:a16="http://schemas.microsoft.com/office/drawing/2014/main" id="{2CA23747-7F73-4AE1-A6F3-ED52746749C2}"/>
                </a:ext>
              </a:extLst>
            </p:cNvPr>
            <p:cNvSpPr>
              <a:spLocks noChangeShapeType="1"/>
            </p:cNvSpPr>
            <p:nvPr/>
          </p:nvSpPr>
          <p:spPr bwMode="auto">
            <a:xfrm rot="-2664477">
              <a:off x="1536" y="2400"/>
              <a:ext cx="192" cy="192"/>
            </a:xfrm>
            <a:prstGeom prst="line">
              <a:avLst/>
            </a:prstGeom>
            <a:noFill/>
            <a:ln w="76200" cmpd="tri">
              <a:solidFill>
                <a:srgbClr val="CC3300"/>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grpSp>
      <p:grpSp>
        <p:nvGrpSpPr>
          <p:cNvPr id="900132" name="Group 36">
            <a:extLst>
              <a:ext uri="{FF2B5EF4-FFF2-40B4-BE49-F238E27FC236}">
                <a16:creationId xmlns:a16="http://schemas.microsoft.com/office/drawing/2014/main" id="{8E6E09C8-C2CE-4539-949A-C24DE8F3D59D}"/>
              </a:ext>
            </a:extLst>
          </p:cNvPr>
          <p:cNvGrpSpPr>
            <a:grpSpLocks/>
          </p:cNvGrpSpPr>
          <p:nvPr/>
        </p:nvGrpSpPr>
        <p:grpSpPr bwMode="auto">
          <a:xfrm>
            <a:off x="76200" y="2789238"/>
            <a:ext cx="2654300" cy="2620962"/>
            <a:chOff x="48" y="1757"/>
            <a:chExt cx="1672" cy="1651"/>
          </a:xfrm>
        </p:grpSpPr>
        <p:grpSp>
          <p:nvGrpSpPr>
            <p:cNvPr id="31752" name="Group 37">
              <a:extLst>
                <a:ext uri="{FF2B5EF4-FFF2-40B4-BE49-F238E27FC236}">
                  <a16:creationId xmlns:a16="http://schemas.microsoft.com/office/drawing/2014/main" id="{CB5A3D80-806B-4CF5-881F-A68D8B2FDFFF}"/>
                </a:ext>
              </a:extLst>
            </p:cNvPr>
            <p:cNvGrpSpPr>
              <a:grpSpLocks/>
            </p:cNvGrpSpPr>
            <p:nvPr/>
          </p:nvGrpSpPr>
          <p:grpSpPr bwMode="auto">
            <a:xfrm>
              <a:off x="48" y="1968"/>
              <a:ext cx="1672" cy="1440"/>
              <a:chOff x="2016" y="1824"/>
              <a:chExt cx="1672" cy="1440"/>
            </a:xfrm>
          </p:grpSpPr>
          <p:grpSp>
            <p:nvGrpSpPr>
              <p:cNvPr id="31754" name="Group 38">
                <a:extLst>
                  <a:ext uri="{FF2B5EF4-FFF2-40B4-BE49-F238E27FC236}">
                    <a16:creationId xmlns:a16="http://schemas.microsoft.com/office/drawing/2014/main" id="{09C4FFEA-FD48-440F-B258-11F8AE5CD065}"/>
                  </a:ext>
                </a:extLst>
              </p:cNvPr>
              <p:cNvGrpSpPr>
                <a:grpSpLocks/>
              </p:cNvGrpSpPr>
              <p:nvPr/>
            </p:nvGrpSpPr>
            <p:grpSpPr bwMode="auto">
              <a:xfrm>
                <a:off x="2016" y="1824"/>
                <a:ext cx="1527" cy="1440"/>
                <a:chOff x="2016" y="1968"/>
                <a:chExt cx="1527" cy="1440"/>
              </a:xfrm>
            </p:grpSpPr>
            <p:sp>
              <p:nvSpPr>
                <p:cNvPr id="31756" name="Oval 39">
                  <a:extLst>
                    <a:ext uri="{FF2B5EF4-FFF2-40B4-BE49-F238E27FC236}">
                      <a16:creationId xmlns:a16="http://schemas.microsoft.com/office/drawing/2014/main" id="{B7EEEF32-8CC3-4D39-B62A-049E7E4A9374}"/>
                    </a:ext>
                  </a:extLst>
                </p:cNvPr>
                <p:cNvSpPr>
                  <a:spLocks noChangeArrowheads="1"/>
                </p:cNvSpPr>
                <p:nvPr/>
              </p:nvSpPr>
              <p:spPr bwMode="auto">
                <a:xfrm>
                  <a:off x="2343" y="1968"/>
                  <a:ext cx="437" cy="283"/>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latin typeface="Times New Roman" panose="02020603050405020304" pitchFamily="18" charset="0"/>
                    </a:rPr>
                    <a:t>Refund</a:t>
                  </a:r>
                  <a:endParaRPr lang="en-US" altLang="ar-EG" sz="1400" b="0">
                    <a:latin typeface="Times New Roman" panose="02020603050405020304" pitchFamily="18" charset="0"/>
                  </a:endParaRPr>
                </a:p>
              </p:txBody>
            </p:sp>
            <p:sp>
              <p:nvSpPr>
                <p:cNvPr id="31757" name="Line 40">
                  <a:extLst>
                    <a:ext uri="{FF2B5EF4-FFF2-40B4-BE49-F238E27FC236}">
                      <a16:creationId xmlns:a16="http://schemas.microsoft.com/office/drawing/2014/main" id="{D2D58396-99CB-4515-B94B-0B0C82ECB642}"/>
                    </a:ext>
                  </a:extLst>
                </p:cNvPr>
                <p:cNvSpPr>
                  <a:spLocks noChangeShapeType="1"/>
                </p:cNvSpPr>
                <p:nvPr/>
              </p:nvSpPr>
              <p:spPr bwMode="auto">
                <a:xfrm flipH="1">
                  <a:off x="2198" y="2251"/>
                  <a:ext cx="364"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1758" name="Line 41">
                  <a:extLst>
                    <a:ext uri="{FF2B5EF4-FFF2-40B4-BE49-F238E27FC236}">
                      <a16:creationId xmlns:a16="http://schemas.microsoft.com/office/drawing/2014/main" id="{13C2FE6C-5456-4427-914A-8E744E429E11}"/>
                    </a:ext>
                  </a:extLst>
                </p:cNvPr>
                <p:cNvSpPr>
                  <a:spLocks noChangeShapeType="1"/>
                </p:cNvSpPr>
                <p:nvPr/>
              </p:nvSpPr>
              <p:spPr bwMode="auto">
                <a:xfrm>
                  <a:off x="2562" y="2251"/>
                  <a:ext cx="363"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1759" name="Rectangle 42">
                  <a:extLst>
                    <a:ext uri="{FF2B5EF4-FFF2-40B4-BE49-F238E27FC236}">
                      <a16:creationId xmlns:a16="http://schemas.microsoft.com/office/drawing/2014/main" id="{1C1CC546-3368-48CC-80C3-6E69A350DF6B}"/>
                    </a:ext>
                  </a:extLst>
                </p:cNvPr>
                <p:cNvSpPr>
                  <a:spLocks noChangeArrowheads="1"/>
                </p:cNvSpPr>
                <p:nvPr/>
              </p:nvSpPr>
              <p:spPr bwMode="auto">
                <a:xfrm>
                  <a:off x="2016" y="2475"/>
                  <a:ext cx="364" cy="298"/>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b="0">
                      <a:latin typeface="Times New Roman" panose="02020603050405020304" pitchFamily="18" charset="0"/>
                    </a:rPr>
                    <a:t>Don’t </a:t>
                  </a:r>
                </a:p>
                <a:p>
                  <a:pPr algn="ctr">
                    <a:spcBef>
                      <a:spcPct val="0"/>
                    </a:spcBef>
                    <a:spcAft>
                      <a:spcPct val="0"/>
                    </a:spcAft>
                    <a:buClrTx/>
                    <a:buSzTx/>
                    <a:buFontTx/>
                    <a:buNone/>
                  </a:pPr>
                  <a:r>
                    <a:rPr lang="en-US" altLang="ar-EG" sz="1400" b="0">
                      <a:latin typeface="Times New Roman" panose="02020603050405020304" pitchFamily="18" charset="0"/>
                    </a:rPr>
                    <a:t>Cheat</a:t>
                  </a:r>
                  <a:endParaRPr lang="en-US" altLang="ar-EG" sz="2400" b="0">
                    <a:latin typeface="Times New Roman" panose="02020603050405020304" pitchFamily="18" charset="0"/>
                  </a:endParaRPr>
                </a:p>
              </p:txBody>
            </p:sp>
            <p:sp>
              <p:nvSpPr>
                <p:cNvPr id="31760" name="Text Box 43">
                  <a:extLst>
                    <a:ext uri="{FF2B5EF4-FFF2-40B4-BE49-F238E27FC236}">
                      <a16:creationId xmlns:a16="http://schemas.microsoft.com/office/drawing/2014/main" id="{48C29C18-680C-4F3A-BAF1-130678526345}"/>
                    </a:ext>
                  </a:extLst>
                </p:cNvPr>
                <p:cNvSpPr txBox="1">
                  <a:spLocks noChangeArrowheads="1"/>
                </p:cNvSpPr>
                <p:nvPr/>
              </p:nvSpPr>
              <p:spPr bwMode="auto">
                <a:xfrm>
                  <a:off x="2104" y="2206"/>
                  <a:ext cx="31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a:t>Yes</a:t>
                  </a:r>
                  <a:endParaRPr lang="en-US" altLang="ar-EG" sz="2400" b="0">
                    <a:latin typeface="Times New Roman" panose="02020603050405020304" pitchFamily="18" charset="0"/>
                  </a:endParaRPr>
                </a:p>
              </p:txBody>
            </p:sp>
            <p:sp>
              <p:nvSpPr>
                <p:cNvPr id="31761" name="Text Box 44">
                  <a:extLst>
                    <a:ext uri="{FF2B5EF4-FFF2-40B4-BE49-F238E27FC236}">
                      <a16:creationId xmlns:a16="http://schemas.microsoft.com/office/drawing/2014/main" id="{693245EB-DC6D-49F6-9826-C7AA45313A06}"/>
                    </a:ext>
                  </a:extLst>
                </p:cNvPr>
                <p:cNvSpPr txBox="1">
                  <a:spLocks noChangeArrowheads="1"/>
                </p:cNvSpPr>
                <p:nvPr/>
              </p:nvSpPr>
              <p:spPr bwMode="auto">
                <a:xfrm>
                  <a:off x="2797" y="2206"/>
                  <a:ext cx="26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a:t>No</a:t>
                  </a:r>
                  <a:endParaRPr lang="en-US" altLang="ar-EG" sz="2400" b="0">
                    <a:latin typeface="Times New Roman" panose="02020603050405020304" pitchFamily="18" charset="0"/>
                  </a:endParaRPr>
                </a:p>
              </p:txBody>
            </p:sp>
            <p:sp>
              <p:nvSpPr>
                <p:cNvPr id="31762" name="Oval 45">
                  <a:extLst>
                    <a:ext uri="{FF2B5EF4-FFF2-40B4-BE49-F238E27FC236}">
                      <a16:creationId xmlns:a16="http://schemas.microsoft.com/office/drawing/2014/main" id="{C1D6B9A7-66FA-489E-9882-00DC0F602EFA}"/>
                    </a:ext>
                  </a:extLst>
                </p:cNvPr>
                <p:cNvSpPr>
                  <a:spLocks noChangeArrowheads="1"/>
                </p:cNvSpPr>
                <p:nvPr/>
              </p:nvSpPr>
              <p:spPr bwMode="auto">
                <a:xfrm>
                  <a:off x="2671" y="2475"/>
                  <a:ext cx="545" cy="373"/>
                </a:xfrm>
                <a:prstGeom prst="ellipse">
                  <a:avLst/>
                </a:prstGeom>
                <a:solidFill>
                  <a:srgbClr val="FFFFFF"/>
                </a:solidFill>
                <a:ln w="254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solidFill>
                        <a:srgbClr val="0033CC"/>
                      </a:solidFill>
                      <a:latin typeface="Times New Roman" panose="02020603050405020304" pitchFamily="18" charset="0"/>
                    </a:rPr>
                    <a:t>Marital</a:t>
                  </a:r>
                </a:p>
                <a:p>
                  <a:pPr algn="ctr">
                    <a:spcBef>
                      <a:spcPct val="0"/>
                    </a:spcBef>
                    <a:spcAft>
                      <a:spcPct val="0"/>
                    </a:spcAft>
                    <a:buClrTx/>
                    <a:buSzTx/>
                    <a:buFontTx/>
                    <a:buNone/>
                  </a:pPr>
                  <a:r>
                    <a:rPr lang="en-US" altLang="ar-EG" sz="1600" b="0">
                      <a:solidFill>
                        <a:srgbClr val="0033CC"/>
                      </a:solidFill>
                      <a:latin typeface="Times New Roman" panose="02020603050405020304" pitchFamily="18" charset="0"/>
                    </a:rPr>
                    <a:t>Status</a:t>
                  </a:r>
                  <a:endParaRPr lang="en-US" altLang="ar-EG" sz="1800" b="0">
                    <a:latin typeface="Times New Roman" panose="02020603050405020304" pitchFamily="18" charset="0"/>
                  </a:endParaRPr>
                </a:p>
              </p:txBody>
            </p:sp>
            <p:sp>
              <p:nvSpPr>
                <p:cNvPr id="31763" name="Line 46">
                  <a:extLst>
                    <a:ext uri="{FF2B5EF4-FFF2-40B4-BE49-F238E27FC236}">
                      <a16:creationId xmlns:a16="http://schemas.microsoft.com/office/drawing/2014/main" id="{43AB6EAF-C585-40F5-85B8-B48644CED6A7}"/>
                    </a:ext>
                  </a:extLst>
                </p:cNvPr>
                <p:cNvSpPr>
                  <a:spLocks noChangeShapeType="1"/>
                </p:cNvSpPr>
                <p:nvPr/>
              </p:nvSpPr>
              <p:spPr bwMode="auto">
                <a:xfrm flipH="1">
                  <a:off x="2525" y="2848"/>
                  <a:ext cx="436" cy="261"/>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1764" name="Line 47">
                  <a:extLst>
                    <a:ext uri="{FF2B5EF4-FFF2-40B4-BE49-F238E27FC236}">
                      <a16:creationId xmlns:a16="http://schemas.microsoft.com/office/drawing/2014/main" id="{44A6E007-2387-4B13-9B68-84A6AB8139AC}"/>
                    </a:ext>
                  </a:extLst>
                </p:cNvPr>
                <p:cNvSpPr>
                  <a:spLocks noChangeShapeType="1"/>
                </p:cNvSpPr>
                <p:nvPr/>
              </p:nvSpPr>
              <p:spPr bwMode="auto">
                <a:xfrm>
                  <a:off x="2961" y="2848"/>
                  <a:ext cx="400" cy="261"/>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1765" name="Rectangle 48">
                  <a:extLst>
                    <a:ext uri="{FF2B5EF4-FFF2-40B4-BE49-F238E27FC236}">
                      <a16:creationId xmlns:a16="http://schemas.microsoft.com/office/drawing/2014/main" id="{1C1F3BF0-F7A8-4570-9777-4E50309908E5}"/>
                    </a:ext>
                  </a:extLst>
                </p:cNvPr>
                <p:cNvSpPr>
                  <a:spLocks noChangeArrowheads="1"/>
                </p:cNvSpPr>
                <p:nvPr/>
              </p:nvSpPr>
              <p:spPr bwMode="auto">
                <a:xfrm>
                  <a:off x="3180" y="3109"/>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b="0">
                      <a:latin typeface="Times New Roman" panose="02020603050405020304" pitchFamily="18" charset="0"/>
                    </a:rPr>
                    <a:t>Don’t </a:t>
                  </a:r>
                </a:p>
                <a:p>
                  <a:pPr algn="ctr">
                    <a:spcBef>
                      <a:spcPct val="0"/>
                    </a:spcBef>
                    <a:spcAft>
                      <a:spcPct val="0"/>
                    </a:spcAft>
                    <a:buClrTx/>
                    <a:buSzTx/>
                    <a:buFontTx/>
                    <a:buNone/>
                  </a:pPr>
                  <a:r>
                    <a:rPr lang="en-US" altLang="ar-EG" sz="1400" b="0">
                      <a:latin typeface="Times New Roman" panose="02020603050405020304" pitchFamily="18" charset="0"/>
                    </a:rPr>
                    <a:t>Cheat</a:t>
                  </a:r>
                  <a:endParaRPr lang="en-US" altLang="ar-EG" sz="2400" b="0">
                    <a:latin typeface="Times New Roman" panose="02020603050405020304" pitchFamily="18" charset="0"/>
                  </a:endParaRPr>
                </a:p>
              </p:txBody>
            </p:sp>
            <p:sp>
              <p:nvSpPr>
                <p:cNvPr id="31766" name="Rectangle 49">
                  <a:extLst>
                    <a:ext uri="{FF2B5EF4-FFF2-40B4-BE49-F238E27FC236}">
                      <a16:creationId xmlns:a16="http://schemas.microsoft.com/office/drawing/2014/main" id="{AAED76F7-8491-4D2E-B303-21780BB1D37E}"/>
                    </a:ext>
                  </a:extLst>
                </p:cNvPr>
                <p:cNvSpPr>
                  <a:spLocks noChangeArrowheads="1"/>
                </p:cNvSpPr>
                <p:nvPr/>
              </p:nvSpPr>
              <p:spPr bwMode="auto">
                <a:xfrm>
                  <a:off x="2343" y="3109"/>
                  <a:ext cx="364" cy="262"/>
                </a:xfrm>
                <a:prstGeom prst="rect">
                  <a:avLst/>
                </a:prstGeom>
                <a:solidFill>
                  <a:srgbClr val="FFFFFF"/>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latin typeface="Times New Roman" panose="02020603050405020304" pitchFamily="18" charset="0"/>
                    </a:rPr>
                    <a:t>Cheat</a:t>
                  </a:r>
                  <a:endParaRPr lang="en-US" altLang="ar-EG" sz="2400" b="0">
                    <a:latin typeface="Times New Roman" panose="02020603050405020304" pitchFamily="18" charset="0"/>
                  </a:endParaRPr>
                </a:p>
              </p:txBody>
            </p:sp>
            <p:sp>
              <p:nvSpPr>
                <p:cNvPr id="31767" name="Text Box 50">
                  <a:extLst>
                    <a:ext uri="{FF2B5EF4-FFF2-40B4-BE49-F238E27FC236}">
                      <a16:creationId xmlns:a16="http://schemas.microsoft.com/office/drawing/2014/main" id="{C0C55242-5B31-443E-8104-4F7A9B259A2B}"/>
                    </a:ext>
                  </a:extLst>
                </p:cNvPr>
                <p:cNvSpPr txBox="1">
                  <a:spLocks noChangeArrowheads="1"/>
                </p:cNvSpPr>
                <p:nvPr/>
              </p:nvSpPr>
              <p:spPr bwMode="auto">
                <a:xfrm>
                  <a:off x="2094" y="2765"/>
                  <a:ext cx="594"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a:solidFill>
                        <a:srgbClr val="0066FF"/>
                      </a:solidFill>
                    </a:rPr>
                    <a:t>Single,</a:t>
                  </a:r>
                </a:p>
                <a:p>
                  <a:pPr algn="ctr">
                    <a:spcBef>
                      <a:spcPct val="0"/>
                    </a:spcBef>
                    <a:spcAft>
                      <a:spcPct val="0"/>
                    </a:spcAft>
                    <a:buClrTx/>
                    <a:buSzTx/>
                    <a:buFontTx/>
                    <a:buNone/>
                  </a:pPr>
                  <a:r>
                    <a:rPr lang="en-US" altLang="ar-EG" sz="1400">
                      <a:solidFill>
                        <a:srgbClr val="0066FF"/>
                      </a:solidFill>
                    </a:rPr>
                    <a:t>Divorced</a:t>
                  </a:r>
                  <a:endParaRPr lang="en-US" altLang="ar-EG" sz="1800" b="0"/>
                </a:p>
              </p:txBody>
            </p:sp>
          </p:grpSp>
          <p:sp>
            <p:nvSpPr>
              <p:cNvPr id="31755" name="Text Box 51">
                <a:extLst>
                  <a:ext uri="{FF2B5EF4-FFF2-40B4-BE49-F238E27FC236}">
                    <a16:creationId xmlns:a16="http://schemas.microsoft.com/office/drawing/2014/main" id="{F9FD2CA3-DD85-4DB4-8FAF-AFF230E8C403}"/>
                  </a:ext>
                </a:extLst>
              </p:cNvPr>
              <p:cNvSpPr txBox="1">
                <a:spLocks noChangeArrowheads="1"/>
              </p:cNvSpPr>
              <p:nvPr/>
            </p:nvSpPr>
            <p:spPr bwMode="auto">
              <a:xfrm>
                <a:off x="3168" y="2688"/>
                <a:ext cx="52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400">
                    <a:solidFill>
                      <a:srgbClr val="0066FF"/>
                    </a:solidFill>
                  </a:rPr>
                  <a:t>Married</a:t>
                </a:r>
                <a:endParaRPr lang="en-US" altLang="ar-EG" sz="1800" b="0">
                  <a:solidFill>
                    <a:srgbClr val="0066FF"/>
                  </a:solidFill>
                </a:endParaRPr>
              </a:p>
            </p:txBody>
          </p:sp>
        </p:grpSp>
        <p:sp>
          <p:nvSpPr>
            <p:cNvPr id="31753" name="Line 52">
              <a:extLst>
                <a:ext uri="{FF2B5EF4-FFF2-40B4-BE49-F238E27FC236}">
                  <a16:creationId xmlns:a16="http://schemas.microsoft.com/office/drawing/2014/main" id="{6B2D1E1B-2F46-4866-A54E-3284768DBFA9}"/>
                </a:ext>
              </a:extLst>
            </p:cNvPr>
            <p:cNvSpPr>
              <a:spLocks noChangeShapeType="1"/>
            </p:cNvSpPr>
            <p:nvPr/>
          </p:nvSpPr>
          <p:spPr bwMode="auto">
            <a:xfrm rot="-2664477" flipH="1" flipV="1">
              <a:off x="727" y="1757"/>
              <a:ext cx="402" cy="26"/>
            </a:xfrm>
            <a:prstGeom prst="line">
              <a:avLst/>
            </a:prstGeom>
            <a:noFill/>
            <a:ln w="76200" cmpd="tri">
              <a:solidFill>
                <a:srgbClr val="CC3300"/>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grpSp>
      <p:graphicFrame>
        <p:nvGraphicFramePr>
          <p:cNvPr id="31751" name="Object 53">
            <a:extLst>
              <a:ext uri="{FF2B5EF4-FFF2-40B4-BE49-F238E27FC236}">
                <a16:creationId xmlns:a16="http://schemas.microsoft.com/office/drawing/2014/main" id="{C3D629D8-CEAB-4EF6-90E2-DB36653C63A4}"/>
              </a:ext>
            </a:extLst>
          </p:cNvPr>
          <p:cNvGraphicFramePr>
            <a:graphicFrameLocks noChangeAspect="1"/>
          </p:cNvGraphicFramePr>
          <p:nvPr/>
        </p:nvGraphicFramePr>
        <p:xfrm>
          <a:off x="5562600" y="228600"/>
          <a:ext cx="3413125" cy="3687763"/>
        </p:xfrm>
        <a:graphic>
          <a:graphicData uri="http://schemas.openxmlformats.org/presentationml/2006/ole">
            <mc:AlternateContent xmlns:mc="http://schemas.openxmlformats.org/markup-compatibility/2006">
              <mc:Choice xmlns:v="urn:schemas-microsoft-com:vml" Requires="v">
                <p:oleObj name="Document" r:id="rId2" imgW="5405628" imgH="5782056" progId="Word.Document.8">
                  <p:embed/>
                </p:oleObj>
              </mc:Choice>
              <mc:Fallback>
                <p:oleObj name="Document" r:id="rId2" imgW="5405628" imgH="5782056" progId="Word.Document.8">
                  <p:embed/>
                  <p:pic>
                    <p:nvPicPr>
                      <p:cNvPr id="0" name="Object 53"/>
                      <p:cNvPicPr>
                        <a:picLocks noChangeAspect="1" noChangeArrowheads="1"/>
                      </p:cNvPicPr>
                      <p:nvPr/>
                    </p:nvPicPr>
                    <p:blipFill>
                      <a:blip r:embed="rId3">
                        <a:extLst>
                          <a:ext uri="{28A0092B-C50C-407E-A947-70E740481C1C}">
                            <a14:useLocalDpi xmlns:a14="http://schemas.microsoft.com/office/drawing/2010/main" val="0"/>
                          </a:ext>
                        </a:extLst>
                      </a:blip>
                      <a:srcRect r="4274"/>
                      <a:stretch>
                        <a:fillRect/>
                      </a:stretch>
                    </p:blipFill>
                    <p:spPr bwMode="auto">
                      <a:xfrm>
                        <a:off x="5562600" y="228600"/>
                        <a:ext cx="34131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0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00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001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00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9"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a:extLst>
              <a:ext uri="{FF2B5EF4-FFF2-40B4-BE49-F238E27FC236}">
                <a16:creationId xmlns:a16="http://schemas.microsoft.com/office/drawing/2014/main" id="{56C554C1-6F2F-447D-9EF8-801F4FA0C5DA}"/>
              </a:ext>
            </a:extLst>
          </p:cNvPr>
          <p:cNvSpPr>
            <a:spLocks noGrp="1" noChangeArrowheads="1"/>
          </p:cNvSpPr>
          <p:nvPr>
            <p:ph type="title"/>
          </p:nvPr>
        </p:nvSpPr>
        <p:spPr/>
        <p:txBody>
          <a:bodyPr/>
          <a:lstStyle/>
          <a:p>
            <a:r>
              <a:rPr lang="en-US" altLang="ar-EG"/>
              <a:t>Tree Induction</a:t>
            </a:r>
          </a:p>
        </p:txBody>
      </p:sp>
      <p:sp>
        <p:nvSpPr>
          <p:cNvPr id="32771" name="Rectangle 7">
            <a:extLst>
              <a:ext uri="{FF2B5EF4-FFF2-40B4-BE49-F238E27FC236}">
                <a16:creationId xmlns:a16="http://schemas.microsoft.com/office/drawing/2014/main" id="{8A6AA86E-09B8-4DCA-900F-FAC60BD28595}"/>
              </a:ext>
            </a:extLst>
          </p:cNvPr>
          <p:cNvSpPr>
            <a:spLocks noGrp="1" noChangeArrowheads="1"/>
          </p:cNvSpPr>
          <p:nvPr>
            <p:ph type="body" idx="1"/>
          </p:nvPr>
        </p:nvSpPr>
        <p:spPr/>
        <p:txBody>
          <a:bodyPr/>
          <a:lstStyle/>
          <a:p>
            <a:r>
              <a:rPr lang="en-US" altLang="ar-EG"/>
              <a:t>Greedy strategy.</a:t>
            </a:r>
          </a:p>
          <a:p>
            <a:pPr lvl="1"/>
            <a:r>
              <a:rPr lang="en-US" altLang="ar-EG"/>
              <a:t>Split the records based on an attribute test that optimizes certain criterion.</a:t>
            </a:r>
          </a:p>
          <a:p>
            <a:endParaRPr lang="en-US" altLang="ar-EG"/>
          </a:p>
          <a:p>
            <a:r>
              <a:rPr lang="en-US" altLang="ar-EG"/>
              <a:t>Issues</a:t>
            </a:r>
          </a:p>
          <a:p>
            <a:pPr lvl="1"/>
            <a:r>
              <a:rPr lang="en-US" altLang="ar-EG"/>
              <a:t>Determine how to split the records</a:t>
            </a:r>
          </a:p>
          <a:p>
            <a:pPr lvl="2"/>
            <a:r>
              <a:rPr lang="en-US" altLang="ar-EG"/>
              <a:t>How to specify the attribute test condition?</a:t>
            </a:r>
          </a:p>
          <a:p>
            <a:pPr lvl="2"/>
            <a:r>
              <a:rPr lang="en-US" altLang="ar-EG"/>
              <a:t>How to determine the best split?</a:t>
            </a:r>
          </a:p>
          <a:p>
            <a:pPr lvl="1"/>
            <a:r>
              <a:rPr lang="en-US" altLang="ar-EG"/>
              <a:t>Determine when to stop splitting</a:t>
            </a:r>
          </a:p>
          <a:p>
            <a:pPr lvl="1"/>
            <a:endParaRPr lang="en-US" altLang="ar-EG"/>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1315736-C321-48A5-8F7E-153709D819C3}"/>
              </a:ext>
            </a:extLst>
          </p:cNvPr>
          <p:cNvSpPr>
            <a:spLocks noGrp="1" noChangeArrowheads="1"/>
          </p:cNvSpPr>
          <p:nvPr>
            <p:ph type="title"/>
          </p:nvPr>
        </p:nvSpPr>
        <p:spPr/>
        <p:txBody>
          <a:bodyPr/>
          <a:lstStyle/>
          <a:p>
            <a:r>
              <a:rPr lang="en-US" altLang="ar-EG"/>
              <a:t>Tree Induction</a:t>
            </a:r>
          </a:p>
        </p:txBody>
      </p:sp>
      <p:sp>
        <p:nvSpPr>
          <p:cNvPr id="33795" name="Rectangle 3">
            <a:extLst>
              <a:ext uri="{FF2B5EF4-FFF2-40B4-BE49-F238E27FC236}">
                <a16:creationId xmlns:a16="http://schemas.microsoft.com/office/drawing/2014/main" id="{798DEB4D-B8C6-4310-9A86-35696D66B57B}"/>
              </a:ext>
            </a:extLst>
          </p:cNvPr>
          <p:cNvSpPr>
            <a:spLocks noGrp="1" noChangeArrowheads="1"/>
          </p:cNvSpPr>
          <p:nvPr>
            <p:ph type="body" idx="1"/>
          </p:nvPr>
        </p:nvSpPr>
        <p:spPr/>
        <p:txBody>
          <a:bodyPr/>
          <a:lstStyle/>
          <a:p>
            <a:r>
              <a:rPr lang="en-US" altLang="ar-EG"/>
              <a:t>Greedy strategy.</a:t>
            </a:r>
          </a:p>
          <a:p>
            <a:pPr lvl="1"/>
            <a:r>
              <a:rPr lang="en-US" altLang="ar-EG"/>
              <a:t>Split the records based on an attribute test that optimizes certain criterion.</a:t>
            </a:r>
          </a:p>
          <a:p>
            <a:endParaRPr lang="en-US" altLang="ar-EG"/>
          </a:p>
          <a:p>
            <a:r>
              <a:rPr lang="en-US" altLang="ar-EG"/>
              <a:t>Issues</a:t>
            </a:r>
          </a:p>
          <a:p>
            <a:pPr lvl="1"/>
            <a:r>
              <a:rPr lang="en-US" altLang="ar-EG"/>
              <a:t>Determine how to split the records</a:t>
            </a:r>
          </a:p>
          <a:p>
            <a:pPr lvl="2"/>
            <a:r>
              <a:rPr lang="en-US" altLang="ar-EG">
                <a:solidFill>
                  <a:srgbClr val="FF0000"/>
                </a:solidFill>
              </a:rPr>
              <a:t>How to specify the attribute test condition?</a:t>
            </a:r>
          </a:p>
          <a:p>
            <a:pPr lvl="2"/>
            <a:r>
              <a:rPr lang="en-US" altLang="ar-EG"/>
              <a:t>How to determine the best split?</a:t>
            </a:r>
          </a:p>
          <a:p>
            <a:pPr lvl="1"/>
            <a:r>
              <a:rPr lang="en-US" altLang="ar-EG"/>
              <a:t>Determine when to stop splitting</a:t>
            </a:r>
          </a:p>
          <a:p>
            <a:pPr lvl="1"/>
            <a:endParaRPr lang="en-US" altLang="ar-EG"/>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91FFBD4-886B-46E8-AD26-7CBCB1F96953}"/>
              </a:ext>
            </a:extLst>
          </p:cNvPr>
          <p:cNvSpPr>
            <a:spLocks noGrp="1" noChangeArrowheads="1"/>
          </p:cNvSpPr>
          <p:nvPr>
            <p:ph type="title"/>
          </p:nvPr>
        </p:nvSpPr>
        <p:spPr/>
        <p:txBody>
          <a:bodyPr/>
          <a:lstStyle/>
          <a:p>
            <a:r>
              <a:rPr lang="en-US" altLang="ar-EG"/>
              <a:t>How to Specify Test Condition?</a:t>
            </a:r>
          </a:p>
        </p:txBody>
      </p:sp>
      <p:sp>
        <p:nvSpPr>
          <p:cNvPr id="34819" name="Rectangle 3">
            <a:extLst>
              <a:ext uri="{FF2B5EF4-FFF2-40B4-BE49-F238E27FC236}">
                <a16:creationId xmlns:a16="http://schemas.microsoft.com/office/drawing/2014/main" id="{B6818A18-1EA5-426F-A38D-A279D0B4FED5}"/>
              </a:ext>
            </a:extLst>
          </p:cNvPr>
          <p:cNvSpPr>
            <a:spLocks noGrp="1" noChangeArrowheads="1"/>
          </p:cNvSpPr>
          <p:nvPr>
            <p:ph type="body" idx="1"/>
          </p:nvPr>
        </p:nvSpPr>
        <p:spPr/>
        <p:txBody>
          <a:bodyPr/>
          <a:lstStyle/>
          <a:p>
            <a:r>
              <a:rPr lang="en-US" altLang="ar-EG"/>
              <a:t>Depends on attribute types</a:t>
            </a:r>
          </a:p>
          <a:p>
            <a:pPr lvl="1"/>
            <a:r>
              <a:rPr lang="en-US" altLang="ar-EG"/>
              <a:t>Nominal</a:t>
            </a:r>
          </a:p>
          <a:p>
            <a:pPr lvl="1"/>
            <a:r>
              <a:rPr lang="en-US" altLang="ar-EG"/>
              <a:t>Ordinal</a:t>
            </a:r>
          </a:p>
          <a:p>
            <a:pPr lvl="1"/>
            <a:r>
              <a:rPr lang="en-US" altLang="ar-EG"/>
              <a:t>Continuous</a:t>
            </a:r>
          </a:p>
          <a:p>
            <a:pPr lvl="1"/>
            <a:endParaRPr lang="en-US" altLang="ar-EG"/>
          </a:p>
          <a:p>
            <a:r>
              <a:rPr lang="en-US" altLang="ar-EG"/>
              <a:t>Depends on number of ways to split</a:t>
            </a:r>
          </a:p>
          <a:p>
            <a:pPr lvl="1"/>
            <a:r>
              <a:rPr lang="en-US" altLang="ar-EG"/>
              <a:t>2-way split</a:t>
            </a:r>
          </a:p>
          <a:p>
            <a:pPr lvl="1"/>
            <a:r>
              <a:rPr lang="en-US" altLang="ar-EG"/>
              <a:t>Multi-way split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DE634A6-7695-40C7-8ED8-B42A1C547394}"/>
              </a:ext>
            </a:extLst>
          </p:cNvPr>
          <p:cNvSpPr>
            <a:spLocks noGrp="1" noChangeArrowheads="1"/>
          </p:cNvSpPr>
          <p:nvPr>
            <p:ph type="title"/>
          </p:nvPr>
        </p:nvSpPr>
        <p:spPr/>
        <p:txBody>
          <a:bodyPr/>
          <a:lstStyle/>
          <a:p>
            <a:r>
              <a:rPr lang="en-US" altLang="ar-EG"/>
              <a:t>Nearest Neighbor Classifiers</a:t>
            </a:r>
          </a:p>
        </p:txBody>
      </p:sp>
      <p:sp>
        <p:nvSpPr>
          <p:cNvPr id="6147" name="Rectangle 3">
            <a:extLst>
              <a:ext uri="{FF2B5EF4-FFF2-40B4-BE49-F238E27FC236}">
                <a16:creationId xmlns:a16="http://schemas.microsoft.com/office/drawing/2014/main" id="{588726D1-5DAF-453C-941C-65935FA01816}"/>
              </a:ext>
            </a:extLst>
          </p:cNvPr>
          <p:cNvSpPr>
            <a:spLocks noGrp="1" noChangeArrowheads="1"/>
          </p:cNvSpPr>
          <p:nvPr>
            <p:ph type="body" idx="1"/>
          </p:nvPr>
        </p:nvSpPr>
        <p:spPr/>
        <p:txBody>
          <a:bodyPr/>
          <a:lstStyle/>
          <a:p>
            <a:r>
              <a:rPr lang="en-US" altLang="ar-EG"/>
              <a:t>Basic idea:</a:t>
            </a:r>
          </a:p>
          <a:p>
            <a:pPr lvl="1"/>
            <a:r>
              <a:rPr lang="en-US" altLang="ar-EG"/>
              <a:t>If it walks like a duck, quacks like a duck, then it’s probably a duck</a:t>
            </a:r>
          </a:p>
        </p:txBody>
      </p:sp>
      <p:grpSp>
        <p:nvGrpSpPr>
          <p:cNvPr id="993284" name="Group 4">
            <a:extLst>
              <a:ext uri="{FF2B5EF4-FFF2-40B4-BE49-F238E27FC236}">
                <a16:creationId xmlns:a16="http://schemas.microsoft.com/office/drawing/2014/main" id="{45FCE522-A72C-4666-9934-768EB63410E4}"/>
              </a:ext>
            </a:extLst>
          </p:cNvPr>
          <p:cNvGrpSpPr>
            <a:grpSpLocks/>
          </p:cNvGrpSpPr>
          <p:nvPr/>
        </p:nvGrpSpPr>
        <p:grpSpPr bwMode="auto">
          <a:xfrm>
            <a:off x="304800" y="2819400"/>
            <a:ext cx="8229600" cy="3429000"/>
            <a:chOff x="192" y="1776"/>
            <a:chExt cx="5184" cy="2160"/>
          </a:xfrm>
        </p:grpSpPr>
        <p:pic>
          <p:nvPicPr>
            <p:cNvPr id="6162" name="Picture 5" descr="j0345807">
              <a:extLst>
                <a:ext uri="{FF2B5EF4-FFF2-40B4-BE49-F238E27FC236}">
                  <a16:creationId xmlns:a16="http://schemas.microsoft.com/office/drawing/2014/main" id="{48ACECB9-91D2-498E-BB59-0234D0212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 y="2160"/>
              <a:ext cx="528"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63" name="Picture 6" descr="j0239589">
              <a:extLst>
                <a:ext uri="{FF2B5EF4-FFF2-40B4-BE49-F238E27FC236}">
                  <a16:creationId xmlns:a16="http://schemas.microsoft.com/office/drawing/2014/main" id="{74BA57C7-2326-4B31-85DE-58497F0CAA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 y="2640"/>
              <a:ext cx="720" cy="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64" name="Picture 7" descr="j0350383">
              <a:extLst>
                <a:ext uri="{FF2B5EF4-FFF2-40B4-BE49-F238E27FC236}">
                  <a16:creationId xmlns:a16="http://schemas.microsoft.com/office/drawing/2014/main" id="{A738E7D4-EA9E-419F-92F0-A80D7A28C1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 y="1968"/>
              <a:ext cx="44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65" name="Picture 8" descr="j0330631">
              <a:extLst>
                <a:ext uri="{FF2B5EF4-FFF2-40B4-BE49-F238E27FC236}">
                  <a16:creationId xmlns:a16="http://schemas.microsoft.com/office/drawing/2014/main" id="{7C94E291-4322-46C1-B3BA-AC2C7949E8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 y="2976"/>
              <a:ext cx="373"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66" name="Picture 9" descr="j0350389">
              <a:extLst>
                <a:ext uri="{FF2B5EF4-FFF2-40B4-BE49-F238E27FC236}">
                  <a16:creationId xmlns:a16="http://schemas.microsoft.com/office/drawing/2014/main" id="{9672433C-23A5-4B16-AEAD-32922B9B2C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 y="3168"/>
              <a:ext cx="624"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7" name="Picture 10" descr="j0350356">
              <a:extLst>
                <a:ext uri="{FF2B5EF4-FFF2-40B4-BE49-F238E27FC236}">
                  <a16:creationId xmlns:a16="http://schemas.microsoft.com/office/drawing/2014/main" id="{CA4CFB8C-843E-4FB1-A24A-C04B10B7F8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6" y="2448"/>
              <a:ext cx="720" cy="6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68" name="Oval 11">
              <a:extLst>
                <a:ext uri="{FF2B5EF4-FFF2-40B4-BE49-F238E27FC236}">
                  <a16:creationId xmlns:a16="http://schemas.microsoft.com/office/drawing/2014/main" id="{33B92CCF-013B-4DF5-A093-0E2E09F5DF4C}"/>
                </a:ext>
              </a:extLst>
            </p:cNvPr>
            <p:cNvSpPr>
              <a:spLocks noChangeArrowheads="1"/>
            </p:cNvSpPr>
            <p:nvPr/>
          </p:nvSpPr>
          <p:spPr bwMode="auto">
            <a:xfrm>
              <a:off x="816" y="1776"/>
              <a:ext cx="2544" cy="2160"/>
            </a:xfrm>
            <a:prstGeom prst="ellipse">
              <a:avLst/>
            </a:prstGeom>
            <a:noFill/>
            <a:ln w="12700">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6169" name="Text Box 12">
              <a:extLst>
                <a:ext uri="{FF2B5EF4-FFF2-40B4-BE49-F238E27FC236}">
                  <a16:creationId xmlns:a16="http://schemas.microsoft.com/office/drawing/2014/main" id="{F973D725-B715-4B9B-8551-0AB0D8574BEC}"/>
                </a:ext>
              </a:extLst>
            </p:cNvPr>
            <p:cNvSpPr txBox="1">
              <a:spLocks noChangeArrowheads="1"/>
            </p:cNvSpPr>
            <p:nvPr/>
          </p:nvSpPr>
          <p:spPr bwMode="auto">
            <a:xfrm>
              <a:off x="192" y="3312"/>
              <a:ext cx="8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1800"/>
                <a:t>Training Records</a:t>
              </a:r>
            </a:p>
          </p:txBody>
        </p:sp>
        <p:sp>
          <p:nvSpPr>
            <p:cNvPr id="6170" name="Text Box 13">
              <a:extLst>
                <a:ext uri="{FF2B5EF4-FFF2-40B4-BE49-F238E27FC236}">
                  <a16:creationId xmlns:a16="http://schemas.microsoft.com/office/drawing/2014/main" id="{F16C3EBD-4DA9-4202-BF22-BB333D793D29}"/>
                </a:ext>
              </a:extLst>
            </p:cNvPr>
            <p:cNvSpPr txBox="1">
              <a:spLocks noChangeArrowheads="1"/>
            </p:cNvSpPr>
            <p:nvPr/>
          </p:nvSpPr>
          <p:spPr bwMode="auto">
            <a:xfrm>
              <a:off x="4512" y="2064"/>
              <a:ext cx="8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spcAft>
                  <a:spcPct val="0"/>
                </a:spcAft>
                <a:buClrTx/>
                <a:buSzTx/>
                <a:buFontTx/>
                <a:buNone/>
              </a:pPr>
              <a:r>
                <a:rPr lang="en-US" altLang="ar-EG" sz="1800"/>
                <a:t>Test Record</a:t>
              </a:r>
            </a:p>
          </p:txBody>
        </p:sp>
      </p:grpSp>
      <p:grpSp>
        <p:nvGrpSpPr>
          <p:cNvPr id="993294" name="Group 14">
            <a:extLst>
              <a:ext uri="{FF2B5EF4-FFF2-40B4-BE49-F238E27FC236}">
                <a16:creationId xmlns:a16="http://schemas.microsoft.com/office/drawing/2014/main" id="{9A84E925-5933-4B10-BE0A-4C192BCE5C23}"/>
              </a:ext>
            </a:extLst>
          </p:cNvPr>
          <p:cNvGrpSpPr>
            <a:grpSpLocks/>
          </p:cNvGrpSpPr>
          <p:nvPr/>
        </p:nvGrpSpPr>
        <p:grpSpPr bwMode="auto">
          <a:xfrm>
            <a:off x="2667000" y="3048000"/>
            <a:ext cx="4572000" cy="2286000"/>
            <a:chOff x="1680" y="1920"/>
            <a:chExt cx="2880" cy="1440"/>
          </a:xfrm>
        </p:grpSpPr>
        <p:sp>
          <p:nvSpPr>
            <p:cNvPr id="6155" name="Text Box 15">
              <a:extLst>
                <a:ext uri="{FF2B5EF4-FFF2-40B4-BE49-F238E27FC236}">
                  <a16:creationId xmlns:a16="http://schemas.microsoft.com/office/drawing/2014/main" id="{BBBF330F-B7B5-4D1B-BCAA-C9183B287754}"/>
                </a:ext>
              </a:extLst>
            </p:cNvPr>
            <p:cNvSpPr txBox="1">
              <a:spLocks noChangeArrowheads="1"/>
            </p:cNvSpPr>
            <p:nvPr/>
          </p:nvSpPr>
          <p:spPr bwMode="auto">
            <a:xfrm>
              <a:off x="3312" y="1920"/>
              <a:ext cx="8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1800"/>
                <a:t>Compute Distance</a:t>
              </a:r>
            </a:p>
          </p:txBody>
        </p:sp>
        <p:grpSp>
          <p:nvGrpSpPr>
            <p:cNvPr id="6156" name="Group 16">
              <a:extLst>
                <a:ext uri="{FF2B5EF4-FFF2-40B4-BE49-F238E27FC236}">
                  <a16:creationId xmlns:a16="http://schemas.microsoft.com/office/drawing/2014/main" id="{35142B04-3493-4479-B405-4E41DABD97B3}"/>
                </a:ext>
              </a:extLst>
            </p:cNvPr>
            <p:cNvGrpSpPr>
              <a:grpSpLocks/>
            </p:cNvGrpSpPr>
            <p:nvPr/>
          </p:nvGrpSpPr>
          <p:grpSpPr bwMode="auto">
            <a:xfrm>
              <a:off x="1680" y="2256"/>
              <a:ext cx="2880" cy="1104"/>
              <a:chOff x="1680" y="2256"/>
              <a:chExt cx="2880" cy="1104"/>
            </a:xfrm>
          </p:grpSpPr>
          <p:sp>
            <p:nvSpPr>
              <p:cNvPr id="6157" name="Line 17">
                <a:extLst>
                  <a:ext uri="{FF2B5EF4-FFF2-40B4-BE49-F238E27FC236}">
                    <a16:creationId xmlns:a16="http://schemas.microsoft.com/office/drawing/2014/main" id="{2E34A7A2-7D8E-437D-BCCD-816BE0DDD8C5}"/>
                  </a:ext>
                </a:extLst>
              </p:cNvPr>
              <p:cNvSpPr>
                <a:spLocks noChangeShapeType="1"/>
              </p:cNvSpPr>
              <p:nvPr/>
            </p:nvSpPr>
            <p:spPr bwMode="auto">
              <a:xfrm>
                <a:off x="2832" y="2256"/>
                <a:ext cx="1680" cy="5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6158" name="Line 18">
                <a:extLst>
                  <a:ext uri="{FF2B5EF4-FFF2-40B4-BE49-F238E27FC236}">
                    <a16:creationId xmlns:a16="http://schemas.microsoft.com/office/drawing/2014/main" id="{78CEAAFF-7B60-4F65-B13F-498D65D5B37E}"/>
                  </a:ext>
                </a:extLst>
              </p:cNvPr>
              <p:cNvSpPr>
                <a:spLocks noChangeShapeType="1"/>
              </p:cNvSpPr>
              <p:nvPr/>
            </p:nvSpPr>
            <p:spPr bwMode="auto">
              <a:xfrm>
                <a:off x="2544" y="2880"/>
                <a:ext cx="2016" cy="4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6159" name="Line 19">
                <a:extLst>
                  <a:ext uri="{FF2B5EF4-FFF2-40B4-BE49-F238E27FC236}">
                    <a16:creationId xmlns:a16="http://schemas.microsoft.com/office/drawing/2014/main" id="{05BF90D6-59D9-469D-A025-FA17DD15419A}"/>
                  </a:ext>
                </a:extLst>
              </p:cNvPr>
              <p:cNvSpPr>
                <a:spLocks noChangeShapeType="1"/>
              </p:cNvSpPr>
              <p:nvPr/>
            </p:nvSpPr>
            <p:spPr bwMode="auto">
              <a:xfrm flipV="1">
                <a:off x="2928" y="3072"/>
                <a:ext cx="1584"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6160" name="Line 20">
                <a:extLst>
                  <a:ext uri="{FF2B5EF4-FFF2-40B4-BE49-F238E27FC236}">
                    <a16:creationId xmlns:a16="http://schemas.microsoft.com/office/drawing/2014/main" id="{0AB0E181-9397-45E6-9FC0-A5A373E1868B}"/>
                  </a:ext>
                </a:extLst>
              </p:cNvPr>
              <p:cNvSpPr>
                <a:spLocks noChangeShapeType="1"/>
              </p:cNvSpPr>
              <p:nvPr/>
            </p:nvSpPr>
            <p:spPr bwMode="auto">
              <a:xfrm flipV="1">
                <a:off x="1680" y="3024"/>
                <a:ext cx="2832" cy="19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6161" name="Line 21">
                <a:extLst>
                  <a:ext uri="{FF2B5EF4-FFF2-40B4-BE49-F238E27FC236}">
                    <a16:creationId xmlns:a16="http://schemas.microsoft.com/office/drawing/2014/main" id="{36CA6C9F-1630-41DA-95BE-E59C06B76BE1}"/>
                  </a:ext>
                </a:extLst>
              </p:cNvPr>
              <p:cNvSpPr>
                <a:spLocks noChangeShapeType="1"/>
              </p:cNvSpPr>
              <p:nvPr/>
            </p:nvSpPr>
            <p:spPr bwMode="auto">
              <a:xfrm>
                <a:off x="1920" y="2352"/>
                <a:ext cx="2544" cy="52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grpSp>
      </p:grpSp>
      <p:grpSp>
        <p:nvGrpSpPr>
          <p:cNvPr id="993302" name="Group 22">
            <a:extLst>
              <a:ext uri="{FF2B5EF4-FFF2-40B4-BE49-F238E27FC236}">
                <a16:creationId xmlns:a16="http://schemas.microsoft.com/office/drawing/2014/main" id="{2E420EE1-4DEF-4B09-9231-1EAE487CDD3D}"/>
              </a:ext>
            </a:extLst>
          </p:cNvPr>
          <p:cNvGrpSpPr>
            <a:grpSpLocks/>
          </p:cNvGrpSpPr>
          <p:nvPr/>
        </p:nvGrpSpPr>
        <p:grpSpPr bwMode="auto">
          <a:xfrm>
            <a:off x="4038600" y="4572000"/>
            <a:ext cx="3352800" cy="1327150"/>
            <a:chOff x="2544" y="2880"/>
            <a:chExt cx="2112" cy="836"/>
          </a:xfrm>
        </p:grpSpPr>
        <p:sp>
          <p:nvSpPr>
            <p:cNvPr id="6151" name="Text Box 23">
              <a:extLst>
                <a:ext uri="{FF2B5EF4-FFF2-40B4-BE49-F238E27FC236}">
                  <a16:creationId xmlns:a16="http://schemas.microsoft.com/office/drawing/2014/main" id="{63BAA1C6-13D1-4542-B495-9623BF98B3EE}"/>
                </a:ext>
              </a:extLst>
            </p:cNvPr>
            <p:cNvSpPr txBox="1">
              <a:spLocks noChangeArrowheads="1"/>
            </p:cNvSpPr>
            <p:nvPr/>
          </p:nvSpPr>
          <p:spPr bwMode="auto">
            <a:xfrm>
              <a:off x="3264" y="3312"/>
              <a:ext cx="139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1800"/>
                <a:t>Choose k of the “nearest” records</a:t>
              </a:r>
            </a:p>
          </p:txBody>
        </p:sp>
        <p:grpSp>
          <p:nvGrpSpPr>
            <p:cNvPr id="6152" name="Group 24">
              <a:extLst>
                <a:ext uri="{FF2B5EF4-FFF2-40B4-BE49-F238E27FC236}">
                  <a16:creationId xmlns:a16="http://schemas.microsoft.com/office/drawing/2014/main" id="{F5597CC5-EEAC-4EEB-AA4E-83AC60E81160}"/>
                </a:ext>
              </a:extLst>
            </p:cNvPr>
            <p:cNvGrpSpPr>
              <a:grpSpLocks/>
            </p:cNvGrpSpPr>
            <p:nvPr/>
          </p:nvGrpSpPr>
          <p:grpSpPr bwMode="auto">
            <a:xfrm>
              <a:off x="2544" y="2880"/>
              <a:ext cx="2016" cy="480"/>
              <a:chOff x="2544" y="2880"/>
              <a:chExt cx="2016" cy="480"/>
            </a:xfrm>
          </p:grpSpPr>
          <p:sp>
            <p:nvSpPr>
              <p:cNvPr id="6153" name="Line 25">
                <a:extLst>
                  <a:ext uri="{FF2B5EF4-FFF2-40B4-BE49-F238E27FC236}">
                    <a16:creationId xmlns:a16="http://schemas.microsoft.com/office/drawing/2014/main" id="{735328F3-B7EE-488B-B4D7-80BCA9DDF33A}"/>
                  </a:ext>
                </a:extLst>
              </p:cNvPr>
              <p:cNvSpPr>
                <a:spLocks noChangeShapeType="1"/>
              </p:cNvSpPr>
              <p:nvPr/>
            </p:nvSpPr>
            <p:spPr bwMode="auto">
              <a:xfrm>
                <a:off x="2544" y="2880"/>
                <a:ext cx="2016" cy="48"/>
              </a:xfrm>
              <a:prstGeom prst="line">
                <a:avLst/>
              </a:prstGeom>
              <a:noFill/>
              <a:ln w="444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6154" name="Line 26">
                <a:extLst>
                  <a:ext uri="{FF2B5EF4-FFF2-40B4-BE49-F238E27FC236}">
                    <a16:creationId xmlns:a16="http://schemas.microsoft.com/office/drawing/2014/main" id="{49815446-CFB4-4ADE-B349-AC6CA2D79251}"/>
                  </a:ext>
                </a:extLst>
              </p:cNvPr>
              <p:cNvSpPr>
                <a:spLocks noChangeShapeType="1"/>
              </p:cNvSpPr>
              <p:nvPr/>
            </p:nvSpPr>
            <p:spPr bwMode="auto">
              <a:xfrm flipV="1">
                <a:off x="2928" y="3072"/>
                <a:ext cx="1584" cy="288"/>
              </a:xfrm>
              <a:prstGeom prst="line">
                <a:avLst/>
              </a:prstGeom>
              <a:noFill/>
              <a:ln w="444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932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93294"/>
                                        </p:tgtEl>
                                        <p:attrNameLst>
                                          <p:attrName>style.visibility</p:attrName>
                                        </p:attrNameLst>
                                      </p:cBhvr>
                                      <p:to>
                                        <p:strVal val="visible"/>
                                      </p:to>
                                    </p:set>
                                  </p:childTnLst>
                                  <p:subTnLst>
                                    <p:set>
                                      <p:cBhvr override="childStyle">
                                        <p:cTn dur="1" fill="hold" display="0" masterRel="nextClick" afterEffect="1"/>
                                        <p:tgtEl>
                                          <p:spTgt spid="99329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93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AA659FF-5C5F-446F-B990-092D89D9F987}"/>
              </a:ext>
            </a:extLst>
          </p:cNvPr>
          <p:cNvSpPr>
            <a:spLocks noGrp="1" noChangeArrowheads="1"/>
          </p:cNvSpPr>
          <p:nvPr>
            <p:ph type="title"/>
          </p:nvPr>
        </p:nvSpPr>
        <p:spPr>
          <a:xfrm>
            <a:off x="381000" y="152400"/>
            <a:ext cx="8610600" cy="533400"/>
          </a:xfrm>
        </p:spPr>
        <p:txBody>
          <a:bodyPr/>
          <a:lstStyle/>
          <a:p>
            <a:r>
              <a:rPr lang="en-US" altLang="ar-EG"/>
              <a:t>Splitting Based on Nominal Attributes</a:t>
            </a:r>
          </a:p>
        </p:txBody>
      </p:sp>
      <p:sp>
        <p:nvSpPr>
          <p:cNvPr id="35843" name="Rectangle 3">
            <a:extLst>
              <a:ext uri="{FF2B5EF4-FFF2-40B4-BE49-F238E27FC236}">
                <a16:creationId xmlns:a16="http://schemas.microsoft.com/office/drawing/2014/main" id="{EAD5C2F7-6B67-4A41-AB8D-7300E776C86E}"/>
              </a:ext>
            </a:extLst>
          </p:cNvPr>
          <p:cNvSpPr>
            <a:spLocks noGrp="1" noChangeArrowheads="1"/>
          </p:cNvSpPr>
          <p:nvPr>
            <p:ph type="body" idx="1"/>
          </p:nvPr>
        </p:nvSpPr>
        <p:spPr>
          <a:xfrm>
            <a:off x="457200" y="1219200"/>
            <a:ext cx="8382000" cy="3733800"/>
          </a:xfrm>
        </p:spPr>
        <p:txBody>
          <a:bodyPr/>
          <a:lstStyle/>
          <a:p>
            <a:pPr marL="342900" indent="-342900"/>
            <a:r>
              <a:rPr lang="en-US" altLang="ar-EG">
                <a:solidFill>
                  <a:srgbClr val="FF0000"/>
                </a:solidFill>
              </a:rPr>
              <a:t>Multi-way split:</a:t>
            </a:r>
            <a:r>
              <a:rPr lang="en-US" altLang="ar-EG"/>
              <a:t> Use as many partitions as distinct values. </a:t>
            </a:r>
          </a:p>
          <a:p>
            <a:pPr marL="342900" indent="-342900"/>
            <a:endParaRPr lang="en-US" altLang="ar-EG"/>
          </a:p>
          <a:p>
            <a:pPr marL="342900" indent="-342900"/>
            <a:endParaRPr lang="en-US" altLang="ar-EG"/>
          </a:p>
          <a:p>
            <a:pPr marL="342900" indent="-342900"/>
            <a:endParaRPr lang="en-US" altLang="ar-EG"/>
          </a:p>
          <a:p>
            <a:pPr marL="342900" indent="-342900"/>
            <a:r>
              <a:rPr lang="en-US" altLang="ar-EG">
                <a:solidFill>
                  <a:srgbClr val="FF0000"/>
                </a:solidFill>
              </a:rPr>
              <a:t>Binary split:</a:t>
            </a:r>
            <a:r>
              <a:rPr lang="en-US" altLang="ar-EG"/>
              <a:t>  Divides values into two subsets. </a:t>
            </a:r>
            <a:br>
              <a:rPr lang="en-US" altLang="ar-EG"/>
            </a:br>
            <a:r>
              <a:rPr lang="en-US" altLang="ar-EG"/>
              <a:t>		      Need to find optimal partitioning.</a:t>
            </a:r>
            <a:endParaRPr lang="en-US" altLang="ar-EG" sz="3600"/>
          </a:p>
        </p:txBody>
      </p:sp>
      <p:grpSp>
        <p:nvGrpSpPr>
          <p:cNvPr id="35844" name="Group 4">
            <a:extLst>
              <a:ext uri="{FF2B5EF4-FFF2-40B4-BE49-F238E27FC236}">
                <a16:creationId xmlns:a16="http://schemas.microsoft.com/office/drawing/2014/main" id="{44D7B4FC-6A10-4258-B031-17A8F1DF539A}"/>
              </a:ext>
            </a:extLst>
          </p:cNvPr>
          <p:cNvGrpSpPr>
            <a:grpSpLocks/>
          </p:cNvGrpSpPr>
          <p:nvPr/>
        </p:nvGrpSpPr>
        <p:grpSpPr bwMode="auto">
          <a:xfrm>
            <a:off x="2895600" y="2133600"/>
            <a:ext cx="2546350" cy="946150"/>
            <a:chOff x="1824" y="1680"/>
            <a:chExt cx="1604" cy="596"/>
          </a:xfrm>
        </p:grpSpPr>
        <p:sp>
          <p:nvSpPr>
            <p:cNvPr id="35858" name="Oval 5">
              <a:extLst>
                <a:ext uri="{FF2B5EF4-FFF2-40B4-BE49-F238E27FC236}">
                  <a16:creationId xmlns:a16="http://schemas.microsoft.com/office/drawing/2014/main" id="{7D301A43-1C57-4BD1-9630-623F1CAE4EC8}"/>
                </a:ext>
              </a:extLst>
            </p:cNvPr>
            <p:cNvSpPr>
              <a:spLocks noChangeArrowheads="1"/>
            </p:cNvSpPr>
            <p:nvPr/>
          </p:nvSpPr>
          <p:spPr bwMode="auto">
            <a:xfrm>
              <a:off x="2352" y="1680"/>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CarType</a:t>
              </a:r>
              <a:endParaRPr lang="en-US" altLang="ar-EG" sz="2400" b="0">
                <a:latin typeface="Times New Roman" panose="02020603050405020304" pitchFamily="18" charset="0"/>
              </a:endParaRPr>
            </a:p>
          </p:txBody>
        </p:sp>
        <p:sp>
          <p:nvSpPr>
            <p:cNvPr id="35859" name="Line 6">
              <a:extLst>
                <a:ext uri="{FF2B5EF4-FFF2-40B4-BE49-F238E27FC236}">
                  <a16:creationId xmlns:a16="http://schemas.microsoft.com/office/drawing/2014/main" id="{030CC00E-16ED-47F3-A400-ABF6B6C3D022}"/>
                </a:ext>
              </a:extLst>
            </p:cNvPr>
            <p:cNvSpPr>
              <a:spLocks noChangeShapeType="1"/>
            </p:cNvSpPr>
            <p:nvPr/>
          </p:nvSpPr>
          <p:spPr bwMode="auto">
            <a:xfrm flipH="1">
              <a:off x="2064" y="1968"/>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5860" name="Line 7">
              <a:extLst>
                <a:ext uri="{FF2B5EF4-FFF2-40B4-BE49-F238E27FC236}">
                  <a16:creationId xmlns:a16="http://schemas.microsoft.com/office/drawing/2014/main" id="{0DAA646A-BE21-44D6-B6F5-AC62C1F2F78B}"/>
                </a:ext>
              </a:extLst>
            </p:cNvPr>
            <p:cNvSpPr>
              <a:spLocks noChangeShapeType="1"/>
            </p:cNvSpPr>
            <p:nvPr/>
          </p:nvSpPr>
          <p:spPr bwMode="auto">
            <a:xfrm>
              <a:off x="2640" y="19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5861" name="Line 8">
              <a:extLst>
                <a:ext uri="{FF2B5EF4-FFF2-40B4-BE49-F238E27FC236}">
                  <a16:creationId xmlns:a16="http://schemas.microsoft.com/office/drawing/2014/main" id="{F46D73F3-5435-435F-ADB3-D85A5C1B53EA}"/>
                </a:ext>
              </a:extLst>
            </p:cNvPr>
            <p:cNvSpPr>
              <a:spLocks noChangeShapeType="1"/>
            </p:cNvSpPr>
            <p:nvPr/>
          </p:nvSpPr>
          <p:spPr bwMode="auto">
            <a:xfrm>
              <a:off x="2640" y="1968"/>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5862" name="Text Box 9">
              <a:extLst>
                <a:ext uri="{FF2B5EF4-FFF2-40B4-BE49-F238E27FC236}">
                  <a16:creationId xmlns:a16="http://schemas.microsoft.com/office/drawing/2014/main" id="{39BA2138-C073-422C-9AB3-B90D58235726}"/>
                </a:ext>
              </a:extLst>
            </p:cNvPr>
            <p:cNvSpPr txBox="1">
              <a:spLocks noChangeArrowheads="1"/>
            </p:cNvSpPr>
            <p:nvPr/>
          </p:nvSpPr>
          <p:spPr bwMode="auto">
            <a:xfrm>
              <a:off x="1824" y="1872"/>
              <a:ext cx="4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t>Family</a:t>
              </a:r>
            </a:p>
          </p:txBody>
        </p:sp>
        <p:sp>
          <p:nvSpPr>
            <p:cNvPr id="35863" name="Text Box 10">
              <a:extLst>
                <a:ext uri="{FF2B5EF4-FFF2-40B4-BE49-F238E27FC236}">
                  <a16:creationId xmlns:a16="http://schemas.microsoft.com/office/drawing/2014/main" id="{9F682B87-9853-45EA-8E05-F5CB36A6444E}"/>
                </a:ext>
              </a:extLst>
            </p:cNvPr>
            <p:cNvSpPr txBox="1">
              <a:spLocks noChangeArrowheads="1"/>
            </p:cNvSpPr>
            <p:nvPr/>
          </p:nvSpPr>
          <p:spPr bwMode="auto">
            <a:xfrm>
              <a:off x="2208" y="2064"/>
              <a:ext cx="48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t>Sports</a:t>
              </a:r>
            </a:p>
          </p:txBody>
        </p:sp>
        <p:sp>
          <p:nvSpPr>
            <p:cNvPr id="35864" name="Text Box 11">
              <a:extLst>
                <a:ext uri="{FF2B5EF4-FFF2-40B4-BE49-F238E27FC236}">
                  <a16:creationId xmlns:a16="http://schemas.microsoft.com/office/drawing/2014/main" id="{9A718ED4-6653-4221-982F-00E4596EE228}"/>
                </a:ext>
              </a:extLst>
            </p:cNvPr>
            <p:cNvSpPr txBox="1">
              <a:spLocks noChangeArrowheads="1"/>
            </p:cNvSpPr>
            <p:nvPr/>
          </p:nvSpPr>
          <p:spPr bwMode="auto">
            <a:xfrm>
              <a:off x="2928" y="1872"/>
              <a:ext cx="50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t>Luxury</a:t>
              </a:r>
            </a:p>
          </p:txBody>
        </p:sp>
      </p:grpSp>
      <p:grpSp>
        <p:nvGrpSpPr>
          <p:cNvPr id="35845" name="Group 12">
            <a:extLst>
              <a:ext uri="{FF2B5EF4-FFF2-40B4-BE49-F238E27FC236}">
                <a16:creationId xmlns:a16="http://schemas.microsoft.com/office/drawing/2014/main" id="{E9374D8D-9183-41CD-9031-C05E25D19A28}"/>
              </a:ext>
            </a:extLst>
          </p:cNvPr>
          <p:cNvGrpSpPr>
            <a:grpSpLocks/>
          </p:cNvGrpSpPr>
          <p:nvPr/>
        </p:nvGrpSpPr>
        <p:grpSpPr bwMode="auto">
          <a:xfrm>
            <a:off x="5562600" y="4876800"/>
            <a:ext cx="2752725" cy="914400"/>
            <a:chOff x="3552" y="3216"/>
            <a:chExt cx="1734" cy="576"/>
          </a:xfrm>
        </p:grpSpPr>
        <p:sp>
          <p:nvSpPr>
            <p:cNvPr id="35853" name="Oval 13">
              <a:extLst>
                <a:ext uri="{FF2B5EF4-FFF2-40B4-BE49-F238E27FC236}">
                  <a16:creationId xmlns:a16="http://schemas.microsoft.com/office/drawing/2014/main" id="{1DD40C13-1638-4D0B-B9CA-A0E2E4949AFB}"/>
                </a:ext>
              </a:extLst>
            </p:cNvPr>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CarType</a:t>
              </a:r>
              <a:endParaRPr lang="en-US" altLang="ar-EG" sz="2400" b="0">
                <a:latin typeface="Times New Roman" panose="02020603050405020304" pitchFamily="18" charset="0"/>
              </a:endParaRPr>
            </a:p>
          </p:txBody>
        </p:sp>
        <p:sp>
          <p:nvSpPr>
            <p:cNvPr id="35854" name="Line 14">
              <a:extLst>
                <a:ext uri="{FF2B5EF4-FFF2-40B4-BE49-F238E27FC236}">
                  <a16:creationId xmlns:a16="http://schemas.microsoft.com/office/drawing/2014/main" id="{F692E828-C35F-409D-8619-27093593D7A0}"/>
                </a:ext>
              </a:extLst>
            </p:cNvPr>
            <p:cNvSpPr>
              <a:spLocks noChangeShapeType="1"/>
            </p:cNvSpPr>
            <p:nvPr/>
          </p:nvSpPr>
          <p:spPr bwMode="auto">
            <a:xfrm flipH="1">
              <a:off x="3946"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5855" name="Line 15">
              <a:extLst>
                <a:ext uri="{FF2B5EF4-FFF2-40B4-BE49-F238E27FC236}">
                  <a16:creationId xmlns:a16="http://schemas.microsoft.com/office/drawing/2014/main" id="{1888A7B5-6683-4CB1-B573-CEF08F1650BE}"/>
                </a:ext>
              </a:extLst>
            </p:cNvPr>
            <p:cNvSpPr>
              <a:spLocks noChangeShapeType="1"/>
            </p:cNvSpPr>
            <p:nvPr/>
          </p:nvSpPr>
          <p:spPr bwMode="auto">
            <a:xfrm>
              <a:off x="4474"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5856" name="Text Box 16">
              <a:extLst>
                <a:ext uri="{FF2B5EF4-FFF2-40B4-BE49-F238E27FC236}">
                  <a16:creationId xmlns:a16="http://schemas.microsoft.com/office/drawing/2014/main" id="{AEACA79F-A8A0-4CA5-8EF6-21FC31921D6D}"/>
                </a:ext>
              </a:extLst>
            </p:cNvPr>
            <p:cNvSpPr txBox="1">
              <a:spLocks noChangeArrowheads="1"/>
            </p:cNvSpPr>
            <p:nvPr/>
          </p:nvSpPr>
          <p:spPr bwMode="auto">
            <a:xfrm>
              <a:off x="3552" y="3360"/>
              <a:ext cx="607"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t>{Family, </a:t>
              </a:r>
              <a:br>
                <a:rPr lang="en-US" altLang="ar-EG" sz="1600" b="0"/>
              </a:br>
              <a:r>
                <a:rPr lang="en-US" altLang="ar-EG" sz="1600" b="0"/>
                <a:t>Luxury}</a:t>
              </a:r>
            </a:p>
          </p:txBody>
        </p:sp>
        <p:sp>
          <p:nvSpPr>
            <p:cNvPr id="35857" name="Text Box 17">
              <a:extLst>
                <a:ext uri="{FF2B5EF4-FFF2-40B4-BE49-F238E27FC236}">
                  <a16:creationId xmlns:a16="http://schemas.microsoft.com/office/drawing/2014/main" id="{A703EF63-B678-4BE2-BC71-F18BFD72BFC1}"/>
                </a:ext>
              </a:extLst>
            </p:cNvPr>
            <p:cNvSpPr txBox="1">
              <a:spLocks noChangeArrowheads="1"/>
            </p:cNvSpPr>
            <p:nvPr/>
          </p:nvSpPr>
          <p:spPr bwMode="auto">
            <a:xfrm>
              <a:off x="4714" y="3456"/>
              <a:ext cx="57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t>{Sports}</a:t>
              </a:r>
            </a:p>
          </p:txBody>
        </p:sp>
      </p:grpSp>
      <p:grpSp>
        <p:nvGrpSpPr>
          <p:cNvPr id="35846" name="Group 18">
            <a:extLst>
              <a:ext uri="{FF2B5EF4-FFF2-40B4-BE49-F238E27FC236}">
                <a16:creationId xmlns:a16="http://schemas.microsoft.com/office/drawing/2014/main" id="{FD2C6605-74AA-42B2-A732-14E067C47D57}"/>
              </a:ext>
            </a:extLst>
          </p:cNvPr>
          <p:cNvGrpSpPr>
            <a:grpSpLocks/>
          </p:cNvGrpSpPr>
          <p:nvPr/>
        </p:nvGrpSpPr>
        <p:grpSpPr bwMode="auto">
          <a:xfrm>
            <a:off x="685800" y="4876800"/>
            <a:ext cx="2905125" cy="914400"/>
            <a:chOff x="768" y="3216"/>
            <a:chExt cx="1830" cy="576"/>
          </a:xfrm>
        </p:grpSpPr>
        <p:sp>
          <p:nvSpPr>
            <p:cNvPr id="35848" name="Oval 19">
              <a:extLst>
                <a:ext uri="{FF2B5EF4-FFF2-40B4-BE49-F238E27FC236}">
                  <a16:creationId xmlns:a16="http://schemas.microsoft.com/office/drawing/2014/main" id="{A8698BB2-C95D-4AC6-AC1B-7ABAFBDDDC20}"/>
                </a:ext>
              </a:extLst>
            </p:cNvPr>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CarType</a:t>
              </a:r>
              <a:endParaRPr lang="en-US" altLang="ar-EG" sz="2400" b="0">
                <a:latin typeface="Times New Roman" panose="02020603050405020304" pitchFamily="18" charset="0"/>
              </a:endParaRPr>
            </a:p>
          </p:txBody>
        </p:sp>
        <p:sp>
          <p:nvSpPr>
            <p:cNvPr id="35849" name="Line 20">
              <a:extLst>
                <a:ext uri="{FF2B5EF4-FFF2-40B4-BE49-F238E27FC236}">
                  <a16:creationId xmlns:a16="http://schemas.microsoft.com/office/drawing/2014/main" id="{06B0C749-C630-4113-8B43-65475D012BC0}"/>
                </a:ext>
              </a:extLst>
            </p:cNvPr>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5850" name="Line 21">
              <a:extLst>
                <a:ext uri="{FF2B5EF4-FFF2-40B4-BE49-F238E27FC236}">
                  <a16:creationId xmlns:a16="http://schemas.microsoft.com/office/drawing/2014/main" id="{B82476C9-E41C-4FB2-8B11-7B2F6D6D48BE}"/>
                </a:ext>
              </a:extLst>
            </p:cNvPr>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5851" name="Text Box 22">
              <a:extLst>
                <a:ext uri="{FF2B5EF4-FFF2-40B4-BE49-F238E27FC236}">
                  <a16:creationId xmlns:a16="http://schemas.microsoft.com/office/drawing/2014/main" id="{48308259-C5BD-47D8-9E84-DA4C7B575095}"/>
                </a:ext>
              </a:extLst>
            </p:cNvPr>
            <p:cNvSpPr txBox="1">
              <a:spLocks noChangeArrowheads="1"/>
            </p:cNvSpPr>
            <p:nvPr/>
          </p:nvSpPr>
          <p:spPr bwMode="auto">
            <a:xfrm>
              <a:off x="768" y="3360"/>
              <a:ext cx="594"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t>{Sports, Luxury}</a:t>
              </a:r>
            </a:p>
          </p:txBody>
        </p:sp>
        <p:sp>
          <p:nvSpPr>
            <p:cNvPr id="35852" name="Text Box 23">
              <a:extLst>
                <a:ext uri="{FF2B5EF4-FFF2-40B4-BE49-F238E27FC236}">
                  <a16:creationId xmlns:a16="http://schemas.microsoft.com/office/drawing/2014/main" id="{1D638DCC-6A05-4166-9210-BD5D8BB12FDC}"/>
                </a:ext>
              </a:extLst>
            </p:cNvPr>
            <p:cNvSpPr txBox="1">
              <a:spLocks noChangeArrowheads="1"/>
            </p:cNvSpPr>
            <p:nvPr/>
          </p:nvSpPr>
          <p:spPr bwMode="auto">
            <a:xfrm>
              <a:off x="2020" y="3456"/>
              <a:ext cx="57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t>{Family}</a:t>
              </a:r>
            </a:p>
          </p:txBody>
        </p:sp>
      </p:grpSp>
      <p:sp>
        <p:nvSpPr>
          <p:cNvPr id="35847" name="Text Box 24">
            <a:extLst>
              <a:ext uri="{FF2B5EF4-FFF2-40B4-BE49-F238E27FC236}">
                <a16:creationId xmlns:a16="http://schemas.microsoft.com/office/drawing/2014/main" id="{9A82575A-8807-4006-98D7-37EA06A971EB}"/>
              </a:ext>
            </a:extLst>
          </p:cNvPr>
          <p:cNvSpPr txBox="1">
            <a:spLocks noChangeArrowheads="1"/>
          </p:cNvSpPr>
          <p:nvPr/>
        </p:nvSpPr>
        <p:spPr bwMode="auto">
          <a:xfrm>
            <a:off x="4191000" y="5105400"/>
            <a:ext cx="608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2400" b="0">
                <a:latin typeface="Times New Roman" panose="02020603050405020304" pitchFamily="18" charset="0"/>
              </a:rPr>
              <a:t>OR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0">
            <a:extLst>
              <a:ext uri="{FF2B5EF4-FFF2-40B4-BE49-F238E27FC236}">
                <a16:creationId xmlns:a16="http://schemas.microsoft.com/office/drawing/2014/main" id="{B51A5238-053C-4E8B-9C86-2FFFB3100C0F}"/>
              </a:ext>
            </a:extLst>
          </p:cNvPr>
          <p:cNvSpPr>
            <a:spLocks noGrp="1" noChangeArrowheads="1"/>
          </p:cNvSpPr>
          <p:nvPr>
            <p:ph type="body" idx="1"/>
          </p:nvPr>
        </p:nvSpPr>
        <p:spPr>
          <a:xfrm>
            <a:off x="381000" y="1066800"/>
            <a:ext cx="8382000" cy="5257800"/>
          </a:xfrm>
          <a:noFill/>
        </p:spPr>
        <p:txBody>
          <a:bodyPr/>
          <a:lstStyle/>
          <a:p>
            <a:pPr marL="342900" indent="-342900"/>
            <a:r>
              <a:rPr lang="en-US" altLang="ar-EG">
                <a:solidFill>
                  <a:srgbClr val="FF0000"/>
                </a:solidFill>
              </a:rPr>
              <a:t>Multi-way split:</a:t>
            </a:r>
            <a:r>
              <a:rPr lang="en-US" altLang="ar-EG"/>
              <a:t> Use as many partitions as distinct values. </a:t>
            </a:r>
          </a:p>
          <a:p>
            <a:pPr marL="342900" indent="-342900"/>
            <a:endParaRPr lang="en-US" altLang="ar-EG"/>
          </a:p>
          <a:p>
            <a:pPr marL="342900" indent="-342900"/>
            <a:endParaRPr lang="en-US" altLang="ar-EG"/>
          </a:p>
          <a:p>
            <a:pPr lvl="4"/>
            <a:endParaRPr lang="en-US" altLang="ar-EG" sz="1200">
              <a:solidFill>
                <a:srgbClr val="FF0000"/>
              </a:solidFill>
            </a:endParaRPr>
          </a:p>
          <a:p>
            <a:pPr marL="342900" indent="-342900"/>
            <a:r>
              <a:rPr lang="en-US" altLang="ar-EG">
                <a:solidFill>
                  <a:srgbClr val="FF0000"/>
                </a:solidFill>
              </a:rPr>
              <a:t>Binary split:</a:t>
            </a:r>
            <a:r>
              <a:rPr lang="en-US" altLang="ar-EG"/>
              <a:t>  Divides values into two subsets. </a:t>
            </a:r>
            <a:br>
              <a:rPr lang="en-US" altLang="ar-EG"/>
            </a:br>
            <a:r>
              <a:rPr lang="en-US" altLang="ar-EG"/>
              <a:t>		      Need to find optimal partitioning.</a:t>
            </a:r>
          </a:p>
          <a:p>
            <a:pPr marL="342900" indent="-342900"/>
            <a:endParaRPr lang="en-US" altLang="ar-EG"/>
          </a:p>
          <a:p>
            <a:pPr marL="342900" indent="-342900"/>
            <a:endParaRPr lang="en-US" altLang="ar-EG"/>
          </a:p>
          <a:p>
            <a:pPr marL="342900" indent="-342900"/>
            <a:endParaRPr lang="en-US" altLang="ar-EG"/>
          </a:p>
          <a:p>
            <a:pPr marL="342900" indent="-342900"/>
            <a:r>
              <a:rPr lang="en-US" altLang="ar-EG"/>
              <a:t>What about this split?</a:t>
            </a:r>
            <a:endParaRPr lang="en-US" altLang="ar-EG" sz="3600"/>
          </a:p>
        </p:txBody>
      </p:sp>
      <p:sp>
        <p:nvSpPr>
          <p:cNvPr id="36867" name="Rectangle 27">
            <a:extLst>
              <a:ext uri="{FF2B5EF4-FFF2-40B4-BE49-F238E27FC236}">
                <a16:creationId xmlns:a16="http://schemas.microsoft.com/office/drawing/2014/main" id="{12ED66DC-6805-43F8-8D76-5F5316DD47BC}"/>
              </a:ext>
            </a:extLst>
          </p:cNvPr>
          <p:cNvSpPr>
            <a:spLocks noGrp="1" noChangeArrowheads="1"/>
          </p:cNvSpPr>
          <p:nvPr>
            <p:ph type="title"/>
          </p:nvPr>
        </p:nvSpPr>
        <p:spPr/>
        <p:txBody>
          <a:bodyPr/>
          <a:lstStyle/>
          <a:p>
            <a:r>
              <a:rPr lang="en-US" altLang="ar-EG"/>
              <a:t>Splitting Based on Ordinal Attributes</a:t>
            </a:r>
          </a:p>
        </p:txBody>
      </p:sp>
      <p:grpSp>
        <p:nvGrpSpPr>
          <p:cNvPr id="36868" name="Group 26">
            <a:extLst>
              <a:ext uri="{FF2B5EF4-FFF2-40B4-BE49-F238E27FC236}">
                <a16:creationId xmlns:a16="http://schemas.microsoft.com/office/drawing/2014/main" id="{F11C07B4-955F-4DFA-BAE8-8DC5109CD318}"/>
              </a:ext>
            </a:extLst>
          </p:cNvPr>
          <p:cNvGrpSpPr>
            <a:grpSpLocks/>
          </p:cNvGrpSpPr>
          <p:nvPr/>
        </p:nvGrpSpPr>
        <p:grpSpPr bwMode="auto">
          <a:xfrm>
            <a:off x="2971800" y="2057400"/>
            <a:ext cx="2457450" cy="946150"/>
            <a:chOff x="1853" y="1248"/>
            <a:chExt cx="1548" cy="596"/>
          </a:xfrm>
        </p:grpSpPr>
        <p:sp>
          <p:nvSpPr>
            <p:cNvPr id="36888" name="Oval 5">
              <a:extLst>
                <a:ext uri="{FF2B5EF4-FFF2-40B4-BE49-F238E27FC236}">
                  <a16:creationId xmlns:a16="http://schemas.microsoft.com/office/drawing/2014/main" id="{084E40CD-4708-482A-83AB-05633FD952EA}"/>
                </a:ext>
              </a:extLst>
            </p:cNvPr>
            <p:cNvSpPr>
              <a:spLocks noChangeArrowheads="1"/>
            </p:cNvSpPr>
            <p:nvPr/>
          </p:nvSpPr>
          <p:spPr bwMode="auto">
            <a:xfrm>
              <a:off x="2352" y="1248"/>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Size</a:t>
              </a:r>
              <a:endParaRPr lang="en-US" altLang="ar-EG" sz="2400" b="0">
                <a:latin typeface="Times New Roman" panose="02020603050405020304" pitchFamily="18" charset="0"/>
              </a:endParaRPr>
            </a:p>
          </p:txBody>
        </p:sp>
        <p:sp>
          <p:nvSpPr>
            <p:cNvPr id="36889" name="Line 6">
              <a:extLst>
                <a:ext uri="{FF2B5EF4-FFF2-40B4-BE49-F238E27FC236}">
                  <a16:creationId xmlns:a16="http://schemas.microsoft.com/office/drawing/2014/main" id="{D67EEBA4-0278-44BD-B5F4-ABBD3E9D8DC2}"/>
                </a:ext>
              </a:extLst>
            </p:cNvPr>
            <p:cNvSpPr>
              <a:spLocks noChangeShapeType="1"/>
            </p:cNvSpPr>
            <p:nvPr/>
          </p:nvSpPr>
          <p:spPr bwMode="auto">
            <a:xfrm flipH="1">
              <a:off x="2064"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6890" name="Line 7">
              <a:extLst>
                <a:ext uri="{FF2B5EF4-FFF2-40B4-BE49-F238E27FC236}">
                  <a16:creationId xmlns:a16="http://schemas.microsoft.com/office/drawing/2014/main" id="{52F8EF5B-E966-4DD1-91E2-71CF2C93A4F8}"/>
                </a:ext>
              </a:extLst>
            </p:cNvPr>
            <p:cNvSpPr>
              <a:spLocks noChangeShapeType="1"/>
            </p:cNvSpPr>
            <p:nvPr/>
          </p:nvSpPr>
          <p:spPr bwMode="auto">
            <a:xfrm>
              <a:off x="2640" y="15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6891" name="Line 8">
              <a:extLst>
                <a:ext uri="{FF2B5EF4-FFF2-40B4-BE49-F238E27FC236}">
                  <a16:creationId xmlns:a16="http://schemas.microsoft.com/office/drawing/2014/main" id="{1D268D96-D1ED-457B-B83E-47D0DBCD3A69}"/>
                </a:ext>
              </a:extLst>
            </p:cNvPr>
            <p:cNvSpPr>
              <a:spLocks noChangeShapeType="1"/>
            </p:cNvSpPr>
            <p:nvPr/>
          </p:nvSpPr>
          <p:spPr bwMode="auto">
            <a:xfrm>
              <a:off x="2640"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6892" name="Text Box 9">
              <a:extLst>
                <a:ext uri="{FF2B5EF4-FFF2-40B4-BE49-F238E27FC236}">
                  <a16:creationId xmlns:a16="http://schemas.microsoft.com/office/drawing/2014/main" id="{39072B8B-D19A-42E6-B950-65B641B8854B}"/>
                </a:ext>
              </a:extLst>
            </p:cNvPr>
            <p:cNvSpPr txBox="1">
              <a:spLocks noChangeArrowheads="1"/>
            </p:cNvSpPr>
            <p:nvPr/>
          </p:nvSpPr>
          <p:spPr bwMode="auto">
            <a:xfrm>
              <a:off x="1853" y="1440"/>
              <a:ext cx="43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t>Small</a:t>
              </a:r>
            </a:p>
          </p:txBody>
        </p:sp>
        <p:sp>
          <p:nvSpPr>
            <p:cNvPr id="36893" name="Text Box 10">
              <a:extLst>
                <a:ext uri="{FF2B5EF4-FFF2-40B4-BE49-F238E27FC236}">
                  <a16:creationId xmlns:a16="http://schemas.microsoft.com/office/drawing/2014/main" id="{D8E8EED6-B5B5-4564-897A-351838C94788}"/>
                </a:ext>
              </a:extLst>
            </p:cNvPr>
            <p:cNvSpPr txBox="1">
              <a:spLocks noChangeArrowheads="1"/>
            </p:cNvSpPr>
            <p:nvPr/>
          </p:nvSpPr>
          <p:spPr bwMode="auto">
            <a:xfrm>
              <a:off x="2167" y="1632"/>
              <a:ext cx="57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t>Medium</a:t>
              </a:r>
            </a:p>
          </p:txBody>
        </p:sp>
        <p:sp>
          <p:nvSpPr>
            <p:cNvPr id="36894" name="Text Box 11">
              <a:extLst>
                <a:ext uri="{FF2B5EF4-FFF2-40B4-BE49-F238E27FC236}">
                  <a16:creationId xmlns:a16="http://schemas.microsoft.com/office/drawing/2014/main" id="{798521FF-6B81-4F7F-BD90-E3F69482A52A}"/>
                </a:ext>
              </a:extLst>
            </p:cNvPr>
            <p:cNvSpPr txBox="1">
              <a:spLocks noChangeArrowheads="1"/>
            </p:cNvSpPr>
            <p:nvPr/>
          </p:nvSpPr>
          <p:spPr bwMode="auto">
            <a:xfrm>
              <a:off x="2958" y="1440"/>
              <a:ext cx="44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t>Large</a:t>
              </a:r>
            </a:p>
          </p:txBody>
        </p:sp>
      </p:grpSp>
      <p:grpSp>
        <p:nvGrpSpPr>
          <p:cNvPr id="36869" name="Group 12">
            <a:extLst>
              <a:ext uri="{FF2B5EF4-FFF2-40B4-BE49-F238E27FC236}">
                <a16:creationId xmlns:a16="http://schemas.microsoft.com/office/drawing/2014/main" id="{5FACFF1A-35E5-4EC5-94C2-26D24A468280}"/>
              </a:ext>
            </a:extLst>
          </p:cNvPr>
          <p:cNvGrpSpPr>
            <a:grpSpLocks/>
          </p:cNvGrpSpPr>
          <p:nvPr/>
        </p:nvGrpSpPr>
        <p:grpSpPr bwMode="auto">
          <a:xfrm>
            <a:off x="5562600" y="4267200"/>
            <a:ext cx="2774950" cy="914400"/>
            <a:chOff x="3513" y="3216"/>
            <a:chExt cx="1748" cy="576"/>
          </a:xfrm>
        </p:grpSpPr>
        <p:sp>
          <p:nvSpPr>
            <p:cNvPr id="36883" name="Oval 13">
              <a:extLst>
                <a:ext uri="{FF2B5EF4-FFF2-40B4-BE49-F238E27FC236}">
                  <a16:creationId xmlns:a16="http://schemas.microsoft.com/office/drawing/2014/main" id="{024F37B2-763E-457A-8D8A-0E94780E399F}"/>
                </a:ext>
              </a:extLst>
            </p:cNvPr>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Size</a:t>
              </a:r>
              <a:endParaRPr lang="en-US" altLang="ar-EG" sz="2400" b="0">
                <a:latin typeface="Times New Roman" panose="02020603050405020304" pitchFamily="18" charset="0"/>
              </a:endParaRPr>
            </a:p>
          </p:txBody>
        </p:sp>
        <p:sp>
          <p:nvSpPr>
            <p:cNvPr id="36884" name="Line 14">
              <a:extLst>
                <a:ext uri="{FF2B5EF4-FFF2-40B4-BE49-F238E27FC236}">
                  <a16:creationId xmlns:a16="http://schemas.microsoft.com/office/drawing/2014/main" id="{6BE9B464-2DE8-4205-AC82-795EA38EF727}"/>
                </a:ext>
              </a:extLst>
            </p:cNvPr>
            <p:cNvSpPr>
              <a:spLocks noChangeShapeType="1"/>
            </p:cNvSpPr>
            <p:nvPr/>
          </p:nvSpPr>
          <p:spPr bwMode="auto">
            <a:xfrm flipH="1">
              <a:off x="3946"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6885" name="Line 15">
              <a:extLst>
                <a:ext uri="{FF2B5EF4-FFF2-40B4-BE49-F238E27FC236}">
                  <a16:creationId xmlns:a16="http://schemas.microsoft.com/office/drawing/2014/main" id="{933BF7E4-18AD-40F1-8878-613CB00BBEF4}"/>
                </a:ext>
              </a:extLst>
            </p:cNvPr>
            <p:cNvSpPr>
              <a:spLocks noChangeShapeType="1"/>
            </p:cNvSpPr>
            <p:nvPr/>
          </p:nvSpPr>
          <p:spPr bwMode="auto">
            <a:xfrm>
              <a:off x="4474"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6886" name="Text Box 16">
              <a:extLst>
                <a:ext uri="{FF2B5EF4-FFF2-40B4-BE49-F238E27FC236}">
                  <a16:creationId xmlns:a16="http://schemas.microsoft.com/office/drawing/2014/main" id="{2093CAB1-297D-412A-A528-126BCF987CAF}"/>
                </a:ext>
              </a:extLst>
            </p:cNvPr>
            <p:cNvSpPr txBox="1">
              <a:spLocks noChangeArrowheads="1"/>
            </p:cNvSpPr>
            <p:nvPr/>
          </p:nvSpPr>
          <p:spPr bwMode="auto">
            <a:xfrm>
              <a:off x="3513" y="3360"/>
              <a:ext cx="686"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t>{Medium, </a:t>
              </a:r>
              <a:br>
                <a:rPr lang="en-US" altLang="ar-EG" sz="1600" b="0"/>
              </a:br>
              <a:r>
                <a:rPr lang="en-US" altLang="ar-EG" sz="1600" b="0"/>
                <a:t>Large}</a:t>
              </a:r>
            </a:p>
          </p:txBody>
        </p:sp>
        <p:sp>
          <p:nvSpPr>
            <p:cNvPr id="36887" name="Text Box 17">
              <a:extLst>
                <a:ext uri="{FF2B5EF4-FFF2-40B4-BE49-F238E27FC236}">
                  <a16:creationId xmlns:a16="http://schemas.microsoft.com/office/drawing/2014/main" id="{F3C36F6B-14BE-4B5D-9C41-95E1F9A97D76}"/>
                </a:ext>
              </a:extLst>
            </p:cNvPr>
            <p:cNvSpPr txBox="1">
              <a:spLocks noChangeArrowheads="1"/>
            </p:cNvSpPr>
            <p:nvPr/>
          </p:nvSpPr>
          <p:spPr bwMode="auto">
            <a:xfrm>
              <a:off x="4740" y="3456"/>
              <a:ext cx="52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t>{Small}</a:t>
              </a:r>
            </a:p>
          </p:txBody>
        </p:sp>
      </p:grpSp>
      <p:grpSp>
        <p:nvGrpSpPr>
          <p:cNvPr id="36870" name="Group 18">
            <a:extLst>
              <a:ext uri="{FF2B5EF4-FFF2-40B4-BE49-F238E27FC236}">
                <a16:creationId xmlns:a16="http://schemas.microsoft.com/office/drawing/2014/main" id="{2760D3FC-B4D8-48A4-AE4A-C9F491C5EA97}"/>
              </a:ext>
            </a:extLst>
          </p:cNvPr>
          <p:cNvGrpSpPr>
            <a:grpSpLocks/>
          </p:cNvGrpSpPr>
          <p:nvPr/>
        </p:nvGrpSpPr>
        <p:grpSpPr bwMode="auto">
          <a:xfrm>
            <a:off x="762000" y="4267200"/>
            <a:ext cx="2997200" cy="914400"/>
            <a:chOff x="768" y="3216"/>
            <a:chExt cx="1794" cy="576"/>
          </a:xfrm>
        </p:grpSpPr>
        <p:sp>
          <p:nvSpPr>
            <p:cNvPr id="36878" name="Oval 19">
              <a:extLst>
                <a:ext uri="{FF2B5EF4-FFF2-40B4-BE49-F238E27FC236}">
                  <a16:creationId xmlns:a16="http://schemas.microsoft.com/office/drawing/2014/main" id="{A949FAFC-E879-410C-B002-4821FCA95AA5}"/>
                </a:ext>
              </a:extLst>
            </p:cNvPr>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Size</a:t>
              </a:r>
              <a:endParaRPr lang="en-US" altLang="ar-EG" sz="2400" b="0">
                <a:latin typeface="Times New Roman" panose="02020603050405020304" pitchFamily="18" charset="0"/>
              </a:endParaRPr>
            </a:p>
          </p:txBody>
        </p:sp>
        <p:sp>
          <p:nvSpPr>
            <p:cNvPr id="36879" name="Line 20">
              <a:extLst>
                <a:ext uri="{FF2B5EF4-FFF2-40B4-BE49-F238E27FC236}">
                  <a16:creationId xmlns:a16="http://schemas.microsoft.com/office/drawing/2014/main" id="{E984DA39-D165-4A82-BDCF-A8B61847358D}"/>
                </a:ext>
              </a:extLst>
            </p:cNvPr>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6880" name="Line 21">
              <a:extLst>
                <a:ext uri="{FF2B5EF4-FFF2-40B4-BE49-F238E27FC236}">
                  <a16:creationId xmlns:a16="http://schemas.microsoft.com/office/drawing/2014/main" id="{C54AC009-9E1A-404C-B3A2-D44B211B812D}"/>
                </a:ext>
              </a:extLst>
            </p:cNvPr>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6881" name="Text Box 22">
              <a:extLst>
                <a:ext uri="{FF2B5EF4-FFF2-40B4-BE49-F238E27FC236}">
                  <a16:creationId xmlns:a16="http://schemas.microsoft.com/office/drawing/2014/main" id="{A0C57CC6-A110-438D-A629-37E712D40D1F}"/>
                </a:ext>
              </a:extLst>
            </p:cNvPr>
            <p:cNvSpPr txBox="1">
              <a:spLocks noChangeArrowheads="1"/>
            </p:cNvSpPr>
            <p:nvPr/>
          </p:nvSpPr>
          <p:spPr bwMode="auto">
            <a:xfrm>
              <a:off x="768" y="3360"/>
              <a:ext cx="594"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t>{Small, Medium}</a:t>
              </a:r>
            </a:p>
          </p:txBody>
        </p:sp>
        <p:sp>
          <p:nvSpPr>
            <p:cNvPr id="36882" name="Text Box 23">
              <a:extLst>
                <a:ext uri="{FF2B5EF4-FFF2-40B4-BE49-F238E27FC236}">
                  <a16:creationId xmlns:a16="http://schemas.microsoft.com/office/drawing/2014/main" id="{6EA5B80C-7258-4E09-A7D8-E21457529429}"/>
                </a:ext>
              </a:extLst>
            </p:cNvPr>
            <p:cNvSpPr txBox="1">
              <a:spLocks noChangeArrowheads="1"/>
            </p:cNvSpPr>
            <p:nvPr/>
          </p:nvSpPr>
          <p:spPr bwMode="auto">
            <a:xfrm>
              <a:off x="2059" y="3456"/>
              <a:ext cx="50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t>{Large}</a:t>
              </a:r>
            </a:p>
          </p:txBody>
        </p:sp>
      </p:grpSp>
      <p:sp>
        <p:nvSpPr>
          <p:cNvPr id="36871" name="Text Box 24">
            <a:extLst>
              <a:ext uri="{FF2B5EF4-FFF2-40B4-BE49-F238E27FC236}">
                <a16:creationId xmlns:a16="http://schemas.microsoft.com/office/drawing/2014/main" id="{E3D60CAF-80FF-4F66-99B4-E5B22EE64FEB}"/>
              </a:ext>
            </a:extLst>
          </p:cNvPr>
          <p:cNvSpPr txBox="1">
            <a:spLocks noChangeArrowheads="1"/>
          </p:cNvSpPr>
          <p:nvPr/>
        </p:nvSpPr>
        <p:spPr bwMode="auto">
          <a:xfrm>
            <a:off x="4267200" y="4419600"/>
            <a:ext cx="608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2400" b="0">
                <a:latin typeface="Times New Roman" panose="02020603050405020304" pitchFamily="18" charset="0"/>
              </a:rPr>
              <a:t>OR</a:t>
            </a:r>
          </a:p>
        </p:txBody>
      </p:sp>
      <p:grpSp>
        <p:nvGrpSpPr>
          <p:cNvPr id="36872" name="Group 31">
            <a:extLst>
              <a:ext uri="{FF2B5EF4-FFF2-40B4-BE49-F238E27FC236}">
                <a16:creationId xmlns:a16="http://schemas.microsoft.com/office/drawing/2014/main" id="{949948ED-09AF-44BB-AD1A-75EE2DA70BE8}"/>
              </a:ext>
            </a:extLst>
          </p:cNvPr>
          <p:cNvGrpSpPr>
            <a:grpSpLocks/>
          </p:cNvGrpSpPr>
          <p:nvPr/>
        </p:nvGrpSpPr>
        <p:grpSpPr bwMode="auto">
          <a:xfrm>
            <a:off x="4289425" y="5486400"/>
            <a:ext cx="3101975" cy="914400"/>
            <a:chOff x="768" y="3216"/>
            <a:chExt cx="1856" cy="576"/>
          </a:xfrm>
        </p:grpSpPr>
        <p:sp>
          <p:nvSpPr>
            <p:cNvPr id="36873" name="Oval 32">
              <a:extLst>
                <a:ext uri="{FF2B5EF4-FFF2-40B4-BE49-F238E27FC236}">
                  <a16:creationId xmlns:a16="http://schemas.microsoft.com/office/drawing/2014/main" id="{E5D0F401-7E51-439D-B001-7517D8923005}"/>
                </a:ext>
              </a:extLst>
            </p:cNvPr>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Size</a:t>
              </a:r>
              <a:endParaRPr lang="en-US" altLang="ar-EG" sz="2400" b="0">
                <a:latin typeface="Times New Roman" panose="02020603050405020304" pitchFamily="18" charset="0"/>
              </a:endParaRPr>
            </a:p>
          </p:txBody>
        </p:sp>
        <p:sp>
          <p:nvSpPr>
            <p:cNvPr id="36874" name="Line 33">
              <a:extLst>
                <a:ext uri="{FF2B5EF4-FFF2-40B4-BE49-F238E27FC236}">
                  <a16:creationId xmlns:a16="http://schemas.microsoft.com/office/drawing/2014/main" id="{9C52C004-37DC-436E-9E10-D68830407D0D}"/>
                </a:ext>
              </a:extLst>
            </p:cNvPr>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6875" name="Line 34">
              <a:extLst>
                <a:ext uri="{FF2B5EF4-FFF2-40B4-BE49-F238E27FC236}">
                  <a16:creationId xmlns:a16="http://schemas.microsoft.com/office/drawing/2014/main" id="{D5C6CDBC-7AA9-4830-B2D8-D16EB726F263}"/>
                </a:ext>
              </a:extLst>
            </p:cNvPr>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36876" name="Text Box 35">
              <a:extLst>
                <a:ext uri="{FF2B5EF4-FFF2-40B4-BE49-F238E27FC236}">
                  <a16:creationId xmlns:a16="http://schemas.microsoft.com/office/drawing/2014/main" id="{836F38E0-4E37-41E3-9138-5B5B5CDEAD6C}"/>
                </a:ext>
              </a:extLst>
            </p:cNvPr>
            <p:cNvSpPr txBox="1">
              <a:spLocks noChangeArrowheads="1"/>
            </p:cNvSpPr>
            <p:nvPr/>
          </p:nvSpPr>
          <p:spPr bwMode="auto">
            <a:xfrm>
              <a:off x="768" y="3360"/>
              <a:ext cx="594"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t>{Small, Large}</a:t>
              </a:r>
            </a:p>
          </p:txBody>
        </p:sp>
        <p:sp>
          <p:nvSpPr>
            <p:cNvPr id="36877" name="Text Box 36">
              <a:extLst>
                <a:ext uri="{FF2B5EF4-FFF2-40B4-BE49-F238E27FC236}">
                  <a16:creationId xmlns:a16="http://schemas.microsoft.com/office/drawing/2014/main" id="{2B659499-E32B-4836-A6AC-14BE4DEB9840}"/>
                </a:ext>
              </a:extLst>
            </p:cNvPr>
            <p:cNvSpPr txBox="1">
              <a:spLocks noChangeArrowheads="1"/>
            </p:cNvSpPr>
            <p:nvPr/>
          </p:nvSpPr>
          <p:spPr bwMode="auto">
            <a:xfrm>
              <a:off x="2000" y="3456"/>
              <a:ext cx="62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600" b="0"/>
                <a:t>{Medium}</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A5C955B1-3B8D-4367-9940-7566882F15AA}"/>
              </a:ext>
            </a:extLst>
          </p:cNvPr>
          <p:cNvSpPr>
            <a:spLocks noGrp="1" noChangeArrowheads="1"/>
          </p:cNvSpPr>
          <p:nvPr>
            <p:ph type="title"/>
          </p:nvPr>
        </p:nvSpPr>
        <p:spPr>
          <a:xfrm>
            <a:off x="381000" y="152400"/>
            <a:ext cx="8534400" cy="533400"/>
          </a:xfrm>
        </p:spPr>
        <p:txBody>
          <a:bodyPr/>
          <a:lstStyle/>
          <a:p>
            <a:r>
              <a:rPr lang="en-US" altLang="ar-EG"/>
              <a:t>Splitting Based on Continuous Attributes</a:t>
            </a:r>
          </a:p>
        </p:txBody>
      </p:sp>
      <p:sp>
        <p:nvSpPr>
          <p:cNvPr id="37891" name="Rectangle 5">
            <a:extLst>
              <a:ext uri="{FF2B5EF4-FFF2-40B4-BE49-F238E27FC236}">
                <a16:creationId xmlns:a16="http://schemas.microsoft.com/office/drawing/2014/main" id="{43674BC8-607E-4F81-ADCF-859EC795EDC7}"/>
              </a:ext>
            </a:extLst>
          </p:cNvPr>
          <p:cNvSpPr>
            <a:spLocks noGrp="1" noChangeArrowheads="1"/>
          </p:cNvSpPr>
          <p:nvPr>
            <p:ph type="body" idx="1"/>
          </p:nvPr>
        </p:nvSpPr>
        <p:spPr/>
        <p:txBody>
          <a:bodyPr/>
          <a:lstStyle/>
          <a:p>
            <a:r>
              <a:rPr lang="en-US" altLang="ar-EG"/>
              <a:t>Different ways of handling</a:t>
            </a:r>
          </a:p>
          <a:p>
            <a:pPr lvl="1"/>
            <a:r>
              <a:rPr lang="en-US" altLang="ar-EG">
                <a:solidFill>
                  <a:srgbClr val="CC3300"/>
                </a:solidFill>
              </a:rPr>
              <a:t>Discretization</a:t>
            </a:r>
            <a:r>
              <a:rPr lang="en-US" altLang="ar-EG"/>
              <a:t> to form an ordinal categorical attribute</a:t>
            </a:r>
          </a:p>
          <a:p>
            <a:pPr lvl="2"/>
            <a:r>
              <a:rPr lang="en-US" altLang="ar-EG"/>
              <a:t> Static – discretize once at the beginning</a:t>
            </a:r>
          </a:p>
          <a:p>
            <a:pPr lvl="2"/>
            <a:r>
              <a:rPr lang="en-US" altLang="ar-EG"/>
              <a:t> Dynamic – ranges can be found by equal interval 		bucketing, equal frequency bucketing</a:t>
            </a:r>
            <a:br>
              <a:rPr lang="en-US" altLang="ar-EG"/>
            </a:br>
            <a:r>
              <a:rPr lang="en-US" altLang="ar-EG"/>
              <a:t>		(percentiles), or clustering.</a:t>
            </a:r>
          </a:p>
          <a:p>
            <a:pPr lvl="4"/>
            <a:endParaRPr lang="en-US" altLang="ar-EG">
              <a:solidFill>
                <a:srgbClr val="CC3300"/>
              </a:solidFill>
            </a:endParaRPr>
          </a:p>
          <a:p>
            <a:pPr lvl="1"/>
            <a:r>
              <a:rPr lang="en-US" altLang="ar-EG">
                <a:solidFill>
                  <a:srgbClr val="CC3300"/>
                </a:solidFill>
              </a:rPr>
              <a:t>Binary Decision</a:t>
            </a:r>
            <a:r>
              <a:rPr lang="en-US" altLang="ar-EG"/>
              <a:t>: (A &lt; v) or (A </a:t>
            </a:r>
            <a:r>
              <a:rPr lang="en-US" altLang="ar-EG">
                <a:sym typeface="Symbol" panose="05050102010706020507" pitchFamily="18" charset="2"/>
              </a:rPr>
              <a:t> v)</a:t>
            </a:r>
            <a:endParaRPr lang="en-US" altLang="ar-EG"/>
          </a:p>
          <a:p>
            <a:pPr lvl="2"/>
            <a:r>
              <a:rPr lang="en-US" altLang="ar-EG"/>
              <a:t> consider all possible splits and finds the best cut</a:t>
            </a:r>
          </a:p>
          <a:p>
            <a:pPr lvl="2"/>
            <a:r>
              <a:rPr lang="en-US" altLang="ar-EG"/>
              <a:t> can be more compute intensive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D51E214-D762-4B1D-A2CC-9DC246515223}"/>
              </a:ext>
            </a:extLst>
          </p:cNvPr>
          <p:cNvSpPr>
            <a:spLocks noGrp="1" noChangeArrowheads="1"/>
          </p:cNvSpPr>
          <p:nvPr>
            <p:ph type="title"/>
          </p:nvPr>
        </p:nvSpPr>
        <p:spPr>
          <a:xfrm>
            <a:off x="381000" y="152400"/>
            <a:ext cx="8534400" cy="533400"/>
          </a:xfrm>
        </p:spPr>
        <p:txBody>
          <a:bodyPr/>
          <a:lstStyle/>
          <a:p>
            <a:r>
              <a:rPr lang="en-US" altLang="ar-EG"/>
              <a:t>Splitting Based on Continuous Attributes</a:t>
            </a:r>
          </a:p>
        </p:txBody>
      </p:sp>
      <p:graphicFrame>
        <p:nvGraphicFramePr>
          <p:cNvPr id="38915" name="Object 4">
            <a:extLst>
              <a:ext uri="{FF2B5EF4-FFF2-40B4-BE49-F238E27FC236}">
                <a16:creationId xmlns:a16="http://schemas.microsoft.com/office/drawing/2014/main" id="{7CC8EF3C-69A6-419A-BA4C-90D1EBDC6CA2}"/>
              </a:ext>
            </a:extLst>
          </p:cNvPr>
          <p:cNvGraphicFramePr>
            <a:graphicFrameLocks noChangeAspect="1"/>
          </p:cNvGraphicFramePr>
          <p:nvPr>
            <p:ph idx="1"/>
          </p:nvPr>
        </p:nvGraphicFramePr>
        <p:xfrm>
          <a:off x="738188" y="1746250"/>
          <a:ext cx="7608887" cy="3282950"/>
        </p:xfrm>
        <a:graphic>
          <a:graphicData uri="http://schemas.openxmlformats.org/presentationml/2006/ole">
            <mc:AlternateContent xmlns:mc="http://schemas.openxmlformats.org/markup-compatibility/2006">
              <mc:Choice xmlns:v="urn:schemas-microsoft-com:vml" Requires="v">
                <p:oleObj name="Visio" r:id="rId2" imgW="8538667" imgH="3684287" progId="Visio.Drawing.6">
                  <p:embed/>
                </p:oleObj>
              </mc:Choice>
              <mc:Fallback>
                <p:oleObj name="Visio" r:id="rId2" imgW="8538667" imgH="3684287"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1746250"/>
                        <a:ext cx="7608887"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E5B30CD-1752-499C-88BF-4DC2A3F3D9B0}"/>
              </a:ext>
            </a:extLst>
          </p:cNvPr>
          <p:cNvSpPr>
            <a:spLocks noGrp="1" noChangeArrowheads="1"/>
          </p:cNvSpPr>
          <p:nvPr>
            <p:ph type="title"/>
          </p:nvPr>
        </p:nvSpPr>
        <p:spPr/>
        <p:txBody>
          <a:bodyPr/>
          <a:lstStyle/>
          <a:p>
            <a:r>
              <a:rPr lang="en-US" altLang="ar-EG"/>
              <a:t>Tree Induction</a:t>
            </a:r>
          </a:p>
        </p:txBody>
      </p:sp>
      <p:sp>
        <p:nvSpPr>
          <p:cNvPr id="39939" name="Rectangle 3">
            <a:extLst>
              <a:ext uri="{FF2B5EF4-FFF2-40B4-BE49-F238E27FC236}">
                <a16:creationId xmlns:a16="http://schemas.microsoft.com/office/drawing/2014/main" id="{E6835E0C-B746-46E0-AC47-1DEA2EC30763}"/>
              </a:ext>
            </a:extLst>
          </p:cNvPr>
          <p:cNvSpPr>
            <a:spLocks noGrp="1" noChangeArrowheads="1"/>
          </p:cNvSpPr>
          <p:nvPr>
            <p:ph type="body" idx="1"/>
          </p:nvPr>
        </p:nvSpPr>
        <p:spPr/>
        <p:txBody>
          <a:bodyPr/>
          <a:lstStyle/>
          <a:p>
            <a:r>
              <a:rPr lang="en-US" altLang="ar-EG"/>
              <a:t>Greedy strategy.</a:t>
            </a:r>
          </a:p>
          <a:p>
            <a:pPr lvl="1"/>
            <a:r>
              <a:rPr lang="en-US" altLang="ar-EG"/>
              <a:t>Split the records based on an attribute test that optimizes certain criterion.</a:t>
            </a:r>
          </a:p>
          <a:p>
            <a:endParaRPr lang="en-US" altLang="ar-EG"/>
          </a:p>
          <a:p>
            <a:r>
              <a:rPr lang="en-US" altLang="ar-EG"/>
              <a:t>Issues</a:t>
            </a:r>
          </a:p>
          <a:p>
            <a:pPr lvl="1"/>
            <a:r>
              <a:rPr lang="en-US" altLang="ar-EG"/>
              <a:t>Determine how to split the records</a:t>
            </a:r>
          </a:p>
          <a:p>
            <a:pPr lvl="2"/>
            <a:r>
              <a:rPr lang="en-US" altLang="ar-EG"/>
              <a:t>How to specify the attribute test condition?</a:t>
            </a:r>
          </a:p>
          <a:p>
            <a:pPr lvl="2"/>
            <a:r>
              <a:rPr lang="en-US" altLang="ar-EG">
                <a:solidFill>
                  <a:srgbClr val="FF0000"/>
                </a:solidFill>
              </a:rPr>
              <a:t>How to determine the best split?</a:t>
            </a:r>
          </a:p>
          <a:p>
            <a:pPr lvl="1"/>
            <a:r>
              <a:rPr lang="en-US" altLang="ar-EG"/>
              <a:t>Determine when to stop splitting</a:t>
            </a:r>
          </a:p>
          <a:p>
            <a:pPr lvl="1"/>
            <a:endParaRPr lang="en-US" altLang="ar-EG"/>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a:extLst>
              <a:ext uri="{FF2B5EF4-FFF2-40B4-BE49-F238E27FC236}">
                <a16:creationId xmlns:a16="http://schemas.microsoft.com/office/drawing/2014/main" id="{B2AA1E40-B689-43FF-8C42-C9B4D15EDF91}"/>
              </a:ext>
            </a:extLst>
          </p:cNvPr>
          <p:cNvSpPr>
            <a:spLocks noGrp="1" noChangeArrowheads="1"/>
          </p:cNvSpPr>
          <p:nvPr>
            <p:ph type="title"/>
          </p:nvPr>
        </p:nvSpPr>
        <p:spPr/>
        <p:txBody>
          <a:bodyPr/>
          <a:lstStyle/>
          <a:p>
            <a:r>
              <a:rPr lang="en-US" altLang="ar-EG"/>
              <a:t>How to determine the Best Split</a:t>
            </a:r>
          </a:p>
        </p:txBody>
      </p:sp>
      <p:graphicFrame>
        <p:nvGraphicFramePr>
          <p:cNvPr id="40963" name="Object 5">
            <a:extLst>
              <a:ext uri="{FF2B5EF4-FFF2-40B4-BE49-F238E27FC236}">
                <a16:creationId xmlns:a16="http://schemas.microsoft.com/office/drawing/2014/main" id="{0C6FD559-B750-4381-A0FD-9D0602607287}"/>
              </a:ext>
            </a:extLst>
          </p:cNvPr>
          <p:cNvGraphicFramePr>
            <a:graphicFrameLocks noChangeAspect="1"/>
          </p:cNvGraphicFramePr>
          <p:nvPr>
            <p:ph idx="1"/>
          </p:nvPr>
        </p:nvGraphicFramePr>
        <p:xfrm>
          <a:off x="381000" y="2260600"/>
          <a:ext cx="8545513" cy="2006600"/>
        </p:xfrm>
        <a:graphic>
          <a:graphicData uri="http://schemas.openxmlformats.org/presentationml/2006/ole">
            <mc:AlternateContent xmlns:mc="http://schemas.openxmlformats.org/markup-compatibility/2006">
              <mc:Choice xmlns:v="urn:schemas-microsoft-com:vml" Requires="v">
                <p:oleObj name="Visio" r:id="rId2" imgW="9538614" imgH="2239584" progId="Visio.Drawing.6">
                  <p:embed/>
                </p:oleObj>
              </mc:Choice>
              <mc:Fallback>
                <p:oleObj name="Visio" r:id="rId2" imgW="9538614" imgH="2239584" progId="Visio.Drawing.6">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60600"/>
                        <a:ext cx="8545513"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4" name="Text Box 8">
            <a:extLst>
              <a:ext uri="{FF2B5EF4-FFF2-40B4-BE49-F238E27FC236}">
                <a16:creationId xmlns:a16="http://schemas.microsoft.com/office/drawing/2014/main" id="{DAE9EDD7-FA80-4099-8DC5-D3B6EF72EBF8}"/>
              </a:ext>
            </a:extLst>
          </p:cNvPr>
          <p:cNvSpPr txBox="1">
            <a:spLocks noChangeArrowheads="1"/>
          </p:cNvSpPr>
          <p:nvPr/>
        </p:nvSpPr>
        <p:spPr bwMode="auto">
          <a:xfrm>
            <a:off x="2286000" y="1219200"/>
            <a:ext cx="510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1800"/>
              <a:t>Before Splitting: 10 records of class 0,</a:t>
            </a:r>
            <a:br>
              <a:rPr lang="en-US" altLang="ar-EG" sz="1800"/>
            </a:br>
            <a:r>
              <a:rPr lang="en-US" altLang="ar-EG" sz="1800"/>
              <a:t>		10 records of class 1</a:t>
            </a:r>
          </a:p>
        </p:txBody>
      </p:sp>
      <p:sp>
        <p:nvSpPr>
          <p:cNvPr id="40965" name="Text Box 9">
            <a:extLst>
              <a:ext uri="{FF2B5EF4-FFF2-40B4-BE49-F238E27FC236}">
                <a16:creationId xmlns:a16="http://schemas.microsoft.com/office/drawing/2014/main" id="{3A7768B4-3B0B-4AA0-B1D7-D0D6478E3C91}"/>
              </a:ext>
            </a:extLst>
          </p:cNvPr>
          <p:cNvSpPr txBox="1">
            <a:spLocks noChangeArrowheads="1"/>
          </p:cNvSpPr>
          <p:nvPr/>
        </p:nvSpPr>
        <p:spPr bwMode="auto">
          <a:xfrm>
            <a:off x="1981200" y="5119688"/>
            <a:ext cx="510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1800"/>
              <a:t>Which test condition is the best?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7DDB17D-9706-45D3-BBB7-6913F73C5A70}"/>
              </a:ext>
            </a:extLst>
          </p:cNvPr>
          <p:cNvSpPr>
            <a:spLocks noGrp="1" noChangeArrowheads="1"/>
          </p:cNvSpPr>
          <p:nvPr>
            <p:ph type="title"/>
          </p:nvPr>
        </p:nvSpPr>
        <p:spPr/>
        <p:txBody>
          <a:bodyPr/>
          <a:lstStyle/>
          <a:p>
            <a:r>
              <a:rPr lang="en-US" altLang="ar-EG"/>
              <a:t>How to determine the Best Split</a:t>
            </a:r>
          </a:p>
        </p:txBody>
      </p:sp>
      <p:sp>
        <p:nvSpPr>
          <p:cNvPr id="41987" name="Rectangle 3">
            <a:extLst>
              <a:ext uri="{FF2B5EF4-FFF2-40B4-BE49-F238E27FC236}">
                <a16:creationId xmlns:a16="http://schemas.microsoft.com/office/drawing/2014/main" id="{2E1D436B-E5DE-4881-A458-96EE89B30751}"/>
              </a:ext>
            </a:extLst>
          </p:cNvPr>
          <p:cNvSpPr>
            <a:spLocks noGrp="1" noChangeArrowheads="1"/>
          </p:cNvSpPr>
          <p:nvPr>
            <p:ph type="body" idx="1"/>
          </p:nvPr>
        </p:nvSpPr>
        <p:spPr/>
        <p:txBody>
          <a:bodyPr/>
          <a:lstStyle/>
          <a:p>
            <a:r>
              <a:rPr lang="en-US" altLang="ar-EG"/>
              <a:t>Greedy approach: </a:t>
            </a:r>
          </a:p>
          <a:p>
            <a:pPr lvl="1"/>
            <a:r>
              <a:rPr lang="en-US" altLang="ar-EG"/>
              <a:t>Nodes with </a:t>
            </a:r>
            <a:r>
              <a:rPr lang="en-US" altLang="ar-EG">
                <a:solidFill>
                  <a:srgbClr val="FF0000"/>
                </a:solidFill>
              </a:rPr>
              <a:t>homogeneous</a:t>
            </a:r>
            <a:r>
              <a:rPr lang="en-US" altLang="ar-EG"/>
              <a:t> class distribution are preferred</a:t>
            </a:r>
          </a:p>
          <a:p>
            <a:r>
              <a:rPr lang="en-US" altLang="ar-EG"/>
              <a:t>Need a measure of node impurity:</a:t>
            </a:r>
          </a:p>
          <a:p>
            <a:pPr lvl="1">
              <a:buFont typeface="Arial" panose="020B0604020202020204" pitchFamily="34" charset="0"/>
              <a:buNone/>
            </a:pPr>
            <a:endParaRPr lang="en-US" altLang="ar-EG"/>
          </a:p>
        </p:txBody>
      </p:sp>
      <p:graphicFrame>
        <p:nvGraphicFramePr>
          <p:cNvPr id="41988" name="Object 6">
            <a:extLst>
              <a:ext uri="{FF2B5EF4-FFF2-40B4-BE49-F238E27FC236}">
                <a16:creationId xmlns:a16="http://schemas.microsoft.com/office/drawing/2014/main" id="{8E60E3C1-51CC-47A5-811F-F870C2A4BAC9}"/>
              </a:ext>
            </a:extLst>
          </p:cNvPr>
          <p:cNvGraphicFramePr>
            <a:graphicFrameLocks noChangeAspect="1"/>
          </p:cNvGraphicFramePr>
          <p:nvPr>
            <p:ph sz="half" idx="4294967295"/>
          </p:nvPr>
        </p:nvGraphicFramePr>
        <p:xfrm>
          <a:off x="2209800" y="3733800"/>
          <a:ext cx="912813" cy="815975"/>
        </p:xfrm>
        <a:graphic>
          <a:graphicData uri="http://schemas.openxmlformats.org/presentationml/2006/ole">
            <mc:AlternateContent xmlns:mc="http://schemas.openxmlformats.org/markup-compatibility/2006">
              <mc:Choice xmlns:v="urn:schemas-microsoft-com:vml" Requires="v">
                <p:oleObj name="Visio" r:id="rId2" imgW="655371" imgH="585812" progId="Visio.Drawing.6">
                  <p:embed/>
                </p:oleObj>
              </mc:Choice>
              <mc:Fallback>
                <p:oleObj name="Visio" r:id="rId2" imgW="655371" imgH="585812" progId="Visio.Drawing.6">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733800"/>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9" name="Object 10">
            <a:extLst>
              <a:ext uri="{FF2B5EF4-FFF2-40B4-BE49-F238E27FC236}">
                <a16:creationId xmlns:a16="http://schemas.microsoft.com/office/drawing/2014/main" id="{7E9F0B79-4426-4020-AF9D-CE34AC3C4476}"/>
              </a:ext>
            </a:extLst>
          </p:cNvPr>
          <p:cNvGraphicFramePr>
            <a:graphicFrameLocks noChangeAspect="1"/>
          </p:cNvGraphicFramePr>
          <p:nvPr>
            <p:ph sz="half" idx="4294967295"/>
          </p:nvPr>
        </p:nvGraphicFramePr>
        <p:xfrm>
          <a:off x="5715000" y="3733800"/>
          <a:ext cx="912813" cy="815975"/>
        </p:xfrm>
        <a:graphic>
          <a:graphicData uri="http://schemas.openxmlformats.org/presentationml/2006/ole">
            <mc:AlternateContent xmlns:mc="http://schemas.openxmlformats.org/markup-compatibility/2006">
              <mc:Choice xmlns:v="urn:schemas-microsoft-com:vml" Requires="v">
                <p:oleObj name="Visio" r:id="rId4" imgW="655371" imgH="585812" progId="Visio.Drawing.6">
                  <p:embed/>
                </p:oleObj>
              </mc:Choice>
              <mc:Fallback>
                <p:oleObj name="Visio" r:id="rId4" imgW="655371" imgH="585812" progId="Visio.Drawing.6">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733800"/>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0" name="Text Box 12">
            <a:extLst>
              <a:ext uri="{FF2B5EF4-FFF2-40B4-BE49-F238E27FC236}">
                <a16:creationId xmlns:a16="http://schemas.microsoft.com/office/drawing/2014/main" id="{CEF0F9AC-4423-426E-8654-57BE67D3D30A}"/>
              </a:ext>
            </a:extLst>
          </p:cNvPr>
          <p:cNvSpPr txBox="1">
            <a:spLocks noChangeArrowheads="1"/>
          </p:cNvSpPr>
          <p:nvPr/>
        </p:nvSpPr>
        <p:spPr bwMode="auto">
          <a:xfrm>
            <a:off x="1371600" y="4724400"/>
            <a:ext cx="28194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1800"/>
              <a:t>Non-homogeneous,</a:t>
            </a:r>
          </a:p>
          <a:p>
            <a:pPr>
              <a:spcBef>
                <a:spcPct val="50000"/>
              </a:spcBef>
              <a:spcAft>
                <a:spcPct val="0"/>
              </a:spcAft>
              <a:buClrTx/>
              <a:buSzTx/>
              <a:buFontTx/>
              <a:buNone/>
            </a:pPr>
            <a:r>
              <a:rPr lang="en-US" altLang="ar-EG" sz="1800"/>
              <a:t>High degree of impurity</a:t>
            </a:r>
          </a:p>
        </p:txBody>
      </p:sp>
      <p:sp>
        <p:nvSpPr>
          <p:cNvPr id="41991" name="Text Box 13">
            <a:extLst>
              <a:ext uri="{FF2B5EF4-FFF2-40B4-BE49-F238E27FC236}">
                <a16:creationId xmlns:a16="http://schemas.microsoft.com/office/drawing/2014/main" id="{B1499975-B31D-434C-93A8-649C4E4BBBF1}"/>
              </a:ext>
            </a:extLst>
          </p:cNvPr>
          <p:cNvSpPr txBox="1">
            <a:spLocks noChangeArrowheads="1"/>
          </p:cNvSpPr>
          <p:nvPr/>
        </p:nvSpPr>
        <p:spPr bwMode="auto">
          <a:xfrm>
            <a:off x="5181600" y="4724400"/>
            <a:ext cx="28194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1800"/>
              <a:t>Homogeneous,</a:t>
            </a:r>
          </a:p>
          <a:p>
            <a:pPr>
              <a:spcBef>
                <a:spcPct val="50000"/>
              </a:spcBef>
              <a:spcAft>
                <a:spcPct val="0"/>
              </a:spcAft>
              <a:buClrTx/>
              <a:buSzTx/>
              <a:buFontTx/>
              <a:buNone/>
            </a:pPr>
            <a:r>
              <a:rPr lang="en-US" altLang="ar-EG" sz="1800"/>
              <a:t>Low degree of impurity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2158F02-9B4F-49B2-B83D-70EAECE5BCE1}"/>
              </a:ext>
            </a:extLst>
          </p:cNvPr>
          <p:cNvSpPr>
            <a:spLocks noGrp="1" noChangeArrowheads="1"/>
          </p:cNvSpPr>
          <p:nvPr>
            <p:ph type="title"/>
          </p:nvPr>
        </p:nvSpPr>
        <p:spPr/>
        <p:txBody>
          <a:bodyPr/>
          <a:lstStyle/>
          <a:p>
            <a:r>
              <a:rPr lang="en-US" altLang="ar-EG"/>
              <a:t>Measures of Node Impurity</a:t>
            </a:r>
          </a:p>
        </p:txBody>
      </p:sp>
      <p:sp>
        <p:nvSpPr>
          <p:cNvPr id="43011" name="Rectangle 3">
            <a:extLst>
              <a:ext uri="{FF2B5EF4-FFF2-40B4-BE49-F238E27FC236}">
                <a16:creationId xmlns:a16="http://schemas.microsoft.com/office/drawing/2014/main" id="{17BD01C5-6009-46F0-BB31-30815368C611}"/>
              </a:ext>
            </a:extLst>
          </p:cNvPr>
          <p:cNvSpPr>
            <a:spLocks noGrp="1" noChangeArrowheads="1"/>
          </p:cNvSpPr>
          <p:nvPr>
            <p:ph type="body" idx="1"/>
          </p:nvPr>
        </p:nvSpPr>
        <p:spPr/>
        <p:txBody>
          <a:bodyPr/>
          <a:lstStyle/>
          <a:p>
            <a:r>
              <a:rPr lang="en-US" altLang="ar-EG"/>
              <a:t>Gini Index</a:t>
            </a:r>
          </a:p>
          <a:p>
            <a:endParaRPr lang="en-US" altLang="ar-EG"/>
          </a:p>
          <a:p>
            <a:r>
              <a:rPr lang="en-US" altLang="ar-EG"/>
              <a:t>Entropy</a:t>
            </a:r>
          </a:p>
          <a:p>
            <a:endParaRPr lang="en-US" altLang="ar-EG"/>
          </a:p>
          <a:p>
            <a:r>
              <a:rPr lang="en-US" altLang="ar-EG"/>
              <a:t>Misclassification error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2393851-A1C9-45F8-8979-A35A7ABFD0C2}"/>
              </a:ext>
            </a:extLst>
          </p:cNvPr>
          <p:cNvSpPr>
            <a:spLocks noGrp="1" noChangeArrowheads="1"/>
          </p:cNvSpPr>
          <p:nvPr>
            <p:ph type="title"/>
          </p:nvPr>
        </p:nvSpPr>
        <p:spPr/>
        <p:txBody>
          <a:bodyPr/>
          <a:lstStyle/>
          <a:p>
            <a:r>
              <a:rPr lang="en-US" altLang="ar-EG"/>
              <a:t>How to Find the Best Split</a:t>
            </a:r>
          </a:p>
        </p:txBody>
      </p:sp>
      <p:sp>
        <p:nvSpPr>
          <p:cNvPr id="44035" name="Oval 4">
            <a:extLst>
              <a:ext uri="{FF2B5EF4-FFF2-40B4-BE49-F238E27FC236}">
                <a16:creationId xmlns:a16="http://schemas.microsoft.com/office/drawing/2014/main" id="{EF035008-B10E-4C02-920E-5218934F5F6A}"/>
              </a:ext>
            </a:extLst>
          </p:cNvPr>
          <p:cNvSpPr>
            <a:spLocks noChangeArrowheads="1"/>
          </p:cNvSpPr>
          <p:nvPr/>
        </p:nvSpPr>
        <p:spPr bwMode="auto">
          <a:xfrm>
            <a:off x="6477000" y="1828800"/>
            <a:ext cx="1009650" cy="454025"/>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2000" b="0">
                <a:latin typeface="Times New Roman" panose="02020603050405020304" pitchFamily="18" charset="0"/>
              </a:rPr>
              <a:t>B?</a:t>
            </a:r>
            <a:endParaRPr lang="en-US" altLang="ar-EG" sz="2400" b="0">
              <a:latin typeface="Times New Roman" panose="02020603050405020304" pitchFamily="18" charset="0"/>
            </a:endParaRPr>
          </a:p>
        </p:txBody>
      </p:sp>
      <p:sp>
        <p:nvSpPr>
          <p:cNvPr id="44036" name="Line 5">
            <a:extLst>
              <a:ext uri="{FF2B5EF4-FFF2-40B4-BE49-F238E27FC236}">
                <a16:creationId xmlns:a16="http://schemas.microsoft.com/office/drawing/2014/main" id="{098FE81B-960D-4C1D-88CB-BD79798607A7}"/>
              </a:ext>
            </a:extLst>
          </p:cNvPr>
          <p:cNvSpPr>
            <a:spLocks noChangeShapeType="1"/>
          </p:cNvSpPr>
          <p:nvPr/>
        </p:nvSpPr>
        <p:spPr bwMode="auto">
          <a:xfrm flipH="1">
            <a:off x="5902325" y="2286000"/>
            <a:ext cx="1108075" cy="725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44037" name="Line 6">
            <a:extLst>
              <a:ext uri="{FF2B5EF4-FFF2-40B4-BE49-F238E27FC236}">
                <a16:creationId xmlns:a16="http://schemas.microsoft.com/office/drawing/2014/main" id="{799FDEDF-E748-4917-8849-716B8F79F6CE}"/>
              </a:ext>
            </a:extLst>
          </p:cNvPr>
          <p:cNvSpPr>
            <a:spLocks noChangeShapeType="1"/>
          </p:cNvSpPr>
          <p:nvPr/>
        </p:nvSpPr>
        <p:spPr bwMode="auto">
          <a:xfrm>
            <a:off x="7010400" y="2286000"/>
            <a:ext cx="1184275" cy="725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44038" name="Text Box 7">
            <a:extLst>
              <a:ext uri="{FF2B5EF4-FFF2-40B4-BE49-F238E27FC236}">
                <a16:creationId xmlns:a16="http://schemas.microsoft.com/office/drawing/2014/main" id="{02E6BFDF-7C4A-42A8-BBD3-00E5F35E8DAC}"/>
              </a:ext>
            </a:extLst>
          </p:cNvPr>
          <p:cNvSpPr txBox="1">
            <a:spLocks noChangeArrowheads="1"/>
          </p:cNvSpPr>
          <p:nvPr/>
        </p:nvSpPr>
        <p:spPr bwMode="auto">
          <a:xfrm>
            <a:off x="5629275" y="2401888"/>
            <a:ext cx="5397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Yes</a:t>
            </a:r>
          </a:p>
        </p:txBody>
      </p:sp>
      <p:sp>
        <p:nvSpPr>
          <p:cNvPr id="44039" name="Text Box 8">
            <a:extLst>
              <a:ext uri="{FF2B5EF4-FFF2-40B4-BE49-F238E27FC236}">
                <a16:creationId xmlns:a16="http://schemas.microsoft.com/office/drawing/2014/main" id="{648BD3A8-5413-4459-9E18-605A865278A0}"/>
              </a:ext>
            </a:extLst>
          </p:cNvPr>
          <p:cNvSpPr txBox="1">
            <a:spLocks noChangeArrowheads="1"/>
          </p:cNvSpPr>
          <p:nvPr/>
        </p:nvSpPr>
        <p:spPr bwMode="auto">
          <a:xfrm>
            <a:off x="8118475" y="2401888"/>
            <a:ext cx="463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No</a:t>
            </a:r>
          </a:p>
        </p:txBody>
      </p:sp>
      <p:sp>
        <p:nvSpPr>
          <p:cNvPr id="44040" name="Rectangle 9">
            <a:extLst>
              <a:ext uri="{FF2B5EF4-FFF2-40B4-BE49-F238E27FC236}">
                <a16:creationId xmlns:a16="http://schemas.microsoft.com/office/drawing/2014/main" id="{4B4B78ED-972D-4D3B-91D1-FED5FADF9812}"/>
              </a:ext>
            </a:extLst>
          </p:cNvPr>
          <p:cNvSpPr>
            <a:spLocks noChangeArrowheads="1"/>
          </p:cNvSpPr>
          <p:nvPr/>
        </p:nvSpPr>
        <p:spPr bwMode="auto">
          <a:xfrm>
            <a:off x="5486400" y="3011488"/>
            <a:ext cx="936625" cy="3413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Node N3</a:t>
            </a:r>
          </a:p>
        </p:txBody>
      </p:sp>
      <p:sp>
        <p:nvSpPr>
          <p:cNvPr id="44041" name="Rectangle 10">
            <a:extLst>
              <a:ext uri="{FF2B5EF4-FFF2-40B4-BE49-F238E27FC236}">
                <a16:creationId xmlns:a16="http://schemas.microsoft.com/office/drawing/2014/main" id="{E0FE0454-340A-4EB0-830F-126FCA3A0068}"/>
              </a:ext>
            </a:extLst>
          </p:cNvPr>
          <p:cNvSpPr>
            <a:spLocks noChangeArrowheads="1"/>
          </p:cNvSpPr>
          <p:nvPr/>
        </p:nvSpPr>
        <p:spPr bwMode="auto">
          <a:xfrm>
            <a:off x="7673975" y="3011488"/>
            <a:ext cx="936625" cy="3413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Node N4</a:t>
            </a:r>
          </a:p>
        </p:txBody>
      </p:sp>
      <p:sp>
        <p:nvSpPr>
          <p:cNvPr id="44042" name="Oval 11">
            <a:extLst>
              <a:ext uri="{FF2B5EF4-FFF2-40B4-BE49-F238E27FC236}">
                <a16:creationId xmlns:a16="http://schemas.microsoft.com/office/drawing/2014/main" id="{67BF8100-97CC-4204-99AB-635475D86873}"/>
              </a:ext>
            </a:extLst>
          </p:cNvPr>
          <p:cNvSpPr>
            <a:spLocks noChangeArrowheads="1"/>
          </p:cNvSpPr>
          <p:nvPr/>
        </p:nvSpPr>
        <p:spPr bwMode="auto">
          <a:xfrm>
            <a:off x="1447800" y="1752600"/>
            <a:ext cx="1009650" cy="454025"/>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2000" b="0">
                <a:latin typeface="Times New Roman" panose="02020603050405020304" pitchFamily="18" charset="0"/>
              </a:rPr>
              <a:t>A?</a:t>
            </a:r>
            <a:endParaRPr lang="en-US" altLang="ar-EG" sz="2400" b="0">
              <a:latin typeface="Times New Roman" panose="02020603050405020304" pitchFamily="18" charset="0"/>
            </a:endParaRPr>
          </a:p>
        </p:txBody>
      </p:sp>
      <p:sp>
        <p:nvSpPr>
          <p:cNvPr id="44043" name="Line 12">
            <a:extLst>
              <a:ext uri="{FF2B5EF4-FFF2-40B4-BE49-F238E27FC236}">
                <a16:creationId xmlns:a16="http://schemas.microsoft.com/office/drawing/2014/main" id="{3444AF64-6CC4-45E9-9B47-30949DBA645E}"/>
              </a:ext>
            </a:extLst>
          </p:cNvPr>
          <p:cNvSpPr>
            <a:spLocks noChangeShapeType="1"/>
          </p:cNvSpPr>
          <p:nvPr/>
        </p:nvSpPr>
        <p:spPr bwMode="auto">
          <a:xfrm flipH="1">
            <a:off x="873125" y="2209800"/>
            <a:ext cx="1108075" cy="725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44044" name="Line 13">
            <a:extLst>
              <a:ext uri="{FF2B5EF4-FFF2-40B4-BE49-F238E27FC236}">
                <a16:creationId xmlns:a16="http://schemas.microsoft.com/office/drawing/2014/main" id="{EAC2DE83-5BC6-4D80-AE36-B9A973AEF536}"/>
              </a:ext>
            </a:extLst>
          </p:cNvPr>
          <p:cNvSpPr>
            <a:spLocks noChangeShapeType="1"/>
          </p:cNvSpPr>
          <p:nvPr/>
        </p:nvSpPr>
        <p:spPr bwMode="auto">
          <a:xfrm>
            <a:off x="1981200" y="2209800"/>
            <a:ext cx="1184275" cy="725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44045" name="Text Box 14">
            <a:extLst>
              <a:ext uri="{FF2B5EF4-FFF2-40B4-BE49-F238E27FC236}">
                <a16:creationId xmlns:a16="http://schemas.microsoft.com/office/drawing/2014/main" id="{2108B312-9446-44F0-9A9F-93B60E4F755C}"/>
              </a:ext>
            </a:extLst>
          </p:cNvPr>
          <p:cNvSpPr txBox="1">
            <a:spLocks noChangeArrowheads="1"/>
          </p:cNvSpPr>
          <p:nvPr/>
        </p:nvSpPr>
        <p:spPr bwMode="auto">
          <a:xfrm>
            <a:off x="600075" y="2325688"/>
            <a:ext cx="5397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Yes</a:t>
            </a:r>
          </a:p>
        </p:txBody>
      </p:sp>
      <p:sp>
        <p:nvSpPr>
          <p:cNvPr id="44046" name="Text Box 15">
            <a:extLst>
              <a:ext uri="{FF2B5EF4-FFF2-40B4-BE49-F238E27FC236}">
                <a16:creationId xmlns:a16="http://schemas.microsoft.com/office/drawing/2014/main" id="{7210BFCA-4B66-4AA8-9299-A67A60149BEE}"/>
              </a:ext>
            </a:extLst>
          </p:cNvPr>
          <p:cNvSpPr txBox="1">
            <a:spLocks noChangeArrowheads="1"/>
          </p:cNvSpPr>
          <p:nvPr/>
        </p:nvSpPr>
        <p:spPr bwMode="auto">
          <a:xfrm>
            <a:off x="3089275" y="2325688"/>
            <a:ext cx="463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No</a:t>
            </a:r>
          </a:p>
        </p:txBody>
      </p:sp>
      <p:sp>
        <p:nvSpPr>
          <p:cNvPr id="44047" name="Rectangle 16">
            <a:extLst>
              <a:ext uri="{FF2B5EF4-FFF2-40B4-BE49-F238E27FC236}">
                <a16:creationId xmlns:a16="http://schemas.microsoft.com/office/drawing/2014/main" id="{F74E3D46-C8C3-4A38-AE76-C13096430F47}"/>
              </a:ext>
            </a:extLst>
          </p:cNvPr>
          <p:cNvSpPr>
            <a:spLocks noChangeArrowheads="1"/>
          </p:cNvSpPr>
          <p:nvPr/>
        </p:nvSpPr>
        <p:spPr bwMode="auto">
          <a:xfrm>
            <a:off x="457200" y="2935288"/>
            <a:ext cx="936625" cy="3413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Node N1</a:t>
            </a:r>
          </a:p>
        </p:txBody>
      </p:sp>
      <p:sp>
        <p:nvSpPr>
          <p:cNvPr id="44048" name="Rectangle 17">
            <a:extLst>
              <a:ext uri="{FF2B5EF4-FFF2-40B4-BE49-F238E27FC236}">
                <a16:creationId xmlns:a16="http://schemas.microsoft.com/office/drawing/2014/main" id="{1B4C6D2B-4939-4845-801B-1C5AEB5CD447}"/>
              </a:ext>
            </a:extLst>
          </p:cNvPr>
          <p:cNvSpPr>
            <a:spLocks noChangeArrowheads="1"/>
          </p:cNvSpPr>
          <p:nvPr/>
        </p:nvSpPr>
        <p:spPr bwMode="auto">
          <a:xfrm>
            <a:off x="2644775" y="2935288"/>
            <a:ext cx="936625" cy="3413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Node N2</a:t>
            </a:r>
          </a:p>
        </p:txBody>
      </p:sp>
      <p:sp>
        <p:nvSpPr>
          <p:cNvPr id="44049" name="Text Box 18">
            <a:extLst>
              <a:ext uri="{FF2B5EF4-FFF2-40B4-BE49-F238E27FC236}">
                <a16:creationId xmlns:a16="http://schemas.microsoft.com/office/drawing/2014/main" id="{DE6266B7-12AC-4CA7-8D4A-81F628B3F964}"/>
              </a:ext>
            </a:extLst>
          </p:cNvPr>
          <p:cNvSpPr txBox="1">
            <a:spLocks noChangeArrowheads="1"/>
          </p:cNvSpPr>
          <p:nvPr/>
        </p:nvSpPr>
        <p:spPr bwMode="auto">
          <a:xfrm>
            <a:off x="1905000" y="10668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1800"/>
              <a:t>Before Splitting:</a:t>
            </a:r>
          </a:p>
        </p:txBody>
      </p:sp>
      <p:graphicFrame>
        <p:nvGraphicFramePr>
          <p:cNvPr id="44050" name="Object 20">
            <a:extLst>
              <a:ext uri="{FF2B5EF4-FFF2-40B4-BE49-F238E27FC236}">
                <a16:creationId xmlns:a16="http://schemas.microsoft.com/office/drawing/2014/main" id="{6607BBFA-C5F1-4602-B307-3AA19DB53B25}"/>
              </a:ext>
            </a:extLst>
          </p:cNvPr>
          <p:cNvGraphicFramePr>
            <a:graphicFrameLocks noChangeAspect="1"/>
          </p:cNvGraphicFramePr>
          <p:nvPr>
            <p:ph idx="1"/>
          </p:nvPr>
        </p:nvGraphicFramePr>
        <p:xfrm>
          <a:off x="76200" y="3581400"/>
          <a:ext cx="1676400" cy="698500"/>
        </p:xfrm>
        <a:graphic>
          <a:graphicData uri="http://schemas.openxmlformats.org/presentationml/2006/ole">
            <mc:AlternateContent xmlns:mc="http://schemas.openxmlformats.org/markup-compatibility/2006">
              <mc:Choice xmlns:v="urn:schemas-microsoft-com:vml" Requires="v">
                <p:oleObj name="Document" r:id="rId2" imgW="3317490" imgH="1395377" progId="Word.Document.8">
                  <p:embed/>
                </p:oleObj>
              </mc:Choice>
              <mc:Fallback>
                <p:oleObj name="Document" r:id="rId2" imgW="3317490" imgH="1395377" progId="Word.Document.8">
                  <p:embed/>
                  <p:pic>
                    <p:nvPicPr>
                      <p:cNvPr id="0"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581400"/>
                        <a:ext cx="16764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1" name="Object 27">
            <a:extLst>
              <a:ext uri="{FF2B5EF4-FFF2-40B4-BE49-F238E27FC236}">
                <a16:creationId xmlns:a16="http://schemas.microsoft.com/office/drawing/2014/main" id="{D4E408C9-65D8-4BC4-8781-FDC62FD1CAEB}"/>
              </a:ext>
            </a:extLst>
          </p:cNvPr>
          <p:cNvGraphicFramePr>
            <a:graphicFrameLocks noChangeAspect="1"/>
          </p:cNvGraphicFramePr>
          <p:nvPr/>
        </p:nvGraphicFramePr>
        <p:xfrm>
          <a:off x="2366963" y="3586163"/>
          <a:ext cx="1636712" cy="681037"/>
        </p:xfrm>
        <a:graphic>
          <a:graphicData uri="http://schemas.openxmlformats.org/presentationml/2006/ole">
            <mc:AlternateContent xmlns:mc="http://schemas.openxmlformats.org/markup-compatibility/2006">
              <mc:Choice xmlns:v="urn:schemas-microsoft-com:vml" Requires="v">
                <p:oleObj name="Document" r:id="rId4" imgW="3325066" imgH="1394657" progId="Word.Document.8">
                  <p:embed/>
                </p:oleObj>
              </mc:Choice>
              <mc:Fallback>
                <p:oleObj name="Document" r:id="rId4" imgW="3325066" imgH="1394657" progId="Word.Document.8">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6963" y="3586163"/>
                        <a:ext cx="163671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2" name="Object 28">
            <a:extLst>
              <a:ext uri="{FF2B5EF4-FFF2-40B4-BE49-F238E27FC236}">
                <a16:creationId xmlns:a16="http://schemas.microsoft.com/office/drawing/2014/main" id="{E2361D2D-FDDE-433B-AF94-6634A217CB80}"/>
              </a:ext>
            </a:extLst>
          </p:cNvPr>
          <p:cNvGraphicFramePr>
            <a:graphicFrameLocks noChangeAspect="1"/>
          </p:cNvGraphicFramePr>
          <p:nvPr/>
        </p:nvGraphicFramePr>
        <p:xfrm>
          <a:off x="5105400" y="3581400"/>
          <a:ext cx="1676400" cy="698500"/>
        </p:xfrm>
        <a:graphic>
          <a:graphicData uri="http://schemas.openxmlformats.org/presentationml/2006/ole">
            <mc:AlternateContent xmlns:mc="http://schemas.openxmlformats.org/markup-compatibility/2006">
              <mc:Choice xmlns:v="urn:schemas-microsoft-com:vml" Requires="v">
                <p:oleObj name="Document" r:id="rId6" imgW="3325066" imgH="1394657" progId="Word.Document.8">
                  <p:embed/>
                </p:oleObj>
              </mc:Choice>
              <mc:Fallback>
                <p:oleObj name="Document" r:id="rId6" imgW="3325066" imgH="1394657" progId="Word.Document.8">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3581400"/>
                        <a:ext cx="16764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3" name="Object 29">
            <a:extLst>
              <a:ext uri="{FF2B5EF4-FFF2-40B4-BE49-F238E27FC236}">
                <a16:creationId xmlns:a16="http://schemas.microsoft.com/office/drawing/2014/main" id="{C609294D-9F9E-4BA8-B411-D44582ACDFB5}"/>
              </a:ext>
            </a:extLst>
          </p:cNvPr>
          <p:cNvGraphicFramePr>
            <a:graphicFrameLocks noChangeAspect="1"/>
          </p:cNvGraphicFramePr>
          <p:nvPr/>
        </p:nvGraphicFramePr>
        <p:xfrm>
          <a:off x="7391400" y="3586163"/>
          <a:ext cx="1635125" cy="681037"/>
        </p:xfrm>
        <a:graphic>
          <a:graphicData uri="http://schemas.openxmlformats.org/presentationml/2006/ole">
            <mc:AlternateContent xmlns:mc="http://schemas.openxmlformats.org/markup-compatibility/2006">
              <mc:Choice xmlns:v="urn:schemas-microsoft-com:vml" Requires="v">
                <p:oleObj name="Document" r:id="rId8" imgW="3332642" imgH="1394657" progId="Word.Document.8">
                  <p:embed/>
                </p:oleObj>
              </mc:Choice>
              <mc:Fallback>
                <p:oleObj name="Document" r:id="rId8" imgW="3332642" imgH="1394657" progId="Word.Document.8">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1400" y="3586163"/>
                        <a:ext cx="1635125"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4" name="Object 33">
            <a:extLst>
              <a:ext uri="{FF2B5EF4-FFF2-40B4-BE49-F238E27FC236}">
                <a16:creationId xmlns:a16="http://schemas.microsoft.com/office/drawing/2014/main" id="{91A28EB4-CB83-45B8-A9B7-BD83DFF653A9}"/>
              </a:ext>
            </a:extLst>
          </p:cNvPr>
          <p:cNvGraphicFramePr>
            <a:graphicFrameLocks noChangeAspect="1"/>
          </p:cNvGraphicFramePr>
          <p:nvPr/>
        </p:nvGraphicFramePr>
        <p:xfrm>
          <a:off x="3962400" y="1066800"/>
          <a:ext cx="1595438" cy="660400"/>
        </p:xfrm>
        <a:graphic>
          <a:graphicData uri="http://schemas.openxmlformats.org/presentationml/2006/ole">
            <mc:AlternateContent xmlns:mc="http://schemas.openxmlformats.org/markup-compatibility/2006">
              <mc:Choice xmlns:v="urn:schemas-microsoft-com:vml" Requires="v">
                <p:oleObj name="Document" r:id="rId10" imgW="3332642" imgH="1394657" progId="Word.Document.8">
                  <p:embed/>
                </p:oleObj>
              </mc:Choice>
              <mc:Fallback>
                <p:oleObj name="Document" r:id="rId10" imgW="3332642" imgH="1394657" progId="Word.Document.8">
                  <p:embed/>
                  <p:pic>
                    <p:nvPicPr>
                      <p:cNvPr id="0"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1066800"/>
                        <a:ext cx="1595438"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4722" name="Group 50">
            <a:extLst>
              <a:ext uri="{FF2B5EF4-FFF2-40B4-BE49-F238E27FC236}">
                <a16:creationId xmlns:a16="http://schemas.microsoft.com/office/drawing/2014/main" id="{25E8DEAA-EAF8-420C-BE74-C1EAD5D1F867}"/>
              </a:ext>
            </a:extLst>
          </p:cNvPr>
          <p:cNvGrpSpPr>
            <a:grpSpLocks/>
          </p:cNvGrpSpPr>
          <p:nvPr/>
        </p:nvGrpSpPr>
        <p:grpSpPr bwMode="auto">
          <a:xfrm>
            <a:off x="5715000" y="1066800"/>
            <a:ext cx="1295400" cy="396875"/>
            <a:chOff x="3600" y="768"/>
            <a:chExt cx="816" cy="250"/>
          </a:xfrm>
        </p:grpSpPr>
        <p:sp>
          <p:nvSpPr>
            <p:cNvPr id="44071" name="Line 34">
              <a:extLst>
                <a:ext uri="{FF2B5EF4-FFF2-40B4-BE49-F238E27FC236}">
                  <a16:creationId xmlns:a16="http://schemas.microsoft.com/office/drawing/2014/main" id="{A72FA1EE-B325-4D60-8AD3-AD9FB17ECE79}"/>
                </a:ext>
              </a:extLst>
            </p:cNvPr>
            <p:cNvSpPr>
              <a:spLocks noChangeShapeType="1"/>
            </p:cNvSpPr>
            <p:nvPr/>
          </p:nvSpPr>
          <p:spPr bwMode="auto">
            <a:xfrm>
              <a:off x="3600" y="912"/>
              <a:ext cx="336"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44072" name="Text Box 35">
              <a:extLst>
                <a:ext uri="{FF2B5EF4-FFF2-40B4-BE49-F238E27FC236}">
                  <a16:creationId xmlns:a16="http://schemas.microsoft.com/office/drawing/2014/main" id="{3D128BD5-AA53-4042-95A2-9A35FC9872A9}"/>
                </a:ext>
              </a:extLst>
            </p:cNvPr>
            <p:cNvSpPr txBox="1">
              <a:spLocks noChangeArrowheads="1"/>
            </p:cNvSpPr>
            <p:nvPr/>
          </p:nvSpPr>
          <p:spPr bwMode="auto">
            <a:xfrm>
              <a:off x="3984" y="76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M0</a:t>
              </a:r>
            </a:p>
          </p:txBody>
        </p:sp>
      </p:grpSp>
      <p:grpSp>
        <p:nvGrpSpPr>
          <p:cNvPr id="924720" name="Group 48">
            <a:extLst>
              <a:ext uri="{FF2B5EF4-FFF2-40B4-BE49-F238E27FC236}">
                <a16:creationId xmlns:a16="http://schemas.microsoft.com/office/drawing/2014/main" id="{B700C58C-8860-4826-89EA-C1D6DCC878DF}"/>
              </a:ext>
            </a:extLst>
          </p:cNvPr>
          <p:cNvGrpSpPr>
            <a:grpSpLocks/>
          </p:cNvGrpSpPr>
          <p:nvPr/>
        </p:nvGrpSpPr>
        <p:grpSpPr bwMode="auto">
          <a:xfrm>
            <a:off x="609600" y="4343400"/>
            <a:ext cx="8001000" cy="854075"/>
            <a:chOff x="384" y="2832"/>
            <a:chExt cx="5040" cy="538"/>
          </a:xfrm>
        </p:grpSpPr>
        <p:sp>
          <p:nvSpPr>
            <p:cNvPr id="44063" name="Text Box 36">
              <a:extLst>
                <a:ext uri="{FF2B5EF4-FFF2-40B4-BE49-F238E27FC236}">
                  <a16:creationId xmlns:a16="http://schemas.microsoft.com/office/drawing/2014/main" id="{576E0627-1EA5-495C-90EA-28BD7E92DC29}"/>
                </a:ext>
              </a:extLst>
            </p:cNvPr>
            <p:cNvSpPr txBox="1">
              <a:spLocks noChangeArrowheads="1"/>
            </p:cNvSpPr>
            <p:nvPr/>
          </p:nvSpPr>
          <p:spPr bwMode="auto">
            <a:xfrm>
              <a:off x="384" y="312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M1</a:t>
              </a:r>
            </a:p>
          </p:txBody>
        </p:sp>
        <p:sp>
          <p:nvSpPr>
            <p:cNvPr id="44064" name="Text Box 37">
              <a:extLst>
                <a:ext uri="{FF2B5EF4-FFF2-40B4-BE49-F238E27FC236}">
                  <a16:creationId xmlns:a16="http://schemas.microsoft.com/office/drawing/2014/main" id="{8D64B777-6571-4F64-8DA3-CC1C492E19E7}"/>
                </a:ext>
              </a:extLst>
            </p:cNvPr>
            <p:cNvSpPr txBox="1">
              <a:spLocks noChangeArrowheads="1"/>
            </p:cNvSpPr>
            <p:nvPr/>
          </p:nvSpPr>
          <p:spPr bwMode="auto">
            <a:xfrm>
              <a:off x="1824" y="311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M2</a:t>
              </a:r>
            </a:p>
          </p:txBody>
        </p:sp>
        <p:sp>
          <p:nvSpPr>
            <p:cNvPr id="44065" name="Text Box 38">
              <a:extLst>
                <a:ext uri="{FF2B5EF4-FFF2-40B4-BE49-F238E27FC236}">
                  <a16:creationId xmlns:a16="http://schemas.microsoft.com/office/drawing/2014/main" id="{004918A5-5084-479F-8C60-931B4CB54A89}"/>
                </a:ext>
              </a:extLst>
            </p:cNvPr>
            <p:cNvSpPr txBox="1">
              <a:spLocks noChangeArrowheads="1"/>
            </p:cNvSpPr>
            <p:nvPr/>
          </p:nvSpPr>
          <p:spPr bwMode="auto">
            <a:xfrm>
              <a:off x="3600" y="311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M3</a:t>
              </a:r>
            </a:p>
          </p:txBody>
        </p:sp>
        <p:sp>
          <p:nvSpPr>
            <p:cNvPr id="44066" name="Text Box 39">
              <a:extLst>
                <a:ext uri="{FF2B5EF4-FFF2-40B4-BE49-F238E27FC236}">
                  <a16:creationId xmlns:a16="http://schemas.microsoft.com/office/drawing/2014/main" id="{622DD801-AF51-4846-B5ED-61FDBFB234C9}"/>
                </a:ext>
              </a:extLst>
            </p:cNvPr>
            <p:cNvSpPr txBox="1">
              <a:spLocks noChangeArrowheads="1"/>
            </p:cNvSpPr>
            <p:nvPr/>
          </p:nvSpPr>
          <p:spPr bwMode="auto">
            <a:xfrm>
              <a:off x="4992" y="311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M4</a:t>
              </a:r>
            </a:p>
          </p:txBody>
        </p:sp>
        <p:sp>
          <p:nvSpPr>
            <p:cNvPr id="44067" name="Line 40">
              <a:extLst>
                <a:ext uri="{FF2B5EF4-FFF2-40B4-BE49-F238E27FC236}">
                  <a16:creationId xmlns:a16="http://schemas.microsoft.com/office/drawing/2014/main" id="{C3AF39D4-9BC2-47B8-9AC5-0EA28C96A052}"/>
                </a:ext>
              </a:extLst>
            </p:cNvPr>
            <p:cNvSpPr>
              <a:spLocks noChangeShapeType="1"/>
            </p:cNvSpPr>
            <p:nvPr/>
          </p:nvSpPr>
          <p:spPr bwMode="auto">
            <a:xfrm>
              <a:off x="528"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44068" name="Line 41">
              <a:extLst>
                <a:ext uri="{FF2B5EF4-FFF2-40B4-BE49-F238E27FC236}">
                  <a16:creationId xmlns:a16="http://schemas.microsoft.com/office/drawing/2014/main" id="{1F5BE352-C5D7-4E7B-BE9C-73DF9FF7FF4D}"/>
                </a:ext>
              </a:extLst>
            </p:cNvPr>
            <p:cNvSpPr>
              <a:spLocks noChangeShapeType="1"/>
            </p:cNvSpPr>
            <p:nvPr/>
          </p:nvSpPr>
          <p:spPr bwMode="auto">
            <a:xfrm>
              <a:off x="2016"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44069" name="Line 42">
              <a:extLst>
                <a:ext uri="{FF2B5EF4-FFF2-40B4-BE49-F238E27FC236}">
                  <a16:creationId xmlns:a16="http://schemas.microsoft.com/office/drawing/2014/main" id="{FDDFF5D4-7A5F-42A8-AFAB-9BD018269257}"/>
                </a:ext>
              </a:extLst>
            </p:cNvPr>
            <p:cNvSpPr>
              <a:spLocks noChangeShapeType="1"/>
            </p:cNvSpPr>
            <p:nvPr/>
          </p:nvSpPr>
          <p:spPr bwMode="auto">
            <a:xfrm>
              <a:off x="3744"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44070" name="Line 43">
              <a:extLst>
                <a:ext uri="{FF2B5EF4-FFF2-40B4-BE49-F238E27FC236}">
                  <a16:creationId xmlns:a16="http://schemas.microsoft.com/office/drawing/2014/main" id="{28F66FFB-2009-4AF0-9A66-60F94C212467}"/>
                </a:ext>
              </a:extLst>
            </p:cNvPr>
            <p:cNvSpPr>
              <a:spLocks noChangeShapeType="1"/>
            </p:cNvSpPr>
            <p:nvPr/>
          </p:nvSpPr>
          <p:spPr bwMode="auto">
            <a:xfrm>
              <a:off x="5184"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grpSp>
      <p:grpSp>
        <p:nvGrpSpPr>
          <p:cNvPr id="924721" name="Group 49">
            <a:extLst>
              <a:ext uri="{FF2B5EF4-FFF2-40B4-BE49-F238E27FC236}">
                <a16:creationId xmlns:a16="http://schemas.microsoft.com/office/drawing/2014/main" id="{7A18ECEF-F3C3-46E2-AAA7-1D6CABD4030D}"/>
              </a:ext>
            </a:extLst>
          </p:cNvPr>
          <p:cNvGrpSpPr>
            <a:grpSpLocks/>
          </p:cNvGrpSpPr>
          <p:nvPr/>
        </p:nvGrpSpPr>
        <p:grpSpPr bwMode="auto">
          <a:xfrm>
            <a:off x="762000" y="5257800"/>
            <a:ext cx="7620000" cy="777875"/>
            <a:chOff x="480" y="3408"/>
            <a:chExt cx="4800" cy="490"/>
          </a:xfrm>
        </p:grpSpPr>
        <p:sp>
          <p:nvSpPr>
            <p:cNvPr id="44059" name="AutoShape 44">
              <a:extLst>
                <a:ext uri="{FF2B5EF4-FFF2-40B4-BE49-F238E27FC236}">
                  <a16:creationId xmlns:a16="http://schemas.microsoft.com/office/drawing/2014/main" id="{F805687D-CC4E-4056-B2EC-A8CA9BC04CE5}"/>
                </a:ext>
              </a:extLst>
            </p:cNvPr>
            <p:cNvSpPr>
              <a:spLocks/>
            </p:cNvSpPr>
            <p:nvPr/>
          </p:nvSpPr>
          <p:spPr bwMode="auto">
            <a:xfrm rot="-5400000">
              <a:off x="1152" y="2736"/>
              <a:ext cx="192" cy="1536"/>
            </a:xfrm>
            <a:prstGeom prst="leftBrace">
              <a:avLst>
                <a:gd name="adj1" fmla="val 66667"/>
                <a:gd name="adj2" fmla="val 50963"/>
              </a:avLst>
            </a:prstGeom>
            <a:noFill/>
            <a:ln w="25400">
              <a:solidFill>
                <a:srgbClr val="1C5A6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44060" name="AutoShape 45">
              <a:extLst>
                <a:ext uri="{FF2B5EF4-FFF2-40B4-BE49-F238E27FC236}">
                  <a16:creationId xmlns:a16="http://schemas.microsoft.com/office/drawing/2014/main" id="{5C1E0934-B4D0-40BB-9A91-A42BED0E0623}"/>
                </a:ext>
              </a:extLst>
            </p:cNvPr>
            <p:cNvSpPr>
              <a:spLocks/>
            </p:cNvSpPr>
            <p:nvPr/>
          </p:nvSpPr>
          <p:spPr bwMode="auto">
            <a:xfrm rot="-5400000">
              <a:off x="4416" y="2736"/>
              <a:ext cx="192" cy="1536"/>
            </a:xfrm>
            <a:prstGeom prst="leftBrace">
              <a:avLst>
                <a:gd name="adj1" fmla="val 66667"/>
                <a:gd name="adj2" fmla="val 50963"/>
              </a:avLst>
            </a:prstGeom>
            <a:noFill/>
            <a:ln w="25400">
              <a:solidFill>
                <a:srgbClr val="1C5A6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44061" name="Text Box 46">
              <a:extLst>
                <a:ext uri="{FF2B5EF4-FFF2-40B4-BE49-F238E27FC236}">
                  <a16:creationId xmlns:a16="http://schemas.microsoft.com/office/drawing/2014/main" id="{ED027EE0-AA4D-4C7A-8476-53A41152252D}"/>
                </a:ext>
              </a:extLst>
            </p:cNvPr>
            <p:cNvSpPr txBox="1">
              <a:spLocks noChangeArrowheads="1"/>
            </p:cNvSpPr>
            <p:nvPr/>
          </p:nvSpPr>
          <p:spPr bwMode="auto">
            <a:xfrm>
              <a:off x="1056" y="363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M12</a:t>
              </a:r>
            </a:p>
          </p:txBody>
        </p:sp>
        <p:sp>
          <p:nvSpPr>
            <p:cNvPr id="44062" name="Text Box 47">
              <a:extLst>
                <a:ext uri="{FF2B5EF4-FFF2-40B4-BE49-F238E27FC236}">
                  <a16:creationId xmlns:a16="http://schemas.microsoft.com/office/drawing/2014/main" id="{521537B0-3AF9-42A1-B75C-A723DBF4F073}"/>
                </a:ext>
              </a:extLst>
            </p:cNvPr>
            <p:cNvSpPr txBox="1">
              <a:spLocks noChangeArrowheads="1"/>
            </p:cNvSpPr>
            <p:nvPr/>
          </p:nvSpPr>
          <p:spPr bwMode="auto">
            <a:xfrm>
              <a:off x="4320" y="364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M34</a:t>
              </a:r>
            </a:p>
          </p:txBody>
        </p:sp>
      </p:grpSp>
      <p:sp>
        <p:nvSpPr>
          <p:cNvPr id="924723" name="Text Box 51">
            <a:extLst>
              <a:ext uri="{FF2B5EF4-FFF2-40B4-BE49-F238E27FC236}">
                <a16:creationId xmlns:a16="http://schemas.microsoft.com/office/drawing/2014/main" id="{5946DA71-8CB3-4505-9176-E88404AEAB3C}"/>
              </a:ext>
            </a:extLst>
          </p:cNvPr>
          <p:cNvSpPr txBox="1">
            <a:spLocks noChangeArrowheads="1"/>
          </p:cNvSpPr>
          <p:nvPr/>
        </p:nvSpPr>
        <p:spPr bwMode="auto">
          <a:xfrm>
            <a:off x="2819400" y="5927725"/>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Gain = M0 – M12 vs  M0 – M34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4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47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47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0A6F60D-D809-45F4-B653-FDEFCC18F329}"/>
              </a:ext>
            </a:extLst>
          </p:cNvPr>
          <p:cNvSpPr>
            <a:spLocks noGrp="1" noChangeArrowheads="1"/>
          </p:cNvSpPr>
          <p:nvPr>
            <p:ph type="title"/>
          </p:nvPr>
        </p:nvSpPr>
        <p:spPr/>
        <p:txBody>
          <a:bodyPr/>
          <a:lstStyle/>
          <a:p>
            <a:r>
              <a:rPr lang="en-US" altLang="ar-EG"/>
              <a:t>Measure of Impurity: GINI</a:t>
            </a:r>
          </a:p>
        </p:txBody>
      </p:sp>
      <p:sp>
        <p:nvSpPr>
          <p:cNvPr id="45059" name="Rectangle 3">
            <a:extLst>
              <a:ext uri="{FF2B5EF4-FFF2-40B4-BE49-F238E27FC236}">
                <a16:creationId xmlns:a16="http://schemas.microsoft.com/office/drawing/2014/main" id="{347414E6-7893-46FC-9B17-F7809C78D403}"/>
              </a:ext>
            </a:extLst>
          </p:cNvPr>
          <p:cNvSpPr>
            <a:spLocks noGrp="1" noChangeArrowheads="1"/>
          </p:cNvSpPr>
          <p:nvPr>
            <p:ph type="body" idx="1"/>
          </p:nvPr>
        </p:nvSpPr>
        <p:spPr>
          <a:xfrm>
            <a:off x="411163" y="1143000"/>
            <a:ext cx="8318500" cy="3962400"/>
          </a:xfrm>
        </p:spPr>
        <p:txBody>
          <a:bodyPr/>
          <a:lstStyle/>
          <a:p>
            <a:pPr>
              <a:lnSpc>
                <a:spcPct val="90000"/>
              </a:lnSpc>
            </a:pPr>
            <a:r>
              <a:rPr lang="en-US" altLang="ar-EG" sz="2400"/>
              <a:t>Gini Index for a given node t :</a:t>
            </a:r>
          </a:p>
          <a:p>
            <a:pPr>
              <a:lnSpc>
                <a:spcPct val="90000"/>
              </a:lnSpc>
            </a:pPr>
            <a:endParaRPr lang="en-US" altLang="ar-EG" sz="2000"/>
          </a:p>
          <a:p>
            <a:pPr lvl="2">
              <a:lnSpc>
                <a:spcPct val="90000"/>
              </a:lnSpc>
              <a:buFont typeface="Wingdings" panose="05000000000000000000" pitchFamily="2" charset="2"/>
              <a:buNone/>
            </a:pPr>
            <a:endParaRPr lang="en-US" altLang="ar-EG" sz="2000"/>
          </a:p>
          <a:p>
            <a:pPr lvl="2">
              <a:lnSpc>
                <a:spcPct val="90000"/>
              </a:lnSpc>
              <a:buFont typeface="Wingdings" panose="05000000000000000000" pitchFamily="2" charset="2"/>
              <a:buNone/>
            </a:pPr>
            <a:endParaRPr lang="en-US" altLang="ar-EG" sz="800"/>
          </a:p>
          <a:p>
            <a:pPr lvl="2">
              <a:lnSpc>
                <a:spcPct val="90000"/>
              </a:lnSpc>
              <a:buFont typeface="Wingdings" panose="05000000000000000000" pitchFamily="2" charset="2"/>
              <a:buNone/>
            </a:pPr>
            <a:br>
              <a:rPr lang="en-US" altLang="ar-EG" sz="2000"/>
            </a:br>
            <a:r>
              <a:rPr lang="en-US" altLang="ar-EG" sz="2000"/>
              <a:t>(NOTE: </a:t>
            </a:r>
            <a:r>
              <a:rPr lang="en-US" altLang="ar-EG" sz="2000" i="1">
                <a:latin typeface="Times New Roman" panose="02020603050405020304" pitchFamily="18" charset="0"/>
              </a:rPr>
              <a:t>p( j | t) </a:t>
            </a:r>
            <a:r>
              <a:rPr lang="en-US" altLang="ar-EG" sz="2000"/>
              <a:t>is the relative frequency of class j at node t).</a:t>
            </a:r>
          </a:p>
          <a:p>
            <a:pPr lvl="2">
              <a:lnSpc>
                <a:spcPct val="90000"/>
              </a:lnSpc>
              <a:buFont typeface="Wingdings" panose="05000000000000000000" pitchFamily="2" charset="2"/>
              <a:buNone/>
            </a:pPr>
            <a:endParaRPr lang="en-US" altLang="ar-EG" sz="800"/>
          </a:p>
          <a:p>
            <a:pPr lvl="1">
              <a:lnSpc>
                <a:spcPct val="90000"/>
              </a:lnSpc>
            </a:pPr>
            <a:r>
              <a:rPr lang="en-US" altLang="ar-EG" sz="2400"/>
              <a:t>Maximum (1 - 1/n</a:t>
            </a:r>
            <a:r>
              <a:rPr lang="en-US" altLang="ar-EG" sz="2400" baseline="-25000"/>
              <a:t>c</a:t>
            </a:r>
            <a:r>
              <a:rPr lang="en-US" altLang="ar-EG" sz="2400"/>
              <a:t>) when records are equally distributed among all classes, implying least interesting information</a:t>
            </a:r>
          </a:p>
          <a:p>
            <a:pPr lvl="1">
              <a:lnSpc>
                <a:spcPct val="90000"/>
              </a:lnSpc>
            </a:pPr>
            <a:r>
              <a:rPr lang="en-US" altLang="ar-EG" sz="2400"/>
              <a:t>Minimum (0.0) when all records belong to one class, implying most interesting information</a:t>
            </a:r>
            <a:endParaRPr lang="en-US" altLang="ar-EG" sz="2400" baseline="-25000"/>
          </a:p>
        </p:txBody>
      </p:sp>
      <p:graphicFrame>
        <p:nvGraphicFramePr>
          <p:cNvPr id="45060" name="Object 4">
            <a:extLst>
              <a:ext uri="{FF2B5EF4-FFF2-40B4-BE49-F238E27FC236}">
                <a16:creationId xmlns:a16="http://schemas.microsoft.com/office/drawing/2014/main" id="{C0DEEE5B-FC3A-44A1-9860-D15A505610CA}"/>
              </a:ext>
            </a:extLst>
          </p:cNvPr>
          <p:cNvGraphicFramePr>
            <a:graphicFrameLocks noChangeAspect="1"/>
          </p:cNvGraphicFramePr>
          <p:nvPr/>
        </p:nvGraphicFramePr>
        <p:xfrm>
          <a:off x="2743200" y="1778000"/>
          <a:ext cx="3352800" cy="736600"/>
        </p:xfrm>
        <a:graphic>
          <a:graphicData uri="http://schemas.openxmlformats.org/presentationml/2006/ole">
            <mc:AlternateContent xmlns:mc="http://schemas.openxmlformats.org/markup-compatibility/2006">
              <mc:Choice xmlns:v="urn:schemas-microsoft-com:vml" Requires="v">
                <p:oleObj name="Equation" r:id="rId2" imgW="1612900" imgH="355600" progId="Equation.3">
                  <p:embed/>
                </p:oleObj>
              </mc:Choice>
              <mc:Fallback>
                <p:oleObj name="Equation" r:id="rId2" imgW="1612900" imgH="355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778000"/>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45061" name="Object 5">
            <a:extLst>
              <a:ext uri="{FF2B5EF4-FFF2-40B4-BE49-F238E27FC236}">
                <a16:creationId xmlns:a16="http://schemas.microsoft.com/office/drawing/2014/main" id="{8F68F950-9AF6-4F8C-9506-6B492E332F63}"/>
              </a:ext>
            </a:extLst>
          </p:cNvPr>
          <p:cNvGraphicFramePr>
            <a:graphicFrameLocks noChangeAspect="1"/>
          </p:cNvGraphicFramePr>
          <p:nvPr/>
        </p:nvGraphicFramePr>
        <p:xfrm>
          <a:off x="1295400" y="5334000"/>
          <a:ext cx="1371600" cy="808038"/>
        </p:xfrm>
        <a:graphic>
          <a:graphicData uri="http://schemas.openxmlformats.org/presentationml/2006/ole">
            <mc:AlternateContent xmlns:mc="http://schemas.openxmlformats.org/markup-compatibility/2006">
              <mc:Choice xmlns:v="urn:schemas-microsoft-com:vml" Requires="v">
                <p:oleObj name="Document" r:id="rId4" imgW="3284220" imgH="1970532" progId="Word.Document.8">
                  <p:embed/>
                </p:oleObj>
              </mc:Choice>
              <mc:Fallback>
                <p:oleObj name="Document" r:id="rId4" imgW="3284220" imgH="1970532"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2" name="Object 6">
            <a:extLst>
              <a:ext uri="{FF2B5EF4-FFF2-40B4-BE49-F238E27FC236}">
                <a16:creationId xmlns:a16="http://schemas.microsoft.com/office/drawing/2014/main" id="{E2F89223-61BE-4AB1-ABE8-CD55B889E029}"/>
              </a:ext>
            </a:extLst>
          </p:cNvPr>
          <p:cNvGraphicFramePr>
            <a:graphicFrameLocks noChangeAspect="1"/>
          </p:cNvGraphicFramePr>
          <p:nvPr/>
        </p:nvGraphicFramePr>
        <p:xfrm>
          <a:off x="4572000" y="5334000"/>
          <a:ext cx="1371600" cy="808038"/>
        </p:xfrm>
        <a:graphic>
          <a:graphicData uri="http://schemas.openxmlformats.org/presentationml/2006/ole">
            <mc:AlternateContent xmlns:mc="http://schemas.openxmlformats.org/markup-compatibility/2006">
              <mc:Choice xmlns:v="urn:schemas-microsoft-com:vml" Requires="v">
                <p:oleObj name="Document" r:id="rId6" imgW="3284220" imgH="1970532" progId="Word.Document.8">
                  <p:embed/>
                </p:oleObj>
              </mc:Choice>
              <mc:Fallback>
                <p:oleObj name="Document" r:id="rId6" imgW="3284220" imgH="1970532" progId="Word.Document.8">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3" name="Object 7">
            <a:extLst>
              <a:ext uri="{FF2B5EF4-FFF2-40B4-BE49-F238E27FC236}">
                <a16:creationId xmlns:a16="http://schemas.microsoft.com/office/drawing/2014/main" id="{902EE401-E5BA-4963-99B8-84AF639BDDE5}"/>
              </a:ext>
            </a:extLst>
          </p:cNvPr>
          <p:cNvGraphicFramePr>
            <a:graphicFrameLocks noChangeAspect="1"/>
          </p:cNvGraphicFramePr>
          <p:nvPr/>
        </p:nvGraphicFramePr>
        <p:xfrm>
          <a:off x="6248400" y="5334000"/>
          <a:ext cx="1371600" cy="808038"/>
        </p:xfrm>
        <a:graphic>
          <a:graphicData uri="http://schemas.openxmlformats.org/presentationml/2006/ole">
            <mc:AlternateContent xmlns:mc="http://schemas.openxmlformats.org/markup-compatibility/2006">
              <mc:Choice xmlns:v="urn:schemas-microsoft-com:vml" Requires="v">
                <p:oleObj name="Document" r:id="rId8" imgW="3284220" imgH="1970532" progId="Word.Document.8">
                  <p:embed/>
                </p:oleObj>
              </mc:Choice>
              <mc:Fallback>
                <p:oleObj name="Document" r:id="rId8" imgW="3284220" imgH="1970532" progId="Word.Document.8">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4" name="Object 8">
            <a:extLst>
              <a:ext uri="{FF2B5EF4-FFF2-40B4-BE49-F238E27FC236}">
                <a16:creationId xmlns:a16="http://schemas.microsoft.com/office/drawing/2014/main" id="{51BC27BB-BC9C-4F7D-B63A-195915128730}"/>
              </a:ext>
            </a:extLst>
          </p:cNvPr>
          <p:cNvGraphicFramePr>
            <a:graphicFrameLocks noChangeAspect="1"/>
          </p:cNvGraphicFramePr>
          <p:nvPr/>
        </p:nvGraphicFramePr>
        <p:xfrm>
          <a:off x="2971800" y="5334000"/>
          <a:ext cx="1371600" cy="808038"/>
        </p:xfrm>
        <a:graphic>
          <a:graphicData uri="http://schemas.openxmlformats.org/presentationml/2006/ole">
            <mc:AlternateContent xmlns:mc="http://schemas.openxmlformats.org/markup-compatibility/2006">
              <mc:Choice xmlns:v="urn:schemas-microsoft-com:vml" Requires="v">
                <p:oleObj name="Document" r:id="rId10" imgW="3284220" imgH="1970532" progId="Word.Document.8">
                  <p:embed/>
                </p:oleObj>
              </mc:Choice>
              <mc:Fallback>
                <p:oleObj name="Document" r:id="rId10" imgW="3284220" imgH="1970532" progId="Word.Document.8">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2B630BF-C181-41A6-AE09-4E19A0F751C6}"/>
              </a:ext>
            </a:extLst>
          </p:cNvPr>
          <p:cNvSpPr>
            <a:spLocks noGrp="1" noChangeArrowheads="1"/>
          </p:cNvSpPr>
          <p:nvPr>
            <p:ph type="title"/>
          </p:nvPr>
        </p:nvSpPr>
        <p:spPr/>
        <p:txBody>
          <a:bodyPr/>
          <a:lstStyle/>
          <a:p>
            <a:r>
              <a:rPr lang="en-US" altLang="ar-EG"/>
              <a:t>Nearest-Neighbor Classifiers</a:t>
            </a:r>
          </a:p>
        </p:txBody>
      </p:sp>
      <p:sp>
        <p:nvSpPr>
          <p:cNvPr id="7171" name="Rectangle 3">
            <a:extLst>
              <a:ext uri="{FF2B5EF4-FFF2-40B4-BE49-F238E27FC236}">
                <a16:creationId xmlns:a16="http://schemas.microsoft.com/office/drawing/2014/main" id="{EB50138E-1F6B-451D-B58D-2F73B38F0AAF}"/>
              </a:ext>
            </a:extLst>
          </p:cNvPr>
          <p:cNvSpPr>
            <a:spLocks noChangeArrowheads="1"/>
          </p:cNvSpPr>
          <p:nvPr/>
        </p:nvSpPr>
        <p:spPr bwMode="auto">
          <a:xfrm>
            <a:off x="5029200" y="1143000"/>
            <a:ext cx="39624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r>
              <a:rPr lang="en-US" altLang="ar-EG" sz="1800" b="0"/>
              <a:t>Requires three things</a:t>
            </a:r>
          </a:p>
          <a:p>
            <a:pPr lvl="1"/>
            <a:r>
              <a:rPr lang="en-US" altLang="ar-EG" sz="1800" b="0"/>
              <a:t>The set of stored records</a:t>
            </a:r>
          </a:p>
          <a:p>
            <a:pPr lvl="1"/>
            <a:r>
              <a:rPr lang="en-US" altLang="ar-EG" sz="1800" b="0"/>
              <a:t>Distance Metric to compute distance between records</a:t>
            </a:r>
          </a:p>
          <a:p>
            <a:pPr lvl="1"/>
            <a:r>
              <a:rPr lang="en-US" altLang="ar-EG" sz="1800" b="0"/>
              <a:t>The value of </a:t>
            </a:r>
            <a:r>
              <a:rPr lang="en-US" altLang="ar-EG" sz="1800" b="0" i="1"/>
              <a:t>k</a:t>
            </a:r>
            <a:r>
              <a:rPr lang="en-US" altLang="ar-EG" sz="1800" b="0"/>
              <a:t>, the number of nearest neighbors to retrieve</a:t>
            </a:r>
          </a:p>
          <a:p>
            <a:pPr lvl="1"/>
            <a:endParaRPr lang="en-US" altLang="ar-EG" sz="1800" b="0"/>
          </a:p>
          <a:p>
            <a:r>
              <a:rPr lang="en-US" altLang="ar-EG" sz="1800" b="0"/>
              <a:t>To classify an unknown record:</a:t>
            </a:r>
          </a:p>
          <a:p>
            <a:pPr lvl="1"/>
            <a:r>
              <a:rPr lang="en-US" altLang="ar-EG" sz="1800" b="0"/>
              <a:t>Compute distance to other training records</a:t>
            </a:r>
          </a:p>
          <a:p>
            <a:pPr lvl="1"/>
            <a:r>
              <a:rPr lang="en-US" altLang="ar-EG" sz="1800" b="0"/>
              <a:t>Identify </a:t>
            </a:r>
            <a:r>
              <a:rPr lang="en-US" altLang="ar-EG" sz="1800" b="0" i="1"/>
              <a:t>k</a:t>
            </a:r>
            <a:r>
              <a:rPr lang="en-US" altLang="ar-EG" sz="1800" b="0"/>
              <a:t> nearest neighbors </a:t>
            </a:r>
          </a:p>
          <a:p>
            <a:pPr lvl="1"/>
            <a:r>
              <a:rPr lang="en-US" altLang="ar-EG" sz="1800" b="0"/>
              <a:t>Use class labels of nearest neighbors to determine the class label of unknown record (e.g., by taking majority vote)</a:t>
            </a:r>
          </a:p>
        </p:txBody>
      </p:sp>
      <p:graphicFrame>
        <p:nvGraphicFramePr>
          <p:cNvPr id="7172" name="Object 4">
            <a:extLst>
              <a:ext uri="{FF2B5EF4-FFF2-40B4-BE49-F238E27FC236}">
                <a16:creationId xmlns:a16="http://schemas.microsoft.com/office/drawing/2014/main" id="{47C74DC5-3156-449B-B6B5-9246DF2BD780}"/>
              </a:ext>
            </a:extLst>
          </p:cNvPr>
          <p:cNvGraphicFramePr>
            <a:graphicFrameLocks noChangeAspect="1"/>
          </p:cNvGraphicFramePr>
          <p:nvPr/>
        </p:nvGraphicFramePr>
        <p:xfrm>
          <a:off x="457200" y="1143000"/>
          <a:ext cx="4316413" cy="5105400"/>
        </p:xfrm>
        <a:graphic>
          <a:graphicData uri="http://schemas.openxmlformats.org/presentationml/2006/ole">
            <mc:AlternateContent xmlns:mc="http://schemas.openxmlformats.org/markup-compatibility/2006">
              <mc:Choice xmlns:v="urn:schemas-microsoft-com:vml" Requires="v">
                <p:oleObj name="Visio" r:id="rId2" imgW="7007454" imgH="8108144" progId="Visio.Drawing.6">
                  <p:embed/>
                </p:oleObj>
              </mc:Choice>
              <mc:Fallback>
                <p:oleObj name="Visio" r:id="rId2" imgW="7007454" imgH="8108144"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43000"/>
                        <a:ext cx="431641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01C6B29-018A-4C37-9E4F-17C37B419CB0}"/>
              </a:ext>
            </a:extLst>
          </p:cNvPr>
          <p:cNvSpPr>
            <a:spLocks noGrp="1" noChangeArrowheads="1"/>
          </p:cNvSpPr>
          <p:nvPr>
            <p:ph type="title"/>
          </p:nvPr>
        </p:nvSpPr>
        <p:spPr/>
        <p:txBody>
          <a:bodyPr/>
          <a:lstStyle/>
          <a:p>
            <a:r>
              <a:rPr lang="en-US" altLang="ar-EG"/>
              <a:t>Examples for computing GINI</a:t>
            </a:r>
          </a:p>
        </p:txBody>
      </p:sp>
      <p:graphicFrame>
        <p:nvGraphicFramePr>
          <p:cNvPr id="46083" name="Object 5">
            <a:extLst>
              <a:ext uri="{FF2B5EF4-FFF2-40B4-BE49-F238E27FC236}">
                <a16:creationId xmlns:a16="http://schemas.microsoft.com/office/drawing/2014/main" id="{D94BA288-44EA-47E6-9AD1-0586361923C2}"/>
              </a:ext>
            </a:extLst>
          </p:cNvPr>
          <p:cNvGraphicFramePr>
            <a:graphicFrameLocks noChangeAspect="1"/>
          </p:cNvGraphicFramePr>
          <p:nvPr/>
        </p:nvGraphicFramePr>
        <p:xfrm>
          <a:off x="457200" y="2339975"/>
          <a:ext cx="2362200" cy="936625"/>
        </p:xfrm>
        <a:graphic>
          <a:graphicData uri="http://schemas.openxmlformats.org/presentationml/2006/ole">
            <mc:AlternateContent xmlns:mc="http://schemas.openxmlformats.org/markup-compatibility/2006">
              <mc:Choice xmlns:v="urn:schemas-microsoft-com:vml" Requires="v">
                <p:oleObj name="Document" r:id="rId2" imgW="3238500" imgH="1357884" progId="Word.Document.8">
                  <p:embed/>
                </p:oleObj>
              </mc:Choice>
              <mc:Fallback>
                <p:oleObj name="Document" r:id="rId2" imgW="3238500" imgH="1357884" progId="Word.Documen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4" name="Object 6">
            <a:extLst>
              <a:ext uri="{FF2B5EF4-FFF2-40B4-BE49-F238E27FC236}">
                <a16:creationId xmlns:a16="http://schemas.microsoft.com/office/drawing/2014/main" id="{4BDD7F14-7B38-4AC6-95A9-0AFD4BDF87C1}"/>
              </a:ext>
            </a:extLst>
          </p:cNvPr>
          <p:cNvGraphicFramePr>
            <a:graphicFrameLocks noChangeAspect="1"/>
          </p:cNvGraphicFramePr>
          <p:nvPr/>
        </p:nvGraphicFramePr>
        <p:xfrm>
          <a:off x="533400" y="5181600"/>
          <a:ext cx="2286000" cy="938213"/>
        </p:xfrm>
        <a:graphic>
          <a:graphicData uri="http://schemas.openxmlformats.org/presentationml/2006/ole">
            <mc:AlternateContent xmlns:mc="http://schemas.openxmlformats.org/markup-compatibility/2006">
              <mc:Choice xmlns:v="urn:schemas-microsoft-com:vml" Requires="v">
                <p:oleObj name="Document" r:id="rId4" imgW="3238500" imgH="1382268" progId="Word.Document.8">
                  <p:embed/>
                </p:oleObj>
              </mc:Choice>
              <mc:Fallback>
                <p:oleObj name="Document" r:id="rId4" imgW="3238500" imgH="1382268" progId="Word.Document.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8">
            <a:extLst>
              <a:ext uri="{FF2B5EF4-FFF2-40B4-BE49-F238E27FC236}">
                <a16:creationId xmlns:a16="http://schemas.microsoft.com/office/drawing/2014/main" id="{F0A0B510-36EB-45AC-AC75-C537EA596D68}"/>
              </a:ext>
            </a:extLst>
          </p:cNvPr>
          <p:cNvGraphicFramePr>
            <a:graphicFrameLocks noChangeAspect="1"/>
          </p:cNvGraphicFramePr>
          <p:nvPr/>
        </p:nvGraphicFramePr>
        <p:xfrm>
          <a:off x="533400" y="3817938"/>
          <a:ext cx="2286000" cy="906462"/>
        </p:xfrm>
        <a:graphic>
          <a:graphicData uri="http://schemas.openxmlformats.org/presentationml/2006/ole">
            <mc:AlternateContent xmlns:mc="http://schemas.openxmlformats.org/markup-compatibility/2006">
              <mc:Choice xmlns:v="urn:schemas-microsoft-com:vml" Requires="v">
                <p:oleObj name="Document" r:id="rId6" imgW="3238500" imgH="1357884" progId="Word.Document.8">
                  <p:embed/>
                </p:oleObj>
              </mc:Choice>
              <mc:Fallback>
                <p:oleObj name="Document" r:id="rId6" imgW="3238500" imgH="1357884" progId="Word.Document.8">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6" name="Text Box 10">
            <a:extLst>
              <a:ext uri="{FF2B5EF4-FFF2-40B4-BE49-F238E27FC236}">
                <a16:creationId xmlns:a16="http://schemas.microsoft.com/office/drawing/2014/main" id="{4545A02B-2FF4-4C59-AE8C-5A4FE7F1DAD4}"/>
              </a:ext>
            </a:extLst>
          </p:cNvPr>
          <p:cNvSpPr txBox="1">
            <a:spLocks noChangeArrowheads="1"/>
          </p:cNvSpPr>
          <p:nvPr/>
        </p:nvSpPr>
        <p:spPr bwMode="auto">
          <a:xfrm>
            <a:off x="3048000" y="2339975"/>
            <a:ext cx="5181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P(C1) = 0/6 = 0     P(C2) = 6/6 = 1</a:t>
            </a:r>
          </a:p>
          <a:p>
            <a:pPr>
              <a:spcBef>
                <a:spcPct val="50000"/>
              </a:spcBef>
              <a:spcAft>
                <a:spcPct val="0"/>
              </a:spcAft>
              <a:buClrTx/>
              <a:buSzTx/>
              <a:buFontTx/>
              <a:buNone/>
            </a:pPr>
            <a:r>
              <a:rPr lang="en-US" altLang="ar-EG" sz="2000"/>
              <a:t>Gini = 1 – P(C1)</a:t>
            </a:r>
            <a:r>
              <a:rPr lang="en-US" altLang="ar-EG" sz="2000" baseline="30000"/>
              <a:t>2 </a:t>
            </a:r>
            <a:r>
              <a:rPr lang="en-US" altLang="ar-EG" sz="2000"/>
              <a:t>– P(C2)</a:t>
            </a:r>
            <a:r>
              <a:rPr lang="en-US" altLang="ar-EG" sz="2000" baseline="30000"/>
              <a:t>2</a:t>
            </a:r>
            <a:r>
              <a:rPr lang="en-US" altLang="ar-EG" sz="2000"/>
              <a:t> = 1 – 0 – 1 = 0 </a:t>
            </a:r>
          </a:p>
        </p:txBody>
      </p:sp>
      <p:graphicFrame>
        <p:nvGraphicFramePr>
          <p:cNvPr id="46087" name="Object 11">
            <a:extLst>
              <a:ext uri="{FF2B5EF4-FFF2-40B4-BE49-F238E27FC236}">
                <a16:creationId xmlns:a16="http://schemas.microsoft.com/office/drawing/2014/main" id="{2C0A3DE7-7790-4967-AC87-6C2F47B425DC}"/>
              </a:ext>
            </a:extLst>
          </p:cNvPr>
          <p:cNvGraphicFramePr>
            <a:graphicFrameLocks noChangeAspect="1"/>
          </p:cNvGraphicFramePr>
          <p:nvPr/>
        </p:nvGraphicFramePr>
        <p:xfrm>
          <a:off x="2590800" y="1219200"/>
          <a:ext cx="3352800" cy="736600"/>
        </p:xfrm>
        <a:graphic>
          <a:graphicData uri="http://schemas.openxmlformats.org/presentationml/2006/ole">
            <mc:AlternateContent xmlns:mc="http://schemas.openxmlformats.org/markup-compatibility/2006">
              <mc:Choice xmlns:v="urn:schemas-microsoft-com:vml" Requires="v">
                <p:oleObj name="Equation" r:id="rId8" imgW="1612900" imgH="355600" progId="Equation.3">
                  <p:embed/>
                </p:oleObj>
              </mc:Choice>
              <mc:Fallback>
                <p:oleObj name="Equation" r:id="rId8" imgW="1612900" imgH="3556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1219200"/>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46088" name="Text Box 12">
            <a:extLst>
              <a:ext uri="{FF2B5EF4-FFF2-40B4-BE49-F238E27FC236}">
                <a16:creationId xmlns:a16="http://schemas.microsoft.com/office/drawing/2014/main" id="{F4EA49AD-C3BA-4CE9-A03D-9B7E9679FA0E}"/>
              </a:ext>
            </a:extLst>
          </p:cNvPr>
          <p:cNvSpPr txBox="1">
            <a:spLocks noChangeArrowheads="1"/>
          </p:cNvSpPr>
          <p:nvPr/>
        </p:nvSpPr>
        <p:spPr bwMode="auto">
          <a:xfrm>
            <a:off x="3124200" y="3817938"/>
            <a:ext cx="5181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P(C1) = 1/6          P(C2) = 5/6</a:t>
            </a:r>
          </a:p>
          <a:p>
            <a:pPr>
              <a:spcBef>
                <a:spcPct val="50000"/>
              </a:spcBef>
              <a:spcAft>
                <a:spcPct val="0"/>
              </a:spcAft>
              <a:buClrTx/>
              <a:buSzTx/>
              <a:buFontTx/>
              <a:buNone/>
            </a:pPr>
            <a:r>
              <a:rPr lang="en-US" altLang="ar-EG" sz="2000"/>
              <a:t>Gini = 1 – (1/6)</a:t>
            </a:r>
            <a:r>
              <a:rPr lang="en-US" altLang="ar-EG" sz="2000" baseline="30000"/>
              <a:t>2 </a:t>
            </a:r>
            <a:r>
              <a:rPr lang="en-US" altLang="ar-EG" sz="2000"/>
              <a:t>– (5/6)</a:t>
            </a:r>
            <a:r>
              <a:rPr lang="en-US" altLang="ar-EG" sz="2000" baseline="30000"/>
              <a:t>2</a:t>
            </a:r>
            <a:r>
              <a:rPr lang="en-US" altLang="ar-EG" sz="2000"/>
              <a:t> = 0.278</a:t>
            </a:r>
          </a:p>
        </p:txBody>
      </p:sp>
      <p:sp>
        <p:nvSpPr>
          <p:cNvPr id="46089" name="Text Box 13">
            <a:extLst>
              <a:ext uri="{FF2B5EF4-FFF2-40B4-BE49-F238E27FC236}">
                <a16:creationId xmlns:a16="http://schemas.microsoft.com/office/drawing/2014/main" id="{039BE3A8-2515-4B49-B90B-32BD216C1027}"/>
              </a:ext>
            </a:extLst>
          </p:cNvPr>
          <p:cNvSpPr txBox="1">
            <a:spLocks noChangeArrowheads="1"/>
          </p:cNvSpPr>
          <p:nvPr/>
        </p:nvSpPr>
        <p:spPr bwMode="auto">
          <a:xfrm>
            <a:off x="3124200" y="5105400"/>
            <a:ext cx="5181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P(C1) = 2/6          P(C2) = 4/6</a:t>
            </a:r>
          </a:p>
          <a:p>
            <a:pPr>
              <a:spcBef>
                <a:spcPct val="50000"/>
              </a:spcBef>
              <a:spcAft>
                <a:spcPct val="0"/>
              </a:spcAft>
              <a:buClrTx/>
              <a:buSzTx/>
              <a:buFontTx/>
              <a:buNone/>
            </a:pPr>
            <a:r>
              <a:rPr lang="en-US" altLang="ar-EG" sz="2000"/>
              <a:t>Gini = 1 – (2/6)</a:t>
            </a:r>
            <a:r>
              <a:rPr lang="en-US" altLang="ar-EG" sz="2000" baseline="30000"/>
              <a:t>2 </a:t>
            </a:r>
            <a:r>
              <a:rPr lang="en-US" altLang="ar-EG" sz="2000"/>
              <a:t>– (4/6)</a:t>
            </a:r>
            <a:r>
              <a:rPr lang="en-US" altLang="ar-EG" sz="2000" baseline="30000"/>
              <a:t>2</a:t>
            </a:r>
            <a:r>
              <a:rPr lang="en-US" altLang="ar-EG" sz="2000"/>
              <a:t> = 0.444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3CCF7F6-7470-4A99-BD94-C9547E63F720}"/>
              </a:ext>
            </a:extLst>
          </p:cNvPr>
          <p:cNvSpPr>
            <a:spLocks noGrp="1" noChangeArrowheads="1"/>
          </p:cNvSpPr>
          <p:nvPr>
            <p:ph type="title"/>
          </p:nvPr>
        </p:nvSpPr>
        <p:spPr/>
        <p:txBody>
          <a:bodyPr/>
          <a:lstStyle/>
          <a:p>
            <a:r>
              <a:rPr lang="en-US" altLang="ar-EG"/>
              <a:t>Splitting Based on GINI</a:t>
            </a:r>
          </a:p>
        </p:txBody>
      </p:sp>
      <p:sp>
        <p:nvSpPr>
          <p:cNvPr id="47107" name="Rectangle 3">
            <a:extLst>
              <a:ext uri="{FF2B5EF4-FFF2-40B4-BE49-F238E27FC236}">
                <a16:creationId xmlns:a16="http://schemas.microsoft.com/office/drawing/2014/main" id="{1DD74188-75A5-4443-B8B5-0193BFE446A5}"/>
              </a:ext>
            </a:extLst>
          </p:cNvPr>
          <p:cNvSpPr>
            <a:spLocks noGrp="1" noChangeArrowheads="1"/>
          </p:cNvSpPr>
          <p:nvPr>
            <p:ph type="body" sz="half" idx="1"/>
          </p:nvPr>
        </p:nvSpPr>
        <p:spPr>
          <a:xfrm>
            <a:off x="381000" y="1143000"/>
            <a:ext cx="8382000" cy="4438650"/>
          </a:xfrm>
        </p:spPr>
        <p:txBody>
          <a:bodyPr/>
          <a:lstStyle/>
          <a:p>
            <a:pPr marL="342900" indent="-342900"/>
            <a:r>
              <a:rPr lang="en-US" altLang="ar-EG" sz="2400"/>
              <a:t>Used in CART, SLIQ, SPRINT.</a:t>
            </a:r>
          </a:p>
          <a:p>
            <a:pPr marL="342900" indent="-342900"/>
            <a:r>
              <a:rPr lang="en-US" altLang="ar-EG" sz="2400"/>
              <a:t>When a node p is split into k partitions (children), the quality of split is computed as,</a:t>
            </a:r>
          </a:p>
          <a:p>
            <a:pPr marL="342900" indent="-342900"/>
            <a:endParaRPr lang="en-US" altLang="ar-EG" sz="2400"/>
          </a:p>
          <a:p>
            <a:pPr marL="342900" indent="-342900"/>
            <a:endParaRPr lang="en-US" altLang="ar-EG" sz="2400"/>
          </a:p>
          <a:p>
            <a:pPr marL="342900" indent="-342900">
              <a:buFont typeface="Monotype Sorts" pitchFamily="2" charset="2"/>
              <a:buNone/>
            </a:pPr>
            <a:r>
              <a:rPr lang="en-US" altLang="ar-EG" sz="2400"/>
              <a:t>	</a:t>
            </a:r>
          </a:p>
          <a:p>
            <a:pPr marL="342900" indent="-342900">
              <a:buFont typeface="Monotype Sorts" pitchFamily="2" charset="2"/>
              <a:buNone/>
            </a:pPr>
            <a:endParaRPr lang="en-US" altLang="ar-EG" sz="2400"/>
          </a:p>
          <a:p>
            <a:pPr marL="342900" indent="-342900">
              <a:buFont typeface="Monotype Sorts" pitchFamily="2" charset="2"/>
              <a:buNone/>
            </a:pPr>
            <a:r>
              <a:rPr lang="en-US" altLang="ar-EG" sz="2400"/>
              <a:t>	where,	n</a:t>
            </a:r>
            <a:r>
              <a:rPr lang="en-US" altLang="ar-EG" sz="2400" baseline="-25000"/>
              <a:t>i</a:t>
            </a:r>
            <a:r>
              <a:rPr lang="en-US" altLang="ar-EG" sz="2400"/>
              <a:t> = number of records at child i,</a:t>
            </a:r>
          </a:p>
          <a:p>
            <a:pPr marL="342900" indent="-342900">
              <a:buFont typeface="Monotype Sorts" pitchFamily="2" charset="2"/>
              <a:buNone/>
            </a:pPr>
            <a:r>
              <a:rPr lang="en-US" altLang="ar-EG" sz="2400"/>
              <a:t>    			n</a:t>
            </a:r>
            <a:r>
              <a:rPr lang="en-US" altLang="ar-EG" sz="2400" baseline="-25000"/>
              <a:t> </a:t>
            </a:r>
            <a:r>
              <a:rPr lang="en-US" altLang="ar-EG" sz="2400"/>
              <a:t> = number of records at node p.</a:t>
            </a:r>
            <a:endParaRPr lang="en-US" altLang="ar-EG" sz="3200"/>
          </a:p>
        </p:txBody>
      </p:sp>
      <p:graphicFrame>
        <p:nvGraphicFramePr>
          <p:cNvPr id="47108" name="Object 4">
            <a:extLst>
              <a:ext uri="{FF2B5EF4-FFF2-40B4-BE49-F238E27FC236}">
                <a16:creationId xmlns:a16="http://schemas.microsoft.com/office/drawing/2014/main" id="{C4A82602-AA3E-4A05-BE3A-B9E84482829B}"/>
              </a:ext>
            </a:extLst>
          </p:cNvPr>
          <p:cNvGraphicFramePr>
            <a:graphicFrameLocks noChangeAspect="1"/>
          </p:cNvGraphicFramePr>
          <p:nvPr/>
        </p:nvGraphicFramePr>
        <p:xfrm>
          <a:off x="2667000" y="2590800"/>
          <a:ext cx="3886200" cy="1104900"/>
        </p:xfrm>
        <a:graphic>
          <a:graphicData uri="http://schemas.openxmlformats.org/presentationml/2006/ole">
            <mc:AlternateContent xmlns:mc="http://schemas.openxmlformats.org/markup-compatibility/2006">
              <mc:Choice xmlns:v="urn:schemas-microsoft-com:vml" Requires="v">
                <p:oleObj name="Equation" r:id="rId2" imgW="1511300" imgH="431800" progId="Equation.3">
                  <p:embed/>
                </p:oleObj>
              </mc:Choice>
              <mc:Fallback>
                <p:oleObj name="Equation" r:id="rId2" imgW="1511300" imgH="4318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590800"/>
                        <a:ext cx="3886200" cy="1104900"/>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94A1FBC-6BF6-44EA-B8B9-0EF619519A74}"/>
              </a:ext>
            </a:extLst>
          </p:cNvPr>
          <p:cNvSpPr>
            <a:spLocks noGrp="1" noChangeArrowheads="1"/>
          </p:cNvSpPr>
          <p:nvPr>
            <p:ph type="title"/>
          </p:nvPr>
        </p:nvSpPr>
        <p:spPr>
          <a:xfrm>
            <a:off x="228600" y="152400"/>
            <a:ext cx="8610600" cy="533400"/>
          </a:xfrm>
        </p:spPr>
        <p:txBody>
          <a:bodyPr/>
          <a:lstStyle/>
          <a:p>
            <a:r>
              <a:rPr lang="en-US" altLang="ar-EG"/>
              <a:t>Binary Attributes: Computing GINI Index</a:t>
            </a:r>
          </a:p>
        </p:txBody>
      </p:sp>
      <p:sp>
        <p:nvSpPr>
          <p:cNvPr id="48131" name="Rectangle 3">
            <a:extLst>
              <a:ext uri="{FF2B5EF4-FFF2-40B4-BE49-F238E27FC236}">
                <a16:creationId xmlns:a16="http://schemas.microsoft.com/office/drawing/2014/main" id="{B987ED94-FB81-40C1-8879-763402DFB4A1}"/>
              </a:ext>
            </a:extLst>
          </p:cNvPr>
          <p:cNvSpPr>
            <a:spLocks noChangeArrowheads="1"/>
          </p:cNvSpPr>
          <p:nvPr/>
        </p:nvSpPr>
        <p:spPr bwMode="auto">
          <a:xfrm>
            <a:off x="304800" y="1143000"/>
            <a:ext cx="817880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292100" indent="-2921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800100" indent="-3429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r>
              <a:rPr lang="en-US" altLang="ar-EG" sz="2400" b="0"/>
              <a:t>Splits into two partitions</a:t>
            </a:r>
          </a:p>
          <a:p>
            <a:r>
              <a:rPr lang="en-US" altLang="ar-EG" sz="2400" b="0"/>
              <a:t>Effect of Weighing partitions: </a:t>
            </a:r>
          </a:p>
          <a:p>
            <a:pPr lvl="1"/>
            <a:r>
              <a:rPr lang="en-US" altLang="ar-EG" sz="2400" b="0"/>
              <a:t>Larger and Purer Partitions are sought for.</a:t>
            </a:r>
          </a:p>
        </p:txBody>
      </p:sp>
      <p:sp>
        <p:nvSpPr>
          <p:cNvPr id="48132" name="Oval 4">
            <a:extLst>
              <a:ext uri="{FF2B5EF4-FFF2-40B4-BE49-F238E27FC236}">
                <a16:creationId xmlns:a16="http://schemas.microsoft.com/office/drawing/2014/main" id="{936D05DC-EB17-48AE-95A4-E288318ACB73}"/>
              </a:ext>
            </a:extLst>
          </p:cNvPr>
          <p:cNvSpPr>
            <a:spLocks noChangeArrowheads="1"/>
          </p:cNvSpPr>
          <p:nvPr/>
        </p:nvSpPr>
        <p:spPr bwMode="auto">
          <a:xfrm>
            <a:off x="3657600" y="2862263"/>
            <a:ext cx="1009650" cy="454025"/>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2000" b="0">
                <a:latin typeface="Times New Roman" panose="02020603050405020304" pitchFamily="18" charset="0"/>
              </a:rPr>
              <a:t>B?</a:t>
            </a:r>
            <a:endParaRPr lang="en-US" altLang="ar-EG" sz="2400" b="0">
              <a:latin typeface="Times New Roman" panose="02020603050405020304" pitchFamily="18" charset="0"/>
            </a:endParaRPr>
          </a:p>
        </p:txBody>
      </p:sp>
      <p:sp>
        <p:nvSpPr>
          <p:cNvPr id="48133" name="Line 5">
            <a:extLst>
              <a:ext uri="{FF2B5EF4-FFF2-40B4-BE49-F238E27FC236}">
                <a16:creationId xmlns:a16="http://schemas.microsoft.com/office/drawing/2014/main" id="{E363FC12-3787-4811-A228-12ED96B1FF69}"/>
              </a:ext>
            </a:extLst>
          </p:cNvPr>
          <p:cNvSpPr>
            <a:spLocks noChangeShapeType="1"/>
          </p:cNvSpPr>
          <p:nvPr/>
        </p:nvSpPr>
        <p:spPr bwMode="auto">
          <a:xfrm flipH="1">
            <a:off x="3082925" y="3319463"/>
            <a:ext cx="1108075"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48134" name="Line 6">
            <a:extLst>
              <a:ext uri="{FF2B5EF4-FFF2-40B4-BE49-F238E27FC236}">
                <a16:creationId xmlns:a16="http://schemas.microsoft.com/office/drawing/2014/main" id="{BE67B75F-CB4E-4675-A9AE-461DF8C08478}"/>
              </a:ext>
            </a:extLst>
          </p:cNvPr>
          <p:cNvSpPr>
            <a:spLocks noChangeShapeType="1"/>
          </p:cNvSpPr>
          <p:nvPr/>
        </p:nvSpPr>
        <p:spPr bwMode="auto">
          <a:xfrm>
            <a:off x="4191000" y="3319463"/>
            <a:ext cx="1184275"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48135" name="Text Box 7">
            <a:extLst>
              <a:ext uri="{FF2B5EF4-FFF2-40B4-BE49-F238E27FC236}">
                <a16:creationId xmlns:a16="http://schemas.microsoft.com/office/drawing/2014/main" id="{66C31418-F36C-47F5-9E5E-5F48DC27D9EC}"/>
              </a:ext>
            </a:extLst>
          </p:cNvPr>
          <p:cNvSpPr txBox="1">
            <a:spLocks noChangeArrowheads="1"/>
          </p:cNvSpPr>
          <p:nvPr/>
        </p:nvSpPr>
        <p:spPr bwMode="auto">
          <a:xfrm>
            <a:off x="2809875" y="3435350"/>
            <a:ext cx="5397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Yes</a:t>
            </a:r>
          </a:p>
        </p:txBody>
      </p:sp>
      <p:sp>
        <p:nvSpPr>
          <p:cNvPr id="48136" name="Text Box 8">
            <a:extLst>
              <a:ext uri="{FF2B5EF4-FFF2-40B4-BE49-F238E27FC236}">
                <a16:creationId xmlns:a16="http://schemas.microsoft.com/office/drawing/2014/main" id="{A8E9BD2A-662A-4069-A591-2DFBE26B5B59}"/>
              </a:ext>
            </a:extLst>
          </p:cNvPr>
          <p:cNvSpPr txBox="1">
            <a:spLocks noChangeArrowheads="1"/>
          </p:cNvSpPr>
          <p:nvPr/>
        </p:nvSpPr>
        <p:spPr bwMode="auto">
          <a:xfrm>
            <a:off x="5299075" y="3435350"/>
            <a:ext cx="463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No</a:t>
            </a:r>
          </a:p>
        </p:txBody>
      </p:sp>
      <p:sp>
        <p:nvSpPr>
          <p:cNvPr id="48137" name="Rectangle 9">
            <a:extLst>
              <a:ext uri="{FF2B5EF4-FFF2-40B4-BE49-F238E27FC236}">
                <a16:creationId xmlns:a16="http://schemas.microsoft.com/office/drawing/2014/main" id="{1153A7E8-C389-448D-B6C3-5E15ED14CA6D}"/>
              </a:ext>
            </a:extLst>
          </p:cNvPr>
          <p:cNvSpPr>
            <a:spLocks noChangeArrowheads="1"/>
          </p:cNvSpPr>
          <p:nvPr/>
        </p:nvSpPr>
        <p:spPr bwMode="auto">
          <a:xfrm>
            <a:off x="2667000" y="4044950"/>
            <a:ext cx="936625" cy="3413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Node N1</a:t>
            </a:r>
          </a:p>
        </p:txBody>
      </p:sp>
      <p:sp>
        <p:nvSpPr>
          <p:cNvPr id="48138" name="Rectangle 10">
            <a:extLst>
              <a:ext uri="{FF2B5EF4-FFF2-40B4-BE49-F238E27FC236}">
                <a16:creationId xmlns:a16="http://schemas.microsoft.com/office/drawing/2014/main" id="{96A00370-472E-4A6E-9F71-631391D76BD1}"/>
              </a:ext>
            </a:extLst>
          </p:cNvPr>
          <p:cNvSpPr>
            <a:spLocks noChangeArrowheads="1"/>
          </p:cNvSpPr>
          <p:nvPr/>
        </p:nvSpPr>
        <p:spPr bwMode="auto">
          <a:xfrm>
            <a:off x="4854575" y="4044950"/>
            <a:ext cx="936625" cy="3413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Node N2</a:t>
            </a:r>
          </a:p>
        </p:txBody>
      </p:sp>
      <p:graphicFrame>
        <p:nvGraphicFramePr>
          <p:cNvPr id="48139" name="Object 11">
            <a:extLst>
              <a:ext uri="{FF2B5EF4-FFF2-40B4-BE49-F238E27FC236}">
                <a16:creationId xmlns:a16="http://schemas.microsoft.com/office/drawing/2014/main" id="{B0E13E13-0732-4B1E-AAE0-06DBF31A7A22}"/>
              </a:ext>
            </a:extLst>
          </p:cNvPr>
          <p:cNvGraphicFramePr>
            <a:graphicFrameLocks noChangeAspect="1"/>
          </p:cNvGraphicFramePr>
          <p:nvPr/>
        </p:nvGraphicFramePr>
        <p:xfrm>
          <a:off x="6553200" y="2590800"/>
          <a:ext cx="1981200" cy="1790700"/>
        </p:xfrm>
        <a:graphic>
          <a:graphicData uri="http://schemas.openxmlformats.org/presentationml/2006/ole">
            <mc:AlternateContent xmlns:mc="http://schemas.openxmlformats.org/markup-compatibility/2006">
              <mc:Choice xmlns:v="urn:schemas-microsoft-com:vml" Requires="v">
                <p:oleObj name="Document" r:id="rId2" imgW="3177540" imgH="3054096" progId="Word.Document.8">
                  <p:embed/>
                </p:oleObj>
              </mc:Choice>
              <mc:Fallback>
                <p:oleObj name="Document" r:id="rId2" imgW="3177540" imgH="3054096" progId="Word.Document.8">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590800"/>
                        <a:ext cx="1981200"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0" name="Object 12">
            <a:extLst>
              <a:ext uri="{FF2B5EF4-FFF2-40B4-BE49-F238E27FC236}">
                <a16:creationId xmlns:a16="http://schemas.microsoft.com/office/drawing/2014/main" id="{2B163647-10CD-48EB-B5DA-DE671A3D122F}"/>
              </a:ext>
            </a:extLst>
          </p:cNvPr>
          <p:cNvGraphicFramePr>
            <a:graphicFrameLocks noChangeAspect="1"/>
          </p:cNvGraphicFramePr>
          <p:nvPr/>
        </p:nvGraphicFramePr>
        <p:xfrm>
          <a:off x="3276600" y="4648200"/>
          <a:ext cx="1905000" cy="1471613"/>
        </p:xfrm>
        <a:graphic>
          <a:graphicData uri="http://schemas.openxmlformats.org/presentationml/2006/ole">
            <mc:AlternateContent xmlns:mc="http://schemas.openxmlformats.org/markup-compatibility/2006">
              <mc:Choice xmlns:v="urn:schemas-microsoft-com:vml" Requires="v">
                <p:oleObj name="Document" r:id="rId4" imgW="3265932" imgH="2548128" progId="Word.Document.8">
                  <p:embed/>
                </p:oleObj>
              </mc:Choice>
              <mc:Fallback>
                <p:oleObj name="Document" r:id="rId4" imgW="3265932" imgH="2548128" progId="Word.Document.8">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648200"/>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1" name="Text Box 13">
            <a:extLst>
              <a:ext uri="{FF2B5EF4-FFF2-40B4-BE49-F238E27FC236}">
                <a16:creationId xmlns:a16="http://schemas.microsoft.com/office/drawing/2014/main" id="{A53151B6-16FB-4E3A-AF83-E3AD48FB607F}"/>
              </a:ext>
            </a:extLst>
          </p:cNvPr>
          <p:cNvSpPr txBox="1">
            <a:spLocks noChangeArrowheads="1"/>
          </p:cNvSpPr>
          <p:nvPr/>
        </p:nvSpPr>
        <p:spPr bwMode="auto">
          <a:xfrm>
            <a:off x="381000" y="4191000"/>
            <a:ext cx="24384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Gini(N1) </a:t>
            </a:r>
            <a:br>
              <a:rPr lang="en-US" altLang="ar-EG" sz="2000"/>
            </a:br>
            <a:r>
              <a:rPr lang="en-US" altLang="ar-EG" sz="2000"/>
              <a:t>= 1 – (5/6)</a:t>
            </a:r>
            <a:r>
              <a:rPr lang="en-US" altLang="ar-EG" sz="2000" baseline="30000"/>
              <a:t>2 </a:t>
            </a:r>
            <a:r>
              <a:rPr lang="en-US" altLang="ar-EG" sz="2000"/>
              <a:t>– (2/6)</a:t>
            </a:r>
            <a:r>
              <a:rPr lang="en-US" altLang="ar-EG" sz="2000" baseline="30000"/>
              <a:t>2</a:t>
            </a:r>
            <a:r>
              <a:rPr lang="en-US" altLang="ar-EG" sz="2000"/>
              <a:t> </a:t>
            </a:r>
            <a:br>
              <a:rPr lang="en-US" altLang="ar-EG" sz="2000"/>
            </a:br>
            <a:r>
              <a:rPr lang="en-US" altLang="ar-EG" sz="2000"/>
              <a:t>= 0.194 </a:t>
            </a:r>
          </a:p>
          <a:p>
            <a:pPr>
              <a:spcBef>
                <a:spcPct val="50000"/>
              </a:spcBef>
              <a:spcAft>
                <a:spcPct val="0"/>
              </a:spcAft>
              <a:buClrTx/>
              <a:buSzTx/>
              <a:buFontTx/>
              <a:buNone/>
            </a:pPr>
            <a:r>
              <a:rPr lang="en-US" altLang="ar-EG" sz="2000"/>
              <a:t>Gini(N2) </a:t>
            </a:r>
            <a:br>
              <a:rPr lang="en-US" altLang="ar-EG" sz="2000"/>
            </a:br>
            <a:r>
              <a:rPr lang="en-US" altLang="ar-EG" sz="2000"/>
              <a:t>= 1 – (1/6)</a:t>
            </a:r>
            <a:r>
              <a:rPr lang="en-US" altLang="ar-EG" sz="2000" baseline="30000"/>
              <a:t>2 </a:t>
            </a:r>
            <a:r>
              <a:rPr lang="en-US" altLang="ar-EG" sz="2000"/>
              <a:t>– (4/6)</a:t>
            </a:r>
            <a:r>
              <a:rPr lang="en-US" altLang="ar-EG" sz="2000" baseline="30000"/>
              <a:t>2</a:t>
            </a:r>
            <a:r>
              <a:rPr lang="en-US" altLang="ar-EG" sz="2000"/>
              <a:t> </a:t>
            </a:r>
            <a:br>
              <a:rPr lang="en-US" altLang="ar-EG" sz="2000"/>
            </a:br>
            <a:r>
              <a:rPr lang="en-US" altLang="ar-EG" sz="2000"/>
              <a:t>= 0.528</a:t>
            </a:r>
          </a:p>
        </p:txBody>
      </p:sp>
      <p:sp>
        <p:nvSpPr>
          <p:cNvPr id="48142" name="Text Box 14">
            <a:extLst>
              <a:ext uri="{FF2B5EF4-FFF2-40B4-BE49-F238E27FC236}">
                <a16:creationId xmlns:a16="http://schemas.microsoft.com/office/drawing/2014/main" id="{C44D8237-D6AD-41CF-AAF8-FFA009FDD198}"/>
              </a:ext>
            </a:extLst>
          </p:cNvPr>
          <p:cNvSpPr txBox="1">
            <a:spLocks noChangeArrowheads="1"/>
          </p:cNvSpPr>
          <p:nvPr/>
        </p:nvSpPr>
        <p:spPr bwMode="auto">
          <a:xfrm>
            <a:off x="5943600" y="4648200"/>
            <a:ext cx="2438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Gini(Children) </a:t>
            </a:r>
            <a:br>
              <a:rPr lang="en-US" altLang="ar-EG" sz="2000"/>
            </a:br>
            <a:r>
              <a:rPr lang="en-US" altLang="ar-EG" sz="2000"/>
              <a:t>= 7/12 * 0.194 + </a:t>
            </a:r>
            <a:br>
              <a:rPr lang="en-US" altLang="ar-EG" sz="2000"/>
            </a:br>
            <a:r>
              <a:rPr lang="en-US" altLang="ar-EG" sz="2000"/>
              <a:t>   5/12 * 0.528</a:t>
            </a:r>
            <a:br>
              <a:rPr lang="en-US" altLang="ar-EG" sz="2000"/>
            </a:br>
            <a:r>
              <a:rPr lang="en-US" altLang="ar-EG" sz="2000"/>
              <a:t>= 0.333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4EAF1EF-24A7-4B5D-B45C-76849F5C8190}"/>
              </a:ext>
            </a:extLst>
          </p:cNvPr>
          <p:cNvSpPr>
            <a:spLocks noGrp="1" noChangeArrowheads="1"/>
          </p:cNvSpPr>
          <p:nvPr>
            <p:ph type="title"/>
          </p:nvPr>
        </p:nvSpPr>
        <p:spPr>
          <a:xfrm>
            <a:off x="381000" y="152400"/>
            <a:ext cx="8458200" cy="533400"/>
          </a:xfrm>
        </p:spPr>
        <p:txBody>
          <a:bodyPr/>
          <a:lstStyle/>
          <a:p>
            <a:r>
              <a:rPr lang="en-US" altLang="ar-EG" sz="2800"/>
              <a:t>Categorical Attributes: Computing Gini Index</a:t>
            </a:r>
          </a:p>
        </p:txBody>
      </p:sp>
      <p:sp>
        <p:nvSpPr>
          <p:cNvPr id="49155" name="Rectangle 3">
            <a:extLst>
              <a:ext uri="{FF2B5EF4-FFF2-40B4-BE49-F238E27FC236}">
                <a16:creationId xmlns:a16="http://schemas.microsoft.com/office/drawing/2014/main" id="{457C7924-E8DF-49DF-8D06-F4AD939C1BDA}"/>
              </a:ext>
            </a:extLst>
          </p:cNvPr>
          <p:cNvSpPr>
            <a:spLocks noGrp="1" noChangeArrowheads="1"/>
          </p:cNvSpPr>
          <p:nvPr>
            <p:ph type="body" idx="1"/>
          </p:nvPr>
        </p:nvSpPr>
        <p:spPr/>
        <p:txBody>
          <a:bodyPr/>
          <a:lstStyle/>
          <a:p>
            <a:r>
              <a:rPr lang="en-US" altLang="ar-EG" sz="2400"/>
              <a:t>For each distinct value, gather counts for each class in the dataset</a:t>
            </a:r>
          </a:p>
          <a:p>
            <a:r>
              <a:rPr lang="en-US" altLang="ar-EG" sz="2400"/>
              <a:t>Use the count matrix to make decisions</a:t>
            </a:r>
          </a:p>
        </p:txBody>
      </p:sp>
      <p:graphicFrame>
        <p:nvGraphicFramePr>
          <p:cNvPr id="49156" name="Object 4">
            <a:extLst>
              <a:ext uri="{FF2B5EF4-FFF2-40B4-BE49-F238E27FC236}">
                <a16:creationId xmlns:a16="http://schemas.microsoft.com/office/drawing/2014/main" id="{5836093A-725C-4208-845B-D14C04525EB9}"/>
              </a:ext>
            </a:extLst>
          </p:cNvPr>
          <p:cNvGraphicFramePr>
            <a:graphicFrameLocks noChangeAspect="1"/>
          </p:cNvGraphicFramePr>
          <p:nvPr/>
        </p:nvGraphicFramePr>
        <p:xfrm>
          <a:off x="3886200" y="3810000"/>
          <a:ext cx="2609850" cy="1768475"/>
        </p:xfrm>
        <a:graphic>
          <a:graphicData uri="http://schemas.openxmlformats.org/presentationml/2006/ole">
            <mc:AlternateContent xmlns:mc="http://schemas.openxmlformats.org/markup-compatibility/2006">
              <mc:Choice xmlns:v="urn:schemas-microsoft-com:vml" Requires="v">
                <p:oleObj name="Document" r:id="rId2" imgW="5849112" imgH="4005072" progId="Word.Document.8">
                  <p:embed/>
                </p:oleObj>
              </mc:Choice>
              <mc:Fallback>
                <p:oleObj name="Document" r:id="rId2" imgW="5849112" imgH="4005072"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810000"/>
                        <a:ext cx="2609850" cy="176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7" name="Object 5">
            <a:extLst>
              <a:ext uri="{FF2B5EF4-FFF2-40B4-BE49-F238E27FC236}">
                <a16:creationId xmlns:a16="http://schemas.microsoft.com/office/drawing/2014/main" id="{B2D79C51-9686-4C19-9CBB-B5D85D26B405}"/>
              </a:ext>
            </a:extLst>
          </p:cNvPr>
          <p:cNvGraphicFramePr>
            <a:graphicFrameLocks noChangeAspect="1"/>
          </p:cNvGraphicFramePr>
          <p:nvPr/>
        </p:nvGraphicFramePr>
        <p:xfrm>
          <a:off x="6381750" y="3810000"/>
          <a:ext cx="2609850" cy="1768475"/>
        </p:xfrm>
        <a:graphic>
          <a:graphicData uri="http://schemas.openxmlformats.org/presentationml/2006/ole">
            <mc:AlternateContent xmlns:mc="http://schemas.openxmlformats.org/markup-compatibility/2006">
              <mc:Choice xmlns:v="urn:schemas-microsoft-com:vml" Requires="v">
                <p:oleObj name="Document" r:id="rId4" imgW="5849112" imgH="4005072" progId="Word.Document.8">
                  <p:embed/>
                </p:oleObj>
              </mc:Choice>
              <mc:Fallback>
                <p:oleObj name="Document" r:id="rId4" imgW="5849112" imgH="4005072"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50" y="3810000"/>
                        <a:ext cx="2609850" cy="176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8" name="Object 6">
            <a:extLst>
              <a:ext uri="{FF2B5EF4-FFF2-40B4-BE49-F238E27FC236}">
                <a16:creationId xmlns:a16="http://schemas.microsoft.com/office/drawing/2014/main" id="{26AA93BA-40CE-47F8-8563-FDB0AF7199A3}"/>
              </a:ext>
            </a:extLst>
          </p:cNvPr>
          <p:cNvGraphicFramePr>
            <a:graphicFrameLocks noChangeAspect="1"/>
          </p:cNvGraphicFramePr>
          <p:nvPr/>
        </p:nvGraphicFramePr>
        <p:xfrm>
          <a:off x="304800" y="3810000"/>
          <a:ext cx="2744788" cy="1524000"/>
        </p:xfrm>
        <a:graphic>
          <a:graphicData uri="http://schemas.openxmlformats.org/presentationml/2006/ole">
            <mc:AlternateContent xmlns:mc="http://schemas.openxmlformats.org/markup-compatibility/2006">
              <mc:Choice xmlns:v="urn:schemas-microsoft-com:vml" Requires="v">
                <p:oleObj name="Document" r:id="rId6" imgW="6205728" imgH="3191256" progId="Word.Document.8">
                  <p:embed/>
                </p:oleObj>
              </mc:Choice>
              <mc:Fallback>
                <p:oleObj name="Document" r:id="rId6" imgW="6205728" imgH="3191256" progId="Word.Document.8">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810000"/>
                        <a:ext cx="2744788"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9" name="Line 7">
            <a:extLst>
              <a:ext uri="{FF2B5EF4-FFF2-40B4-BE49-F238E27FC236}">
                <a16:creationId xmlns:a16="http://schemas.microsoft.com/office/drawing/2014/main" id="{14CCE3EA-B40F-47A7-9864-F3150104698E}"/>
              </a:ext>
            </a:extLst>
          </p:cNvPr>
          <p:cNvSpPr>
            <a:spLocks noChangeShapeType="1"/>
          </p:cNvSpPr>
          <p:nvPr/>
        </p:nvSpPr>
        <p:spPr bwMode="auto">
          <a:xfrm flipH="1">
            <a:off x="3581400" y="2971800"/>
            <a:ext cx="1588" cy="2438400"/>
          </a:xfrm>
          <a:prstGeom prst="line">
            <a:avLst/>
          </a:prstGeom>
          <a:noFill/>
          <a:ln w="381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ar-EG"/>
          </a:p>
        </p:txBody>
      </p:sp>
      <p:sp>
        <p:nvSpPr>
          <p:cNvPr id="49160" name="Text Box 8">
            <a:extLst>
              <a:ext uri="{FF2B5EF4-FFF2-40B4-BE49-F238E27FC236}">
                <a16:creationId xmlns:a16="http://schemas.microsoft.com/office/drawing/2014/main" id="{83CA45CE-ED89-4FEF-BEC4-AC385C63E015}"/>
              </a:ext>
            </a:extLst>
          </p:cNvPr>
          <p:cNvSpPr txBox="1">
            <a:spLocks noChangeArrowheads="1"/>
          </p:cNvSpPr>
          <p:nvPr/>
        </p:nvSpPr>
        <p:spPr bwMode="auto">
          <a:xfrm>
            <a:off x="915988" y="2868613"/>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ar-EG" sz="2000" b="0">
                <a:latin typeface="Times New Roman" panose="02020603050405020304" pitchFamily="18" charset="0"/>
              </a:rPr>
              <a:t>Multi-way split</a:t>
            </a:r>
          </a:p>
        </p:txBody>
      </p:sp>
      <p:sp>
        <p:nvSpPr>
          <p:cNvPr id="49161" name="Text Box 9">
            <a:extLst>
              <a:ext uri="{FF2B5EF4-FFF2-40B4-BE49-F238E27FC236}">
                <a16:creationId xmlns:a16="http://schemas.microsoft.com/office/drawing/2014/main" id="{E56AF9DC-B595-4084-8609-8D948BD7A1F6}"/>
              </a:ext>
            </a:extLst>
          </p:cNvPr>
          <p:cNvSpPr txBox="1">
            <a:spLocks noChangeArrowheads="1"/>
          </p:cNvSpPr>
          <p:nvPr/>
        </p:nvSpPr>
        <p:spPr bwMode="auto">
          <a:xfrm>
            <a:off x="4719638" y="2868613"/>
            <a:ext cx="31384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2000" b="0">
                <a:latin typeface="Times New Roman" panose="02020603050405020304" pitchFamily="18" charset="0"/>
              </a:rPr>
              <a:t>Two-way split </a:t>
            </a:r>
          </a:p>
          <a:p>
            <a:pPr algn="ctr">
              <a:spcBef>
                <a:spcPct val="0"/>
              </a:spcBef>
              <a:spcAft>
                <a:spcPct val="0"/>
              </a:spcAft>
              <a:buClrTx/>
              <a:buSzTx/>
              <a:buFontTx/>
              <a:buNone/>
            </a:pPr>
            <a:r>
              <a:rPr lang="en-US" altLang="ar-EG" sz="2000" b="0">
                <a:latin typeface="Times New Roman" panose="02020603050405020304" pitchFamily="18" charset="0"/>
              </a:rPr>
              <a:t>(find best partition of values)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a16="http://schemas.microsoft.com/office/drawing/2014/main" id="{A59B79C1-EA22-46E4-89A0-23D67295845F}"/>
              </a:ext>
            </a:extLst>
          </p:cNvPr>
          <p:cNvSpPr>
            <a:spLocks noGrp="1" noChangeArrowheads="1"/>
          </p:cNvSpPr>
          <p:nvPr>
            <p:ph type="title"/>
          </p:nvPr>
        </p:nvSpPr>
        <p:spPr/>
        <p:txBody>
          <a:bodyPr/>
          <a:lstStyle/>
          <a:p>
            <a:r>
              <a:rPr lang="en-US" altLang="ar-EG" sz="2800"/>
              <a:t>Continuous Attributes: Computing Gini Index</a:t>
            </a:r>
          </a:p>
        </p:txBody>
      </p:sp>
      <p:sp>
        <p:nvSpPr>
          <p:cNvPr id="50179" name="Rectangle 5">
            <a:extLst>
              <a:ext uri="{FF2B5EF4-FFF2-40B4-BE49-F238E27FC236}">
                <a16:creationId xmlns:a16="http://schemas.microsoft.com/office/drawing/2014/main" id="{AC740E59-559C-4FF0-9779-11CCAAEB8E41}"/>
              </a:ext>
            </a:extLst>
          </p:cNvPr>
          <p:cNvSpPr>
            <a:spLocks noGrp="1" noChangeArrowheads="1"/>
          </p:cNvSpPr>
          <p:nvPr>
            <p:ph type="body" sz="half" idx="1"/>
          </p:nvPr>
        </p:nvSpPr>
        <p:spPr>
          <a:xfrm>
            <a:off x="411163" y="1143000"/>
            <a:ext cx="4999037" cy="5181600"/>
          </a:xfrm>
        </p:spPr>
        <p:txBody>
          <a:bodyPr/>
          <a:lstStyle/>
          <a:p>
            <a:pPr>
              <a:lnSpc>
                <a:spcPct val="90000"/>
              </a:lnSpc>
            </a:pPr>
            <a:r>
              <a:rPr lang="en-US" altLang="ar-EG" sz="2000"/>
              <a:t>Use Binary Decisions based on one value</a:t>
            </a:r>
          </a:p>
          <a:p>
            <a:pPr>
              <a:lnSpc>
                <a:spcPct val="90000"/>
              </a:lnSpc>
            </a:pPr>
            <a:r>
              <a:rPr lang="en-US" altLang="ar-EG" sz="2000"/>
              <a:t>Several Choices for the splitting value</a:t>
            </a:r>
          </a:p>
          <a:p>
            <a:pPr lvl="1">
              <a:lnSpc>
                <a:spcPct val="90000"/>
              </a:lnSpc>
            </a:pPr>
            <a:r>
              <a:rPr lang="en-US" altLang="ar-EG" sz="2000"/>
              <a:t>Number of possible splitting values </a:t>
            </a:r>
            <a:br>
              <a:rPr lang="en-US" altLang="ar-EG" sz="2000"/>
            </a:br>
            <a:r>
              <a:rPr lang="en-US" altLang="ar-EG" sz="2000"/>
              <a:t>= Number of distinct values</a:t>
            </a:r>
          </a:p>
          <a:p>
            <a:pPr>
              <a:lnSpc>
                <a:spcPct val="90000"/>
              </a:lnSpc>
            </a:pPr>
            <a:r>
              <a:rPr lang="en-US" altLang="ar-EG" sz="2000"/>
              <a:t>Each splitting value has a count matrix associated with it</a:t>
            </a:r>
          </a:p>
          <a:p>
            <a:pPr lvl="1">
              <a:lnSpc>
                <a:spcPct val="90000"/>
              </a:lnSpc>
            </a:pPr>
            <a:r>
              <a:rPr lang="en-US" altLang="ar-EG" sz="2000"/>
              <a:t>Class counts in each of the partitions, A &lt; v and A </a:t>
            </a:r>
            <a:r>
              <a:rPr lang="en-US" altLang="ar-EG" sz="2000">
                <a:sym typeface="Symbol" panose="05050102010706020507" pitchFamily="18" charset="2"/>
              </a:rPr>
              <a:t></a:t>
            </a:r>
            <a:r>
              <a:rPr lang="en-US" altLang="ar-EG" sz="2000"/>
              <a:t> v</a:t>
            </a:r>
          </a:p>
          <a:p>
            <a:pPr>
              <a:lnSpc>
                <a:spcPct val="90000"/>
              </a:lnSpc>
            </a:pPr>
            <a:r>
              <a:rPr lang="en-US" altLang="ar-EG" sz="2000"/>
              <a:t>Simple method to choose best v</a:t>
            </a:r>
          </a:p>
          <a:p>
            <a:pPr lvl="1">
              <a:lnSpc>
                <a:spcPct val="90000"/>
              </a:lnSpc>
            </a:pPr>
            <a:r>
              <a:rPr lang="en-US" altLang="ar-EG" sz="2000"/>
              <a:t>For each v, scan the database to gather count matrix and compute its Gini index</a:t>
            </a:r>
          </a:p>
          <a:p>
            <a:pPr lvl="1">
              <a:lnSpc>
                <a:spcPct val="90000"/>
              </a:lnSpc>
            </a:pPr>
            <a:r>
              <a:rPr lang="en-US" altLang="ar-EG" sz="2000"/>
              <a:t>Computationally Inefficient! Repetition of work.</a:t>
            </a:r>
          </a:p>
        </p:txBody>
      </p:sp>
      <p:graphicFrame>
        <p:nvGraphicFramePr>
          <p:cNvPr id="50180" name="Object 6">
            <a:extLst>
              <a:ext uri="{FF2B5EF4-FFF2-40B4-BE49-F238E27FC236}">
                <a16:creationId xmlns:a16="http://schemas.microsoft.com/office/drawing/2014/main" id="{A2B5F252-29AB-45F7-8320-2197E3B2C121}"/>
              </a:ext>
            </a:extLst>
          </p:cNvPr>
          <p:cNvGraphicFramePr>
            <a:graphicFrameLocks noChangeAspect="1"/>
          </p:cNvGraphicFramePr>
          <p:nvPr>
            <p:ph sz="quarter" idx="2"/>
          </p:nvPr>
        </p:nvGraphicFramePr>
        <p:xfrm>
          <a:off x="5607050" y="1143000"/>
          <a:ext cx="3213100" cy="3429000"/>
        </p:xfrm>
        <a:graphic>
          <a:graphicData uri="http://schemas.openxmlformats.org/presentationml/2006/ole">
            <mc:AlternateContent xmlns:mc="http://schemas.openxmlformats.org/markup-compatibility/2006">
              <mc:Choice xmlns:v="urn:schemas-microsoft-com:vml" Requires="v">
                <p:oleObj name="Document" r:id="rId2" imgW="5415994" imgH="5779818" progId="Word.Document.8">
                  <p:embed/>
                </p:oleObj>
              </mc:Choice>
              <mc:Fallback>
                <p:oleObj name="Document" r:id="rId2" imgW="5415994" imgH="5779818" progId="Word.Document.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r="4274"/>
                      <a:stretch>
                        <a:fillRect/>
                      </a:stretch>
                    </p:blipFill>
                    <p:spPr bwMode="auto">
                      <a:xfrm>
                        <a:off x="5607050" y="1143000"/>
                        <a:ext cx="32131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8">
            <a:extLst>
              <a:ext uri="{FF2B5EF4-FFF2-40B4-BE49-F238E27FC236}">
                <a16:creationId xmlns:a16="http://schemas.microsoft.com/office/drawing/2014/main" id="{2A921494-3CC3-4851-88C0-2DB7DD2AB9A6}"/>
              </a:ext>
            </a:extLst>
          </p:cNvPr>
          <p:cNvGraphicFramePr>
            <a:graphicFrameLocks noChangeAspect="1"/>
          </p:cNvGraphicFramePr>
          <p:nvPr>
            <p:ph sz="quarter" idx="3"/>
          </p:nvPr>
        </p:nvGraphicFramePr>
        <p:xfrm>
          <a:off x="6950075" y="4572000"/>
          <a:ext cx="1050925" cy="1676400"/>
        </p:xfrm>
        <a:graphic>
          <a:graphicData uri="http://schemas.openxmlformats.org/presentationml/2006/ole">
            <mc:AlternateContent xmlns:mc="http://schemas.openxmlformats.org/markup-compatibility/2006">
              <mc:Choice xmlns:v="urn:schemas-microsoft-com:vml" Requires="v">
                <p:oleObj name="Visio" r:id="rId4" imgW="1611935" imgH="2570756" progId="Visio.Drawing.6">
                  <p:embed/>
                </p:oleObj>
              </mc:Choice>
              <mc:Fallback>
                <p:oleObj name="Visio" r:id="rId4" imgW="1611935" imgH="2570756" progId="Visio.Drawing.6">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0075" y="4572000"/>
                        <a:ext cx="10509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FEAE87F-8205-43B9-BFFE-3B3EBF2B772E}"/>
              </a:ext>
            </a:extLst>
          </p:cNvPr>
          <p:cNvSpPr>
            <a:spLocks noGrp="1" noChangeArrowheads="1"/>
          </p:cNvSpPr>
          <p:nvPr>
            <p:ph type="title"/>
          </p:nvPr>
        </p:nvSpPr>
        <p:spPr>
          <a:xfrm>
            <a:off x="228600" y="152400"/>
            <a:ext cx="8686800" cy="533400"/>
          </a:xfrm>
        </p:spPr>
        <p:txBody>
          <a:bodyPr/>
          <a:lstStyle/>
          <a:p>
            <a:r>
              <a:rPr lang="en-US" altLang="ar-EG" sz="2800"/>
              <a:t>Continuous Attributes: Computing Gini Index...</a:t>
            </a:r>
          </a:p>
        </p:txBody>
      </p:sp>
      <p:sp>
        <p:nvSpPr>
          <p:cNvPr id="51203" name="Rectangle 3">
            <a:extLst>
              <a:ext uri="{FF2B5EF4-FFF2-40B4-BE49-F238E27FC236}">
                <a16:creationId xmlns:a16="http://schemas.microsoft.com/office/drawing/2014/main" id="{BDABF611-BED2-4F67-BF5C-88261D01D36E}"/>
              </a:ext>
            </a:extLst>
          </p:cNvPr>
          <p:cNvSpPr>
            <a:spLocks noGrp="1" noChangeArrowheads="1"/>
          </p:cNvSpPr>
          <p:nvPr>
            <p:ph type="body" idx="1"/>
          </p:nvPr>
        </p:nvSpPr>
        <p:spPr>
          <a:xfrm>
            <a:off x="381000" y="1219200"/>
            <a:ext cx="8178800" cy="1524000"/>
          </a:xfrm>
          <a:noFill/>
        </p:spPr>
        <p:txBody>
          <a:bodyPr/>
          <a:lstStyle/>
          <a:p>
            <a:pPr marL="342900" indent="-342900">
              <a:lnSpc>
                <a:spcPct val="90000"/>
              </a:lnSpc>
            </a:pPr>
            <a:r>
              <a:rPr lang="en-US" altLang="ar-EG" sz="2000"/>
              <a:t>For efficient computation: for each attribute,</a:t>
            </a:r>
          </a:p>
          <a:p>
            <a:pPr marL="742950" lvl="1" indent="-285750">
              <a:lnSpc>
                <a:spcPct val="90000"/>
              </a:lnSpc>
            </a:pPr>
            <a:r>
              <a:rPr lang="en-US" altLang="ar-EG" sz="2000"/>
              <a:t>Sort the attribute on values</a:t>
            </a:r>
          </a:p>
          <a:p>
            <a:pPr marL="742950" lvl="1" indent="-285750">
              <a:lnSpc>
                <a:spcPct val="90000"/>
              </a:lnSpc>
            </a:pPr>
            <a:r>
              <a:rPr lang="en-US" altLang="ar-EG" sz="2000"/>
              <a:t>Linearly scan these values, each time updating the count matrix and computing gini index</a:t>
            </a:r>
          </a:p>
          <a:p>
            <a:pPr marL="742950" lvl="1" indent="-285750">
              <a:lnSpc>
                <a:spcPct val="90000"/>
              </a:lnSpc>
            </a:pPr>
            <a:r>
              <a:rPr lang="en-US" altLang="ar-EG" sz="2000"/>
              <a:t>Choose the split position that has the least gini index</a:t>
            </a:r>
          </a:p>
        </p:txBody>
      </p:sp>
      <p:grpSp>
        <p:nvGrpSpPr>
          <p:cNvPr id="51204" name="Group 10">
            <a:extLst>
              <a:ext uri="{FF2B5EF4-FFF2-40B4-BE49-F238E27FC236}">
                <a16:creationId xmlns:a16="http://schemas.microsoft.com/office/drawing/2014/main" id="{8E8EE092-9D71-434D-9F29-6C1029295CC7}"/>
              </a:ext>
            </a:extLst>
          </p:cNvPr>
          <p:cNvGrpSpPr>
            <a:grpSpLocks/>
          </p:cNvGrpSpPr>
          <p:nvPr/>
        </p:nvGrpSpPr>
        <p:grpSpPr bwMode="auto">
          <a:xfrm>
            <a:off x="76200" y="3321050"/>
            <a:ext cx="9182100" cy="2622550"/>
            <a:chOff x="144" y="2360"/>
            <a:chExt cx="5784" cy="1652"/>
          </a:xfrm>
        </p:grpSpPr>
        <p:graphicFrame>
          <p:nvGraphicFramePr>
            <p:cNvPr id="51205" name="Object 4">
              <a:extLst>
                <a:ext uri="{FF2B5EF4-FFF2-40B4-BE49-F238E27FC236}">
                  <a16:creationId xmlns:a16="http://schemas.microsoft.com/office/drawing/2014/main" id="{E8292CB3-8F8A-40F1-BB17-B3A7373A5B37}"/>
                </a:ext>
              </a:extLst>
            </p:cNvPr>
            <p:cNvGraphicFramePr>
              <a:graphicFrameLocks noChangeAspect="1"/>
            </p:cNvGraphicFramePr>
            <p:nvPr/>
          </p:nvGraphicFramePr>
          <p:xfrm>
            <a:off x="956" y="2360"/>
            <a:ext cx="4972" cy="1652"/>
          </p:xfrm>
          <a:graphic>
            <a:graphicData uri="http://schemas.openxmlformats.org/presentationml/2006/ole">
              <mc:AlternateContent xmlns:mc="http://schemas.openxmlformats.org/markup-compatibility/2006">
                <mc:Choice xmlns:v="urn:schemas-microsoft-com:vml" Requires="v">
                  <p:oleObj name="Document" r:id="rId2" imgW="10585704" imgH="3558540" progId="Word.Document.8">
                    <p:embed/>
                  </p:oleObj>
                </mc:Choice>
                <mc:Fallback>
                  <p:oleObj name="Document" r:id="rId2" imgW="10585704" imgH="3558540"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 y="2360"/>
                          <a:ext cx="4972" cy="1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6" name="Line 5">
              <a:extLst>
                <a:ext uri="{FF2B5EF4-FFF2-40B4-BE49-F238E27FC236}">
                  <a16:creationId xmlns:a16="http://schemas.microsoft.com/office/drawing/2014/main" id="{63FC3DFA-C70B-41EE-942B-1BF4F07616FA}"/>
                </a:ext>
              </a:extLst>
            </p:cNvPr>
            <p:cNvSpPr>
              <a:spLocks noChangeShapeType="1"/>
            </p:cNvSpPr>
            <p:nvPr/>
          </p:nvSpPr>
          <p:spPr bwMode="auto">
            <a:xfrm>
              <a:off x="1152" y="2880"/>
              <a:ext cx="192" cy="1"/>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ar-EG"/>
            </a:p>
          </p:txBody>
        </p:sp>
        <p:grpSp>
          <p:nvGrpSpPr>
            <p:cNvPr id="51207" name="Group 6">
              <a:extLst>
                <a:ext uri="{FF2B5EF4-FFF2-40B4-BE49-F238E27FC236}">
                  <a16:creationId xmlns:a16="http://schemas.microsoft.com/office/drawing/2014/main" id="{38FA15CA-39B1-4FA5-88C2-137264A08BE5}"/>
                </a:ext>
              </a:extLst>
            </p:cNvPr>
            <p:cNvGrpSpPr>
              <a:grpSpLocks/>
            </p:cNvGrpSpPr>
            <p:nvPr/>
          </p:nvGrpSpPr>
          <p:grpSpPr bwMode="auto">
            <a:xfrm>
              <a:off x="144" y="2928"/>
              <a:ext cx="1200" cy="212"/>
              <a:chOff x="144" y="2832"/>
              <a:chExt cx="1200" cy="212"/>
            </a:xfrm>
          </p:grpSpPr>
          <p:sp>
            <p:nvSpPr>
              <p:cNvPr id="51209" name="Text Box 7">
                <a:extLst>
                  <a:ext uri="{FF2B5EF4-FFF2-40B4-BE49-F238E27FC236}">
                    <a16:creationId xmlns:a16="http://schemas.microsoft.com/office/drawing/2014/main" id="{5F6E4E65-D5C5-40F3-A1FB-E18F91D5F469}"/>
                  </a:ext>
                </a:extLst>
              </p:cNvPr>
              <p:cNvSpPr txBox="1">
                <a:spLocks noChangeArrowheads="1"/>
              </p:cNvSpPr>
              <p:nvPr/>
            </p:nvSpPr>
            <p:spPr bwMode="auto">
              <a:xfrm>
                <a:off x="144" y="2832"/>
                <a:ext cx="10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9271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defTabSz="9271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defTabSz="9271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defTabSz="927100">
                  <a:spcBef>
                    <a:spcPct val="20000"/>
                  </a:spcBef>
                  <a:buSzPct val="100000"/>
                  <a:buChar char="–"/>
                  <a:defRPr sz="2000">
                    <a:solidFill>
                      <a:schemeClr val="tx1"/>
                    </a:solidFill>
                    <a:latin typeface="Times New Roman" panose="02020603050405020304" pitchFamily="18" charset="0"/>
                  </a:defRPr>
                </a:lvl4pPr>
                <a:lvl5pPr marL="2057400" indent="-228600" defTabSz="927100">
                  <a:spcBef>
                    <a:spcPct val="20000"/>
                  </a:spcBef>
                  <a:buSzPct val="100000"/>
                  <a:buChar char="•"/>
                  <a:defRPr sz="2000">
                    <a:solidFill>
                      <a:schemeClr val="tx1"/>
                    </a:solidFill>
                    <a:latin typeface="Times New Roman" panose="02020603050405020304" pitchFamily="18" charset="0"/>
                  </a:defRPr>
                </a:lvl5pPr>
                <a:lvl6pPr marL="25146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20000"/>
                  </a:spcBef>
                  <a:spcAft>
                    <a:spcPct val="0"/>
                  </a:spcAft>
                  <a:buClr>
                    <a:schemeClr val="accent2"/>
                  </a:buClr>
                  <a:buSzTx/>
                  <a:buFont typeface="Monotype Sorts" pitchFamily="2" charset="2"/>
                  <a:buNone/>
                </a:pPr>
                <a:r>
                  <a:rPr kumimoji="1" lang="en-US" altLang="ar-EG" sz="1600"/>
                  <a:t>Split Positions</a:t>
                </a:r>
              </a:p>
            </p:txBody>
          </p:sp>
          <p:sp>
            <p:nvSpPr>
              <p:cNvPr id="51210" name="Line 8">
                <a:extLst>
                  <a:ext uri="{FF2B5EF4-FFF2-40B4-BE49-F238E27FC236}">
                    <a16:creationId xmlns:a16="http://schemas.microsoft.com/office/drawing/2014/main" id="{BCACF782-A4C1-43C8-918C-BBA0F1B6DA53}"/>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ar-EG"/>
              </a:p>
            </p:txBody>
          </p:sp>
        </p:grpSp>
        <p:sp>
          <p:nvSpPr>
            <p:cNvPr id="51208" name="Text Box 9">
              <a:extLst>
                <a:ext uri="{FF2B5EF4-FFF2-40B4-BE49-F238E27FC236}">
                  <a16:creationId xmlns:a16="http://schemas.microsoft.com/office/drawing/2014/main" id="{9330074F-A98D-42FA-B75C-3CBD969B8315}"/>
                </a:ext>
              </a:extLst>
            </p:cNvPr>
            <p:cNvSpPr txBox="1">
              <a:spLocks noChangeArrowheads="1"/>
            </p:cNvSpPr>
            <p:nvPr/>
          </p:nvSpPr>
          <p:spPr bwMode="auto">
            <a:xfrm>
              <a:off x="144" y="2736"/>
              <a:ext cx="10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1600"/>
                <a:t>Sorted Values</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CD9EE0C-493A-4F1B-A93D-EB9490D4B293}"/>
              </a:ext>
            </a:extLst>
          </p:cNvPr>
          <p:cNvSpPr>
            <a:spLocks noGrp="1" noChangeArrowheads="1"/>
          </p:cNvSpPr>
          <p:nvPr>
            <p:ph type="title"/>
          </p:nvPr>
        </p:nvSpPr>
        <p:spPr/>
        <p:txBody>
          <a:bodyPr/>
          <a:lstStyle/>
          <a:p>
            <a:r>
              <a:rPr lang="en-US" altLang="ar-EG" sz="2800"/>
              <a:t>Alternative Splitting Criteria based on INFO</a:t>
            </a:r>
            <a:endParaRPr lang="en-US" altLang="ar-EG"/>
          </a:p>
        </p:txBody>
      </p:sp>
      <p:sp>
        <p:nvSpPr>
          <p:cNvPr id="52227" name="Rectangle 3">
            <a:extLst>
              <a:ext uri="{FF2B5EF4-FFF2-40B4-BE49-F238E27FC236}">
                <a16:creationId xmlns:a16="http://schemas.microsoft.com/office/drawing/2014/main" id="{77647F1A-A1A5-4966-8D74-7165161555CA}"/>
              </a:ext>
            </a:extLst>
          </p:cNvPr>
          <p:cNvSpPr>
            <a:spLocks noGrp="1" noChangeArrowheads="1"/>
          </p:cNvSpPr>
          <p:nvPr>
            <p:ph type="body" idx="1"/>
          </p:nvPr>
        </p:nvSpPr>
        <p:spPr>
          <a:xfrm>
            <a:off x="152400" y="1143000"/>
            <a:ext cx="8763000" cy="5181600"/>
          </a:xfrm>
        </p:spPr>
        <p:txBody>
          <a:bodyPr/>
          <a:lstStyle/>
          <a:p>
            <a:pPr marL="342900" indent="-342900"/>
            <a:r>
              <a:rPr lang="en-US" altLang="ar-EG"/>
              <a:t>Entropy at a given node t:</a:t>
            </a:r>
          </a:p>
          <a:p>
            <a:pPr marL="742950" lvl="1" indent="-285750"/>
            <a:endParaRPr lang="en-US" altLang="ar-EG"/>
          </a:p>
          <a:p>
            <a:pPr lvl="4"/>
            <a:endParaRPr lang="en-US" altLang="ar-EG"/>
          </a:p>
          <a:p>
            <a:pPr marL="1085850" lvl="2" indent="-228600">
              <a:buFont typeface="Wingdings" panose="05000000000000000000" pitchFamily="2" charset="2"/>
              <a:buNone/>
            </a:pPr>
            <a:r>
              <a:rPr lang="en-US" altLang="ar-EG" sz="2000"/>
              <a:t>(NOTE: </a:t>
            </a:r>
            <a:r>
              <a:rPr lang="en-US" altLang="ar-EG" sz="2000" i="1">
                <a:latin typeface="Times New Roman" panose="02020603050405020304" pitchFamily="18" charset="0"/>
              </a:rPr>
              <a:t>p( j | t) </a:t>
            </a:r>
            <a:r>
              <a:rPr lang="en-US" altLang="ar-EG" sz="2000"/>
              <a:t>is the relative frequency of class j at node t).</a:t>
            </a:r>
            <a:endParaRPr lang="en-US" altLang="ar-EG"/>
          </a:p>
          <a:p>
            <a:pPr marL="742950" lvl="1" indent="-285750"/>
            <a:r>
              <a:rPr lang="en-US" altLang="ar-EG"/>
              <a:t>Measures homogeneity of a node. </a:t>
            </a:r>
          </a:p>
          <a:p>
            <a:pPr marL="1085850" lvl="2" indent="-228600"/>
            <a:r>
              <a:rPr lang="en-US" altLang="ar-EG"/>
              <a:t>Maximum (log n</a:t>
            </a:r>
            <a:r>
              <a:rPr lang="en-US" altLang="ar-EG" baseline="-25000"/>
              <a:t>c</a:t>
            </a:r>
            <a:r>
              <a:rPr lang="en-US" altLang="ar-EG"/>
              <a:t>) when records are equally distributed among all classes implying least information</a:t>
            </a:r>
          </a:p>
          <a:p>
            <a:pPr marL="1085850" lvl="2" indent="-228600"/>
            <a:r>
              <a:rPr lang="en-US" altLang="ar-EG"/>
              <a:t>Minimum (0.0) when all records belong to one class, implying most information</a:t>
            </a:r>
          </a:p>
          <a:p>
            <a:pPr marL="742950" lvl="1" indent="-285750"/>
            <a:r>
              <a:rPr lang="en-US" altLang="ar-EG"/>
              <a:t>Entropy based computations are similar to the GINI index computations</a:t>
            </a:r>
          </a:p>
        </p:txBody>
      </p:sp>
      <p:graphicFrame>
        <p:nvGraphicFramePr>
          <p:cNvPr id="52228" name="Object 4">
            <a:extLst>
              <a:ext uri="{FF2B5EF4-FFF2-40B4-BE49-F238E27FC236}">
                <a16:creationId xmlns:a16="http://schemas.microsoft.com/office/drawing/2014/main" id="{5394BB6E-55AE-4AEE-BB5E-A2DDEC35AC62}"/>
              </a:ext>
            </a:extLst>
          </p:cNvPr>
          <p:cNvGraphicFramePr>
            <a:graphicFrameLocks noChangeAspect="1"/>
          </p:cNvGraphicFramePr>
          <p:nvPr/>
        </p:nvGraphicFramePr>
        <p:xfrm>
          <a:off x="2057400" y="1752600"/>
          <a:ext cx="5803900" cy="615950"/>
        </p:xfrm>
        <a:graphic>
          <a:graphicData uri="http://schemas.openxmlformats.org/presentationml/2006/ole">
            <mc:AlternateContent xmlns:mc="http://schemas.openxmlformats.org/markup-compatibility/2006">
              <mc:Choice xmlns:v="urn:schemas-microsoft-com:vml" Requires="v">
                <p:oleObj name="Equation" r:id="rId2" imgW="4165600" imgH="444500" progId="Equation.3">
                  <p:embed/>
                </p:oleObj>
              </mc:Choice>
              <mc:Fallback>
                <p:oleObj name="Equation" r:id="rId2" imgW="4165600" imgH="4445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752600"/>
                        <a:ext cx="5803900" cy="615950"/>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E31B92C-21DD-45E7-9DCA-C8F15E419122}"/>
              </a:ext>
            </a:extLst>
          </p:cNvPr>
          <p:cNvSpPr>
            <a:spLocks noGrp="1" noChangeArrowheads="1"/>
          </p:cNvSpPr>
          <p:nvPr>
            <p:ph type="title"/>
          </p:nvPr>
        </p:nvSpPr>
        <p:spPr/>
        <p:txBody>
          <a:bodyPr/>
          <a:lstStyle/>
          <a:p>
            <a:r>
              <a:rPr lang="en-US" altLang="ar-EG"/>
              <a:t>Examples for computing Entropy</a:t>
            </a:r>
          </a:p>
        </p:txBody>
      </p:sp>
      <p:graphicFrame>
        <p:nvGraphicFramePr>
          <p:cNvPr id="53251" name="Object 3">
            <a:extLst>
              <a:ext uri="{FF2B5EF4-FFF2-40B4-BE49-F238E27FC236}">
                <a16:creationId xmlns:a16="http://schemas.microsoft.com/office/drawing/2014/main" id="{9E6561B2-0A5B-4F8C-A169-0F69D58C4B2A}"/>
              </a:ext>
            </a:extLst>
          </p:cNvPr>
          <p:cNvGraphicFramePr>
            <a:graphicFrameLocks noChangeAspect="1"/>
          </p:cNvGraphicFramePr>
          <p:nvPr/>
        </p:nvGraphicFramePr>
        <p:xfrm>
          <a:off x="304800" y="2339975"/>
          <a:ext cx="2362200" cy="936625"/>
        </p:xfrm>
        <a:graphic>
          <a:graphicData uri="http://schemas.openxmlformats.org/presentationml/2006/ole">
            <mc:AlternateContent xmlns:mc="http://schemas.openxmlformats.org/markup-compatibility/2006">
              <mc:Choice xmlns:v="urn:schemas-microsoft-com:vml" Requires="v">
                <p:oleObj name="Document" r:id="rId2" imgW="3238500" imgH="1357884" progId="Word.Document.8">
                  <p:embed/>
                </p:oleObj>
              </mc:Choice>
              <mc:Fallback>
                <p:oleObj name="Document" r:id="rId2" imgW="3238500" imgH="1357884"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2" name="Object 4">
            <a:extLst>
              <a:ext uri="{FF2B5EF4-FFF2-40B4-BE49-F238E27FC236}">
                <a16:creationId xmlns:a16="http://schemas.microsoft.com/office/drawing/2014/main" id="{5676C930-BE4A-4FE7-9550-7108B46CDCF9}"/>
              </a:ext>
            </a:extLst>
          </p:cNvPr>
          <p:cNvGraphicFramePr>
            <a:graphicFrameLocks noChangeAspect="1"/>
          </p:cNvGraphicFramePr>
          <p:nvPr/>
        </p:nvGraphicFramePr>
        <p:xfrm>
          <a:off x="381000" y="5181600"/>
          <a:ext cx="2286000" cy="938213"/>
        </p:xfrm>
        <a:graphic>
          <a:graphicData uri="http://schemas.openxmlformats.org/presentationml/2006/ole">
            <mc:AlternateContent xmlns:mc="http://schemas.openxmlformats.org/markup-compatibility/2006">
              <mc:Choice xmlns:v="urn:schemas-microsoft-com:vml" Requires="v">
                <p:oleObj name="Document" r:id="rId4" imgW="3238500" imgH="1382268" progId="Word.Document.8">
                  <p:embed/>
                </p:oleObj>
              </mc:Choice>
              <mc:Fallback>
                <p:oleObj name="Document" r:id="rId4" imgW="3238500" imgH="138226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3" name="Object 5">
            <a:extLst>
              <a:ext uri="{FF2B5EF4-FFF2-40B4-BE49-F238E27FC236}">
                <a16:creationId xmlns:a16="http://schemas.microsoft.com/office/drawing/2014/main" id="{FE7FEF3C-77F5-4E1E-81E6-8B591B93277A}"/>
              </a:ext>
            </a:extLst>
          </p:cNvPr>
          <p:cNvGraphicFramePr>
            <a:graphicFrameLocks noChangeAspect="1"/>
          </p:cNvGraphicFramePr>
          <p:nvPr/>
        </p:nvGraphicFramePr>
        <p:xfrm>
          <a:off x="381000" y="3817938"/>
          <a:ext cx="2286000" cy="906462"/>
        </p:xfrm>
        <a:graphic>
          <a:graphicData uri="http://schemas.openxmlformats.org/presentationml/2006/ole">
            <mc:AlternateContent xmlns:mc="http://schemas.openxmlformats.org/markup-compatibility/2006">
              <mc:Choice xmlns:v="urn:schemas-microsoft-com:vml" Requires="v">
                <p:oleObj name="Document" r:id="rId6" imgW="3238500" imgH="1357884" progId="Word.Document.8">
                  <p:embed/>
                </p:oleObj>
              </mc:Choice>
              <mc:Fallback>
                <p:oleObj name="Document" r:id="rId6" imgW="3238500" imgH="1357884"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4" name="Text Box 6">
            <a:extLst>
              <a:ext uri="{FF2B5EF4-FFF2-40B4-BE49-F238E27FC236}">
                <a16:creationId xmlns:a16="http://schemas.microsoft.com/office/drawing/2014/main" id="{467228DB-2EEC-4AB0-81BA-E403435BE78B}"/>
              </a:ext>
            </a:extLst>
          </p:cNvPr>
          <p:cNvSpPr txBox="1">
            <a:spLocks noChangeArrowheads="1"/>
          </p:cNvSpPr>
          <p:nvPr/>
        </p:nvSpPr>
        <p:spPr bwMode="auto">
          <a:xfrm>
            <a:off x="2895600" y="2339975"/>
            <a:ext cx="5943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P(C1) = 0/6 = 0     P(C2) = 6/6 = 1</a:t>
            </a:r>
          </a:p>
          <a:p>
            <a:pPr>
              <a:spcBef>
                <a:spcPct val="50000"/>
              </a:spcBef>
              <a:spcAft>
                <a:spcPct val="0"/>
              </a:spcAft>
              <a:buClrTx/>
              <a:buSzTx/>
              <a:buFontTx/>
              <a:buNone/>
            </a:pPr>
            <a:r>
              <a:rPr lang="en-US" altLang="ar-EG" sz="2000"/>
              <a:t>Entropy = – 0 log 0</a:t>
            </a:r>
            <a:r>
              <a:rPr lang="en-US" altLang="ar-EG" sz="2000" baseline="30000"/>
              <a:t> </a:t>
            </a:r>
            <a:r>
              <a:rPr lang="en-US" altLang="ar-EG" sz="2000"/>
              <a:t>– 1 log 1 = – 0 – 0 = 0 </a:t>
            </a:r>
          </a:p>
        </p:txBody>
      </p:sp>
      <p:sp>
        <p:nvSpPr>
          <p:cNvPr id="53255" name="Text Box 8">
            <a:extLst>
              <a:ext uri="{FF2B5EF4-FFF2-40B4-BE49-F238E27FC236}">
                <a16:creationId xmlns:a16="http://schemas.microsoft.com/office/drawing/2014/main" id="{02585AE4-740B-4D49-BD38-FB75FD166C34}"/>
              </a:ext>
            </a:extLst>
          </p:cNvPr>
          <p:cNvSpPr txBox="1">
            <a:spLocks noChangeArrowheads="1"/>
          </p:cNvSpPr>
          <p:nvPr/>
        </p:nvSpPr>
        <p:spPr bwMode="auto">
          <a:xfrm>
            <a:off x="2971800" y="3733800"/>
            <a:ext cx="6172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P(C1) = 1/6          P(C2) = 5/6</a:t>
            </a:r>
          </a:p>
          <a:p>
            <a:pPr>
              <a:spcBef>
                <a:spcPct val="50000"/>
              </a:spcBef>
              <a:spcAft>
                <a:spcPct val="0"/>
              </a:spcAft>
              <a:buClrTx/>
              <a:buSzTx/>
              <a:buFontTx/>
              <a:buNone/>
            </a:pPr>
            <a:r>
              <a:rPr lang="en-US" altLang="ar-EG" sz="2000"/>
              <a:t>Entropy = – (1/6) log</a:t>
            </a:r>
            <a:r>
              <a:rPr lang="en-US" altLang="ar-EG" sz="2000" baseline="-25000"/>
              <a:t>2</a:t>
            </a:r>
            <a:r>
              <a:rPr lang="en-US" altLang="ar-EG" sz="2000"/>
              <a:t> (1/6)</a:t>
            </a:r>
            <a:r>
              <a:rPr lang="en-US" altLang="ar-EG" sz="2000" baseline="30000"/>
              <a:t> </a:t>
            </a:r>
            <a:r>
              <a:rPr lang="en-US" altLang="ar-EG" sz="2000"/>
              <a:t>– (5/6) log</a:t>
            </a:r>
            <a:r>
              <a:rPr lang="en-US" altLang="ar-EG" sz="2000" baseline="-25000"/>
              <a:t>2</a:t>
            </a:r>
            <a:r>
              <a:rPr lang="en-US" altLang="ar-EG" sz="2000"/>
              <a:t> (1/6) = 0.65</a:t>
            </a:r>
          </a:p>
        </p:txBody>
      </p:sp>
      <p:sp>
        <p:nvSpPr>
          <p:cNvPr id="53256" name="Text Box 9">
            <a:extLst>
              <a:ext uri="{FF2B5EF4-FFF2-40B4-BE49-F238E27FC236}">
                <a16:creationId xmlns:a16="http://schemas.microsoft.com/office/drawing/2014/main" id="{089EA3A6-DCFA-4568-95E2-2E5A23385DF4}"/>
              </a:ext>
            </a:extLst>
          </p:cNvPr>
          <p:cNvSpPr txBox="1">
            <a:spLocks noChangeArrowheads="1"/>
          </p:cNvSpPr>
          <p:nvPr/>
        </p:nvSpPr>
        <p:spPr bwMode="auto">
          <a:xfrm>
            <a:off x="2971800" y="5105400"/>
            <a:ext cx="6172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P(C1) = 2/6          P(C2) = 4/6</a:t>
            </a:r>
          </a:p>
          <a:p>
            <a:pPr>
              <a:spcBef>
                <a:spcPct val="50000"/>
              </a:spcBef>
              <a:spcAft>
                <a:spcPct val="0"/>
              </a:spcAft>
              <a:buClrTx/>
              <a:buSzTx/>
              <a:buFontTx/>
              <a:buNone/>
            </a:pPr>
            <a:r>
              <a:rPr lang="en-US" altLang="ar-EG" sz="2000"/>
              <a:t>Entropy = – (2/6) log</a:t>
            </a:r>
            <a:r>
              <a:rPr lang="en-US" altLang="ar-EG" sz="2000" baseline="-25000"/>
              <a:t>2</a:t>
            </a:r>
            <a:r>
              <a:rPr lang="en-US" altLang="ar-EG" sz="2000"/>
              <a:t> (2/6)</a:t>
            </a:r>
            <a:r>
              <a:rPr lang="en-US" altLang="ar-EG" sz="2000" baseline="30000"/>
              <a:t> </a:t>
            </a:r>
            <a:r>
              <a:rPr lang="en-US" altLang="ar-EG" sz="2000"/>
              <a:t>– (4/6) log</a:t>
            </a:r>
            <a:r>
              <a:rPr lang="en-US" altLang="ar-EG" sz="2000" baseline="-25000"/>
              <a:t>2</a:t>
            </a:r>
            <a:r>
              <a:rPr lang="en-US" altLang="ar-EG" sz="2000"/>
              <a:t> (4/6) = 0.92</a:t>
            </a:r>
          </a:p>
        </p:txBody>
      </p:sp>
      <p:graphicFrame>
        <p:nvGraphicFramePr>
          <p:cNvPr id="53257" name="Object 10">
            <a:extLst>
              <a:ext uri="{FF2B5EF4-FFF2-40B4-BE49-F238E27FC236}">
                <a16:creationId xmlns:a16="http://schemas.microsoft.com/office/drawing/2014/main" id="{1ECC23DE-ED11-4DA2-A1BA-83FC257EB847}"/>
              </a:ext>
            </a:extLst>
          </p:cNvPr>
          <p:cNvGraphicFramePr>
            <a:graphicFrameLocks noChangeAspect="1"/>
          </p:cNvGraphicFramePr>
          <p:nvPr/>
        </p:nvGraphicFramePr>
        <p:xfrm>
          <a:off x="1758950" y="1219200"/>
          <a:ext cx="5945188" cy="615950"/>
        </p:xfrm>
        <a:graphic>
          <a:graphicData uri="http://schemas.openxmlformats.org/presentationml/2006/ole">
            <mc:AlternateContent xmlns:mc="http://schemas.openxmlformats.org/markup-compatibility/2006">
              <mc:Choice xmlns:v="urn:schemas-microsoft-com:vml" Requires="v">
                <p:oleObj name="Equation" r:id="rId8" imgW="4267200" imgH="444500" progId="Equation.3">
                  <p:embed/>
                </p:oleObj>
              </mc:Choice>
              <mc:Fallback>
                <p:oleObj name="Equation" r:id="rId8" imgW="4267200" imgH="4445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8950" y="1219200"/>
                        <a:ext cx="5945188" cy="615950"/>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46D1C36-0B2A-49BD-BBB1-A548BED30CEB}"/>
              </a:ext>
            </a:extLst>
          </p:cNvPr>
          <p:cNvSpPr>
            <a:spLocks noGrp="1" noChangeArrowheads="1"/>
          </p:cNvSpPr>
          <p:nvPr>
            <p:ph type="title"/>
          </p:nvPr>
        </p:nvSpPr>
        <p:spPr/>
        <p:txBody>
          <a:bodyPr/>
          <a:lstStyle/>
          <a:p>
            <a:r>
              <a:rPr lang="en-US" altLang="ar-EG" sz="2800"/>
              <a:t>Splitting Based on INFO...</a:t>
            </a:r>
            <a:endParaRPr lang="en-US" altLang="ar-EG"/>
          </a:p>
        </p:txBody>
      </p:sp>
      <p:sp>
        <p:nvSpPr>
          <p:cNvPr id="54275" name="Rectangle 3">
            <a:extLst>
              <a:ext uri="{FF2B5EF4-FFF2-40B4-BE49-F238E27FC236}">
                <a16:creationId xmlns:a16="http://schemas.microsoft.com/office/drawing/2014/main" id="{0799402F-46DC-4A73-83D8-7C3AC52C44C5}"/>
              </a:ext>
            </a:extLst>
          </p:cNvPr>
          <p:cNvSpPr>
            <a:spLocks noGrp="1" noChangeArrowheads="1"/>
          </p:cNvSpPr>
          <p:nvPr>
            <p:ph type="body" sz="half" idx="1"/>
          </p:nvPr>
        </p:nvSpPr>
        <p:spPr>
          <a:xfrm>
            <a:off x="381000" y="1143000"/>
            <a:ext cx="8382000" cy="4953000"/>
          </a:xfrm>
        </p:spPr>
        <p:txBody>
          <a:bodyPr/>
          <a:lstStyle/>
          <a:p>
            <a:pPr marL="342900" indent="-342900"/>
            <a:r>
              <a:rPr lang="en-US" altLang="ar-EG" sz="2400"/>
              <a:t>Information Gain: </a:t>
            </a:r>
          </a:p>
          <a:p>
            <a:pPr marL="742950" lvl="1" indent="-285750"/>
            <a:endParaRPr lang="en-US" altLang="ar-EG" sz="2400"/>
          </a:p>
          <a:p>
            <a:pPr marL="1146175" lvl="2" indent="-228600">
              <a:buFont typeface="Wingdings" panose="05000000000000000000" pitchFamily="2" charset="2"/>
              <a:buNone/>
            </a:pPr>
            <a:endParaRPr lang="en-US" altLang="ar-EG" sz="2000"/>
          </a:p>
          <a:p>
            <a:pPr marL="1146175" lvl="2" indent="-228600">
              <a:buFont typeface="Wingdings" panose="05000000000000000000" pitchFamily="2" charset="2"/>
              <a:buNone/>
            </a:pPr>
            <a:endParaRPr lang="en-US" altLang="ar-EG" sz="2000"/>
          </a:p>
          <a:p>
            <a:pPr marL="1146175" lvl="2" indent="-228600">
              <a:buFont typeface="Wingdings" panose="05000000000000000000" pitchFamily="2" charset="2"/>
              <a:buNone/>
            </a:pPr>
            <a:r>
              <a:rPr lang="en-US" altLang="ar-EG" sz="2000"/>
              <a:t>		Parent Node, p is split into k partitions;</a:t>
            </a:r>
          </a:p>
          <a:p>
            <a:pPr marL="1146175" lvl="2" indent="-228600">
              <a:buFont typeface="Wingdings" panose="05000000000000000000" pitchFamily="2" charset="2"/>
              <a:buNone/>
            </a:pPr>
            <a:r>
              <a:rPr lang="en-US" altLang="ar-EG" sz="2000"/>
              <a:t>		n</a:t>
            </a:r>
            <a:r>
              <a:rPr lang="en-US" altLang="ar-EG" sz="2000" baseline="-25000"/>
              <a:t>i</a:t>
            </a:r>
            <a:r>
              <a:rPr lang="en-US" altLang="ar-EG" sz="2000"/>
              <a:t> is number of records in partition i</a:t>
            </a:r>
          </a:p>
          <a:p>
            <a:pPr marL="742950" lvl="1" indent="-285750"/>
            <a:r>
              <a:rPr lang="en-US" altLang="ar-EG" sz="2400"/>
              <a:t>Measures Reduction in Entropy achieved because of the split. Choose the split that achieves most reduction (maximizes GAIN)</a:t>
            </a:r>
          </a:p>
          <a:p>
            <a:pPr marL="742950" lvl="1" indent="-285750"/>
            <a:r>
              <a:rPr lang="en-US" altLang="ar-EG" sz="2400"/>
              <a:t>Used in ID3 and C4.5</a:t>
            </a:r>
          </a:p>
          <a:p>
            <a:pPr marL="742950" lvl="1" indent="-285750"/>
            <a:r>
              <a:rPr lang="en-US" altLang="ar-EG" sz="2400"/>
              <a:t>Disadvantage: Tends to prefer splits that result in large number of partitions, each being small but pure.</a:t>
            </a:r>
          </a:p>
        </p:txBody>
      </p:sp>
      <p:graphicFrame>
        <p:nvGraphicFramePr>
          <p:cNvPr id="54276" name="Object 4">
            <a:extLst>
              <a:ext uri="{FF2B5EF4-FFF2-40B4-BE49-F238E27FC236}">
                <a16:creationId xmlns:a16="http://schemas.microsoft.com/office/drawing/2014/main" id="{BCB9D142-69B6-46F2-8482-8CF480434D47}"/>
              </a:ext>
            </a:extLst>
          </p:cNvPr>
          <p:cNvGraphicFramePr>
            <a:graphicFrameLocks noChangeAspect="1"/>
          </p:cNvGraphicFramePr>
          <p:nvPr/>
        </p:nvGraphicFramePr>
        <p:xfrm>
          <a:off x="1752600" y="1676400"/>
          <a:ext cx="6189663" cy="966788"/>
        </p:xfrm>
        <a:graphic>
          <a:graphicData uri="http://schemas.openxmlformats.org/presentationml/2006/ole">
            <mc:AlternateContent xmlns:mc="http://schemas.openxmlformats.org/markup-compatibility/2006">
              <mc:Choice xmlns:v="urn:schemas-microsoft-com:vml" Requires="v">
                <p:oleObj name="Equation" r:id="rId2" imgW="5041900" imgH="787400" progId="Equation.3">
                  <p:embed/>
                </p:oleObj>
              </mc:Choice>
              <mc:Fallback>
                <p:oleObj name="Equation" r:id="rId2" imgW="5041900" imgH="787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76400"/>
                        <a:ext cx="6189663" cy="966788"/>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4F83260-76CF-4AFB-A737-D8BCB989FAE8}"/>
              </a:ext>
            </a:extLst>
          </p:cNvPr>
          <p:cNvSpPr>
            <a:spLocks noGrp="1" noChangeArrowheads="1"/>
          </p:cNvSpPr>
          <p:nvPr>
            <p:ph type="title"/>
          </p:nvPr>
        </p:nvSpPr>
        <p:spPr/>
        <p:txBody>
          <a:bodyPr/>
          <a:lstStyle/>
          <a:p>
            <a:r>
              <a:rPr lang="en-US" altLang="ar-EG" sz="2800"/>
              <a:t>Splitting Based on INFO...</a:t>
            </a:r>
            <a:endParaRPr lang="en-US" altLang="ar-EG"/>
          </a:p>
        </p:txBody>
      </p:sp>
      <p:sp>
        <p:nvSpPr>
          <p:cNvPr id="55299" name="Rectangle 3">
            <a:extLst>
              <a:ext uri="{FF2B5EF4-FFF2-40B4-BE49-F238E27FC236}">
                <a16:creationId xmlns:a16="http://schemas.microsoft.com/office/drawing/2014/main" id="{7621BB98-61C7-44FC-85A8-F56B1F0770C3}"/>
              </a:ext>
            </a:extLst>
          </p:cNvPr>
          <p:cNvSpPr>
            <a:spLocks noGrp="1" noChangeArrowheads="1"/>
          </p:cNvSpPr>
          <p:nvPr>
            <p:ph type="body" sz="half" idx="1"/>
          </p:nvPr>
        </p:nvSpPr>
        <p:spPr>
          <a:xfrm>
            <a:off x="457200" y="1143000"/>
            <a:ext cx="8382000" cy="5105400"/>
          </a:xfrm>
        </p:spPr>
        <p:txBody>
          <a:bodyPr/>
          <a:lstStyle/>
          <a:p>
            <a:pPr marL="342900" indent="-342900">
              <a:lnSpc>
                <a:spcPct val="90000"/>
              </a:lnSpc>
            </a:pPr>
            <a:r>
              <a:rPr lang="en-US" altLang="ar-EG" sz="2400"/>
              <a:t>Gain Ratio: </a:t>
            </a:r>
          </a:p>
          <a:p>
            <a:pPr marL="742950" lvl="1" indent="-285750">
              <a:lnSpc>
                <a:spcPct val="90000"/>
              </a:lnSpc>
            </a:pPr>
            <a:endParaRPr lang="en-US" altLang="ar-EG" sz="2400"/>
          </a:p>
          <a:p>
            <a:pPr marL="742950" lvl="1" indent="-285750">
              <a:lnSpc>
                <a:spcPct val="90000"/>
              </a:lnSpc>
            </a:pPr>
            <a:endParaRPr lang="en-US" altLang="ar-EG" sz="2400"/>
          </a:p>
          <a:p>
            <a:pPr marL="1146175" lvl="2" indent="-228600">
              <a:lnSpc>
                <a:spcPct val="90000"/>
              </a:lnSpc>
            </a:pPr>
            <a:endParaRPr lang="en-US" altLang="ar-EG" sz="2000"/>
          </a:p>
          <a:p>
            <a:pPr marL="1146175" lvl="2" indent="-228600">
              <a:lnSpc>
                <a:spcPct val="90000"/>
              </a:lnSpc>
            </a:pPr>
            <a:endParaRPr lang="en-US" altLang="ar-EG" sz="2000"/>
          </a:p>
          <a:p>
            <a:pPr marL="1146175" lvl="2" indent="-228600">
              <a:lnSpc>
                <a:spcPct val="90000"/>
              </a:lnSpc>
              <a:buFont typeface="Wingdings" panose="05000000000000000000" pitchFamily="2" charset="2"/>
              <a:buNone/>
            </a:pPr>
            <a:r>
              <a:rPr lang="en-US" altLang="ar-EG" sz="2000"/>
              <a:t>Parent Node, p is split into k partitions</a:t>
            </a:r>
          </a:p>
          <a:p>
            <a:pPr marL="1146175" lvl="2" indent="-228600">
              <a:lnSpc>
                <a:spcPct val="90000"/>
              </a:lnSpc>
              <a:buFont typeface="Wingdings" panose="05000000000000000000" pitchFamily="2" charset="2"/>
              <a:buNone/>
            </a:pPr>
            <a:r>
              <a:rPr lang="en-US" altLang="ar-EG" sz="2000"/>
              <a:t>n</a:t>
            </a:r>
            <a:r>
              <a:rPr lang="en-US" altLang="ar-EG" sz="2000" baseline="-25000"/>
              <a:t>i</a:t>
            </a:r>
            <a:r>
              <a:rPr lang="en-US" altLang="ar-EG" sz="2000"/>
              <a:t> is the number of records in partition i</a:t>
            </a:r>
          </a:p>
          <a:p>
            <a:pPr marL="1146175" lvl="2" indent="-228600">
              <a:lnSpc>
                <a:spcPct val="90000"/>
              </a:lnSpc>
              <a:buFont typeface="Wingdings" panose="05000000000000000000" pitchFamily="2" charset="2"/>
              <a:buNone/>
            </a:pPr>
            <a:endParaRPr lang="en-US" altLang="ar-EG" sz="800"/>
          </a:p>
          <a:p>
            <a:pPr marL="742950" lvl="1" indent="-285750">
              <a:lnSpc>
                <a:spcPct val="90000"/>
              </a:lnSpc>
            </a:pPr>
            <a:r>
              <a:rPr lang="en-US" altLang="ar-EG" sz="2400"/>
              <a:t>Adjusts Information Gain by the entropy of the partitioning (SplitINFO). Higher entropy partitioning (large number of small partitions) is penalized!</a:t>
            </a:r>
          </a:p>
          <a:p>
            <a:pPr marL="742950" lvl="1" indent="-285750">
              <a:lnSpc>
                <a:spcPct val="90000"/>
              </a:lnSpc>
            </a:pPr>
            <a:r>
              <a:rPr lang="en-US" altLang="ar-EG" sz="2400"/>
              <a:t>Used in C4.5</a:t>
            </a:r>
          </a:p>
          <a:p>
            <a:pPr marL="742950" lvl="1" indent="-285750">
              <a:lnSpc>
                <a:spcPct val="90000"/>
              </a:lnSpc>
            </a:pPr>
            <a:r>
              <a:rPr lang="en-US" altLang="ar-EG" sz="2400"/>
              <a:t>Designed to overcome the disadvantage of Information Gain</a:t>
            </a:r>
          </a:p>
        </p:txBody>
      </p:sp>
      <p:graphicFrame>
        <p:nvGraphicFramePr>
          <p:cNvPr id="55300" name="Object 5">
            <a:extLst>
              <a:ext uri="{FF2B5EF4-FFF2-40B4-BE49-F238E27FC236}">
                <a16:creationId xmlns:a16="http://schemas.microsoft.com/office/drawing/2014/main" id="{44175609-8C6A-43D1-BFBC-EADB8232A420}"/>
              </a:ext>
            </a:extLst>
          </p:cNvPr>
          <p:cNvGraphicFramePr>
            <a:graphicFrameLocks noChangeAspect="1"/>
          </p:cNvGraphicFramePr>
          <p:nvPr/>
        </p:nvGraphicFramePr>
        <p:xfrm>
          <a:off x="609600" y="1752600"/>
          <a:ext cx="4114800" cy="927100"/>
        </p:xfrm>
        <a:graphic>
          <a:graphicData uri="http://schemas.openxmlformats.org/presentationml/2006/ole">
            <mc:AlternateContent xmlns:mc="http://schemas.openxmlformats.org/markup-compatibility/2006">
              <mc:Choice xmlns:v="urn:schemas-microsoft-com:vml" Requires="v">
                <p:oleObj name="Equation" r:id="rId2" imgW="3340100" imgH="800100" progId="Equation.3">
                  <p:embed/>
                </p:oleObj>
              </mc:Choice>
              <mc:Fallback>
                <p:oleObj name="Equation" r:id="rId2" imgW="3340100" imgH="8001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4114800" cy="92710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55301" name="Object 6">
            <a:extLst>
              <a:ext uri="{FF2B5EF4-FFF2-40B4-BE49-F238E27FC236}">
                <a16:creationId xmlns:a16="http://schemas.microsoft.com/office/drawing/2014/main" id="{B7A68B48-397B-4682-B036-4C589AC1EA61}"/>
              </a:ext>
            </a:extLst>
          </p:cNvPr>
          <p:cNvGraphicFramePr>
            <a:graphicFrameLocks noChangeAspect="1"/>
          </p:cNvGraphicFramePr>
          <p:nvPr/>
        </p:nvGraphicFramePr>
        <p:xfrm>
          <a:off x="4800600" y="1752600"/>
          <a:ext cx="4194175" cy="935038"/>
        </p:xfrm>
        <a:graphic>
          <a:graphicData uri="http://schemas.openxmlformats.org/presentationml/2006/ole">
            <mc:AlternateContent xmlns:mc="http://schemas.openxmlformats.org/markup-compatibility/2006">
              <mc:Choice xmlns:v="urn:schemas-microsoft-com:vml" Requires="v">
                <p:oleObj name="Equation" r:id="rId4" imgW="2959100" imgH="723900" progId="Equation.3">
                  <p:embed/>
                </p:oleObj>
              </mc:Choice>
              <mc:Fallback>
                <p:oleObj name="Equation" r:id="rId4" imgW="2959100" imgH="7239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752600"/>
                        <a:ext cx="4194175" cy="935038"/>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F8108CD-07A3-409C-81B4-F704AED9C137}"/>
              </a:ext>
            </a:extLst>
          </p:cNvPr>
          <p:cNvSpPr>
            <a:spLocks noGrp="1" noChangeArrowheads="1"/>
          </p:cNvSpPr>
          <p:nvPr>
            <p:ph type="title"/>
          </p:nvPr>
        </p:nvSpPr>
        <p:spPr/>
        <p:txBody>
          <a:bodyPr/>
          <a:lstStyle/>
          <a:p>
            <a:r>
              <a:rPr lang="en-US" altLang="ar-EG"/>
              <a:t>Definition of Nearest Neighbor</a:t>
            </a:r>
          </a:p>
        </p:txBody>
      </p:sp>
      <p:graphicFrame>
        <p:nvGraphicFramePr>
          <p:cNvPr id="8195" name="Object 3">
            <a:extLst>
              <a:ext uri="{FF2B5EF4-FFF2-40B4-BE49-F238E27FC236}">
                <a16:creationId xmlns:a16="http://schemas.microsoft.com/office/drawing/2014/main" id="{FEB22D87-94D0-4675-A27E-C80B542E5E6A}"/>
              </a:ext>
            </a:extLst>
          </p:cNvPr>
          <p:cNvGraphicFramePr>
            <a:graphicFrameLocks noChangeAspect="1"/>
          </p:cNvGraphicFramePr>
          <p:nvPr/>
        </p:nvGraphicFramePr>
        <p:xfrm>
          <a:off x="533400" y="1600200"/>
          <a:ext cx="7848600" cy="3640138"/>
        </p:xfrm>
        <a:graphic>
          <a:graphicData uri="http://schemas.openxmlformats.org/presentationml/2006/ole">
            <mc:AlternateContent xmlns:mc="http://schemas.openxmlformats.org/markup-compatibility/2006">
              <mc:Choice xmlns:v="urn:schemas-microsoft-com:vml" Requires="v">
                <p:oleObj name="VISIO" r:id="rId2" imgW="9761220" imgH="4517136" progId="Visio.Drawing.6">
                  <p:embed/>
                </p:oleObj>
              </mc:Choice>
              <mc:Fallback>
                <p:oleObj name="VISIO" r:id="rId2" imgW="9761220" imgH="4517136" progId="Visio.Drawing.6">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7848600" cy="364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Rectangle 4">
            <a:extLst>
              <a:ext uri="{FF2B5EF4-FFF2-40B4-BE49-F238E27FC236}">
                <a16:creationId xmlns:a16="http://schemas.microsoft.com/office/drawing/2014/main" id="{982DB4A1-C5DD-4077-84D9-00B5643CA7D2}"/>
              </a:ext>
            </a:extLst>
          </p:cNvPr>
          <p:cNvSpPr>
            <a:spLocks noChangeArrowheads="1"/>
          </p:cNvSpPr>
          <p:nvPr/>
        </p:nvSpPr>
        <p:spPr bwMode="auto">
          <a:xfrm>
            <a:off x="762000" y="5257800"/>
            <a:ext cx="76962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buFont typeface="Monotype Sorts" pitchFamily="2" charset="2"/>
              <a:buNone/>
            </a:pPr>
            <a:r>
              <a:rPr lang="en-US" altLang="ar-EG" sz="2400" b="0"/>
              <a:t>    K-nearest neighbors of a record x are data points that have the k smallest distance to x</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2B4AD03-D593-43D0-9F7E-A5E4CCB14B0A}"/>
              </a:ext>
            </a:extLst>
          </p:cNvPr>
          <p:cNvSpPr>
            <a:spLocks noGrp="1" noChangeArrowheads="1"/>
          </p:cNvSpPr>
          <p:nvPr>
            <p:ph type="title"/>
          </p:nvPr>
        </p:nvSpPr>
        <p:spPr>
          <a:xfrm>
            <a:off x="381000" y="152400"/>
            <a:ext cx="8534400" cy="533400"/>
          </a:xfrm>
        </p:spPr>
        <p:txBody>
          <a:bodyPr/>
          <a:lstStyle/>
          <a:p>
            <a:r>
              <a:rPr lang="en-US" altLang="ar-EG" sz="2800"/>
              <a:t>Splitting Criteria based on Classification Error</a:t>
            </a:r>
            <a:endParaRPr lang="en-US" altLang="ar-EG"/>
          </a:p>
        </p:txBody>
      </p:sp>
      <p:sp>
        <p:nvSpPr>
          <p:cNvPr id="56323" name="Rectangle 3">
            <a:extLst>
              <a:ext uri="{FF2B5EF4-FFF2-40B4-BE49-F238E27FC236}">
                <a16:creationId xmlns:a16="http://schemas.microsoft.com/office/drawing/2014/main" id="{1633E946-8221-4021-A1CC-02553173393B}"/>
              </a:ext>
            </a:extLst>
          </p:cNvPr>
          <p:cNvSpPr>
            <a:spLocks noGrp="1" noChangeArrowheads="1"/>
          </p:cNvSpPr>
          <p:nvPr>
            <p:ph type="body" idx="1"/>
          </p:nvPr>
        </p:nvSpPr>
        <p:spPr/>
        <p:txBody>
          <a:bodyPr/>
          <a:lstStyle/>
          <a:p>
            <a:pPr marL="342900" indent="-342900"/>
            <a:r>
              <a:rPr lang="en-US" altLang="ar-EG"/>
              <a:t>Classification error at a node t :</a:t>
            </a:r>
          </a:p>
          <a:p>
            <a:pPr marL="342900" indent="-342900"/>
            <a:endParaRPr lang="en-US" altLang="ar-EG"/>
          </a:p>
          <a:p>
            <a:pPr marL="342900" indent="-342900"/>
            <a:endParaRPr lang="en-US" altLang="ar-EG"/>
          </a:p>
          <a:p>
            <a:pPr marL="342900" indent="-342900"/>
            <a:endParaRPr lang="en-US" altLang="ar-EG"/>
          </a:p>
          <a:p>
            <a:pPr marL="342900" indent="-342900"/>
            <a:r>
              <a:rPr lang="en-US" altLang="ar-EG" sz="2400"/>
              <a:t>Measures misclassification error made by a node. </a:t>
            </a:r>
          </a:p>
          <a:p>
            <a:pPr marL="1085850" lvl="2" indent="-228600"/>
            <a:r>
              <a:rPr lang="en-US" altLang="ar-EG" sz="2000"/>
              <a:t>Maximum (1 - 1/n</a:t>
            </a:r>
            <a:r>
              <a:rPr lang="en-US" altLang="ar-EG" sz="2000" baseline="-25000"/>
              <a:t>c</a:t>
            </a:r>
            <a:r>
              <a:rPr lang="en-US" altLang="ar-EG" sz="2000"/>
              <a:t>) when records are equally distributed among all classes, implying least interesting information</a:t>
            </a:r>
          </a:p>
          <a:p>
            <a:pPr marL="1085850" lvl="2" indent="-228600"/>
            <a:r>
              <a:rPr lang="en-US" altLang="ar-EG" sz="2000"/>
              <a:t>Minimum (0.0) when all records belong to one class, implying most interesting information</a:t>
            </a:r>
          </a:p>
        </p:txBody>
      </p:sp>
      <p:graphicFrame>
        <p:nvGraphicFramePr>
          <p:cNvPr id="56324" name="Object 4">
            <a:extLst>
              <a:ext uri="{FF2B5EF4-FFF2-40B4-BE49-F238E27FC236}">
                <a16:creationId xmlns:a16="http://schemas.microsoft.com/office/drawing/2014/main" id="{93BD8473-EC07-46FC-88DF-33BC3BA68565}"/>
              </a:ext>
            </a:extLst>
          </p:cNvPr>
          <p:cNvGraphicFramePr>
            <a:graphicFrameLocks noChangeAspect="1"/>
          </p:cNvGraphicFramePr>
          <p:nvPr/>
        </p:nvGraphicFramePr>
        <p:xfrm>
          <a:off x="1752600" y="1981200"/>
          <a:ext cx="4953000" cy="650875"/>
        </p:xfrm>
        <a:graphic>
          <a:graphicData uri="http://schemas.openxmlformats.org/presentationml/2006/ole">
            <mc:AlternateContent xmlns:mc="http://schemas.openxmlformats.org/markup-compatibility/2006">
              <mc:Choice xmlns:v="urn:schemas-microsoft-com:vml" Requires="v">
                <p:oleObj name="Equation" r:id="rId2" imgW="3073400" imgH="406400" progId="Equation.3">
                  <p:embed/>
                </p:oleObj>
              </mc:Choice>
              <mc:Fallback>
                <p:oleObj name="Equation" r:id="rId2" imgW="3073400" imgH="406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81200"/>
                        <a:ext cx="4953000" cy="650875"/>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7BDAB5F-E439-496A-81F2-851B78FD577F}"/>
              </a:ext>
            </a:extLst>
          </p:cNvPr>
          <p:cNvSpPr>
            <a:spLocks noGrp="1" noChangeArrowheads="1"/>
          </p:cNvSpPr>
          <p:nvPr>
            <p:ph type="title"/>
          </p:nvPr>
        </p:nvSpPr>
        <p:spPr/>
        <p:txBody>
          <a:bodyPr/>
          <a:lstStyle/>
          <a:p>
            <a:r>
              <a:rPr lang="en-US" altLang="ar-EG"/>
              <a:t>Examples for Computing Error</a:t>
            </a:r>
          </a:p>
        </p:txBody>
      </p:sp>
      <p:graphicFrame>
        <p:nvGraphicFramePr>
          <p:cNvPr id="57347" name="Object 3">
            <a:extLst>
              <a:ext uri="{FF2B5EF4-FFF2-40B4-BE49-F238E27FC236}">
                <a16:creationId xmlns:a16="http://schemas.microsoft.com/office/drawing/2014/main" id="{C2F4FDAF-37C7-4C60-AE31-8283EDFCED47}"/>
              </a:ext>
            </a:extLst>
          </p:cNvPr>
          <p:cNvGraphicFramePr>
            <a:graphicFrameLocks noChangeAspect="1"/>
          </p:cNvGraphicFramePr>
          <p:nvPr/>
        </p:nvGraphicFramePr>
        <p:xfrm>
          <a:off x="304800" y="2339975"/>
          <a:ext cx="2362200" cy="936625"/>
        </p:xfrm>
        <a:graphic>
          <a:graphicData uri="http://schemas.openxmlformats.org/presentationml/2006/ole">
            <mc:AlternateContent xmlns:mc="http://schemas.openxmlformats.org/markup-compatibility/2006">
              <mc:Choice xmlns:v="urn:schemas-microsoft-com:vml" Requires="v">
                <p:oleObj name="Document" r:id="rId2" imgW="3238500" imgH="1357884" progId="Word.Document.8">
                  <p:embed/>
                </p:oleObj>
              </mc:Choice>
              <mc:Fallback>
                <p:oleObj name="Document" r:id="rId2" imgW="3238500" imgH="1357884"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8" name="Object 4">
            <a:extLst>
              <a:ext uri="{FF2B5EF4-FFF2-40B4-BE49-F238E27FC236}">
                <a16:creationId xmlns:a16="http://schemas.microsoft.com/office/drawing/2014/main" id="{86B101E7-F792-4508-9F63-4F5EB15CF6A8}"/>
              </a:ext>
            </a:extLst>
          </p:cNvPr>
          <p:cNvGraphicFramePr>
            <a:graphicFrameLocks noChangeAspect="1"/>
          </p:cNvGraphicFramePr>
          <p:nvPr/>
        </p:nvGraphicFramePr>
        <p:xfrm>
          <a:off x="381000" y="5181600"/>
          <a:ext cx="2286000" cy="938213"/>
        </p:xfrm>
        <a:graphic>
          <a:graphicData uri="http://schemas.openxmlformats.org/presentationml/2006/ole">
            <mc:AlternateContent xmlns:mc="http://schemas.openxmlformats.org/markup-compatibility/2006">
              <mc:Choice xmlns:v="urn:schemas-microsoft-com:vml" Requires="v">
                <p:oleObj name="Document" r:id="rId4" imgW="3238500" imgH="1382268" progId="Word.Document.8">
                  <p:embed/>
                </p:oleObj>
              </mc:Choice>
              <mc:Fallback>
                <p:oleObj name="Document" r:id="rId4" imgW="3238500" imgH="138226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9" name="Object 5">
            <a:extLst>
              <a:ext uri="{FF2B5EF4-FFF2-40B4-BE49-F238E27FC236}">
                <a16:creationId xmlns:a16="http://schemas.microsoft.com/office/drawing/2014/main" id="{3382BAE3-068E-4BDD-BBD3-973985308FE9}"/>
              </a:ext>
            </a:extLst>
          </p:cNvPr>
          <p:cNvGraphicFramePr>
            <a:graphicFrameLocks noChangeAspect="1"/>
          </p:cNvGraphicFramePr>
          <p:nvPr/>
        </p:nvGraphicFramePr>
        <p:xfrm>
          <a:off x="381000" y="3817938"/>
          <a:ext cx="2286000" cy="906462"/>
        </p:xfrm>
        <a:graphic>
          <a:graphicData uri="http://schemas.openxmlformats.org/presentationml/2006/ole">
            <mc:AlternateContent xmlns:mc="http://schemas.openxmlformats.org/markup-compatibility/2006">
              <mc:Choice xmlns:v="urn:schemas-microsoft-com:vml" Requires="v">
                <p:oleObj name="Document" r:id="rId6" imgW="3238500" imgH="1357884" progId="Word.Document.8">
                  <p:embed/>
                </p:oleObj>
              </mc:Choice>
              <mc:Fallback>
                <p:oleObj name="Document" r:id="rId6" imgW="3238500" imgH="1357884"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0" name="Text Box 6">
            <a:extLst>
              <a:ext uri="{FF2B5EF4-FFF2-40B4-BE49-F238E27FC236}">
                <a16:creationId xmlns:a16="http://schemas.microsoft.com/office/drawing/2014/main" id="{C375413C-F6FA-437C-8ED1-61DDDDB2EA3B}"/>
              </a:ext>
            </a:extLst>
          </p:cNvPr>
          <p:cNvSpPr txBox="1">
            <a:spLocks noChangeArrowheads="1"/>
          </p:cNvSpPr>
          <p:nvPr/>
        </p:nvSpPr>
        <p:spPr bwMode="auto">
          <a:xfrm>
            <a:off x="2895600" y="2339975"/>
            <a:ext cx="5943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P(C1) = 0/6 = 0     P(C2) = 6/6 = 1</a:t>
            </a:r>
          </a:p>
          <a:p>
            <a:pPr>
              <a:spcBef>
                <a:spcPct val="50000"/>
              </a:spcBef>
              <a:spcAft>
                <a:spcPct val="0"/>
              </a:spcAft>
              <a:buClrTx/>
              <a:buSzTx/>
              <a:buFontTx/>
              <a:buNone/>
            </a:pPr>
            <a:r>
              <a:rPr lang="en-US" altLang="ar-EG" sz="2000"/>
              <a:t>Error = 1 – max (0, 1) = 1 – 1 = 0 </a:t>
            </a:r>
          </a:p>
        </p:txBody>
      </p:sp>
      <p:sp>
        <p:nvSpPr>
          <p:cNvPr id="57351" name="Text Box 7">
            <a:extLst>
              <a:ext uri="{FF2B5EF4-FFF2-40B4-BE49-F238E27FC236}">
                <a16:creationId xmlns:a16="http://schemas.microsoft.com/office/drawing/2014/main" id="{AA3C644B-CC8B-43FC-AB3C-CD12B21B2391}"/>
              </a:ext>
            </a:extLst>
          </p:cNvPr>
          <p:cNvSpPr txBox="1">
            <a:spLocks noChangeArrowheads="1"/>
          </p:cNvSpPr>
          <p:nvPr/>
        </p:nvSpPr>
        <p:spPr bwMode="auto">
          <a:xfrm>
            <a:off x="2971800" y="3733800"/>
            <a:ext cx="5105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P(C1) = 1/6          P(C2) = 5/6</a:t>
            </a:r>
          </a:p>
          <a:p>
            <a:pPr>
              <a:spcBef>
                <a:spcPct val="50000"/>
              </a:spcBef>
              <a:spcAft>
                <a:spcPct val="0"/>
              </a:spcAft>
              <a:buClrTx/>
              <a:buSzTx/>
              <a:buFontTx/>
              <a:buNone/>
            </a:pPr>
            <a:r>
              <a:rPr lang="en-US" altLang="ar-EG" sz="2000"/>
              <a:t>Error = 1 – max (1/6, 5/6) = 1 – 5/6 = 1/6</a:t>
            </a:r>
          </a:p>
        </p:txBody>
      </p:sp>
      <p:sp>
        <p:nvSpPr>
          <p:cNvPr id="57352" name="Text Box 8">
            <a:extLst>
              <a:ext uri="{FF2B5EF4-FFF2-40B4-BE49-F238E27FC236}">
                <a16:creationId xmlns:a16="http://schemas.microsoft.com/office/drawing/2014/main" id="{67347B2F-FBC5-4303-97DE-E187FBA5EABE}"/>
              </a:ext>
            </a:extLst>
          </p:cNvPr>
          <p:cNvSpPr txBox="1">
            <a:spLocks noChangeArrowheads="1"/>
          </p:cNvSpPr>
          <p:nvPr/>
        </p:nvSpPr>
        <p:spPr bwMode="auto">
          <a:xfrm>
            <a:off x="2971800" y="5105400"/>
            <a:ext cx="6172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P(C1) = 2/6          P(C2) = 4/6</a:t>
            </a:r>
          </a:p>
          <a:p>
            <a:pPr>
              <a:spcBef>
                <a:spcPct val="50000"/>
              </a:spcBef>
              <a:spcAft>
                <a:spcPct val="0"/>
              </a:spcAft>
              <a:buClrTx/>
              <a:buSzTx/>
              <a:buFontTx/>
              <a:buNone/>
            </a:pPr>
            <a:r>
              <a:rPr lang="en-US" altLang="ar-EG" sz="2000"/>
              <a:t>Error = 1 – max (2/6, 4/6) = 1 – 4/6 = 1/3</a:t>
            </a:r>
          </a:p>
        </p:txBody>
      </p:sp>
      <p:graphicFrame>
        <p:nvGraphicFramePr>
          <p:cNvPr id="57353" name="Object 10">
            <a:extLst>
              <a:ext uri="{FF2B5EF4-FFF2-40B4-BE49-F238E27FC236}">
                <a16:creationId xmlns:a16="http://schemas.microsoft.com/office/drawing/2014/main" id="{C0655541-7100-4083-8644-CC8152A2750E}"/>
              </a:ext>
            </a:extLst>
          </p:cNvPr>
          <p:cNvGraphicFramePr>
            <a:graphicFrameLocks noChangeAspect="1"/>
          </p:cNvGraphicFramePr>
          <p:nvPr/>
        </p:nvGraphicFramePr>
        <p:xfrm>
          <a:off x="1828800" y="1219200"/>
          <a:ext cx="4953000" cy="650875"/>
        </p:xfrm>
        <a:graphic>
          <a:graphicData uri="http://schemas.openxmlformats.org/presentationml/2006/ole">
            <mc:AlternateContent xmlns:mc="http://schemas.openxmlformats.org/markup-compatibility/2006">
              <mc:Choice xmlns:v="urn:schemas-microsoft-com:vml" Requires="v">
                <p:oleObj name="Equation" r:id="rId8" imgW="3073400" imgH="406400" progId="Equation.3">
                  <p:embed/>
                </p:oleObj>
              </mc:Choice>
              <mc:Fallback>
                <p:oleObj name="Equation" r:id="rId8" imgW="3073400" imgH="4064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1219200"/>
                        <a:ext cx="4953000" cy="650875"/>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CAB7550-A2CD-40CE-B106-63EBA0B9B7CE}"/>
              </a:ext>
            </a:extLst>
          </p:cNvPr>
          <p:cNvSpPr>
            <a:spLocks noGrp="1" noChangeArrowheads="1"/>
          </p:cNvSpPr>
          <p:nvPr>
            <p:ph type="title"/>
          </p:nvPr>
        </p:nvSpPr>
        <p:spPr/>
        <p:txBody>
          <a:bodyPr/>
          <a:lstStyle/>
          <a:p>
            <a:r>
              <a:rPr lang="en-US" altLang="ar-EG"/>
              <a:t>Misclassification Error vs Gini</a:t>
            </a:r>
          </a:p>
        </p:txBody>
      </p:sp>
      <p:sp>
        <p:nvSpPr>
          <p:cNvPr id="58371" name="Oval 3">
            <a:extLst>
              <a:ext uri="{FF2B5EF4-FFF2-40B4-BE49-F238E27FC236}">
                <a16:creationId xmlns:a16="http://schemas.microsoft.com/office/drawing/2014/main" id="{E13799AC-48E0-4CFE-95AC-F9542A1F4AF8}"/>
              </a:ext>
            </a:extLst>
          </p:cNvPr>
          <p:cNvSpPr>
            <a:spLocks noChangeArrowheads="1"/>
          </p:cNvSpPr>
          <p:nvPr/>
        </p:nvSpPr>
        <p:spPr bwMode="auto">
          <a:xfrm>
            <a:off x="3124200" y="1295400"/>
            <a:ext cx="1009650" cy="454025"/>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2000" b="0">
                <a:latin typeface="Times New Roman" panose="02020603050405020304" pitchFamily="18" charset="0"/>
              </a:rPr>
              <a:t>A?</a:t>
            </a:r>
            <a:endParaRPr lang="en-US" altLang="ar-EG" sz="2400" b="0">
              <a:latin typeface="Times New Roman" panose="02020603050405020304" pitchFamily="18" charset="0"/>
            </a:endParaRPr>
          </a:p>
        </p:txBody>
      </p:sp>
      <p:sp>
        <p:nvSpPr>
          <p:cNvPr id="58372" name="Line 4">
            <a:extLst>
              <a:ext uri="{FF2B5EF4-FFF2-40B4-BE49-F238E27FC236}">
                <a16:creationId xmlns:a16="http://schemas.microsoft.com/office/drawing/2014/main" id="{F6B82B29-F2BC-4632-8A42-A59AB85A0061}"/>
              </a:ext>
            </a:extLst>
          </p:cNvPr>
          <p:cNvSpPr>
            <a:spLocks noChangeShapeType="1"/>
          </p:cNvSpPr>
          <p:nvPr/>
        </p:nvSpPr>
        <p:spPr bwMode="auto">
          <a:xfrm flipH="1">
            <a:off x="2549525" y="1752600"/>
            <a:ext cx="1108075" cy="725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58373" name="Line 5">
            <a:extLst>
              <a:ext uri="{FF2B5EF4-FFF2-40B4-BE49-F238E27FC236}">
                <a16:creationId xmlns:a16="http://schemas.microsoft.com/office/drawing/2014/main" id="{50C0B43E-DD92-4F29-B8C5-1FC28AF3989D}"/>
              </a:ext>
            </a:extLst>
          </p:cNvPr>
          <p:cNvSpPr>
            <a:spLocks noChangeShapeType="1"/>
          </p:cNvSpPr>
          <p:nvPr/>
        </p:nvSpPr>
        <p:spPr bwMode="auto">
          <a:xfrm>
            <a:off x="3657600" y="1752600"/>
            <a:ext cx="1184275" cy="725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58374" name="Text Box 6">
            <a:extLst>
              <a:ext uri="{FF2B5EF4-FFF2-40B4-BE49-F238E27FC236}">
                <a16:creationId xmlns:a16="http://schemas.microsoft.com/office/drawing/2014/main" id="{CDAECE35-B54A-48A2-BA0C-E240CAC64F03}"/>
              </a:ext>
            </a:extLst>
          </p:cNvPr>
          <p:cNvSpPr txBox="1">
            <a:spLocks noChangeArrowheads="1"/>
          </p:cNvSpPr>
          <p:nvPr/>
        </p:nvSpPr>
        <p:spPr bwMode="auto">
          <a:xfrm>
            <a:off x="2276475" y="1868488"/>
            <a:ext cx="5397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Yes</a:t>
            </a:r>
          </a:p>
        </p:txBody>
      </p:sp>
      <p:sp>
        <p:nvSpPr>
          <p:cNvPr id="58375" name="Text Box 7">
            <a:extLst>
              <a:ext uri="{FF2B5EF4-FFF2-40B4-BE49-F238E27FC236}">
                <a16:creationId xmlns:a16="http://schemas.microsoft.com/office/drawing/2014/main" id="{19244B77-8512-429A-8776-2A9A743A0DB2}"/>
              </a:ext>
            </a:extLst>
          </p:cNvPr>
          <p:cNvSpPr txBox="1">
            <a:spLocks noChangeArrowheads="1"/>
          </p:cNvSpPr>
          <p:nvPr/>
        </p:nvSpPr>
        <p:spPr bwMode="auto">
          <a:xfrm>
            <a:off x="4765675" y="1868488"/>
            <a:ext cx="463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No</a:t>
            </a:r>
          </a:p>
        </p:txBody>
      </p:sp>
      <p:sp>
        <p:nvSpPr>
          <p:cNvPr id="58376" name="Rectangle 8">
            <a:extLst>
              <a:ext uri="{FF2B5EF4-FFF2-40B4-BE49-F238E27FC236}">
                <a16:creationId xmlns:a16="http://schemas.microsoft.com/office/drawing/2014/main" id="{7A83FF4B-6F65-4A14-9A79-FEEAB0003A88}"/>
              </a:ext>
            </a:extLst>
          </p:cNvPr>
          <p:cNvSpPr>
            <a:spLocks noChangeArrowheads="1"/>
          </p:cNvSpPr>
          <p:nvPr/>
        </p:nvSpPr>
        <p:spPr bwMode="auto">
          <a:xfrm>
            <a:off x="2133600" y="2478088"/>
            <a:ext cx="936625" cy="3413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Node N1</a:t>
            </a:r>
          </a:p>
        </p:txBody>
      </p:sp>
      <p:sp>
        <p:nvSpPr>
          <p:cNvPr id="58377" name="Rectangle 9">
            <a:extLst>
              <a:ext uri="{FF2B5EF4-FFF2-40B4-BE49-F238E27FC236}">
                <a16:creationId xmlns:a16="http://schemas.microsoft.com/office/drawing/2014/main" id="{981A1B1E-4AC9-431E-AC41-99CCFB34E383}"/>
              </a:ext>
            </a:extLst>
          </p:cNvPr>
          <p:cNvSpPr>
            <a:spLocks noChangeArrowheads="1"/>
          </p:cNvSpPr>
          <p:nvPr/>
        </p:nvSpPr>
        <p:spPr bwMode="auto">
          <a:xfrm>
            <a:off x="4321175" y="2478088"/>
            <a:ext cx="936625" cy="3413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ar-EG" sz="1800" b="0">
                <a:latin typeface="Times New Roman" panose="02020603050405020304" pitchFamily="18" charset="0"/>
              </a:rPr>
              <a:t>Node N2</a:t>
            </a:r>
          </a:p>
        </p:txBody>
      </p:sp>
      <p:graphicFrame>
        <p:nvGraphicFramePr>
          <p:cNvPr id="58378" name="Object 10">
            <a:extLst>
              <a:ext uri="{FF2B5EF4-FFF2-40B4-BE49-F238E27FC236}">
                <a16:creationId xmlns:a16="http://schemas.microsoft.com/office/drawing/2014/main" id="{686BF4B7-F8C5-4D33-A7BF-DB6030E4654B}"/>
              </a:ext>
            </a:extLst>
          </p:cNvPr>
          <p:cNvGraphicFramePr>
            <a:graphicFrameLocks noChangeAspect="1"/>
          </p:cNvGraphicFramePr>
          <p:nvPr/>
        </p:nvGraphicFramePr>
        <p:xfrm>
          <a:off x="6243638" y="1217613"/>
          <a:ext cx="1968500" cy="1893887"/>
        </p:xfrm>
        <a:graphic>
          <a:graphicData uri="http://schemas.openxmlformats.org/presentationml/2006/ole">
            <mc:AlternateContent xmlns:mc="http://schemas.openxmlformats.org/markup-compatibility/2006">
              <mc:Choice xmlns:v="urn:schemas-microsoft-com:vml" Requires="v">
                <p:oleObj name="Document" r:id="rId2" imgW="3177540" imgH="3054096" progId="Word.Document.8">
                  <p:embed/>
                </p:oleObj>
              </mc:Choice>
              <mc:Fallback>
                <p:oleObj name="Document" r:id="rId2" imgW="3177540" imgH="3054096" progId="Word.Document.8">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638" y="1217613"/>
                        <a:ext cx="1968500" cy="189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9" name="Object 11">
            <a:extLst>
              <a:ext uri="{FF2B5EF4-FFF2-40B4-BE49-F238E27FC236}">
                <a16:creationId xmlns:a16="http://schemas.microsoft.com/office/drawing/2014/main" id="{B9B3F87C-4E0F-4F1D-8B4E-DBAAE9E9BD08}"/>
              </a:ext>
            </a:extLst>
          </p:cNvPr>
          <p:cNvGraphicFramePr>
            <a:graphicFrameLocks noChangeAspect="1"/>
          </p:cNvGraphicFramePr>
          <p:nvPr/>
        </p:nvGraphicFramePr>
        <p:xfrm>
          <a:off x="2971800" y="3733800"/>
          <a:ext cx="1905000" cy="1471613"/>
        </p:xfrm>
        <a:graphic>
          <a:graphicData uri="http://schemas.openxmlformats.org/presentationml/2006/ole">
            <mc:AlternateContent xmlns:mc="http://schemas.openxmlformats.org/markup-compatibility/2006">
              <mc:Choice xmlns:v="urn:schemas-microsoft-com:vml" Requires="v">
                <p:oleObj name="Document" r:id="rId4" imgW="3265932" imgH="2548128" progId="Word.Document.8">
                  <p:embed/>
                </p:oleObj>
              </mc:Choice>
              <mc:Fallback>
                <p:oleObj name="Document" r:id="rId4" imgW="3265932" imgH="2548128" progId="Word.Document.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3733800"/>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80" name="Text Box 12">
            <a:extLst>
              <a:ext uri="{FF2B5EF4-FFF2-40B4-BE49-F238E27FC236}">
                <a16:creationId xmlns:a16="http://schemas.microsoft.com/office/drawing/2014/main" id="{3104C1E7-410C-4942-A776-F6B9E8E09ECC}"/>
              </a:ext>
            </a:extLst>
          </p:cNvPr>
          <p:cNvSpPr txBox="1">
            <a:spLocks noChangeArrowheads="1"/>
          </p:cNvSpPr>
          <p:nvPr/>
        </p:nvSpPr>
        <p:spPr bwMode="auto">
          <a:xfrm>
            <a:off x="304800" y="3581400"/>
            <a:ext cx="24384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Gini(N1) </a:t>
            </a:r>
            <a:br>
              <a:rPr lang="en-US" altLang="ar-EG" sz="2000"/>
            </a:br>
            <a:r>
              <a:rPr lang="en-US" altLang="ar-EG" sz="2000"/>
              <a:t>= 1 – (3/3)</a:t>
            </a:r>
            <a:r>
              <a:rPr lang="en-US" altLang="ar-EG" sz="2000" baseline="30000"/>
              <a:t>2 </a:t>
            </a:r>
            <a:r>
              <a:rPr lang="en-US" altLang="ar-EG" sz="2000"/>
              <a:t>– (0/3)</a:t>
            </a:r>
            <a:r>
              <a:rPr lang="en-US" altLang="ar-EG" sz="2000" baseline="30000"/>
              <a:t>2</a:t>
            </a:r>
            <a:r>
              <a:rPr lang="en-US" altLang="ar-EG" sz="2000"/>
              <a:t> </a:t>
            </a:r>
            <a:br>
              <a:rPr lang="en-US" altLang="ar-EG" sz="2000"/>
            </a:br>
            <a:r>
              <a:rPr lang="en-US" altLang="ar-EG" sz="2000"/>
              <a:t>= 0 </a:t>
            </a:r>
          </a:p>
          <a:p>
            <a:pPr>
              <a:spcBef>
                <a:spcPct val="50000"/>
              </a:spcBef>
              <a:spcAft>
                <a:spcPct val="0"/>
              </a:spcAft>
              <a:buClrTx/>
              <a:buSzTx/>
              <a:buFontTx/>
              <a:buNone/>
            </a:pPr>
            <a:r>
              <a:rPr lang="en-US" altLang="ar-EG" sz="2000"/>
              <a:t>Gini(N2) </a:t>
            </a:r>
            <a:br>
              <a:rPr lang="en-US" altLang="ar-EG" sz="2000"/>
            </a:br>
            <a:r>
              <a:rPr lang="en-US" altLang="ar-EG" sz="2000"/>
              <a:t>= 1 – (4/7)</a:t>
            </a:r>
            <a:r>
              <a:rPr lang="en-US" altLang="ar-EG" sz="2000" baseline="30000"/>
              <a:t>2 </a:t>
            </a:r>
            <a:r>
              <a:rPr lang="en-US" altLang="ar-EG" sz="2000"/>
              <a:t>– (3/7)</a:t>
            </a:r>
            <a:r>
              <a:rPr lang="en-US" altLang="ar-EG" sz="2000" baseline="30000"/>
              <a:t>2</a:t>
            </a:r>
            <a:r>
              <a:rPr lang="en-US" altLang="ar-EG" sz="2000"/>
              <a:t> </a:t>
            </a:r>
            <a:br>
              <a:rPr lang="en-US" altLang="ar-EG" sz="2000"/>
            </a:br>
            <a:r>
              <a:rPr lang="en-US" altLang="ar-EG" sz="2000"/>
              <a:t>= 0.489</a:t>
            </a:r>
          </a:p>
        </p:txBody>
      </p:sp>
      <p:sp>
        <p:nvSpPr>
          <p:cNvPr id="58381" name="Text Box 13">
            <a:extLst>
              <a:ext uri="{FF2B5EF4-FFF2-40B4-BE49-F238E27FC236}">
                <a16:creationId xmlns:a16="http://schemas.microsoft.com/office/drawing/2014/main" id="{AC73E696-8605-49DB-A26A-2713FA0ADF8E}"/>
              </a:ext>
            </a:extLst>
          </p:cNvPr>
          <p:cNvSpPr txBox="1">
            <a:spLocks noChangeArrowheads="1"/>
          </p:cNvSpPr>
          <p:nvPr/>
        </p:nvSpPr>
        <p:spPr bwMode="auto">
          <a:xfrm>
            <a:off x="5638800" y="3810000"/>
            <a:ext cx="24384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ar-EG" sz="2000"/>
              <a:t>Gini(Children) </a:t>
            </a:r>
            <a:br>
              <a:rPr lang="en-US" altLang="ar-EG" sz="2000"/>
            </a:br>
            <a:r>
              <a:rPr lang="en-US" altLang="ar-EG" sz="2000"/>
              <a:t>= 3/10 * 0 </a:t>
            </a:r>
            <a:br>
              <a:rPr lang="en-US" altLang="ar-EG" sz="2000"/>
            </a:br>
            <a:r>
              <a:rPr lang="en-US" altLang="ar-EG" sz="2000"/>
              <a:t>+ 7/10 * 0.489</a:t>
            </a:r>
            <a:br>
              <a:rPr lang="en-US" altLang="ar-EG" sz="2000"/>
            </a:br>
            <a:r>
              <a:rPr lang="en-US" altLang="ar-EG" sz="2000"/>
              <a:t>= 0.342</a:t>
            </a:r>
          </a:p>
          <a:p>
            <a:pPr>
              <a:spcBef>
                <a:spcPct val="50000"/>
              </a:spcBef>
              <a:spcAft>
                <a:spcPct val="0"/>
              </a:spcAft>
              <a:buClrTx/>
              <a:buSzTx/>
              <a:buFontTx/>
              <a:buNone/>
            </a:pPr>
            <a:r>
              <a:rPr lang="en-US" altLang="ar-EG" sz="2000">
                <a:solidFill>
                  <a:srgbClr val="FF0000"/>
                </a:solidFill>
              </a:rPr>
              <a:t>Gini improves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BB2F454-E242-4DCA-954D-2DC14215B7D3}"/>
              </a:ext>
            </a:extLst>
          </p:cNvPr>
          <p:cNvSpPr>
            <a:spLocks noGrp="1" noChangeArrowheads="1"/>
          </p:cNvSpPr>
          <p:nvPr>
            <p:ph type="title"/>
          </p:nvPr>
        </p:nvSpPr>
        <p:spPr/>
        <p:txBody>
          <a:bodyPr/>
          <a:lstStyle/>
          <a:p>
            <a:r>
              <a:rPr lang="en-US" altLang="ar-EG"/>
              <a:t>1 nearest-neighbor</a:t>
            </a:r>
          </a:p>
        </p:txBody>
      </p:sp>
      <p:pic>
        <p:nvPicPr>
          <p:cNvPr id="9219" name="Picture 3">
            <a:extLst>
              <a:ext uri="{FF2B5EF4-FFF2-40B4-BE49-F238E27FC236}">
                <a16:creationId xmlns:a16="http://schemas.microsoft.com/office/drawing/2014/main" id="{97A1D730-1548-4FBB-A2EC-F86896128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47800"/>
            <a:ext cx="6172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0" name="Rectangle 4">
            <a:extLst>
              <a:ext uri="{FF2B5EF4-FFF2-40B4-BE49-F238E27FC236}">
                <a16:creationId xmlns:a16="http://schemas.microsoft.com/office/drawing/2014/main" id="{450341F9-F665-4F63-9471-6B583EE531E3}"/>
              </a:ext>
            </a:extLst>
          </p:cNvPr>
          <p:cNvSpPr>
            <a:spLocks noChangeArrowheads="1"/>
          </p:cNvSpPr>
          <p:nvPr/>
        </p:nvSpPr>
        <p:spPr bwMode="auto">
          <a:xfrm>
            <a:off x="381000" y="1143000"/>
            <a:ext cx="3835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buFont typeface="Monotype Sorts" pitchFamily="2" charset="2"/>
              <a:buNone/>
            </a:pPr>
            <a:r>
              <a:rPr lang="en-US" altLang="ar-EG" sz="2400" b="0"/>
              <a:t>Voronoi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BEAB037-4275-4EF0-B656-D9685A6258ED}"/>
              </a:ext>
            </a:extLst>
          </p:cNvPr>
          <p:cNvSpPr>
            <a:spLocks noGrp="1" noChangeArrowheads="1"/>
          </p:cNvSpPr>
          <p:nvPr>
            <p:ph type="title"/>
          </p:nvPr>
        </p:nvSpPr>
        <p:spPr/>
        <p:txBody>
          <a:bodyPr/>
          <a:lstStyle/>
          <a:p>
            <a:r>
              <a:rPr lang="en-US" altLang="ar-EG"/>
              <a:t>Nearest Neighbor Classification</a:t>
            </a:r>
          </a:p>
        </p:txBody>
      </p:sp>
      <p:sp>
        <p:nvSpPr>
          <p:cNvPr id="10243" name="Rectangle 3">
            <a:extLst>
              <a:ext uri="{FF2B5EF4-FFF2-40B4-BE49-F238E27FC236}">
                <a16:creationId xmlns:a16="http://schemas.microsoft.com/office/drawing/2014/main" id="{ED8CF232-928D-4717-9ECC-2CB251E0E097}"/>
              </a:ext>
            </a:extLst>
          </p:cNvPr>
          <p:cNvSpPr>
            <a:spLocks noGrp="1" noChangeArrowheads="1"/>
          </p:cNvSpPr>
          <p:nvPr>
            <p:ph type="body" idx="1"/>
          </p:nvPr>
        </p:nvSpPr>
        <p:spPr/>
        <p:txBody>
          <a:bodyPr/>
          <a:lstStyle/>
          <a:p>
            <a:r>
              <a:rPr lang="en-US" altLang="ar-EG"/>
              <a:t>Compute distance between two points:</a:t>
            </a:r>
          </a:p>
          <a:p>
            <a:pPr lvl="1"/>
            <a:r>
              <a:rPr lang="en-US" altLang="ar-EG"/>
              <a:t>Euclidean distance </a:t>
            </a:r>
          </a:p>
          <a:p>
            <a:pPr lvl="1"/>
            <a:endParaRPr lang="en-US" altLang="ar-EG"/>
          </a:p>
          <a:p>
            <a:pPr lvl="1"/>
            <a:endParaRPr lang="en-US" altLang="ar-EG"/>
          </a:p>
          <a:p>
            <a:pPr>
              <a:buFont typeface="Monotype Sorts" pitchFamily="2" charset="2"/>
              <a:buNone/>
            </a:pPr>
            <a:endParaRPr lang="en-US" altLang="ar-EG"/>
          </a:p>
          <a:p>
            <a:r>
              <a:rPr lang="en-US" altLang="ar-EG"/>
              <a:t>Determine the class from nearest neighbor list</a:t>
            </a:r>
          </a:p>
          <a:p>
            <a:pPr lvl="1"/>
            <a:r>
              <a:rPr lang="en-US" altLang="ar-EG"/>
              <a:t>take the majority vote of class labels among the k-nearest neighbors</a:t>
            </a:r>
          </a:p>
          <a:p>
            <a:pPr lvl="1"/>
            <a:r>
              <a:rPr lang="en-US" altLang="ar-EG"/>
              <a:t>Weigh the vote according to distance</a:t>
            </a:r>
          </a:p>
          <a:p>
            <a:pPr lvl="2"/>
            <a:r>
              <a:rPr lang="en-US" altLang="ar-EG"/>
              <a:t> weight factor, w = 1/d</a:t>
            </a:r>
            <a:r>
              <a:rPr lang="en-US" altLang="ar-EG" baseline="30000"/>
              <a:t>2</a:t>
            </a:r>
          </a:p>
        </p:txBody>
      </p:sp>
      <p:graphicFrame>
        <p:nvGraphicFramePr>
          <p:cNvPr id="10244" name="Object 4">
            <a:extLst>
              <a:ext uri="{FF2B5EF4-FFF2-40B4-BE49-F238E27FC236}">
                <a16:creationId xmlns:a16="http://schemas.microsoft.com/office/drawing/2014/main" id="{ED78833D-CF80-4EF8-8DC6-3BF7572BDA87}"/>
              </a:ext>
            </a:extLst>
          </p:cNvPr>
          <p:cNvGraphicFramePr>
            <a:graphicFrameLocks noChangeAspect="1"/>
          </p:cNvGraphicFramePr>
          <p:nvPr/>
        </p:nvGraphicFramePr>
        <p:xfrm>
          <a:off x="1905000" y="2438400"/>
          <a:ext cx="4876800" cy="823913"/>
        </p:xfrm>
        <a:graphic>
          <a:graphicData uri="http://schemas.openxmlformats.org/presentationml/2006/ole">
            <mc:AlternateContent xmlns:mc="http://schemas.openxmlformats.org/markup-compatibility/2006">
              <mc:Choice xmlns:v="urn:schemas-microsoft-com:vml" Requires="v">
                <p:oleObj name="Equation" r:id="rId2" imgW="2705100" imgH="457200" progId="Equation.3">
                  <p:embed/>
                </p:oleObj>
              </mc:Choice>
              <mc:Fallback>
                <p:oleObj name="Equation" r:id="rId2" imgW="2705100" imgH="4572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438400"/>
                        <a:ext cx="48768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6B32A8B-CAAE-4EFB-9732-D614337EAEF2}"/>
              </a:ext>
            </a:extLst>
          </p:cNvPr>
          <p:cNvSpPr>
            <a:spLocks noGrp="1" noChangeArrowheads="1"/>
          </p:cNvSpPr>
          <p:nvPr>
            <p:ph type="title"/>
          </p:nvPr>
        </p:nvSpPr>
        <p:spPr/>
        <p:txBody>
          <a:bodyPr/>
          <a:lstStyle/>
          <a:p>
            <a:r>
              <a:rPr lang="en-US" altLang="ar-EG"/>
              <a:t>Nearest Neighbor Classification…</a:t>
            </a:r>
          </a:p>
        </p:txBody>
      </p:sp>
      <p:sp>
        <p:nvSpPr>
          <p:cNvPr id="11267" name="Rectangle 3">
            <a:extLst>
              <a:ext uri="{FF2B5EF4-FFF2-40B4-BE49-F238E27FC236}">
                <a16:creationId xmlns:a16="http://schemas.microsoft.com/office/drawing/2014/main" id="{B7B08D9A-2AFD-493C-95AE-6A5292BBE365}"/>
              </a:ext>
            </a:extLst>
          </p:cNvPr>
          <p:cNvSpPr>
            <a:spLocks noGrp="1" noChangeArrowheads="1"/>
          </p:cNvSpPr>
          <p:nvPr>
            <p:ph type="body" idx="1"/>
          </p:nvPr>
        </p:nvSpPr>
        <p:spPr/>
        <p:txBody>
          <a:bodyPr/>
          <a:lstStyle/>
          <a:p>
            <a:r>
              <a:rPr lang="en-US" altLang="ar-EG"/>
              <a:t>Choosing the value of k:</a:t>
            </a:r>
          </a:p>
          <a:p>
            <a:pPr lvl="1"/>
            <a:r>
              <a:rPr lang="en-US" altLang="ar-EG" sz="2400"/>
              <a:t>If k is too small, sensitive to noise points</a:t>
            </a:r>
          </a:p>
          <a:p>
            <a:pPr lvl="1"/>
            <a:r>
              <a:rPr lang="en-US" altLang="ar-EG" sz="2400"/>
              <a:t>If k is too large, neighborhood may include points from other classes</a:t>
            </a:r>
          </a:p>
        </p:txBody>
      </p:sp>
      <p:graphicFrame>
        <p:nvGraphicFramePr>
          <p:cNvPr id="11268" name="Object 4">
            <a:extLst>
              <a:ext uri="{FF2B5EF4-FFF2-40B4-BE49-F238E27FC236}">
                <a16:creationId xmlns:a16="http://schemas.microsoft.com/office/drawing/2014/main" id="{54864CAA-CEEB-4100-B845-0F605AA16D46}"/>
              </a:ext>
            </a:extLst>
          </p:cNvPr>
          <p:cNvGraphicFramePr>
            <a:graphicFrameLocks noChangeAspect="1"/>
          </p:cNvGraphicFramePr>
          <p:nvPr/>
        </p:nvGraphicFramePr>
        <p:xfrm>
          <a:off x="3657600" y="3078163"/>
          <a:ext cx="3738563" cy="3170237"/>
        </p:xfrm>
        <a:graphic>
          <a:graphicData uri="http://schemas.openxmlformats.org/presentationml/2006/ole">
            <mc:AlternateContent xmlns:mc="http://schemas.openxmlformats.org/markup-compatibility/2006">
              <mc:Choice xmlns:v="urn:schemas-microsoft-com:vml" Requires="v">
                <p:oleObj name="Visio" r:id="rId2" imgW="6582512" imgH="5298053" progId="Visio.Drawing.6">
                  <p:embed/>
                </p:oleObj>
              </mc:Choice>
              <mc:Fallback>
                <p:oleObj name="Visio" r:id="rId2" imgW="6582512" imgH="5298053"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078163"/>
                        <a:ext cx="3738563"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1026">
            <a:extLst>
              <a:ext uri="{FF2B5EF4-FFF2-40B4-BE49-F238E27FC236}">
                <a16:creationId xmlns:a16="http://schemas.microsoft.com/office/drawing/2014/main" id="{81F9D9D3-994F-44BA-A056-31FFEFE186E7}"/>
              </a:ext>
            </a:extLst>
          </p:cNvPr>
          <p:cNvSpPr>
            <a:spLocks noGrp="1" noChangeArrowheads="1"/>
          </p:cNvSpPr>
          <p:nvPr>
            <p:ph type="title"/>
          </p:nvPr>
        </p:nvSpPr>
        <p:spPr>
          <a:xfrm>
            <a:off x="228600" y="609600"/>
            <a:ext cx="8763000" cy="838200"/>
          </a:xfrm>
        </p:spPr>
        <p:txBody>
          <a:bodyPr/>
          <a:lstStyle/>
          <a:p>
            <a:pPr algn="ctr"/>
            <a:br>
              <a:rPr lang="en-US" altLang="ar-EG"/>
            </a:br>
            <a:r>
              <a:rPr lang="en-US" altLang="ar-EG"/>
              <a:t>Classification:</a:t>
            </a:r>
            <a:endParaRPr lang="en-US" altLang="ar-EG" sz="2800"/>
          </a:p>
        </p:txBody>
      </p:sp>
      <p:grpSp>
        <p:nvGrpSpPr>
          <p:cNvPr id="12291" name="Group 1031">
            <a:extLst>
              <a:ext uri="{FF2B5EF4-FFF2-40B4-BE49-F238E27FC236}">
                <a16:creationId xmlns:a16="http://schemas.microsoft.com/office/drawing/2014/main" id="{FAC8A6F8-5887-47B2-8636-DF5BB291C331}"/>
              </a:ext>
            </a:extLst>
          </p:cNvPr>
          <p:cNvGrpSpPr>
            <a:grpSpLocks/>
          </p:cNvGrpSpPr>
          <p:nvPr/>
        </p:nvGrpSpPr>
        <p:grpSpPr bwMode="auto">
          <a:xfrm>
            <a:off x="381000" y="6400800"/>
            <a:ext cx="8382000" cy="304800"/>
            <a:chOff x="288" y="3408"/>
            <a:chExt cx="5280" cy="192"/>
          </a:xfrm>
        </p:grpSpPr>
        <p:sp>
          <p:nvSpPr>
            <p:cNvPr id="12295" name="Rectangle 1032">
              <a:extLst>
                <a:ext uri="{FF2B5EF4-FFF2-40B4-BE49-F238E27FC236}">
                  <a16:creationId xmlns:a16="http://schemas.microsoft.com/office/drawing/2014/main" id="{F5096481-8B93-4937-8F55-4CE44EDD0021}"/>
                </a:ext>
              </a:extLst>
            </p:cNvPr>
            <p:cNvSpPr>
              <a:spLocks noChangeArrowheads="1"/>
            </p:cNvSpPr>
            <p:nvPr/>
          </p:nvSpPr>
          <p:spPr bwMode="auto">
            <a:xfrm>
              <a:off x="288" y="3408"/>
              <a:ext cx="5280" cy="19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12296" name="Rectangle 1033">
              <a:extLst>
                <a:ext uri="{FF2B5EF4-FFF2-40B4-BE49-F238E27FC236}">
                  <a16:creationId xmlns:a16="http://schemas.microsoft.com/office/drawing/2014/main" id="{0480578D-67EA-4072-94B5-61DB28E6225A}"/>
                </a:ext>
              </a:extLst>
            </p:cNvPr>
            <p:cNvSpPr>
              <a:spLocks noChangeArrowheads="1"/>
            </p:cNvSpPr>
            <p:nvPr/>
          </p:nvSpPr>
          <p:spPr bwMode="auto">
            <a:xfrm>
              <a:off x="288" y="3408"/>
              <a:ext cx="5269"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ts val="2000"/>
                </a:lnSpc>
                <a:spcBef>
                  <a:spcPct val="0"/>
                </a:spcBef>
                <a:spcAft>
                  <a:spcPct val="0"/>
                </a:spcAft>
                <a:buClrTx/>
                <a:buSzTx/>
                <a:buFontTx/>
                <a:buNone/>
              </a:pPr>
              <a:r>
                <a:rPr lang="en-US" altLang="ar-EG" sz="1200" b="0"/>
                <a:t>© Tan,Steinbach, Kumar 	    	Introduction to Data Mining        		      4/18/2004               </a:t>
              </a:r>
              <a:fld id="{0227129B-F609-49D5-A171-4FA8B6B72DA1}" type="slidenum">
                <a:rPr lang="ar-SA" altLang="ar-EG" sz="1200" b="0">
                  <a:cs typeface="Arial" panose="020B0604020202020204" pitchFamily="34" charset="0"/>
                </a:rPr>
                <a:pPr>
                  <a:lnSpc>
                    <a:spcPts val="2000"/>
                  </a:lnSpc>
                  <a:spcBef>
                    <a:spcPct val="0"/>
                  </a:spcBef>
                  <a:spcAft>
                    <a:spcPct val="0"/>
                  </a:spcAft>
                  <a:buClrTx/>
                  <a:buSzTx/>
                  <a:buFontTx/>
                  <a:buNone/>
                </a:pPr>
                <a:t>9</a:t>
              </a:fld>
              <a:r>
                <a:rPr lang="en-US" altLang="ar-EG" sz="1200" b="0"/>
                <a:t> </a:t>
              </a:r>
            </a:p>
          </p:txBody>
        </p:sp>
      </p:grpSp>
      <p:grpSp>
        <p:nvGrpSpPr>
          <p:cNvPr id="12292" name="Group 1034">
            <a:extLst>
              <a:ext uri="{FF2B5EF4-FFF2-40B4-BE49-F238E27FC236}">
                <a16:creationId xmlns:a16="http://schemas.microsoft.com/office/drawing/2014/main" id="{890EE6CC-718F-4BED-9F87-B503BCC06F6E}"/>
              </a:ext>
            </a:extLst>
          </p:cNvPr>
          <p:cNvGrpSpPr>
            <a:grpSpLocks/>
          </p:cNvGrpSpPr>
          <p:nvPr/>
        </p:nvGrpSpPr>
        <p:grpSpPr bwMode="auto">
          <a:xfrm>
            <a:off x="304800" y="1447800"/>
            <a:ext cx="8534400" cy="152400"/>
            <a:chOff x="264" y="788"/>
            <a:chExt cx="5232" cy="124"/>
          </a:xfrm>
        </p:grpSpPr>
        <p:sp>
          <p:nvSpPr>
            <p:cNvPr id="12293" name="Rectangle 1035">
              <a:extLst>
                <a:ext uri="{FF2B5EF4-FFF2-40B4-BE49-F238E27FC236}">
                  <a16:creationId xmlns:a16="http://schemas.microsoft.com/office/drawing/2014/main" id="{68226799-AF98-4A50-80C1-57CEBA05C9CA}"/>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sp>
          <p:nvSpPr>
            <p:cNvPr id="12294" name="Rectangle 1036">
              <a:extLst>
                <a:ext uri="{FF2B5EF4-FFF2-40B4-BE49-F238E27FC236}">
                  <a16:creationId xmlns:a16="http://schemas.microsoft.com/office/drawing/2014/main" id="{F37E5082-E81A-45FA-9E82-43F90A0FB315}"/>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ar-EG" altLang="ar-EG" sz="1400"/>
            </a:p>
          </p:txBody>
        </p:sp>
      </p:grpSp>
    </p:spTree>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146476637</TotalTime>
  <Pages>3</Pages>
  <Words>2329</Words>
  <Application>Microsoft Office PowerPoint</Application>
  <PresentationFormat>On-screen Show (4:3)</PresentationFormat>
  <Paragraphs>502</Paragraphs>
  <Slides>52</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52</vt:i4>
      </vt:variant>
    </vt:vector>
  </HeadingPairs>
  <TitlesOfParts>
    <vt:vector size="62" baseType="lpstr">
      <vt:lpstr>Arial</vt:lpstr>
      <vt:lpstr>Tahoma</vt:lpstr>
      <vt:lpstr>Monotype Sorts</vt:lpstr>
      <vt:lpstr>Wingdings</vt:lpstr>
      <vt:lpstr>Times New Roman</vt:lpstr>
      <vt:lpstr>Symbol</vt:lpstr>
      <vt:lpstr>LC.BRev.FY97</vt:lpstr>
      <vt:lpstr>Microsoft Visio Drawing</vt:lpstr>
      <vt:lpstr>Microsoft Equation 3.0</vt:lpstr>
      <vt:lpstr>Microsoft Word Document</vt:lpstr>
      <vt:lpstr>Data Mining  Classification: Alternative Techniques</vt:lpstr>
      <vt:lpstr>The Knowledge Discovery Process</vt:lpstr>
      <vt:lpstr>Nearest Neighbor Classifiers</vt:lpstr>
      <vt:lpstr>Nearest-Neighbor Classifiers</vt:lpstr>
      <vt:lpstr>Definition of Nearest Neighbor</vt:lpstr>
      <vt:lpstr>1 nearest-neighbor</vt:lpstr>
      <vt:lpstr>Nearest Neighbor Classification</vt:lpstr>
      <vt:lpstr>Nearest Neighbor Classification…</vt:lpstr>
      <vt:lpstr> Classification:</vt:lpstr>
      <vt:lpstr>Classification: Definition</vt:lpstr>
      <vt:lpstr>Illustrating Classification Task</vt:lpstr>
      <vt:lpstr>Examples of Classification Task</vt:lpstr>
      <vt:lpstr>Classification Techniques</vt:lpstr>
      <vt:lpstr>Example of a Decision Tree</vt:lpstr>
      <vt:lpstr>Another Example of Decision Tree</vt:lpstr>
      <vt:lpstr>Decision Tree Classification Task</vt:lpstr>
      <vt:lpstr>Apply Model to Test Data</vt:lpstr>
      <vt:lpstr>Apply Model to Test Data</vt:lpstr>
      <vt:lpstr>Apply Model to Test Data</vt:lpstr>
      <vt:lpstr>Apply Model to Test Data</vt:lpstr>
      <vt:lpstr>Apply Model to Test Data</vt:lpstr>
      <vt:lpstr>Apply Model to Test Data</vt:lpstr>
      <vt:lpstr>Decision Tree Classification Task</vt:lpstr>
      <vt:lpstr>Decision Tree Induction</vt:lpstr>
      <vt:lpstr>General Structure of Hunt’s Algorithm</vt:lpstr>
      <vt:lpstr>Hunt’s Algorithm</vt:lpstr>
      <vt:lpstr>Tree Induction</vt:lpstr>
      <vt:lpstr>Tree Induction</vt:lpstr>
      <vt:lpstr>How to Specify Test Condition?</vt:lpstr>
      <vt:lpstr>Splitting Based on Nominal Attributes</vt:lpstr>
      <vt:lpstr>Splitting Based on Ordinal Attributes</vt:lpstr>
      <vt:lpstr>Splitting Based on Continuous Attributes</vt:lpstr>
      <vt:lpstr>Splitting Based on Continuous Attributes</vt:lpstr>
      <vt:lpstr>Tree Induction</vt:lpstr>
      <vt:lpstr>How to determine the Best Split</vt:lpstr>
      <vt:lpstr>How to determine the Best Split</vt:lpstr>
      <vt:lpstr>Measures of Node Impurity</vt:lpstr>
      <vt:lpstr>How to Find the Best Split</vt:lpstr>
      <vt:lpstr>Measure of Impurity: GINI</vt:lpstr>
      <vt:lpstr>Examples for computing GINI</vt:lpstr>
      <vt:lpstr>Splitting Based on GINI</vt:lpstr>
      <vt:lpstr>Binary Attributes: Computing GINI Index</vt:lpstr>
      <vt:lpstr>Categorical Attributes: Computing Gini Index</vt:lpstr>
      <vt:lpstr>Continuous Attributes: Computing Gini Index</vt:lpstr>
      <vt:lpstr>Continuous Attributes: Computing Gini Index...</vt:lpstr>
      <vt:lpstr>Alternative Splitting Criteria based on INFO</vt:lpstr>
      <vt:lpstr>Examples for computing Entropy</vt:lpstr>
      <vt:lpstr>Splitting Based on INFO...</vt:lpstr>
      <vt:lpstr>Splitting Based on INFO...</vt:lpstr>
      <vt:lpstr>Splitting Criteria based on Classification Error</vt:lpstr>
      <vt:lpstr>Examples for Computing Error</vt:lpstr>
      <vt:lpstr>Misclassification Error vs Gini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Khaled ElBahnasy</cp:lastModifiedBy>
  <cp:revision>333</cp:revision>
  <cp:lastPrinted>2001-08-28T17:59:37Z</cp:lastPrinted>
  <dcterms:created xsi:type="dcterms:W3CDTF">1998-03-18T13:44:31Z</dcterms:created>
  <dcterms:modified xsi:type="dcterms:W3CDTF">2021-05-08T06:05:31Z</dcterms:modified>
</cp:coreProperties>
</file>