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4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27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5473" y="120395"/>
            <a:ext cx="9601200" cy="7315200"/>
          </a:xfrm>
          <a:custGeom>
            <a:avLst/>
            <a:gdLst/>
            <a:ahLst/>
            <a:cxnLst/>
            <a:rect l="l" t="t" r="r" b="b"/>
            <a:pathLst>
              <a:path w="9601200" h="7315200">
                <a:moveTo>
                  <a:pt x="0" y="0"/>
                </a:moveTo>
                <a:lnTo>
                  <a:pt x="0" y="7315199"/>
                </a:lnTo>
                <a:lnTo>
                  <a:pt x="9601199" y="7315199"/>
                </a:lnTo>
                <a:lnTo>
                  <a:pt x="96011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38617" y="1476247"/>
            <a:ext cx="7616165" cy="1367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3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3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3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84937" y="5404103"/>
            <a:ext cx="1118870" cy="974090"/>
          </a:xfrm>
          <a:custGeom>
            <a:avLst/>
            <a:gdLst/>
            <a:ahLst/>
            <a:cxnLst/>
            <a:rect l="l" t="t" r="r" b="b"/>
            <a:pathLst>
              <a:path w="1118870" h="974089">
                <a:moveTo>
                  <a:pt x="559307" y="0"/>
                </a:moveTo>
                <a:lnTo>
                  <a:pt x="508328" y="1989"/>
                </a:lnTo>
                <a:lnTo>
                  <a:pt x="458646" y="7841"/>
                </a:lnTo>
                <a:lnTo>
                  <a:pt x="410456" y="17384"/>
                </a:lnTo>
                <a:lnTo>
                  <a:pt x="363955" y="30446"/>
                </a:lnTo>
                <a:lnTo>
                  <a:pt x="319339" y="46854"/>
                </a:lnTo>
                <a:lnTo>
                  <a:pt x="276803" y="66435"/>
                </a:lnTo>
                <a:lnTo>
                  <a:pt x="236544" y="89017"/>
                </a:lnTo>
                <a:lnTo>
                  <a:pt x="198757" y="114427"/>
                </a:lnTo>
                <a:lnTo>
                  <a:pt x="163639" y="142493"/>
                </a:lnTo>
                <a:lnTo>
                  <a:pt x="131385" y="173044"/>
                </a:lnTo>
                <a:lnTo>
                  <a:pt x="102192" y="205905"/>
                </a:lnTo>
                <a:lnTo>
                  <a:pt x="76256" y="240904"/>
                </a:lnTo>
                <a:lnTo>
                  <a:pt x="53772" y="277870"/>
                </a:lnTo>
                <a:lnTo>
                  <a:pt x="34937" y="316630"/>
                </a:lnTo>
                <a:lnTo>
                  <a:pt x="19946" y="357011"/>
                </a:lnTo>
                <a:lnTo>
                  <a:pt x="8995" y="398840"/>
                </a:lnTo>
                <a:lnTo>
                  <a:pt x="2281" y="441946"/>
                </a:lnTo>
                <a:lnTo>
                  <a:pt x="0" y="486155"/>
                </a:lnTo>
                <a:lnTo>
                  <a:pt x="2281" y="530605"/>
                </a:lnTo>
                <a:lnTo>
                  <a:pt x="8995" y="573925"/>
                </a:lnTo>
                <a:lnTo>
                  <a:pt x="19946" y="615942"/>
                </a:lnTo>
                <a:lnTo>
                  <a:pt x="34937" y="656488"/>
                </a:lnTo>
                <a:lnTo>
                  <a:pt x="53772" y="695391"/>
                </a:lnTo>
                <a:lnTo>
                  <a:pt x="76256" y="732479"/>
                </a:lnTo>
                <a:lnTo>
                  <a:pt x="102192" y="767583"/>
                </a:lnTo>
                <a:lnTo>
                  <a:pt x="131385" y="800530"/>
                </a:lnTo>
                <a:lnTo>
                  <a:pt x="163639" y="831151"/>
                </a:lnTo>
                <a:lnTo>
                  <a:pt x="198757" y="859274"/>
                </a:lnTo>
                <a:lnTo>
                  <a:pt x="236544" y="884729"/>
                </a:lnTo>
                <a:lnTo>
                  <a:pt x="276803" y="907344"/>
                </a:lnTo>
                <a:lnTo>
                  <a:pt x="319339" y="926949"/>
                </a:lnTo>
                <a:lnTo>
                  <a:pt x="363955" y="943372"/>
                </a:lnTo>
                <a:lnTo>
                  <a:pt x="410456" y="956444"/>
                </a:lnTo>
                <a:lnTo>
                  <a:pt x="458646" y="965992"/>
                </a:lnTo>
                <a:lnTo>
                  <a:pt x="508328" y="971846"/>
                </a:lnTo>
                <a:lnTo>
                  <a:pt x="559307" y="973835"/>
                </a:lnTo>
                <a:lnTo>
                  <a:pt x="610060" y="971846"/>
                </a:lnTo>
                <a:lnTo>
                  <a:pt x="659567" y="965992"/>
                </a:lnTo>
                <a:lnTo>
                  <a:pt x="707629" y="956444"/>
                </a:lnTo>
                <a:lnTo>
                  <a:pt x="754045" y="943372"/>
                </a:lnTo>
                <a:lnTo>
                  <a:pt x="798614" y="926949"/>
                </a:lnTo>
                <a:lnTo>
                  <a:pt x="841135" y="907344"/>
                </a:lnTo>
                <a:lnTo>
                  <a:pt x="881407" y="884729"/>
                </a:lnTo>
                <a:lnTo>
                  <a:pt x="919231" y="859274"/>
                </a:lnTo>
                <a:lnTo>
                  <a:pt x="954404" y="831151"/>
                </a:lnTo>
                <a:lnTo>
                  <a:pt x="986728" y="800530"/>
                </a:lnTo>
                <a:lnTo>
                  <a:pt x="1016000" y="767583"/>
                </a:lnTo>
                <a:lnTo>
                  <a:pt x="1042020" y="732479"/>
                </a:lnTo>
                <a:lnTo>
                  <a:pt x="1064588" y="695391"/>
                </a:lnTo>
                <a:lnTo>
                  <a:pt x="1083503" y="656488"/>
                </a:lnTo>
                <a:lnTo>
                  <a:pt x="1098564" y="615942"/>
                </a:lnTo>
                <a:lnTo>
                  <a:pt x="1109570" y="573925"/>
                </a:lnTo>
                <a:lnTo>
                  <a:pt x="1116321" y="530605"/>
                </a:lnTo>
                <a:lnTo>
                  <a:pt x="1118615" y="486155"/>
                </a:lnTo>
                <a:lnTo>
                  <a:pt x="1116321" y="441946"/>
                </a:lnTo>
                <a:lnTo>
                  <a:pt x="1109570" y="398840"/>
                </a:lnTo>
                <a:lnTo>
                  <a:pt x="1098564" y="357011"/>
                </a:lnTo>
                <a:lnTo>
                  <a:pt x="1083503" y="316630"/>
                </a:lnTo>
                <a:lnTo>
                  <a:pt x="1064588" y="277870"/>
                </a:lnTo>
                <a:lnTo>
                  <a:pt x="1042020" y="240904"/>
                </a:lnTo>
                <a:lnTo>
                  <a:pt x="1016000" y="205905"/>
                </a:lnTo>
                <a:lnTo>
                  <a:pt x="986728" y="173044"/>
                </a:lnTo>
                <a:lnTo>
                  <a:pt x="954404" y="142493"/>
                </a:lnTo>
                <a:lnTo>
                  <a:pt x="919231" y="114427"/>
                </a:lnTo>
                <a:lnTo>
                  <a:pt x="881407" y="89017"/>
                </a:lnTo>
                <a:lnTo>
                  <a:pt x="841135" y="66435"/>
                </a:lnTo>
                <a:lnTo>
                  <a:pt x="798614" y="46854"/>
                </a:lnTo>
                <a:lnTo>
                  <a:pt x="754045" y="30446"/>
                </a:lnTo>
                <a:lnTo>
                  <a:pt x="707629" y="17384"/>
                </a:lnTo>
                <a:lnTo>
                  <a:pt x="659567" y="7841"/>
                </a:lnTo>
                <a:lnTo>
                  <a:pt x="610060" y="1989"/>
                </a:lnTo>
                <a:lnTo>
                  <a:pt x="559307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11335" y="313436"/>
            <a:ext cx="387072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3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5881" y="2303778"/>
            <a:ext cx="7983855" cy="3634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8617" y="1476247"/>
            <a:ext cx="373507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Introduction </a:t>
            </a:r>
            <a:r>
              <a:rPr sz="4400" b="1" dirty="0">
                <a:solidFill>
                  <a:srgbClr val="FF0032"/>
                </a:solidFill>
                <a:latin typeface="Times New Roman"/>
                <a:cs typeface="Times New Roman"/>
              </a:rPr>
              <a:t>to  </a:t>
            </a:r>
            <a:r>
              <a:rPr sz="44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Expert</a:t>
            </a:r>
            <a:r>
              <a:rPr sz="4400" b="1" spc="-75" dirty="0">
                <a:solidFill>
                  <a:srgbClr val="FF0032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Systems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73218" y="739140"/>
            <a:ext cx="1912620" cy="2144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168018" y="484505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Dr. Hatem Magdy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12" y="570991"/>
            <a:ext cx="39547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Types of</a:t>
            </a:r>
            <a:r>
              <a:rPr sz="3200" spc="-85" dirty="0"/>
              <a:t> </a:t>
            </a:r>
            <a:r>
              <a:rPr sz="3200" spc="-5" dirty="0"/>
              <a:t>Relationships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10017" y="1297939"/>
            <a:ext cx="8388350" cy="515974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relationships </a:t>
            </a: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be arbitrarily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defined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by the knowledge</a:t>
            </a:r>
            <a:r>
              <a:rPr sz="2400" spc="-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engineer</a:t>
            </a:r>
            <a:endParaRPr sz="2400" dirty="0">
              <a:latin typeface="Times New Roman"/>
              <a:cs typeface="Times New Roman"/>
            </a:endParaRPr>
          </a:p>
          <a:p>
            <a:pPr marL="756285" indent="-287655">
              <a:lnSpc>
                <a:spcPct val="100000"/>
              </a:lnSpc>
              <a:spcBef>
                <a:spcPts val="2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allows great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flexibility</a:t>
            </a:r>
            <a:endParaRPr sz="2400" dirty="0">
              <a:latin typeface="Times New Roman"/>
              <a:cs typeface="Times New Roman"/>
            </a:endParaRPr>
          </a:p>
          <a:p>
            <a:pPr marL="756285" marR="791210" indent="-287020">
              <a:lnSpc>
                <a:spcPct val="99800"/>
              </a:lnSpc>
              <a:spcBef>
                <a:spcPts val="29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for reasoning, the inference </a:t>
            </a:r>
            <a:r>
              <a:rPr sz="2400" spc="-10" dirty="0">
                <a:latin typeface="Times New Roman"/>
                <a:cs typeface="Times New Roman"/>
              </a:rPr>
              <a:t>mechanism </a:t>
            </a:r>
            <a:r>
              <a:rPr sz="2400" spc="-5" dirty="0">
                <a:latin typeface="Times New Roman"/>
                <a:cs typeface="Times New Roman"/>
              </a:rPr>
              <a:t>must know </a:t>
            </a:r>
            <a:r>
              <a:rPr sz="2400" dirty="0">
                <a:latin typeface="Times New Roman"/>
                <a:cs typeface="Times New Roman"/>
              </a:rPr>
              <a:t>how  </a:t>
            </a:r>
            <a:r>
              <a:rPr sz="2400" spc="-5" dirty="0">
                <a:latin typeface="Times New Roman"/>
                <a:cs typeface="Times New Roman"/>
              </a:rPr>
              <a:t>relationships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be used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generate new knowledge  inference </a:t>
            </a:r>
            <a:r>
              <a:rPr sz="2400" spc="-10" dirty="0">
                <a:latin typeface="Times New Roman"/>
                <a:cs typeface="Times New Roman"/>
              </a:rPr>
              <a:t>methods may </a:t>
            </a:r>
            <a:r>
              <a:rPr sz="2400" spc="-5" dirty="0">
                <a:latin typeface="Times New Roman"/>
                <a:cs typeface="Times New Roman"/>
              </a:rPr>
              <a:t>have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be specified for </a:t>
            </a:r>
            <a:r>
              <a:rPr sz="2400" dirty="0">
                <a:latin typeface="Times New Roman"/>
                <a:cs typeface="Times New Roman"/>
              </a:rPr>
              <a:t>every</a:t>
            </a:r>
          </a:p>
          <a:p>
            <a:pPr marL="1155065">
              <a:lnSpc>
                <a:spcPts val="2590"/>
              </a:lnSpc>
            </a:pPr>
            <a:r>
              <a:rPr sz="2400" spc="-5" dirty="0">
                <a:latin typeface="Times New Roman"/>
                <a:cs typeface="Times New Roman"/>
              </a:rPr>
              <a:t>relationship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frequently used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 relationships</a:t>
            </a:r>
            <a:endParaRPr sz="2400" dirty="0">
              <a:latin typeface="Times New Roman"/>
              <a:cs typeface="Times New Roman"/>
            </a:endParaRPr>
          </a:p>
          <a:p>
            <a:pPr marL="756285" indent="-287655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IS-A</a:t>
            </a:r>
            <a:endParaRPr sz="240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latin typeface="Times New Roman"/>
                <a:cs typeface="Times New Roman"/>
              </a:rPr>
              <a:t>relates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instance </a:t>
            </a:r>
            <a:r>
              <a:rPr sz="2400" spc="-10" dirty="0">
                <a:latin typeface="Times New Roman"/>
                <a:cs typeface="Times New Roman"/>
              </a:rPr>
              <a:t>(individual </a:t>
            </a:r>
            <a:r>
              <a:rPr sz="2400" spc="-5" dirty="0">
                <a:latin typeface="Times New Roman"/>
                <a:cs typeface="Times New Roman"/>
              </a:rPr>
              <a:t>node) </a:t>
            </a:r>
            <a:r>
              <a:rPr sz="2400" dirty="0">
                <a:latin typeface="Times New Roman"/>
                <a:cs typeface="Times New Roman"/>
              </a:rPr>
              <a:t>to a </a:t>
            </a:r>
            <a:r>
              <a:rPr sz="2400" spc="-5" dirty="0">
                <a:latin typeface="Times New Roman"/>
                <a:cs typeface="Times New Roman"/>
              </a:rPr>
              <a:t>class (generic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node)</a:t>
            </a:r>
            <a:endParaRPr sz="2400" dirty="0">
              <a:latin typeface="Times New Roman"/>
              <a:cs typeface="Times New Roman"/>
            </a:endParaRPr>
          </a:p>
          <a:p>
            <a:pPr marL="756285" indent="-287655">
              <a:lnSpc>
                <a:spcPct val="100000"/>
              </a:lnSpc>
              <a:spcBef>
                <a:spcPts val="28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AKO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(a-kind-of)</a:t>
            </a:r>
            <a:endParaRPr sz="240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Times New Roman"/>
                <a:cs typeface="Times New Roman"/>
              </a:rPr>
              <a:t>relates </a:t>
            </a:r>
            <a:r>
              <a:rPr sz="2400" spc="-10" dirty="0">
                <a:latin typeface="Times New Roman"/>
                <a:cs typeface="Times New Roman"/>
              </a:rPr>
              <a:t>one </a:t>
            </a:r>
            <a:r>
              <a:rPr sz="2400" spc="-5" dirty="0">
                <a:latin typeface="Times New Roman"/>
                <a:cs typeface="Times New Roman"/>
              </a:rPr>
              <a:t>class (subclass)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another class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(superclass</a:t>
            </a:r>
            <a:r>
              <a:rPr sz="2400" spc="-5" dirty="0" smtClean="0">
                <a:latin typeface="Times New Roman"/>
                <a:cs typeface="Times New Roman"/>
              </a:rPr>
              <a:t>)</a:t>
            </a:r>
            <a:endParaRPr lang="en-US" sz="2400" spc="-5" dirty="0" smtClean="0">
              <a:latin typeface="Times New Roman"/>
              <a:cs typeface="Times New Roman"/>
            </a:endParaRPr>
          </a:p>
          <a:p>
            <a:pPr marL="756285" indent="-287655">
              <a:spcBef>
                <a:spcPts val="29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Made of </a:t>
            </a:r>
            <a:endParaRPr lang="en-US" sz="2400" spc="-5" dirty="0" smtClean="0">
              <a:latin typeface="Times New Roman"/>
              <a:cs typeface="Times New Roman"/>
            </a:endParaRPr>
          </a:p>
          <a:p>
            <a:pPr marL="468630">
              <a:spcBef>
                <a:spcPts val="290"/>
              </a:spcBef>
              <a:tabLst>
                <a:tab pos="756285" algn="l"/>
                <a:tab pos="75692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     Node to another node without info</a:t>
            </a:r>
            <a:endParaRPr sz="2400"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12" y="570991"/>
            <a:ext cx="39985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Objects </a:t>
            </a:r>
            <a:r>
              <a:rPr sz="3200" dirty="0"/>
              <a:t>and</a:t>
            </a:r>
            <a:r>
              <a:rPr sz="3200" spc="-65" dirty="0"/>
              <a:t> </a:t>
            </a:r>
            <a:r>
              <a:rPr sz="3200" spc="-5" dirty="0"/>
              <a:t>Attributes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10017" y="1361947"/>
            <a:ext cx="8267065" cy="223075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55600" marR="5080" indent="-343535">
              <a:lnSpc>
                <a:spcPts val="2870"/>
              </a:lnSpc>
              <a:spcBef>
                <a:spcPts val="200"/>
              </a:spcBef>
            </a:pP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attributes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provide more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detailed information on nodes </a:t>
            </a: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in a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semantic  network</a:t>
            </a:r>
            <a:endParaRPr sz="2400">
              <a:latin typeface="Times New Roman"/>
              <a:cs typeface="Times New Roman"/>
            </a:endParaRPr>
          </a:p>
          <a:p>
            <a:pPr marL="756285" indent="-287655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often expressed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properties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ts val="2875"/>
              </a:lnSpc>
            </a:pPr>
            <a:r>
              <a:rPr sz="2400" spc="-5" dirty="0">
                <a:latin typeface="Times New Roman"/>
                <a:cs typeface="Times New Roman"/>
              </a:rPr>
              <a:t>combination of attribute 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</a:t>
            </a:r>
            <a:endParaRPr sz="2400">
              <a:latin typeface="Times New Roman"/>
              <a:cs typeface="Times New Roman"/>
            </a:endParaRPr>
          </a:p>
          <a:p>
            <a:pPr marL="756285" indent="-287655">
              <a:lnSpc>
                <a:spcPts val="2875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attributes can be expressed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relationships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e.g.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has-attribute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12" y="570991"/>
            <a:ext cx="46177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Implementation</a:t>
            </a:r>
            <a:r>
              <a:rPr sz="3200" spc="-60" dirty="0"/>
              <a:t> </a:t>
            </a:r>
            <a:r>
              <a:rPr sz="3200" spc="-5" dirty="0"/>
              <a:t>Questions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10017" y="1361947"/>
            <a:ext cx="8201659" cy="369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simple and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efficient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representation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schemes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for semantic</a:t>
            </a:r>
            <a:r>
              <a:rPr sz="2400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nets</a:t>
            </a:r>
            <a:endParaRPr sz="2400">
              <a:latin typeface="Times New Roman"/>
              <a:cs typeface="Times New Roman"/>
            </a:endParaRPr>
          </a:p>
          <a:p>
            <a:pPr marL="756285" indent="-28765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tables that list </a:t>
            </a:r>
            <a:r>
              <a:rPr sz="2400" spc="-10" dirty="0">
                <a:latin typeface="Times New Roman"/>
                <a:cs typeface="Times New Roman"/>
              </a:rPr>
              <a:t>all </a:t>
            </a:r>
            <a:r>
              <a:rPr sz="2400" spc="-5" dirty="0">
                <a:latin typeface="Times New Roman"/>
                <a:cs typeface="Times New Roman"/>
              </a:rPr>
              <a:t>objects and </a:t>
            </a:r>
            <a:r>
              <a:rPr sz="2400" spc="-10" dirty="0">
                <a:latin typeface="Times New Roman"/>
                <a:cs typeface="Times New Roman"/>
              </a:rPr>
              <a:t>their</a:t>
            </a:r>
            <a:r>
              <a:rPr sz="2400" spc="-5" dirty="0">
                <a:latin typeface="Times New Roman"/>
                <a:cs typeface="Times New Roman"/>
              </a:rPr>
              <a:t> properties</a:t>
            </a:r>
            <a:endParaRPr sz="2400">
              <a:latin typeface="Times New Roman"/>
              <a:cs typeface="Times New Roman"/>
            </a:endParaRPr>
          </a:p>
          <a:p>
            <a:pPr marL="756285" indent="-28765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tables or linked lists for relationships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conversion into different representation</a:t>
            </a:r>
            <a:r>
              <a:rPr sz="2400" spc="-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methods</a:t>
            </a:r>
            <a:endParaRPr sz="2400">
              <a:latin typeface="Times New Roman"/>
              <a:cs typeface="Times New Roman"/>
            </a:endParaRPr>
          </a:p>
          <a:p>
            <a:pPr marL="756285" indent="-287655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predicate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logic</a:t>
            </a:r>
            <a:endParaRPr sz="2400">
              <a:latin typeface="Times New Roman"/>
              <a:cs typeface="Times New Roman"/>
            </a:endParaRPr>
          </a:p>
          <a:p>
            <a:pPr marL="926465" marR="2409825">
              <a:lnSpc>
                <a:spcPts val="287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nodes correspond variables or constants  links correspond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predicates</a:t>
            </a:r>
            <a:endParaRPr sz="2400">
              <a:latin typeface="Times New Roman"/>
              <a:cs typeface="Times New Roman"/>
            </a:endParaRPr>
          </a:p>
          <a:p>
            <a:pPr marL="756285" indent="-287655">
              <a:lnSpc>
                <a:spcPts val="278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propositional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logic</a:t>
            </a:r>
            <a:endParaRPr sz="2400">
              <a:latin typeface="Times New Roman"/>
              <a:cs typeface="Times New Roman"/>
            </a:endParaRPr>
          </a:p>
          <a:p>
            <a:pPr marL="1155065" marR="5080" indent="-228600">
              <a:lnSpc>
                <a:spcPct val="80000"/>
              </a:lnSpc>
              <a:spcBef>
                <a:spcPts val="570"/>
              </a:spcBef>
            </a:pPr>
            <a:r>
              <a:rPr sz="2400" spc="-5" dirty="0">
                <a:latin typeface="Times New Roman"/>
                <a:cs typeface="Times New Roman"/>
              </a:rPr>
              <a:t>nodes and links have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be translated into </a:t>
            </a:r>
            <a:r>
              <a:rPr sz="2400" spc="-10" dirty="0">
                <a:latin typeface="Times New Roman"/>
                <a:cs typeface="Times New Roman"/>
              </a:rPr>
              <a:t>propositional  </a:t>
            </a:r>
            <a:r>
              <a:rPr sz="2400" spc="-5" dirty="0">
                <a:latin typeface="Times New Roman"/>
                <a:cs typeface="Times New Roman"/>
              </a:rPr>
              <a:t>variables and properly </a:t>
            </a:r>
            <a:r>
              <a:rPr sz="2400" spc="-10" dirty="0">
                <a:latin typeface="Times New Roman"/>
                <a:cs typeface="Times New Roman"/>
              </a:rPr>
              <a:t>combined </a:t>
            </a:r>
            <a:r>
              <a:rPr sz="2400" spc="-5" dirty="0">
                <a:latin typeface="Times New Roman"/>
                <a:cs typeface="Times New Roman"/>
              </a:rPr>
              <a:t>with logical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connectives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012" y="790447"/>
            <a:ext cx="20662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Example:</a:t>
            </a:r>
            <a:r>
              <a:rPr sz="2400" b="1" spc="-65" dirty="0">
                <a:solidFill>
                  <a:srgbClr val="FF0032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Birds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41713" y="1141475"/>
            <a:ext cx="2052955" cy="40005"/>
            <a:chOff x="941713" y="1141475"/>
            <a:chExt cx="2052955" cy="40005"/>
          </a:xfrm>
        </p:grpSpPr>
        <p:sp>
          <p:nvSpPr>
            <p:cNvPr id="4" name="object 4"/>
            <p:cNvSpPr/>
            <p:nvPr/>
          </p:nvSpPr>
          <p:spPr>
            <a:xfrm>
              <a:off x="953905" y="1153667"/>
              <a:ext cx="2040889" cy="27940"/>
            </a:xfrm>
            <a:custGeom>
              <a:avLst/>
              <a:gdLst/>
              <a:ahLst/>
              <a:cxnLst/>
              <a:rect l="l" t="t" r="r" b="b"/>
              <a:pathLst>
                <a:path w="2040889" h="27940">
                  <a:moveTo>
                    <a:pt x="2040635" y="27431"/>
                  </a:moveTo>
                  <a:lnTo>
                    <a:pt x="2040635" y="0"/>
                  </a:lnTo>
                  <a:lnTo>
                    <a:pt x="0" y="0"/>
                  </a:lnTo>
                  <a:lnTo>
                    <a:pt x="0" y="27431"/>
                  </a:lnTo>
                  <a:lnTo>
                    <a:pt x="2040635" y="27431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1713" y="1141475"/>
              <a:ext cx="2040889" cy="27940"/>
            </a:xfrm>
            <a:custGeom>
              <a:avLst/>
              <a:gdLst/>
              <a:ahLst/>
              <a:cxnLst/>
              <a:rect l="l" t="t" r="r" b="b"/>
              <a:pathLst>
                <a:path w="2040889" h="27940">
                  <a:moveTo>
                    <a:pt x="2040635" y="27431"/>
                  </a:moveTo>
                  <a:lnTo>
                    <a:pt x="2040635" y="0"/>
                  </a:lnTo>
                  <a:lnTo>
                    <a:pt x="0" y="0"/>
                  </a:lnTo>
                  <a:lnTo>
                    <a:pt x="0" y="27431"/>
                  </a:lnTo>
                  <a:lnTo>
                    <a:pt x="2040635" y="27431"/>
                  </a:lnTo>
                  <a:close/>
                </a:path>
              </a:pathLst>
            </a:custGeom>
            <a:solidFill>
              <a:srgbClr val="FF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3"/>
          <p:cNvSpPr txBox="1"/>
          <p:nvPr/>
        </p:nvSpPr>
        <p:spPr>
          <a:xfrm>
            <a:off x="774700" y="1873250"/>
            <a:ext cx="9372600" cy="5109732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45"/>
              </a:spcBef>
            </a:pPr>
            <a:r>
              <a:rPr sz="2000" spc="-5" dirty="0">
                <a:latin typeface="Courier New"/>
                <a:cs typeface="Courier New"/>
              </a:rPr>
              <a:t>%%% </a:t>
            </a:r>
            <a:r>
              <a:rPr sz="2000" dirty="0">
                <a:latin typeface="Courier New"/>
                <a:cs typeface="Courier New"/>
              </a:rPr>
              <a:t>Semantic net knowledge about</a:t>
            </a:r>
            <a:r>
              <a:rPr sz="2000" spc="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animals.</a:t>
            </a:r>
          </a:p>
          <a:p>
            <a:pPr marL="9842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%%%%%%%%%%%%%%%%%%%%%%%%%%%%%%%%%%%%%%%%%%%%%%%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Courier New"/>
              <a:cs typeface="Courier New"/>
            </a:endParaRPr>
          </a:p>
          <a:p>
            <a:pPr marL="98425" marR="2408555">
              <a:lnSpc>
                <a:spcPct val="99600"/>
              </a:lnSpc>
            </a:pP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canary </a:t>
            </a:r>
            <a:r>
              <a:rPr sz="2000" spc="5" dirty="0">
                <a:solidFill>
                  <a:srgbClr val="00B050"/>
                </a:solidFill>
                <a:latin typeface="Courier New"/>
                <a:cs typeface="Courier New"/>
              </a:rPr>
              <a:t>-- </a:t>
            </a:r>
            <a:r>
              <a:rPr sz="2000" dirty="0">
                <a:solidFill>
                  <a:srgbClr val="00B050"/>
                </a:solidFill>
                <a:latin typeface="Courier New"/>
                <a:cs typeface="Courier New"/>
              </a:rPr>
              <a:t>is_a --&gt;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bird.  canary </a:t>
            </a:r>
            <a:r>
              <a:rPr sz="2000" spc="5" dirty="0">
                <a:solidFill>
                  <a:srgbClr val="00B050"/>
                </a:solidFill>
                <a:latin typeface="Courier New"/>
                <a:cs typeface="Courier New"/>
              </a:rPr>
              <a:t>--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can </a:t>
            </a:r>
            <a:r>
              <a:rPr sz="2000" spc="5" dirty="0">
                <a:solidFill>
                  <a:srgbClr val="00B050"/>
                </a:solidFill>
                <a:latin typeface="Courier New"/>
                <a:cs typeface="Courier New"/>
              </a:rPr>
              <a:t>--&gt; </a:t>
            </a:r>
            <a:r>
              <a:rPr sz="2000" dirty="0">
                <a:solidFill>
                  <a:srgbClr val="00B050"/>
                </a:solidFill>
                <a:latin typeface="Courier New"/>
                <a:cs typeface="Courier New"/>
              </a:rPr>
              <a:t>sing. 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canary </a:t>
            </a:r>
            <a:r>
              <a:rPr sz="2000" spc="5" dirty="0">
                <a:solidFill>
                  <a:srgbClr val="00B050"/>
                </a:solidFill>
                <a:latin typeface="Courier New"/>
                <a:cs typeface="Courier New"/>
              </a:rPr>
              <a:t>--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is </a:t>
            </a:r>
            <a:r>
              <a:rPr sz="2000" dirty="0">
                <a:solidFill>
                  <a:srgbClr val="00B050"/>
                </a:solidFill>
                <a:latin typeface="Courier New"/>
                <a:cs typeface="Courier New"/>
              </a:rPr>
              <a:t>--&gt;</a:t>
            </a:r>
            <a:r>
              <a:rPr sz="2000" spc="-2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B050"/>
                </a:solidFill>
                <a:latin typeface="Courier New"/>
                <a:cs typeface="Courier New"/>
              </a:rPr>
              <a:t>yellow.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Courier New"/>
              <a:cs typeface="Courier New"/>
            </a:endParaRPr>
          </a:p>
          <a:p>
            <a:pPr marL="98425" marR="2039620">
              <a:lnSpc>
                <a:spcPct val="99600"/>
              </a:lnSpc>
            </a:pPr>
            <a:r>
              <a:rPr sz="2000" dirty="0">
                <a:solidFill>
                  <a:srgbClr val="00B050"/>
                </a:solidFill>
                <a:latin typeface="Courier New"/>
                <a:cs typeface="Courier New"/>
              </a:rPr>
              <a:t>ostrich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-- </a:t>
            </a:r>
            <a:r>
              <a:rPr sz="2000" dirty="0">
                <a:solidFill>
                  <a:srgbClr val="00B050"/>
                </a:solidFill>
                <a:latin typeface="Courier New"/>
                <a:cs typeface="Courier New"/>
              </a:rPr>
              <a:t>is_a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--&gt; </a:t>
            </a:r>
            <a:r>
              <a:rPr sz="2000" dirty="0">
                <a:solidFill>
                  <a:srgbClr val="00B050"/>
                </a:solidFill>
                <a:latin typeface="Courier New"/>
                <a:cs typeface="Courier New"/>
              </a:rPr>
              <a:t>bird.  ostrich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-- </a:t>
            </a:r>
            <a:r>
              <a:rPr sz="2000" dirty="0">
                <a:solidFill>
                  <a:srgbClr val="00B050"/>
                </a:solidFill>
                <a:latin typeface="Courier New"/>
                <a:cs typeface="Courier New"/>
              </a:rPr>
              <a:t>not(can) --&gt; fly.  ostrich 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-- is </a:t>
            </a:r>
            <a:r>
              <a:rPr sz="2000" spc="5" dirty="0">
                <a:solidFill>
                  <a:srgbClr val="00B050"/>
                </a:solidFill>
                <a:latin typeface="Courier New"/>
                <a:cs typeface="Courier New"/>
              </a:rPr>
              <a:t>--&gt; </a:t>
            </a:r>
            <a:r>
              <a:rPr sz="2000" dirty="0">
                <a:solidFill>
                  <a:srgbClr val="00B050"/>
                </a:solidFill>
                <a:latin typeface="Courier New"/>
                <a:cs typeface="Courier New"/>
              </a:rPr>
              <a:t>tall.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Courier New"/>
              <a:cs typeface="Courier New"/>
            </a:endParaRPr>
          </a:p>
          <a:p>
            <a:pPr marL="98425" marR="240855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bird </a:t>
            </a:r>
            <a:r>
              <a:rPr sz="2000" spc="5" dirty="0">
                <a:latin typeface="Courier New"/>
                <a:cs typeface="Courier New"/>
              </a:rPr>
              <a:t>-- </a:t>
            </a:r>
            <a:r>
              <a:rPr sz="2000" dirty="0">
                <a:latin typeface="Courier New"/>
                <a:cs typeface="Courier New"/>
              </a:rPr>
              <a:t>is_a --&gt; animal.  bird </a:t>
            </a:r>
            <a:r>
              <a:rPr sz="2000" spc="5" dirty="0">
                <a:latin typeface="Courier New"/>
                <a:cs typeface="Courier New"/>
              </a:rPr>
              <a:t>-- </a:t>
            </a:r>
            <a:r>
              <a:rPr sz="2000" dirty="0">
                <a:latin typeface="Courier New"/>
                <a:cs typeface="Courier New"/>
              </a:rPr>
              <a:t>can --&gt; fly.  bird </a:t>
            </a:r>
            <a:r>
              <a:rPr sz="2000" spc="5" dirty="0">
                <a:latin typeface="Courier New"/>
                <a:cs typeface="Courier New"/>
              </a:rPr>
              <a:t>-- </a:t>
            </a:r>
            <a:r>
              <a:rPr sz="2000" dirty="0">
                <a:latin typeface="Courier New"/>
                <a:cs typeface="Courier New"/>
              </a:rPr>
              <a:t>has --&gt;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wings.</a:t>
            </a:r>
            <a:endParaRPr sz="2000" dirty="0">
              <a:latin typeface="Courier New"/>
              <a:cs typeface="Courier New"/>
            </a:endParaRPr>
          </a:p>
          <a:p>
            <a:pPr marL="98425">
              <a:lnSpc>
                <a:spcPts val="1430"/>
              </a:lnSpc>
            </a:pPr>
            <a:r>
              <a:rPr sz="2000" dirty="0">
                <a:latin typeface="Courier New"/>
                <a:cs typeface="Courier New"/>
              </a:rPr>
              <a:t>bird </a:t>
            </a:r>
            <a:r>
              <a:rPr sz="2000" spc="5" dirty="0">
                <a:latin typeface="Courier New"/>
                <a:cs typeface="Courier New"/>
              </a:rPr>
              <a:t>-- </a:t>
            </a:r>
            <a:r>
              <a:rPr sz="2000" dirty="0">
                <a:latin typeface="Courier New"/>
                <a:cs typeface="Courier New"/>
              </a:rPr>
              <a:t>has --&gt; feathers.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Courier New"/>
              <a:cs typeface="Courier New"/>
            </a:endParaRPr>
          </a:p>
          <a:p>
            <a:pPr marL="9842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fish </a:t>
            </a:r>
            <a:r>
              <a:rPr sz="2000" spc="5" dirty="0">
                <a:latin typeface="Courier New"/>
                <a:cs typeface="Courier New"/>
              </a:rPr>
              <a:t>-- </a:t>
            </a:r>
            <a:r>
              <a:rPr sz="2000" dirty="0">
                <a:latin typeface="Courier New"/>
                <a:cs typeface="Courier New"/>
              </a:rPr>
              <a:t>is_a --&gt;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animal.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ourier New"/>
              <a:cs typeface="Courier New"/>
            </a:endParaRPr>
          </a:p>
          <a:p>
            <a:pPr marL="98425" marR="222440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animal </a:t>
            </a:r>
            <a:r>
              <a:rPr sz="2000" spc="5" dirty="0">
                <a:latin typeface="Courier New"/>
                <a:cs typeface="Courier New"/>
              </a:rPr>
              <a:t>-- </a:t>
            </a:r>
            <a:r>
              <a:rPr sz="2000" spc="-5" dirty="0">
                <a:latin typeface="Courier New"/>
                <a:cs typeface="Courier New"/>
              </a:rPr>
              <a:t>can </a:t>
            </a:r>
            <a:r>
              <a:rPr sz="2000" spc="5" dirty="0">
                <a:latin typeface="Courier New"/>
                <a:cs typeface="Courier New"/>
              </a:rPr>
              <a:t>--&gt; </a:t>
            </a:r>
            <a:r>
              <a:rPr sz="2000" dirty="0">
                <a:latin typeface="Courier New"/>
                <a:cs typeface="Courier New"/>
              </a:rPr>
              <a:t>breathe.  </a:t>
            </a:r>
            <a:r>
              <a:rPr sz="2000" spc="-5" dirty="0">
                <a:latin typeface="Courier New"/>
                <a:cs typeface="Courier New"/>
              </a:rPr>
              <a:t>animal </a:t>
            </a:r>
            <a:r>
              <a:rPr sz="2000" spc="5" dirty="0">
                <a:latin typeface="Courier New"/>
                <a:cs typeface="Courier New"/>
              </a:rPr>
              <a:t>-- </a:t>
            </a:r>
            <a:r>
              <a:rPr sz="2000" spc="-5" dirty="0">
                <a:latin typeface="Courier New"/>
                <a:cs typeface="Courier New"/>
              </a:rPr>
              <a:t>has </a:t>
            </a:r>
            <a:r>
              <a:rPr sz="2000" spc="5" dirty="0">
                <a:latin typeface="Courier New"/>
                <a:cs typeface="Courier New"/>
              </a:rPr>
              <a:t>--&gt; </a:t>
            </a:r>
            <a:r>
              <a:rPr sz="2000" dirty="0">
                <a:latin typeface="Courier New"/>
                <a:cs typeface="Courier New"/>
              </a:rPr>
              <a:t>skin.  </a:t>
            </a:r>
            <a:r>
              <a:rPr sz="2000" spc="-5" dirty="0">
                <a:latin typeface="Courier New"/>
                <a:cs typeface="Courier New"/>
              </a:rPr>
              <a:t>animal </a:t>
            </a:r>
            <a:r>
              <a:rPr sz="2000" spc="5" dirty="0">
                <a:latin typeface="Courier New"/>
                <a:cs typeface="Courier New"/>
              </a:rPr>
              <a:t>-- </a:t>
            </a:r>
            <a:r>
              <a:rPr sz="2000" spc="-5" dirty="0">
                <a:latin typeface="Courier New"/>
                <a:cs typeface="Courier New"/>
              </a:rPr>
              <a:t>can </a:t>
            </a:r>
            <a:r>
              <a:rPr sz="2000" spc="5" dirty="0">
                <a:latin typeface="Courier New"/>
                <a:cs typeface="Courier New"/>
              </a:rPr>
              <a:t>--&gt;</a:t>
            </a:r>
            <a:r>
              <a:rPr sz="2000" dirty="0">
                <a:latin typeface="Courier New"/>
                <a:cs typeface="Courier New"/>
              </a:rPr>
              <a:t> move.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0868" y="275336"/>
            <a:ext cx="662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Semantic Nets </a:t>
            </a:r>
            <a:r>
              <a:rPr dirty="0"/>
              <a:t>(SN) &amp;</a:t>
            </a:r>
            <a:r>
              <a:rPr spc="-25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361947"/>
            <a:ext cx="8117840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SN </a:t>
            </a: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be used for data retrieval,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also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it can provide for </a:t>
            </a:r>
            <a:r>
              <a:rPr sz="2400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deduction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75"/>
              </a:lnSpc>
            </a:pP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using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inheritance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6466" y="2177795"/>
            <a:ext cx="64008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53415" y="5021070"/>
            <a:ext cx="4076700" cy="1577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Since a canary is a bird, </a:t>
            </a:r>
            <a:r>
              <a:rPr sz="2200" b="1" spc="-10" dirty="0">
                <a:solidFill>
                  <a:srgbClr val="FF0032"/>
                </a:solidFill>
                <a:latin typeface="Times New Roman"/>
                <a:cs typeface="Times New Roman"/>
              </a:rPr>
              <a:t>it </a:t>
            </a:r>
            <a:r>
              <a:rPr sz="2200" b="1" i="1" spc="-5" dirty="0">
                <a:solidFill>
                  <a:srgbClr val="FF0032"/>
                </a:solidFill>
                <a:latin typeface="Times New Roman"/>
                <a:cs typeface="Times New Roman"/>
              </a:rPr>
              <a:t>inherits  </a:t>
            </a:r>
            <a:r>
              <a:rPr sz="22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the properties </a:t>
            </a:r>
            <a:r>
              <a:rPr sz="2200" b="1" dirty="0">
                <a:solidFill>
                  <a:srgbClr val="FF0032"/>
                </a:solidFill>
                <a:latin typeface="Times New Roman"/>
                <a:cs typeface="Times New Roman"/>
              </a:rPr>
              <a:t>of </a:t>
            </a:r>
            <a:r>
              <a:rPr sz="22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birds  (likewise, animals)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22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e.g., canary </a:t>
            </a:r>
            <a:r>
              <a:rPr sz="2200" b="1" spc="-10" dirty="0">
                <a:solidFill>
                  <a:srgbClr val="FF0032"/>
                </a:solidFill>
                <a:latin typeface="Times New Roman"/>
                <a:cs typeface="Times New Roman"/>
              </a:rPr>
              <a:t>can </a:t>
            </a:r>
            <a:r>
              <a:rPr sz="2200" b="1" dirty="0">
                <a:solidFill>
                  <a:srgbClr val="FF0032"/>
                </a:solidFill>
                <a:latin typeface="Times New Roman"/>
                <a:cs typeface="Times New Roman"/>
              </a:rPr>
              <a:t>fly, has </a:t>
            </a:r>
            <a:r>
              <a:rPr sz="22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skin, …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6040" y="351536"/>
            <a:ext cx="4637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Semantic nets </a:t>
            </a:r>
            <a:r>
              <a:rPr dirty="0"/>
              <a:t>in</a:t>
            </a:r>
            <a:r>
              <a:rPr spc="-25" dirty="0"/>
              <a:t> </a:t>
            </a:r>
            <a:r>
              <a:rPr spc="-5" dirty="0"/>
              <a:t>Prolog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2673" y="2634995"/>
            <a:ext cx="4724400" cy="3901440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45"/>
              </a:spcBef>
            </a:pPr>
            <a:r>
              <a:rPr sz="1200" spc="-5" dirty="0">
                <a:latin typeface="Courier New"/>
                <a:cs typeface="Courier New"/>
              </a:rPr>
              <a:t>%%% </a:t>
            </a:r>
            <a:r>
              <a:rPr sz="1200" dirty="0">
                <a:latin typeface="Courier New"/>
                <a:cs typeface="Courier New"/>
              </a:rPr>
              <a:t>Semantic net knowledge about</a:t>
            </a:r>
            <a:r>
              <a:rPr sz="1200" spc="4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animals.</a:t>
            </a:r>
          </a:p>
          <a:p>
            <a:pPr marL="9842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%%%%%%%%%%%%%%%%%%%%%%%%%%%%%%%%%%%%%%%%%%%%%%%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Courier New"/>
              <a:cs typeface="Courier New"/>
            </a:endParaRPr>
          </a:p>
          <a:p>
            <a:pPr marL="98425" marR="2408555">
              <a:lnSpc>
                <a:spcPct val="99600"/>
              </a:lnSpc>
            </a:pPr>
            <a:r>
              <a:rPr sz="1200" spc="-5" dirty="0">
                <a:latin typeface="Courier New"/>
                <a:cs typeface="Courier New"/>
              </a:rPr>
              <a:t>canary </a:t>
            </a:r>
            <a:r>
              <a:rPr sz="1200" spc="5" dirty="0">
                <a:latin typeface="Courier New"/>
                <a:cs typeface="Courier New"/>
              </a:rPr>
              <a:t>-- </a:t>
            </a:r>
            <a:r>
              <a:rPr sz="1200" dirty="0">
                <a:latin typeface="Courier New"/>
                <a:cs typeface="Courier New"/>
              </a:rPr>
              <a:t>is_a --&gt; </a:t>
            </a:r>
            <a:r>
              <a:rPr sz="1200" spc="-5" dirty="0">
                <a:latin typeface="Courier New"/>
                <a:cs typeface="Courier New"/>
              </a:rPr>
              <a:t>bird.  canary </a:t>
            </a:r>
            <a:r>
              <a:rPr sz="1200" spc="5" dirty="0">
                <a:latin typeface="Courier New"/>
                <a:cs typeface="Courier New"/>
              </a:rPr>
              <a:t>-- </a:t>
            </a:r>
            <a:r>
              <a:rPr sz="1200" spc="-5" dirty="0">
                <a:latin typeface="Courier New"/>
                <a:cs typeface="Courier New"/>
              </a:rPr>
              <a:t>can </a:t>
            </a:r>
            <a:r>
              <a:rPr sz="1200" spc="5" dirty="0">
                <a:latin typeface="Courier New"/>
                <a:cs typeface="Courier New"/>
              </a:rPr>
              <a:t>--&gt; </a:t>
            </a:r>
            <a:r>
              <a:rPr sz="1200" dirty="0">
                <a:latin typeface="Courier New"/>
                <a:cs typeface="Courier New"/>
              </a:rPr>
              <a:t>sing.  </a:t>
            </a:r>
            <a:r>
              <a:rPr sz="1200" spc="-5" dirty="0">
                <a:latin typeface="Courier New"/>
                <a:cs typeface="Courier New"/>
              </a:rPr>
              <a:t>canary </a:t>
            </a:r>
            <a:r>
              <a:rPr sz="1200" spc="5" dirty="0">
                <a:latin typeface="Courier New"/>
                <a:cs typeface="Courier New"/>
              </a:rPr>
              <a:t>-- </a:t>
            </a:r>
            <a:r>
              <a:rPr sz="1200" spc="-5" dirty="0">
                <a:latin typeface="Courier New"/>
                <a:cs typeface="Courier New"/>
              </a:rPr>
              <a:t>is </a:t>
            </a:r>
            <a:r>
              <a:rPr sz="1200" dirty="0">
                <a:latin typeface="Courier New"/>
                <a:cs typeface="Courier New"/>
              </a:rPr>
              <a:t>--&gt;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yellow.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Courier New"/>
              <a:cs typeface="Courier New"/>
            </a:endParaRPr>
          </a:p>
          <a:p>
            <a:pPr marL="98425" marR="2039620">
              <a:lnSpc>
                <a:spcPct val="99600"/>
              </a:lnSpc>
            </a:pPr>
            <a:r>
              <a:rPr sz="1200" dirty="0">
                <a:latin typeface="Courier New"/>
                <a:cs typeface="Courier New"/>
              </a:rPr>
              <a:t>ostrich </a:t>
            </a:r>
            <a:r>
              <a:rPr sz="1200" spc="-5" dirty="0">
                <a:latin typeface="Courier New"/>
                <a:cs typeface="Courier New"/>
              </a:rPr>
              <a:t>-- </a:t>
            </a:r>
            <a:r>
              <a:rPr sz="1200" dirty="0">
                <a:latin typeface="Courier New"/>
                <a:cs typeface="Courier New"/>
              </a:rPr>
              <a:t>is_a </a:t>
            </a:r>
            <a:r>
              <a:rPr sz="1200" spc="-5" dirty="0">
                <a:latin typeface="Courier New"/>
                <a:cs typeface="Courier New"/>
              </a:rPr>
              <a:t>--&gt; </a:t>
            </a:r>
            <a:r>
              <a:rPr sz="1200" dirty="0">
                <a:latin typeface="Courier New"/>
                <a:cs typeface="Courier New"/>
              </a:rPr>
              <a:t>bird.  ostrich </a:t>
            </a:r>
            <a:r>
              <a:rPr sz="1200" spc="-5" dirty="0">
                <a:latin typeface="Courier New"/>
                <a:cs typeface="Courier New"/>
              </a:rPr>
              <a:t>-- </a:t>
            </a:r>
            <a:r>
              <a:rPr sz="1200" dirty="0">
                <a:latin typeface="Courier New"/>
                <a:cs typeface="Courier New"/>
              </a:rPr>
              <a:t>not(can) --&gt; fly.  ostrich </a:t>
            </a:r>
            <a:r>
              <a:rPr sz="1200" spc="-5" dirty="0">
                <a:latin typeface="Courier New"/>
                <a:cs typeface="Courier New"/>
              </a:rPr>
              <a:t>-- is </a:t>
            </a:r>
            <a:r>
              <a:rPr sz="1200" spc="5" dirty="0">
                <a:latin typeface="Courier New"/>
                <a:cs typeface="Courier New"/>
              </a:rPr>
              <a:t>--&gt; </a:t>
            </a:r>
            <a:r>
              <a:rPr sz="1200" dirty="0">
                <a:latin typeface="Courier New"/>
                <a:cs typeface="Courier New"/>
              </a:rPr>
              <a:t>tall.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Courier New"/>
              <a:cs typeface="Courier New"/>
            </a:endParaRPr>
          </a:p>
          <a:p>
            <a:pPr marL="98425" marR="240855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bird </a:t>
            </a:r>
            <a:r>
              <a:rPr sz="1200" spc="5" dirty="0">
                <a:latin typeface="Courier New"/>
                <a:cs typeface="Courier New"/>
              </a:rPr>
              <a:t>-- </a:t>
            </a:r>
            <a:r>
              <a:rPr sz="1200" dirty="0">
                <a:latin typeface="Courier New"/>
                <a:cs typeface="Courier New"/>
              </a:rPr>
              <a:t>is_a --&gt; animal.  bird </a:t>
            </a:r>
            <a:r>
              <a:rPr sz="1200" spc="5" dirty="0">
                <a:latin typeface="Courier New"/>
                <a:cs typeface="Courier New"/>
              </a:rPr>
              <a:t>-- </a:t>
            </a:r>
            <a:r>
              <a:rPr sz="1200" dirty="0">
                <a:latin typeface="Courier New"/>
                <a:cs typeface="Courier New"/>
              </a:rPr>
              <a:t>can --&gt; fly.  bird </a:t>
            </a:r>
            <a:r>
              <a:rPr sz="1200" spc="5" dirty="0">
                <a:latin typeface="Courier New"/>
                <a:cs typeface="Courier New"/>
              </a:rPr>
              <a:t>-- </a:t>
            </a:r>
            <a:r>
              <a:rPr sz="1200" dirty="0">
                <a:latin typeface="Courier New"/>
                <a:cs typeface="Courier New"/>
              </a:rPr>
              <a:t>has --&gt;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wings.</a:t>
            </a:r>
            <a:endParaRPr sz="1200" dirty="0">
              <a:latin typeface="Courier New"/>
              <a:cs typeface="Courier New"/>
            </a:endParaRPr>
          </a:p>
          <a:p>
            <a:pPr marL="98425">
              <a:lnSpc>
                <a:spcPts val="1430"/>
              </a:lnSpc>
            </a:pPr>
            <a:r>
              <a:rPr sz="1200" dirty="0">
                <a:latin typeface="Courier New"/>
                <a:cs typeface="Courier New"/>
              </a:rPr>
              <a:t>bird </a:t>
            </a:r>
            <a:r>
              <a:rPr sz="1200" spc="5" dirty="0">
                <a:latin typeface="Courier New"/>
                <a:cs typeface="Courier New"/>
              </a:rPr>
              <a:t>-- </a:t>
            </a:r>
            <a:r>
              <a:rPr sz="1200" dirty="0">
                <a:latin typeface="Courier New"/>
                <a:cs typeface="Courier New"/>
              </a:rPr>
              <a:t>has --&gt; feathers.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Courier New"/>
              <a:cs typeface="Courier New"/>
            </a:endParaRPr>
          </a:p>
          <a:p>
            <a:pPr marL="9842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fish </a:t>
            </a:r>
            <a:r>
              <a:rPr sz="1200" spc="5" dirty="0">
                <a:latin typeface="Courier New"/>
                <a:cs typeface="Courier New"/>
              </a:rPr>
              <a:t>-- </a:t>
            </a:r>
            <a:r>
              <a:rPr sz="1200" dirty="0">
                <a:latin typeface="Courier New"/>
                <a:cs typeface="Courier New"/>
              </a:rPr>
              <a:t>is_a --&gt;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animal.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 dirty="0">
              <a:latin typeface="Courier New"/>
              <a:cs typeface="Courier New"/>
            </a:endParaRPr>
          </a:p>
          <a:p>
            <a:pPr marL="98425" marR="222440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animal </a:t>
            </a:r>
            <a:r>
              <a:rPr sz="1200" spc="5" dirty="0">
                <a:latin typeface="Courier New"/>
                <a:cs typeface="Courier New"/>
              </a:rPr>
              <a:t>-- </a:t>
            </a:r>
            <a:r>
              <a:rPr sz="1200" spc="-5" dirty="0">
                <a:latin typeface="Courier New"/>
                <a:cs typeface="Courier New"/>
              </a:rPr>
              <a:t>can </a:t>
            </a:r>
            <a:r>
              <a:rPr sz="1200" spc="5" dirty="0">
                <a:latin typeface="Courier New"/>
                <a:cs typeface="Courier New"/>
              </a:rPr>
              <a:t>--&gt; </a:t>
            </a:r>
            <a:r>
              <a:rPr sz="1200" dirty="0">
                <a:latin typeface="Courier New"/>
                <a:cs typeface="Courier New"/>
              </a:rPr>
              <a:t>breathe.  </a:t>
            </a:r>
            <a:r>
              <a:rPr sz="1200" spc="-5" dirty="0">
                <a:latin typeface="Courier New"/>
                <a:cs typeface="Courier New"/>
              </a:rPr>
              <a:t>animal </a:t>
            </a:r>
            <a:r>
              <a:rPr sz="1200" spc="5" dirty="0">
                <a:latin typeface="Courier New"/>
                <a:cs typeface="Courier New"/>
              </a:rPr>
              <a:t>-- </a:t>
            </a:r>
            <a:r>
              <a:rPr sz="1200" spc="-5" dirty="0">
                <a:latin typeface="Courier New"/>
                <a:cs typeface="Courier New"/>
              </a:rPr>
              <a:t>has </a:t>
            </a:r>
            <a:r>
              <a:rPr sz="1200" spc="5" dirty="0">
                <a:latin typeface="Courier New"/>
                <a:cs typeface="Courier New"/>
              </a:rPr>
              <a:t>--&gt; </a:t>
            </a:r>
            <a:r>
              <a:rPr sz="1200" dirty="0">
                <a:latin typeface="Courier New"/>
                <a:cs typeface="Courier New"/>
              </a:rPr>
              <a:t>skin.  </a:t>
            </a:r>
            <a:r>
              <a:rPr sz="1200" spc="-5" dirty="0">
                <a:latin typeface="Courier New"/>
                <a:cs typeface="Courier New"/>
              </a:rPr>
              <a:t>animal </a:t>
            </a:r>
            <a:r>
              <a:rPr sz="1200" spc="5" dirty="0">
                <a:latin typeface="Courier New"/>
                <a:cs typeface="Courier New"/>
              </a:rPr>
              <a:t>-- </a:t>
            </a:r>
            <a:r>
              <a:rPr sz="1200" spc="-5" dirty="0">
                <a:latin typeface="Courier New"/>
                <a:cs typeface="Courier New"/>
              </a:rPr>
              <a:t>can </a:t>
            </a:r>
            <a:r>
              <a:rPr sz="1200" spc="5" dirty="0">
                <a:latin typeface="Courier New"/>
                <a:cs typeface="Courier New"/>
              </a:rPr>
              <a:t>--&gt;</a:t>
            </a:r>
            <a:r>
              <a:rPr sz="1200" dirty="0">
                <a:latin typeface="Courier New"/>
                <a:cs typeface="Courier New"/>
              </a:rPr>
              <a:t> move.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012" y="1225396"/>
            <a:ext cx="8173720" cy="9093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Can define nodes (concepts/objects) as Prolog</a:t>
            </a:r>
            <a:r>
              <a:rPr sz="2000" spc="-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CC"/>
                </a:solidFill>
                <a:latin typeface="Times New Roman"/>
                <a:cs typeface="Times New Roman"/>
              </a:rPr>
              <a:t>terms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Can define </a:t>
            </a:r>
            <a:r>
              <a:rPr sz="2000" spc="-10" dirty="0">
                <a:solidFill>
                  <a:srgbClr val="3232CC"/>
                </a:solidFill>
                <a:latin typeface="Times New Roman"/>
                <a:cs typeface="Times New Roman"/>
              </a:rPr>
              <a:t>arcs 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using operators '</a:t>
            </a:r>
            <a:r>
              <a:rPr sz="2000" spc="-5" dirty="0">
                <a:solidFill>
                  <a:srgbClr val="3232CC"/>
                </a:solidFill>
                <a:latin typeface="Courier New"/>
                <a:cs typeface="Courier New"/>
              </a:rPr>
              <a:t>--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' </a:t>
            </a:r>
            <a:r>
              <a:rPr sz="2000" dirty="0">
                <a:solidFill>
                  <a:srgbClr val="3232CC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'</a:t>
            </a:r>
            <a:r>
              <a:rPr sz="2000" spc="-5" dirty="0">
                <a:solidFill>
                  <a:srgbClr val="3232CC"/>
                </a:solidFill>
                <a:latin typeface="Courier New"/>
                <a:cs typeface="Courier New"/>
              </a:rPr>
              <a:t>--&gt;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' (using </a:t>
            </a:r>
            <a:r>
              <a:rPr sz="2000" dirty="0">
                <a:solidFill>
                  <a:srgbClr val="3232CC"/>
                </a:solidFill>
                <a:latin typeface="Times New Roman"/>
                <a:cs typeface="Times New Roman"/>
              </a:rPr>
              <a:t>not for 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negative</a:t>
            </a:r>
            <a:r>
              <a:rPr sz="2000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CC"/>
                </a:solidFill>
                <a:latin typeface="Times New Roman"/>
                <a:cs typeface="Times New Roman"/>
              </a:rPr>
              <a:t>relations)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79470" y="2330195"/>
            <a:ext cx="40386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9661" y="4920486"/>
            <a:ext cx="5118100" cy="100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00"/>
              </a:spcBef>
            </a:pPr>
            <a:r>
              <a:rPr sz="3200" spc="-5" dirty="0"/>
              <a:t>Knowledge</a:t>
            </a:r>
            <a:endParaRPr sz="3200" dirty="0"/>
          </a:p>
          <a:p>
            <a:pPr marL="114300">
              <a:lnSpc>
                <a:spcPts val="3835"/>
              </a:lnSpc>
            </a:pPr>
            <a:r>
              <a:rPr sz="3200" spc="-5" dirty="0"/>
              <a:t>Representation </a:t>
            </a:r>
            <a:r>
              <a:rPr sz="3200" dirty="0"/>
              <a:t>–</a:t>
            </a:r>
            <a:r>
              <a:rPr sz="3200" spc="-30" dirty="0"/>
              <a:t> </a:t>
            </a:r>
            <a:r>
              <a:rPr sz="3200" spc="-5" dirty="0" smtClean="0"/>
              <a:t>OAV-SN</a:t>
            </a: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3080" y="4858001"/>
            <a:ext cx="2250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232CC"/>
                </a:solidFill>
              </a:rPr>
              <a:t>OAV</a:t>
            </a:r>
            <a:r>
              <a:rPr sz="3200" spc="-75" dirty="0">
                <a:solidFill>
                  <a:srgbClr val="3232CC"/>
                </a:solidFill>
              </a:rPr>
              <a:t> </a:t>
            </a:r>
            <a:r>
              <a:rPr sz="3200" spc="-5" dirty="0">
                <a:solidFill>
                  <a:srgbClr val="3232CC"/>
                </a:solidFill>
              </a:rPr>
              <a:t>Triplet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1731" y="1293367"/>
            <a:ext cx="2138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OAV-Triplets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066422" y="5739383"/>
            <a:ext cx="1400810" cy="1041400"/>
          </a:xfrm>
          <a:custGeom>
            <a:avLst/>
            <a:gdLst/>
            <a:ahLst/>
            <a:cxnLst/>
            <a:rect l="l" t="t" r="r" b="b"/>
            <a:pathLst>
              <a:path w="1400810" h="1041400">
                <a:moveTo>
                  <a:pt x="699515" y="0"/>
                </a:moveTo>
                <a:lnTo>
                  <a:pt x="644947" y="1566"/>
                </a:lnTo>
                <a:lnTo>
                  <a:pt x="591510" y="6190"/>
                </a:lnTo>
                <a:lnTo>
                  <a:pt x="539362" y="13755"/>
                </a:lnTo>
                <a:lnTo>
                  <a:pt x="488659" y="24147"/>
                </a:lnTo>
                <a:lnTo>
                  <a:pt x="439559" y="37248"/>
                </a:lnTo>
                <a:lnTo>
                  <a:pt x="392218" y="52944"/>
                </a:lnTo>
                <a:lnTo>
                  <a:pt x="346794" y="71119"/>
                </a:lnTo>
                <a:lnTo>
                  <a:pt x="303443" y="91659"/>
                </a:lnTo>
                <a:lnTo>
                  <a:pt x="262323" y="114446"/>
                </a:lnTo>
                <a:lnTo>
                  <a:pt x="223590" y="139366"/>
                </a:lnTo>
                <a:lnTo>
                  <a:pt x="187402" y="166304"/>
                </a:lnTo>
                <a:lnTo>
                  <a:pt x="153915" y="195143"/>
                </a:lnTo>
                <a:lnTo>
                  <a:pt x="123286" y="225768"/>
                </a:lnTo>
                <a:lnTo>
                  <a:pt x="95673" y="258063"/>
                </a:lnTo>
                <a:lnTo>
                  <a:pt x="71232" y="291914"/>
                </a:lnTo>
                <a:lnTo>
                  <a:pt x="50121" y="327205"/>
                </a:lnTo>
                <a:lnTo>
                  <a:pt x="32496" y="363819"/>
                </a:lnTo>
                <a:lnTo>
                  <a:pt x="18514" y="401642"/>
                </a:lnTo>
                <a:lnTo>
                  <a:pt x="8333" y="440558"/>
                </a:lnTo>
                <a:lnTo>
                  <a:pt x="2109" y="480452"/>
                </a:lnTo>
                <a:lnTo>
                  <a:pt x="0" y="521207"/>
                </a:lnTo>
                <a:lnTo>
                  <a:pt x="2109" y="561755"/>
                </a:lnTo>
                <a:lnTo>
                  <a:pt x="8333" y="601461"/>
                </a:lnTo>
                <a:lnTo>
                  <a:pt x="18514" y="640208"/>
                </a:lnTo>
                <a:lnTo>
                  <a:pt x="32496" y="677880"/>
                </a:lnTo>
                <a:lnTo>
                  <a:pt x="50121" y="714360"/>
                </a:lnTo>
                <a:lnTo>
                  <a:pt x="71232" y="749532"/>
                </a:lnTo>
                <a:lnTo>
                  <a:pt x="95673" y="783279"/>
                </a:lnTo>
                <a:lnTo>
                  <a:pt x="123286" y="815485"/>
                </a:lnTo>
                <a:lnTo>
                  <a:pt x="153915" y="846033"/>
                </a:lnTo>
                <a:lnTo>
                  <a:pt x="187402" y="874806"/>
                </a:lnTo>
                <a:lnTo>
                  <a:pt x="223590" y="901689"/>
                </a:lnTo>
                <a:lnTo>
                  <a:pt x="262323" y="926565"/>
                </a:lnTo>
                <a:lnTo>
                  <a:pt x="303443" y="949317"/>
                </a:lnTo>
                <a:lnTo>
                  <a:pt x="346794" y="969828"/>
                </a:lnTo>
                <a:lnTo>
                  <a:pt x="392218" y="987982"/>
                </a:lnTo>
                <a:lnTo>
                  <a:pt x="439559" y="1003664"/>
                </a:lnTo>
                <a:lnTo>
                  <a:pt x="488659" y="1016755"/>
                </a:lnTo>
                <a:lnTo>
                  <a:pt x="539362" y="1027140"/>
                </a:lnTo>
                <a:lnTo>
                  <a:pt x="591510" y="1034702"/>
                </a:lnTo>
                <a:lnTo>
                  <a:pt x="644947" y="1039325"/>
                </a:lnTo>
                <a:lnTo>
                  <a:pt x="699515" y="1040891"/>
                </a:lnTo>
                <a:lnTo>
                  <a:pt x="754291" y="1039325"/>
                </a:lnTo>
                <a:lnTo>
                  <a:pt x="807916" y="1034702"/>
                </a:lnTo>
                <a:lnTo>
                  <a:pt x="860233" y="1027140"/>
                </a:lnTo>
                <a:lnTo>
                  <a:pt x="911087" y="1016755"/>
                </a:lnTo>
                <a:lnTo>
                  <a:pt x="960322" y="1003664"/>
                </a:lnTo>
                <a:lnTo>
                  <a:pt x="1007781" y="987982"/>
                </a:lnTo>
                <a:lnTo>
                  <a:pt x="1053309" y="969828"/>
                </a:lnTo>
                <a:lnTo>
                  <a:pt x="1096750" y="949317"/>
                </a:lnTo>
                <a:lnTo>
                  <a:pt x="1137948" y="926565"/>
                </a:lnTo>
                <a:lnTo>
                  <a:pt x="1176746" y="901689"/>
                </a:lnTo>
                <a:lnTo>
                  <a:pt x="1212989" y="874806"/>
                </a:lnTo>
                <a:lnTo>
                  <a:pt x="1246520" y="846033"/>
                </a:lnTo>
                <a:lnTo>
                  <a:pt x="1277185" y="815485"/>
                </a:lnTo>
                <a:lnTo>
                  <a:pt x="1304826" y="783279"/>
                </a:lnTo>
                <a:lnTo>
                  <a:pt x="1329287" y="749532"/>
                </a:lnTo>
                <a:lnTo>
                  <a:pt x="1350414" y="714360"/>
                </a:lnTo>
                <a:lnTo>
                  <a:pt x="1368049" y="677880"/>
                </a:lnTo>
                <a:lnTo>
                  <a:pt x="1382036" y="640208"/>
                </a:lnTo>
                <a:lnTo>
                  <a:pt x="1392221" y="601461"/>
                </a:lnTo>
                <a:lnTo>
                  <a:pt x="1398446" y="561755"/>
                </a:lnTo>
                <a:lnTo>
                  <a:pt x="1400555" y="521207"/>
                </a:lnTo>
                <a:lnTo>
                  <a:pt x="1398446" y="480452"/>
                </a:lnTo>
                <a:lnTo>
                  <a:pt x="1392221" y="440558"/>
                </a:lnTo>
                <a:lnTo>
                  <a:pt x="1382036" y="401642"/>
                </a:lnTo>
                <a:lnTo>
                  <a:pt x="1368049" y="363819"/>
                </a:lnTo>
                <a:lnTo>
                  <a:pt x="1350414" y="327205"/>
                </a:lnTo>
                <a:lnTo>
                  <a:pt x="1329287" y="291914"/>
                </a:lnTo>
                <a:lnTo>
                  <a:pt x="1304826" y="258063"/>
                </a:lnTo>
                <a:lnTo>
                  <a:pt x="1277185" y="225768"/>
                </a:lnTo>
                <a:lnTo>
                  <a:pt x="1246520" y="195143"/>
                </a:lnTo>
                <a:lnTo>
                  <a:pt x="1212989" y="166304"/>
                </a:lnTo>
                <a:lnTo>
                  <a:pt x="1176746" y="139366"/>
                </a:lnTo>
                <a:lnTo>
                  <a:pt x="1137948" y="114446"/>
                </a:lnTo>
                <a:lnTo>
                  <a:pt x="1096750" y="91659"/>
                </a:lnTo>
                <a:lnTo>
                  <a:pt x="1053309" y="71119"/>
                </a:lnTo>
                <a:lnTo>
                  <a:pt x="1007781" y="52944"/>
                </a:lnTo>
                <a:lnTo>
                  <a:pt x="960322" y="37248"/>
                </a:lnTo>
                <a:lnTo>
                  <a:pt x="911087" y="24147"/>
                </a:lnTo>
                <a:lnTo>
                  <a:pt x="860233" y="13755"/>
                </a:lnTo>
                <a:lnTo>
                  <a:pt x="807916" y="6190"/>
                </a:lnTo>
                <a:lnTo>
                  <a:pt x="754291" y="1566"/>
                </a:lnTo>
                <a:lnTo>
                  <a:pt x="699515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37192" y="5915657"/>
            <a:ext cx="7956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Times New Roman"/>
                <a:cs typeface="Times New Roman"/>
              </a:rPr>
              <a:t>Obj</a:t>
            </a:r>
            <a:r>
              <a:rPr sz="2100" b="1" dirty="0">
                <a:latin typeface="Times New Roman"/>
                <a:cs typeface="Times New Roman"/>
              </a:rPr>
              <a:t>ect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66978" y="5725096"/>
            <a:ext cx="4613910" cy="1069975"/>
            <a:chOff x="3466978" y="5725096"/>
            <a:chExt cx="4613910" cy="1069975"/>
          </a:xfrm>
        </p:grpSpPr>
        <p:sp>
          <p:nvSpPr>
            <p:cNvPr id="6" name="object 6"/>
            <p:cNvSpPr/>
            <p:nvPr/>
          </p:nvSpPr>
          <p:spPr>
            <a:xfrm>
              <a:off x="3466978" y="6217920"/>
              <a:ext cx="3200400" cy="85725"/>
            </a:xfrm>
            <a:custGeom>
              <a:avLst/>
              <a:gdLst/>
              <a:ahLst/>
              <a:cxnLst/>
              <a:rect l="l" t="t" r="r" b="b"/>
              <a:pathLst>
                <a:path w="3200400" h="85725">
                  <a:moveTo>
                    <a:pt x="3128772" y="57912"/>
                  </a:moveTo>
                  <a:lnTo>
                    <a:pt x="3128772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3128772" y="57912"/>
                  </a:lnTo>
                  <a:close/>
                </a:path>
                <a:path w="3200400" h="85725">
                  <a:moveTo>
                    <a:pt x="3200400" y="42672"/>
                  </a:moveTo>
                  <a:lnTo>
                    <a:pt x="3113532" y="0"/>
                  </a:lnTo>
                  <a:lnTo>
                    <a:pt x="3113532" y="28956"/>
                  </a:lnTo>
                  <a:lnTo>
                    <a:pt x="3128772" y="28956"/>
                  </a:lnTo>
                  <a:lnTo>
                    <a:pt x="3128772" y="77857"/>
                  </a:lnTo>
                  <a:lnTo>
                    <a:pt x="3200400" y="42672"/>
                  </a:lnTo>
                  <a:close/>
                </a:path>
                <a:path w="3200400" h="85725">
                  <a:moveTo>
                    <a:pt x="3128772" y="77857"/>
                  </a:moveTo>
                  <a:lnTo>
                    <a:pt x="3128772" y="57912"/>
                  </a:lnTo>
                  <a:lnTo>
                    <a:pt x="3113532" y="57912"/>
                  </a:lnTo>
                  <a:lnTo>
                    <a:pt x="3113532" y="85344"/>
                  </a:lnTo>
                  <a:lnTo>
                    <a:pt x="3128772" y="77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67378" y="5739383"/>
              <a:ext cx="1399540" cy="1041400"/>
            </a:xfrm>
            <a:custGeom>
              <a:avLst/>
              <a:gdLst/>
              <a:ahLst/>
              <a:cxnLst/>
              <a:rect l="l" t="t" r="r" b="b"/>
              <a:pathLst>
                <a:path w="1399540" h="1041400">
                  <a:moveTo>
                    <a:pt x="699515" y="0"/>
                  </a:moveTo>
                  <a:lnTo>
                    <a:pt x="644750" y="1566"/>
                  </a:lnTo>
                  <a:lnTo>
                    <a:pt x="591154" y="6190"/>
                  </a:lnTo>
                  <a:lnTo>
                    <a:pt x="538882" y="13755"/>
                  </a:lnTo>
                  <a:lnTo>
                    <a:pt x="488089" y="24147"/>
                  </a:lnTo>
                  <a:lnTo>
                    <a:pt x="438927" y="37248"/>
                  </a:lnTo>
                  <a:lnTo>
                    <a:pt x="391552" y="52944"/>
                  </a:lnTo>
                  <a:lnTo>
                    <a:pt x="346117" y="71119"/>
                  </a:lnTo>
                  <a:lnTo>
                    <a:pt x="302776" y="91659"/>
                  </a:lnTo>
                  <a:lnTo>
                    <a:pt x="261683" y="114446"/>
                  </a:lnTo>
                  <a:lnTo>
                    <a:pt x="222993" y="139366"/>
                  </a:lnTo>
                  <a:lnTo>
                    <a:pt x="186859" y="166304"/>
                  </a:lnTo>
                  <a:lnTo>
                    <a:pt x="153435" y="195143"/>
                  </a:lnTo>
                  <a:lnTo>
                    <a:pt x="122875" y="225768"/>
                  </a:lnTo>
                  <a:lnTo>
                    <a:pt x="95334" y="258063"/>
                  </a:lnTo>
                  <a:lnTo>
                    <a:pt x="70965" y="291914"/>
                  </a:lnTo>
                  <a:lnTo>
                    <a:pt x="49923" y="327205"/>
                  </a:lnTo>
                  <a:lnTo>
                    <a:pt x="32361" y="363819"/>
                  </a:lnTo>
                  <a:lnTo>
                    <a:pt x="18434" y="401642"/>
                  </a:lnTo>
                  <a:lnTo>
                    <a:pt x="8295" y="440558"/>
                  </a:lnTo>
                  <a:lnTo>
                    <a:pt x="2099" y="480452"/>
                  </a:lnTo>
                  <a:lnTo>
                    <a:pt x="0" y="521207"/>
                  </a:lnTo>
                  <a:lnTo>
                    <a:pt x="2099" y="561755"/>
                  </a:lnTo>
                  <a:lnTo>
                    <a:pt x="8295" y="601461"/>
                  </a:lnTo>
                  <a:lnTo>
                    <a:pt x="18434" y="640208"/>
                  </a:lnTo>
                  <a:lnTo>
                    <a:pt x="32361" y="677880"/>
                  </a:lnTo>
                  <a:lnTo>
                    <a:pt x="49923" y="714360"/>
                  </a:lnTo>
                  <a:lnTo>
                    <a:pt x="70965" y="749532"/>
                  </a:lnTo>
                  <a:lnTo>
                    <a:pt x="95334" y="783279"/>
                  </a:lnTo>
                  <a:lnTo>
                    <a:pt x="122875" y="815485"/>
                  </a:lnTo>
                  <a:lnTo>
                    <a:pt x="153435" y="846033"/>
                  </a:lnTo>
                  <a:lnTo>
                    <a:pt x="186859" y="874806"/>
                  </a:lnTo>
                  <a:lnTo>
                    <a:pt x="222993" y="901689"/>
                  </a:lnTo>
                  <a:lnTo>
                    <a:pt x="261683" y="926565"/>
                  </a:lnTo>
                  <a:lnTo>
                    <a:pt x="302776" y="949317"/>
                  </a:lnTo>
                  <a:lnTo>
                    <a:pt x="346117" y="969828"/>
                  </a:lnTo>
                  <a:lnTo>
                    <a:pt x="391552" y="987982"/>
                  </a:lnTo>
                  <a:lnTo>
                    <a:pt x="438927" y="1003664"/>
                  </a:lnTo>
                  <a:lnTo>
                    <a:pt x="488089" y="1016755"/>
                  </a:lnTo>
                  <a:lnTo>
                    <a:pt x="538882" y="1027140"/>
                  </a:lnTo>
                  <a:lnTo>
                    <a:pt x="591154" y="1034702"/>
                  </a:lnTo>
                  <a:lnTo>
                    <a:pt x="644750" y="1039325"/>
                  </a:lnTo>
                  <a:lnTo>
                    <a:pt x="699515" y="1040891"/>
                  </a:lnTo>
                  <a:lnTo>
                    <a:pt x="754281" y="1039325"/>
                  </a:lnTo>
                  <a:lnTo>
                    <a:pt x="807877" y="1034702"/>
                  </a:lnTo>
                  <a:lnTo>
                    <a:pt x="860149" y="1027140"/>
                  </a:lnTo>
                  <a:lnTo>
                    <a:pt x="910942" y="1016755"/>
                  </a:lnTo>
                  <a:lnTo>
                    <a:pt x="960104" y="1003664"/>
                  </a:lnTo>
                  <a:lnTo>
                    <a:pt x="1007479" y="987982"/>
                  </a:lnTo>
                  <a:lnTo>
                    <a:pt x="1052914" y="969828"/>
                  </a:lnTo>
                  <a:lnTo>
                    <a:pt x="1096255" y="949317"/>
                  </a:lnTo>
                  <a:lnTo>
                    <a:pt x="1137348" y="926565"/>
                  </a:lnTo>
                  <a:lnTo>
                    <a:pt x="1176038" y="901689"/>
                  </a:lnTo>
                  <a:lnTo>
                    <a:pt x="1212172" y="874806"/>
                  </a:lnTo>
                  <a:lnTo>
                    <a:pt x="1245596" y="846033"/>
                  </a:lnTo>
                  <a:lnTo>
                    <a:pt x="1276156" y="815485"/>
                  </a:lnTo>
                  <a:lnTo>
                    <a:pt x="1303697" y="783279"/>
                  </a:lnTo>
                  <a:lnTo>
                    <a:pt x="1328065" y="749532"/>
                  </a:lnTo>
                  <a:lnTo>
                    <a:pt x="1349108" y="714360"/>
                  </a:lnTo>
                  <a:lnTo>
                    <a:pt x="1366670" y="677880"/>
                  </a:lnTo>
                  <a:lnTo>
                    <a:pt x="1380597" y="640208"/>
                  </a:lnTo>
                  <a:lnTo>
                    <a:pt x="1390736" y="601461"/>
                  </a:lnTo>
                  <a:lnTo>
                    <a:pt x="1396932" y="561755"/>
                  </a:lnTo>
                  <a:lnTo>
                    <a:pt x="1399031" y="521207"/>
                  </a:lnTo>
                  <a:lnTo>
                    <a:pt x="1396932" y="480452"/>
                  </a:lnTo>
                  <a:lnTo>
                    <a:pt x="1390736" y="440558"/>
                  </a:lnTo>
                  <a:lnTo>
                    <a:pt x="1380597" y="401642"/>
                  </a:lnTo>
                  <a:lnTo>
                    <a:pt x="1366670" y="363819"/>
                  </a:lnTo>
                  <a:lnTo>
                    <a:pt x="1349108" y="327205"/>
                  </a:lnTo>
                  <a:lnTo>
                    <a:pt x="1328065" y="291914"/>
                  </a:lnTo>
                  <a:lnTo>
                    <a:pt x="1303697" y="258063"/>
                  </a:lnTo>
                  <a:lnTo>
                    <a:pt x="1276156" y="225768"/>
                  </a:lnTo>
                  <a:lnTo>
                    <a:pt x="1245596" y="195143"/>
                  </a:lnTo>
                  <a:lnTo>
                    <a:pt x="1212172" y="166304"/>
                  </a:lnTo>
                  <a:lnTo>
                    <a:pt x="1176038" y="139366"/>
                  </a:lnTo>
                  <a:lnTo>
                    <a:pt x="1137348" y="114446"/>
                  </a:lnTo>
                  <a:lnTo>
                    <a:pt x="1096255" y="91659"/>
                  </a:lnTo>
                  <a:lnTo>
                    <a:pt x="1052914" y="71119"/>
                  </a:lnTo>
                  <a:lnTo>
                    <a:pt x="1007479" y="52944"/>
                  </a:lnTo>
                  <a:lnTo>
                    <a:pt x="960104" y="37248"/>
                  </a:lnTo>
                  <a:lnTo>
                    <a:pt x="910942" y="24147"/>
                  </a:lnTo>
                  <a:lnTo>
                    <a:pt x="860149" y="13755"/>
                  </a:lnTo>
                  <a:lnTo>
                    <a:pt x="807877" y="6190"/>
                  </a:lnTo>
                  <a:lnTo>
                    <a:pt x="754281" y="1566"/>
                  </a:lnTo>
                  <a:lnTo>
                    <a:pt x="699515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938147" y="5915657"/>
            <a:ext cx="6927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latin typeface="Times New Roman"/>
                <a:cs typeface="Times New Roman"/>
              </a:rPr>
              <a:t>V</a:t>
            </a:r>
            <a:r>
              <a:rPr sz="2100" b="1" spc="5" dirty="0">
                <a:latin typeface="Times New Roman"/>
                <a:cs typeface="Times New Roman"/>
              </a:rPr>
              <a:t>a</a:t>
            </a:r>
            <a:r>
              <a:rPr sz="2100" b="1" dirty="0">
                <a:latin typeface="Times New Roman"/>
                <a:cs typeface="Times New Roman"/>
              </a:rPr>
              <a:t>l</a:t>
            </a:r>
            <a:r>
              <a:rPr sz="2100" b="1" spc="-5" dirty="0">
                <a:latin typeface="Times New Roman"/>
                <a:cs typeface="Times New Roman"/>
              </a:rPr>
              <a:t>u</a:t>
            </a:r>
            <a:r>
              <a:rPr sz="2100" b="1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3232CC"/>
                </a:solidFill>
                <a:latin typeface="Times New Roman"/>
                <a:cs typeface="Times New Roman"/>
              </a:rPr>
              <a:t>OAV </a:t>
            </a:r>
            <a:r>
              <a:rPr spc="-5" dirty="0"/>
              <a:t>triplet is concerned </a:t>
            </a:r>
            <a:r>
              <a:rPr dirty="0"/>
              <a:t>with </a:t>
            </a:r>
            <a:r>
              <a:rPr b="1" spc="-5" dirty="0">
                <a:solidFill>
                  <a:srgbClr val="3232CC"/>
                </a:solidFill>
                <a:latin typeface="Times New Roman"/>
                <a:cs typeface="Times New Roman"/>
              </a:rPr>
              <a:t>Attribute </a:t>
            </a:r>
            <a:r>
              <a:rPr spc="-5" dirty="0"/>
              <a:t>and</a:t>
            </a:r>
            <a:r>
              <a:rPr spc="85" dirty="0"/>
              <a:t> </a:t>
            </a:r>
            <a:r>
              <a:rPr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Value</a:t>
            </a:r>
          </a:p>
          <a:p>
            <a:pPr marL="17145">
              <a:lnSpc>
                <a:spcPct val="100000"/>
              </a:lnSpc>
            </a:pPr>
            <a:r>
              <a:rPr spc="-5" dirty="0"/>
              <a:t>of an</a:t>
            </a:r>
            <a:r>
              <a:rPr spc="5" dirty="0"/>
              <a:t> </a:t>
            </a:r>
            <a:r>
              <a:rPr b="1" spc="-5" dirty="0">
                <a:solidFill>
                  <a:srgbClr val="3232CC"/>
                </a:solidFill>
                <a:latin typeface="Times New Roman"/>
                <a:cs typeface="Times New Roman"/>
              </a:rPr>
              <a:t>Object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Times New Roman"/>
              <a:cs typeface="Times New Roman"/>
            </a:endParaRPr>
          </a:p>
          <a:p>
            <a:pPr marL="354965" marR="401320" indent="-342900">
              <a:lnSpc>
                <a:spcPct val="100000"/>
              </a:lnSpc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3232CC"/>
                </a:solidFill>
              </a:rPr>
              <a:t>OAV </a:t>
            </a:r>
            <a:r>
              <a:rPr sz="2800" spc="-10" dirty="0">
                <a:solidFill>
                  <a:srgbClr val="3232CC"/>
                </a:solidFill>
              </a:rPr>
              <a:t>can </a:t>
            </a:r>
            <a:r>
              <a:rPr sz="2800" dirty="0">
                <a:solidFill>
                  <a:srgbClr val="3232CC"/>
                </a:solidFill>
              </a:rPr>
              <a:t>be </a:t>
            </a:r>
            <a:r>
              <a:rPr sz="2800" spc="-5" dirty="0">
                <a:solidFill>
                  <a:srgbClr val="3232CC"/>
                </a:solidFill>
              </a:rPr>
              <a:t>used to </a:t>
            </a:r>
            <a:r>
              <a:rPr sz="2800" spc="-10" dirty="0">
                <a:solidFill>
                  <a:srgbClr val="3232CC"/>
                </a:solidFill>
              </a:rPr>
              <a:t>characterize </a:t>
            </a:r>
            <a:r>
              <a:rPr sz="2800" dirty="0">
                <a:solidFill>
                  <a:srgbClr val="3232CC"/>
                </a:solidFill>
              </a:rPr>
              <a:t>the </a:t>
            </a:r>
            <a:r>
              <a:rPr sz="2800" spc="-5" dirty="0">
                <a:solidFill>
                  <a:srgbClr val="3232CC"/>
                </a:solidFill>
              </a:rPr>
              <a:t>knowledge in  a semantic</a:t>
            </a:r>
            <a:r>
              <a:rPr sz="2800" spc="-30" dirty="0">
                <a:solidFill>
                  <a:srgbClr val="3232CC"/>
                </a:solidFill>
              </a:rPr>
              <a:t> </a:t>
            </a:r>
            <a:r>
              <a:rPr sz="2800" spc="-5" dirty="0">
                <a:solidFill>
                  <a:srgbClr val="3232CC"/>
                </a:solidFill>
              </a:rPr>
              <a:t>net.</a:t>
            </a:r>
            <a:endParaRPr sz="2800"/>
          </a:p>
          <a:p>
            <a:pPr marL="355600" indent="-343535">
              <a:lnSpc>
                <a:spcPct val="100000"/>
              </a:lnSpc>
              <a:spcBef>
                <a:spcPts val="685"/>
              </a:spcBef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3232CC"/>
                </a:solidFill>
              </a:rPr>
              <a:t>quickly </a:t>
            </a:r>
            <a:r>
              <a:rPr sz="2800" spc="-10" dirty="0">
                <a:solidFill>
                  <a:srgbClr val="3232CC"/>
                </a:solidFill>
              </a:rPr>
              <a:t>leads </a:t>
            </a:r>
            <a:r>
              <a:rPr sz="2800" spc="-5" dirty="0">
                <a:solidFill>
                  <a:srgbClr val="3232CC"/>
                </a:solidFill>
              </a:rPr>
              <a:t>to huge tables</a:t>
            </a:r>
            <a:endParaRPr sz="280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/>
          </a:p>
          <a:p>
            <a:pPr marR="536575" algn="ctr">
              <a:lnSpc>
                <a:spcPct val="100000"/>
              </a:lnSpc>
              <a:spcBef>
                <a:spcPts val="5"/>
              </a:spcBef>
            </a:pPr>
            <a:r>
              <a:rPr sz="2100" b="1" spc="-5" dirty="0">
                <a:latin typeface="Times New Roman"/>
                <a:cs typeface="Times New Roman"/>
              </a:rPr>
              <a:t>Attribute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084" y="5568185"/>
            <a:ext cx="560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Times New Roman"/>
                <a:cs typeface="Times New Roman"/>
              </a:rPr>
              <a:t>C13</a:t>
            </a:r>
            <a:r>
              <a:rPr sz="1900" b="1" spc="-5" dirty="0">
                <a:latin typeface="Times New Roman"/>
                <a:cs typeface="Times New Roman"/>
              </a:rPr>
              <a:t>0</a:t>
            </a:r>
            <a:endParaRPr sz="19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03554" y="5389816"/>
            <a:ext cx="4110990" cy="1002665"/>
            <a:chOff x="3503554" y="5389816"/>
            <a:chExt cx="4110990" cy="1002665"/>
          </a:xfrm>
        </p:grpSpPr>
        <p:sp>
          <p:nvSpPr>
            <p:cNvPr id="4" name="object 4"/>
            <p:cNvSpPr/>
            <p:nvPr/>
          </p:nvSpPr>
          <p:spPr>
            <a:xfrm>
              <a:off x="3503554" y="5849112"/>
              <a:ext cx="2979420" cy="86995"/>
            </a:xfrm>
            <a:custGeom>
              <a:avLst/>
              <a:gdLst/>
              <a:ahLst/>
              <a:cxnLst/>
              <a:rect l="l" t="t" r="r" b="b"/>
              <a:pathLst>
                <a:path w="2979420" h="86995">
                  <a:moveTo>
                    <a:pt x="2907792" y="57912"/>
                  </a:moveTo>
                  <a:lnTo>
                    <a:pt x="2907792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2907792" y="57912"/>
                  </a:lnTo>
                  <a:close/>
                </a:path>
                <a:path w="2979420" h="86995">
                  <a:moveTo>
                    <a:pt x="2979420" y="42672"/>
                  </a:moveTo>
                  <a:lnTo>
                    <a:pt x="2894076" y="0"/>
                  </a:lnTo>
                  <a:lnTo>
                    <a:pt x="2894076" y="28956"/>
                  </a:lnTo>
                  <a:lnTo>
                    <a:pt x="2907792" y="28956"/>
                  </a:lnTo>
                  <a:lnTo>
                    <a:pt x="2907792" y="79765"/>
                  </a:lnTo>
                  <a:lnTo>
                    <a:pt x="2979420" y="42672"/>
                  </a:lnTo>
                  <a:close/>
                </a:path>
                <a:path w="2979420" h="86995">
                  <a:moveTo>
                    <a:pt x="2907792" y="79765"/>
                  </a:moveTo>
                  <a:lnTo>
                    <a:pt x="2907792" y="57912"/>
                  </a:lnTo>
                  <a:lnTo>
                    <a:pt x="2894076" y="57912"/>
                  </a:lnTo>
                  <a:lnTo>
                    <a:pt x="2894076" y="86868"/>
                  </a:lnTo>
                  <a:lnTo>
                    <a:pt x="2907792" y="79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82974" y="5404103"/>
              <a:ext cx="1117600" cy="974090"/>
            </a:xfrm>
            <a:custGeom>
              <a:avLst/>
              <a:gdLst/>
              <a:ahLst/>
              <a:cxnLst/>
              <a:rect l="l" t="t" r="r" b="b"/>
              <a:pathLst>
                <a:path w="1117600" h="974089">
                  <a:moveTo>
                    <a:pt x="557783" y="0"/>
                  </a:moveTo>
                  <a:lnTo>
                    <a:pt x="507045" y="1989"/>
                  </a:lnTo>
                  <a:lnTo>
                    <a:pt x="457576" y="7841"/>
                  </a:lnTo>
                  <a:lnTo>
                    <a:pt x="409574" y="17384"/>
                  </a:lnTo>
                  <a:lnTo>
                    <a:pt x="363238" y="30446"/>
                  </a:lnTo>
                  <a:lnTo>
                    <a:pt x="318765" y="46854"/>
                  </a:lnTo>
                  <a:lnTo>
                    <a:pt x="276351" y="66435"/>
                  </a:lnTo>
                  <a:lnTo>
                    <a:pt x="236196" y="89017"/>
                  </a:lnTo>
                  <a:lnTo>
                    <a:pt x="198496" y="114427"/>
                  </a:lnTo>
                  <a:lnTo>
                    <a:pt x="163448" y="142493"/>
                  </a:lnTo>
                  <a:lnTo>
                    <a:pt x="131252" y="173044"/>
                  </a:lnTo>
                  <a:lnTo>
                    <a:pt x="102103" y="205905"/>
                  </a:lnTo>
                  <a:lnTo>
                    <a:pt x="76199" y="240904"/>
                  </a:lnTo>
                  <a:lnTo>
                    <a:pt x="53739" y="277870"/>
                  </a:lnTo>
                  <a:lnTo>
                    <a:pt x="34920" y="316630"/>
                  </a:lnTo>
                  <a:lnTo>
                    <a:pt x="19938" y="357011"/>
                  </a:lnTo>
                  <a:lnTo>
                    <a:pt x="8993" y="398840"/>
                  </a:lnTo>
                  <a:lnTo>
                    <a:pt x="2281" y="441946"/>
                  </a:lnTo>
                  <a:lnTo>
                    <a:pt x="0" y="486155"/>
                  </a:lnTo>
                  <a:lnTo>
                    <a:pt x="2281" y="530605"/>
                  </a:lnTo>
                  <a:lnTo>
                    <a:pt x="8993" y="573925"/>
                  </a:lnTo>
                  <a:lnTo>
                    <a:pt x="19938" y="615942"/>
                  </a:lnTo>
                  <a:lnTo>
                    <a:pt x="34920" y="656488"/>
                  </a:lnTo>
                  <a:lnTo>
                    <a:pt x="53739" y="695391"/>
                  </a:lnTo>
                  <a:lnTo>
                    <a:pt x="76199" y="732479"/>
                  </a:lnTo>
                  <a:lnTo>
                    <a:pt x="102103" y="767583"/>
                  </a:lnTo>
                  <a:lnTo>
                    <a:pt x="131252" y="800530"/>
                  </a:lnTo>
                  <a:lnTo>
                    <a:pt x="163448" y="831151"/>
                  </a:lnTo>
                  <a:lnTo>
                    <a:pt x="198496" y="859274"/>
                  </a:lnTo>
                  <a:lnTo>
                    <a:pt x="236196" y="884729"/>
                  </a:lnTo>
                  <a:lnTo>
                    <a:pt x="276351" y="907344"/>
                  </a:lnTo>
                  <a:lnTo>
                    <a:pt x="318765" y="926949"/>
                  </a:lnTo>
                  <a:lnTo>
                    <a:pt x="363238" y="943372"/>
                  </a:lnTo>
                  <a:lnTo>
                    <a:pt x="409574" y="956444"/>
                  </a:lnTo>
                  <a:lnTo>
                    <a:pt x="457576" y="965992"/>
                  </a:lnTo>
                  <a:lnTo>
                    <a:pt x="507045" y="971846"/>
                  </a:lnTo>
                  <a:lnTo>
                    <a:pt x="557783" y="973835"/>
                  </a:lnTo>
                  <a:lnTo>
                    <a:pt x="608762" y="971846"/>
                  </a:lnTo>
                  <a:lnTo>
                    <a:pt x="658445" y="965992"/>
                  </a:lnTo>
                  <a:lnTo>
                    <a:pt x="706635" y="956444"/>
                  </a:lnTo>
                  <a:lnTo>
                    <a:pt x="753136" y="943372"/>
                  </a:lnTo>
                  <a:lnTo>
                    <a:pt x="797752" y="926949"/>
                  </a:lnTo>
                  <a:lnTo>
                    <a:pt x="840288" y="907344"/>
                  </a:lnTo>
                  <a:lnTo>
                    <a:pt x="880547" y="884729"/>
                  </a:lnTo>
                  <a:lnTo>
                    <a:pt x="918334" y="859274"/>
                  </a:lnTo>
                  <a:lnTo>
                    <a:pt x="953452" y="831151"/>
                  </a:lnTo>
                  <a:lnTo>
                    <a:pt x="985706" y="800530"/>
                  </a:lnTo>
                  <a:lnTo>
                    <a:pt x="1014899" y="767583"/>
                  </a:lnTo>
                  <a:lnTo>
                    <a:pt x="1040835" y="732479"/>
                  </a:lnTo>
                  <a:lnTo>
                    <a:pt x="1063319" y="695391"/>
                  </a:lnTo>
                  <a:lnTo>
                    <a:pt x="1082154" y="656488"/>
                  </a:lnTo>
                  <a:lnTo>
                    <a:pt x="1097145" y="615942"/>
                  </a:lnTo>
                  <a:lnTo>
                    <a:pt x="1108096" y="573925"/>
                  </a:lnTo>
                  <a:lnTo>
                    <a:pt x="1114810" y="530605"/>
                  </a:lnTo>
                  <a:lnTo>
                    <a:pt x="1117091" y="486155"/>
                  </a:lnTo>
                  <a:lnTo>
                    <a:pt x="1114810" y="441946"/>
                  </a:lnTo>
                  <a:lnTo>
                    <a:pt x="1108096" y="398840"/>
                  </a:lnTo>
                  <a:lnTo>
                    <a:pt x="1097145" y="357011"/>
                  </a:lnTo>
                  <a:lnTo>
                    <a:pt x="1082154" y="316630"/>
                  </a:lnTo>
                  <a:lnTo>
                    <a:pt x="1063319" y="277870"/>
                  </a:lnTo>
                  <a:lnTo>
                    <a:pt x="1040835" y="240904"/>
                  </a:lnTo>
                  <a:lnTo>
                    <a:pt x="1014899" y="205905"/>
                  </a:lnTo>
                  <a:lnTo>
                    <a:pt x="985706" y="173044"/>
                  </a:lnTo>
                  <a:lnTo>
                    <a:pt x="953452" y="142493"/>
                  </a:lnTo>
                  <a:lnTo>
                    <a:pt x="918334" y="114427"/>
                  </a:lnTo>
                  <a:lnTo>
                    <a:pt x="880547" y="89017"/>
                  </a:lnTo>
                  <a:lnTo>
                    <a:pt x="840288" y="66435"/>
                  </a:lnTo>
                  <a:lnTo>
                    <a:pt x="797752" y="46854"/>
                  </a:lnTo>
                  <a:lnTo>
                    <a:pt x="753136" y="30446"/>
                  </a:lnTo>
                  <a:lnTo>
                    <a:pt x="706635" y="17384"/>
                  </a:lnTo>
                  <a:lnTo>
                    <a:pt x="658445" y="7841"/>
                  </a:lnTo>
                  <a:lnTo>
                    <a:pt x="608762" y="1989"/>
                  </a:lnTo>
                  <a:lnTo>
                    <a:pt x="557783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712594" y="5568185"/>
            <a:ext cx="53467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Times New Roman"/>
                <a:cs typeface="Times New Roman"/>
              </a:rPr>
              <a:t>P</a:t>
            </a:r>
            <a:r>
              <a:rPr sz="1900" b="1" spc="-10" dirty="0">
                <a:latin typeface="Times New Roman"/>
                <a:cs typeface="Times New Roman"/>
              </a:rPr>
              <a:t>ro</a:t>
            </a:r>
            <a:r>
              <a:rPr sz="1900" b="1" spc="-5" dirty="0">
                <a:latin typeface="Times New Roman"/>
                <a:cs typeface="Times New Roman"/>
              </a:rPr>
              <a:t>p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3631" y="5267957"/>
            <a:ext cx="11258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Times New Roman"/>
                <a:cs typeface="Times New Roman"/>
              </a:rPr>
              <a:t>Engine</a:t>
            </a:r>
            <a:r>
              <a:rPr sz="1700" b="1" spc="-6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type</a:t>
            </a:r>
            <a:endParaRPr sz="17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181931"/>
              </p:ext>
            </p:extLst>
          </p:nvPr>
        </p:nvGraphicFramePr>
        <p:xfrm>
          <a:off x="1917700" y="806450"/>
          <a:ext cx="6400800" cy="2302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/>
                <a:gridCol w="2133600"/>
                <a:gridCol w="2133600"/>
              </a:tblGrid>
              <a:tr h="461771">
                <a:tc>
                  <a:txBody>
                    <a:bodyPr/>
                    <a:lstStyle/>
                    <a:p>
                      <a:pPr marL="6261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solidFill>
                            <a:srgbClr val="FF0032"/>
                          </a:solidFill>
                          <a:latin typeface="Times New Roman"/>
                          <a:cs typeface="Times New Roman"/>
                        </a:rPr>
                        <a:t>Object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solidFill>
                            <a:srgbClr val="FF0032"/>
                          </a:solidFill>
                          <a:latin typeface="Times New Roman"/>
                          <a:cs typeface="Times New Roman"/>
                        </a:rPr>
                        <a:t>Attribute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solidFill>
                            <a:srgbClr val="FF0032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</a:tcPr>
                </a:tc>
              </a:tr>
              <a:tr h="460247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snow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Form-of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water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</a:tcPr>
                </a:tc>
              </a:tr>
              <a:tr h="460247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snow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hardness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soft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</a:tcPr>
                </a:tc>
              </a:tr>
              <a:tr h="460247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ice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temperature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cold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</a:tcPr>
                </a:tc>
              </a:tr>
              <a:tr h="460247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frosty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instance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2400" b="1" spc="-5" dirty="0" smtClean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Snowman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959595"/>
                      </a:solidFill>
                      <a:prstDash val="solid"/>
                    </a:lnL>
                    <a:lnR w="12700">
                      <a:solidFill>
                        <a:srgbClr val="959595"/>
                      </a:solidFill>
                      <a:prstDash val="solid"/>
                    </a:lnR>
                    <a:lnT w="12700">
                      <a:solidFill>
                        <a:srgbClr val="959595"/>
                      </a:solidFill>
                      <a:prstDash val="solid"/>
                    </a:lnT>
                    <a:lnB w="12700">
                      <a:solidFill>
                        <a:srgbClr val="95959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2"/>
          <p:cNvSpPr txBox="1"/>
          <p:nvPr/>
        </p:nvSpPr>
        <p:spPr>
          <a:xfrm>
            <a:off x="2547774" y="3968503"/>
            <a:ext cx="79083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snow</a:t>
            </a:r>
            <a:endParaRPr sz="1900" dirty="0">
              <a:latin typeface="Times New Roman"/>
              <a:cs typeface="Times New Roman"/>
            </a:endParaRPr>
          </a:p>
        </p:txBody>
      </p:sp>
      <p:grpSp>
        <p:nvGrpSpPr>
          <p:cNvPr id="10" name="object 3"/>
          <p:cNvGrpSpPr/>
          <p:nvPr/>
        </p:nvGrpSpPr>
        <p:grpSpPr>
          <a:xfrm>
            <a:off x="3532020" y="3835502"/>
            <a:ext cx="4110990" cy="1002665"/>
            <a:chOff x="3503554" y="5389816"/>
            <a:chExt cx="4110990" cy="1002665"/>
          </a:xfrm>
        </p:grpSpPr>
        <p:sp>
          <p:nvSpPr>
            <p:cNvPr id="11" name="object 4"/>
            <p:cNvSpPr/>
            <p:nvPr/>
          </p:nvSpPr>
          <p:spPr>
            <a:xfrm>
              <a:off x="3503554" y="5849112"/>
              <a:ext cx="2979420" cy="86995"/>
            </a:xfrm>
            <a:custGeom>
              <a:avLst/>
              <a:gdLst/>
              <a:ahLst/>
              <a:cxnLst/>
              <a:rect l="l" t="t" r="r" b="b"/>
              <a:pathLst>
                <a:path w="2979420" h="86995">
                  <a:moveTo>
                    <a:pt x="2907792" y="57912"/>
                  </a:moveTo>
                  <a:lnTo>
                    <a:pt x="2907792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2907792" y="57912"/>
                  </a:lnTo>
                  <a:close/>
                </a:path>
                <a:path w="2979420" h="86995">
                  <a:moveTo>
                    <a:pt x="2979420" y="42672"/>
                  </a:moveTo>
                  <a:lnTo>
                    <a:pt x="2894076" y="0"/>
                  </a:lnTo>
                  <a:lnTo>
                    <a:pt x="2894076" y="28956"/>
                  </a:lnTo>
                  <a:lnTo>
                    <a:pt x="2907792" y="28956"/>
                  </a:lnTo>
                  <a:lnTo>
                    <a:pt x="2907792" y="79765"/>
                  </a:lnTo>
                  <a:lnTo>
                    <a:pt x="2979420" y="42672"/>
                  </a:lnTo>
                  <a:close/>
                </a:path>
                <a:path w="2979420" h="86995">
                  <a:moveTo>
                    <a:pt x="2907792" y="79765"/>
                  </a:moveTo>
                  <a:lnTo>
                    <a:pt x="2907792" y="57912"/>
                  </a:lnTo>
                  <a:lnTo>
                    <a:pt x="2894076" y="57912"/>
                  </a:lnTo>
                  <a:lnTo>
                    <a:pt x="2894076" y="86868"/>
                  </a:lnTo>
                  <a:lnTo>
                    <a:pt x="2907792" y="79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/>
            <p:cNvSpPr/>
            <p:nvPr/>
          </p:nvSpPr>
          <p:spPr>
            <a:xfrm>
              <a:off x="6482974" y="5404103"/>
              <a:ext cx="1117600" cy="974090"/>
            </a:xfrm>
            <a:custGeom>
              <a:avLst/>
              <a:gdLst/>
              <a:ahLst/>
              <a:cxnLst/>
              <a:rect l="l" t="t" r="r" b="b"/>
              <a:pathLst>
                <a:path w="1117600" h="974089">
                  <a:moveTo>
                    <a:pt x="557783" y="0"/>
                  </a:moveTo>
                  <a:lnTo>
                    <a:pt x="507045" y="1989"/>
                  </a:lnTo>
                  <a:lnTo>
                    <a:pt x="457576" y="7841"/>
                  </a:lnTo>
                  <a:lnTo>
                    <a:pt x="409574" y="17384"/>
                  </a:lnTo>
                  <a:lnTo>
                    <a:pt x="363238" y="30446"/>
                  </a:lnTo>
                  <a:lnTo>
                    <a:pt x="318765" y="46854"/>
                  </a:lnTo>
                  <a:lnTo>
                    <a:pt x="276351" y="66435"/>
                  </a:lnTo>
                  <a:lnTo>
                    <a:pt x="236196" y="89017"/>
                  </a:lnTo>
                  <a:lnTo>
                    <a:pt x="198496" y="114427"/>
                  </a:lnTo>
                  <a:lnTo>
                    <a:pt x="163448" y="142493"/>
                  </a:lnTo>
                  <a:lnTo>
                    <a:pt x="131252" y="173044"/>
                  </a:lnTo>
                  <a:lnTo>
                    <a:pt x="102103" y="205905"/>
                  </a:lnTo>
                  <a:lnTo>
                    <a:pt x="76199" y="240904"/>
                  </a:lnTo>
                  <a:lnTo>
                    <a:pt x="53739" y="277870"/>
                  </a:lnTo>
                  <a:lnTo>
                    <a:pt x="34920" y="316630"/>
                  </a:lnTo>
                  <a:lnTo>
                    <a:pt x="19938" y="357011"/>
                  </a:lnTo>
                  <a:lnTo>
                    <a:pt x="8993" y="398840"/>
                  </a:lnTo>
                  <a:lnTo>
                    <a:pt x="2281" y="441946"/>
                  </a:lnTo>
                  <a:lnTo>
                    <a:pt x="0" y="486155"/>
                  </a:lnTo>
                  <a:lnTo>
                    <a:pt x="2281" y="530605"/>
                  </a:lnTo>
                  <a:lnTo>
                    <a:pt x="8993" y="573925"/>
                  </a:lnTo>
                  <a:lnTo>
                    <a:pt x="19938" y="615942"/>
                  </a:lnTo>
                  <a:lnTo>
                    <a:pt x="34920" y="656488"/>
                  </a:lnTo>
                  <a:lnTo>
                    <a:pt x="53739" y="695391"/>
                  </a:lnTo>
                  <a:lnTo>
                    <a:pt x="76199" y="732479"/>
                  </a:lnTo>
                  <a:lnTo>
                    <a:pt x="102103" y="767583"/>
                  </a:lnTo>
                  <a:lnTo>
                    <a:pt x="131252" y="800530"/>
                  </a:lnTo>
                  <a:lnTo>
                    <a:pt x="163448" y="831151"/>
                  </a:lnTo>
                  <a:lnTo>
                    <a:pt x="198496" y="859274"/>
                  </a:lnTo>
                  <a:lnTo>
                    <a:pt x="236196" y="884729"/>
                  </a:lnTo>
                  <a:lnTo>
                    <a:pt x="276351" y="907344"/>
                  </a:lnTo>
                  <a:lnTo>
                    <a:pt x="318765" y="926949"/>
                  </a:lnTo>
                  <a:lnTo>
                    <a:pt x="363238" y="943372"/>
                  </a:lnTo>
                  <a:lnTo>
                    <a:pt x="409574" y="956444"/>
                  </a:lnTo>
                  <a:lnTo>
                    <a:pt x="457576" y="965992"/>
                  </a:lnTo>
                  <a:lnTo>
                    <a:pt x="507045" y="971846"/>
                  </a:lnTo>
                  <a:lnTo>
                    <a:pt x="557783" y="973835"/>
                  </a:lnTo>
                  <a:lnTo>
                    <a:pt x="608762" y="971846"/>
                  </a:lnTo>
                  <a:lnTo>
                    <a:pt x="658445" y="965992"/>
                  </a:lnTo>
                  <a:lnTo>
                    <a:pt x="706635" y="956444"/>
                  </a:lnTo>
                  <a:lnTo>
                    <a:pt x="753136" y="943372"/>
                  </a:lnTo>
                  <a:lnTo>
                    <a:pt x="797752" y="926949"/>
                  </a:lnTo>
                  <a:lnTo>
                    <a:pt x="840288" y="907344"/>
                  </a:lnTo>
                  <a:lnTo>
                    <a:pt x="880547" y="884729"/>
                  </a:lnTo>
                  <a:lnTo>
                    <a:pt x="918334" y="859274"/>
                  </a:lnTo>
                  <a:lnTo>
                    <a:pt x="953452" y="831151"/>
                  </a:lnTo>
                  <a:lnTo>
                    <a:pt x="985706" y="800530"/>
                  </a:lnTo>
                  <a:lnTo>
                    <a:pt x="1014899" y="767583"/>
                  </a:lnTo>
                  <a:lnTo>
                    <a:pt x="1040835" y="732479"/>
                  </a:lnTo>
                  <a:lnTo>
                    <a:pt x="1063319" y="695391"/>
                  </a:lnTo>
                  <a:lnTo>
                    <a:pt x="1082154" y="656488"/>
                  </a:lnTo>
                  <a:lnTo>
                    <a:pt x="1097145" y="615942"/>
                  </a:lnTo>
                  <a:lnTo>
                    <a:pt x="1108096" y="573925"/>
                  </a:lnTo>
                  <a:lnTo>
                    <a:pt x="1114810" y="530605"/>
                  </a:lnTo>
                  <a:lnTo>
                    <a:pt x="1117091" y="486155"/>
                  </a:lnTo>
                  <a:lnTo>
                    <a:pt x="1114810" y="441946"/>
                  </a:lnTo>
                  <a:lnTo>
                    <a:pt x="1108096" y="398840"/>
                  </a:lnTo>
                  <a:lnTo>
                    <a:pt x="1097145" y="357011"/>
                  </a:lnTo>
                  <a:lnTo>
                    <a:pt x="1082154" y="316630"/>
                  </a:lnTo>
                  <a:lnTo>
                    <a:pt x="1063319" y="277870"/>
                  </a:lnTo>
                  <a:lnTo>
                    <a:pt x="1040835" y="240904"/>
                  </a:lnTo>
                  <a:lnTo>
                    <a:pt x="1014899" y="205905"/>
                  </a:lnTo>
                  <a:lnTo>
                    <a:pt x="985706" y="173044"/>
                  </a:lnTo>
                  <a:lnTo>
                    <a:pt x="953452" y="142493"/>
                  </a:lnTo>
                  <a:lnTo>
                    <a:pt x="918334" y="114427"/>
                  </a:lnTo>
                  <a:lnTo>
                    <a:pt x="880547" y="89017"/>
                  </a:lnTo>
                  <a:lnTo>
                    <a:pt x="840288" y="66435"/>
                  </a:lnTo>
                  <a:lnTo>
                    <a:pt x="797752" y="46854"/>
                  </a:lnTo>
                  <a:lnTo>
                    <a:pt x="753136" y="30446"/>
                  </a:lnTo>
                  <a:lnTo>
                    <a:pt x="706635" y="17384"/>
                  </a:lnTo>
                  <a:lnTo>
                    <a:pt x="658445" y="7841"/>
                  </a:lnTo>
                  <a:lnTo>
                    <a:pt x="608762" y="1989"/>
                  </a:lnTo>
                  <a:lnTo>
                    <a:pt x="557783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6"/>
          <p:cNvSpPr txBox="1"/>
          <p:nvPr/>
        </p:nvSpPr>
        <p:spPr>
          <a:xfrm>
            <a:off x="6741060" y="4013871"/>
            <a:ext cx="79386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water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4362097" y="3713643"/>
            <a:ext cx="11258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75"/>
              </a:spcBef>
            </a:pPr>
            <a:r>
              <a:rPr lang="en-US" sz="1600" b="1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Form-of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5" name="object 5"/>
          <p:cNvSpPr/>
          <p:nvPr/>
        </p:nvSpPr>
        <p:spPr>
          <a:xfrm>
            <a:off x="2366102" y="3713643"/>
            <a:ext cx="1117600" cy="974090"/>
          </a:xfrm>
          <a:custGeom>
            <a:avLst/>
            <a:gdLst/>
            <a:ahLst/>
            <a:cxnLst/>
            <a:rect l="l" t="t" r="r" b="b"/>
            <a:pathLst>
              <a:path w="1117600" h="974089">
                <a:moveTo>
                  <a:pt x="557783" y="0"/>
                </a:moveTo>
                <a:lnTo>
                  <a:pt x="507045" y="1989"/>
                </a:lnTo>
                <a:lnTo>
                  <a:pt x="457576" y="7841"/>
                </a:lnTo>
                <a:lnTo>
                  <a:pt x="409574" y="17384"/>
                </a:lnTo>
                <a:lnTo>
                  <a:pt x="363238" y="30446"/>
                </a:lnTo>
                <a:lnTo>
                  <a:pt x="318765" y="46854"/>
                </a:lnTo>
                <a:lnTo>
                  <a:pt x="276351" y="66435"/>
                </a:lnTo>
                <a:lnTo>
                  <a:pt x="236196" y="89017"/>
                </a:lnTo>
                <a:lnTo>
                  <a:pt x="198496" y="114427"/>
                </a:lnTo>
                <a:lnTo>
                  <a:pt x="163448" y="142493"/>
                </a:lnTo>
                <a:lnTo>
                  <a:pt x="131252" y="173044"/>
                </a:lnTo>
                <a:lnTo>
                  <a:pt x="102103" y="205905"/>
                </a:lnTo>
                <a:lnTo>
                  <a:pt x="76199" y="240904"/>
                </a:lnTo>
                <a:lnTo>
                  <a:pt x="53739" y="277870"/>
                </a:lnTo>
                <a:lnTo>
                  <a:pt x="34920" y="316630"/>
                </a:lnTo>
                <a:lnTo>
                  <a:pt x="19938" y="357011"/>
                </a:lnTo>
                <a:lnTo>
                  <a:pt x="8993" y="398840"/>
                </a:lnTo>
                <a:lnTo>
                  <a:pt x="2281" y="441946"/>
                </a:lnTo>
                <a:lnTo>
                  <a:pt x="0" y="486155"/>
                </a:lnTo>
                <a:lnTo>
                  <a:pt x="2281" y="530605"/>
                </a:lnTo>
                <a:lnTo>
                  <a:pt x="8993" y="573925"/>
                </a:lnTo>
                <a:lnTo>
                  <a:pt x="19938" y="615942"/>
                </a:lnTo>
                <a:lnTo>
                  <a:pt x="34920" y="656488"/>
                </a:lnTo>
                <a:lnTo>
                  <a:pt x="53739" y="695391"/>
                </a:lnTo>
                <a:lnTo>
                  <a:pt x="76199" y="732479"/>
                </a:lnTo>
                <a:lnTo>
                  <a:pt x="102103" y="767583"/>
                </a:lnTo>
                <a:lnTo>
                  <a:pt x="131252" y="800530"/>
                </a:lnTo>
                <a:lnTo>
                  <a:pt x="163448" y="831151"/>
                </a:lnTo>
                <a:lnTo>
                  <a:pt x="198496" y="859274"/>
                </a:lnTo>
                <a:lnTo>
                  <a:pt x="236196" y="884729"/>
                </a:lnTo>
                <a:lnTo>
                  <a:pt x="276351" y="907344"/>
                </a:lnTo>
                <a:lnTo>
                  <a:pt x="318765" y="926949"/>
                </a:lnTo>
                <a:lnTo>
                  <a:pt x="363238" y="943372"/>
                </a:lnTo>
                <a:lnTo>
                  <a:pt x="409574" y="956444"/>
                </a:lnTo>
                <a:lnTo>
                  <a:pt x="457576" y="965992"/>
                </a:lnTo>
                <a:lnTo>
                  <a:pt x="507045" y="971846"/>
                </a:lnTo>
                <a:lnTo>
                  <a:pt x="557783" y="973835"/>
                </a:lnTo>
                <a:lnTo>
                  <a:pt x="608762" y="971846"/>
                </a:lnTo>
                <a:lnTo>
                  <a:pt x="658445" y="965992"/>
                </a:lnTo>
                <a:lnTo>
                  <a:pt x="706635" y="956444"/>
                </a:lnTo>
                <a:lnTo>
                  <a:pt x="753136" y="943372"/>
                </a:lnTo>
                <a:lnTo>
                  <a:pt x="797752" y="926949"/>
                </a:lnTo>
                <a:lnTo>
                  <a:pt x="840288" y="907344"/>
                </a:lnTo>
                <a:lnTo>
                  <a:pt x="880547" y="884729"/>
                </a:lnTo>
                <a:lnTo>
                  <a:pt x="918334" y="859274"/>
                </a:lnTo>
                <a:lnTo>
                  <a:pt x="953452" y="831151"/>
                </a:lnTo>
                <a:lnTo>
                  <a:pt x="985706" y="800530"/>
                </a:lnTo>
                <a:lnTo>
                  <a:pt x="1014899" y="767583"/>
                </a:lnTo>
                <a:lnTo>
                  <a:pt x="1040835" y="732479"/>
                </a:lnTo>
                <a:lnTo>
                  <a:pt x="1063319" y="695391"/>
                </a:lnTo>
                <a:lnTo>
                  <a:pt x="1082154" y="656488"/>
                </a:lnTo>
                <a:lnTo>
                  <a:pt x="1097145" y="615942"/>
                </a:lnTo>
                <a:lnTo>
                  <a:pt x="1108096" y="573925"/>
                </a:lnTo>
                <a:lnTo>
                  <a:pt x="1114810" y="530605"/>
                </a:lnTo>
                <a:lnTo>
                  <a:pt x="1117091" y="486155"/>
                </a:lnTo>
                <a:lnTo>
                  <a:pt x="1114810" y="441946"/>
                </a:lnTo>
                <a:lnTo>
                  <a:pt x="1108096" y="398840"/>
                </a:lnTo>
                <a:lnTo>
                  <a:pt x="1097145" y="357011"/>
                </a:lnTo>
                <a:lnTo>
                  <a:pt x="1082154" y="316630"/>
                </a:lnTo>
                <a:lnTo>
                  <a:pt x="1063319" y="277870"/>
                </a:lnTo>
                <a:lnTo>
                  <a:pt x="1040835" y="240904"/>
                </a:lnTo>
                <a:lnTo>
                  <a:pt x="1014899" y="205905"/>
                </a:lnTo>
                <a:lnTo>
                  <a:pt x="985706" y="173044"/>
                </a:lnTo>
                <a:lnTo>
                  <a:pt x="953452" y="142493"/>
                </a:lnTo>
                <a:lnTo>
                  <a:pt x="918334" y="114427"/>
                </a:lnTo>
                <a:lnTo>
                  <a:pt x="880547" y="89017"/>
                </a:lnTo>
                <a:lnTo>
                  <a:pt x="840288" y="66435"/>
                </a:lnTo>
                <a:lnTo>
                  <a:pt x="797752" y="46854"/>
                </a:lnTo>
                <a:lnTo>
                  <a:pt x="753136" y="30446"/>
                </a:lnTo>
                <a:lnTo>
                  <a:pt x="706635" y="17384"/>
                </a:lnTo>
                <a:lnTo>
                  <a:pt x="658445" y="7841"/>
                </a:lnTo>
                <a:lnTo>
                  <a:pt x="608762" y="1989"/>
                </a:lnTo>
                <a:lnTo>
                  <a:pt x="557783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469" y="1492250"/>
            <a:ext cx="9037320" cy="5390515"/>
            <a:chOff x="898469" y="1540192"/>
            <a:chExt cx="9037320" cy="5390515"/>
          </a:xfrm>
        </p:grpSpPr>
        <p:sp>
          <p:nvSpPr>
            <p:cNvPr id="3" name="object 3"/>
            <p:cNvSpPr/>
            <p:nvPr/>
          </p:nvSpPr>
          <p:spPr>
            <a:xfrm>
              <a:off x="926467" y="1568195"/>
              <a:ext cx="8980931" cy="5334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2757" y="1554479"/>
              <a:ext cx="9008745" cy="5361940"/>
            </a:xfrm>
            <a:custGeom>
              <a:avLst/>
              <a:gdLst/>
              <a:ahLst/>
              <a:cxnLst/>
              <a:rect l="l" t="t" r="r" b="b"/>
              <a:pathLst>
                <a:path w="9008745" h="5361940">
                  <a:moveTo>
                    <a:pt x="0" y="0"/>
                  </a:moveTo>
                  <a:lnTo>
                    <a:pt x="0" y="5361431"/>
                  </a:lnTo>
                  <a:lnTo>
                    <a:pt x="9008363" y="5361431"/>
                  </a:lnTo>
                  <a:lnTo>
                    <a:pt x="9008363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0017" y="599948"/>
            <a:ext cx="2066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</a:rPr>
              <a:t>Example:</a:t>
            </a:r>
            <a:r>
              <a:rPr sz="2400" u="heavy" spc="-60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</a:rPr>
              <a:t> </a:t>
            </a:r>
            <a:r>
              <a:rPr sz="2400" u="heavy" spc="-5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</a:rPr>
              <a:t>Snow</a:t>
            </a:r>
            <a:endParaRPr sz="2400"/>
          </a:p>
        </p:txBody>
      </p:sp>
      <p:sp>
        <p:nvSpPr>
          <p:cNvPr id="6" name="TextBox 5"/>
          <p:cNvSpPr txBox="1"/>
          <p:nvPr/>
        </p:nvSpPr>
        <p:spPr>
          <a:xfrm>
            <a:off x="4965700" y="59994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Directed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9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3080" y="4858001"/>
            <a:ext cx="45840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0000"/>
                </a:solidFill>
              </a:rPr>
              <a:t>Semantic Networks</a:t>
            </a:r>
            <a:r>
              <a:rPr sz="3200" spc="-55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(SN’s)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0064" y="313436"/>
            <a:ext cx="2730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Semantic</a:t>
            </a:r>
            <a:r>
              <a:rPr spc="-60" dirty="0"/>
              <a:t> </a:t>
            </a:r>
            <a:r>
              <a:rPr spc="-5" dirty="0"/>
              <a:t>nets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177" y="1212595"/>
            <a:ext cx="8547735" cy="5553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9395" marR="1231900">
              <a:lnSpc>
                <a:spcPct val="119800"/>
              </a:lnSpc>
              <a:spcBef>
                <a:spcPts val="90"/>
              </a:spcBef>
            </a:pP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Is a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graphical representation for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propositional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information  originally developed </a:t>
            </a: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as a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model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for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human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memory  labeled,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directed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graph</a:t>
            </a:r>
            <a:endParaRPr sz="24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565"/>
              </a:spcBef>
            </a:pP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nodes represent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objects,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concepts, or situations</a:t>
            </a:r>
            <a:endParaRPr sz="2400">
              <a:latin typeface="Times New Roman"/>
              <a:cs typeface="Times New Roman"/>
            </a:endParaRPr>
          </a:p>
          <a:p>
            <a:pPr marL="982980" indent="-287020">
              <a:lnSpc>
                <a:spcPts val="2875"/>
              </a:lnSpc>
              <a:spcBef>
                <a:spcPts val="110"/>
              </a:spcBef>
              <a:buFont typeface="Wingdings"/>
              <a:buChar char=""/>
              <a:tabLst>
                <a:tab pos="982980" algn="l"/>
                <a:tab pos="983615" algn="l"/>
              </a:tabLst>
            </a:pPr>
            <a:r>
              <a:rPr sz="2400" spc="-5" dirty="0">
                <a:latin typeface="Times New Roman"/>
                <a:cs typeface="Times New Roman"/>
              </a:rPr>
              <a:t>labels </a:t>
            </a:r>
            <a:r>
              <a:rPr sz="2400" spc="-10" dirty="0">
                <a:latin typeface="Times New Roman"/>
                <a:cs typeface="Times New Roman"/>
              </a:rPr>
              <a:t>indicate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name</a:t>
            </a:r>
            <a:endParaRPr sz="2400">
              <a:latin typeface="Times New Roman"/>
              <a:cs typeface="Times New Roman"/>
            </a:endParaRPr>
          </a:p>
          <a:p>
            <a:pPr marL="982980" marR="12700" indent="-287020">
              <a:lnSpc>
                <a:spcPts val="2300"/>
              </a:lnSpc>
              <a:spcBef>
                <a:spcPts val="555"/>
              </a:spcBef>
              <a:buFont typeface="Wingdings"/>
              <a:buChar char=""/>
              <a:tabLst>
                <a:tab pos="982980" algn="l"/>
                <a:tab pos="983615" algn="l"/>
              </a:tabLst>
            </a:pPr>
            <a:r>
              <a:rPr sz="2400" spc="-5" dirty="0">
                <a:latin typeface="Times New Roman"/>
                <a:cs typeface="Times New Roman"/>
              </a:rPr>
              <a:t>nodes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1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instances </a:t>
            </a:r>
            <a:r>
              <a:rPr sz="2400" spc="-10" dirty="0">
                <a:latin typeface="Times New Roman"/>
                <a:cs typeface="Times New Roman"/>
              </a:rPr>
              <a:t>(individual objects) </a:t>
            </a:r>
            <a:r>
              <a:rPr sz="2400" spc="-5" dirty="0">
                <a:latin typeface="Times New Roman"/>
                <a:cs typeface="Times New Roman"/>
              </a:rPr>
              <a:t>or classes (generic  nodes)</a:t>
            </a:r>
            <a:endParaRPr sz="24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490"/>
              </a:spcBef>
            </a:pP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links represent</a:t>
            </a: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relationships</a:t>
            </a:r>
            <a:endParaRPr sz="2400">
              <a:latin typeface="Times New Roman"/>
              <a:cs typeface="Times New Roman"/>
            </a:endParaRPr>
          </a:p>
          <a:p>
            <a:pPr marL="982980" marR="615950" indent="-287020">
              <a:lnSpc>
                <a:spcPct val="80000"/>
              </a:lnSpc>
              <a:spcBef>
                <a:spcPts val="670"/>
              </a:spcBef>
              <a:buFont typeface="Wingdings"/>
              <a:buChar char=""/>
              <a:tabLst>
                <a:tab pos="982980" algn="l"/>
                <a:tab pos="98361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relationships </a:t>
            </a:r>
            <a:r>
              <a:rPr sz="2400" spc="-5" dirty="0">
                <a:latin typeface="Times New Roman"/>
                <a:cs typeface="Times New Roman"/>
              </a:rPr>
              <a:t>contain the </a:t>
            </a:r>
            <a:r>
              <a:rPr sz="2400" spc="-10" dirty="0">
                <a:latin typeface="Times New Roman"/>
                <a:cs typeface="Times New Roman"/>
              </a:rPr>
              <a:t>structural </a:t>
            </a:r>
            <a:r>
              <a:rPr sz="2400" spc="-5" dirty="0">
                <a:latin typeface="Times New Roman"/>
                <a:cs typeface="Times New Roman"/>
              </a:rPr>
              <a:t>information of the  knowledge to 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represented</a:t>
            </a:r>
            <a:endParaRPr sz="2400">
              <a:latin typeface="Times New Roman"/>
              <a:cs typeface="Times New Roman"/>
            </a:endParaRPr>
          </a:p>
          <a:p>
            <a:pPr marL="982980" indent="-287020">
              <a:lnSpc>
                <a:spcPts val="2870"/>
              </a:lnSpc>
              <a:buFont typeface="Wingdings"/>
              <a:buChar char=""/>
              <a:tabLst>
                <a:tab pos="982980" algn="l"/>
                <a:tab pos="983615" algn="l"/>
              </a:tabLst>
            </a:pPr>
            <a:r>
              <a:rPr sz="2400" spc="-10" dirty="0">
                <a:latin typeface="Times New Roman"/>
                <a:cs typeface="Times New Roman"/>
              </a:rPr>
              <a:t>label indicates </a:t>
            </a:r>
            <a:r>
              <a:rPr sz="2400" spc="-5" dirty="0">
                <a:latin typeface="Times New Roman"/>
                <a:cs typeface="Times New Roman"/>
              </a:rPr>
              <a:t>the type </a:t>
            </a:r>
            <a:r>
              <a:rPr sz="2400" spc="-1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relationship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870"/>
              </a:lnSpc>
            </a:pPr>
            <a:r>
              <a:rPr sz="24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Example: When Timmy woke </a:t>
            </a:r>
            <a:r>
              <a:rPr sz="2400" b="1" dirty="0">
                <a:solidFill>
                  <a:srgbClr val="FF0032"/>
                </a:solidFill>
                <a:latin typeface="Times New Roman"/>
                <a:cs typeface="Times New Roman"/>
              </a:rPr>
              <a:t>up </a:t>
            </a:r>
            <a:r>
              <a:rPr sz="24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and </a:t>
            </a:r>
            <a:r>
              <a:rPr sz="2400" b="1" dirty="0">
                <a:solidFill>
                  <a:srgbClr val="FF0032"/>
                </a:solidFill>
                <a:latin typeface="Times New Roman"/>
                <a:cs typeface="Times New Roman"/>
              </a:rPr>
              <a:t>saw 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snow</a:t>
            </a:r>
            <a:r>
              <a:rPr sz="2400" b="1" i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on the ground, he  immediately turned on the</a:t>
            </a:r>
            <a:r>
              <a:rPr sz="2400" b="1" spc="5" dirty="0">
                <a:solidFill>
                  <a:srgbClr val="FF0032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32"/>
                </a:solidFill>
                <a:latin typeface="Times New Roman"/>
                <a:cs typeface="Times New Roman"/>
              </a:rPr>
              <a:t>radio.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12" y="570991"/>
            <a:ext cx="23723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Relationships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310017" y="1361947"/>
            <a:ext cx="8186420" cy="266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without relationships, knowledge </a:t>
            </a: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is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an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unrelated collection of</a:t>
            </a:r>
            <a:r>
              <a:rPr sz="2400" spc="-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facts</a:t>
            </a:r>
            <a:endParaRPr sz="2400" dirty="0">
              <a:latin typeface="Times New Roman"/>
              <a:cs typeface="Times New Roman"/>
            </a:endParaRPr>
          </a:p>
          <a:p>
            <a:pPr marL="926465" marR="1408430" indent="-4572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reasoning about these </a:t>
            </a:r>
            <a:r>
              <a:rPr sz="2400" spc="-10" dirty="0">
                <a:latin typeface="Times New Roman"/>
                <a:cs typeface="Times New Roman"/>
              </a:rPr>
              <a:t>facts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not very </a:t>
            </a:r>
            <a:r>
              <a:rPr sz="2400" spc="-5" dirty="0">
                <a:latin typeface="Times New Roman"/>
                <a:cs typeface="Times New Roman"/>
              </a:rPr>
              <a:t>interesting  inductive reasoning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possible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relationships express structure </a:t>
            </a: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the collection </a:t>
            </a: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of</a:t>
            </a:r>
            <a:r>
              <a:rPr sz="2400" spc="-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CC"/>
                </a:solidFill>
                <a:latin typeface="Times New Roman"/>
                <a:cs typeface="Times New Roman"/>
              </a:rPr>
              <a:t>facts</a:t>
            </a:r>
            <a:endParaRPr sz="2400" dirty="0">
              <a:latin typeface="Times New Roman"/>
              <a:cs typeface="Times New Roman"/>
            </a:endParaRPr>
          </a:p>
          <a:p>
            <a:pPr marL="926465" marR="511809" indent="-457200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this </a:t>
            </a:r>
            <a:r>
              <a:rPr sz="2400" spc="-10" dirty="0">
                <a:latin typeface="Times New Roman"/>
                <a:cs typeface="Times New Roman"/>
              </a:rPr>
              <a:t>allows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generation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meaningful </a:t>
            </a:r>
            <a:r>
              <a:rPr sz="2400" spc="-5" dirty="0">
                <a:latin typeface="Times New Roman"/>
                <a:cs typeface="Times New Roman"/>
              </a:rPr>
              <a:t>new knowledge  generation </a:t>
            </a:r>
            <a:r>
              <a:rPr sz="2400" spc="-1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facts</a:t>
            </a:r>
            <a:endParaRPr sz="2400" dirty="0">
              <a:latin typeface="Times New Roman"/>
              <a:cs typeface="Times New Roman"/>
            </a:endParaRPr>
          </a:p>
          <a:p>
            <a:pPr marL="926465">
              <a:lnSpc>
                <a:spcPts val="2870"/>
              </a:lnSpc>
            </a:pPr>
            <a:r>
              <a:rPr sz="2400" spc="-5" dirty="0">
                <a:latin typeface="Times New Roman"/>
                <a:cs typeface="Times New Roman"/>
              </a:rPr>
              <a:t>generation </a:t>
            </a:r>
            <a:r>
              <a:rPr sz="2400" spc="-1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relationships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658</Words>
  <Application>Microsoft Office PowerPoint</Application>
  <PresentationFormat>Custom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Courier New</vt:lpstr>
      <vt:lpstr>Times New Roman</vt:lpstr>
      <vt:lpstr>Wingdings</vt:lpstr>
      <vt:lpstr>Office Theme</vt:lpstr>
      <vt:lpstr>PowerPoint Presentation</vt:lpstr>
      <vt:lpstr>Knowledge Representation – OAV-SN</vt:lpstr>
      <vt:lpstr>OAV Triplet</vt:lpstr>
      <vt:lpstr>OAV-Triplets</vt:lpstr>
      <vt:lpstr>PowerPoint Presentation</vt:lpstr>
      <vt:lpstr>Example: Snow</vt:lpstr>
      <vt:lpstr>Semantic Networks (SN’s)</vt:lpstr>
      <vt:lpstr>Semantic nets</vt:lpstr>
      <vt:lpstr>Relationships</vt:lpstr>
      <vt:lpstr>Types of Relationships</vt:lpstr>
      <vt:lpstr>Objects and Attributes</vt:lpstr>
      <vt:lpstr>Implementation Questions</vt:lpstr>
      <vt:lpstr>PowerPoint Presentation</vt:lpstr>
      <vt:lpstr>Semantic Nets (SN) &amp; inheritance</vt:lpstr>
      <vt:lpstr>Semantic nets in Prolog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Lecture-4-ES-KR-OAV-SN-Frames</dc:title>
  <dc:creator>Osama hegazy</dc:creator>
  <cp:lastModifiedBy>Hatem</cp:lastModifiedBy>
  <cp:revision>6</cp:revision>
  <dcterms:created xsi:type="dcterms:W3CDTF">2021-05-04T11:44:58Z</dcterms:created>
  <dcterms:modified xsi:type="dcterms:W3CDTF">2021-05-04T14:58:02Z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2010-10-12T00:00:00Z</vt:filetime>
  </property>
  <property fmtid="{D5CDD505-2E9C-101B-9397-08002B2CF9AE}" pid="3" name="Creator">
    <vt:lpwstr>PDFCreator Version 0.9.3</vt:lpwstr>
  </property>
  <property fmtid="{D5CDD505-2E9C-101B-9397-08002B2CF9AE}" pid="4" name="LastSaved">
    <vt:filetime>2021-05-04T00:00:00Z</vt:filetime>
  </property>
</Properties>
</file>