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05000"/>
            <a:ext cx="8077200" cy="167335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S-DES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simplified – Data encryption Standard</a:t>
            </a:r>
            <a:r>
              <a:rPr lang="en-US" dirty="0" smtClean="0"/>
              <a:t> 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Plain text (L R 12bits)</a:t>
            </a:r>
            <a:br>
              <a:rPr lang="en-US" dirty="0" smtClean="0"/>
            </a:br>
            <a:r>
              <a:rPr lang="en-US" dirty="0" smtClean="0"/>
              <a:t>key(8 bits)</a:t>
            </a:r>
            <a:endParaRPr lang="en-US" dirty="0"/>
          </a:p>
        </p:txBody>
      </p:sp>
      <p:pic>
        <p:nvPicPr>
          <p:cNvPr id="4" name="Content Placeholder 3" descr="sdes_e1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600200"/>
            <a:ext cx="5607170" cy="481485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des_e2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24200" y="457200"/>
            <a:ext cx="3048000" cy="6008697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Expand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des_e3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1" y="2514600"/>
            <a:ext cx="8382000" cy="271349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(S -box)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Content Placeholder 7" descr="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219200"/>
            <a:ext cx="7587630" cy="539564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Round 1  (</a:t>
            </a:r>
            <a:r>
              <a:rPr lang="en-US" i="1" dirty="0" err="1" smtClean="0"/>
              <a:t>i</a:t>
            </a:r>
            <a:r>
              <a:rPr lang="en-US" dirty="0" smtClean="0"/>
              <a:t> = 0)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L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= 100010 and </a:t>
            </a:r>
            <a:r>
              <a:rPr lang="en-US" i="1" dirty="0" smtClean="0">
                <a:solidFill>
                  <a:srgbClr val="FF0000"/>
                </a:solidFill>
              </a:rPr>
              <a:t>R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= 110101; </a:t>
            </a:r>
            <a:r>
              <a:rPr lang="en-US" i="1" dirty="0" smtClean="0">
                <a:solidFill>
                  <a:srgbClr val="FF0000"/>
                </a:solidFill>
              </a:rPr>
              <a:t>K</a:t>
            </a:r>
            <a:r>
              <a:rPr lang="en-US" baseline="-25000" dirty="0" smtClean="0">
                <a:solidFill>
                  <a:srgbClr val="FF0000"/>
                </a:solidFill>
              </a:rPr>
              <a:t>1 </a:t>
            </a:r>
            <a:r>
              <a:rPr lang="en-US" dirty="0" smtClean="0">
                <a:solidFill>
                  <a:srgbClr val="FF0000"/>
                </a:solidFill>
              </a:rPr>
              <a:t>= 11100011.</a:t>
            </a:r>
          </a:p>
          <a:p>
            <a:r>
              <a:rPr lang="en-US" i="1" dirty="0" smtClean="0"/>
              <a:t>E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baseline="-25000" dirty="0" smtClean="0"/>
              <a:t>0</a:t>
            </a:r>
            <a:r>
              <a:rPr lang="en-US" dirty="0" smtClean="0"/>
              <a:t>) = 11101001.</a:t>
            </a:r>
          </a:p>
          <a:p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R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 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XOR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  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K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1 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 = 11101001 </a:t>
            </a:r>
            <a:r>
              <a:rPr lang="en-US" dirty="0" smtClean="0">
                <a:solidFill>
                  <a:srgbClr val="FF0000"/>
                </a:solidFill>
              </a:rPr>
              <a:t> XOR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 11100011 = 00001010.</a:t>
            </a:r>
          </a:p>
          <a:p>
            <a:r>
              <a:rPr lang="en-US" dirty="0" smtClean="0"/>
              <a:t>S1(0000) = 101, S2(1010) = 000, </a:t>
            </a:r>
          </a:p>
          <a:p>
            <a:r>
              <a:rPr lang="en-US" i="1" dirty="0" smtClean="0"/>
              <a:t> f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baseline="-25000" dirty="0" smtClean="0"/>
              <a:t>0</a:t>
            </a:r>
            <a:r>
              <a:rPr lang="en-US" dirty="0" smtClean="0"/>
              <a:t>,</a:t>
            </a:r>
            <a:r>
              <a:rPr lang="en-US" i="1" dirty="0" smtClean="0"/>
              <a:t>K</a:t>
            </a:r>
            <a:r>
              <a:rPr lang="en-US" baseline="-25000" dirty="0" smtClean="0"/>
              <a:t>1</a:t>
            </a:r>
            <a:r>
              <a:rPr lang="en-US" dirty="0" smtClean="0"/>
              <a:t>) = 101000</a:t>
            </a:r>
          </a:p>
          <a:p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R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K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) </a:t>
            </a:r>
            <a:r>
              <a:rPr lang="en-US" dirty="0" smtClean="0">
                <a:solidFill>
                  <a:srgbClr val="FF0000"/>
                </a:solidFill>
              </a:rPr>
              <a:t> XOR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 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L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0 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= 101000 </a:t>
            </a:r>
            <a:r>
              <a:rPr lang="en-US" dirty="0" smtClean="0">
                <a:solidFill>
                  <a:srgbClr val="FF0000"/>
                </a:solidFill>
              </a:rPr>
              <a:t> XOR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 100010 = 001010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Now using the formulas </a:t>
            </a:r>
            <a:r>
              <a:rPr lang="en-US" i="1" dirty="0" smtClean="0"/>
              <a:t>L</a:t>
            </a:r>
            <a:r>
              <a:rPr lang="en-US" baseline="-25000" dirty="0" smtClean="0"/>
              <a:t>i</a:t>
            </a:r>
            <a:r>
              <a:rPr lang="en-US" dirty="0" smtClean="0"/>
              <a:t> = </a:t>
            </a:r>
            <a:r>
              <a:rPr lang="en-US" i="1" dirty="0" smtClean="0"/>
              <a:t>R</a:t>
            </a:r>
            <a:r>
              <a:rPr lang="en-US" baseline="-25000" dirty="0" smtClean="0"/>
              <a:t>i-1</a:t>
            </a:r>
            <a:r>
              <a:rPr lang="en-US" dirty="0" smtClean="0"/>
              <a:t> and</a:t>
            </a:r>
          </a:p>
          <a:p>
            <a:r>
              <a:rPr lang="en-US" dirty="0" smtClean="0"/>
              <a:t> </a:t>
            </a:r>
            <a:r>
              <a:rPr lang="en-US" i="1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 = </a:t>
            </a:r>
            <a:r>
              <a:rPr lang="en-US" i="1" dirty="0" smtClean="0"/>
              <a:t>L</a:t>
            </a:r>
            <a:r>
              <a:rPr lang="en-US" baseline="-25000" dirty="0" smtClean="0"/>
              <a:t>i-1</a:t>
            </a:r>
            <a:r>
              <a:rPr lang="en-US" dirty="0" smtClean="0"/>
              <a:t> </a:t>
            </a:r>
            <a:r>
              <a:rPr lang="en-US" dirty="0" smtClean="0">
                <a:solidFill>
                  <a:srgbClr val="FF0000"/>
                </a:solidFill>
              </a:rPr>
              <a:t> XOR </a:t>
            </a:r>
            <a:r>
              <a:rPr lang="en-US" dirty="0" smtClean="0"/>
              <a:t> </a:t>
            </a:r>
            <a:r>
              <a:rPr lang="en-US" i="1" dirty="0" smtClean="0"/>
              <a:t>f</a:t>
            </a:r>
            <a:r>
              <a:rPr lang="en-US" dirty="0" smtClean="0"/>
              <a:t> (</a:t>
            </a:r>
            <a:r>
              <a:rPr lang="en-US" i="1" dirty="0" smtClean="0"/>
              <a:t>R</a:t>
            </a:r>
            <a:r>
              <a:rPr lang="en-US" baseline="-25000" dirty="0" smtClean="0"/>
              <a:t>i-1</a:t>
            </a:r>
            <a:r>
              <a:rPr lang="en-US" dirty="0" smtClean="0"/>
              <a:t>, </a:t>
            </a:r>
            <a:r>
              <a:rPr lang="en-US" i="1" dirty="0" err="1" smtClean="0"/>
              <a:t>K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get </a:t>
            </a:r>
            <a:r>
              <a:rPr lang="en-US" i="1" dirty="0" smtClean="0"/>
              <a:t>L</a:t>
            </a:r>
            <a:r>
              <a:rPr lang="en-US" baseline="-25000" dirty="0" smtClean="0"/>
              <a:t>1 </a:t>
            </a:r>
            <a:r>
              <a:rPr lang="en-US" dirty="0" smtClean="0"/>
              <a:t>= 110101 and </a:t>
            </a:r>
            <a:r>
              <a:rPr lang="en-US" i="1" dirty="0" smtClean="0"/>
              <a:t>R</a:t>
            </a:r>
            <a:r>
              <a:rPr lang="en-US" baseline="-25000" dirty="0" smtClean="0"/>
              <a:t>1 </a:t>
            </a:r>
            <a:r>
              <a:rPr lang="en-US" dirty="0" smtClean="0"/>
              <a:t>= 001010.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228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Example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Round 2  (</a:t>
            </a:r>
            <a:r>
              <a:rPr lang="en-US" i="1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 = 1)</a:t>
            </a:r>
          </a:p>
          <a:p>
            <a:r>
              <a:rPr lang="en-US" i="1" dirty="0" smtClean="0"/>
              <a:t>L</a:t>
            </a:r>
            <a:r>
              <a:rPr lang="en-US" baseline="-25000" dirty="0" smtClean="0"/>
              <a:t>1 </a:t>
            </a:r>
            <a:r>
              <a:rPr lang="en-US" dirty="0" smtClean="0"/>
              <a:t>= 110101 and </a:t>
            </a:r>
            <a:r>
              <a:rPr lang="en-US" i="1" dirty="0" smtClean="0"/>
              <a:t>R</a:t>
            </a:r>
            <a:r>
              <a:rPr lang="en-US" baseline="-25000" dirty="0" smtClean="0"/>
              <a:t>1 </a:t>
            </a:r>
            <a:r>
              <a:rPr lang="en-US" dirty="0" smtClean="0"/>
              <a:t>= 001010; </a:t>
            </a:r>
            <a:r>
              <a:rPr lang="en-US" i="1" dirty="0" smtClean="0"/>
              <a:t>K</a:t>
            </a:r>
            <a:r>
              <a:rPr lang="en-US" baseline="-25000" dirty="0" smtClean="0"/>
              <a:t>2 </a:t>
            </a:r>
            <a:r>
              <a:rPr lang="en-US" dirty="0" smtClean="0"/>
              <a:t>= 11000111.</a:t>
            </a:r>
          </a:p>
          <a:p>
            <a:r>
              <a:rPr lang="en-US" i="1" dirty="0" smtClean="0"/>
              <a:t>E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) = 00010110.</a:t>
            </a:r>
          </a:p>
          <a:p>
            <a:r>
              <a:rPr lang="en-US" i="1" dirty="0" smtClean="0"/>
              <a:t>E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r>
              <a:rPr lang="en-US" baseline="-25000" dirty="0" smtClean="0"/>
              <a:t> </a:t>
            </a:r>
            <a:r>
              <a:rPr lang="en-US" dirty="0" smtClean="0"/>
              <a:t> </a:t>
            </a:r>
            <a:r>
              <a:rPr lang="en-US" dirty="0" smtClean="0">
                <a:solidFill>
                  <a:srgbClr val="FF0000"/>
                </a:solidFill>
              </a:rPr>
              <a:t> XOR </a:t>
            </a:r>
            <a:r>
              <a:rPr lang="en-US" dirty="0" smtClean="0"/>
              <a:t>  </a:t>
            </a:r>
            <a:r>
              <a:rPr lang="en-US" i="1" dirty="0" smtClean="0"/>
              <a:t>K</a:t>
            </a:r>
            <a:r>
              <a:rPr lang="en-US" baseline="-25000" dirty="0" smtClean="0"/>
              <a:t>1 </a:t>
            </a:r>
            <a:r>
              <a:rPr lang="en-US" dirty="0" smtClean="0"/>
              <a:t> = 00010110 </a:t>
            </a:r>
            <a:r>
              <a:rPr lang="en-US" dirty="0" smtClean="0">
                <a:solidFill>
                  <a:srgbClr val="FF0000"/>
                </a:solidFill>
              </a:rPr>
              <a:t> XOR </a:t>
            </a:r>
            <a:r>
              <a:rPr lang="en-US" dirty="0" smtClean="0"/>
              <a:t> 11000111= 11010001.</a:t>
            </a:r>
          </a:p>
          <a:p>
            <a:r>
              <a:rPr lang="en-US" dirty="0" smtClean="0"/>
              <a:t>S1(1101) = 111; S2(0001) = 000; </a:t>
            </a:r>
          </a:p>
          <a:p>
            <a:r>
              <a:rPr lang="en-US" i="1" dirty="0" smtClean="0"/>
              <a:t> f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n-US" i="1" dirty="0" smtClean="0"/>
              <a:t>K</a:t>
            </a:r>
            <a:r>
              <a:rPr lang="en-US" baseline="-25000" dirty="0" smtClean="0"/>
              <a:t>2</a:t>
            </a:r>
            <a:r>
              <a:rPr lang="en-US" dirty="0" smtClean="0"/>
              <a:t>) = 111000</a:t>
            </a:r>
          </a:p>
          <a:p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n-US" i="1" dirty="0" smtClean="0"/>
              <a:t>K</a:t>
            </a:r>
            <a:r>
              <a:rPr lang="en-US" baseline="-25000" dirty="0" smtClean="0"/>
              <a:t>2</a:t>
            </a:r>
            <a:r>
              <a:rPr lang="en-US" dirty="0" smtClean="0"/>
              <a:t>) </a:t>
            </a:r>
            <a:r>
              <a:rPr lang="en-US" dirty="0" smtClean="0">
                <a:solidFill>
                  <a:srgbClr val="FF0000"/>
                </a:solidFill>
              </a:rPr>
              <a:t> XOR </a:t>
            </a:r>
            <a:r>
              <a:rPr lang="en-US" dirty="0" smtClean="0"/>
              <a:t> </a:t>
            </a:r>
            <a:r>
              <a:rPr lang="en-US" i="1" dirty="0" smtClean="0"/>
              <a:t>L</a:t>
            </a:r>
            <a:r>
              <a:rPr lang="en-US" baseline="-25000" dirty="0" smtClean="0"/>
              <a:t>1 </a:t>
            </a:r>
            <a:r>
              <a:rPr lang="en-US" dirty="0" smtClean="0"/>
              <a:t>= 111000 </a:t>
            </a:r>
            <a:r>
              <a:rPr lang="en-US" dirty="0" smtClean="0">
                <a:solidFill>
                  <a:srgbClr val="FF0000"/>
                </a:solidFill>
              </a:rPr>
              <a:t> XOR </a:t>
            </a:r>
            <a:r>
              <a:rPr lang="en-US" dirty="0" smtClean="0"/>
              <a:t> 110101 = 001101.</a:t>
            </a:r>
          </a:p>
          <a:p>
            <a:r>
              <a:rPr lang="en-US" dirty="0" smtClean="0"/>
              <a:t>Now using the formulas </a:t>
            </a:r>
            <a:r>
              <a:rPr lang="en-US" i="1" dirty="0" smtClean="0"/>
              <a:t>L</a:t>
            </a:r>
            <a:r>
              <a:rPr lang="en-US" baseline="-25000" dirty="0" smtClean="0"/>
              <a:t>i</a:t>
            </a:r>
            <a:r>
              <a:rPr lang="en-US" dirty="0" smtClean="0"/>
              <a:t> = </a:t>
            </a:r>
            <a:r>
              <a:rPr lang="en-US" i="1" dirty="0" smtClean="0"/>
              <a:t>R</a:t>
            </a:r>
            <a:r>
              <a:rPr lang="en-US" baseline="-25000" dirty="0" smtClean="0"/>
              <a:t>i-1</a:t>
            </a:r>
            <a:r>
              <a:rPr lang="en-US" dirty="0" smtClean="0"/>
              <a:t> and</a:t>
            </a:r>
          </a:p>
          <a:p>
            <a:r>
              <a:rPr lang="en-US" dirty="0" smtClean="0"/>
              <a:t> </a:t>
            </a:r>
            <a:r>
              <a:rPr lang="en-US" i="1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 = </a:t>
            </a:r>
            <a:r>
              <a:rPr lang="en-US" i="1" dirty="0" smtClean="0"/>
              <a:t>L</a:t>
            </a:r>
            <a:r>
              <a:rPr lang="en-US" baseline="-25000" dirty="0" smtClean="0"/>
              <a:t>i-1</a:t>
            </a:r>
            <a:r>
              <a:rPr lang="en-US" dirty="0" smtClean="0"/>
              <a:t> </a:t>
            </a:r>
            <a:r>
              <a:rPr lang="en-US" dirty="0" smtClean="0">
                <a:solidFill>
                  <a:srgbClr val="FF0000"/>
                </a:solidFill>
              </a:rPr>
              <a:t> XOR </a:t>
            </a:r>
            <a:r>
              <a:rPr lang="en-US" dirty="0" smtClean="0"/>
              <a:t> </a:t>
            </a:r>
            <a:r>
              <a:rPr lang="en-US" i="1" dirty="0" smtClean="0"/>
              <a:t>f</a:t>
            </a:r>
            <a:r>
              <a:rPr lang="en-US" dirty="0" smtClean="0"/>
              <a:t> (</a:t>
            </a:r>
            <a:r>
              <a:rPr lang="en-US" i="1" dirty="0" smtClean="0"/>
              <a:t>R</a:t>
            </a:r>
            <a:r>
              <a:rPr lang="en-US" baseline="-25000" dirty="0" smtClean="0"/>
              <a:t>i-1</a:t>
            </a:r>
            <a:r>
              <a:rPr lang="en-US" dirty="0" smtClean="0"/>
              <a:t>, </a:t>
            </a:r>
            <a:r>
              <a:rPr lang="en-US" i="1" dirty="0" err="1" smtClean="0"/>
              <a:t>K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get </a:t>
            </a:r>
            <a:r>
              <a:rPr lang="en-US" i="1" dirty="0" smtClean="0"/>
              <a:t>L</a:t>
            </a:r>
            <a:r>
              <a:rPr lang="en-US" baseline="-25000" dirty="0" smtClean="0"/>
              <a:t>2 </a:t>
            </a:r>
            <a:r>
              <a:rPr lang="en-US" dirty="0" smtClean="0"/>
              <a:t>= 001010 and </a:t>
            </a:r>
            <a:r>
              <a:rPr lang="en-US" i="1" dirty="0" smtClean="0"/>
              <a:t>R</a:t>
            </a:r>
            <a:r>
              <a:rPr lang="en-US" baseline="-25000" dirty="0" smtClean="0"/>
              <a:t>2 </a:t>
            </a:r>
            <a:r>
              <a:rPr lang="en-US" dirty="0" smtClean="0"/>
              <a:t>= 001101.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So encrypted message, </a:t>
            </a:r>
            <a:r>
              <a:rPr lang="en-US" i="1" dirty="0" smtClean="0">
                <a:solidFill>
                  <a:srgbClr val="FF0000"/>
                </a:solidFill>
              </a:rPr>
              <a:t>R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i="1" dirty="0" smtClean="0">
                <a:solidFill>
                  <a:srgbClr val="FF0000"/>
                </a:solidFill>
              </a:rPr>
              <a:t> L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 = 001101001010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19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S-DES  simplified – Data encryption Standard  </vt:lpstr>
      <vt:lpstr>Plain text (L R 12bits) key(8 bits)</vt:lpstr>
      <vt:lpstr>Slide 3</vt:lpstr>
      <vt:lpstr>Expand </vt:lpstr>
      <vt:lpstr>(S -box)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Reham</dc:creator>
  <cp:lastModifiedBy>Reham</cp:lastModifiedBy>
  <cp:revision>9</cp:revision>
  <dcterms:created xsi:type="dcterms:W3CDTF">2006-08-16T00:00:00Z</dcterms:created>
  <dcterms:modified xsi:type="dcterms:W3CDTF">2021-06-02T18:53:14Z</dcterms:modified>
</cp:coreProperties>
</file>