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0.jpeg" ContentType="image/jpeg"/>
  <Override PartName="/ppt/media/image8.jpeg" ContentType="image/jpeg"/>
  <Override PartName="/ppt/media/image5.png" ContentType="image/png"/>
  <Override PartName="/ppt/media/image9.jpeg" ContentType="image/jpeg"/>
  <Override PartName="/ppt/media/image11.jpeg" ContentType="image/jpeg"/>
  <Override PartName="/ppt/media/image12.png" ContentType="image/png"/>
  <Override PartName="/ppt/media/image20.jpeg" ContentType="image/jpeg"/>
  <Override PartName="/ppt/media/image7.png" ContentType="image/png"/>
  <Override PartName="/ppt/media/image1.jpeg" ContentType="image/jpeg"/>
  <Override PartName="/ppt/media/image6.jpeg" ContentType="image/jpeg"/>
  <Override PartName="/ppt/media/image13.jpeg" ContentType="image/jpeg"/>
  <Override PartName="/ppt/media/image23.png" ContentType="image/png"/>
  <Override PartName="/ppt/media/image25.jpeg" ContentType="image/jpeg"/>
  <Override PartName="/ppt/media/image2.jpeg" ContentType="image/jpeg"/>
  <Override PartName="/ppt/media/image22.png" ContentType="image/png"/>
  <Override PartName="/ppt/media/image19.jpeg" ContentType="image/jpeg"/>
  <Override PartName="/ppt/media/image21.png" ContentType="image/png"/>
  <Override PartName="/ppt/media/image4.png" ContentType="image/png"/>
  <Override PartName="/ppt/media/image18.jpeg" ContentType="image/jpeg"/>
  <Override PartName="/ppt/media/image16.png" ContentType="image/png"/>
  <Override PartName="/ppt/media/image24.jpeg" ContentType="image/jpeg"/>
  <Override PartName="/ppt/media/image15.png" ContentType="image/png"/>
  <Override PartName="/ppt/media/image14.png" ContentType="image/png"/>
  <Override PartName="/ppt/media/image3.png" ContentType="image/png"/>
  <Override PartName="/ppt/media/image17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909600" y="1488960"/>
            <a:ext cx="2084760" cy="218952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/>
          <p:nvPr/>
        </p:nvSpPr>
        <p:spPr>
          <a:xfrm>
            <a:off x="3727800" y="2950920"/>
            <a:ext cx="246708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Lato Heavy"/>
                <a:ea typeface="DejaVu Sans"/>
              </a:rPr>
              <a:t>Ransomware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560400" y="3306600"/>
            <a:ext cx="2742480" cy="4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c9211e"/>
                </a:solidFill>
                <a:latin typeface="Lato Heavy"/>
                <a:ea typeface="DejaVu Sans"/>
              </a:rPr>
              <a:t>Ransomware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223800" y="3790080"/>
            <a:ext cx="3428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Definition, Danger &amp; Prevention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5eb91e"/>
                </a:solidFill>
                <a:latin typeface="Arial"/>
              </a:rPr>
              <a:t>exploit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solidFill>
                  <a:srgbClr val="ff0000"/>
                </a:solidFill>
                <a:latin typeface="Arial"/>
              </a:rPr>
              <a:t>kits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44000" y="1326600"/>
            <a:ext cx="5571000" cy="324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4000"/>
                </a:solidFill>
                <a:latin typeface="Arial"/>
              </a:rPr>
              <a:t>automatically</a:t>
            </a:r>
            <a:r>
              <a:rPr b="0" lang="en-US" sz="2400" spc="-1" strike="noStrike">
                <a:latin typeface="Arial"/>
              </a:rPr>
              <a:t> and </a:t>
            </a:r>
            <a:r>
              <a:rPr b="0" lang="en-US" sz="2400" spc="-1" strike="noStrike">
                <a:solidFill>
                  <a:srgbClr val="ff4000"/>
                </a:solidFill>
                <a:latin typeface="Arial"/>
              </a:rPr>
              <a:t>silently</a:t>
            </a:r>
            <a:r>
              <a:rPr b="0" lang="en-US" sz="2400" spc="-1" strike="noStrike">
                <a:latin typeface="Arial"/>
              </a:rPr>
              <a:t> exploit </a:t>
            </a:r>
            <a:r>
              <a:rPr b="0" lang="en-US" sz="2400" spc="-1" strike="noStrike">
                <a:solidFill>
                  <a:srgbClr val="ff4000"/>
                </a:solidFill>
                <a:latin typeface="Arial"/>
              </a:rPr>
              <a:t>vulnerabilities</a:t>
            </a:r>
            <a:r>
              <a:rPr b="0" lang="en-US" sz="2400" spc="-1" strike="noStrike">
                <a:latin typeface="Arial"/>
              </a:rPr>
              <a:t> on victims’ machines while browsing the web.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787000" y="1371600"/>
            <a:ext cx="411480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0000"/>
                </a:solidFill>
                <a:latin typeface="Arial"/>
              </a:rPr>
              <a:t>Unauthorized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solidFill>
                  <a:srgbClr val="81d41a"/>
                </a:solidFill>
                <a:latin typeface="Arial"/>
              </a:rPr>
              <a:t>access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80000" y="1326600"/>
            <a:ext cx="6220800" cy="41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Bitstream Vera Sans"/>
              </a:rPr>
              <a:t> </a:t>
            </a:r>
            <a:r>
              <a:rPr b="0" lang="en-US" sz="3200" spc="-1" strike="noStrike">
                <a:latin typeface="Arial"/>
                <a:ea typeface="Bitstream Vera Sans"/>
              </a:rPr>
              <a:t>Out of date application ,serves , or even browser can lead to unauthorized access or install </a:t>
            </a:r>
            <a:r>
              <a:rPr b="0" lang="en-US" sz="2400" spc="-1" strike="noStrike">
                <a:solidFill>
                  <a:srgbClr val="5eb91e"/>
                </a:solidFill>
                <a:latin typeface="Arial"/>
                <a:ea typeface="Bitstream Vera Sans"/>
              </a:rPr>
              <a:t>Malware </a:t>
            </a:r>
            <a:r>
              <a:rPr b="0" lang="en-US" sz="3200" spc="-1" strike="noStrike">
                <a:latin typeface="Arial"/>
                <a:ea typeface="Bitstream Vera Sans"/>
              </a:rPr>
              <a:t>into user device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629400" y="1172520"/>
            <a:ext cx="3326040" cy="2514600"/>
          </a:xfrm>
          <a:prstGeom prst="rect">
            <a:avLst/>
          </a:prstGeom>
          <a:ln w="0">
            <a:noFill/>
          </a:ln>
        </p:spPr>
      </p:pic>
      <p:sp>
        <p:nvSpPr>
          <p:cNvPr id="152" name=""/>
          <p:cNvSpPr/>
          <p:nvPr/>
        </p:nvSpPr>
        <p:spPr>
          <a:xfrm>
            <a:off x="6629400" y="3200400"/>
            <a:ext cx="3429000" cy="685800"/>
          </a:xfrm>
          <a:prstGeom prst="flowChartProcess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6544800" y="3461040"/>
            <a:ext cx="3429000" cy="209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Arial"/>
                <a:ea typeface="DejaVu Sans"/>
              </a:rPr>
              <a:t>Ransomware </a:t>
            </a:r>
            <a:r>
              <a:rPr b="0" lang="en-US" sz="4400" spc="-1" strike="noStrike">
                <a:solidFill>
                  <a:srgbClr val="81d41a"/>
                </a:solidFill>
                <a:latin typeface="Arial"/>
                <a:ea typeface="DejaVu Sans"/>
              </a:rPr>
              <a:t>Lifecycle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228600" y="1326600"/>
            <a:ext cx="5257080" cy="39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Distribution Campaign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Infection/Infiltration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Staging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Scanning </a:t>
            </a:r>
            <a:r>
              <a:rPr b="0" lang="en-US" sz="2400" spc="-1" strike="noStrike">
                <a:solidFill>
                  <a:srgbClr val="1c1c1c"/>
                </a:solidFill>
                <a:latin typeface="Arial"/>
                <a:ea typeface="DejaVu Sans"/>
              </a:rPr>
              <a:t>(covert reconnaissance)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Encryption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Ransom Demand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5603760" y="1143000"/>
            <a:ext cx="4297320" cy="429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Distribution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Campaign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08000" y="1326600"/>
            <a:ext cx="6256800" cy="41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2400" spc="-1" strike="noStrike">
                <a:latin typeface="Arial"/>
              </a:rPr>
              <a:t>attackers use techniques like social engineering and weaponized websites to trick or force users to download a dropper which kicks off the infection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6400800" y="1839600"/>
            <a:ext cx="3648240" cy="314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Infection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44000" y="1326600"/>
            <a:ext cx="6292800" cy="41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4000"/>
          </a:bodyPr>
          <a:p>
            <a:r>
              <a:rPr b="0" lang="en-US" sz="2400" spc="-1" strike="noStrike">
                <a:solidFill>
                  <a:srgbClr val="ff8000"/>
                </a:solidFill>
                <a:latin typeface="Arial"/>
              </a:rPr>
              <a:t>file downloaded</a:t>
            </a:r>
            <a:r>
              <a:rPr b="0" lang="en-US" sz="2400" spc="-1" strike="noStrike">
                <a:latin typeface="Arial"/>
              </a:rPr>
              <a:t> and </a:t>
            </a:r>
            <a:r>
              <a:rPr b="0" lang="en-US" sz="2400" spc="-1" strike="noStrike">
                <a:solidFill>
                  <a:srgbClr val="ff8000"/>
                </a:solidFill>
                <a:latin typeface="Arial"/>
              </a:rPr>
              <a:t>code execution begins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At this point your system has been infected with </a:t>
            </a:r>
            <a:r>
              <a:rPr b="0" lang="en-US" sz="2400" spc="-1" strike="noStrike">
                <a:latin typeface="Arial"/>
              </a:rPr>
              <a:t>ransomware.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ff8000"/>
                </a:solidFill>
                <a:latin typeface="Arial"/>
              </a:rPr>
              <a:t>none of your files are encrypted yet.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5eb91e"/>
                </a:solidFill>
                <a:latin typeface="Arial"/>
              </a:rPr>
              <a:t>It's important to note that at this point:</a:t>
            </a: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Bitstream Vera Sans"/>
              </a:rPr>
              <a:t>all your automated detection controls have </a:t>
            </a:r>
            <a:r>
              <a:rPr b="0" lang="en-US" sz="2400" spc="-1" strike="noStrike">
                <a:latin typeface="Arial"/>
                <a:ea typeface="Bitstream Vera Sans"/>
              </a:rPr>
              <a:t>failed. all </a:t>
            </a:r>
            <a:r>
              <a:rPr b="0" lang="en-US" sz="2400" spc="-1" strike="noStrike">
                <a:latin typeface="Arial"/>
              </a:rPr>
              <a:t>traffic are </a:t>
            </a:r>
            <a:r>
              <a:rPr b="0" lang="en-US" sz="2400" spc="-1" strike="noStrike">
                <a:latin typeface="Arial"/>
              </a:rPr>
              <a:t>allowed 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eb91e"/>
                </a:solidFill>
                <a:latin typeface="Arial"/>
              </a:rPr>
              <a:t>Malware</a:t>
            </a:r>
            <a:r>
              <a:rPr b="0" lang="en-US" sz="2400" spc="-1" strike="noStrike">
                <a:latin typeface="Arial"/>
              </a:rPr>
              <a:t> check if it not in Sandbox </a:t>
            </a:r>
            <a:r>
              <a:rPr b="0" lang="en-US" sz="2400" spc="-1" strike="noStrike">
                <a:latin typeface="Arial"/>
              </a:rPr>
              <a:t>Environment before start any action in this </a:t>
            </a:r>
            <a:r>
              <a:rPr b="0" lang="en-US" sz="2400" spc="-1" strike="noStrike">
                <a:latin typeface="Arial"/>
              </a:rPr>
              <a:t>step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6436800" y="1564200"/>
            <a:ext cx="3429000" cy="34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Staging</a:t>
            </a:r>
            <a:endParaRPr b="0" lang="en-US" sz="32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44000" y="1602000"/>
            <a:ext cx="5571000" cy="32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ransomware sets up, embeds itself in a system, and establishes persistency to exist beyond a reboot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attacker now “owns” the system.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5751360" y="1828800"/>
            <a:ext cx="430740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Scanning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(covert reconnaissance)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44000" y="1326600"/>
            <a:ext cx="6485400" cy="41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Look, learn, and remain on the network. </a:t>
            </a:r>
            <a:r>
              <a:rPr b="0" lang="en-US" sz="2400" spc="-1" strike="noStrike">
                <a:latin typeface="Arial"/>
              </a:rPr>
              <a:t>Get an understanding of how the </a:t>
            </a:r>
            <a:r>
              <a:rPr b="0" lang="en-US" sz="2400" spc="-1" strike="noStrike">
                <a:latin typeface="Arial"/>
              </a:rPr>
              <a:t>network works, its vulnerabilities, and </a:t>
            </a:r>
            <a:r>
              <a:rPr b="0" lang="en-US" sz="2400" spc="-1" strike="noStrike">
                <a:latin typeface="Arial"/>
              </a:rPr>
              <a:t>where the sensitive data is that will be </a:t>
            </a:r>
            <a:r>
              <a:rPr b="0" lang="en-US" sz="2400" spc="-1" strike="noStrike">
                <a:latin typeface="Arial"/>
              </a:rPr>
              <a:t>worth a ransom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ransomware searches for content to </a:t>
            </a:r>
            <a:r>
              <a:rPr b="0" lang="en-US" sz="2400" spc="-1" strike="noStrike">
                <a:latin typeface="Arial"/>
              </a:rPr>
              <a:t>encrypt, both on the local computer and </a:t>
            </a:r>
            <a:r>
              <a:rPr b="0" lang="en-US" sz="2400" spc="-1" strike="noStrike">
                <a:latin typeface="Arial"/>
              </a:rPr>
              <a:t>the network acces-sible resources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6857640" y="1672200"/>
            <a:ext cx="3044160" cy="304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Encryption</a:t>
            </a:r>
            <a:endParaRPr b="0" lang="en-US" sz="32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216000" y="1326600"/>
            <a:ext cx="6184800" cy="41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The discovered files are </a:t>
            </a:r>
            <a:r>
              <a:rPr b="0" lang="en-US" sz="2800" spc="-1" strike="noStrike">
                <a:solidFill>
                  <a:srgbClr val="ff8000"/>
                </a:solidFill>
                <a:latin typeface="Arial"/>
              </a:rPr>
              <a:t>encrypted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data on network file shares are copied down and </a:t>
            </a:r>
            <a:r>
              <a:rPr b="0" lang="en-US" sz="2800" spc="-1" strike="noStrike">
                <a:solidFill>
                  <a:srgbClr val="ff8000"/>
                </a:solidFill>
                <a:latin typeface="Arial"/>
              </a:rPr>
              <a:t>encrypted locally</a:t>
            </a:r>
            <a:r>
              <a:rPr b="0" lang="en-US" sz="2800" spc="-1" strike="noStrike">
                <a:latin typeface="Arial"/>
              </a:rPr>
              <a:t>, Then the encrypted files must be uploaded and the </a:t>
            </a:r>
            <a:r>
              <a:rPr b="0" lang="en-US" sz="2800" spc="-1" strike="noStrike">
                <a:solidFill>
                  <a:srgbClr val="ff8000"/>
                </a:solidFill>
                <a:latin typeface="Arial"/>
              </a:rPr>
              <a:t>original files deleted.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8000"/>
                </a:solidFill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6729840" y="1636200"/>
            <a:ext cx="3135960" cy="349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Ransom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Demand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252000" y="1326600"/>
            <a:ext cx="5920200" cy="41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US" sz="2600" spc="-1" strike="noStrike">
                <a:latin typeface="Arial"/>
              </a:rPr>
              <a:t>A ransom note is generated, shown to the </a:t>
            </a:r>
            <a:r>
              <a:rPr b="0" lang="en-US" sz="2600" spc="-1" strike="noStrike">
                <a:latin typeface="Arial"/>
              </a:rPr>
              <a:t>victim, and the hacker waits to collect on </a:t>
            </a:r>
            <a:r>
              <a:rPr b="0" lang="en-US" sz="2600" spc="-1" strike="noStrike">
                <a:latin typeface="Arial"/>
              </a:rPr>
              <a:t>the ransom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6400800" y="1828800"/>
            <a:ext cx="3631680" cy="289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400" spc="-1" strike="noStrike">
                <a:solidFill>
                  <a:srgbClr val="81d41a"/>
                </a:solidFill>
                <a:latin typeface="Arial"/>
                <a:ea typeface="DejaVu Sans"/>
              </a:rPr>
              <a:t>Top </a:t>
            </a:r>
            <a:r>
              <a:rPr b="0" lang="en-US" sz="4400" spc="-1" strike="noStrike">
                <a:solidFill>
                  <a:srgbClr val="ff0000"/>
                </a:solidFill>
                <a:latin typeface="Arial"/>
                <a:ea typeface="DejaVu Sans"/>
              </a:rPr>
              <a:t>Ransomware </a:t>
            </a:r>
            <a:r>
              <a:rPr b="0" lang="en-US" sz="4400" spc="-1" strike="noStrike">
                <a:solidFill>
                  <a:srgbClr val="ff8000"/>
                </a:solidFill>
                <a:latin typeface="Arial"/>
                <a:ea typeface="DejaVu Sans"/>
              </a:rPr>
              <a:t>attack</a:t>
            </a:r>
            <a:r>
              <a:rPr b="0" lang="en-US" sz="44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2020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 txBox="1"/>
          <p:nvPr/>
        </p:nvSpPr>
        <p:spPr>
          <a:xfrm>
            <a:off x="156600" y="1542600"/>
            <a:ext cx="6172200" cy="394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ISS World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4000"/>
                </a:solidFill>
                <a:latin typeface="Arial"/>
              </a:rPr>
              <a:t>Estimated cost:</a:t>
            </a:r>
            <a:r>
              <a:rPr b="0" lang="en-US" sz="1800" spc="-1" strike="noStrike">
                <a:latin typeface="Arial"/>
              </a:rPr>
              <a:t> $74 million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69a2e"/>
                </a:solidFill>
                <a:latin typeface="Arial"/>
              </a:rPr>
              <a:t>recovery costs:</a:t>
            </a:r>
            <a:r>
              <a:rPr b="0" lang="en-US" sz="1800" spc="-1" strike="noStrike">
                <a:latin typeface="Arial"/>
              </a:rPr>
              <a:t> between $22.5 million and $45 million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Cognizant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4000"/>
                </a:solidFill>
                <a:latin typeface="Arial"/>
              </a:rPr>
              <a:t>Estimated cost:</a:t>
            </a:r>
            <a:r>
              <a:rPr b="0" lang="en-US" sz="1800" spc="-1" strike="noStrike">
                <a:latin typeface="Arial"/>
              </a:rPr>
              <a:t> $50 million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69a2e"/>
                </a:solidFill>
                <a:latin typeface="Arial"/>
              </a:rPr>
              <a:t>recovery costs:</a:t>
            </a:r>
            <a:r>
              <a:rPr b="0" lang="en-US" sz="1800" spc="-1" strike="noStrike">
                <a:latin typeface="Arial"/>
              </a:rPr>
              <a:t> $70 million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Sopra Steria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4000"/>
                </a:solidFill>
                <a:latin typeface="Arial"/>
              </a:rPr>
              <a:t>Estimated cost:</a:t>
            </a:r>
            <a:r>
              <a:rPr b="0" lang="en-US" sz="1800" spc="-1" strike="noStrike">
                <a:latin typeface="Arial"/>
              </a:rPr>
              <a:t> $50 million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69a2e"/>
                </a:solidFill>
                <a:latin typeface="Arial"/>
              </a:rPr>
              <a:t>recovery costs: </a:t>
            </a:r>
            <a:r>
              <a:rPr b="0" lang="en-US" sz="1800" spc="-1" strike="noStrike">
                <a:latin typeface="Arial"/>
              </a:rPr>
              <a:t>$40 million and $50 million.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6382080" y="2057400"/>
            <a:ext cx="364032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 rot="13200">
            <a:off x="5499720" y="8640"/>
            <a:ext cx="4539240" cy="263412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504000" y="1326600"/>
            <a:ext cx="6810480" cy="36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Malware ?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Bitstream Vera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Bitstream Vera Sans"/>
              </a:rPr>
              <a:t>Some Malware Type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Bitstream Vera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Bitstream Vera Sans"/>
              </a:rPr>
              <a:t>What is Ransomware ?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Bitstream Vera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Bitstream Vera Sans"/>
              </a:rPr>
              <a:t>Common Ransomware Attack Vectors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Bitstream Vera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Bitstream Vera Sans"/>
              </a:rPr>
              <a:t>Ransomware Lifecycle (Simple lab)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Bitstream Vera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Bitstream Vera Sans"/>
              </a:rPr>
              <a:t>Top Ransomware  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Bitstream Vera Sans"/>
              </a:rPr>
              <a:t> </a:t>
            </a:r>
            <a:r>
              <a:rPr b="0" lang="en-US" sz="2800" spc="-1" strike="noStrike">
                <a:solidFill>
                  <a:srgbClr val="81d41a"/>
                </a:solidFill>
                <a:latin typeface="Arial"/>
                <a:ea typeface="Bitstream Vera Sans"/>
              </a:rPr>
              <a:t>Prevention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81d41a"/>
                </a:solidFill>
                <a:latin typeface="Arial"/>
                <a:ea typeface="DejaVu Sans"/>
              </a:rPr>
              <a:t>Prevention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 txBox="1"/>
          <p:nvPr/>
        </p:nvSpPr>
        <p:spPr>
          <a:xfrm>
            <a:off x="144000" y="1326600"/>
            <a:ext cx="6256800" cy="41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</a:t>
            </a:r>
            <a:r>
              <a:rPr b="0" lang="en-US" sz="2600" spc="-1" strike="noStrike">
                <a:latin typeface="Arial"/>
              </a:rPr>
              <a:t>Keep current data backups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</a:t>
            </a:r>
            <a:r>
              <a:rPr b="0" lang="en-US" sz="2600" spc="-1" strike="noStrike">
                <a:latin typeface="Arial"/>
              </a:rPr>
              <a:t>Scan emails for malware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Not download files from unsafe site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Check firewalls and endpoint protections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Keep your OS, applications &amp; serves  up-to-date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6436800" y="1749240"/>
            <a:ext cx="3591720" cy="252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4000"/>
                </a:solidFill>
                <a:latin typeface="Arial"/>
                <a:ea typeface="DejaVu Sans"/>
              </a:rPr>
              <a:t>Malware 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7315200" y="2057400"/>
            <a:ext cx="2285280" cy="228528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/>
          <p:nvPr/>
        </p:nvSpPr>
        <p:spPr>
          <a:xfrm>
            <a:off x="504000" y="1326600"/>
            <a:ext cx="6581880" cy="370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4000"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term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malware is a contraction of </a:t>
            </a:r>
            <a:r>
              <a:rPr b="0" lang="en-US" sz="3200" spc="-1" strike="noStrike">
                <a:solidFill>
                  <a:srgbClr val="ff8000"/>
                </a:solidFill>
                <a:latin typeface="Arial"/>
                <a:ea typeface="DejaVu Sans"/>
              </a:rPr>
              <a:t>malicious software.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Bitstream Vera Sans"/>
              </a:rPr>
              <a:t>To make it simple,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Bitstream Vera Sans"/>
              </a:rPr>
              <a:t>Malware is any piece of software that is designed with the intent to </a:t>
            </a:r>
            <a:r>
              <a:rPr b="0" lang="en-US" sz="3200" spc="-1" strike="noStrike">
                <a:solidFill>
                  <a:srgbClr val="ff8000"/>
                </a:solidFill>
                <a:latin typeface="Arial"/>
                <a:ea typeface="Bitstream Vera Sans"/>
              </a:rPr>
              <a:t>damage, disrupt or gain unauthorised access to people device and inflict harm to data and/or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Bitstream Vera Sans"/>
              </a:rPr>
              <a:t> people in multiple ways.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8686800" y="3245400"/>
            <a:ext cx="1097280" cy="10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Bitstream Vera Sans"/>
              </a:rPr>
              <a:t>Some </a:t>
            </a:r>
            <a:r>
              <a:rPr b="0" lang="en-US" sz="4400" spc="-1" strike="noStrike">
                <a:solidFill>
                  <a:srgbClr val="ff4000"/>
                </a:solidFill>
                <a:latin typeface="Arial"/>
                <a:ea typeface="Bitstream Vera Sans"/>
              </a:rPr>
              <a:t>Malware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Bitstream Vera Sans"/>
              </a:rPr>
              <a:t>Types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4000"/>
                </a:solidFill>
                <a:latin typeface="Arial"/>
                <a:ea typeface="DejaVu Sans"/>
              </a:rPr>
              <a:t>Virus: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destroy system and slow down the performance.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4000"/>
                </a:solidFill>
                <a:latin typeface="Arial"/>
                <a:ea typeface="DejaVu Sans"/>
              </a:rPr>
              <a:t>Worms: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make copies of itself over and over — depleting system resources, such as hard drive space or bandwidth, by overloading a shared network.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4000"/>
                </a:solidFill>
                <a:latin typeface="Arial"/>
                <a:ea typeface="DejaVu Sans"/>
              </a:rPr>
              <a:t>Spyware: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Collects information and sends it to the hacker. 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4000"/>
                </a:solidFill>
                <a:latin typeface="Arial"/>
                <a:ea typeface="DejaVu Sans"/>
              </a:rPr>
              <a:t>Trojans: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creating Back-doors that give other malware variants easy access.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4000"/>
                </a:solidFill>
                <a:latin typeface="Arial"/>
                <a:ea typeface="DejaVu Sans"/>
              </a:rPr>
              <a:t>Bots &amp; Botnets: </a:t>
            </a:r>
            <a:r>
              <a:rPr b="0" lang="en-US" sz="2200" spc="-1" strike="noStrike">
                <a:solidFill>
                  <a:srgbClr val="111111"/>
                </a:solidFill>
                <a:latin typeface="Arial"/>
                <a:ea typeface="DejaVu Sans"/>
              </a:rPr>
              <a:t>control victim computer and use it in spam and phishing messages,... etc 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465a4"/>
                </a:solidFill>
                <a:latin typeface="Arial"/>
                <a:ea typeface="DejaVu Sans"/>
              </a:rPr>
              <a:t>Ransomware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8001000" y="3931200"/>
            <a:ext cx="1554480" cy="155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449440" cy="228528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is </a:t>
            </a:r>
            <a:r>
              <a:rPr b="0" lang="en-US" sz="4400" spc="-1" strike="noStrike">
                <a:solidFill>
                  <a:srgbClr val="ff4000"/>
                </a:solidFill>
                <a:latin typeface="Arial"/>
                <a:ea typeface="DejaVu Sans"/>
              </a:rPr>
              <a:t>Ransomware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Ransomware is a type of </a:t>
            </a:r>
            <a:r>
              <a:rPr b="0" lang="en-US" sz="3200" spc="-1" strike="noStrike">
                <a:solidFill>
                  <a:srgbClr val="ff4000"/>
                </a:solidFill>
                <a:latin typeface="Arial"/>
                <a:ea typeface="DejaVu Sans"/>
              </a:rPr>
              <a:t>malware that is designed to </a:t>
            </a:r>
            <a:r>
              <a:rPr b="0" lang="en-US" sz="3200" spc="-1" strike="noStrike">
                <a:solidFill>
                  <a:srgbClr val="ff8000"/>
                </a:solidFill>
                <a:latin typeface="Arial"/>
                <a:ea typeface="DejaVu Sans"/>
              </a:rPr>
              <a:t>block user access from own system until a ransom fee is paid to ransomware creator.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7163280" y="3657600"/>
            <a:ext cx="2208600" cy="182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Common </a:t>
            </a:r>
            <a:r>
              <a:rPr b="0" lang="en-US" sz="4000" spc="-1" strike="noStrike">
                <a:solidFill>
                  <a:srgbClr val="3465a4"/>
                </a:solidFill>
                <a:latin typeface="Arial"/>
                <a:ea typeface="DejaVu Sans"/>
              </a:rPr>
              <a:t>Ransomware </a:t>
            </a:r>
            <a:r>
              <a:rPr b="0" lang="en-US" sz="4000" spc="-1" strike="noStrike">
                <a:solidFill>
                  <a:srgbClr val="468a1a"/>
                </a:solidFill>
                <a:latin typeface="Arial"/>
                <a:ea typeface="DejaVu Sans"/>
              </a:rPr>
              <a:t>Attack </a:t>
            </a:r>
            <a:r>
              <a:rPr b="0" lang="en-US" sz="4000" spc="-1" strike="noStrike">
                <a:solidFill>
                  <a:srgbClr val="ff4000"/>
                </a:solidFill>
                <a:latin typeface="Arial"/>
                <a:ea typeface="DejaVu Sans"/>
              </a:rPr>
              <a:t>Vectors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015600" y="1613520"/>
            <a:ext cx="3886200" cy="320148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239400" y="1362600"/>
            <a:ext cx="5704200" cy="34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Exploiting unsecured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RDP ports</a:t>
            </a:r>
            <a:r>
              <a:rPr b="0" lang="en-US" sz="1800" spc="-1" strike="noStrike">
                <a:solidFill>
                  <a:srgbClr val="ffbf00"/>
                </a:solidFill>
                <a:latin typeface="Arial"/>
                <a:ea typeface="DejaVu Sans"/>
              </a:rPr>
              <a:t> (Remote Desktop Protocol)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Brute forcing or dictionary attacks of </a:t>
            </a:r>
            <a:r>
              <a:rPr b="0" lang="en-US" sz="1800" spc="-1" strike="noStrike">
                <a:solidFill>
                  <a:srgbClr val="ffbf00"/>
                </a:solidFill>
                <a:latin typeface="Arial"/>
                <a:ea typeface="DejaVu Sans"/>
              </a:rPr>
              <a:t>weak passwords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Sending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phishing</a:t>
            </a:r>
            <a:r>
              <a:rPr b="0" lang="en-US" sz="1800" spc="-1" strike="noStrike">
                <a:solidFill>
                  <a:srgbClr val="ffbf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emails with malicious links or attachments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Utilizing exploit kits</a:t>
            </a:r>
            <a:r>
              <a:rPr b="0" lang="en-US" sz="1800" spc="-1" strike="noStrike">
                <a:solidFill>
                  <a:srgbClr val="ff8000"/>
                </a:solidFill>
                <a:latin typeface="Arial"/>
                <a:ea typeface="DejaVu Sans"/>
              </a:rPr>
              <a:t> to target known operating system vulnerabilities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Gaining unauthorized access</a:t>
            </a:r>
            <a:r>
              <a:rPr b="0" lang="en-US" sz="1800" spc="-1" strike="noStrike">
                <a:solidFill>
                  <a:srgbClr val="ffbf00"/>
                </a:solidFill>
                <a:latin typeface="Arial"/>
                <a:ea typeface="DejaVu Sans"/>
              </a:rPr>
              <a:t> via out of date, unpatched software, servers, or firewalls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5943600" y="4536000"/>
            <a:ext cx="4114800" cy="45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Unsecured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solidFill>
                  <a:srgbClr val="5983b0"/>
                </a:solidFill>
                <a:latin typeface="Arial"/>
              </a:rPr>
              <a:t>RDP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solidFill>
                  <a:srgbClr val="5eb91e"/>
                </a:solidFill>
                <a:latin typeface="Arial"/>
              </a:rPr>
              <a:t>ports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80000" y="1326600"/>
            <a:ext cx="6413400" cy="41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has been known since 2016 as a way to attack some computers and networks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hackers have developed methods of </a:t>
            </a:r>
            <a:r>
              <a:rPr b="0" lang="en-US" sz="2600" spc="-1" strike="noStrike">
                <a:solidFill>
                  <a:srgbClr val="ff8000"/>
                </a:solidFill>
                <a:latin typeface="Arial"/>
              </a:rPr>
              <a:t>identifying</a:t>
            </a:r>
            <a:r>
              <a:rPr b="0" lang="en-US" sz="2600" spc="-1" strike="noStrike">
                <a:latin typeface="Arial"/>
              </a:rPr>
              <a:t> and </a:t>
            </a:r>
            <a:r>
              <a:rPr b="0" lang="en-US" sz="2600" spc="-1" strike="noStrike">
                <a:solidFill>
                  <a:srgbClr val="ff8000"/>
                </a:solidFill>
                <a:latin typeface="Arial"/>
              </a:rPr>
              <a:t>exploiting</a:t>
            </a:r>
            <a:r>
              <a:rPr b="0" lang="en-US" sz="2600" spc="-1" strike="noStrike">
                <a:latin typeface="Arial"/>
              </a:rPr>
              <a:t> </a:t>
            </a:r>
            <a:r>
              <a:rPr b="0" lang="en-US" sz="2600" spc="-1" strike="noStrike">
                <a:solidFill>
                  <a:srgbClr val="ff0000"/>
                </a:solidFill>
                <a:latin typeface="Arial"/>
              </a:rPr>
              <a:t>vulnerable RDP</a:t>
            </a:r>
            <a:r>
              <a:rPr b="0" lang="en-US" sz="2600" spc="-1" strike="noStrike">
                <a:latin typeface="Arial"/>
              </a:rPr>
              <a:t> sessions via the Internet to steal identities, login credentials and install and launch ransomware attacks.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7206120" y="3657600"/>
            <a:ext cx="2503080" cy="187740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7230600" y="1009440"/>
            <a:ext cx="2428200" cy="268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0000"/>
                </a:solidFill>
                <a:latin typeface="Arial"/>
              </a:rPr>
              <a:t>Brute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solidFill>
                  <a:srgbClr val="81d41a"/>
                </a:solidFill>
                <a:latin typeface="Arial"/>
              </a:rPr>
              <a:t>Forcing</a:t>
            </a:r>
            <a:r>
              <a:rPr b="0" lang="en-US" sz="4400" spc="-1" strike="noStrike">
                <a:latin typeface="Arial"/>
              </a:rPr>
              <a:t> || </a:t>
            </a:r>
            <a:r>
              <a:rPr b="0" lang="en-US" sz="4400" spc="-1" strike="noStrike">
                <a:solidFill>
                  <a:srgbClr val="ff0000"/>
                </a:solidFill>
                <a:latin typeface="Arial"/>
              </a:rPr>
              <a:t>Dictionary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solidFill>
                  <a:srgbClr val="81d41a"/>
                </a:solidFill>
                <a:latin typeface="Arial"/>
              </a:rPr>
              <a:t>Attacks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216000" y="1172520"/>
            <a:ext cx="7327800" cy="43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Bitstream Vera Sans"/>
              </a:rPr>
              <a:t> </a:t>
            </a:r>
            <a:r>
              <a:rPr b="0" lang="en-US" sz="2400" spc="-1" strike="noStrike">
                <a:latin typeface="Arial"/>
                <a:ea typeface="Bitstream Vera Sans"/>
              </a:rPr>
              <a:t>is a </a:t>
            </a:r>
            <a:r>
              <a:rPr b="0" lang="en-US" sz="2400" spc="-1" strike="noStrike">
                <a:latin typeface="Arial"/>
              </a:rPr>
              <a:t>cryptographic hack that relies on guessing possible combinations of a targeted password until the correct password is discovered.</a:t>
            </a: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7688160" y="1208520"/>
            <a:ext cx="1854360" cy="202788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7652160" y="3429000"/>
            <a:ext cx="1913400" cy="20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81d41a"/>
                </a:solidFill>
                <a:latin typeface="Arial"/>
              </a:rPr>
              <a:t>Phishing </a:t>
            </a:r>
            <a:r>
              <a:rPr b="0" lang="en-US" sz="4400" spc="-1" strike="noStrike">
                <a:solidFill>
                  <a:srgbClr val="ff0000"/>
                </a:solidFill>
                <a:latin typeface="Arial"/>
              </a:rPr>
              <a:t>Attack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6364800" y="1895040"/>
            <a:ext cx="3576600" cy="256896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 txBox="1"/>
          <p:nvPr/>
        </p:nvSpPr>
        <p:spPr>
          <a:xfrm>
            <a:off x="180000" y="1362600"/>
            <a:ext cx="6582600" cy="389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type of </a:t>
            </a:r>
            <a:r>
              <a:rPr b="0" lang="en-US" sz="2400" spc="-1" strike="noStrike">
                <a:solidFill>
                  <a:srgbClr val="ff8000"/>
                </a:solidFill>
                <a:latin typeface="Arial"/>
              </a:rPr>
              <a:t>social engineering</a:t>
            </a:r>
            <a:r>
              <a:rPr b="0" lang="en-US" sz="2400" spc="-1" strike="noStrike">
                <a:latin typeface="Arial"/>
              </a:rPr>
              <a:t> attack use to trick users into doing '</a:t>
            </a:r>
            <a:r>
              <a:rPr b="0" lang="en-US" sz="2400" spc="-1" strike="noStrike">
                <a:solidFill>
                  <a:srgbClr val="ff8000"/>
                </a:solidFill>
                <a:latin typeface="Arial"/>
              </a:rPr>
              <a:t>the wrong thing</a:t>
            </a:r>
            <a:r>
              <a:rPr b="0" lang="en-US" sz="2400" spc="-1" strike="noStrike">
                <a:latin typeface="Arial"/>
              </a:rPr>
              <a:t>', such as </a:t>
            </a:r>
            <a:r>
              <a:rPr b="0" lang="en-US" sz="2400" spc="-1" strike="noStrike">
                <a:solidFill>
                  <a:srgbClr val="ff8000"/>
                </a:solidFill>
                <a:latin typeface="Arial"/>
              </a:rPr>
              <a:t>clicking a bad link</a:t>
            </a:r>
            <a:r>
              <a:rPr b="0" lang="en-US" sz="2400" spc="-1" strike="noStrike">
                <a:latin typeface="Arial"/>
              </a:rPr>
              <a:t> that will download malware, or direct them to a dodgy(</a:t>
            </a:r>
            <a:r>
              <a:rPr b="0" lang="en-US" sz="2400" spc="-1" strike="noStrike">
                <a:solidFill>
                  <a:srgbClr val="00a933"/>
                </a:solidFill>
                <a:latin typeface="Arial"/>
              </a:rPr>
              <a:t>unsafe</a:t>
            </a:r>
            <a:r>
              <a:rPr b="0" lang="en-US" sz="2400" spc="-1" strike="noStrike">
                <a:latin typeface="Arial"/>
              </a:rPr>
              <a:t>) website.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Application>LibreOffice/7.1.3.2$Linux_X86_64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2021-05-08T22:58:45Z</dcterms:created>
  <dc:creator/>
  <dc:description/>
  <dc:language>en-US</dc:language>
  <cp:lastModifiedBy/>
  <dcterms:modified xsi:type="dcterms:W3CDTF">2021-05-10T15:19:28Z</dcterms:modified>
  <cp:revision>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