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 id="2147483702" r:id="rId3"/>
    <p:sldMasterId id="2147483714" r:id="rId4"/>
    <p:sldMasterId id="2147483720" r:id="rId5"/>
    <p:sldMasterId id="2147483732" r:id="rId6"/>
    <p:sldMasterId id="2147483744" r:id="rId7"/>
  </p:sldMasterIdLst>
  <p:notesMasterIdLst>
    <p:notesMasterId r:id="rId88"/>
  </p:notesMasterIdLst>
  <p:handoutMasterIdLst>
    <p:handoutMasterId r:id="rId89"/>
  </p:handoutMasterIdLst>
  <p:sldIdLst>
    <p:sldId id="274" r:id="rId8"/>
    <p:sldId id="276" r:id="rId9"/>
    <p:sldId id="259" r:id="rId10"/>
    <p:sldId id="278" r:id="rId11"/>
    <p:sldId id="314" r:id="rId12"/>
    <p:sldId id="315" r:id="rId13"/>
    <p:sldId id="316" r:id="rId14"/>
    <p:sldId id="283" r:id="rId15"/>
    <p:sldId id="284" r:id="rId16"/>
    <p:sldId id="268" r:id="rId17"/>
    <p:sldId id="271" r:id="rId18"/>
    <p:sldId id="272" r:id="rId19"/>
    <p:sldId id="291" r:id="rId20"/>
    <p:sldId id="324" r:id="rId21"/>
    <p:sldId id="297" r:id="rId22"/>
    <p:sldId id="265" r:id="rId23"/>
    <p:sldId id="308" r:id="rId24"/>
    <p:sldId id="310" r:id="rId25"/>
    <p:sldId id="299" r:id="rId26"/>
    <p:sldId id="311" r:id="rId27"/>
    <p:sldId id="301" r:id="rId28"/>
    <p:sldId id="302" r:id="rId29"/>
    <p:sldId id="267" r:id="rId30"/>
    <p:sldId id="304"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presProps" Target="pres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B92EF69-4580-D948-9358-37D6C6E355D3}" type="datetimeFigureOut">
              <a:rPr lang="en-US" smtClean="0"/>
              <a:pPr/>
              <a:t>12/16/2017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3521319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2AF659B-3BFD-7C4F-8593-16CDDE7417A4}" type="datetimeFigureOut">
              <a:rPr lang="en-US" smtClean="0"/>
              <a:pPr/>
              <a:t>12/16/2017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13892360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41528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56323"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58371"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70227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6F5A7-A2EB-4A43-8E20-7C788FAF7CA9}"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134389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5577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50179" name="Rectangle 3"/>
          <p:cNvSpPr>
            <a:spLocks noGrp="1" noRot="1" noChangeAspect="1" noChangeArrowheads="1" noTextEdit="1"/>
          </p:cNvSpPr>
          <p:nvPr>
            <p:ph type="sldImg"/>
          </p:nvPr>
        </p:nvSpPr>
        <p:spPr>
          <a:xfrm>
            <a:off x="1828800" y="819150"/>
            <a:ext cx="3630613" cy="2722563"/>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a:endParaRPr>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12/16/2017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12/16/2017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12/16/2017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797D52D3-1B6E-8F4B-8B7F-77170D7F0928}" type="datetime1">
              <a:rPr lang="en-US" smtClean="0"/>
              <a:pPr/>
              <a:t>12/16/2017</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Chapter 8 Software testing</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B105B8D-1C36-1C40-961B-CAAB1DD98B28}"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68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89E55-4A83-544A-8B19-F1A16EC9B64F}"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773446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342A1C-928F-B544-94B3-4D4EC2F5EAE5}"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244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026CC-1AF2-234B-92BC-E226AD8BC345}" type="datetime1">
              <a:rPr lang="en-US" smtClean="0"/>
              <a:pPr/>
              <a:t>12/16/2017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91158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528047-DF63-3F4F-B15B-A53AB67E64C4}" type="datetime1">
              <a:rPr lang="en-US" smtClean="0"/>
              <a:pPr/>
              <a:t>12/16/2017</a:t>
            </a:fld>
            <a:endParaRPr lang="en-US"/>
          </a:p>
        </p:txBody>
      </p:sp>
      <p:sp>
        <p:nvSpPr>
          <p:cNvPr id="8" name="Footer Placeholder 7"/>
          <p:cNvSpPr>
            <a:spLocks noGrp="1"/>
          </p:cNvSpPr>
          <p:nvPr>
            <p:ph type="ftr" sz="quarter" idx="11"/>
          </p:nvPr>
        </p:nvSpPr>
        <p:spPr/>
        <p:txBody>
          <a:bodyPr/>
          <a:lstStyle/>
          <a:p>
            <a:r>
              <a:rPr lang="en-US" smtClean="0"/>
              <a:t>Chapter 8 Software testing</a:t>
            </a:r>
            <a:endParaRPr lang="en-US"/>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29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175AE8-5817-6347-89E8-9F50BEEBA5B5}" type="datetime1">
              <a:rPr lang="en-US" smtClean="0"/>
              <a:pPr/>
              <a:t>12/16/2017</a:t>
            </a:fld>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703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B2E29-2615-EA48-B2E1-E2239B40C897}" type="datetime1">
              <a:rPr lang="en-US" smtClean="0"/>
              <a:pPr/>
              <a:t>12/16/2017</a:t>
            </a:fld>
            <a:endParaRPr lang="en-US"/>
          </a:p>
        </p:txBody>
      </p:sp>
      <p:sp>
        <p:nvSpPr>
          <p:cNvPr id="3" name="Footer Placeholder 2"/>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873513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0AC5C-DDBA-EE42-9757-03393CEB2571}" type="datetime1">
              <a:rPr lang="en-US" smtClean="0"/>
              <a:pPr/>
              <a:t>12/16/2017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84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12/16/2017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CC5E3-C3BF-E645-BC58-A123741A7D00}" type="datetime1">
              <a:rPr lang="en-US" smtClean="0"/>
              <a:pPr/>
              <a:t>12/16/2017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631946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6EF6B6-DB9C-2F42-9BE8-A2BBD82B47FD}" type="datetime1">
              <a:rPr lang="en-US" smtClean="0"/>
              <a:pPr/>
              <a:t>12/16/2017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100465650"/>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254335"/>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002188"/>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035031616"/>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480075"/>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8950277"/>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E3AE67-DC4E-D847-B357-619357F4C6DC}"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087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FE89C-50B1-2048-9505-7824B8639D8D}"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19886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6" name="Slide Number Placeholder 5"/>
          <p:cNvSpPr>
            <a:spLocks noGrp="1"/>
          </p:cNvSpPr>
          <p:nvPr>
            <p:ph type="sldNum" sz="quarter" idx="12"/>
          </p:nvPr>
        </p:nvSpPr>
        <p:spPr/>
        <p:txBody>
          <a:bodyPr/>
          <a:lstStyle>
            <a:lvl1pPr>
              <a:defRPr/>
            </a:lvl1pPr>
          </a:lstStyle>
          <a:p>
            <a:pPr>
              <a:defRPr/>
            </a:pPr>
            <a:fld id="{02619FF6-3CAD-4B4C-9C15-1C511DFE0886}" type="slidenum">
              <a:rPr lang="en-US" altLang="en-US"/>
              <a:pPr>
                <a:defRPr/>
              </a:pPr>
              <a:t>‹#›</a:t>
            </a:fld>
            <a:endParaRPr lang="en-US" altLang="en-US"/>
          </a:p>
        </p:txBody>
      </p:sp>
    </p:spTree>
    <p:extLst>
      <p:ext uri="{BB962C8B-B14F-4D97-AF65-F5344CB8AC3E}">
        <p14:creationId xmlns:p14="http://schemas.microsoft.com/office/powerpoint/2010/main" val="362370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12/16/2017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6" name="Slide Number Placeholder 5"/>
          <p:cNvSpPr>
            <a:spLocks noGrp="1"/>
          </p:cNvSpPr>
          <p:nvPr>
            <p:ph type="sldNum" sz="quarter" idx="12"/>
          </p:nvPr>
        </p:nvSpPr>
        <p:spPr/>
        <p:txBody>
          <a:bodyPr/>
          <a:lstStyle>
            <a:lvl1pPr>
              <a:defRPr/>
            </a:lvl1pPr>
          </a:lstStyle>
          <a:p>
            <a:pPr>
              <a:defRPr/>
            </a:pPr>
            <a:fld id="{7FE44956-B559-4481-A951-E507A24BA98F}" type="slidenum">
              <a:rPr lang="en-US" altLang="en-US"/>
              <a:pPr>
                <a:defRPr/>
              </a:pPr>
              <a:t>‹#›</a:t>
            </a:fld>
            <a:endParaRPr lang="en-US" altLang="en-US"/>
          </a:p>
        </p:txBody>
      </p:sp>
    </p:spTree>
    <p:extLst>
      <p:ext uri="{BB962C8B-B14F-4D97-AF65-F5344CB8AC3E}">
        <p14:creationId xmlns:p14="http://schemas.microsoft.com/office/powerpoint/2010/main" val="4083398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6" name="Slide Number Placeholder 5"/>
          <p:cNvSpPr>
            <a:spLocks noGrp="1"/>
          </p:cNvSpPr>
          <p:nvPr>
            <p:ph type="sldNum" sz="quarter" idx="12"/>
          </p:nvPr>
        </p:nvSpPr>
        <p:spPr/>
        <p:txBody>
          <a:bodyPr/>
          <a:lstStyle>
            <a:lvl1pPr>
              <a:defRPr/>
            </a:lvl1pPr>
          </a:lstStyle>
          <a:p>
            <a:pPr>
              <a:defRPr/>
            </a:pPr>
            <a:fld id="{81AA98B6-FFC0-464A-98C1-09D52F664861}" type="slidenum">
              <a:rPr lang="en-US" altLang="en-US"/>
              <a:pPr>
                <a:defRPr/>
              </a:pPr>
              <a:t>‹#›</a:t>
            </a:fld>
            <a:endParaRPr lang="en-US" altLang="en-US"/>
          </a:p>
        </p:txBody>
      </p:sp>
    </p:spTree>
    <p:extLst>
      <p:ext uri="{BB962C8B-B14F-4D97-AF65-F5344CB8AC3E}">
        <p14:creationId xmlns:p14="http://schemas.microsoft.com/office/powerpoint/2010/main" val="21200234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7" name="Slide Number Placeholder 5"/>
          <p:cNvSpPr>
            <a:spLocks noGrp="1"/>
          </p:cNvSpPr>
          <p:nvPr>
            <p:ph type="sldNum" sz="quarter" idx="12"/>
          </p:nvPr>
        </p:nvSpPr>
        <p:spPr/>
        <p:txBody>
          <a:bodyPr/>
          <a:lstStyle>
            <a:lvl1pPr>
              <a:defRPr/>
            </a:lvl1pPr>
          </a:lstStyle>
          <a:p>
            <a:pPr>
              <a:defRPr/>
            </a:pPr>
            <a:fld id="{467D2971-7BDB-41FF-894A-1CF5148CCA48}" type="slidenum">
              <a:rPr lang="en-US" altLang="en-US"/>
              <a:pPr>
                <a:defRPr/>
              </a:pPr>
              <a:t>‹#›</a:t>
            </a:fld>
            <a:endParaRPr lang="en-US" altLang="en-US"/>
          </a:p>
        </p:txBody>
      </p:sp>
    </p:spTree>
    <p:extLst>
      <p:ext uri="{BB962C8B-B14F-4D97-AF65-F5344CB8AC3E}">
        <p14:creationId xmlns:p14="http://schemas.microsoft.com/office/powerpoint/2010/main" val="3785879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9" name="Slide Number Placeholder 5"/>
          <p:cNvSpPr>
            <a:spLocks noGrp="1"/>
          </p:cNvSpPr>
          <p:nvPr>
            <p:ph type="sldNum" sz="quarter" idx="12"/>
          </p:nvPr>
        </p:nvSpPr>
        <p:spPr/>
        <p:txBody>
          <a:bodyPr/>
          <a:lstStyle>
            <a:lvl1pPr>
              <a:defRPr/>
            </a:lvl1pPr>
          </a:lstStyle>
          <a:p>
            <a:pPr>
              <a:defRPr/>
            </a:pPr>
            <a:fld id="{FC26EDC4-7728-4F1F-98B4-BCAA4A0F4457}" type="slidenum">
              <a:rPr lang="en-US" altLang="en-US"/>
              <a:pPr>
                <a:defRPr/>
              </a:pPr>
              <a:t>‹#›</a:t>
            </a:fld>
            <a:endParaRPr lang="en-US" altLang="en-US"/>
          </a:p>
        </p:txBody>
      </p:sp>
    </p:spTree>
    <p:extLst>
      <p:ext uri="{BB962C8B-B14F-4D97-AF65-F5344CB8AC3E}">
        <p14:creationId xmlns:p14="http://schemas.microsoft.com/office/powerpoint/2010/main" val="18975231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5" name="Slide Number Placeholder 5"/>
          <p:cNvSpPr>
            <a:spLocks noGrp="1"/>
          </p:cNvSpPr>
          <p:nvPr>
            <p:ph type="sldNum" sz="quarter" idx="12"/>
          </p:nvPr>
        </p:nvSpPr>
        <p:spPr/>
        <p:txBody>
          <a:bodyPr/>
          <a:lstStyle>
            <a:lvl1pPr>
              <a:defRPr/>
            </a:lvl1pPr>
          </a:lstStyle>
          <a:p>
            <a:pPr>
              <a:defRPr/>
            </a:pPr>
            <a:fld id="{A99AA08D-35BD-47D7-BAED-518B7E1C63DA}" type="slidenum">
              <a:rPr lang="en-US" altLang="en-US"/>
              <a:pPr>
                <a:defRPr/>
              </a:pPr>
              <a:t>‹#›</a:t>
            </a:fld>
            <a:endParaRPr lang="en-US" altLang="en-US"/>
          </a:p>
        </p:txBody>
      </p:sp>
    </p:spTree>
    <p:extLst>
      <p:ext uri="{BB962C8B-B14F-4D97-AF65-F5344CB8AC3E}">
        <p14:creationId xmlns:p14="http://schemas.microsoft.com/office/powerpoint/2010/main" val="845794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4" name="Slide Number Placeholder 5"/>
          <p:cNvSpPr>
            <a:spLocks noGrp="1"/>
          </p:cNvSpPr>
          <p:nvPr>
            <p:ph type="sldNum" sz="quarter" idx="12"/>
          </p:nvPr>
        </p:nvSpPr>
        <p:spPr/>
        <p:txBody>
          <a:bodyPr/>
          <a:lstStyle>
            <a:lvl1pPr>
              <a:defRPr/>
            </a:lvl1pPr>
          </a:lstStyle>
          <a:p>
            <a:pPr>
              <a:defRPr/>
            </a:pPr>
            <a:fld id="{AA1A73AE-FE6F-4148-A509-503D17D7CA69}" type="slidenum">
              <a:rPr lang="en-US" altLang="en-US"/>
              <a:pPr>
                <a:defRPr/>
              </a:pPr>
              <a:t>‹#›</a:t>
            </a:fld>
            <a:endParaRPr lang="en-US" altLang="en-US"/>
          </a:p>
        </p:txBody>
      </p:sp>
    </p:spTree>
    <p:extLst>
      <p:ext uri="{BB962C8B-B14F-4D97-AF65-F5344CB8AC3E}">
        <p14:creationId xmlns:p14="http://schemas.microsoft.com/office/powerpoint/2010/main" val="15891299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7" name="Slide Number Placeholder 5"/>
          <p:cNvSpPr>
            <a:spLocks noGrp="1"/>
          </p:cNvSpPr>
          <p:nvPr>
            <p:ph type="sldNum" sz="quarter" idx="12"/>
          </p:nvPr>
        </p:nvSpPr>
        <p:spPr/>
        <p:txBody>
          <a:bodyPr/>
          <a:lstStyle>
            <a:lvl1pPr>
              <a:defRPr/>
            </a:lvl1pPr>
          </a:lstStyle>
          <a:p>
            <a:pPr>
              <a:defRPr/>
            </a:pPr>
            <a:fld id="{D6A69A77-CAAD-42B4-A734-84299925C11A}" type="slidenum">
              <a:rPr lang="en-US" altLang="en-US"/>
              <a:pPr>
                <a:defRPr/>
              </a:pPr>
              <a:t>‹#›</a:t>
            </a:fld>
            <a:endParaRPr lang="en-US" altLang="en-US"/>
          </a:p>
        </p:txBody>
      </p:sp>
    </p:spTree>
    <p:extLst>
      <p:ext uri="{BB962C8B-B14F-4D97-AF65-F5344CB8AC3E}">
        <p14:creationId xmlns:p14="http://schemas.microsoft.com/office/powerpoint/2010/main" val="97049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7" name="Slide Number Placeholder 5"/>
          <p:cNvSpPr>
            <a:spLocks noGrp="1"/>
          </p:cNvSpPr>
          <p:nvPr>
            <p:ph type="sldNum" sz="quarter" idx="12"/>
          </p:nvPr>
        </p:nvSpPr>
        <p:spPr/>
        <p:txBody>
          <a:bodyPr/>
          <a:lstStyle>
            <a:lvl1pPr>
              <a:defRPr/>
            </a:lvl1pPr>
          </a:lstStyle>
          <a:p>
            <a:pPr>
              <a:defRPr/>
            </a:pPr>
            <a:fld id="{9735A324-D456-4F7E-BA33-10C8D8342E6A}" type="slidenum">
              <a:rPr lang="en-US" altLang="en-US"/>
              <a:pPr>
                <a:defRPr/>
              </a:pPr>
              <a:t>‹#›</a:t>
            </a:fld>
            <a:endParaRPr lang="en-US" altLang="en-US"/>
          </a:p>
        </p:txBody>
      </p:sp>
    </p:spTree>
    <p:extLst>
      <p:ext uri="{BB962C8B-B14F-4D97-AF65-F5344CB8AC3E}">
        <p14:creationId xmlns:p14="http://schemas.microsoft.com/office/powerpoint/2010/main" val="32884338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6" name="Slide Number Placeholder 5"/>
          <p:cNvSpPr>
            <a:spLocks noGrp="1"/>
          </p:cNvSpPr>
          <p:nvPr>
            <p:ph type="sldNum" sz="quarter" idx="12"/>
          </p:nvPr>
        </p:nvSpPr>
        <p:spPr/>
        <p:txBody>
          <a:bodyPr/>
          <a:lstStyle>
            <a:lvl1pPr>
              <a:defRPr/>
            </a:lvl1pPr>
          </a:lstStyle>
          <a:p>
            <a:pPr>
              <a:defRPr/>
            </a:pPr>
            <a:fld id="{833D52F7-009B-40BC-8E77-D42BDAF28FEC}" type="slidenum">
              <a:rPr lang="en-US" altLang="en-US"/>
              <a:pPr>
                <a:defRPr/>
              </a:pPr>
              <a:t>‹#›</a:t>
            </a:fld>
            <a:endParaRPr lang="en-US" altLang="en-US"/>
          </a:p>
        </p:txBody>
      </p:sp>
    </p:spTree>
    <p:extLst>
      <p:ext uri="{BB962C8B-B14F-4D97-AF65-F5344CB8AC3E}">
        <p14:creationId xmlns:p14="http://schemas.microsoft.com/office/powerpoint/2010/main" val="36046985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Chapter 24 Quality management</a:t>
            </a:r>
          </a:p>
        </p:txBody>
      </p:sp>
      <p:sp>
        <p:nvSpPr>
          <p:cNvPr id="6" name="Slide Number Placeholder 5"/>
          <p:cNvSpPr>
            <a:spLocks noGrp="1"/>
          </p:cNvSpPr>
          <p:nvPr>
            <p:ph type="sldNum" sz="quarter" idx="12"/>
          </p:nvPr>
        </p:nvSpPr>
        <p:spPr/>
        <p:txBody>
          <a:bodyPr/>
          <a:lstStyle>
            <a:lvl1pPr>
              <a:defRPr/>
            </a:lvl1pPr>
          </a:lstStyle>
          <a:p>
            <a:pPr>
              <a:defRPr/>
            </a:pPr>
            <a:fld id="{B03524D4-BFB4-4EDB-B824-2DC89135CF03}" type="slidenum">
              <a:rPr lang="en-US" altLang="en-US"/>
              <a:pPr>
                <a:defRPr/>
              </a:pPr>
              <a:t>‹#›</a:t>
            </a:fld>
            <a:endParaRPr lang="en-US" altLang="en-US"/>
          </a:p>
        </p:txBody>
      </p:sp>
    </p:spTree>
    <p:extLst>
      <p:ext uri="{BB962C8B-B14F-4D97-AF65-F5344CB8AC3E}">
        <p14:creationId xmlns:p14="http://schemas.microsoft.com/office/powerpoint/2010/main" val="156682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12/16/2017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615553"/>
          </a:xfrm>
          <a:prstGeom prst="rect">
            <a:avLst/>
          </a:prstGeom>
        </p:spPr>
        <p:txBody>
          <a:bodyPr/>
          <a:lstStyle>
            <a:lvl1pPr>
              <a:defRPr/>
            </a:lvl1pPr>
          </a:lstStyle>
          <a:p>
            <a:endParaRPr/>
          </a:p>
        </p:txBody>
      </p:sp>
      <p:sp>
        <p:nvSpPr>
          <p:cNvPr id="3" name="Holder 3"/>
          <p:cNvSpPr>
            <a:spLocks noGrp="1"/>
          </p:cNvSpPr>
          <p:nvPr>
            <p:ph type="subTitle" idx="4"/>
          </p:nvPr>
        </p:nvSpPr>
        <p:spPr>
          <a:xfrm>
            <a:off x="1371601" y="3840480"/>
            <a:ext cx="6400799" cy="30777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eaLnBrk="0" fontAlgn="base" hangingPunct="0">
              <a:spcBef>
                <a:spcPct val="0"/>
              </a:spcBef>
              <a:spcAft>
                <a:spcPct val="0"/>
              </a:spcAft>
              <a:defRPr sz="706" b="0" i="0">
                <a:solidFill>
                  <a:prstClr val="black"/>
                </a:solidFill>
                <a:latin typeface="Times New Roman"/>
                <a:cs typeface="Times New Roman"/>
              </a:defRPr>
            </a:lvl1pPr>
          </a:lstStyle>
          <a:p>
            <a:pPr>
              <a:defRPr/>
            </a:pPr>
            <a:r>
              <a:rPr lang="en-US"/>
              <a:t>S</a:t>
            </a:r>
            <a:r>
              <a:rPr lang="en-US" spc="-9"/>
              <a:t>o</a:t>
            </a:r>
            <a:r>
              <a:rPr lang="en-US"/>
              <a:t>f</a:t>
            </a:r>
            <a:r>
              <a:rPr lang="en-US" spc="0"/>
              <a:t>t</a:t>
            </a:r>
            <a:r>
              <a:rPr lang="en-US" spc="-18"/>
              <a:t>w</a:t>
            </a:r>
            <a:r>
              <a:rPr lang="en-US" spc="0"/>
              <a:t>a</a:t>
            </a:r>
            <a:r>
              <a:rPr lang="en-US"/>
              <a:t>r</a:t>
            </a:r>
            <a:r>
              <a:rPr lang="en-US" spc="0"/>
              <a:t>e</a:t>
            </a:r>
            <a:r>
              <a:rPr lang="en-US"/>
              <a:t> </a:t>
            </a:r>
            <a:r>
              <a:rPr lang="en-US" spc="0"/>
              <a:t>E</a:t>
            </a:r>
            <a:r>
              <a:rPr lang="en-US" spc="4"/>
              <a:t>n</a:t>
            </a:r>
            <a:r>
              <a:rPr lang="en-US" spc="-9"/>
              <a:t>g</a:t>
            </a:r>
            <a:r>
              <a:rPr lang="en-US" spc="0"/>
              <a:t>i</a:t>
            </a:r>
            <a:r>
              <a:rPr lang="en-US" spc="4"/>
              <a:t>n</a:t>
            </a:r>
            <a:r>
              <a:rPr lang="en-US" spc="-9"/>
              <a:t>ee</a:t>
            </a:r>
            <a:r>
              <a:rPr lang="en-US"/>
              <a:t>r</a:t>
            </a:r>
            <a:r>
              <a:rPr lang="en-US" spc="-9"/>
              <a:t>i</a:t>
            </a:r>
            <a:r>
              <a:rPr lang="en-US" spc="4"/>
              <a:t>n</a:t>
            </a:r>
            <a:r>
              <a:rPr lang="en-US" spc="0"/>
              <a:t>g</a:t>
            </a:r>
            <a:r>
              <a:rPr lang="en-US"/>
              <a:t> </a:t>
            </a:r>
            <a:r>
              <a:rPr lang="en-US" spc="-18"/>
              <a:t>(</a:t>
            </a:r>
            <a:r>
              <a:rPr lang="en-US" spc="-9"/>
              <a:t>3</a:t>
            </a:r>
            <a:r>
              <a:rPr lang="en-US" sz="662" spc="0" baseline="22222"/>
              <a:t>rd </a:t>
            </a:r>
            <a:r>
              <a:rPr lang="en-US" sz="662" spc="-66" baseline="22222"/>
              <a:t> </a:t>
            </a:r>
            <a:r>
              <a:rPr lang="en-US" spc="-9"/>
              <a:t>ed</a:t>
            </a:r>
            <a:r>
              <a:rPr lang="en-US" spc="0"/>
              <a:t>.</a:t>
            </a:r>
            <a:r>
              <a:rPr lang="en-US"/>
              <a:t>)</a:t>
            </a:r>
            <a:r>
              <a:rPr lang="en-US" spc="0"/>
              <a:t>,</a:t>
            </a:r>
            <a:r>
              <a:rPr lang="en-US"/>
              <a:t> </a:t>
            </a:r>
            <a:r>
              <a:rPr lang="en-US" spc="0"/>
              <a:t>By</a:t>
            </a:r>
            <a:r>
              <a:rPr lang="en-US" spc="-13"/>
              <a:t> </a:t>
            </a:r>
            <a:r>
              <a:rPr lang="en-US" spc="-18"/>
              <a:t>K</a:t>
            </a:r>
            <a:r>
              <a:rPr lang="en-US" spc="13"/>
              <a:t>.</a:t>
            </a:r>
            <a:r>
              <a:rPr lang="en-US" spc="0"/>
              <a:t>K</a:t>
            </a:r>
            <a:r>
              <a:rPr lang="en-US" spc="-13"/>
              <a:t> </a:t>
            </a:r>
            <a:r>
              <a:rPr lang="en-US"/>
              <a:t>A</a:t>
            </a:r>
            <a:r>
              <a:rPr lang="en-US" spc="-9"/>
              <a:t>gg</a:t>
            </a:r>
            <a:r>
              <a:rPr lang="en-US" spc="0"/>
              <a:t>a</a:t>
            </a:r>
            <a:r>
              <a:rPr lang="en-US"/>
              <a:t>r</a:t>
            </a:r>
            <a:r>
              <a:rPr lang="en-US" spc="-18"/>
              <a:t>w</a:t>
            </a:r>
            <a:r>
              <a:rPr lang="en-US" spc="0"/>
              <a:t>al</a:t>
            </a:r>
            <a:r>
              <a:rPr lang="en-US" spc="4"/>
              <a:t> </a:t>
            </a:r>
            <a:r>
              <a:rPr lang="en-US" spc="0"/>
              <a:t>&amp;</a:t>
            </a:r>
            <a:r>
              <a:rPr lang="en-US" spc="-9"/>
              <a:t> </a:t>
            </a:r>
            <a:r>
              <a:rPr lang="en-US"/>
              <a:t>Y</a:t>
            </a:r>
            <a:r>
              <a:rPr lang="en-US" spc="-9"/>
              <a:t>oge</a:t>
            </a:r>
            <a:r>
              <a:rPr lang="en-US"/>
              <a:t>s</a:t>
            </a:r>
            <a:r>
              <a:rPr lang="en-US" spc="0"/>
              <a:t>h</a:t>
            </a:r>
            <a:r>
              <a:rPr lang="en-US" spc="9"/>
              <a:t> </a:t>
            </a:r>
            <a:r>
              <a:rPr lang="en-US"/>
              <a:t>S</a:t>
            </a:r>
            <a:r>
              <a:rPr lang="en-US" spc="0"/>
              <a:t>i</a:t>
            </a:r>
            <a:r>
              <a:rPr lang="en-US" spc="4"/>
              <a:t>n</a:t>
            </a:r>
            <a:r>
              <a:rPr lang="en-US" spc="-9"/>
              <a:t>g</a:t>
            </a:r>
            <a:r>
              <a:rPr lang="en-US" spc="4"/>
              <a:t>h</a:t>
            </a:r>
            <a:r>
              <a:rPr lang="en-US" spc="0"/>
              <a:t>,</a:t>
            </a:r>
            <a:r>
              <a:rPr lang="en-US" spc="4"/>
              <a:t> </a:t>
            </a:r>
            <a:r>
              <a:rPr lang="en-US" spc="0"/>
              <a:t>C</a:t>
            </a:r>
            <a:r>
              <a:rPr lang="en-US" spc="-18"/>
              <a:t>o</a:t>
            </a:r>
            <a:r>
              <a:rPr lang="en-US" spc="4"/>
              <a:t>p</a:t>
            </a:r>
            <a:r>
              <a:rPr lang="en-US" spc="-18"/>
              <a:t>y</a:t>
            </a:r>
            <a:r>
              <a:rPr lang="en-US"/>
              <a:t>r</a:t>
            </a:r>
            <a:r>
              <a:rPr lang="en-US" spc="0"/>
              <a:t>i</a:t>
            </a:r>
            <a:r>
              <a:rPr lang="en-US" spc="-9"/>
              <a:t>g</a:t>
            </a:r>
            <a:r>
              <a:rPr lang="en-US" spc="4"/>
              <a:t>h</a:t>
            </a:r>
            <a:r>
              <a:rPr lang="en-US" spc="0"/>
              <a:t>t</a:t>
            </a:r>
            <a:r>
              <a:rPr lang="en-US" spc="4"/>
              <a:t> </a:t>
            </a:r>
            <a:r>
              <a:rPr lang="en-US" spc="0"/>
              <a:t>©</a:t>
            </a:r>
            <a:r>
              <a:rPr lang="en-US" spc="4"/>
              <a:t> </a:t>
            </a:r>
            <a:r>
              <a:rPr lang="en-US"/>
              <a:t>N</a:t>
            </a:r>
            <a:r>
              <a:rPr lang="en-US" spc="-9"/>
              <a:t>e</a:t>
            </a:r>
            <a:r>
              <a:rPr lang="en-US" spc="0"/>
              <a:t>w</a:t>
            </a:r>
            <a:r>
              <a:rPr lang="en-US" spc="-13"/>
              <a:t> </a:t>
            </a:r>
            <a:r>
              <a:rPr lang="en-US" spc="-18"/>
              <a:t>A</a:t>
            </a:r>
            <a:r>
              <a:rPr lang="en-US" spc="-9"/>
              <a:t>g</a:t>
            </a:r>
            <a:r>
              <a:rPr lang="en-US" spc="0"/>
              <a:t>e</a:t>
            </a:r>
            <a:r>
              <a:rPr lang="en-US" spc="4"/>
              <a:t> </a:t>
            </a:r>
            <a:r>
              <a:rPr lang="en-US" spc="-26"/>
              <a:t>I</a:t>
            </a:r>
            <a:r>
              <a:rPr lang="en-US" spc="4"/>
              <a:t>n</a:t>
            </a:r>
            <a:r>
              <a:rPr lang="en-US" spc="0"/>
              <a:t>t</a:t>
            </a:r>
            <a:r>
              <a:rPr lang="en-US" spc="-9"/>
              <a:t>e</a:t>
            </a:r>
            <a:r>
              <a:rPr lang="en-US"/>
              <a:t>r</a:t>
            </a:r>
            <a:r>
              <a:rPr lang="en-US" spc="4"/>
              <a:t>n</a:t>
            </a:r>
            <a:r>
              <a:rPr lang="en-US" spc="0"/>
              <a:t>ati</a:t>
            </a:r>
            <a:r>
              <a:rPr lang="en-US" spc="-18"/>
              <a:t>o</a:t>
            </a:r>
            <a:r>
              <a:rPr lang="en-US" spc="-9"/>
              <a:t>n</a:t>
            </a:r>
            <a:r>
              <a:rPr lang="en-US" spc="0"/>
              <a:t>al</a:t>
            </a:r>
            <a:r>
              <a:rPr lang="en-US"/>
              <a:t> P</a:t>
            </a:r>
            <a:r>
              <a:rPr lang="en-US" spc="4"/>
              <a:t>ub</a:t>
            </a:r>
            <a:r>
              <a:rPr lang="en-US" spc="-9"/>
              <a:t>l</a:t>
            </a:r>
            <a:r>
              <a:rPr lang="en-US" spc="0"/>
              <a:t>i</a:t>
            </a:r>
            <a:r>
              <a:rPr lang="en-US"/>
              <a:t>s</a:t>
            </a:r>
            <a:r>
              <a:rPr lang="en-US" spc="-9"/>
              <a:t>he</a:t>
            </a:r>
            <a:r>
              <a:rPr lang="en-US"/>
              <a:t>rs</a:t>
            </a:r>
            <a:r>
              <a:rPr lang="en-US" spc="0"/>
              <a:t>,</a:t>
            </a:r>
            <a:r>
              <a:rPr lang="en-US" spc="4"/>
              <a:t> </a:t>
            </a:r>
            <a:r>
              <a:rPr lang="en-US" spc="-9"/>
              <a:t>20</a:t>
            </a:r>
            <a:r>
              <a:rPr lang="en-US" spc="4"/>
              <a:t>0</a:t>
            </a:r>
            <a:r>
              <a:rPr lang="en-US" spc="0"/>
              <a:t>7</a:t>
            </a:r>
          </a:p>
        </p:txBody>
      </p:sp>
      <p:sp>
        <p:nvSpPr>
          <p:cNvPr id="5" name="Holder 5"/>
          <p:cNvSpPr>
            <a:spLocks noGrp="1"/>
          </p:cNvSpPr>
          <p:nvPr>
            <p:ph type="dt" sz="half" idx="11"/>
          </p:nvPr>
        </p:nvSpPr>
        <p:spPr>
          <a:xfrm>
            <a:off x="457200" y="6378575"/>
            <a:ext cx="2103438" cy="368300"/>
          </a:xfrm>
        </p:spPr>
        <p:txBody>
          <a:bodyPr/>
          <a:lstStyle>
            <a:lvl1pPr algn="l" eaLnBrk="0" fontAlgn="base" hangingPunct="0">
              <a:spcBef>
                <a:spcPct val="0"/>
              </a:spcBef>
              <a:spcAft>
                <a:spcPct val="0"/>
              </a:spcAft>
              <a:defRPr sz="2400">
                <a:solidFill>
                  <a:prstClr val="black">
                    <a:tint val="75000"/>
                  </a:prstClr>
                </a:solidFill>
                <a:latin typeface="Times" panose="02020603050405020304" pitchFamily="18" charset="0"/>
                <a:cs typeface="Arial" panose="020B0604020202020204" pitchFamily="34" charset="0"/>
              </a:defRPr>
            </a:lvl1pPr>
          </a:lstStyle>
          <a:p>
            <a:pPr>
              <a:defRPr/>
            </a:pPr>
            <a:fld id="{785FB9E5-A1A6-4448-B944-858406A2D51E}" type="datetimeFigureOut">
              <a:rPr lang="en-US"/>
              <a:pPr>
                <a:defRPr/>
              </a:pPr>
              <a:t>12/16/2017</a:t>
            </a:fld>
            <a:endParaRPr lang="en-US"/>
          </a:p>
        </p:txBody>
      </p:sp>
      <p:sp>
        <p:nvSpPr>
          <p:cNvPr id="6" name="Holder 6"/>
          <p:cNvSpPr>
            <a:spLocks noGrp="1"/>
          </p:cNvSpPr>
          <p:nvPr>
            <p:ph type="sldNum" sz="quarter" idx="12"/>
          </p:nvPr>
        </p:nvSpPr>
        <p:spPr/>
        <p:txBody>
          <a:bodyPr/>
          <a:lstStyle>
            <a:lvl1pPr eaLnBrk="0" hangingPunct="0">
              <a:defRPr/>
            </a:lvl1pPr>
          </a:lstStyle>
          <a:p>
            <a:pPr>
              <a:defRPr/>
            </a:pPr>
            <a:fld id="{33B198C1-5359-4133-A2AB-D3FECE47157A}" type="slidenum">
              <a:rPr lang="en-US"/>
              <a:pPr>
                <a:defRPr/>
              </a:pPr>
              <a:t>‹#›</a:t>
            </a:fld>
            <a:endParaRPr lang="en-US"/>
          </a:p>
        </p:txBody>
      </p:sp>
    </p:spTree>
    <p:extLst>
      <p:ext uri="{BB962C8B-B14F-4D97-AF65-F5344CB8AC3E}">
        <p14:creationId xmlns:p14="http://schemas.microsoft.com/office/powerpoint/2010/main" val="639064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4308" y="566006"/>
            <a:ext cx="7615382" cy="543226"/>
          </a:xfrm>
        </p:spPr>
        <p:txBody>
          <a:bodyPr/>
          <a:lstStyle>
            <a:lvl1pPr>
              <a:defRPr sz="3530" b="0" i="1">
                <a:solidFill>
                  <a:srgbClr val="3232CC"/>
                </a:solidFill>
                <a:latin typeface="Monotype Corsiva"/>
                <a:cs typeface="Monotype Corsiva"/>
              </a:defRPr>
            </a:lvl1pPr>
          </a:lstStyle>
          <a:p>
            <a:endParaRPr/>
          </a:p>
        </p:txBody>
      </p:sp>
      <p:sp>
        <p:nvSpPr>
          <p:cNvPr id="3" name="Holder 3"/>
          <p:cNvSpPr>
            <a:spLocks noGrp="1"/>
          </p:cNvSpPr>
          <p:nvPr>
            <p:ph type="body" idx="1"/>
          </p:nvPr>
        </p:nvSpPr>
        <p:spPr>
          <a:xfrm>
            <a:off x="695031" y="1319403"/>
            <a:ext cx="7753939" cy="271613"/>
          </a:xfrm>
        </p:spPr>
        <p:txBody>
          <a:bodyPr/>
          <a:lstStyle>
            <a:lvl1pPr>
              <a:defRPr sz="1765" b="0" i="0">
                <a:solidFill>
                  <a:schemeClr val="tx1"/>
                </a:solidFill>
                <a:latin typeface="Arial"/>
                <a:cs typeface="Arial"/>
              </a:defRPr>
            </a:lvl1pPr>
          </a:lstStyle>
          <a:p>
            <a:endParaRPr/>
          </a:p>
        </p:txBody>
      </p:sp>
      <p:sp>
        <p:nvSpPr>
          <p:cNvPr id="4" name="Holder 4"/>
          <p:cNvSpPr>
            <a:spLocks noGrp="1"/>
          </p:cNvSpPr>
          <p:nvPr>
            <p:ph type="ftr" sz="quarter" idx="10"/>
          </p:nvPr>
        </p:nvSpPr>
        <p:spPr/>
        <p:txBody>
          <a:bodyPr/>
          <a:lstStyle>
            <a:lvl1pPr eaLnBrk="0" fontAlgn="base" hangingPunct="0">
              <a:spcBef>
                <a:spcPct val="0"/>
              </a:spcBef>
              <a:spcAft>
                <a:spcPct val="0"/>
              </a:spcAft>
              <a:defRPr sz="706" b="0" i="0">
                <a:solidFill>
                  <a:prstClr val="black"/>
                </a:solidFill>
                <a:latin typeface="Times New Roman"/>
                <a:cs typeface="Times New Roman"/>
              </a:defRPr>
            </a:lvl1pPr>
          </a:lstStyle>
          <a:p>
            <a:pPr>
              <a:defRPr/>
            </a:pPr>
            <a:r>
              <a:rPr lang="en-US"/>
              <a:t>S</a:t>
            </a:r>
            <a:r>
              <a:rPr lang="en-US" spc="-9"/>
              <a:t>o</a:t>
            </a:r>
            <a:r>
              <a:rPr lang="en-US"/>
              <a:t>f</a:t>
            </a:r>
            <a:r>
              <a:rPr lang="en-US" spc="0"/>
              <a:t>t</a:t>
            </a:r>
            <a:r>
              <a:rPr lang="en-US" spc="-18"/>
              <a:t>w</a:t>
            </a:r>
            <a:r>
              <a:rPr lang="en-US" spc="0"/>
              <a:t>a</a:t>
            </a:r>
            <a:r>
              <a:rPr lang="en-US"/>
              <a:t>r</a:t>
            </a:r>
            <a:r>
              <a:rPr lang="en-US" spc="0"/>
              <a:t>e</a:t>
            </a:r>
            <a:r>
              <a:rPr lang="en-US"/>
              <a:t> </a:t>
            </a:r>
            <a:r>
              <a:rPr lang="en-US" spc="0"/>
              <a:t>E</a:t>
            </a:r>
            <a:r>
              <a:rPr lang="en-US" spc="4"/>
              <a:t>n</a:t>
            </a:r>
            <a:r>
              <a:rPr lang="en-US" spc="-9"/>
              <a:t>g</a:t>
            </a:r>
            <a:r>
              <a:rPr lang="en-US" spc="0"/>
              <a:t>i</a:t>
            </a:r>
            <a:r>
              <a:rPr lang="en-US" spc="4"/>
              <a:t>n</a:t>
            </a:r>
            <a:r>
              <a:rPr lang="en-US" spc="-9"/>
              <a:t>ee</a:t>
            </a:r>
            <a:r>
              <a:rPr lang="en-US"/>
              <a:t>r</a:t>
            </a:r>
            <a:r>
              <a:rPr lang="en-US" spc="-9"/>
              <a:t>i</a:t>
            </a:r>
            <a:r>
              <a:rPr lang="en-US" spc="4"/>
              <a:t>n</a:t>
            </a:r>
            <a:r>
              <a:rPr lang="en-US" spc="0"/>
              <a:t>g</a:t>
            </a:r>
            <a:r>
              <a:rPr lang="en-US"/>
              <a:t> </a:t>
            </a:r>
            <a:r>
              <a:rPr lang="en-US" spc="-18"/>
              <a:t>(</a:t>
            </a:r>
            <a:r>
              <a:rPr lang="en-US" spc="-9"/>
              <a:t>3</a:t>
            </a:r>
            <a:r>
              <a:rPr lang="en-US" sz="662" spc="0" baseline="22222"/>
              <a:t>rd </a:t>
            </a:r>
            <a:r>
              <a:rPr lang="en-US" sz="662" spc="-66" baseline="22222"/>
              <a:t> </a:t>
            </a:r>
            <a:r>
              <a:rPr lang="en-US" spc="-9"/>
              <a:t>ed</a:t>
            </a:r>
            <a:r>
              <a:rPr lang="en-US" spc="0"/>
              <a:t>.</a:t>
            </a:r>
            <a:r>
              <a:rPr lang="en-US"/>
              <a:t>)</a:t>
            </a:r>
            <a:r>
              <a:rPr lang="en-US" spc="0"/>
              <a:t>,</a:t>
            </a:r>
            <a:r>
              <a:rPr lang="en-US"/>
              <a:t> </a:t>
            </a:r>
            <a:r>
              <a:rPr lang="en-US" spc="0"/>
              <a:t>By</a:t>
            </a:r>
            <a:r>
              <a:rPr lang="en-US" spc="-13"/>
              <a:t> </a:t>
            </a:r>
            <a:r>
              <a:rPr lang="en-US" spc="-18"/>
              <a:t>K</a:t>
            </a:r>
            <a:r>
              <a:rPr lang="en-US" spc="13"/>
              <a:t>.</a:t>
            </a:r>
            <a:r>
              <a:rPr lang="en-US" spc="0"/>
              <a:t>K</a:t>
            </a:r>
            <a:r>
              <a:rPr lang="en-US" spc="-13"/>
              <a:t> </a:t>
            </a:r>
            <a:r>
              <a:rPr lang="en-US"/>
              <a:t>A</a:t>
            </a:r>
            <a:r>
              <a:rPr lang="en-US" spc="-9"/>
              <a:t>gg</a:t>
            </a:r>
            <a:r>
              <a:rPr lang="en-US" spc="0"/>
              <a:t>a</a:t>
            </a:r>
            <a:r>
              <a:rPr lang="en-US"/>
              <a:t>r</a:t>
            </a:r>
            <a:r>
              <a:rPr lang="en-US" spc="-18"/>
              <a:t>w</a:t>
            </a:r>
            <a:r>
              <a:rPr lang="en-US" spc="0"/>
              <a:t>al</a:t>
            </a:r>
            <a:r>
              <a:rPr lang="en-US" spc="4"/>
              <a:t> </a:t>
            </a:r>
            <a:r>
              <a:rPr lang="en-US" spc="0"/>
              <a:t>&amp;</a:t>
            </a:r>
            <a:r>
              <a:rPr lang="en-US" spc="-9"/>
              <a:t> </a:t>
            </a:r>
            <a:r>
              <a:rPr lang="en-US"/>
              <a:t>Y</a:t>
            </a:r>
            <a:r>
              <a:rPr lang="en-US" spc="-9"/>
              <a:t>oge</a:t>
            </a:r>
            <a:r>
              <a:rPr lang="en-US"/>
              <a:t>s</a:t>
            </a:r>
            <a:r>
              <a:rPr lang="en-US" spc="0"/>
              <a:t>h</a:t>
            </a:r>
            <a:r>
              <a:rPr lang="en-US" spc="9"/>
              <a:t> </a:t>
            </a:r>
            <a:r>
              <a:rPr lang="en-US"/>
              <a:t>S</a:t>
            </a:r>
            <a:r>
              <a:rPr lang="en-US" spc="0"/>
              <a:t>i</a:t>
            </a:r>
            <a:r>
              <a:rPr lang="en-US" spc="4"/>
              <a:t>n</a:t>
            </a:r>
            <a:r>
              <a:rPr lang="en-US" spc="-9"/>
              <a:t>g</a:t>
            </a:r>
            <a:r>
              <a:rPr lang="en-US" spc="4"/>
              <a:t>h</a:t>
            </a:r>
            <a:r>
              <a:rPr lang="en-US" spc="0"/>
              <a:t>,</a:t>
            </a:r>
            <a:r>
              <a:rPr lang="en-US" spc="4"/>
              <a:t> </a:t>
            </a:r>
            <a:r>
              <a:rPr lang="en-US" spc="0"/>
              <a:t>C</a:t>
            </a:r>
            <a:r>
              <a:rPr lang="en-US" spc="-18"/>
              <a:t>o</a:t>
            </a:r>
            <a:r>
              <a:rPr lang="en-US" spc="4"/>
              <a:t>p</a:t>
            </a:r>
            <a:r>
              <a:rPr lang="en-US" spc="-18"/>
              <a:t>y</a:t>
            </a:r>
            <a:r>
              <a:rPr lang="en-US"/>
              <a:t>r</a:t>
            </a:r>
            <a:r>
              <a:rPr lang="en-US" spc="0"/>
              <a:t>i</a:t>
            </a:r>
            <a:r>
              <a:rPr lang="en-US" spc="-9"/>
              <a:t>g</a:t>
            </a:r>
            <a:r>
              <a:rPr lang="en-US" spc="4"/>
              <a:t>h</a:t>
            </a:r>
            <a:r>
              <a:rPr lang="en-US" spc="0"/>
              <a:t>t</a:t>
            </a:r>
            <a:r>
              <a:rPr lang="en-US" spc="4"/>
              <a:t> </a:t>
            </a:r>
            <a:r>
              <a:rPr lang="en-US" spc="0"/>
              <a:t>©</a:t>
            </a:r>
            <a:r>
              <a:rPr lang="en-US" spc="4"/>
              <a:t> </a:t>
            </a:r>
            <a:r>
              <a:rPr lang="en-US"/>
              <a:t>N</a:t>
            </a:r>
            <a:r>
              <a:rPr lang="en-US" spc="-9"/>
              <a:t>e</a:t>
            </a:r>
            <a:r>
              <a:rPr lang="en-US" spc="0"/>
              <a:t>w</a:t>
            </a:r>
            <a:r>
              <a:rPr lang="en-US" spc="-13"/>
              <a:t> </a:t>
            </a:r>
            <a:r>
              <a:rPr lang="en-US" spc="-18"/>
              <a:t>A</a:t>
            </a:r>
            <a:r>
              <a:rPr lang="en-US" spc="-9"/>
              <a:t>g</a:t>
            </a:r>
            <a:r>
              <a:rPr lang="en-US" spc="0"/>
              <a:t>e</a:t>
            </a:r>
            <a:r>
              <a:rPr lang="en-US" spc="4"/>
              <a:t> </a:t>
            </a:r>
            <a:r>
              <a:rPr lang="en-US" spc="-26"/>
              <a:t>I</a:t>
            </a:r>
            <a:r>
              <a:rPr lang="en-US" spc="4"/>
              <a:t>n</a:t>
            </a:r>
            <a:r>
              <a:rPr lang="en-US" spc="0"/>
              <a:t>t</a:t>
            </a:r>
            <a:r>
              <a:rPr lang="en-US" spc="-9"/>
              <a:t>e</a:t>
            </a:r>
            <a:r>
              <a:rPr lang="en-US"/>
              <a:t>r</a:t>
            </a:r>
            <a:r>
              <a:rPr lang="en-US" spc="4"/>
              <a:t>n</a:t>
            </a:r>
            <a:r>
              <a:rPr lang="en-US" spc="0"/>
              <a:t>ati</a:t>
            </a:r>
            <a:r>
              <a:rPr lang="en-US" spc="-18"/>
              <a:t>o</a:t>
            </a:r>
            <a:r>
              <a:rPr lang="en-US" spc="-9"/>
              <a:t>n</a:t>
            </a:r>
            <a:r>
              <a:rPr lang="en-US" spc="0"/>
              <a:t>al</a:t>
            </a:r>
            <a:r>
              <a:rPr lang="en-US"/>
              <a:t> P</a:t>
            </a:r>
            <a:r>
              <a:rPr lang="en-US" spc="4"/>
              <a:t>ub</a:t>
            </a:r>
            <a:r>
              <a:rPr lang="en-US" spc="-9"/>
              <a:t>l</a:t>
            </a:r>
            <a:r>
              <a:rPr lang="en-US" spc="0"/>
              <a:t>i</a:t>
            </a:r>
            <a:r>
              <a:rPr lang="en-US"/>
              <a:t>s</a:t>
            </a:r>
            <a:r>
              <a:rPr lang="en-US" spc="-9"/>
              <a:t>he</a:t>
            </a:r>
            <a:r>
              <a:rPr lang="en-US"/>
              <a:t>rs</a:t>
            </a:r>
            <a:r>
              <a:rPr lang="en-US" spc="0"/>
              <a:t>,</a:t>
            </a:r>
            <a:r>
              <a:rPr lang="en-US" spc="4"/>
              <a:t> </a:t>
            </a:r>
            <a:r>
              <a:rPr lang="en-US" spc="-9"/>
              <a:t>20</a:t>
            </a:r>
            <a:r>
              <a:rPr lang="en-US" spc="4"/>
              <a:t>0</a:t>
            </a:r>
            <a:r>
              <a:rPr lang="en-US" spc="0"/>
              <a:t>7</a:t>
            </a:r>
          </a:p>
        </p:txBody>
      </p:sp>
      <p:sp>
        <p:nvSpPr>
          <p:cNvPr id="5" name="Holder 5"/>
          <p:cNvSpPr>
            <a:spLocks noGrp="1"/>
          </p:cNvSpPr>
          <p:nvPr>
            <p:ph type="dt" sz="half" idx="11"/>
          </p:nvPr>
        </p:nvSpPr>
        <p:spPr>
          <a:xfrm>
            <a:off x="457200" y="6378575"/>
            <a:ext cx="2103438" cy="368300"/>
          </a:xfrm>
        </p:spPr>
        <p:txBody>
          <a:bodyPr/>
          <a:lstStyle>
            <a:lvl1pPr algn="l" eaLnBrk="0" fontAlgn="base" hangingPunct="0">
              <a:spcBef>
                <a:spcPct val="0"/>
              </a:spcBef>
              <a:spcAft>
                <a:spcPct val="0"/>
              </a:spcAft>
              <a:defRPr sz="2400">
                <a:solidFill>
                  <a:prstClr val="black">
                    <a:tint val="75000"/>
                  </a:prstClr>
                </a:solidFill>
                <a:latin typeface="Times" panose="02020603050405020304" pitchFamily="18" charset="0"/>
                <a:cs typeface="Arial" panose="020B0604020202020204" pitchFamily="34" charset="0"/>
              </a:defRPr>
            </a:lvl1pPr>
          </a:lstStyle>
          <a:p>
            <a:pPr>
              <a:defRPr/>
            </a:pPr>
            <a:fld id="{0551B43F-23C5-4606-8173-C20F1A53F270}" type="datetimeFigureOut">
              <a:rPr lang="en-US"/>
              <a:pPr>
                <a:defRPr/>
              </a:pPr>
              <a:t>12/16/2017</a:t>
            </a:fld>
            <a:endParaRPr lang="en-US"/>
          </a:p>
        </p:txBody>
      </p:sp>
      <p:sp>
        <p:nvSpPr>
          <p:cNvPr id="6" name="Holder 6"/>
          <p:cNvSpPr>
            <a:spLocks noGrp="1"/>
          </p:cNvSpPr>
          <p:nvPr>
            <p:ph type="sldNum" sz="quarter" idx="12"/>
          </p:nvPr>
        </p:nvSpPr>
        <p:spPr/>
        <p:txBody>
          <a:bodyPr/>
          <a:lstStyle>
            <a:lvl1pPr eaLnBrk="0" hangingPunct="0">
              <a:defRPr/>
            </a:lvl1pPr>
          </a:lstStyle>
          <a:p>
            <a:pPr>
              <a:defRPr/>
            </a:pPr>
            <a:fld id="{EB6F4B76-8A64-4329-BDAA-516C53AD290E}" type="slidenum">
              <a:rPr lang="en-US"/>
              <a:pPr>
                <a:defRPr/>
              </a:pPr>
              <a:t>‹#›</a:t>
            </a:fld>
            <a:endParaRPr lang="en-US"/>
          </a:p>
        </p:txBody>
      </p:sp>
    </p:spTree>
    <p:extLst>
      <p:ext uri="{BB962C8B-B14F-4D97-AF65-F5344CB8AC3E}">
        <p14:creationId xmlns:p14="http://schemas.microsoft.com/office/powerpoint/2010/main" val="8088272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4308" y="566006"/>
            <a:ext cx="7615382" cy="543226"/>
          </a:xfrm>
        </p:spPr>
        <p:txBody>
          <a:bodyPr/>
          <a:lstStyle>
            <a:lvl1pPr>
              <a:defRPr sz="3530" b="0" i="1">
                <a:solidFill>
                  <a:srgbClr val="3232CC"/>
                </a:solidFill>
                <a:latin typeface="Monotype Corsiva"/>
                <a:cs typeface="Monotype Corsiva"/>
              </a:defRPr>
            </a:lvl1pPr>
          </a:lstStyle>
          <a:p>
            <a:endParaRPr/>
          </a:p>
        </p:txBody>
      </p:sp>
      <p:sp>
        <p:nvSpPr>
          <p:cNvPr id="3" name="Holder 3"/>
          <p:cNvSpPr>
            <a:spLocks noGrp="1"/>
          </p:cNvSpPr>
          <p:nvPr>
            <p:ph sz="half" idx="2"/>
          </p:nvPr>
        </p:nvSpPr>
        <p:spPr>
          <a:xfrm>
            <a:off x="724124" y="1565688"/>
            <a:ext cx="3360882" cy="353045"/>
          </a:xfrm>
          <a:prstGeom prst="rect">
            <a:avLst/>
          </a:prstGeom>
        </p:spPr>
        <p:txBody>
          <a:bodyPr/>
          <a:lstStyle>
            <a:lvl1pPr>
              <a:defRPr sz="2294" b="1" i="0">
                <a:solidFill>
                  <a:srgbClr val="CC0000"/>
                </a:solidFill>
                <a:latin typeface="Times New Roman"/>
                <a:cs typeface="Times New Roman"/>
              </a:defRPr>
            </a:lvl1pPr>
          </a:lstStyle>
          <a:p>
            <a:endParaRPr/>
          </a:p>
        </p:txBody>
      </p:sp>
      <p:sp>
        <p:nvSpPr>
          <p:cNvPr id="4" name="Holder 4"/>
          <p:cNvSpPr>
            <a:spLocks noGrp="1"/>
          </p:cNvSpPr>
          <p:nvPr>
            <p:ph sz="half" idx="3"/>
          </p:nvPr>
        </p:nvSpPr>
        <p:spPr>
          <a:xfrm>
            <a:off x="4709159" y="1577340"/>
            <a:ext cx="3977640" cy="307777"/>
          </a:xfrm>
          <a:prstGeom prst="rect">
            <a:avLst/>
          </a:prstGeom>
        </p:spPr>
        <p:txBody>
          <a:bodyPr/>
          <a:lstStyle>
            <a:lvl1pPr>
              <a:defRPr/>
            </a:lvl1pPr>
          </a:lstStyle>
          <a:p>
            <a:endParaRPr/>
          </a:p>
        </p:txBody>
      </p:sp>
      <p:sp>
        <p:nvSpPr>
          <p:cNvPr id="5" name="Holder 5"/>
          <p:cNvSpPr>
            <a:spLocks noGrp="1"/>
          </p:cNvSpPr>
          <p:nvPr>
            <p:ph type="ftr" sz="quarter" idx="10"/>
          </p:nvPr>
        </p:nvSpPr>
        <p:spPr/>
        <p:txBody>
          <a:bodyPr/>
          <a:lstStyle>
            <a:lvl1pPr eaLnBrk="0" fontAlgn="base" hangingPunct="0">
              <a:spcBef>
                <a:spcPct val="0"/>
              </a:spcBef>
              <a:spcAft>
                <a:spcPct val="0"/>
              </a:spcAft>
              <a:defRPr sz="706" b="0" i="0">
                <a:solidFill>
                  <a:prstClr val="black"/>
                </a:solidFill>
                <a:latin typeface="Times New Roman"/>
                <a:cs typeface="Times New Roman"/>
              </a:defRPr>
            </a:lvl1pPr>
          </a:lstStyle>
          <a:p>
            <a:pPr>
              <a:defRPr/>
            </a:pPr>
            <a:r>
              <a:rPr lang="en-US"/>
              <a:t>S</a:t>
            </a:r>
            <a:r>
              <a:rPr lang="en-US" spc="-9"/>
              <a:t>o</a:t>
            </a:r>
            <a:r>
              <a:rPr lang="en-US"/>
              <a:t>f</a:t>
            </a:r>
            <a:r>
              <a:rPr lang="en-US" spc="0"/>
              <a:t>t</a:t>
            </a:r>
            <a:r>
              <a:rPr lang="en-US" spc="-18"/>
              <a:t>w</a:t>
            </a:r>
            <a:r>
              <a:rPr lang="en-US" spc="0"/>
              <a:t>a</a:t>
            </a:r>
            <a:r>
              <a:rPr lang="en-US"/>
              <a:t>r</a:t>
            </a:r>
            <a:r>
              <a:rPr lang="en-US" spc="0"/>
              <a:t>e</a:t>
            </a:r>
            <a:r>
              <a:rPr lang="en-US"/>
              <a:t> </a:t>
            </a:r>
            <a:r>
              <a:rPr lang="en-US" spc="0"/>
              <a:t>E</a:t>
            </a:r>
            <a:r>
              <a:rPr lang="en-US" spc="4"/>
              <a:t>n</a:t>
            </a:r>
            <a:r>
              <a:rPr lang="en-US" spc="-9"/>
              <a:t>g</a:t>
            </a:r>
            <a:r>
              <a:rPr lang="en-US" spc="0"/>
              <a:t>i</a:t>
            </a:r>
            <a:r>
              <a:rPr lang="en-US" spc="4"/>
              <a:t>n</a:t>
            </a:r>
            <a:r>
              <a:rPr lang="en-US" spc="-9"/>
              <a:t>ee</a:t>
            </a:r>
            <a:r>
              <a:rPr lang="en-US"/>
              <a:t>r</a:t>
            </a:r>
            <a:r>
              <a:rPr lang="en-US" spc="-9"/>
              <a:t>i</a:t>
            </a:r>
            <a:r>
              <a:rPr lang="en-US" spc="4"/>
              <a:t>n</a:t>
            </a:r>
            <a:r>
              <a:rPr lang="en-US" spc="0"/>
              <a:t>g</a:t>
            </a:r>
            <a:r>
              <a:rPr lang="en-US"/>
              <a:t> </a:t>
            </a:r>
            <a:r>
              <a:rPr lang="en-US" spc="-18"/>
              <a:t>(</a:t>
            </a:r>
            <a:r>
              <a:rPr lang="en-US" spc="-9"/>
              <a:t>3</a:t>
            </a:r>
            <a:r>
              <a:rPr lang="en-US" sz="662" spc="0" baseline="22222"/>
              <a:t>rd </a:t>
            </a:r>
            <a:r>
              <a:rPr lang="en-US" sz="662" spc="-66" baseline="22222"/>
              <a:t> </a:t>
            </a:r>
            <a:r>
              <a:rPr lang="en-US" spc="-9"/>
              <a:t>ed</a:t>
            </a:r>
            <a:r>
              <a:rPr lang="en-US" spc="0"/>
              <a:t>.</a:t>
            </a:r>
            <a:r>
              <a:rPr lang="en-US"/>
              <a:t>)</a:t>
            </a:r>
            <a:r>
              <a:rPr lang="en-US" spc="0"/>
              <a:t>,</a:t>
            </a:r>
            <a:r>
              <a:rPr lang="en-US"/>
              <a:t> </a:t>
            </a:r>
            <a:r>
              <a:rPr lang="en-US" spc="0"/>
              <a:t>By</a:t>
            </a:r>
            <a:r>
              <a:rPr lang="en-US" spc="-13"/>
              <a:t> </a:t>
            </a:r>
            <a:r>
              <a:rPr lang="en-US" spc="-18"/>
              <a:t>K</a:t>
            </a:r>
            <a:r>
              <a:rPr lang="en-US" spc="13"/>
              <a:t>.</a:t>
            </a:r>
            <a:r>
              <a:rPr lang="en-US" spc="0"/>
              <a:t>K</a:t>
            </a:r>
            <a:r>
              <a:rPr lang="en-US" spc="-13"/>
              <a:t> </a:t>
            </a:r>
            <a:r>
              <a:rPr lang="en-US"/>
              <a:t>A</a:t>
            </a:r>
            <a:r>
              <a:rPr lang="en-US" spc="-9"/>
              <a:t>gg</a:t>
            </a:r>
            <a:r>
              <a:rPr lang="en-US" spc="0"/>
              <a:t>a</a:t>
            </a:r>
            <a:r>
              <a:rPr lang="en-US"/>
              <a:t>r</a:t>
            </a:r>
            <a:r>
              <a:rPr lang="en-US" spc="-18"/>
              <a:t>w</a:t>
            </a:r>
            <a:r>
              <a:rPr lang="en-US" spc="0"/>
              <a:t>al</a:t>
            </a:r>
            <a:r>
              <a:rPr lang="en-US" spc="4"/>
              <a:t> </a:t>
            </a:r>
            <a:r>
              <a:rPr lang="en-US" spc="0"/>
              <a:t>&amp;</a:t>
            </a:r>
            <a:r>
              <a:rPr lang="en-US" spc="-9"/>
              <a:t> </a:t>
            </a:r>
            <a:r>
              <a:rPr lang="en-US"/>
              <a:t>Y</a:t>
            </a:r>
            <a:r>
              <a:rPr lang="en-US" spc="-9"/>
              <a:t>oge</a:t>
            </a:r>
            <a:r>
              <a:rPr lang="en-US"/>
              <a:t>s</a:t>
            </a:r>
            <a:r>
              <a:rPr lang="en-US" spc="0"/>
              <a:t>h</a:t>
            </a:r>
            <a:r>
              <a:rPr lang="en-US" spc="9"/>
              <a:t> </a:t>
            </a:r>
            <a:r>
              <a:rPr lang="en-US"/>
              <a:t>S</a:t>
            </a:r>
            <a:r>
              <a:rPr lang="en-US" spc="0"/>
              <a:t>i</a:t>
            </a:r>
            <a:r>
              <a:rPr lang="en-US" spc="4"/>
              <a:t>n</a:t>
            </a:r>
            <a:r>
              <a:rPr lang="en-US" spc="-9"/>
              <a:t>g</a:t>
            </a:r>
            <a:r>
              <a:rPr lang="en-US" spc="4"/>
              <a:t>h</a:t>
            </a:r>
            <a:r>
              <a:rPr lang="en-US" spc="0"/>
              <a:t>,</a:t>
            </a:r>
            <a:r>
              <a:rPr lang="en-US" spc="4"/>
              <a:t> </a:t>
            </a:r>
            <a:r>
              <a:rPr lang="en-US" spc="0"/>
              <a:t>C</a:t>
            </a:r>
            <a:r>
              <a:rPr lang="en-US" spc="-18"/>
              <a:t>o</a:t>
            </a:r>
            <a:r>
              <a:rPr lang="en-US" spc="4"/>
              <a:t>p</a:t>
            </a:r>
            <a:r>
              <a:rPr lang="en-US" spc="-18"/>
              <a:t>y</a:t>
            </a:r>
            <a:r>
              <a:rPr lang="en-US"/>
              <a:t>r</a:t>
            </a:r>
            <a:r>
              <a:rPr lang="en-US" spc="0"/>
              <a:t>i</a:t>
            </a:r>
            <a:r>
              <a:rPr lang="en-US" spc="-9"/>
              <a:t>g</a:t>
            </a:r>
            <a:r>
              <a:rPr lang="en-US" spc="4"/>
              <a:t>h</a:t>
            </a:r>
            <a:r>
              <a:rPr lang="en-US" spc="0"/>
              <a:t>t</a:t>
            </a:r>
            <a:r>
              <a:rPr lang="en-US" spc="4"/>
              <a:t> </a:t>
            </a:r>
            <a:r>
              <a:rPr lang="en-US" spc="0"/>
              <a:t>©</a:t>
            </a:r>
            <a:r>
              <a:rPr lang="en-US" spc="4"/>
              <a:t> </a:t>
            </a:r>
            <a:r>
              <a:rPr lang="en-US"/>
              <a:t>N</a:t>
            </a:r>
            <a:r>
              <a:rPr lang="en-US" spc="-9"/>
              <a:t>e</a:t>
            </a:r>
            <a:r>
              <a:rPr lang="en-US" spc="0"/>
              <a:t>w</a:t>
            </a:r>
            <a:r>
              <a:rPr lang="en-US" spc="-13"/>
              <a:t> </a:t>
            </a:r>
            <a:r>
              <a:rPr lang="en-US" spc="-18"/>
              <a:t>A</a:t>
            </a:r>
            <a:r>
              <a:rPr lang="en-US" spc="-9"/>
              <a:t>g</a:t>
            </a:r>
            <a:r>
              <a:rPr lang="en-US" spc="0"/>
              <a:t>e</a:t>
            </a:r>
            <a:r>
              <a:rPr lang="en-US" spc="4"/>
              <a:t> </a:t>
            </a:r>
            <a:r>
              <a:rPr lang="en-US" spc="-26"/>
              <a:t>I</a:t>
            </a:r>
            <a:r>
              <a:rPr lang="en-US" spc="4"/>
              <a:t>n</a:t>
            </a:r>
            <a:r>
              <a:rPr lang="en-US" spc="0"/>
              <a:t>t</a:t>
            </a:r>
            <a:r>
              <a:rPr lang="en-US" spc="-9"/>
              <a:t>e</a:t>
            </a:r>
            <a:r>
              <a:rPr lang="en-US"/>
              <a:t>r</a:t>
            </a:r>
            <a:r>
              <a:rPr lang="en-US" spc="4"/>
              <a:t>n</a:t>
            </a:r>
            <a:r>
              <a:rPr lang="en-US" spc="0"/>
              <a:t>ati</a:t>
            </a:r>
            <a:r>
              <a:rPr lang="en-US" spc="-18"/>
              <a:t>o</a:t>
            </a:r>
            <a:r>
              <a:rPr lang="en-US" spc="-9"/>
              <a:t>n</a:t>
            </a:r>
            <a:r>
              <a:rPr lang="en-US" spc="0"/>
              <a:t>al</a:t>
            </a:r>
            <a:r>
              <a:rPr lang="en-US"/>
              <a:t> P</a:t>
            </a:r>
            <a:r>
              <a:rPr lang="en-US" spc="4"/>
              <a:t>ub</a:t>
            </a:r>
            <a:r>
              <a:rPr lang="en-US" spc="-9"/>
              <a:t>l</a:t>
            </a:r>
            <a:r>
              <a:rPr lang="en-US" spc="0"/>
              <a:t>i</a:t>
            </a:r>
            <a:r>
              <a:rPr lang="en-US"/>
              <a:t>s</a:t>
            </a:r>
            <a:r>
              <a:rPr lang="en-US" spc="-9"/>
              <a:t>he</a:t>
            </a:r>
            <a:r>
              <a:rPr lang="en-US"/>
              <a:t>rs</a:t>
            </a:r>
            <a:r>
              <a:rPr lang="en-US" spc="0"/>
              <a:t>,</a:t>
            </a:r>
            <a:r>
              <a:rPr lang="en-US" spc="4"/>
              <a:t> </a:t>
            </a:r>
            <a:r>
              <a:rPr lang="en-US" spc="-9"/>
              <a:t>20</a:t>
            </a:r>
            <a:r>
              <a:rPr lang="en-US" spc="4"/>
              <a:t>0</a:t>
            </a:r>
            <a:r>
              <a:rPr lang="en-US" spc="0"/>
              <a:t>7</a:t>
            </a:r>
          </a:p>
        </p:txBody>
      </p:sp>
      <p:sp>
        <p:nvSpPr>
          <p:cNvPr id="6" name="Holder 6"/>
          <p:cNvSpPr>
            <a:spLocks noGrp="1"/>
          </p:cNvSpPr>
          <p:nvPr>
            <p:ph type="dt" sz="half" idx="11"/>
          </p:nvPr>
        </p:nvSpPr>
        <p:spPr>
          <a:xfrm>
            <a:off x="457200" y="6378575"/>
            <a:ext cx="2103438" cy="368300"/>
          </a:xfrm>
        </p:spPr>
        <p:txBody>
          <a:bodyPr/>
          <a:lstStyle>
            <a:lvl1pPr algn="l" eaLnBrk="0" fontAlgn="base" hangingPunct="0">
              <a:spcBef>
                <a:spcPct val="0"/>
              </a:spcBef>
              <a:spcAft>
                <a:spcPct val="0"/>
              </a:spcAft>
              <a:defRPr sz="2400">
                <a:solidFill>
                  <a:prstClr val="black">
                    <a:tint val="75000"/>
                  </a:prstClr>
                </a:solidFill>
                <a:latin typeface="Times" panose="02020603050405020304" pitchFamily="18" charset="0"/>
                <a:cs typeface="Arial" panose="020B0604020202020204" pitchFamily="34" charset="0"/>
              </a:defRPr>
            </a:lvl1pPr>
          </a:lstStyle>
          <a:p>
            <a:pPr>
              <a:defRPr/>
            </a:pPr>
            <a:fld id="{8D03AD35-6CBF-4FB9-B9BF-0ACAB45BE45A}" type="datetimeFigureOut">
              <a:rPr lang="en-US"/>
              <a:pPr>
                <a:defRPr/>
              </a:pPr>
              <a:t>12/16/2017</a:t>
            </a:fld>
            <a:endParaRPr lang="en-US"/>
          </a:p>
        </p:txBody>
      </p:sp>
      <p:sp>
        <p:nvSpPr>
          <p:cNvPr id="7" name="Holder 7"/>
          <p:cNvSpPr>
            <a:spLocks noGrp="1"/>
          </p:cNvSpPr>
          <p:nvPr>
            <p:ph type="sldNum" sz="quarter" idx="12"/>
          </p:nvPr>
        </p:nvSpPr>
        <p:spPr/>
        <p:txBody>
          <a:bodyPr/>
          <a:lstStyle>
            <a:lvl1pPr eaLnBrk="0" hangingPunct="0">
              <a:defRPr/>
            </a:lvl1pPr>
          </a:lstStyle>
          <a:p>
            <a:pPr>
              <a:defRPr/>
            </a:pPr>
            <a:fld id="{FAB5BD2C-B3E1-4020-BAAD-F3A8F2778480}" type="slidenum">
              <a:rPr lang="en-US"/>
              <a:pPr>
                <a:defRPr/>
              </a:pPr>
              <a:t>‹#›</a:t>
            </a:fld>
            <a:endParaRPr lang="en-US"/>
          </a:p>
        </p:txBody>
      </p:sp>
    </p:spTree>
    <p:extLst>
      <p:ext uri="{BB962C8B-B14F-4D97-AF65-F5344CB8AC3E}">
        <p14:creationId xmlns:p14="http://schemas.microsoft.com/office/powerpoint/2010/main" val="38474791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4308" y="566006"/>
            <a:ext cx="7615382" cy="543226"/>
          </a:xfrm>
        </p:spPr>
        <p:txBody>
          <a:bodyPr/>
          <a:lstStyle>
            <a:lvl1pPr>
              <a:defRPr sz="3530" b="0" i="1">
                <a:solidFill>
                  <a:srgbClr val="3232CC"/>
                </a:solidFill>
                <a:latin typeface="Monotype Corsiva"/>
                <a:cs typeface="Monotype Corsiva"/>
              </a:defRPr>
            </a:lvl1pPr>
          </a:lstStyle>
          <a:p>
            <a:endParaRPr/>
          </a:p>
        </p:txBody>
      </p:sp>
      <p:sp>
        <p:nvSpPr>
          <p:cNvPr id="3" name="Holder 3"/>
          <p:cNvSpPr>
            <a:spLocks noGrp="1"/>
          </p:cNvSpPr>
          <p:nvPr>
            <p:ph type="ftr" sz="quarter" idx="10"/>
          </p:nvPr>
        </p:nvSpPr>
        <p:spPr/>
        <p:txBody>
          <a:bodyPr/>
          <a:lstStyle>
            <a:lvl1pPr eaLnBrk="0" fontAlgn="base" hangingPunct="0">
              <a:spcBef>
                <a:spcPct val="0"/>
              </a:spcBef>
              <a:spcAft>
                <a:spcPct val="0"/>
              </a:spcAft>
              <a:defRPr sz="706" b="0" i="0">
                <a:solidFill>
                  <a:prstClr val="black"/>
                </a:solidFill>
                <a:latin typeface="Times New Roman"/>
                <a:cs typeface="Times New Roman"/>
              </a:defRPr>
            </a:lvl1pPr>
          </a:lstStyle>
          <a:p>
            <a:pPr>
              <a:defRPr/>
            </a:pPr>
            <a:r>
              <a:rPr lang="en-US"/>
              <a:t>S</a:t>
            </a:r>
            <a:r>
              <a:rPr lang="en-US" spc="-9"/>
              <a:t>o</a:t>
            </a:r>
            <a:r>
              <a:rPr lang="en-US"/>
              <a:t>f</a:t>
            </a:r>
            <a:r>
              <a:rPr lang="en-US" spc="0"/>
              <a:t>t</a:t>
            </a:r>
            <a:r>
              <a:rPr lang="en-US" spc="-18"/>
              <a:t>w</a:t>
            </a:r>
            <a:r>
              <a:rPr lang="en-US" spc="0"/>
              <a:t>a</a:t>
            </a:r>
            <a:r>
              <a:rPr lang="en-US"/>
              <a:t>r</a:t>
            </a:r>
            <a:r>
              <a:rPr lang="en-US" spc="0"/>
              <a:t>e</a:t>
            </a:r>
            <a:r>
              <a:rPr lang="en-US"/>
              <a:t> </a:t>
            </a:r>
            <a:r>
              <a:rPr lang="en-US" spc="0"/>
              <a:t>E</a:t>
            </a:r>
            <a:r>
              <a:rPr lang="en-US" spc="4"/>
              <a:t>n</a:t>
            </a:r>
            <a:r>
              <a:rPr lang="en-US" spc="-9"/>
              <a:t>g</a:t>
            </a:r>
            <a:r>
              <a:rPr lang="en-US" spc="0"/>
              <a:t>i</a:t>
            </a:r>
            <a:r>
              <a:rPr lang="en-US" spc="4"/>
              <a:t>n</a:t>
            </a:r>
            <a:r>
              <a:rPr lang="en-US" spc="-9"/>
              <a:t>ee</a:t>
            </a:r>
            <a:r>
              <a:rPr lang="en-US"/>
              <a:t>r</a:t>
            </a:r>
            <a:r>
              <a:rPr lang="en-US" spc="-9"/>
              <a:t>i</a:t>
            </a:r>
            <a:r>
              <a:rPr lang="en-US" spc="4"/>
              <a:t>n</a:t>
            </a:r>
            <a:r>
              <a:rPr lang="en-US" spc="0"/>
              <a:t>g</a:t>
            </a:r>
            <a:r>
              <a:rPr lang="en-US"/>
              <a:t> </a:t>
            </a:r>
            <a:r>
              <a:rPr lang="en-US" spc="-18"/>
              <a:t>(</a:t>
            </a:r>
            <a:r>
              <a:rPr lang="en-US" spc="-9"/>
              <a:t>3</a:t>
            </a:r>
            <a:r>
              <a:rPr lang="en-US" sz="662" spc="0" baseline="22222"/>
              <a:t>rd </a:t>
            </a:r>
            <a:r>
              <a:rPr lang="en-US" sz="662" spc="-66" baseline="22222"/>
              <a:t> </a:t>
            </a:r>
            <a:r>
              <a:rPr lang="en-US" spc="-9"/>
              <a:t>ed</a:t>
            </a:r>
            <a:r>
              <a:rPr lang="en-US" spc="0"/>
              <a:t>.</a:t>
            </a:r>
            <a:r>
              <a:rPr lang="en-US"/>
              <a:t>)</a:t>
            </a:r>
            <a:r>
              <a:rPr lang="en-US" spc="0"/>
              <a:t>,</a:t>
            </a:r>
            <a:r>
              <a:rPr lang="en-US"/>
              <a:t> </a:t>
            </a:r>
            <a:r>
              <a:rPr lang="en-US" spc="0"/>
              <a:t>By</a:t>
            </a:r>
            <a:r>
              <a:rPr lang="en-US" spc="-13"/>
              <a:t> </a:t>
            </a:r>
            <a:r>
              <a:rPr lang="en-US" spc="-18"/>
              <a:t>K</a:t>
            </a:r>
            <a:r>
              <a:rPr lang="en-US" spc="13"/>
              <a:t>.</a:t>
            </a:r>
            <a:r>
              <a:rPr lang="en-US" spc="0"/>
              <a:t>K</a:t>
            </a:r>
            <a:r>
              <a:rPr lang="en-US" spc="-13"/>
              <a:t> </a:t>
            </a:r>
            <a:r>
              <a:rPr lang="en-US"/>
              <a:t>A</a:t>
            </a:r>
            <a:r>
              <a:rPr lang="en-US" spc="-9"/>
              <a:t>gg</a:t>
            </a:r>
            <a:r>
              <a:rPr lang="en-US" spc="0"/>
              <a:t>a</a:t>
            </a:r>
            <a:r>
              <a:rPr lang="en-US"/>
              <a:t>r</a:t>
            </a:r>
            <a:r>
              <a:rPr lang="en-US" spc="-18"/>
              <a:t>w</a:t>
            </a:r>
            <a:r>
              <a:rPr lang="en-US" spc="0"/>
              <a:t>al</a:t>
            </a:r>
            <a:r>
              <a:rPr lang="en-US" spc="4"/>
              <a:t> </a:t>
            </a:r>
            <a:r>
              <a:rPr lang="en-US" spc="0"/>
              <a:t>&amp;</a:t>
            </a:r>
            <a:r>
              <a:rPr lang="en-US" spc="-9"/>
              <a:t> </a:t>
            </a:r>
            <a:r>
              <a:rPr lang="en-US"/>
              <a:t>Y</a:t>
            </a:r>
            <a:r>
              <a:rPr lang="en-US" spc="-9"/>
              <a:t>oge</a:t>
            </a:r>
            <a:r>
              <a:rPr lang="en-US"/>
              <a:t>s</a:t>
            </a:r>
            <a:r>
              <a:rPr lang="en-US" spc="0"/>
              <a:t>h</a:t>
            </a:r>
            <a:r>
              <a:rPr lang="en-US" spc="9"/>
              <a:t> </a:t>
            </a:r>
            <a:r>
              <a:rPr lang="en-US"/>
              <a:t>S</a:t>
            </a:r>
            <a:r>
              <a:rPr lang="en-US" spc="0"/>
              <a:t>i</a:t>
            </a:r>
            <a:r>
              <a:rPr lang="en-US" spc="4"/>
              <a:t>n</a:t>
            </a:r>
            <a:r>
              <a:rPr lang="en-US" spc="-9"/>
              <a:t>g</a:t>
            </a:r>
            <a:r>
              <a:rPr lang="en-US" spc="4"/>
              <a:t>h</a:t>
            </a:r>
            <a:r>
              <a:rPr lang="en-US" spc="0"/>
              <a:t>,</a:t>
            </a:r>
            <a:r>
              <a:rPr lang="en-US" spc="4"/>
              <a:t> </a:t>
            </a:r>
            <a:r>
              <a:rPr lang="en-US" spc="0"/>
              <a:t>C</a:t>
            </a:r>
            <a:r>
              <a:rPr lang="en-US" spc="-18"/>
              <a:t>o</a:t>
            </a:r>
            <a:r>
              <a:rPr lang="en-US" spc="4"/>
              <a:t>p</a:t>
            </a:r>
            <a:r>
              <a:rPr lang="en-US" spc="-18"/>
              <a:t>y</a:t>
            </a:r>
            <a:r>
              <a:rPr lang="en-US"/>
              <a:t>r</a:t>
            </a:r>
            <a:r>
              <a:rPr lang="en-US" spc="0"/>
              <a:t>i</a:t>
            </a:r>
            <a:r>
              <a:rPr lang="en-US" spc="-9"/>
              <a:t>g</a:t>
            </a:r>
            <a:r>
              <a:rPr lang="en-US" spc="4"/>
              <a:t>h</a:t>
            </a:r>
            <a:r>
              <a:rPr lang="en-US" spc="0"/>
              <a:t>t</a:t>
            </a:r>
            <a:r>
              <a:rPr lang="en-US" spc="4"/>
              <a:t> </a:t>
            </a:r>
            <a:r>
              <a:rPr lang="en-US" spc="0"/>
              <a:t>©</a:t>
            </a:r>
            <a:r>
              <a:rPr lang="en-US" spc="4"/>
              <a:t> </a:t>
            </a:r>
            <a:r>
              <a:rPr lang="en-US"/>
              <a:t>N</a:t>
            </a:r>
            <a:r>
              <a:rPr lang="en-US" spc="-9"/>
              <a:t>e</a:t>
            </a:r>
            <a:r>
              <a:rPr lang="en-US" spc="0"/>
              <a:t>w</a:t>
            </a:r>
            <a:r>
              <a:rPr lang="en-US" spc="-13"/>
              <a:t> </a:t>
            </a:r>
            <a:r>
              <a:rPr lang="en-US" spc="-18"/>
              <a:t>A</a:t>
            </a:r>
            <a:r>
              <a:rPr lang="en-US" spc="-9"/>
              <a:t>g</a:t>
            </a:r>
            <a:r>
              <a:rPr lang="en-US" spc="0"/>
              <a:t>e</a:t>
            </a:r>
            <a:r>
              <a:rPr lang="en-US" spc="4"/>
              <a:t> </a:t>
            </a:r>
            <a:r>
              <a:rPr lang="en-US" spc="-26"/>
              <a:t>I</a:t>
            </a:r>
            <a:r>
              <a:rPr lang="en-US" spc="4"/>
              <a:t>n</a:t>
            </a:r>
            <a:r>
              <a:rPr lang="en-US" spc="0"/>
              <a:t>t</a:t>
            </a:r>
            <a:r>
              <a:rPr lang="en-US" spc="-9"/>
              <a:t>e</a:t>
            </a:r>
            <a:r>
              <a:rPr lang="en-US"/>
              <a:t>r</a:t>
            </a:r>
            <a:r>
              <a:rPr lang="en-US" spc="4"/>
              <a:t>n</a:t>
            </a:r>
            <a:r>
              <a:rPr lang="en-US" spc="0"/>
              <a:t>ati</a:t>
            </a:r>
            <a:r>
              <a:rPr lang="en-US" spc="-18"/>
              <a:t>o</a:t>
            </a:r>
            <a:r>
              <a:rPr lang="en-US" spc="-9"/>
              <a:t>n</a:t>
            </a:r>
            <a:r>
              <a:rPr lang="en-US" spc="0"/>
              <a:t>al</a:t>
            </a:r>
            <a:r>
              <a:rPr lang="en-US"/>
              <a:t> P</a:t>
            </a:r>
            <a:r>
              <a:rPr lang="en-US" spc="4"/>
              <a:t>ub</a:t>
            </a:r>
            <a:r>
              <a:rPr lang="en-US" spc="-9"/>
              <a:t>l</a:t>
            </a:r>
            <a:r>
              <a:rPr lang="en-US" spc="0"/>
              <a:t>i</a:t>
            </a:r>
            <a:r>
              <a:rPr lang="en-US"/>
              <a:t>s</a:t>
            </a:r>
            <a:r>
              <a:rPr lang="en-US" spc="-9"/>
              <a:t>he</a:t>
            </a:r>
            <a:r>
              <a:rPr lang="en-US"/>
              <a:t>rs</a:t>
            </a:r>
            <a:r>
              <a:rPr lang="en-US" spc="0"/>
              <a:t>,</a:t>
            </a:r>
            <a:r>
              <a:rPr lang="en-US" spc="4"/>
              <a:t> </a:t>
            </a:r>
            <a:r>
              <a:rPr lang="en-US" spc="-9"/>
              <a:t>20</a:t>
            </a:r>
            <a:r>
              <a:rPr lang="en-US" spc="4"/>
              <a:t>0</a:t>
            </a:r>
            <a:r>
              <a:rPr lang="en-US" spc="0"/>
              <a:t>7</a:t>
            </a:r>
          </a:p>
        </p:txBody>
      </p:sp>
      <p:sp>
        <p:nvSpPr>
          <p:cNvPr id="4" name="Holder 4"/>
          <p:cNvSpPr>
            <a:spLocks noGrp="1"/>
          </p:cNvSpPr>
          <p:nvPr>
            <p:ph type="dt" sz="half" idx="11"/>
          </p:nvPr>
        </p:nvSpPr>
        <p:spPr>
          <a:xfrm>
            <a:off x="457200" y="6378575"/>
            <a:ext cx="2103438" cy="368300"/>
          </a:xfrm>
        </p:spPr>
        <p:txBody>
          <a:bodyPr/>
          <a:lstStyle>
            <a:lvl1pPr algn="l" eaLnBrk="0" fontAlgn="base" hangingPunct="0">
              <a:spcBef>
                <a:spcPct val="0"/>
              </a:spcBef>
              <a:spcAft>
                <a:spcPct val="0"/>
              </a:spcAft>
              <a:defRPr sz="2400">
                <a:solidFill>
                  <a:prstClr val="black">
                    <a:tint val="75000"/>
                  </a:prstClr>
                </a:solidFill>
                <a:latin typeface="Times" panose="02020603050405020304" pitchFamily="18" charset="0"/>
                <a:cs typeface="Arial" panose="020B0604020202020204" pitchFamily="34" charset="0"/>
              </a:defRPr>
            </a:lvl1pPr>
          </a:lstStyle>
          <a:p>
            <a:pPr>
              <a:defRPr/>
            </a:pPr>
            <a:fld id="{333950BF-6E14-467B-BF36-DC5AD3311391}" type="datetimeFigureOut">
              <a:rPr lang="en-US"/>
              <a:pPr>
                <a:defRPr/>
              </a:pPr>
              <a:t>12/16/2017</a:t>
            </a:fld>
            <a:endParaRPr lang="en-US"/>
          </a:p>
        </p:txBody>
      </p:sp>
      <p:sp>
        <p:nvSpPr>
          <p:cNvPr id="5" name="Holder 5"/>
          <p:cNvSpPr>
            <a:spLocks noGrp="1"/>
          </p:cNvSpPr>
          <p:nvPr>
            <p:ph type="sldNum" sz="quarter" idx="12"/>
          </p:nvPr>
        </p:nvSpPr>
        <p:spPr/>
        <p:txBody>
          <a:bodyPr/>
          <a:lstStyle>
            <a:lvl1pPr eaLnBrk="0" hangingPunct="0">
              <a:defRPr/>
            </a:lvl1pPr>
          </a:lstStyle>
          <a:p>
            <a:pPr>
              <a:defRPr/>
            </a:pPr>
            <a:fld id="{F331EB4E-5A1C-4632-A72A-237F465D3BBF}" type="slidenum">
              <a:rPr lang="en-US"/>
              <a:pPr>
                <a:defRPr/>
              </a:pPr>
              <a:t>‹#›</a:t>
            </a:fld>
            <a:endParaRPr lang="en-US"/>
          </a:p>
        </p:txBody>
      </p:sp>
    </p:spTree>
    <p:extLst>
      <p:ext uri="{BB962C8B-B14F-4D97-AF65-F5344CB8AC3E}">
        <p14:creationId xmlns:p14="http://schemas.microsoft.com/office/powerpoint/2010/main" val="3547093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10"/>
          </p:nvPr>
        </p:nvSpPr>
        <p:spPr/>
        <p:txBody>
          <a:bodyPr/>
          <a:lstStyle>
            <a:lvl1pPr eaLnBrk="0" fontAlgn="base" hangingPunct="0">
              <a:spcBef>
                <a:spcPct val="0"/>
              </a:spcBef>
              <a:spcAft>
                <a:spcPct val="0"/>
              </a:spcAft>
              <a:defRPr sz="706" b="0" i="0">
                <a:solidFill>
                  <a:prstClr val="black"/>
                </a:solidFill>
                <a:latin typeface="Times New Roman"/>
                <a:cs typeface="Times New Roman"/>
              </a:defRPr>
            </a:lvl1pPr>
          </a:lstStyle>
          <a:p>
            <a:pPr>
              <a:defRPr/>
            </a:pPr>
            <a:r>
              <a:rPr lang="en-US"/>
              <a:t>S</a:t>
            </a:r>
            <a:r>
              <a:rPr lang="en-US" spc="-9"/>
              <a:t>o</a:t>
            </a:r>
            <a:r>
              <a:rPr lang="en-US"/>
              <a:t>f</a:t>
            </a:r>
            <a:r>
              <a:rPr lang="en-US" spc="0"/>
              <a:t>t</a:t>
            </a:r>
            <a:r>
              <a:rPr lang="en-US" spc="-18"/>
              <a:t>w</a:t>
            </a:r>
            <a:r>
              <a:rPr lang="en-US" spc="0"/>
              <a:t>a</a:t>
            </a:r>
            <a:r>
              <a:rPr lang="en-US"/>
              <a:t>r</a:t>
            </a:r>
            <a:r>
              <a:rPr lang="en-US" spc="0"/>
              <a:t>e</a:t>
            </a:r>
            <a:r>
              <a:rPr lang="en-US"/>
              <a:t> </a:t>
            </a:r>
            <a:r>
              <a:rPr lang="en-US" spc="0"/>
              <a:t>E</a:t>
            </a:r>
            <a:r>
              <a:rPr lang="en-US" spc="4"/>
              <a:t>n</a:t>
            </a:r>
            <a:r>
              <a:rPr lang="en-US" spc="-9"/>
              <a:t>g</a:t>
            </a:r>
            <a:r>
              <a:rPr lang="en-US" spc="0"/>
              <a:t>i</a:t>
            </a:r>
            <a:r>
              <a:rPr lang="en-US" spc="4"/>
              <a:t>n</a:t>
            </a:r>
            <a:r>
              <a:rPr lang="en-US" spc="-9"/>
              <a:t>ee</a:t>
            </a:r>
            <a:r>
              <a:rPr lang="en-US"/>
              <a:t>r</a:t>
            </a:r>
            <a:r>
              <a:rPr lang="en-US" spc="-9"/>
              <a:t>i</a:t>
            </a:r>
            <a:r>
              <a:rPr lang="en-US" spc="4"/>
              <a:t>n</a:t>
            </a:r>
            <a:r>
              <a:rPr lang="en-US" spc="0"/>
              <a:t>g</a:t>
            </a:r>
            <a:r>
              <a:rPr lang="en-US"/>
              <a:t> </a:t>
            </a:r>
            <a:r>
              <a:rPr lang="en-US" spc="-18"/>
              <a:t>(</a:t>
            </a:r>
            <a:r>
              <a:rPr lang="en-US" spc="-9"/>
              <a:t>3</a:t>
            </a:r>
            <a:r>
              <a:rPr lang="en-US" sz="662" spc="0" baseline="22222"/>
              <a:t>rd </a:t>
            </a:r>
            <a:r>
              <a:rPr lang="en-US" sz="662" spc="-66" baseline="22222"/>
              <a:t> </a:t>
            </a:r>
            <a:r>
              <a:rPr lang="en-US" spc="-9"/>
              <a:t>ed</a:t>
            </a:r>
            <a:r>
              <a:rPr lang="en-US" spc="0"/>
              <a:t>.</a:t>
            </a:r>
            <a:r>
              <a:rPr lang="en-US"/>
              <a:t>)</a:t>
            </a:r>
            <a:r>
              <a:rPr lang="en-US" spc="0"/>
              <a:t>,</a:t>
            </a:r>
            <a:r>
              <a:rPr lang="en-US"/>
              <a:t> </a:t>
            </a:r>
            <a:r>
              <a:rPr lang="en-US" spc="0"/>
              <a:t>By</a:t>
            </a:r>
            <a:r>
              <a:rPr lang="en-US" spc="-13"/>
              <a:t> </a:t>
            </a:r>
            <a:r>
              <a:rPr lang="en-US" spc="-18"/>
              <a:t>K</a:t>
            </a:r>
            <a:r>
              <a:rPr lang="en-US" spc="13"/>
              <a:t>.</a:t>
            </a:r>
            <a:r>
              <a:rPr lang="en-US" spc="0"/>
              <a:t>K</a:t>
            </a:r>
            <a:r>
              <a:rPr lang="en-US" spc="-13"/>
              <a:t> </a:t>
            </a:r>
            <a:r>
              <a:rPr lang="en-US"/>
              <a:t>A</a:t>
            </a:r>
            <a:r>
              <a:rPr lang="en-US" spc="-9"/>
              <a:t>gg</a:t>
            </a:r>
            <a:r>
              <a:rPr lang="en-US" spc="0"/>
              <a:t>a</a:t>
            </a:r>
            <a:r>
              <a:rPr lang="en-US"/>
              <a:t>r</a:t>
            </a:r>
            <a:r>
              <a:rPr lang="en-US" spc="-18"/>
              <a:t>w</a:t>
            </a:r>
            <a:r>
              <a:rPr lang="en-US" spc="0"/>
              <a:t>al</a:t>
            </a:r>
            <a:r>
              <a:rPr lang="en-US" spc="4"/>
              <a:t> </a:t>
            </a:r>
            <a:r>
              <a:rPr lang="en-US" spc="0"/>
              <a:t>&amp;</a:t>
            </a:r>
            <a:r>
              <a:rPr lang="en-US" spc="-9"/>
              <a:t> </a:t>
            </a:r>
            <a:r>
              <a:rPr lang="en-US"/>
              <a:t>Y</a:t>
            </a:r>
            <a:r>
              <a:rPr lang="en-US" spc="-9"/>
              <a:t>oge</a:t>
            </a:r>
            <a:r>
              <a:rPr lang="en-US"/>
              <a:t>s</a:t>
            </a:r>
            <a:r>
              <a:rPr lang="en-US" spc="0"/>
              <a:t>h</a:t>
            </a:r>
            <a:r>
              <a:rPr lang="en-US" spc="9"/>
              <a:t> </a:t>
            </a:r>
            <a:r>
              <a:rPr lang="en-US"/>
              <a:t>S</a:t>
            </a:r>
            <a:r>
              <a:rPr lang="en-US" spc="0"/>
              <a:t>i</a:t>
            </a:r>
            <a:r>
              <a:rPr lang="en-US" spc="4"/>
              <a:t>n</a:t>
            </a:r>
            <a:r>
              <a:rPr lang="en-US" spc="-9"/>
              <a:t>g</a:t>
            </a:r>
            <a:r>
              <a:rPr lang="en-US" spc="4"/>
              <a:t>h</a:t>
            </a:r>
            <a:r>
              <a:rPr lang="en-US" spc="0"/>
              <a:t>,</a:t>
            </a:r>
            <a:r>
              <a:rPr lang="en-US" spc="4"/>
              <a:t> </a:t>
            </a:r>
            <a:r>
              <a:rPr lang="en-US" spc="0"/>
              <a:t>C</a:t>
            </a:r>
            <a:r>
              <a:rPr lang="en-US" spc="-18"/>
              <a:t>o</a:t>
            </a:r>
            <a:r>
              <a:rPr lang="en-US" spc="4"/>
              <a:t>p</a:t>
            </a:r>
            <a:r>
              <a:rPr lang="en-US" spc="-18"/>
              <a:t>y</a:t>
            </a:r>
            <a:r>
              <a:rPr lang="en-US"/>
              <a:t>r</a:t>
            </a:r>
            <a:r>
              <a:rPr lang="en-US" spc="0"/>
              <a:t>i</a:t>
            </a:r>
            <a:r>
              <a:rPr lang="en-US" spc="-9"/>
              <a:t>g</a:t>
            </a:r>
            <a:r>
              <a:rPr lang="en-US" spc="4"/>
              <a:t>h</a:t>
            </a:r>
            <a:r>
              <a:rPr lang="en-US" spc="0"/>
              <a:t>t</a:t>
            </a:r>
            <a:r>
              <a:rPr lang="en-US" spc="4"/>
              <a:t> </a:t>
            </a:r>
            <a:r>
              <a:rPr lang="en-US" spc="0"/>
              <a:t>©</a:t>
            </a:r>
            <a:r>
              <a:rPr lang="en-US" spc="4"/>
              <a:t> </a:t>
            </a:r>
            <a:r>
              <a:rPr lang="en-US"/>
              <a:t>N</a:t>
            </a:r>
            <a:r>
              <a:rPr lang="en-US" spc="-9"/>
              <a:t>e</a:t>
            </a:r>
            <a:r>
              <a:rPr lang="en-US" spc="0"/>
              <a:t>w</a:t>
            </a:r>
            <a:r>
              <a:rPr lang="en-US" spc="-13"/>
              <a:t> </a:t>
            </a:r>
            <a:r>
              <a:rPr lang="en-US" spc="-18"/>
              <a:t>A</a:t>
            </a:r>
            <a:r>
              <a:rPr lang="en-US" spc="-9"/>
              <a:t>g</a:t>
            </a:r>
            <a:r>
              <a:rPr lang="en-US" spc="0"/>
              <a:t>e</a:t>
            </a:r>
            <a:r>
              <a:rPr lang="en-US" spc="4"/>
              <a:t> </a:t>
            </a:r>
            <a:r>
              <a:rPr lang="en-US" spc="-26"/>
              <a:t>I</a:t>
            </a:r>
            <a:r>
              <a:rPr lang="en-US" spc="4"/>
              <a:t>n</a:t>
            </a:r>
            <a:r>
              <a:rPr lang="en-US" spc="0"/>
              <a:t>t</a:t>
            </a:r>
            <a:r>
              <a:rPr lang="en-US" spc="-9"/>
              <a:t>e</a:t>
            </a:r>
            <a:r>
              <a:rPr lang="en-US"/>
              <a:t>r</a:t>
            </a:r>
            <a:r>
              <a:rPr lang="en-US" spc="4"/>
              <a:t>n</a:t>
            </a:r>
            <a:r>
              <a:rPr lang="en-US" spc="0"/>
              <a:t>ati</a:t>
            </a:r>
            <a:r>
              <a:rPr lang="en-US" spc="-18"/>
              <a:t>o</a:t>
            </a:r>
            <a:r>
              <a:rPr lang="en-US" spc="-9"/>
              <a:t>n</a:t>
            </a:r>
            <a:r>
              <a:rPr lang="en-US" spc="0"/>
              <a:t>al</a:t>
            </a:r>
            <a:r>
              <a:rPr lang="en-US"/>
              <a:t> P</a:t>
            </a:r>
            <a:r>
              <a:rPr lang="en-US" spc="4"/>
              <a:t>ub</a:t>
            </a:r>
            <a:r>
              <a:rPr lang="en-US" spc="-9"/>
              <a:t>l</a:t>
            </a:r>
            <a:r>
              <a:rPr lang="en-US" spc="0"/>
              <a:t>i</a:t>
            </a:r>
            <a:r>
              <a:rPr lang="en-US"/>
              <a:t>s</a:t>
            </a:r>
            <a:r>
              <a:rPr lang="en-US" spc="-9"/>
              <a:t>he</a:t>
            </a:r>
            <a:r>
              <a:rPr lang="en-US"/>
              <a:t>rs</a:t>
            </a:r>
            <a:r>
              <a:rPr lang="en-US" spc="0"/>
              <a:t>,</a:t>
            </a:r>
            <a:r>
              <a:rPr lang="en-US" spc="4"/>
              <a:t> </a:t>
            </a:r>
            <a:r>
              <a:rPr lang="en-US" spc="-9"/>
              <a:t>20</a:t>
            </a:r>
            <a:r>
              <a:rPr lang="en-US" spc="4"/>
              <a:t>0</a:t>
            </a:r>
            <a:r>
              <a:rPr lang="en-US" spc="0"/>
              <a:t>7</a:t>
            </a:r>
          </a:p>
        </p:txBody>
      </p:sp>
      <p:sp>
        <p:nvSpPr>
          <p:cNvPr id="3" name="Holder 3"/>
          <p:cNvSpPr>
            <a:spLocks noGrp="1"/>
          </p:cNvSpPr>
          <p:nvPr>
            <p:ph type="dt" sz="half" idx="11"/>
          </p:nvPr>
        </p:nvSpPr>
        <p:spPr>
          <a:xfrm>
            <a:off x="457200" y="6378575"/>
            <a:ext cx="2103438" cy="368300"/>
          </a:xfrm>
        </p:spPr>
        <p:txBody>
          <a:bodyPr/>
          <a:lstStyle>
            <a:lvl1pPr algn="l" eaLnBrk="0" fontAlgn="base" hangingPunct="0">
              <a:spcBef>
                <a:spcPct val="0"/>
              </a:spcBef>
              <a:spcAft>
                <a:spcPct val="0"/>
              </a:spcAft>
              <a:defRPr sz="2400">
                <a:solidFill>
                  <a:prstClr val="black">
                    <a:tint val="75000"/>
                  </a:prstClr>
                </a:solidFill>
                <a:latin typeface="Times" panose="02020603050405020304" pitchFamily="18" charset="0"/>
                <a:cs typeface="Arial" panose="020B0604020202020204" pitchFamily="34" charset="0"/>
              </a:defRPr>
            </a:lvl1pPr>
          </a:lstStyle>
          <a:p>
            <a:pPr>
              <a:defRPr/>
            </a:pPr>
            <a:fld id="{16B90D4A-4AC0-4CCF-85B6-88FF305361D0}" type="datetimeFigureOut">
              <a:rPr lang="en-US"/>
              <a:pPr>
                <a:defRPr/>
              </a:pPr>
              <a:t>12/16/2017</a:t>
            </a:fld>
            <a:endParaRPr lang="en-US"/>
          </a:p>
        </p:txBody>
      </p:sp>
      <p:sp>
        <p:nvSpPr>
          <p:cNvPr id="4" name="Holder 4"/>
          <p:cNvSpPr>
            <a:spLocks noGrp="1"/>
          </p:cNvSpPr>
          <p:nvPr>
            <p:ph type="sldNum" sz="quarter" idx="12"/>
          </p:nvPr>
        </p:nvSpPr>
        <p:spPr/>
        <p:txBody>
          <a:bodyPr/>
          <a:lstStyle>
            <a:lvl1pPr eaLnBrk="0" hangingPunct="0">
              <a:defRPr/>
            </a:lvl1pPr>
          </a:lstStyle>
          <a:p>
            <a:pPr>
              <a:defRPr/>
            </a:pPr>
            <a:fld id="{025D4C83-0767-4EA0-A4EF-B93C6A6D691C}" type="slidenum">
              <a:rPr lang="en-US"/>
              <a:pPr>
                <a:defRPr/>
              </a:pPr>
              <a:t>‹#›</a:t>
            </a:fld>
            <a:endParaRPr lang="en-US"/>
          </a:p>
        </p:txBody>
      </p:sp>
    </p:spTree>
    <p:extLst>
      <p:ext uri="{BB962C8B-B14F-4D97-AF65-F5344CB8AC3E}">
        <p14:creationId xmlns:p14="http://schemas.microsoft.com/office/powerpoint/2010/main" val="12161284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63C51AD-086F-C94E-94B3-D341EC2D0F1B}" type="datetime1">
              <a:rPr lang="en-US" smtClean="0">
                <a:solidFill>
                  <a:prstClr val="black">
                    <a:tint val="75000"/>
                  </a:prstClr>
                </a:solidFill>
              </a:rPr>
              <a:pPr/>
              <a:t>12/16/2017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48302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BD6655C-7075-FB4C-B706-85ECE551A63D}" type="datetime1">
              <a:rPr lang="en-US" smtClean="0">
                <a:solidFill>
                  <a:prstClr val="black">
                    <a:tint val="75000"/>
                  </a:prstClr>
                </a:solidFill>
              </a:rPr>
              <a:pPr/>
              <a:t>12/16/2017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62102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E2602CD4-1AF0-7D4C-98F3-2274E426F37C}" type="datetime1">
              <a:rPr lang="en-US" smtClean="0">
                <a:solidFill>
                  <a:prstClr val="black">
                    <a:tint val="75000"/>
                  </a:prstClr>
                </a:solidFill>
              </a:rPr>
              <a:pPr/>
              <a:t>12/16/2017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74973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3BEC07BD-49F4-2D40-8CAC-58D396B31A14}" type="datetime1">
              <a:rPr lang="en-US" smtClean="0">
                <a:solidFill>
                  <a:prstClr val="black">
                    <a:tint val="75000"/>
                  </a:prstClr>
                </a:solidFill>
              </a:rPr>
              <a:pPr/>
              <a:t>12/16/2017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9892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10D57507-882D-2D45-BF33-E4094EAACC38}" type="datetime1">
              <a:rPr lang="en-US" smtClean="0">
                <a:solidFill>
                  <a:prstClr val="black">
                    <a:tint val="75000"/>
                  </a:prstClr>
                </a:solidFill>
              </a:rPr>
              <a:pPr/>
              <a:t>12/16/2017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535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12/16/2017</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1C9168A-78B9-6848-B633-88DAC6054ED0}" type="datetime1">
              <a:rPr lang="en-US" smtClean="0">
                <a:solidFill>
                  <a:prstClr val="black">
                    <a:tint val="75000"/>
                  </a:prstClr>
                </a:solidFill>
              </a:rPr>
              <a:pPr/>
              <a:t>12/16/2017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33158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E052B3A-80EB-6847-B596-18A5988DC78B}" type="datetime1">
              <a:rPr lang="en-US" smtClean="0">
                <a:solidFill>
                  <a:prstClr val="black">
                    <a:tint val="75000"/>
                  </a:prstClr>
                </a:solidFill>
              </a:rPr>
              <a:pPr/>
              <a:t>12/16/2017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91106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F2C3A87-72EE-8648-842D-65C6F2F7214C}" type="datetime1">
              <a:rPr lang="en-US" smtClean="0">
                <a:solidFill>
                  <a:prstClr val="black">
                    <a:tint val="75000"/>
                  </a:prstClr>
                </a:solidFill>
              </a:rPr>
              <a:pPr/>
              <a:t>12/16/2017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91160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AE59C41-92E2-C748-B829-E76065CE1C72}" type="datetime1">
              <a:rPr lang="en-US" smtClean="0">
                <a:solidFill>
                  <a:prstClr val="black">
                    <a:tint val="75000"/>
                  </a:prstClr>
                </a:solidFill>
              </a:rPr>
              <a:pPr/>
              <a:t>12/16/2017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188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DBB0FBF7-F2C3-4A44-926D-3C7A25769F22}" type="datetime1">
              <a:rPr lang="en-US" smtClean="0">
                <a:solidFill>
                  <a:prstClr val="black">
                    <a:tint val="75000"/>
                  </a:prstClr>
                </a:solidFill>
              </a:rPr>
              <a:pPr/>
              <a:t>12/16/2017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28551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B34DAB4-2282-0040-8069-8A27E37D4FC2}" type="datetime1">
              <a:rPr lang="en-US" smtClean="0">
                <a:solidFill>
                  <a:prstClr val="black">
                    <a:tint val="75000"/>
                  </a:prstClr>
                </a:solidFill>
              </a:rPr>
              <a:pPr/>
              <a:t>12/16/2017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97485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97D52D3-1B6E-8F4B-8B7F-77170D7F0928}" type="datetime1">
              <a:rPr lang="en-US" smtClean="0"/>
              <a:pPr/>
              <a:t>12/16/2017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Chapter 8 Software testing</a:t>
            </a:r>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B105B8D-1C36-1C40-961B-CAAB1DD98B28}"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89E55-4A83-544A-8B19-F1A16EC9B64F}"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342A1C-928F-B544-94B3-4D4EC2F5EAE5}"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23026CC-1AF2-234B-92BC-E226AD8BC345}" type="datetime1">
              <a:rPr lang="en-US" smtClean="0"/>
              <a:pPr/>
              <a:t>12/16/2017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12/16/2017</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528047-DF63-3F4F-B15B-A53AB67E64C4}" type="datetime1">
              <a:rPr lang="en-US" smtClean="0"/>
              <a:pPr/>
              <a:t>12/16/2017</a:t>
            </a:fld>
            <a:endParaRPr lang="en-US"/>
          </a:p>
        </p:txBody>
      </p:sp>
      <p:sp>
        <p:nvSpPr>
          <p:cNvPr id="8" name="Footer Placeholder 7"/>
          <p:cNvSpPr>
            <a:spLocks noGrp="1"/>
          </p:cNvSpPr>
          <p:nvPr>
            <p:ph type="ftr" sz="quarter" idx="11"/>
          </p:nvPr>
        </p:nvSpPr>
        <p:spPr/>
        <p:txBody>
          <a:bodyPr/>
          <a:lstStyle/>
          <a:p>
            <a:r>
              <a:rPr lang="en-US" smtClean="0"/>
              <a:t>Chapter 8 Software testing</a:t>
            </a:r>
            <a:endParaRPr lang="en-US"/>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175AE8-5817-6347-89E8-9F50BEEBA5B5}" type="datetime1">
              <a:rPr lang="en-US" smtClean="0"/>
              <a:pPr/>
              <a:t>12/16/2017</a:t>
            </a:fld>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B2E29-2615-EA48-B2E1-E2239B40C897}" type="datetime1">
              <a:rPr lang="en-US" smtClean="0"/>
              <a:pPr/>
              <a:t>12/16/2017</a:t>
            </a:fld>
            <a:endParaRPr lang="en-US"/>
          </a:p>
        </p:txBody>
      </p:sp>
      <p:sp>
        <p:nvSpPr>
          <p:cNvPr id="3" name="Footer Placeholder 2"/>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C80AC5C-DDBA-EE42-9757-03393CEB2571}" type="datetime1">
              <a:rPr lang="en-US" smtClean="0"/>
              <a:pPr/>
              <a:t>12/16/2017</a:t>
            </a:fld>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Chapter 8 Software testing</a:t>
            </a: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CC5E3-C3BF-E645-BC58-A123741A7D00}" type="datetime1">
              <a:rPr lang="en-US" smtClean="0"/>
              <a:pPr/>
              <a:t>12/16/2017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3AE67-DC4E-D847-B357-619357F4C6DC}"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FE89C-50B1-2048-9505-7824B8639D8D}" type="datetime1">
              <a:rPr lang="en-US" smtClean="0"/>
              <a:pPr/>
              <a:t>12/16/2017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pPr>
              <a:defRPr/>
            </a:pPr>
            <a:r>
              <a:rPr lang="en-GB" smtClean="0">
                <a:solidFill>
                  <a:prstClr val="black">
                    <a:tint val="75000"/>
                  </a:prstClr>
                </a:solidFill>
              </a:rPr>
              <a:t>2/15/10</a:t>
            </a:r>
            <a:endParaRPr lang="en-US">
              <a:solidFill>
                <a:prstClr val="black">
                  <a:tint val="75000"/>
                </a:prstClr>
              </a:solidFill>
            </a:endParaRP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pPr>
              <a:defRPr/>
            </a:pPr>
            <a:fld id="{02619FF6-3CAD-4B4C-9C15-1C511DFE0886}" type="slidenum">
              <a:rPr lang="en-US" altLang="en-US" smtClean="0"/>
              <a:pPr>
                <a:defRPr/>
              </a:pPr>
              <a:t>‹#›</a:t>
            </a:fld>
            <a:endParaRPr lang="en-US"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7FE44956-B559-4481-A951-E507A24BA98F}" type="slidenum">
              <a:rPr lang="en-US" altLang="en-US" smtClean="0"/>
              <a:pPr>
                <a:defRPr/>
              </a:pPr>
              <a:t>‹#›</a:t>
            </a:fld>
            <a:endParaRPr lang="en-US"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1AA98B6-FFC0-464A-98C1-09D52F664861}"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12/16/2017</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467D2971-7BDB-41FF-894A-1CF5148CCA48}" type="slidenum">
              <a:rPr lang="en-US" altLang="en-US" smtClean="0"/>
              <a:pPr>
                <a:defRPr/>
              </a:pPr>
              <a:t>‹#›</a:t>
            </a:fld>
            <a:endParaRPr lang="en-US" alt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C26EDC4-7728-4F1F-98B4-BCAA4A0F4457}" type="slidenum">
              <a:rPr lang="en-US" altLang="en-US" smtClean="0"/>
              <a:pPr>
                <a:defRPr/>
              </a:pPr>
              <a:t>‹#›</a:t>
            </a:fld>
            <a:endParaRPr lang="en-US"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A99AA08D-35BD-47D7-BAED-518B7E1C63DA}" type="slidenum">
              <a:rPr lang="en-US" altLang="en-US" smtClean="0"/>
              <a:pPr>
                <a:defRPr/>
              </a:pPr>
              <a:t>‹#›</a:t>
            </a:fld>
            <a:endParaRPr lang="en-US"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AA1A73AE-FE6F-4148-A509-503D17D7CA69}" type="slidenum">
              <a:rPr lang="en-US" altLang="en-US" smtClean="0"/>
              <a:pPr>
                <a:defRPr/>
              </a:pPr>
              <a:t>‹#›</a:t>
            </a:fld>
            <a:endParaRPr lang="en-US"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6A69A77-CAAD-42B4-A734-84299925C11A}" type="slidenum">
              <a:rPr lang="en-US" altLang="en-US" smtClean="0"/>
              <a:pPr>
                <a:defRPr/>
              </a:pPr>
              <a:t>‹#›</a:t>
            </a:fld>
            <a:endParaRPr lang="en-US"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735A324-D456-4F7E-BA33-10C8D8342E6A}" type="slidenum">
              <a:rPr lang="en-US" altLang="en-US" smtClean="0"/>
              <a:pPr>
                <a:defRPr/>
              </a:pPr>
              <a:t>‹#›</a:t>
            </a:fld>
            <a:endParaRPr lang="en-US"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33D52F7-009B-40BC-8E77-D42BDAF28FEC}" type="slidenum">
              <a:rPr lang="en-US" altLang="en-US" smtClean="0"/>
              <a:pPr>
                <a:defRPr/>
              </a:pPr>
              <a:t>‹#›</a:t>
            </a:fld>
            <a:endParaRPr lang="en-US"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GB" smtClean="0">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Chapter 24 Quality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B03524D4-BFB4-4EDB-B824-2DC89135CF03}"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12/16/2017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12/16/2017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4.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12/16/2017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6EF6B6-DB9C-2F42-9BE8-A2BBD82B47FD}" type="datetime1">
              <a:rPr lang="en-US" smtClean="0"/>
              <a:pPr/>
              <a:t>12/16/2017</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7853906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2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fontAlgn="auto" hangingPunct="0">
              <a:spcBef>
                <a:spcPts val="0"/>
              </a:spcBef>
              <a:spcAft>
                <a:spcPts val="0"/>
              </a:spcAft>
              <a:defRPr sz="1200">
                <a:solidFill>
                  <a:schemeClr val="tx1">
                    <a:tint val="75000"/>
                  </a:schemeClr>
                </a:solidFill>
                <a:latin typeface="+mn-lt"/>
                <a:ea typeface="+mn-ea"/>
                <a:cs typeface="+mn-cs"/>
              </a:defRPr>
            </a:lvl1pPr>
          </a:lstStyle>
          <a:p>
            <a:pPr defTabSz="914400">
              <a:defRPr/>
            </a:pPr>
            <a:r>
              <a:rPr lang="en-GB">
                <a:solidFill>
                  <a:prstClr val="black">
                    <a:tint val="75000"/>
                  </a:prstClr>
                </a:solidFill>
              </a:rPr>
              <a:t>2/15/10</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fontAlgn="auto" hangingPunct="0">
              <a:spcBef>
                <a:spcPts val="0"/>
              </a:spcBef>
              <a:spcAft>
                <a:spcPts val="0"/>
              </a:spcAft>
              <a:defRPr sz="1200">
                <a:solidFill>
                  <a:schemeClr val="tx1">
                    <a:tint val="75000"/>
                  </a:schemeClr>
                </a:solidFill>
                <a:latin typeface="+mn-lt"/>
                <a:ea typeface="+mn-ea"/>
                <a:cs typeface="+mn-cs"/>
              </a:defRPr>
            </a:lvl1pPr>
          </a:lstStyle>
          <a:p>
            <a:pPr defTabSz="914400">
              <a:defRPr/>
            </a:pPr>
            <a:r>
              <a:rPr lang="en-US">
                <a:solidFill>
                  <a:prstClr val="black">
                    <a:tint val="75000"/>
                  </a:prstClr>
                </a:solidFill>
              </a:rPr>
              <a:t>Chapter 24 Quality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defTabSz="914400" eaLnBrk="0" fontAlgn="base" hangingPunct="0">
              <a:spcBef>
                <a:spcPct val="0"/>
              </a:spcBef>
              <a:spcAft>
                <a:spcPct val="0"/>
              </a:spcAft>
              <a:defRPr/>
            </a:pPr>
            <a:fld id="{45FEF513-4719-4460-9670-A006B202B2A6}" type="slidenum">
              <a:rPr lang="en-US" altLang="en-US">
                <a:cs typeface="Arial" pitchFamily="34" charset="0"/>
              </a:rPr>
              <a:pPr defTabSz="914400" eaLnBrk="0" fontAlgn="base" hangingPunct="0">
                <a:spcBef>
                  <a:spcPct val="0"/>
                </a:spcBef>
                <a:spcAft>
                  <a:spcPct val="0"/>
                </a:spcAft>
                <a:defRPr/>
              </a:pPr>
              <a:t>‹#›</a:t>
            </a:fld>
            <a:endParaRPr lang="en-US" altLang="en-US">
              <a:cs typeface="Arial" pitchFamily="34" charset="0"/>
            </a:endParaRPr>
          </a:p>
        </p:txBody>
      </p:sp>
      <p:pic>
        <p:nvPicPr>
          <p:cNvPr id="1030" name="Picture 6" descr="Cover.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750175" y="287338"/>
            <a:ext cx="923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457200" y="1419225"/>
            <a:ext cx="730567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1212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defTabSz="457200" rtl="0" eaLnBrk="0" fontAlgn="base" hangingPunct="0">
        <a:spcBef>
          <a:spcPct val="0"/>
        </a:spcBef>
        <a:spcAft>
          <a:spcPct val="0"/>
        </a:spcAft>
        <a:defRPr sz="2400" b="1" kern="1200">
          <a:solidFill>
            <a:srgbClr val="46424D"/>
          </a:solidFill>
          <a:latin typeface="Arial"/>
          <a:ea typeface="MS PGothic" panose="020B0600070205080204" pitchFamily="34" charset="-128"/>
          <a:cs typeface="Arial"/>
        </a:defRPr>
      </a:lvl1pPr>
      <a:lvl2pPr algn="l" defTabSz="457200" rtl="0" eaLnBrk="0" fontAlgn="base" hangingPunct="0">
        <a:spcBef>
          <a:spcPct val="0"/>
        </a:spcBef>
        <a:spcAft>
          <a:spcPct val="0"/>
        </a:spcAft>
        <a:defRPr sz="2400" b="1">
          <a:solidFill>
            <a:srgbClr val="46424D"/>
          </a:solidFill>
          <a:latin typeface="Arial" panose="020B0604020202020204" pitchFamily="34" charset="0"/>
          <a:ea typeface="MS PGothic" panose="020B0600070205080204" pitchFamily="34" charset="-128"/>
          <a:cs typeface="Arial" panose="020B0604020202020204" pitchFamily="34" charset="0"/>
        </a:defRPr>
      </a:lvl2pPr>
      <a:lvl3pPr algn="l" defTabSz="457200" rtl="0" eaLnBrk="0" fontAlgn="base" hangingPunct="0">
        <a:spcBef>
          <a:spcPct val="0"/>
        </a:spcBef>
        <a:spcAft>
          <a:spcPct val="0"/>
        </a:spcAft>
        <a:defRPr sz="2400" b="1">
          <a:solidFill>
            <a:srgbClr val="46424D"/>
          </a:solidFill>
          <a:latin typeface="Arial" panose="020B0604020202020204" pitchFamily="34" charset="0"/>
          <a:ea typeface="MS PGothic" panose="020B0600070205080204" pitchFamily="34" charset="-128"/>
          <a:cs typeface="Arial" panose="020B0604020202020204" pitchFamily="34" charset="0"/>
        </a:defRPr>
      </a:lvl3pPr>
      <a:lvl4pPr algn="l" defTabSz="457200" rtl="0" eaLnBrk="0" fontAlgn="base" hangingPunct="0">
        <a:spcBef>
          <a:spcPct val="0"/>
        </a:spcBef>
        <a:spcAft>
          <a:spcPct val="0"/>
        </a:spcAft>
        <a:defRPr sz="2400" b="1">
          <a:solidFill>
            <a:srgbClr val="46424D"/>
          </a:solidFill>
          <a:latin typeface="Arial" panose="020B0604020202020204" pitchFamily="34" charset="0"/>
          <a:ea typeface="MS PGothic" panose="020B0600070205080204" pitchFamily="34" charset="-128"/>
          <a:cs typeface="Arial" panose="020B0604020202020204" pitchFamily="34" charset="0"/>
        </a:defRPr>
      </a:lvl4pPr>
      <a:lvl5pPr algn="l" defTabSz="457200" rtl="0" eaLnBrk="0" fontAlgn="base" hangingPunct="0">
        <a:spcBef>
          <a:spcPct val="0"/>
        </a:spcBef>
        <a:spcAft>
          <a:spcPct val="0"/>
        </a:spcAft>
        <a:defRPr sz="2400" b="1">
          <a:solidFill>
            <a:srgbClr val="46424D"/>
          </a:solidFill>
          <a:latin typeface="Arial" panose="020B0604020202020204" pitchFamily="34" charset="0"/>
          <a:ea typeface="MS PGothic" panose="020B0600070205080204" pitchFamily="34" charset="-128"/>
          <a:cs typeface="Arial" panose="020B0604020202020204" pitchFamily="34" charset="0"/>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ＭＳ Ｐゴシック"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Holder 2"/>
          <p:cNvSpPr>
            <a:spLocks noGrp="1"/>
          </p:cNvSpPr>
          <p:nvPr>
            <p:ph type="title"/>
          </p:nvPr>
        </p:nvSpPr>
        <p:spPr bwMode="auto">
          <a:xfrm>
            <a:off x="763588" y="566738"/>
            <a:ext cx="76168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smtClean="0"/>
          </a:p>
        </p:txBody>
      </p:sp>
      <p:sp>
        <p:nvSpPr>
          <p:cNvPr id="2051" name="Holder 3"/>
          <p:cNvSpPr>
            <a:spLocks noGrp="1"/>
          </p:cNvSpPr>
          <p:nvPr>
            <p:ph type="body" idx="1"/>
          </p:nvPr>
        </p:nvSpPr>
        <p:spPr bwMode="auto">
          <a:xfrm>
            <a:off x="695325" y="1319213"/>
            <a:ext cx="775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smtClean="0"/>
          </a:p>
        </p:txBody>
      </p:sp>
      <p:sp>
        <p:nvSpPr>
          <p:cNvPr id="4" name="Holder 4"/>
          <p:cNvSpPr>
            <a:spLocks noGrp="1"/>
          </p:cNvSpPr>
          <p:nvPr>
            <p:ph type="ftr" sz="quarter" idx="5"/>
          </p:nvPr>
        </p:nvSpPr>
        <p:spPr>
          <a:xfrm>
            <a:off x="2070100" y="6232525"/>
            <a:ext cx="4518025" cy="107950"/>
          </a:xfrm>
          <a:prstGeom prst="rect">
            <a:avLst/>
          </a:prstGeom>
        </p:spPr>
        <p:txBody>
          <a:bodyPr wrap="square" lIns="0" tIns="0" rIns="0" bIns="0">
            <a:spAutoFit/>
          </a:bodyPr>
          <a:lstStyle>
            <a:lvl1pPr marL="11206" eaLnBrk="1" fontAlgn="auto" hangingPunct="1">
              <a:spcBef>
                <a:spcPts val="0"/>
              </a:spcBef>
              <a:spcAft>
                <a:spcPts val="0"/>
              </a:spcAft>
              <a:defRPr sz="706" b="0" i="0" spc="-4">
                <a:solidFill>
                  <a:prstClr val="black"/>
                </a:solidFill>
                <a:latin typeface="Times New Roman"/>
                <a:cs typeface="Times New Roman"/>
              </a:defRPr>
            </a:lvl1pPr>
          </a:lstStyle>
          <a:p>
            <a:pPr defTabSz="914400">
              <a:defRPr/>
            </a:pPr>
            <a:r>
              <a:rPr lang="en-US"/>
              <a:t>S</a:t>
            </a:r>
            <a:r>
              <a:rPr lang="en-US" spc="-9"/>
              <a:t>o</a:t>
            </a:r>
            <a:r>
              <a:rPr lang="en-US"/>
              <a:t>f</a:t>
            </a:r>
            <a:r>
              <a:rPr lang="en-US" spc="0"/>
              <a:t>t</a:t>
            </a:r>
            <a:r>
              <a:rPr lang="en-US" spc="-18"/>
              <a:t>w</a:t>
            </a:r>
            <a:r>
              <a:rPr lang="en-US" spc="0"/>
              <a:t>a</a:t>
            </a:r>
            <a:r>
              <a:rPr lang="en-US"/>
              <a:t>r</a:t>
            </a:r>
            <a:r>
              <a:rPr lang="en-US" spc="0"/>
              <a:t>e</a:t>
            </a:r>
            <a:r>
              <a:rPr lang="en-US"/>
              <a:t> </a:t>
            </a:r>
            <a:r>
              <a:rPr lang="en-US" spc="0"/>
              <a:t>E</a:t>
            </a:r>
            <a:r>
              <a:rPr lang="en-US" spc="4"/>
              <a:t>n</a:t>
            </a:r>
            <a:r>
              <a:rPr lang="en-US" spc="-9"/>
              <a:t>g</a:t>
            </a:r>
            <a:r>
              <a:rPr lang="en-US" spc="0"/>
              <a:t>i</a:t>
            </a:r>
            <a:r>
              <a:rPr lang="en-US" spc="4"/>
              <a:t>n</a:t>
            </a:r>
            <a:r>
              <a:rPr lang="en-US" spc="-9"/>
              <a:t>ee</a:t>
            </a:r>
            <a:r>
              <a:rPr lang="en-US"/>
              <a:t>r</a:t>
            </a:r>
            <a:r>
              <a:rPr lang="en-US" spc="-9"/>
              <a:t>i</a:t>
            </a:r>
            <a:r>
              <a:rPr lang="en-US" spc="4"/>
              <a:t>n</a:t>
            </a:r>
            <a:r>
              <a:rPr lang="en-US" spc="0"/>
              <a:t>g</a:t>
            </a:r>
            <a:r>
              <a:rPr lang="en-US"/>
              <a:t> </a:t>
            </a:r>
            <a:r>
              <a:rPr lang="en-US" spc="-18"/>
              <a:t>(</a:t>
            </a:r>
            <a:r>
              <a:rPr lang="en-US" spc="-9"/>
              <a:t>3</a:t>
            </a:r>
            <a:r>
              <a:rPr lang="en-US" sz="662" spc="0" baseline="22222"/>
              <a:t>rd </a:t>
            </a:r>
            <a:r>
              <a:rPr lang="en-US" sz="662" spc="-66" baseline="22222"/>
              <a:t> </a:t>
            </a:r>
            <a:r>
              <a:rPr lang="en-US" spc="-9"/>
              <a:t>ed</a:t>
            </a:r>
            <a:r>
              <a:rPr lang="en-US" spc="0"/>
              <a:t>.</a:t>
            </a:r>
            <a:r>
              <a:rPr lang="en-US"/>
              <a:t>)</a:t>
            </a:r>
            <a:r>
              <a:rPr lang="en-US" spc="0"/>
              <a:t>,</a:t>
            </a:r>
            <a:r>
              <a:rPr lang="en-US"/>
              <a:t> </a:t>
            </a:r>
            <a:r>
              <a:rPr lang="en-US" spc="0"/>
              <a:t>By</a:t>
            </a:r>
            <a:r>
              <a:rPr lang="en-US" spc="-13"/>
              <a:t> </a:t>
            </a:r>
            <a:r>
              <a:rPr lang="en-US" spc="-18"/>
              <a:t>K</a:t>
            </a:r>
            <a:r>
              <a:rPr lang="en-US" spc="13"/>
              <a:t>.</a:t>
            </a:r>
            <a:r>
              <a:rPr lang="en-US" spc="0"/>
              <a:t>K</a:t>
            </a:r>
            <a:r>
              <a:rPr lang="en-US" spc="-13"/>
              <a:t> </a:t>
            </a:r>
            <a:r>
              <a:rPr lang="en-US"/>
              <a:t>A</a:t>
            </a:r>
            <a:r>
              <a:rPr lang="en-US" spc="-9"/>
              <a:t>gg</a:t>
            </a:r>
            <a:r>
              <a:rPr lang="en-US" spc="0"/>
              <a:t>a</a:t>
            </a:r>
            <a:r>
              <a:rPr lang="en-US"/>
              <a:t>r</a:t>
            </a:r>
            <a:r>
              <a:rPr lang="en-US" spc="-18"/>
              <a:t>w</a:t>
            </a:r>
            <a:r>
              <a:rPr lang="en-US" spc="0"/>
              <a:t>al</a:t>
            </a:r>
            <a:r>
              <a:rPr lang="en-US" spc="4"/>
              <a:t> </a:t>
            </a:r>
            <a:r>
              <a:rPr lang="en-US" spc="0"/>
              <a:t>&amp;</a:t>
            </a:r>
            <a:r>
              <a:rPr lang="en-US" spc="-9"/>
              <a:t> </a:t>
            </a:r>
            <a:r>
              <a:rPr lang="en-US"/>
              <a:t>Y</a:t>
            </a:r>
            <a:r>
              <a:rPr lang="en-US" spc="-9"/>
              <a:t>oge</a:t>
            </a:r>
            <a:r>
              <a:rPr lang="en-US"/>
              <a:t>s</a:t>
            </a:r>
            <a:r>
              <a:rPr lang="en-US" spc="0"/>
              <a:t>h</a:t>
            </a:r>
            <a:r>
              <a:rPr lang="en-US" spc="9"/>
              <a:t> </a:t>
            </a:r>
            <a:r>
              <a:rPr lang="en-US"/>
              <a:t>S</a:t>
            </a:r>
            <a:r>
              <a:rPr lang="en-US" spc="0"/>
              <a:t>i</a:t>
            </a:r>
            <a:r>
              <a:rPr lang="en-US" spc="4"/>
              <a:t>n</a:t>
            </a:r>
            <a:r>
              <a:rPr lang="en-US" spc="-9"/>
              <a:t>g</a:t>
            </a:r>
            <a:r>
              <a:rPr lang="en-US" spc="4"/>
              <a:t>h</a:t>
            </a:r>
            <a:r>
              <a:rPr lang="en-US" spc="0"/>
              <a:t>,</a:t>
            </a:r>
            <a:r>
              <a:rPr lang="en-US" spc="4"/>
              <a:t> </a:t>
            </a:r>
            <a:r>
              <a:rPr lang="en-US" spc="0"/>
              <a:t>C</a:t>
            </a:r>
            <a:r>
              <a:rPr lang="en-US" spc="-18"/>
              <a:t>o</a:t>
            </a:r>
            <a:r>
              <a:rPr lang="en-US" spc="4"/>
              <a:t>p</a:t>
            </a:r>
            <a:r>
              <a:rPr lang="en-US" spc="-18"/>
              <a:t>y</a:t>
            </a:r>
            <a:r>
              <a:rPr lang="en-US"/>
              <a:t>r</a:t>
            </a:r>
            <a:r>
              <a:rPr lang="en-US" spc="0"/>
              <a:t>i</a:t>
            </a:r>
            <a:r>
              <a:rPr lang="en-US" spc="-9"/>
              <a:t>g</a:t>
            </a:r>
            <a:r>
              <a:rPr lang="en-US" spc="4"/>
              <a:t>h</a:t>
            </a:r>
            <a:r>
              <a:rPr lang="en-US" spc="0"/>
              <a:t>t</a:t>
            </a:r>
            <a:r>
              <a:rPr lang="en-US" spc="4"/>
              <a:t> </a:t>
            </a:r>
            <a:r>
              <a:rPr lang="en-US" spc="0"/>
              <a:t>©</a:t>
            </a:r>
            <a:r>
              <a:rPr lang="en-US" spc="4"/>
              <a:t> </a:t>
            </a:r>
            <a:r>
              <a:rPr lang="en-US"/>
              <a:t>N</a:t>
            </a:r>
            <a:r>
              <a:rPr lang="en-US" spc="-9"/>
              <a:t>e</a:t>
            </a:r>
            <a:r>
              <a:rPr lang="en-US" spc="0"/>
              <a:t>w</a:t>
            </a:r>
            <a:r>
              <a:rPr lang="en-US" spc="-13"/>
              <a:t> </a:t>
            </a:r>
            <a:r>
              <a:rPr lang="en-US" spc="-18"/>
              <a:t>A</a:t>
            </a:r>
            <a:r>
              <a:rPr lang="en-US" spc="-9"/>
              <a:t>g</a:t>
            </a:r>
            <a:r>
              <a:rPr lang="en-US" spc="0"/>
              <a:t>e</a:t>
            </a:r>
            <a:r>
              <a:rPr lang="en-US" spc="4"/>
              <a:t> </a:t>
            </a:r>
            <a:r>
              <a:rPr lang="en-US" spc="-26"/>
              <a:t>I</a:t>
            </a:r>
            <a:r>
              <a:rPr lang="en-US" spc="4"/>
              <a:t>n</a:t>
            </a:r>
            <a:r>
              <a:rPr lang="en-US" spc="0"/>
              <a:t>t</a:t>
            </a:r>
            <a:r>
              <a:rPr lang="en-US" spc="-9"/>
              <a:t>e</a:t>
            </a:r>
            <a:r>
              <a:rPr lang="en-US"/>
              <a:t>r</a:t>
            </a:r>
            <a:r>
              <a:rPr lang="en-US" spc="4"/>
              <a:t>n</a:t>
            </a:r>
            <a:r>
              <a:rPr lang="en-US" spc="0"/>
              <a:t>ati</a:t>
            </a:r>
            <a:r>
              <a:rPr lang="en-US" spc="-18"/>
              <a:t>o</a:t>
            </a:r>
            <a:r>
              <a:rPr lang="en-US" spc="-9"/>
              <a:t>n</a:t>
            </a:r>
            <a:r>
              <a:rPr lang="en-US" spc="0"/>
              <a:t>al</a:t>
            </a:r>
            <a:r>
              <a:rPr lang="en-US"/>
              <a:t> P</a:t>
            </a:r>
            <a:r>
              <a:rPr lang="en-US" spc="4"/>
              <a:t>ub</a:t>
            </a:r>
            <a:r>
              <a:rPr lang="en-US" spc="-9"/>
              <a:t>l</a:t>
            </a:r>
            <a:r>
              <a:rPr lang="en-US" spc="0"/>
              <a:t>i</a:t>
            </a:r>
            <a:r>
              <a:rPr lang="en-US"/>
              <a:t>s</a:t>
            </a:r>
            <a:r>
              <a:rPr lang="en-US" spc="-9"/>
              <a:t>he</a:t>
            </a:r>
            <a:r>
              <a:rPr lang="en-US"/>
              <a:t>rs</a:t>
            </a:r>
            <a:r>
              <a:rPr lang="en-US" spc="0"/>
              <a:t>,</a:t>
            </a:r>
            <a:r>
              <a:rPr lang="en-US" spc="4"/>
              <a:t> </a:t>
            </a:r>
            <a:r>
              <a:rPr lang="en-US" spc="-9"/>
              <a:t>20</a:t>
            </a:r>
            <a:r>
              <a:rPr lang="en-US" spc="4"/>
              <a:t>0</a:t>
            </a:r>
            <a:r>
              <a:rPr lang="en-US" spc="0"/>
              <a:t>7</a:t>
            </a:r>
          </a:p>
        </p:txBody>
      </p:sp>
      <p:sp>
        <p:nvSpPr>
          <p:cNvPr id="5" name="Holder 5"/>
          <p:cNvSpPr>
            <a:spLocks noGrp="1"/>
          </p:cNvSpPr>
          <p:nvPr>
            <p:ph type="dt" sz="half" idx="6"/>
          </p:nvPr>
        </p:nvSpPr>
        <p:spPr>
          <a:xfrm>
            <a:off x="457200" y="6378575"/>
            <a:ext cx="2103438" cy="244475"/>
          </a:xfrm>
          <a:prstGeom prst="rect">
            <a:avLst/>
          </a:prstGeom>
        </p:spPr>
        <p:txBody>
          <a:bodyPr wrap="square" lIns="0" tIns="0" rIns="0" bIns="0">
            <a:spAutoFit/>
          </a:bodyPr>
          <a:lstStyle>
            <a:lvl1pPr algn="l" eaLnBrk="1" fontAlgn="auto" hangingPunct="1">
              <a:spcBef>
                <a:spcPts val="0"/>
              </a:spcBef>
              <a:spcAft>
                <a:spcPts val="0"/>
              </a:spcAft>
              <a:defRPr sz="1588">
                <a:solidFill>
                  <a:prstClr val="black">
                    <a:tint val="75000"/>
                  </a:prstClr>
                </a:solidFill>
                <a:latin typeface="Calibri"/>
                <a:cs typeface="+mn-cs"/>
              </a:defRPr>
            </a:lvl1pPr>
          </a:lstStyle>
          <a:p>
            <a:pPr defTabSz="914400">
              <a:defRPr/>
            </a:pPr>
            <a:fld id="{79DDB048-DCDF-4CB6-8DD9-79A196490EA9}" type="datetimeFigureOut">
              <a:rPr lang="en-US"/>
              <a:pPr defTabSz="914400">
                <a:defRPr/>
              </a:pPr>
              <a:t>12/16/2017</a:t>
            </a:fld>
            <a:endParaRPr lang="en-US"/>
          </a:p>
        </p:txBody>
      </p:sp>
      <p:sp>
        <p:nvSpPr>
          <p:cNvPr id="6" name="Holder 6"/>
          <p:cNvSpPr>
            <a:spLocks noGrp="1"/>
          </p:cNvSpPr>
          <p:nvPr>
            <p:ph type="sldNum" sz="quarter" idx="7"/>
          </p:nvPr>
        </p:nvSpPr>
        <p:spPr>
          <a:xfrm>
            <a:off x="7553325" y="6062663"/>
            <a:ext cx="836613" cy="569912"/>
          </a:xfrm>
          <a:prstGeom prst="rect">
            <a:avLst/>
          </a:prstGeom>
        </p:spPr>
        <p:txBody>
          <a:bodyPr vert="horz" wrap="square" lIns="0" tIns="0" rIns="0" bIns="0" numCol="1" anchor="t" anchorCtr="0" compatLnSpc="1">
            <a:prstTxWarp prst="textNoShape">
              <a:avLst/>
            </a:prstTxWarp>
            <a:spAutoFit/>
          </a:bodyPr>
          <a:lstStyle>
            <a:lvl1pPr marL="701675" eaLnBrk="1" hangingPunct="1">
              <a:defRPr sz="1200">
                <a:solidFill>
                  <a:srgbClr val="000000"/>
                </a:solidFill>
                <a:latin typeface="Arial" pitchFamily="34" charset="0"/>
              </a:defRPr>
            </a:lvl1pPr>
          </a:lstStyle>
          <a:p>
            <a:pPr defTabSz="914400" fontAlgn="base">
              <a:spcBef>
                <a:spcPct val="0"/>
              </a:spcBef>
              <a:spcAft>
                <a:spcPct val="0"/>
              </a:spcAft>
              <a:defRPr/>
            </a:pPr>
            <a:fld id="{2EA05FBD-E68F-4967-A7D2-43CAC311EEEF}" type="slidenum">
              <a:rPr lang="en-US">
                <a:cs typeface="Arial" pitchFamily="34" charset="0"/>
              </a:rPr>
              <a:pPr defTabSz="914400" fontAlgn="base">
                <a:spcBef>
                  <a:spcPct val="0"/>
                </a:spcBef>
                <a:spcAft>
                  <a:spcPct val="0"/>
                </a:spcAft>
                <a:defRPr/>
              </a:pPr>
              <a:t>‹#›</a:t>
            </a:fld>
            <a:endParaRPr lang="en-US">
              <a:cs typeface="Arial" pitchFamily="34" charset="0"/>
            </a:endParaRPr>
          </a:p>
        </p:txBody>
      </p:sp>
    </p:spTree>
    <p:extLst>
      <p:ext uri="{BB962C8B-B14F-4D97-AF65-F5344CB8AC3E}">
        <p14:creationId xmlns:p14="http://schemas.microsoft.com/office/powerpoint/2010/main" val="363064562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403225" indent="53975" algn="l" rtl="0" eaLnBrk="0" fontAlgn="base" hangingPunct="0">
        <a:spcBef>
          <a:spcPct val="20000"/>
        </a:spcBef>
        <a:spcAft>
          <a:spcPct val="0"/>
        </a:spcAft>
        <a:defRPr>
          <a:solidFill>
            <a:schemeClr val="tx1"/>
          </a:solidFill>
          <a:latin typeface="+mn-lt"/>
          <a:ea typeface="+mn-ea"/>
          <a:cs typeface="+mn-cs"/>
        </a:defRPr>
      </a:lvl2pPr>
      <a:lvl3pPr marL="806450" indent="107950" algn="l" rtl="0" eaLnBrk="0" fontAlgn="base" hangingPunct="0">
        <a:spcBef>
          <a:spcPct val="20000"/>
        </a:spcBef>
        <a:spcAft>
          <a:spcPct val="0"/>
        </a:spcAft>
        <a:defRPr>
          <a:solidFill>
            <a:schemeClr val="tx1"/>
          </a:solidFill>
          <a:latin typeface="+mn-lt"/>
          <a:ea typeface="+mn-ea"/>
          <a:cs typeface="+mn-cs"/>
        </a:defRPr>
      </a:lvl3pPr>
      <a:lvl4pPr marL="1209675" indent="161925" algn="l" rtl="0" eaLnBrk="0" fontAlgn="base" hangingPunct="0">
        <a:spcBef>
          <a:spcPct val="20000"/>
        </a:spcBef>
        <a:spcAft>
          <a:spcPct val="0"/>
        </a:spcAft>
        <a:defRPr>
          <a:solidFill>
            <a:schemeClr val="tx1"/>
          </a:solidFill>
          <a:latin typeface="+mn-lt"/>
          <a:ea typeface="+mn-ea"/>
          <a:cs typeface="+mn-cs"/>
        </a:defRPr>
      </a:lvl4pPr>
      <a:lvl5pPr marL="1612900" indent="215900" algn="l" rtl="0" eaLnBrk="0" fontAlgn="base" hangingPunct="0">
        <a:spcBef>
          <a:spcPct val="20000"/>
        </a:spcBef>
        <a:spcAft>
          <a:spcPct val="0"/>
        </a:spcAft>
        <a:defRPr>
          <a:solidFill>
            <a:schemeClr val="tx1"/>
          </a:solidFill>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825AF4D9-6DBE-6C4F-8D91-152F2FF8D19F}" type="datetime1">
              <a:rPr lang="en-US" smtClean="0">
                <a:solidFill>
                  <a:prstClr val="black">
                    <a:tint val="75000"/>
                  </a:prstClr>
                </a:solidFill>
              </a:rPr>
              <a:pPr/>
              <a:t>12/16/2017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solidFill>
                  <a:prstClr val="black">
                    <a:tint val="75000"/>
                  </a:prstClr>
                </a:solidFill>
              </a:rPr>
              <a:t>Chapter 25 Configuration management</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solidFill>
                  <a:prstClr val="black">
                    <a:tint val="75000"/>
                  </a:prstClr>
                </a:solidFill>
              </a:rPr>
              <a:pPr/>
              <a:t>‹#›</a:t>
            </a:fld>
            <a:endParaRPr lang="en-US">
              <a:solidFill>
                <a:prstClr val="black">
                  <a:tint val="75000"/>
                </a:prstClr>
              </a:solidFill>
            </a:endParaRPr>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4404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F6EF6B6-DB9C-2F42-9BE8-A2BBD82B47FD}" type="datetime1">
              <a:rPr lang="en-US" smtClean="0"/>
              <a:pPr/>
              <a:t>12/16/2017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B105B8D-1C36-1C40-961B-CAAB1DD98B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F6EF6B6-DB9C-2F42-9BE8-A2BBD82B47FD}" type="datetime1">
              <a:rPr lang="en-US" smtClean="0"/>
              <a:pPr/>
              <a:t>12/16/2017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B105B8D-1C36-1C40-961B-CAAB1DD98B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4.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26.xml"/><Relationship Id="rId1" Type="http://schemas.openxmlformats.org/officeDocument/2006/relationships/slideLayout" Target="../slideLayouts/slideLayout46.xml"/><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df"/><Relationship Id="rId1" Type="http://schemas.openxmlformats.org/officeDocument/2006/relationships/slideLayout" Target="../slideLayouts/slideLayout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df"/><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df"/><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df"/><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df"/><Relationship Id="rId1" Type="http://schemas.openxmlformats.org/officeDocument/2006/relationships/slideLayout" Target="../slideLayouts/slideLayout4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df"/><Relationship Id="rId1" Type="http://schemas.openxmlformats.org/officeDocument/2006/relationships/slideLayout" Target="../slideLayouts/slideLayout46.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6.pdf"/><Relationship Id="rId1" Type="http://schemas.openxmlformats.org/officeDocument/2006/relationships/slideLayout" Target="../slideLayouts/slideLayout4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785812" y="17463"/>
            <a:ext cx="7293232" cy="719956"/>
          </a:xfrm>
          <a:noFill/>
          <a:ln/>
        </p:spPr>
        <p:txBody>
          <a:bodyPr lIns="90840" tIns="44623" rIns="90840" bIns="44623"/>
          <a:lstStyle/>
          <a:p>
            <a:pPr algn="ctr"/>
            <a:r>
              <a:rPr lang="en-GB" sz="3600" b="1" dirty="0">
                <a:solidFill>
                  <a:schemeClr val="tx1"/>
                </a:solidFill>
              </a:rPr>
              <a:t>Verification vs validation</a:t>
            </a:r>
          </a:p>
        </p:txBody>
      </p:sp>
      <p:sp>
        <p:nvSpPr>
          <p:cNvPr id="8194" name="Rectangle 2"/>
          <p:cNvSpPr>
            <a:spLocks noGrp="1" noChangeArrowheads="1"/>
          </p:cNvSpPr>
          <p:nvPr>
            <p:ph idx="1"/>
          </p:nvPr>
        </p:nvSpPr>
        <p:spPr>
          <a:xfrm>
            <a:off x="457200" y="1160463"/>
            <a:ext cx="8415338" cy="5383211"/>
          </a:xfrm>
          <a:noFill/>
          <a:ln/>
        </p:spPr>
        <p:txBody>
          <a:bodyPr lIns="90840" tIns="44623" rIns="90840" bIns="44623"/>
          <a:lstStyle/>
          <a:p>
            <a:r>
              <a:rPr lang="en-GB" sz="3200" b="1" u="sng" dirty="0">
                <a:solidFill>
                  <a:srgbClr val="000000"/>
                </a:solidFill>
              </a:rPr>
              <a:t>Verification</a:t>
            </a:r>
            <a:r>
              <a:rPr lang="en-GB" sz="3200" dirty="0"/>
              <a:t>: </a:t>
            </a:r>
            <a:br>
              <a:rPr lang="en-GB" sz="3200" dirty="0"/>
            </a:br>
            <a:r>
              <a:rPr lang="en-GB" sz="3200" dirty="0"/>
              <a:t>	</a:t>
            </a:r>
            <a:r>
              <a:rPr lang="en-GB" sz="3200" b="1" dirty="0"/>
              <a:t>"Are we building the product right”.</a:t>
            </a:r>
          </a:p>
          <a:p>
            <a:r>
              <a:rPr lang="en-GB" sz="3200" b="1" dirty="0"/>
              <a:t>The software should conform to its specification.</a:t>
            </a:r>
          </a:p>
          <a:p>
            <a:r>
              <a:rPr lang="en-GB" sz="3200" b="1" u="sng" dirty="0">
                <a:solidFill>
                  <a:srgbClr val="000000"/>
                </a:solidFill>
              </a:rPr>
              <a:t>Validation</a:t>
            </a:r>
            <a:r>
              <a:rPr lang="en-GB" sz="3200" dirty="0"/>
              <a:t>:</a:t>
            </a:r>
            <a:br>
              <a:rPr lang="en-GB" sz="3200" dirty="0"/>
            </a:br>
            <a:r>
              <a:rPr lang="en-GB" sz="3200" dirty="0"/>
              <a:t>	 </a:t>
            </a:r>
            <a:r>
              <a:rPr lang="en-GB" sz="3200" b="1" dirty="0"/>
              <a:t>"Are we building the right product”.</a:t>
            </a:r>
          </a:p>
          <a:p>
            <a:r>
              <a:rPr lang="en-GB" sz="3200" b="1" dirty="0"/>
              <a:t>The software should do what the user really requires.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xfrm>
            <a:off x="457199" y="26194"/>
            <a:ext cx="8429625" cy="688181"/>
          </a:xfrm>
          <a:noFill/>
        </p:spPr>
        <p:txBody>
          <a:bodyPr lIns="90840" tIns="44623" rIns="90840" bIns="44623"/>
          <a:lstStyle/>
          <a:p>
            <a:pPr algn="ctr"/>
            <a:r>
              <a:rPr lang="en-GB" sz="3200" dirty="0" smtClean="0"/>
              <a:t>Component Testing</a:t>
            </a:r>
            <a:endParaRPr lang="en-GB" sz="3200" dirty="0"/>
          </a:p>
        </p:txBody>
      </p:sp>
      <p:sp>
        <p:nvSpPr>
          <p:cNvPr id="45058" name="Rectangle 2"/>
          <p:cNvSpPr>
            <a:spLocks noGrp="1" noChangeArrowheads="1"/>
          </p:cNvSpPr>
          <p:nvPr>
            <p:ph idx="1"/>
          </p:nvPr>
        </p:nvSpPr>
        <p:spPr>
          <a:xfrm>
            <a:off x="457200" y="714375"/>
            <a:ext cx="8429624" cy="5797261"/>
          </a:xfrm>
          <a:noFill/>
        </p:spPr>
        <p:txBody>
          <a:bodyPr lIns="90840" tIns="44623" rIns="90840" bIns="44623"/>
          <a:lstStyle/>
          <a:p>
            <a:pPr lvl="0">
              <a:spcBef>
                <a:spcPts val="0"/>
              </a:spcBef>
              <a:spcAft>
                <a:spcPts val="0"/>
              </a:spcAft>
            </a:pPr>
            <a:r>
              <a:rPr lang="en-US" b="1" u="sng" dirty="0" smtClean="0"/>
              <a:t>Testing </a:t>
            </a:r>
            <a:r>
              <a:rPr lang="en-US" b="1" u="sng" dirty="0"/>
              <a:t>composite components should therefore focus on showing that the component interface behaves according to its specification. </a:t>
            </a:r>
          </a:p>
          <a:p>
            <a:pPr marL="0" lvl="0" indent="0" algn="ctr">
              <a:spcBef>
                <a:spcPts val="0"/>
              </a:spcBef>
              <a:spcAft>
                <a:spcPts val="0"/>
              </a:spcAft>
              <a:buNone/>
            </a:pPr>
            <a:r>
              <a:rPr lang="en-GB" sz="3200" b="1" dirty="0"/>
              <a:t>Interface testing</a:t>
            </a:r>
            <a:endParaRPr lang="en-GB" dirty="0" smtClean="0"/>
          </a:p>
          <a:p>
            <a:pPr lvl="0">
              <a:spcBef>
                <a:spcPts val="0"/>
              </a:spcBef>
              <a:spcAft>
                <a:spcPts val="0"/>
              </a:spcAft>
            </a:pPr>
            <a:r>
              <a:rPr lang="en-GB" dirty="0" smtClean="0"/>
              <a:t>Objectives </a:t>
            </a:r>
            <a:r>
              <a:rPr lang="en-GB" dirty="0"/>
              <a:t>are to detect faults due to interface errors or invalid assumptions about interfaces.</a:t>
            </a:r>
          </a:p>
          <a:p>
            <a:pPr>
              <a:spcBef>
                <a:spcPts val="0"/>
              </a:spcBef>
              <a:spcAft>
                <a:spcPts val="0"/>
              </a:spcAft>
            </a:pPr>
            <a:r>
              <a:rPr lang="en-GB" b="1" u="sng" dirty="0" smtClean="0"/>
              <a:t>Interface types</a:t>
            </a:r>
          </a:p>
          <a:p>
            <a:pPr lvl="1">
              <a:spcBef>
                <a:spcPts val="0"/>
              </a:spcBef>
              <a:spcAft>
                <a:spcPts val="0"/>
              </a:spcAft>
            </a:pPr>
            <a:r>
              <a:rPr lang="en-GB" sz="2400" b="1" dirty="0" smtClean="0">
                <a:solidFill>
                  <a:srgbClr val="FF0000"/>
                </a:solidFill>
              </a:rPr>
              <a:t>Parameter interfaces </a:t>
            </a:r>
            <a:r>
              <a:rPr lang="en-GB" sz="2400" dirty="0" smtClean="0"/>
              <a:t>Data passed from one method or procedure to another.</a:t>
            </a:r>
          </a:p>
          <a:p>
            <a:pPr lvl="1">
              <a:spcBef>
                <a:spcPts val="0"/>
              </a:spcBef>
              <a:spcAft>
                <a:spcPts val="0"/>
              </a:spcAft>
            </a:pPr>
            <a:r>
              <a:rPr lang="en-GB" sz="2400" b="1" dirty="0" smtClean="0">
                <a:solidFill>
                  <a:srgbClr val="FF0000"/>
                </a:solidFill>
              </a:rPr>
              <a:t>Shared memory interfaces </a:t>
            </a:r>
            <a:r>
              <a:rPr lang="en-GB" sz="2400" dirty="0" smtClean="0"/>
              <a:t>Block of memory is shared between procedures or functions.</a:t>
            </a:r>
          </a:p>
          <a:p>
            <a:pPr lvl="1">
              <a:spcBef>
                <a:spcPts val="0"/>
              </a:spcBef>
              <a:spcAft>
                <a:spcPts val="0"/>
              </a:spcAft>
            </a:pPr>
            <a:r>
              <a:rPr lang="en-GB" sz="2400" b="1" dirty="0" smtClean="0">
                <a:solidFill>
                  <a:srgbClr val="FF0000"/>
                </a:solidFill>
              </a:rPr>
              <a:t>Procedural interfaces </a:t>
            </a:r>
            <a:r>
              <a:rPr lang="en-GB" sz="2400" dirty="0" smtClean="0"/>
              <a:t>Sub-system encapsulates a set of procedures to be called by other sub-systems.</a:t>
            </a:r>
          </a:p>
          <a:p>
            <a:pPr lvl="1">
              <a:spcBef>
                <a:spcPts val="0"/>
              </a:spcBef>
              <a:spcAft>
                <a:spcPts val="0"/>
              </a:spcAft>
            </a:pPr>
            <a:r>
              <a:rPr lang="en-GB" sz="2400" b="1" dirty="0" smtClean="0">
                <a:solidFill>
                  <a:srgbClr val="FF0000"/>
                </a:solidFill>
              </a:rPr>
              <a:t>Message passing interfaces </a:t>
            </a:r>
            <a:r>
              <a:rPr lang="en-GB" sz="2400"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5256"/>
            <a:ext cx="8229600" cy="725487"/>
          </a:xfrm>
          <a:noFill/>
        </p:spPr>
        <p:txBody>
          <a:bodyPr lIns="90840" tIns="44623" rIns="90840" bIns="44623"/>
          <a:lstStyle/>
          <a:p>
            <a:pPr algn="ctr"/>
            <a:r>
              <a:rPr lang="en-GB" sz="2800" dirty="0"/>
              <a:t>Interface errors</a:t>
            </a:r>
          </a:p>
        </p:txBody>
      </p:sp>
      <p:sp>
        <p:nvSpPr>
          <p:cNvPr id="49155" name="Rectangle 3"/>
          <p:cNvSpPr>
            <a:spLocks noGrp="1" noChangeArrowheads="1"/>
          </p:cNvSpPr>
          <p:nvPr>
            <p:ph idx="1"/>
          </p:nvPr>
        </p:nvSpPr>
        <p:spPr>
          <a:xfrm>
            <a:off x="221673" y="750743"/>
            <a:ext cx="8728363" cy="5970732"/>
          </a:xfrm>
          <a:noFill/>
        </p:spPr>
        <p:txBody>
          <a:bodyPr lIns="90840" tIns="44623" rIns="90840" bIns="44623"/>
          <a:lstStyle/>
          <a:p>
            <a:r>
              <a:rPr lang="en-GB" sz="2600" b="1" u="sng" dirty="0"/>
              <a:t>Interface misuse</a:t>
            </a:r>
          </a:p>
          <a:p>
            <a:pPr lvl="1"/>
            <a:r>
              <a:rPr lang="en-GB" sz="2600" b="1" u="sng" dirty="0"/>
              <a:t>A calling component calls another component and makes an error in its use of its interface </a:t>
            </a:r>
            <a:r>
              <a:rPr lang="en-GB" sz="2600" dirty="0"/>
              <a:t>e.g. parameters in the wrong order.</a:t>
            </a:r>
          </a:p>
          <a:p>
            <a:r>
              <a:rPr lang="en-GB" sz="2600" b="1" u="sng" dirty="0"/>
              <a:t>Interface misunderstanding</a:t>
            </a:r>
          </a:p>
          <a:p>
            <a:pPr lvl="1"/>
            <a:r>
              <a:rPr lang="en-GB" sz="2600" b="1" u="sng" dirty="0"/>
              <a:t>A calling component embeds assumptions about the behaviour of the called component which are incorrect.</a:t>
            </a:r>
          </a:p>
          <a:p>
            <a:r>
              <a:rPr lang="en-GB" sz="2600" b="1" u="sng" dirty="0"/>
              <a:t>Timing errors</a:t>
            </a:r>
          </a:p>
          <a:p>
            <a:pPr lvl="1"/>
            <a:r>
              <a:rPr lang="en-GB" sz="2600" b="1" u="sng" dirty="0"/>
              <a:t>The called and the calling component operate at different speeds </a:t>
            </a:r>
            <a:r>
              <a:rPr lang="en-GB" sz="2600" dirty="0"/>
              <a:t>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61119"/>
            <a:ext cx="8229600" cy="682625"/>
          </a:xfrm>
          <a:noFill/>
        </p:spPr>
        <p:txBody>
          <a:bodyPr lIns="90840" tIns="44623" rIns="90840" bIns="44623"/>
          <a:lstStyle/>
          <a:p>
            <a:pPr algn="ctr"/>
            <a:r>
              <a:rPr lang="en-GB" sz="2800" dirty="0"/>
              <a:t>Interface testing guidelines</a:t>
            </a:r>
          </a:p>
        </p:txBody>
      </p:sp>
      <p:sp>
        <p:nvSpPr>
          <p:cNvPr id="50179" name="Rectangle 3"/>
          <p:cNvSpPr>
            <a:spLocks noGrp="1" noChangeArrowheads="1"/>
          </p:cNvSpPr>
          <p:nvPr>
            <p:ph idx="1"/>
          </p:nvPr>
        </p:nvSpPr>
        <p:spPr>
          <a:xfrm>
            <a:off x="300038" y="743744"/>
            <a:ext cx="8629650" cy="5612605"/>
          </a:xfrm>
          <a:noFill/>
        </p:spPr>
        <p:txBody>
          <a:bodyPr lIns="90840" tIns="44623" rIns="90840" bIns="44623"/>
          <a:lstStyle/>
          <a:p>
            <a:r>
              <a:rPr lang="en-GB" sz="2800" b="1" u="sng" dirty="0"/>
              <a:t>Design tests so that parameters to a called procedure are at the extreme ends of their ranges.</a:t>
            </a:r>
          </a:p>
          <a:p>
            <a:r>
              <a:rPr lang="en-GB" sz="2800" dirty="0"/>
              <a:t>Always </a:t>
            </a:r>
            <a:r>
              <a:rPr lang="en-GB" sz="2800" b="1" u="sng" dirty="0"/>
              <a:t>test pointer parameters with null pointers</a:t>
            </a:r>
            <a:r>
              <a:rPr lang="en-GB" sz="2800" dirty="0"/>
              <a:t>.</a:t>
            </a:r>
          </a:p>
          <a:p>
            <a:r>
              <a:rPr lang="en-GB" sz="2800" b="1" u="sng" dirty="0"/>
              <a:t>Design tests which cause the component to fail</a:t>
            </a:r>
            <a:r>
              <a:rPr lang="en-GB" sz="2800" dirty="0"/>
              <a:t>.</a:t>
            </a:r>
          </a:p>
          <a:p>
            <a:r>
              <a:rPr lang="en-GB" sz="2800" b="1" u="sng" dirty="0"/>
              <a:t>Use stress testing in message passing systems</a:t>
            </a:r>
            <a:r>
              <a:rPr lang="en-GB" sz="2800" dirty="0"/>
              <a:t>.</a:t>
            </a:r>
          </a:p>
          <a:p>
            <a:r>
              <a:rPr lang="en-GB" sz="2800" dirty="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1"/>
            <a:ext cx="8229600" cy="654050"/>
          </a:xfrm>
        </p:spPr>
        <p:txBody>
          <a:bodyPr/>
          <a:lstStyle/>
          <a:p>
            <a:pPr algn="ctr"/>
            <a:r>
              <a:rPr lang="en-US" sz="3200" dirty="0" smtClean="0"/>
              <a:t>System testing</a:t>
            </a:r>
            <a:endParaRPr lang="en-US" sz="3200" dirty="0"/>
          </a:p>
        </p:txBody>
      </p:sp>
      <p:sp>
        <p:nvSpPr>
          <p:cNvPr id="3" name="Content Placeholder 2"/>
          <p:cNvSpPr>
            <a:spLocks noGrp="1"/>
          </p:cNvSpPr>
          <p:nvPr>
            <p:ph idx="1"/>
          </p:nvPr>
        </p:nvSpPr>
        <p:spPr>
          <a:xfrm>
            <a:off x="290945" y="692152"/>
            <a:ext cx="8700655" cy="5894386"/>
          </a:xfrm>
        </p:spPr>
        <p:txBody>
          <a:bodyPr/>
          <a:lstStyle/>
          <a:p>
            <a:r>
              <a:rPr lang="en-US" sz="2800" dirty="0" smtClean="0"/>
              <a:t>System testing </a:t>
            </a:r>
            <a:r>
              <a:rPr lang="en-US" sz="2800" b="1" u="sng" dirty="0" smtClean="0"/>
              <a:t>during development </a:t>
            </a:r>
            <a:r>
              <a:rPr lang="en-US" sz="2800" dirty="0" smtClean="0"/>
              <a:t>involves </a:t>
            </a:r>
            <a:r>
              <a:rPr lang="en-US" sz="2800" b="1" u="sng" dirty="0" smtClean="0"/>
              <a:t>integrating components to create a version of the system </a:t>
            </a:r>
            <a:r>
              <a:rPr lang="en-US" sz="2800" dirty="0" smtClean="0"/>
              <a:t>and then </a:t>
            </a:r>
            <a:r>
              <a:rPr lang="en-US" sz="2800" b="1" u="sng" dirty="0" smtClean="0"/>
              <a:t>testing the integrated system.</a:t>
            </a:r>
          </a:p>
          <a:p>
            <a:r>
              <a:rPr lang="en-US" sz="2800" dirty="0" smtClean="0"/>
              <a:t>The focus in system testing is </a:t>
            </a:r>
            <a:r>
              <a:rPr lang="en-US" sz="2800" b="1" u="sng" dirty="0" smtClean="0"/>
              <a:t>testing the interactions between components</a:t>
            </a:r>
            <a:r>
              <a:rPr lang="en-US" sz="2800" dirty="0" smtClean="0"/>
              <a:t>. </a:t>
            </a:r>
          </a:p>
          <a:p>
            <a:r>
              <a:rPr lang="en-US" sz="2800" dirty="0" smtClean="0"/>
              <a:t>System testing </a:t>
            </a:r>
            <a:r>
              <a:rPr lang="en-US" sz="2800" b="1" u="sng" dirty="0" smtClean="0"/>
              <a:t>checks that components are compatible, interact correctly and transfer the right data at the right time across their interfaces. </a:t>
            </a:r>
          </a:p>
          <a:p>
            <a:r>
              <a:rPr lang="en-US" sz="2800" dirty="0" smtClean="0"/>
              <a:t>System testing </a:t>
            </a:r>
            <a:r>
              <a:rPr lang="en-US" sz="2800" b="1" u="sng" dirty="0" smtClean="0"/>
              <a:t>tests the emergent behavior of a system. </a:t>
            </a:r>
            <a:endParaRPr lang="en-US" sz="2800" b="1" u="sng"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386763" cy="754062"/>
          </a:xfrm>
        </p:spPr>
        <p:txBody>
          <a:bodyPr/>
          <a:lstStyle/>
          <a:p>
            <a:pPr algn="ctr"/>
            <a:r>
              <a:rPr lang="en-US" sz="2800" dirty="0" smtClean="0"/>
              <a:t>Use-case testing</a:t>
            </a:r>
            <a:endParaRPr lang="en-US" sz="2800" dirty="0"/>
          </a:p>
        </p:txBody>
      </p:sp>
      <p:sp>
        <p:nvSpPr>
          <p:cNvPr id="3" name="Content Placeholder 2"/>
          <p:cNvSpPr>
            <a:spLocks noGrp="1"/>
          </p:cNvSpPr>
          <p:nvPr>
            <p:ph idx="1"/>
          </p:nvPr>
        </p:nvSpPr>
        <p:spPr>
          <a:xfrm>
            <a:off x="290944" y="754062"/>
            <a:ext cx="8553017" cy="5602288"/>
          </a:xfrm>
        </p:spPr>
        <p:txBody>
          <a:bodyPr/>
          <a:lstStyle/>
          <a:p>
            <a:r>
              <a:rPr lang="en-US" sz="2800" b="1" u="sng" dirty="0" smtClean="0"/>
              <a:t>The use-cases developed to identify system interactions can be used as a basis for system testing.</a:t>
            </a:r>
          </a:p>
          <a:p>
            <a:r>
              <a:rPr lang="en-US" sz="2800" b="1" u="sng" dirty="0" smtClean="0"/>
              <a:t>Each use case usually involves several system components </a:t>
            </a:r>
            <a:r>
              <a:rPr lang="en-US" sz="2800" dirty="0" smtClean="0"/>
              <a:t>so testing the use case forces these interactions to occur.</a:t>
            </a:r>
          </a:p>
          <a:p>
            <a:r>
              <a:rPr lang="en-US" sz="2800" b="1" u="sng" dirty="0" smtClean="0"/>
              <a:t>The sequence diagrams associated with the use case documents the components and interactions </a:t>
            </a:r>
            <a:r>
              <a:rPr lang="en-US" sz="2800" dirty="0" smtClean="0"/>
              <a:t>that are being tested.</a:t>
            </a:r>
            <a:endParaRPr lang="en-US" sz="28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76865" y="501000"/>
            <a:ext cx="6798734" cy="556276"/>
          </a:xfrm>
        </p:spPr>
        <p:txBody>
          <a:bodyPr>
            <a:normAutofit fontScale="90000"/>
          </a:bodyPr>
          <a:lstStyle/>
          <a:p>
            <a:r>
              <a:rPr lang="en-US" b="1" dirty="0" smtClean="0">
                <a:latin typeface="Arial" panose="020B0604020202020204" pitchFamily="34" charset="0"/>
                <a:cs typeface="Arial" panose="020B0604020202020204" pitchFamily="34" charset="0"/>
              </a:rPr>
              <a:t>Test-driven development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1355" y="1075672"/>
            <a:ext cx="7719708" cy="5267977"/>
          </a:xfrm>
        </p:spPr>
        <p:txBody>
          <a:bodyPr>
            <a:normAutofit/>
          </a:bodyPr>
          <a:lstStyle/>
          <a:p>
            <a:pPr>
              <a:spcBef>
                <a:spcPts val="0"/>
              </a:spcBef>
              <a:spcAft>
                <a:spcPts val="0"/>
              </a:spcAft>
            </a:pPr>
            <a:r>
              <a:rPr lang="en-US" sz="2600" dirty="0" smtClean="0">
                <a:latin typeface="Arial" panose="020B0604020202020204" pitchFamily="34" charset="0"/>
                <a:cs typeface="Arial" panose="020B0604020202020204" pitchFamily="34" charset="0"/>
              </a:rPr>
              <a:t>Test-driven development </a:t>
            </a:r>
            <a:r>
              <a:rPr lang="en-US" sz="2600" b="1" u="sng" dirty="0" smtClean="0">
                <a:latin typeface="Arial" panose="020B0604020202020204" pitchFamily="34" charset="0"/>
                <a:cs typeface="Arial" panose="020B0604020202020204" pitchFamily="34" charset="0"/>
              </a:rPr>
              <a:t>(TDD) is an approach to program development in which you inter-leave testing and code development</a:t>
            </a:r>
            <a:r>
              <a:rPr lang="en-US" sz="2600" dirty="0" smtClean="0">
                <a:latin typeface="Arial" panose="020B0604020202020204" pitchFamily="34" charset="0"/>
                <a:cs typeface="Arial" panose="020B0604020202020204" pitchFamily="34" charset="0"/>
              </a:rPr>
              <a:t>.</a:t>
            </a:r>
          </a:p>
          <a:p>
            <a:pPr>
              <a:spcBef>
                <a:spcPts val="0"/>
              </a:spcBef>
              <a:spcAft>
                <a:spcPts val="0"/>
              </a:spcAft>
            </a:pPr>
            <a:r>
              <a:rPr lang="en-US" sz="2600" b="1" u="sng" dirty="0" smtClean="0">
                <a:latin typeface="Arial" panose="020B0604020202020204" pitchFamily="34" charset="0"/>
                <a:cs typeface="Arial" panose="020B0604020202020204" pitchFamily="34" charset="0"/>
              </a:rPr>
              <a:t>Tests are written before code </a:t>
            </a:r>
            <a:r>
              <a:rPr lang="en-US" sz="2600" dirty="0" smtClean="0">
                <a:latin typeface="Arial" panose="020B0604020202020204" pitchFamily="34" charset="0"/>
                <a:cs typeface="Arial" panose="020B0604020202020204" pitchFamily="34" charset="0"/>
              </a:rPr>
              <a:t>and ‘passing’ the tests is the critical driver of development. </a:t>
            </a:r>
          </a:p>
          <a:p>
            <a:pPr>
              <a:spcBef>
                <a:spcPts val="0"/>
              </a:spcBef>
              <a:spcAft>
                <a:spcPts val="0"/>
              </a:spcAft>
            </a:pPr>
            <a:r>
              <a:rPr lang="en-US" sz="2600" b="1" u="sng" dirty="0" smtClean="0">
                <a:latin typeface="Arial" panose="020B0604020202020204" pitchFamily="34" charset="0"/>
                <a:cs typeface="Arial" panose="020B0604020202020204" pitchFamily="34" charset="0"/>
              </a:rPr>
              <a:t>You develop code incrementally, along with a test for that increment. You don’t move on to the next increment until the code that you have developed passes its test. </a:t>
            </a:r>
          </a:p>
          <a:p>
            <a:pPr>
              <a:spcBef>
                <a:spcPts val="0"/>
              </a:spcBef>
              <a:spcAft>
                <a:spcPts val="0"/>
              </a:spcAft>
            </a:pPr>
            <a:r>
              <a:rPr lang="en-US" sz="2600" dirty="0" smtClean="0">
                <a:latin typeface="Arial" panose="020B0604020202020204" pitchFamily="34" charset="0"/>
                <a:cs typeface="Arial" panose="020B0604020202020204" pitchFamily="34" charset="0"/>
              </a:rPr>
              <a:t>TDD was introduced as </a:t>
            </a:r>
            <a:r>
              <a:rPr lang="en-US" sz="2600" b="1" u="sng" dirty="0" smtClean="0">
                <a:latin typeface="Arial" panose="020B0604020202020204" pitchFamily="34" charset="0"/>
                <a:cs typeface="Arial" panose="020B0604020202020204" pitchFamily="34" charset="0"/>
              </a:rPr>
              <a:t>part of agile methods such as Extreme Programming</a:t>
            </a:r>
            <a:r>
              <a:rPr lang="en-US" sz="2600" dirty="0" smtClean="0">
                <a:latin typeface="Arial" panose="020B0604020202020204" pitchFamily="34" charset="0"/>
                <a:cs typeface="Arial" panose="020B0604020202020204" pitchFamily="34" charset="0"/>
              </a:rPr>
              <a:t>. However, it can also be used in plan-driven development processes. </a:t>
            </a:r>
            <a:endParaRPr lang="en-GB" sz="26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372"/>
            <a:ext cx="8358188" cy="754062"/>
          </a:xfrm>
        </p:spPr>
        <p:txBody>
          <a:bodyPr/>
          <a:lstStyle/>
          <a:p>
            <a:pPr algn="ctr"/>
            <a:r>
              <a:rPr lang="en-US" sz="3200" dirty="0" smtClean="0"/>
              <a:t>Test</a:t>
            </a:r>
            <a:r>
              <a:rPr lang="en-US" sz="3200" dirty="0"/>
              <a:t>-driven </a:t>
            </a:r>
            <a:r>
              <a:rPr lang="en-US" sz="3200" dirty="0" smtClean="0"/>
              <a:t>development</a:t>
            </a:r>
            <a:endParaRPr lang="en-US" sz="3200" dirty="0"/>
          </a:p>
        </p:txBody>
      </p:sp>
      <p:pic>
        <p:nvPicPr>
          <p:cNvPr id="4" name="Content Placeholder 3" descr="8.9 TestDrivenDev.eps"/>
          <p:cNvPicPr>
            <a:picLocks noGrp="1" noChangeAspect="1"/>
          </p:cNvPicPr>
          <p:nvPr>
            <p:ph idx="1"/>
          </p:nvPr>
        </p:nvPicPr>
        <p:blipFill>
          <a:blip r:embed="rId2"/>
          <a:stretch>
            <a:fillRect/>
          </a:stretch>
        </p:blipFill>
        <p:spPr>
          <a:xfrm>
            <a:off x="242888" y="1800225"/>
            <a:ext cx="8743950" cy="2672480"/>
          </a:xfrm>
        </p:spPr>
      </p:pic>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4"/>
            <a:ext cx="8229600" cy="496887"/>
          </a:xfrm>
        </p:spPr>
        <p:txBody>
          <a:bodyPr/>
          <a:lstStyle/>
          <a:p>
            <a:pPr algn="ctr"/>
            <a:r>
              <a:rPr lang="en-US" sz="2800" dirty="0" smtClean="0"/>
              <a:t>Benefits of test-driven development</a:t>
            </a:r>
            <a:endParaRPr lang="en-US" sz="2800" dirty="0"/>
          </a:p>
        </p:txBody>
      </p:sp>
      <p:sp>
        <p:nvSpPr>
          <p:cNvPr id="3" name="Content Placeholder 2"/>
          <p:cNvSpPr>
            <a:spLocks noGrp="1"/>
          </p:cNvSpPr>
          <p:nvPr>
            <p:ph idx="1"/>
          </p:nvPr>
        </p:nvSpPr>
        <p:spPr>
          <a:xfrm>
            <a:off x="1" y="523081"/>
            <a:ext cx="9144000" cy="5992019"/>
          </a:xfrm>
        </p:spPr>
        <p:txBody>
          <a:bodyPr/>
          <a:lstStyle/>
          <a:p>
            <a:pPr>
              <a:spcBef>
                <a:spcPts val="0"/>
              </a:spcBef>
              <a:spcAft>
                <a:spcPts val="0"/>
              </a:spcAft>
            </a:pPr>
            <a:r>
              <a:rPr lang="en-US" sz="2700" b="1" u="sng" dirty="0" smtClean="0">
                <a:solidFill>
                  <a:srgbClr val="000000"/>
                </a:solidFill>
              </a:rPr>
              <a:t>Code coverage </a:t>
            </a:r>
          </a:p>
          <a:p>
            <a:pPr lvl="1">
              <a:spcBef>
                <a:spcPts val="0"/>
              </a:spcBef>
              <a:spcAft>
                <a:spcPts val="0"/>
              </a:spcAft>
            </a:pPr>
            <a:r>
              <a:rPr lang="en-US" sz="2700" b="1" u="sng" dirty="0" smtClean="0"/>
              <a:t>Every code segment </a:t>
            </a:r>
            <a:r>
              <a:rPr lang="en-US" sz="2700" dirty="0" smtClean="0"/>
              <a:t>that you write </a:t>
            </a:r>
            <a:r>
              <a:rPr lang="en-US" sz="2700" b="1" u="sng" dirty="0" smtClean="0"/>
              <a:t>has at least one associated test </a:t>
            </a:r>
            <a:r>
              <a:rPr lang="en-US" sz="2700" dirty="0" smtClean="0"/>
              <a:t>so all code written has at least one test.</a:t>
            </a:r>
            <a:endParaRPr lang="en-GB" sz="2700" dirty="0" smtClean="0"/>
          </a:p>
          <a:p>
            <a:pPr>
              <a:spcBef>
                <a:spcPts val="0"/>
              </a:spcBef>
              <a:spcAft>
                <a:spcPts val="0"/>
              </a:spcAft>
            </a:pPr>
            <a:r>
              <a:rPr lang="en-US" sz="2700" b="1" u="sng" dirty="0" smtClean="0">
                <a:solidFill>
                  <a:srgbClr val="000000"/>
                </a:solidFill>
              </a:rPr>
              <a:t>Regression testing </a:t>
            </a:r>
          </a:p>
          <a:p>
            <a:pPr lvl="1">
              <a:spcBef>
                <a:spcPts val="0"/>
              </a:spcBef>
              <a:spcAft>
                <a:spcPts val="0"/>
              </a:spcAft>
            </a:pPr>
            <a:r>
              <a:rPr lang="en-US" sz="2700" dirty="0" smtClean="0"/>
              <a:t>A regression test suite is </a:t>
            </a:r>
            <a:r>
              <a:rPr lang="en-US" sz="2700" b="1" u="sng" dirty="0" smtClean="0"/>
              <a:t>developed incrementally as a program is developed. </a:t>
            </a:r>
            <a:endParaRPr lang="en-GB" sz="2700" b="1" u="sng" dirty="0" smtClean="0"/>
          </a:p>
          <a:p>
            <a:pPr>
              <a:spcBef>
                <a:spcPts val="0"/>
              </a:spcBef>
              <a:spcAft>
                <a:spcPts val="0"/>
              </a:spcAft>
            </a:pPr>
            <a:r>
              <a:rPr lang="en-US" sz="2700" b="1" u="sng" dirty="0" smtClean="0">
                <a:solidFill>
                  <a:srgbClr val="000000"/>
                </a:solidFill>
              </a:rPr>
              <a:t>Simplified debugging </a:t>
            </a:r>
          </a:p>
          <a:p>
            <a:pPr lvl="1">
              <a:spcBef>
                <a:spcPts val="0"/>
              </a:spcBef>
              <a:spcAft>
                <a:spcPts val="0"/>
              </a:spcAft>
            </a:pPr>
            <a:r>
              <a:rPr lang="en-US" sz="2700" b="1" u="sng" dirty="0" smtClean="0"/>
              <a:t>When a test fails, it should be obvious where the problem lies. The newly written code needs to be checked and modified. </a:t>
            </a:r>
            <a:endParaRPr lang="en-GB" sz="2700" b="1" u="sng" dirty="0" smtClean="0"/>
          </a:p>
          <a:p>
            <a:pPr>
              <a:spcBef>
                <a:spcPts val="0"/>
              </a:spcBef>
              <a:spcAft>
                <a:spcPts val="0"/>
              </a:spcAft>
            </a:pPr>
            <a:r>
              <a:rPr lang="en-US" sz="2700" b="1" u="sng" dirty="0" smtClean="0">
                <a:solidFill>
                  <a:srgbClr val="000000"/>
                </a:solidFill>
              </a:rPr>
              <a:t>System documentation </a:t>
            </a:r>
          </a:p>
          <a:p>
            <a:pPr lvl="1">
              <a:spcBef>
                <a:spcPts val="0"/>
              </a:spcBef>
              <a:spcAft>
                <a:spcPts val="0"/>
              </a:spcAft>
            </a:pPr>
            <a:r>
              <a:rPr lang="en-US" sz="2700" b="1" u="sng" dirty="0" smtClean="0"/>
              <a:t>The tests themselves are a form of documentation </a:t>
            </a:r>
            <a:r>
              <a:rPr lang="en-US" sz="2700" dirty="0" smtClean="0"/>
              <a:t>that describe what the code should be doing. </a:t>
            </a:r>
            <a:endParaRPr lang="en-GB" sz="2700"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29613" cy="482600"/>
          </a:xfrm>
        </p:spPr>
        <p:txBody>
          <a:bodyPr/>
          <a:lstStyle/>
          <a:p>
            <a:pPr algn="ctr"/>
            <a:r>
              <a:rPr lang="en-US" sz="2800" dirty="0" smtClean="0"/>
              <a:t>Regression testing</a:t>
            </a:r>
            <a:endParaRPr lang="en-US" sz="2800" dirty="0"/>
          </a:p>
        </p:txBody>
      </p:sp>
      <p:sp>
        <p:nvSpPr>
          <p:cNvPr id="3" name="Content Placeholder 2"/>
          <p:cNvSpPr>
            <a:spLocks noGrp="1"/>
          </p:cNvSpPr>
          <p:nvPr>
            <p:ph idx="1"/>
          </p:nvPr>
        </p:nvSpPr>
        <p:spPr>
          <a:xfrm>
            <a:off x="328613" y="1014412"/>
            <a:ext cx="8572500" cy="5341938"/>
          </a:xfrm>
        </p:spPr>
        <p:txBody>
          <a:bodyPr/>
          <a:lstStyle/>
          <a:p>
            <a:r>
              <a:rPr lang="en-US" sz="2600" dirty="0" smtClean="0"/>
              <a:t>Regression testing is </a:t>
            </a:r>
            <a:r>
              <a:rPr lang="en-US" sz="2600" b="1" u="sng" dirty="0" smtClean="0"/>
              <a:t>testing the system to check that changes have not ‘broken’ previously working code</a:t>
            </a:r>
            <a:r>
              <a:rPr lang="en-US" sz="2600" dirty="0" smtClean="0"/>
              <a:t>.</a:t>
            </a:r>
          </a:p>
          <a:p>
            <a:r>
              <a:rPr lang="en-US" sz="2600" dirty="0" smtClean="0"/>
              <a:t>In a manual testing process, regression testing is expensive but, </a:t>
            </a:r>
            <a:r>
              <a:rPr lang="en-US" sz="2600" b="1" u="sng" dirty="0" smtClean="0"/>
              <a:t>with automated testing</a:t>
            </a:r>
            <a:r>
              <a:rPr lang="en-US" sz="2600" dirty="0" smtClean="0"/>
              <a:t>, it is simple and straightforward. </a:t>
            </a:r>
            <a:r>
              <a:rPr lang="en-US" sz="2600" b="1" u="sng" dirty="0" smtClean="0"/>
              <a:t>All tests are rerun every time a change is made to the program.</a:t>
            </a:r>
          </a:p>
          <a:p>
            <a:r>
              <a:rPr lang="en-US" sz="2600" b="1" u="sng"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7299" y="426651"/>
            <a:ext cx="6798734" cy="699151"/>
          </a:xfrm>
        </p:spPr>
        <p:txBody>
          <a:bodyPr>
            <a:normAutofit fontScale="90000"/>
          </a:bodyPr>
          <a:lstStyle/>
          <a:p>
            <a:r>
              <a:rPr lang="en-US" b="1" dirty="0" smtClean="0">
                <a:latin typeface="Arial" panose="020B0604020202020204" pitchFamily="34" charset="0"/>
                <a:cs typeface="Arial" panose="020B0604020202020204" pitchFamily="34" charset="0"/>
              </a:rPr>
              <a:t>Release testing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14362" y="1125802"/>
            <a:ext cx="7943851" cy="4989248"/>
          </a:xfrm>
        </p:spPr>
        <p:txBody>
          <a:bodyPr>
            <a:normAutofit/>
          </a:bodyPr>
          <a:lstStyle/>
          <a:p>
            <a:pPr>
              <a:spcBef>
                <a:spcPts val="0"/>
              </a:spcBef>
              <a:spcAft>
                <a:spcPts val="0"/>
              </a:spcAft>
            </a:pPr>
            <a:r>
              <a:rPr lang="en-US" b="1" u="sng" dirty="0" smtClean="0">
                <a:latin typeface="Arial" panose="020B0604020202020204" pitchFamily="34" charset="0"/>
                <a:cs typeface="Arial" panose="020B0604020202020204" pitchFamily="34" charset="0"/>
              </a:rPr>
              <a:t>Release testing </a:t>
            </a:r>
            <a:r>
              <a:rPr lang="en-US" dirty="0" smtClean="0">
                <a:latin typeface="Arial" panose="020B0604020202020204" pitchFamily="34" charset="0"/>
                <a:cs typeface="Arial" panose="020B0604020202020204" pitchFamily="34" charset="0"/>
              </a:rPr>
              <a:t>is the process of </a:t>
            </a:r>
            <a:r>
              <a:rPr lang="en-US" b="1" u="sng" dirty="0" smtClean="0">
                <a:latin typeface="Arial" panose="020B0604020202020204" pitchFamily="34" charset="0"/>
                <a:cs typeface="Arial" panose="020B0604020202020204" pitchFamily="34" charset="0"/>
              </a:rPr>
              <a:t>testing a particular release of a system </a:t>
            </a:r>
            <a:r>
              <a:rPr lang="en-US" dirty="0" smtClean="0">
                <a:latin typeface="Arial" panose="020B0604020202020204" pitchFamily="34" charset="0"/>
                <a:cs typeface="Arial" panose="020B0604020202020204" pitchFamily="34" charset="0"/>
              </a:rPr>
              <a:t>that is </a:t>
            </a:r>
            <a:r>
              <a:rPr lang="en-US" b="1" u="sng" dirty="0" smtClean="0">
                <a:latin typeface="Arial" panose="020B0604020202020204" pitchFamily="34" charset="0"/>
                <a:cs typeface="Arial" panose="020B0604020202020204" pitchFamily="34" charset="0"/>
              </a:rPr>
              <a:t>intended for use outside of the development team.</a:t>
            </a:r>
            <a:r>
              <a:rPr lang="en-GB" b="1" u="sng" dirty="0" smtClean="0">
                <a:latin typeface="Arial" panose="020B0604020202020204" pitchFamily="34" charset="0"/>
                <a:cs typeface="Arial" panose="020B0604020202020204" pitchFamily="34" charset="0"/>
              </a:rPr>
              <a:t> </a:t>
            </a:r>
          </a:p>
          <a:p>
            <a:pPr>
              <a:spcBef>
                <a:spcPts val="0"/>
              </a:spcBef>
              <a:spcAft>
                <a:spcPts val="0"/>
              </a:spcAft>
            </a:pPr>
            <a:r>
              <a:rPr lang="en-US" dirty="0" smtClean="0">
                <a:latin typeface="Arial" panose="020B0604020202020204" pitchFamily="34" charset="0"/>
                <a:cs typeface="Arial" panose="020B0604020202020204" pitchFamily="34" charset="0"/>
              </a:rPr>
              <a:t>The </a:t>
            </a:r>
            <a:r>
              <a:rPr lang="en-US" b="1" u="sng" dirty="0" smtClean="0">
                <a:latin typeface="Arial" panose="020B0604020202020204" pitchFamily="34" charset="0"/>
                <a:cs typeface="Arial" panose="020B0604020202020204" pitchFamily="34" charset="0"/>
              </a:rPr>
              <a:t>primary goal </a:t>
            </a:r>
            <a:r>
              <a:rPr lang="en-US" dirty="0" smtClean="0">
                <a:latin typeface="Arial" panose="020B0604020202020204" pitchFamily="34" charset="0"/>
                <a:cs typeface="Arial" panose="020B0604020202020204" pitchFamily="34" charset="0"/>
              </a:rPr>
              <a:t>of the release testing process is </a:t>
            </a:r>
            <a:r>
              <a:rPr lang="en-US" b="1" u="sng" dirty="0" smtClean="0">
                <a:latin typeface="Arial" panose="020B0604020202020204" pitchFamily="34" charset="0"/>
                <a:cs typeface="Arial" panose="020B0604020202020204" pitchFamily="34" charset="0"/>
              </a:rPr>
              <a:t>to convince the supplier of the system that it is good enough for use</a:t>
            </a:r>
            <a:r>
              <a:rPr lang="en-GB" b="1" u="sng" dirty="0" smtClean="0">
                <a:latin typeface="Arial" panose="020B0604020202020204" pitchFamily="34" charset="0"/>
                <a:cs typeface="Arial" panose="020B0604020202020204" pitchFamily="34" charset="0"/>
              </a:rPr>
              <a:t>.</a:t>
            </a:r>
          </a:p>
          <a:p>
            <a:pPr lvl="1">
              <a:spcBef>
                <a:spcPts val="0"/>
              </a:spcBef>
              <a:spcAft>
                <a:spcPts val="0"/>
              </a:spcAft>
            </a:pPr>
            <a:r>
              <a:rPr lang="en-US" sz="2400" dirty="0" smtClean="0">
                <a:latin typeface="Arial" panose="020B0604020202020204" pitchFamily="34" charset="0"/>
                <a:cs typeface="Arial" panose="020B0604020202020204" pitchFamily="34" charset="0"/>
              </a:rPr>
              <a:t>Release testing, therefore, has to show that the system delivers its specified functionality, performance and dependability, and that it does not fail during normal use.</a:t>
            </a:r>
            <a:r>
              <a:rPr lang="en-GB" sz="2400" dirty="0" smtClean="0">
                <a:latin typeface="Arial" panose="020B0604020202020204" pitchFamily="34" charset="0"/>
                <a:cs typeface="Arial" panose="020B0604020202020204" pitchFamily="34" charset="0"/>
              </a:rPr>
              <a:t> </a:t>
            </a:r>
          </a:p>
          <a:p>
            <a:pPr>
              <a:spcBef>
                <a:spcPts val="0"/>
              </a:spcBef>
              <a:spcAft>
                <a:spcPts val="0"/>
              </a:spcAft>
            </a:pPr>
            <a:r>
              <a:rPr lang="en-US" b="1" u="sng" dirty="0" smtClean="0">
                <a:latin typeface="Arial" panose="020B0604020202020204" pitchFamily="34" charset="0"/>
                <a:cs typeface="Arial" panose="020B0604020202020204" pitchFamily="34" charset="0"/>
              </a:rPr>
              <a:t>Release testing is usually a black-box testing process where tests are only derived from the system specification. </a:t>
            </a:r>
            <a:endParaRPr lang="en-GB" b="1" u="sng"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1028700" y="-11112"/>
            <a:ext cx="7293232" cy="496887"/>
          </a:xfrm>
          <a:noFill/>
          <a:ln/>
        </p:spPr>
        <p:txBody>
          <a:bodyPr lIns="90840" tIns="44623" rIns="90840" bIns="44623"/>
          <a:lstStyle/>
          <a:p>
            <a:pPr algn="ctr"/>
            <a:r>
              <a:rPr lang="en-GB" dirty="0" smtClean="0"/>
              <a:t>Inspections and testing</a:t>
            </a:r>
            <a:endParaRPr lang="en-GB" dirty="0"/>
          </a:p>
        </p:txBody>
      </p:sp>
      <p:sp>
        <p:nvSpPr>
          <p:cNvPr id="12290" name="Rectangle 2"/>
          <p:cNvSpPr>
            <a:spLocks noGrp="1" noChangeArrowheads="1"/>
          </p:cNvSpPr>
          <p:nvPr>
            <p:ph idx="1"/>
          </p:nvPr>
        </p:nvSpPr>
        <p:spPr>
          <a:xfrm>
            <a:off x="255588" y="511176"/>
            <a:ext cx="8645525" cy="2846388"/>
          </a:xfrm>
          <a:noFill/>
          <a:ln/>
        </p:spPr>
        <p:txBody>
          <a:bodyPr lIns="90840" tIns="44623" rIns="90840" bIns="44623"/>
          <a:lstStyle/>
          <a:p>
            <a:r>
              <a:rPr lang="en-GB" sz="2400" b="1" u="sng" dirty="0">
                <a:solidFill>
                  <a:srgbClr val="FF0000"/>
                </a:solidFill>
              </a:rPr>
              <a:t>Software </a:t>
            </a:r>
            <a:r>
              <a:rPr lang="en-GB" sz="2400" b="1" u="sng" dirty="0" smtClean="0">
                <a:solidFill>
                  <a:srgbClr val="FF0000"/>
                </a:solidFill>
              </a:rPr>
              <a:t>inspections</a:t>
            </a:r>
            <a:r>
              <a:rPr lang="en-GB" b="1" i="1" u="sng" dirty="0" smtClean="0">
                <a:solidFill>
                  <a:srgbClr val="FF0000"/>
                </a:solidFill>
              </a:rPr>
              <a:t> </a:t>
            </a:r>
            <a:r>
              <a:rPr lang="en-GB" dirty="0" smtClean="0"/>
              <a:t>Concerned </a:t>
            </a:r>
            <a:r>
              <a:rPr lang="en-GB" dirty="0"/>
              <a:t>with </a:t>
            </a:r>
            <a:r>
              <a:rPr lang="en-GB" b="1" u="sng" dirty="0"/>
              <a:t>analysis of </a:t>
            </a:r>
            <a:br>
              <a:rPr lang="en-GB" b="1" u="sng" dirty="0"/>
            </a:br>
            <a:r>
              <a:rPr lang="en-GB" b="1" u="sng" dirty="0"/>
              <a:t>the static system representation</a:t>
            </a:r>
            <a:r>
              <a:rPr lang="en-GB" dirty="0"/>
              <a:t> to discover problems</a:t>
            </a:r>
            <a:r>
              <a:rPr lang="en-GB" i="1" dirty="0"/>
              <a:t>  </a:t>
            </a:r>
            <a:r>
              <a:rPr lang="en-GB" b="1" i="1" u="sng" dirty="0"/>
              <a:t>(</a:t>
            </a:r>
            <a:r>
              <a:rPr lang="en-GB" b="1" u="sng" dirty="0"/>
              <a:t>static verification)</a:t>
            </a:r>
          </a:p>
          <a:p>
            <a:r>
              <a:rPr lang="en-GB" sz="2400" b="1" u="sng" dirty="0" smtClean="0">
                <a:solidFill>
                  <a:srgbClr val="FF0000"/>
                </a:solidFill>
              </a:rPr>
              <a:t>Software testing</a:t>
            </a:r>
            <a:r>
              <a:rPr lang="en-GB" b="1" i="1" u="sng" dirty="0" smtClean="0">
                <a:solidFill>
                  <a:srgbClr val="FF0000"/>
                </a:solidFill>
              </a:rPr>
              <a:t> </a:t>
            </a:r>
            <a:r>
              <a:rPr lang="en-GB" sz="2400" dirty="0" smtClean="0"/>
              <a:t>Concerned </a:t>
            </a:r>
            <a:r>
              <a:rPr lang="en-GB" sz="2400" dirty="0"/>
              <a:t>with exercising and </a:t>
            </a:r>
            <a:br>
              <a:rPr lang="en-GB" sz="2400" dirty="0"/>
            </a:br>
            <a:r>
              <a:rPr lang="en-GB" sz="2400" b="1" u="sng"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pic>
        <p:nvPicPr>
          <p:cNvPr id="6" name="Content Placeholder 3" descr="8.2 InspectionsTesting.eps"/>
          <p:cNvPicPr>
            <a:picLocks noChangeAspect="1"/>
          </p:cNvPicPr>
          <p:nvPr/>
        </p:nvPicPr>
        <p:blipFill>
          <a:blip r:embed="rId3"/>
          <a:stretch>
            <a:fillRect/>
          </a:stretch>
        </p:blipFill>
        <p:spPr>
          <a:xfrm>
            <a:off x="871539" y="3337608"/>
            <a:ext cx="7572374" cy="3018742"/>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0338"/>
            <a:ext cx="8329613" cy="439737"/>
          </a:xfrm>
        </p:spPr>
        <p:txBody>
          <a:bodyPr/>
          <a:lstStyle/>
          <a:p>
            <a:pPr algn="ctr"/>
            <a:r>
              <a:rPr lang="en-US" sz="2800" u="sng" dirty="0" smtClean="0"/>
              <a:t>Release testing and system testing</a:t>
            </a:r>
            <a:endParaRPr lang="en-US" sz="2800" u="sng" dirty="0"/>
          </a:p>
        </p:txBody>
      </p:sp>
      <p:sp>
        <p:nvSpPr>
          <p:cNvPr id="3" name="Content Placeholder 2"/>
          <p:cNvSpPr>
            <a:spLocks noGrp="1"/>
          </p:cNvSpPr>
          <p:nvPr>
            <p:ph idx="1"/>
          </p:nvPr>
        </p:nvSpPr>
        <p:spPr>
          <a:xfrm>
            <a:off x="342899" y="785812"/>
            <a:ext cx="8543925" cy="5743576"/>
          </a:xfrm>
        </p:spPr>
        <p:txBody>
          <a:bodyPr/>
          <a:lstStyle/>
          <a:p>
            <a:r>
              <a:rPr lang="en-US" sz="2600" b="1" dirty="0" smtClean="0"/>
              <a:t>Release testing </a:t>
            </a:r>
            <a:r>
              <a:rPr lang="en-US" sz="2600" dirty="0" smtClean="0"/>
              <a:t>is a </a:t>
            </a:r>
            <a:r>
              <a:rPr lang="en-US" sz="2600" b="1" dirty="0" smtClean="0"/>
              <a:t>form of system testing</a:t>
            </a:r>
            <a:r>
              <a:rPr lang="en-US" sz="2600" dirty="0" smtClean="0"/>
              <a:t>.</a:t>
            </a:r>
          </a:p>
          <a:p>
            <a:r>
              <a:rPr lang="en-US" sz="2600" b="1" u="sng" dirty="0" smtClean="0"/>
              <a:t>Important differences</a:t>
            </a:r>
            <a:r>
              <a:rPr lang="en-US" sz="2600" dirty="0" smtClean="0"/>
              <a:t>:</a:t>
            </a:r>
          </a:p>
          <a:p>
            <a:pPr lvl="1"/>
            <a:r>
              <a:rPr lang="en-US" sz="2600" b="1" u="sng" dirty="0" smtClean="0"/>
              <a:t>A separate team that has not been involved in the system development, should be responsible for release testing.</a:t>
            </a:r>
            <a:endParaRPr lang="en-GB" sz="2600" b="1" u="sng" dirty="0" smtClean="0"/>
          </a:p>
          <a:p>
            <a:pPr lvl="1"/>
            <a:r>
              <a:rPr lang="en-US" sz="2600" b="1" u="sng" dirty="0" smtClean="0"/>
              <a:t>System testing by the development team should focus on discovering bugs in the system (defect testing).</a:t>
            </a:r>
            <a:r>
              <a:rPr lang="en-US" sz="2600" dirty="0" smtClean="0"/>
              <a:t> </a:t>
            </a:r>
          </a:p>
          <a:p>
            <a:pPr lvl="1"/>
            <a:r>
              <a:rPr lang="en-US" sz="2600" dirty="0" smtClean="0"/>
              <a:t>The </a:t>
            </a:r>
            <a:r>
              <a:rPr lang="en-US" sz="2600" b="1" u="sng" dirty="0" smtClean="0"/>
              <a:t>objective of release testing is to check that the system meets its requirements and is good enough for external use (validation testing).</a:t>
            </a:r>
            <a:endParaRPr lang="en-GB" sz="2600" b="1" u="sng"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79112" y="384892"/>
            <a:ext cx="7250488" cy="606142"/>
          </a:xfrm>
        </p:spPr>
        <p:txBody>
          <a:bodyPr>
            <a:normAutofit fontScale="90000"/>
          </a:bodyPr>
          <a:lstStyle/>
          <a:p>
            <a:r>
              <a:rPr lang="en-US" b="1" dirty="0" smtClean="0">
                <a:latin typeface="Arial" panose="020B0604020202020204" pitchFamily="34" charset="0"/>
                <a:cs typeface="Arial" panose="020B0604020202020204" pitchFamily="34" charset="0"/>
              </a:rPr>
              <a:t>User testing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1354" y="1139577"/>
            <a:ext cx="7697628" cy="5233514"/>
          </a:xfrm>
        </p:spPr>
        <p:txBody>
          <a:bodyPr>
            <a:normAutofit lnSpcReduction="10000"/>
          </a:bodyPr>
          <a:lstStyle/>
          <a:p>
            <a:r>
              <a:rPr lang="en-US" sz="2800" dirty="0" smtClean="0">
                <a:latin typeface="Arial" panose="020B0604020202020204" pitchFamily="34" charset="0"/>
                <a:cs typeface="Arial" panose="020B0604020202020204" pitchFamily="34" charset="0"/>
              </a:rPr>
              <a:t>User or customer testing is a stage in the testing process in which users or customers provide input and advice on system testing. </a:t>
            </a:r>
          </a:p>
          <a:p>
            <a:r>
              <a:rPr lang="en-US" sz="2800" dirty="0" smtClean="0">
                <a:latin typeface="Arial" panose="020B0604020202020204" pitchFamily="34" charset="0"/>
                <a:cs typeface="Arial" panose="020B0604020202020204" pitchFamily="34" charset="0"/>
              </a:rPr>
              <a:t>User testing is essential, even when comprehensive system and release testing have been carried out. </a:t>
            </a:r>
          </a:p>
          <a:p>
            <a:pPr lvl="1"/>
            <a:r>
              <a:rPr lang="en-US" sz="2800" dirty="0" smtClean="0">
                <a:latin typeface="Arial" panose="020B0604020202020204" pitchFamily="34" charset="0"/>
                <a:cs typeface="Arial" panose="020B0604020202020204" pitchFamily="34" charset="0"/>
              </a:rPr>
              <a:t>The reason for this is that influences from the user’s working environment have a major effect on the reliability, performance, usability and robustness of a system. These cannot be replicated in a testing environment.</a:t>
            </a:r>
            <a:endParaRPr lang="en-GB" sz="28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33338"/>
            <a:ext cx="8386763" cy="482600"/>
          </a:xfrm>
        </p:spPr>
        <p:txBody>
          <a:bodyPr/>
          <a:lstStyle/>
          <a:p>
            <a:pPr algn="ctr"/>
            <a:r>
              <a:rPr lang="en-US" sz="2800" dirty="0" smtClean="0"/>
              <a:t>Types of user testing</a:t>
            </a:r>
            <a:endParaRPr lang="en-US" sz="2800" dirty="0"/>
          </a:p>
        </p:txBody>
      </p:sp>
      <p:sp>
        <p:nvSpPr>
          <p:cNvPr id="3" name="Content Placeholder 2"/>
          <p:cNvSpPr>
            <a:spLocks noGrp="1"/>
          </p:cNvSpPr>
          <p:nvPr>
            <p:ph idx="1"/>
          </p:nvPr>
        </p:nvSpPr>
        <p:spPr>
          <a:xfrm>
            <a:off x="300037" y="515938"/>
            <a:ext cx="8719271" cy="6027737"/>
          </a:xfrm>
        </p:spPr>
        <p:txBody>
          <a:bodyPr/>
          <a:lstStyle/>
          <a:p>
            <a:r>
              <a:rPr lang="en-US" sz="2600" b="1" dirty="0" smtClean="0"/>
              <a:t>Alpha testing</a:t>
            </a:r>
          </a:p>
          <a:p>
            <a:pPr lvl="1"/>
            <a:r>
              <a:rPr lang="en-US" sz="2600" b="1" u="sng" dirty="0" smtClean="0"/>
              <a:t>Users</a:t>
            </a:r>
            <a:r>
              <a:rPr lang="en-US" sz="2600" dirty="0" smtClean="0"/>
              <a:t> of the software work </a:t>
            </a:r>
            <a:r>
              <a:rPr lang="en-US" sz="2600" b="1" u="sng" dirty="0" smtClean="0"/>
              <a:t>with the development team </a:t>
            </a:r>
            <a:r>
              <a:rPr lang="en-US" sz="2600" dirty="0" smtClean="0"/>
              <a:t>to </a:t>
            </a:r>
            <a:r>
              <a:rPr lang="en-US" sz="2600" b="1" u="sng" dirty="0" smtClean="0"/>
              <a:t>test the software at the developer’s site.</a:t>
            </a:r>
            <a:endParaRPr lang="en-GB" sz="2600" b="1" u="sng" dirty="0" smtClean="0"/>
          </a:p>
          <a:p>
            <a:r>
              <a:rPr lang="en-US" sz="2600" b="1" dirty="0" smtClean="0"/>
              <a:t>Beta testing</a:t>
            </a:r>
          </a:p>
          <a:p>
            <a:pPr lvl="1"/>
            <a:r>
              <a:rPr lang="en-US" sz="2600" dirty="0" smtClean="0"/>
              <a:t>A </a:t>
            </a:r>
            <a:r>
              <a:rPr lang="en-US" sz="2600" b="1" u="sng" dirty="0" smtClean="0"/>
              <a:t>release of the software is made available to users to allow them to experiment and to raise problems </a:t>
            </a:r>
            <a:r>
              <a:rPr lang="en-US" sz="2600" dirty="0" smtClean="0"/>
              <a:t>that they discover with the system developers.</a:t>
            </a:r>
            <a:endParaRPr lang="en-GB" sz="2600" dirty="0" smtClean="0"/>
          </a:p>
          <a:p>
            <a:r>
              <a:rPr lang="en-US" sz="2600" b="1" dirty="0" smtClean="0"/>
              <a:t>Acceptance testing</a:t>
            </a:r>
          </a:p>
          <a:p>
            <a:pPr lvl="1"/>
            <a:r>
              <a:rPr lang="en-US" sz="2600" b="1" u="sng" dirty="0" smtClean="0"/>
              <a:t>Customers test a system to decide whether or not it is ready to be accepted from the system developers and deployed in the customer environment. </a:t>
            </a:r>
            <a:r>
              <a:rPr lang="en-US" sz="2600" dirty="0" smtClean="0"/>
              <a:t>Primarily for custom systems.</a:t>
            </a:r>
            <a:endParaRPr lang="en-GB" sz="2600"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2925"/>
            <a:ext cx="8229600" cy="511175"/>
          </a:xfrm>
        </p:spPr>
        <p:txBody>
          <a:bodyPr/>
          <a:lstStyle/>
          <a:p>
            <a:pPr algn="ctr"/>
            <a:r>
              <a:rPr lang="en-US" sz="3200" dirty="0" smtClean="0"/>
              <a:t>The </a:t>
            </a:r>
            <a:r>
              <a:rPr lang="en-US" sz="3200" dirty="0"/>
              <a:t>acceptance testing process</a:t>
            </a:r>
            <a:r>
              <a:rPr lang="en-GB" sz="3200" dirty="0" smtClean="0"/>
              <a:t> </a:t>
            </a:r>
            <a:endParaRPr lang="en-US" sz="3200" dirty="0"/>
          </a:p>
        </p:txBody>
      </p:sp>
      <p:pic>
        <p:nvPicPr>
          <p:cNvPr id="4" name="Content Placeholder 3" descr="8.11 AcceptanceTesting.eps"/>
          <p:cNvPicPr>
            <a:picLocks noGrp="1" noChangeAspect="1"/>
          </p:cNvPicPr>
          <p:nvPr>
            <p:ph idx="1"/>
          </p:nvPr>
        </p:nvPicPr>
        <p:blipFill>
          <a:blip r:embed="rId2"/>
          <a:stretch>
            <a:fillRect/>
          </a:stretch>
        </p:blipFill>
        <p:spPr>
          <a:xfrm>
            <a:off x="23812" y="1712182"/>
            <a:ext cx="9144000" cy="1737455"/>
          </a:xfrm>
        </p:spPr>
      </p:pic>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67"/>
            <a:ext cx="8343900" cy="611187"/>
          </a:xfrm>
        </p:spPr>
        <p:txBody>
          <a:bodyPr/>
          <a:lstStyle/>
          <a:p>
            <a:pPr algn="ctr"/>
            <a:r>
              <a:rPr lang="en-US" sz="2800" dirty="0" smtClean="0"/>
              <a:t>Agile methods and acceptance testing</a:t>
            </a:r>
            <a:endParaRPr lang="en-US" sz="2800" dirty="0"/>
          </a:p>
        </p:txBody>
      </p:sp>
      <p:sp>
        <p:nvSpPr>
          <p:cNvPr id="3" name="Content Placeholder 2"/>
          <p:cNvSpPr>
            <a:spLocks noGrp="1"/>
          </p:cNvSpPr>
          <p:nvPr>
            <p:ph idx="1"/>
          </p:nvPr>
        </p:nvSpPr>
        <p:spPr>
          <a:xfrm>
            <a:off x="166256" y="624754"/>
            <a:ext cx="8797636" cy="5956155"/>
          </a:xfrm>
        </p:spPr>
        <p:txBody>
          <a:bodyPr/>
          <a:lstStyle/>
          <a:p>
            <a:r>
              <a:rPr lang="en-US" sz="2800" dirty="0" smtClean="0"/>
              <a:t>In </a:t>
            </a:r>
            <a:r>
              <a:rPr lang="en-US" sz="2800" b="1" u="sng" dirty="0" smtClean="0"/>
              <a:t>agile</a:t>
            </a:r>
            <a:r>
              <a:rPr lang="en-US" sz="2800" dirty="0" smtClean="0"/>
              <a:t> methods, the </a:t>
            </a:r>
            <a:r>
              <a:rPr lang="en-US" sz="2800" b="1" u="sng" dirty="0" smtClean="0"/>
              <a:t>user/customer is part of the development team</a:t>
            </a:r>
            <a:r>
              <a:rPr lang="en-US" sz="2800" dirty="0" smtClean="0"/>
              <a:t> and is responsible for making decisions on the acceptability of the system.</a:t>
            </a:r>
          </a:p>
          <a:p>
            <a:r>
              <a:rPr lang="en-US" sz="2800" b="1" u="sng" dirty="0" smtClean="0"/>
              <a:t>Tests are defined by the user/customer </a:t>
            </a:r>
            <a:r>
              <a:rPr lang="en-US" sz="2800" dirty="0" smtClean="0"/>
              <a:t>and are integrated with other tests in that </a:t>
            </a:r>
            <a:r>
              <a:rPr lang="en-US" sz="2800" b="1" u="sng" dirty="0" smtClean="0"/>
              <a:t>they are run automatically when changes are made</a:t>
            </a:r>
            <a:r>
              <a:rPr lang="en-US" sz="2800" dirty="0" smtClean="0"/>
              <a:t>.</a:t>
            </a:r>
          </a:p>
          <a:p>
            <a:r>
              <a:rPr lang="en-US" sz="2800" b="1" u="sng" dirty="0" smtClean="0"/>
              <a:t>There is no separate acceptance testing process</a:t>
            </a:r>
            <a:r>
              <a:rPr lang="en-US" sz="2800" dirty="0" smtClean="0"/>
              <a:t>.</a:t>
            </a:r>
          </a:p>
          <a:p>
            <a:r>
              <a:rPr lang="en-US" sz="2800" b="1" u="sng" dirty="0" smtClean="0"/>
              <a:t>Main problem </a:t>
            </a:r>
            <a:r>
              <a:rPr lang="en-US" sz="2800" dirty="0" smtClean="0"/>
              <a:t>here is </a:t>
            </a:r>
            <a:r>
              <a:rPr lang="en-US" sz="2800" b="1" u="sng" dirty="0" smtClean="0"/>
              <a:t>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03137"/>
            <a:ext cx="8383588" cy="503238"/>
          </a:xfrm>
        </p:spPr>
        <p:txBody>
          <a:bodyPr>
            <a:normAutofit fontScale="90000"/>
          </a:bodyPr>
          <a:lstStyle/>
          <a:p>
            <a:pPr algn="ctr" eaLnBrk="1" hangingPunct="1"/>
            <a:r>
              <a:rPr lang="en-GB" altLang="en-US" b="1" dirty="0" smtClean="0">
                <a:solidFill>
                  <a:schemeClr val="tx1"/>
                </a:solidFill>
                <a:latin typeface="Arial" pitchFamily="34" charset="0"/>
                <a:cs typeface="Arial" pitchFamily="34" charset="0"/>
              </a:rPr>
              <a:t>Software quality management</a:t>
            </a:r>
          </a:p>
        </p:txBody>
      </p:sp>
      <p:sp>
        <p:nvSpPr>
          <p:cNvPr id="16387" name="Rectangle 3"/>
          <p:cNvSpPr>
            <a:spLocks noGrp="1" noChangeArrowheads="1"/>
          </p:cNvSpPr>
          <p:nvPr>
            <p:ph idx="1"/>
          </p:nvPr>
        </p:nvSpPr>
        <p:spPr bwMode="auto">
          <a:xfrm>
            <a:off x="323850" y="796413"/>
            <a:ext cx="8516938" cy="595834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defRPr/>
            </a:pPr>
            <a:r>
              <a:rPr lang="en-GB" altLang="en-US" dirty="0" smtClean="0">
                <a:solidFill>
                  <a:schemeClr val="tx1"/>
                </a:solidFill>
                <a:latin typeface="Arial" panose="020B0604020202020204" pitchFamily="34" charset="0"/>
                <a:cs typeface="Arial" panose="020B0604020202020204" pitchFamily="34" charset="0"/>
              </a:rPr>
              <a:t>Concerned with </a:t>
            </a:r>
            <a:r>
              <a:rPr lang="en-GB" altLang="en-US" b="1" u="sng" dirty="0" smtClean="0">
                <a:solidFill>
                  <a:schemeClr val="tx1"/>
                </a:solidFill>
                <a:latin typeface="Arial" panose="020B0604020202020204" pitchFamily="34" charset="0"/>
                <a:cs typeface="Arial" panose="020B0604020202020204" pitchFamily="34" charset="0"/>
              </a:rPr>
              <a:t>ensuring that the required level of quality is achieved in a software product</a:t>
            </a:r>
            <a:r>
              <a:rPr lang="en-GB" altLang="en-US" dirty="0" smtClean="0">
                <a:solidFill>
                  <a:schemeClr val="tx1"/>
                </a:solidFill>
                <a:latin typeface="Arial" panose="020B0604020202020204" pitchFamily="34" charset="0"/>
                <a:cs typeface="Arial" panose="020B0604020202020204" pitchFamily="34" charset="0"/>
              </a:rPr>
              <a:t>.</a:t>
            </a:r>
          </a:p>
          <a:p>
            <a:pPr eaLnBrk="1" hangingPunct="1">
              <a:buFont typeface="Wingdings" panose="05000000000000000000" pitchFamily="2" charset="2"/>
              <a:buChar char="²"/>
              <a:defRPr/>
            </a:pPr>
            <a:r>
              <a:rPr lang="en-GB" altLang="en-US" b="1" u="sng" dirty="0" smtClean="0">
                <a:solidFill>
                  <a:schemeClr val="tx1"/>
                </a:solidFill>
                <a:latin typeface="Arial" panose="020B0604020202020204" pitchFamily="34" charset="0"/>
                <a:cs typeface="Arial" panose="020B0604020202020204" pitchFamily="34" charset="0"/>
              </a:rPr>
              <a:t>Three principal concerns</a:t>
            </a:r>
            <a:r>
              <a:rPr lang="en-GB" altLang="en-US" dirty="0" smtClean="0">
                <a:solidFill>
                  <a:schemeClr val="tx1"/>
                </a:solidFill>
                <a:latin typeface="Arial" panose="020B0604020202020204" pitchFamily="34" charset="0"/>
                <a:cs typeface="Arial" panose="020B0604020202020204" pitchFamily="34" charset="0"/>
              </a:rPr>
              <a:t>:</a:t>
            </a:r>
          </a:p>
          <a:p>
            <a:pPr lvl="1" eaLnBrk="1" hangingPunct="1">
              <a:buFont typeface="Wingdings" panose="05000000000000000000" pitchFamily="2" charset="2"/>
              <a:buChar char="§"/>
              <a:defRPr/>
            </a:pPr>
            <a:r>
              <a:rPr lang="en-US" altLang="en-US" sz="2400" b="1" u="sng" dirty="0" smtClean="0">
                <a:solidFill>
                  <a:schemeClr val="tx1"/>
                </a:solidFill>
                <a:latin typeface="Arial" panose="020B0604020202020204" pitchFamily="34" charset="0"/>
                <a:cs typeface="Arial" panose="020B0604020202020204" pitchFamily="34" charset="0"/>
              </a:rPr>
              <a:t>At the organizational level</a:t>
            </a:r>
            <a:r>
              <a:rPr lang="en-US" altLang="en-US" sz="2400" dirty="0" smtClean="0">
                <a:solidFill>
                  <a:schemeClr val="tx1"/>
                </a:solidFill>
                <a:latin typeface="Arial" panose="020B0604020202020204" pitchFamily="34" charset="0"/>
                <a:cs typeface="Arial" panose="020B0604020202020204" pitchFamily="34" charset="0"/>
              </a:rPr>
              <a:t>, quality management is concerned with </a:t>
            </a:r>
            <a:r>
              <a:rPr lang="en-US" altLang="en-US" sz="2400" b="1" u="sng" dirty="0" smtClean="0">
                <a:solidFill>
                  <a:schemeClr val="tx1"/>
                </a:solidFill>
                <a:latin typeface="Arial" panose="020B0604020202020204" pitchFamily="34" charset="0"/>
                <a:cs typeface="Arial" panose="020B0604020202020204" pitchFamily="34" charset="0"/>
              </a:rPr>
              <a:t>establishing a framework of organizational processes and standards </a:t>
            </a:r>
            <a:r>
              <a:rPr lang="en-US" altLang="en-US" sz="2400" dirty="0" smtClean="0">
                <a:solidFill>
                  <a:schemeClr val="tx1"/>
                </a:solidFill>
                <a:latin typeface="Arial" panose="020B0604020202020204" pitchFamily="34" charset="0"/>
                <a:cs typeface="Arial" panose="020B0604020202020204" pitchFamily="34" charset="0"/>
              </a:rPr>
              <a:t>that will lead to high-quality software.</a:t>
            </a:r>
          </a:p>
          <a:p>
            <a:pPr lvl="1" eaLnBrk="1" hangingPunct="1">
              <a:buFont typeface="Wingdings" panose="05000000000000000000" pitchFamily="2" charset="2"/>
              <a:buChar char="§"/>
              <a:defRPr/>
            </a:pPr>
            <a:r>
              <a:rPr lang="en-US" altLang="en-US" sz="2400" b="1" u="sng" dirty="0" smtClean="0">
                <a:solidFill>
                  <a:schemeClr val="tx1"/>
                </a:solidFill>
                <a:latin typeface="Arial" panose="020B0604020202020204" pitchFamily="34" charset="0"/>
                <a:cs typeface="Arial" panose="020B0604020202020204" pitchFamily="34" charset="0"/>
              </a:rPr>
              <a:t>At the project level</a:t>
            </a:r>
            <a:r>
              <a:rPr lang="en-US" altLang="en-US" sz="2400" dirty="0" smtClean="0">
                <a:solidFill>
                  <a:schemeClr val="tx1"/>
                </a:solidFill>
                <a:latin typeface="Arial" panose="020B0604020202020204" pitchFamily="34" charset="0"/>
                <a:cs typeface="Arial" panose="020B0604020202020204" pitchFamily="34" charset="0"/>
              </a:rPr>
              <a:t>, quality management involves</a:t>
            </a:r>
          </a:p>
          <a:p>
            <a:pPr marL="1198563" lvl="1" eaLnBrk="1" hangingPunct="1">
              <a:buFont typeface="Wingdings" panose="05000000000000000000" pitchFamily="2" charset="2"/>
              <a:buChar char="§"/>
              <a:defRPr/>
            </a:pPr>
            <a:r>
              <a:rPr lang="en-US" altLang="en-US" sz="2400" b="1" u="sng" dirty="0" smtClean="0">
                <a:solidFill>
                  <a:schemeClr val="tx1"/>
                </a:solidFill>
                <a:latin typeface="Arial" panose="020B0604020202020204" pitchFamily="34" charset="0"/>
                <a:cs typeface="Arial" panose="020B0604020202020204" pitchFamily="34" charset="0"/>
              </a:rPr>
              <a:t>Establishing </a:t>
            </a:r>
            <a:r>
              <a:rPr lang="en-US" altLang="en-US" sz="2400" b="1" u="sng" dirty="0">
                <a:solidFill>
                  <a:schemeClr val="tx1"/>
                </a:solidFill>
                <a:latin typeface="Arial" panose="020B0604020202020204" pitchFamily="34" charset="0"/>
                <a:cs typeface="Arial" panose="020B0604020202020204" pitchFamily="34" charset="0"/>
              </a:rPr>
              <a:t>a quality plan for a project</a:t>
            </a:r>
            <a:r>
              <a:rPr lang="en-US" altLang="en-US" sz="2400" dirty="0">
                <a:solidFill>
                  <a:schemeClr val="tx1"/>
                </a:solidFill>
                <a:latin typeface="Arial" panose="020B0604020202020204" pitchFamily="34" charset="0"/>
                <a:cs typeface="Arial" panose="020B0604020202020204" pitchFamily="34" charset="0"/>
              </a:rPr>
              <a:t>. The quality </a:t>
            </a:r>
            <a:r>
              <a:rPr lang="en-US" altLang="en-US" sz="2400" b="1" u="sng" dirty="0">
                <a:solidFill>
                  <a:schemeClr val="tx1"/>
                </a:solidFill>
                <a:latin typeface="Arial" panose="020B0604020202020204" pitchFamily="34" charset="0"/>
                <a:cs typeface="Arial" panose="020B0604020202020204" pitchFamily="34" charset="0"/>
              </a:rPr>
              <a:t>plan should set out the quality goals </a:t>
            </a:r>
            <a:r>
              <a:rPr lang="en-US" altLang="en-US" sz="2400" dirty="0">
                <a:solidFill>
                  <a:schemeClr val="tx1"/>
                </a:solidFill>
                <a:latin typeface="Arial" panose="020B0604020202020204" pitchFamily="34" charset="0"/>
                <a:cs typeface="Arial" panose="020B0604020202020204" pitchFamily="34" charset="0"/>
              </a:rPr>
              <a:t>for the project </a:t>
            </a:r>
            <a:r>
              <a:rPr lang="en-US" altLang="en-US" sz="2400" b="1" u="sng" dirty="0">
                <a:solidFill>
                  <a:schemeClr val="tx1"/>
                </a:solidFill>
                <a:latin typeface="Arial" panose="020B0604020202020204" pitchFamily="34" charset="0"/>
                <a:cs typeface="Arial" panose="020B0604020202020204" pitchFamily="34" charset="0"/>
              </a:rPr>
              <a:t>and define what processes and standards are to be used</a:t>
            </a:r>
            <a:r>
              <a:rPr lang="en-US" altLang="en-US" sz="2400" dirty="0">
                <a:solidFill>
                  <a:schemeClr val="tx1"/>
                </a:solidFill>
                <a:latin typeface="Arial" panose="020B0604020202020204" pitchFamily="34" charset="0"/>
                <a:cs typeface="Arial" panose="020B0604020202020204" pitchFamily="34" charset="0"/>
              </a:rPr>
              <a:t>.</a:t>
            </a:r>
            <a:endParaRPr lang="en-GB" altLang="en-US" sz="2400" dirty="0">
              <a:solidFill>
                <a:schemeClr val="tx1"/>
              </a:solidFill>
              <a:latin typeface="Arial" panose="020B0604020202020204" pitchFamily="34" charset="0"/>
              <a:cs typeface="Arial" panose="020B0604020202020204" pitchFamily="34" charset="0"/>
            </a:endParaRPr>
          </a:p>
          <a:p>
            <a:pPr marL="1198563" lvl="1" eaLnBrk="1" hangingPunct="1">
              <a:buFont typeface="Wingdings" panose="05000000000000000000" pitchFamily="2" charset="2"/>
              <a:buChar char="§"/>
              <a:defRPr/>
            </a:pPr>
            <a:r>
              <a:rPr lang="en-US" altLang="en-US" sz="2400" b="1" u="sng" dirty="0" smtClean="0">
                <a:solidFill>
                  <a:schemeClr val="tx1"/>
                </a:solidFill>
                <a:latin typeface="Arial" panose="020B0604020202020204" pitchFamily="34" charset="0"/>
                <a:cs typeface="Arial" panose="020B0604020202020204" pitchFamily="34" charset="0"/>
              </a:rPr>
              <a:t>Application of specific quality processes and checking that these planned processes have been followed</a:t>
            </a:r>
            <a:r>
              <a:rPr lang="en-US" altLang="en-US" sz="2400" dirty="0" smtClean="0">
                <a:solidFill>
                  <a:schemeClr val="tx1"/>
                </a:solidFill>
                <a:latin typeface="Arial" panose="020B0604020202020204" pitchFamily="34" charset="0"/>
                <a:cs typeface="Arial" panose="020B0604020202020204" pitchFamily="34" charset="0"/>
              </a:rPr>
              <a:t>.</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9C2E2B68-889D-4EDF-8DDD-2C8AEEC42740}" type="slidenum">
              <a:rPr lang="en-US" altLang="en-US" sz="1200" smtClean="0">
                <a:solidFill>
                  <a:srgbClr val="898989"/>
                </a:solidFill>
                <a:latin typeface="Calibri" pitchFamily="34" charset="0"/>
              </a:rPr>
              <a:pPr/>
              <a:t>25</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37168263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31800" y="6350"/>
            <a:ext cx="8435975" cy="488950"/>
          </a:xfrm>
        </p:spPr>
        <p:txBody>
          <a:bodyPr/>
          <a:lstStyle/>
          <a:p>
            <a:pPr algn="ctr" eaLnBrk="1" hangingPunct="1"/>
            <a:r>
              <a:rPr lang="en-GB" altLang="en-US" sz="2800" smtClean="0">
                <a:latin typeface="Arial" pitchFamily="34" charset="0"/>
                <a:cs typeface="Arial" pitchFamily="34" charset="0"/>
              </a:rPr>
              <a:t>Quality management activities</a:t>
            </a:r>
          </a:p>
        </p:txBody>
      </p:sp>
      <p:sp>
        <p:nvSpPr>
          <p:cNvPr id="5123" name="Rectangle 3"/>
          <p:cNvSpPr>
            <a:spLocks noGrp="1" noChangeArrowheads="1"/>
          </p:cNvSpPr>
          <p:nvPr>
            <p:ph idx="1"/>
          </p:nvPr>
        </p:nvSpPr>
        <p:spPr bwMode="auto">
          <a:xfrm>
            <a:off x="406400" y="765175"/>
            <a:ext cx="8461375" cy="55911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defRPr/>
            </a:pPr>
            <a:r>
              <a:rPr lang="en-US" altLang="en-US" sz="2600" dirty="0" smtClean="0">
                <a:latin typeface="Arial" panose="020B0604020202020204" pitchFamily="34" charset="0"/>
                <a:cs typeface="Arial" panose="020B0604020202020204" pitchFamily="34" charset="0"/>
              </a:rPr>
              <a:t>Quality management provides </a:t>
            </a:r>
            <a:r>
              <a:rPr lang="en-US" altLang="en-US" sz="2600" b="1" u="sng" dirty="0" smtClean="0">
                <a:solidFill>
                  <a:srgbClr val="FF0000"/>
                </a:solidFill>
                <a:latin typeface="Arial" panose="020B0604020202020204" pitchFamily="34" charset="0"/>
                <a:cs typeface="Arial" panose="020B0604020202020204" pitchFamily="34" charset="0"/>
              </a:rPr>
              <a:t>an independent check on the software development process</a:t>
            </a:r>
            <a:r>
              <a:rPr lang="en-US" altLang="en-US" sz="2600" dirty="0" smtClean="0">
                <a:latin typeface="Arial" panose="020B0604020202020204" pitchFamily="34" charset="0"/>
                <a:cs typeface="Arial" panose="020B0604020202020204" pitchFamily="34" charset="0"/>
              </a:rPr>
              <a:t>. </a:t>
            </a:r>
            <a:endParaRPr lang="en-GB" altLang="en-US" sz="2600" dirty="0" smtClean="0">
              <a:latin typeface="Arial" panose="020B0604020202020204" pitchFamily="34" charset="0"/>
              <a:cs typeface="Arial" panose="020B0604020202020204" pitchFamily="34" charset="0"/>
            </a:endParaRPr>
          </a:p>
          <a:p>
            <a:pPr eaLnBrk="1" hangingPunct="1">
              <a:buFont typeface="Wingdings" panose="05000000000000000000" pitchFamily="2" charset="2"/>
              <a:buChar char="²"/>
              <a:defRPr/>
            </a:pPr>
            <a:r>
              <a:rPr lang="en-US" altLang="en-US" sz="2600" dirty="0" smtClean="0">
                <a:latin typeface="Arial" panose="020B0604020202020204" pitchFamily="34" charset="0"/>
                <a:cs typeface="Arial" panose="020B0604020202020204" pitchFamily="34" charset="0"/>
              </a:rPr>
              <a:t>The quality management process </a:t>
            </a:r>
            <a:r>
              <a:rPr lang="en-US" altLang="en-US" sz="2600" b="1" u="sng" dirty="0" smtClean="0">
                <a:solidFill>
                  <a:srgbClr val="FF0000"/>
                </a:solidFill>
                <a:latin typeface="Arial" panose="020B0604020202020204" pitchFamily="34" charset="0"/>
                <a:cs typeface="Arial" panose="020B0604020202020204" pitchFamily="34" charset="0"/>
              </a:rPr>
              <a:t>checks the project deliverables</a:t>
            </a:r>
            <a:r>
              <a:rPr lang="en-US" altLang="en-US" sz="2600" b="1" u="sng" dirty="0" smtClean="0">
                <a:latin typeface="Arial" panose="020B0604020202020204" pitchFamily="34" charset="0"/>
                <a:cs typeface="Arial" panose="020B0604020202020204" pitchFamily="34" charset="0"/>
              </a:rPr>
              <a:t> </a:t>
            </a:r>
            <a:r>
              <a:rPr lang="en-US" altLang="en-US" sz="2600" b="1" u="sng" dirty="0" smtClean="0">
                <a:solidFill>
                  <a:srgbClr val="FF0000"/>
                </a:solidFill>
                <a:latin typeface="Arial" panose="020B0604020202020204" pitchFamily="34" charset="0"/>
                <a:cs typeface="Arial" panose="020B0604020202020204" pitchFamily="34" charset="0"/>
              </a:rPr>
              <a:t>to ensure that they are consistent with organizational standards and goals </a:t>
            </a:r>
          </a:p>
          <a:p>
            <a:pPr eaLnBrk="1" hangingPunct="1">
              <a:buFont typeface="Wingdings" panose="05000000000000000000" pitchFamily="2" charset="2"/>
              <a:buChar char="²"/>
              <a:defRPr/>
            </a:pPr>
            <a:r>
              <a:rPr lang="en-US" altLang="en-US" sz="2600" b="1" u="sng" dirty="0" smtClean="0">
                <a:solidFill>
                  <a:srgbClr val="FF0000"/>
                </a:solidFill>
                <a:latin typeface="Arial" panose="020B0604020202020204" pitchFamily="34" charset="0"/>
                <a:cs typeface="Arial" panose="020B0604020202020204" pitchFamily="34" charset="0"/>
              </a:rPr>
              <a:t>The quality team should be independent from the development team </a:t>
            </a:r>
            <a:r>
              <a:rPr lang="en-US" altLang="en-US" sz="2600" dirty="0" smtClean="0">
                <a:latin typeface="Arial" panose="020B0604020202020204" pitchFamily="34" charset="0"/>
                <a:cs typeface="Arial" panose="020B0604020202020204" pitchFamily="34" charset="0"/>
              </a:rPr>
              <a:t>so that they can take an objective view of the software. </a:t>
            </a:r>
          </a:p>
          <a:p>
            <a:pPr marL="284163" indent="0" eaLnBrk="1" hangingPunct="1">
              <a:buFont typeface="Wingdings" charset="2"/>
              <a:buNone/>
              <a:defRPr/>
            </a:pPr>
            <a:r>
              <a:rPr lang="en-US" altLang="en-US" sz="2600" b="1" u="sng" dirty="0" smtClean="0">
                <a:latin typeface="Arial" panose="020B0604020202020204" pitchFamily="34" charset="0"/>
                <a:cs typeface="Arial" panose="020B0604020202020204" pitchFamily="34" charset="0"/>
              </a:rPr>
              <a:t>This allows them </a:t>
            </a:r>
            <a:r>
              <a:rPr lang="en-US" altLang="en-US" sz="2600" b="1" u="sng" dirty="0" smtClean="0">
                <a:solidFill>
                  <a:srgbClr val="FF0000"/>
                </a:solidFill>
                <a:latin typeface="Arial" panose="020B0604020202020204" pitchFamily="34" charset="0"/>
                <a:cs typeface="Arial" panose="020B0604020202020204" pitchFamily="34" charset="0"/>
              </a:rPr>
              <a:t>to report on software quality without being influenced</a:t>
            </a:r>
            <a:r>
              <a:rPr lang="en-US" altLang="en-US" sz="2600" dirty="0" smtClean="0">
                <a:solidFill>
                  <a:srgbClr val="FF0000"/>
                </a:solidFill>
                <a:latin typeface="Arial" panose="020B0604020202020204" pitchFamily="34" charset="0"/>
                <a:cs typeface="Arial" panose="020B0604020202020204" pitchFamily="34" charset="0"/>
              </a:rPr>
              <a:t> </a:t>
            </a:r>
            <a:r>
              <a:rPr lang="en-US" altLang="en-US" sz="2600" dirty="0" smtClean="0">
                <a:latin typeface="Arial" panose="020B0604020202020204" pitchFamily="34" charset="0"/>
                <a:cs typeface="Arial" panose="020B0604020202020204" pitchFamily="34" charset="0"/>
              </a:rPr>
              <a:t>by software development issues.</a:t>
            </a:r>
            <a:endParaRPr lang="en-GB" altLang="en-US" sz="2600" dirty="0" smtClean="0">
              <a:latin typeface="Arial" panose="020B0604020202020204" pitchFamily="34" charset="0"/>
              <a:cs typeface="Arial" panose="020B0604020202020204" pitchFamily="34" charset="0"/>
            </a:endParaRPr>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A646A6D5-F7F0-470D-8AF5-1C14A73102AA}" type="slidenum">
              <a:rPr lang="en-US" altLang="en-US" sz="1200" smtClean="0">
                <a:solidFill>
                  <a:srgbClr val="898989"/>
                </a:solidFill>
                <a:latin typeface="Calibri" pitchFamily="34" charset="0"/>
              </a:rPr>
              <a:pPr/>
              <a:t>26</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357982107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465138" y="0"/>
            <a:ext cx="8229600" cy="417513"/>
          </a:xfrm>
        </p:spPr>
        <p:txBody>
          <a:bodyPr/>
          <a:lstStyle/>
          <a:p>
            <a:pPr algn="ctr" eaLnBrk="1" hangingPunct="1"/>
            <a:r>
              <a:rPr lang="en-US" altLang="en-US" smtClean="0">
                <a:latin typeface="Arial" pitchFamily="34" charset="0"/>
                <a:cs typeface="Arial" pitchFamily="34" charset="0"/>
              </a:rPr>
              <a:t>Quality management and software development</a:t>
            </a:r>
          </a:p>
        </p:txBody>
      </p:sp>
      <p:pic>
        <p:nvPicPr>
          <p:cNvPr id="10243" name="Content Placeholder 3" descr="24.1 QMandDevelopment.eps"/>
          <p:cNvPicPr>
            <a:picLocks noGrp="1" noChangeAspect="1"/>
          </p:cNvPicPr>
          <p:nvPr>
            <p:ph idx="1"/>
          </p:nvPr>
        </p:nvPicPr>
        <p:blipFill>
          <a:blip r:embed="rId3">
            <a:extLst>
              <a:ext uri="{28A0092B-C50C-407E-A947-70E740481C1C}">
                <a14:useLocalDpi xmlns:a14="http://schemas.microsoft.com/office/drawing/2010/main" val="0"/>
              </a:ext>
            </a:extLst>
          </a:blip>
          <a:srcRect t="-29272" b="-29272"/>
          <a:stretch>
            <a:fillRect/>
          </a:stretch>
        </p:blipFill>
        <p:spPr bwMode="auto">
          <a:xfrm>
            <a:off x="0" y="549275"/>
            <a:ext cx="9144000" cy="5688013"/>
          </a:xfrm>
          <a:noFill/>
          <a:l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568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5575"/>
            <a:ext cx="8362950" cy="490538"/>
          </a:xfrm>
        </p:spPr>
        <p:txBody>
          <a:bodyPr/>
          <a:lstStyle/>
          <a:p>
            <a:pPr algn="ctr" eaLnBrk="1" hangingPunct="1"/>
            <a:r>
              <a:rPr lang="en-GB" altLang="en-US" sz="2800" smtClean="0">
                <a:solidFill>
                  <a:srgbClr val="FF0000"/>
                </a:solidFill>
                <a:latin typeface="Arial" pitchFamily="34" charset="0"/>
                <a:cs typeface="Arial" pitchFamily="34" charset="0"/>
              </a:rPr>
              <a:t>Quality planning</a:t>
            </a:r>
          </a:p>
        </p:txBody>
      </p:sp>
      <p:sp>
        <p:nvSpPr>
          <p:cNvPr id="11267" name="Rectangle 3"/>
          <p:cNvSpPr>
            <a:spLocks noGrp="1" noChangeArrowheads="1"/>
          </p:cNvSpPr>
          <p:nvPr>
            <p:ph idx="1"/>
          </p:nvPr>
        </p:nvSpPr>
        <p:spPr bwMode="auto">
          <a:xfrm>
            <a:off x="457200" y="765175"/>
            <a:ext cx="8362950"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3200" b="1" smtClean="0">
                <a:solidFill>
                  <a:srgbClr val="FF0000"/>
                </a:solidFill>
                <a:latin typeface="Arial" pitchFamily="34" charset="0"/>
                <a:cs typeface="Arial" pitchFamily="34" charset="0"/>
              </a:rPr>
              <a:t>A </a:t>
            </a:r>
            <a:r>
              <a:rPr lang="en-GB" altLang="en-US" sz="3200" b="1" u="sng" smtClean="0">
                <a:solidFill>
                  <a:srgbClr val="FF0000"/>
                </a:solidFill>
                <a:latin typeface="Arial" pitchFamily="34" charset="0"/>
                <a:cs typeface="Arial" pitchFamily="34" charset="0"/>
              </a:rPr>
              <a:t>quality plan sets out the desired product qualities</a:t>
            </a:r>
            <a:r>
              <a:rPr lang="en-GB" altLang="en-US" sz="3200" b="1" u="sng" smtClean="0">
                <a:latin typeface="Arial" pitchFamily="34" charset="0"/>
                <a:cs typeface="Arial" pitchFamily="34" charset="0"/>
              </a:rPr>
              <a:t> and </a:t>
            </a:r>
            <a:r>
              <a:rPr lang="en-GB" altLang="en-US" sz="3200" b="1" u="sng" smtClean="0">
                <a:solidFill>
                  <a:srgbClr val="FF0000"/>
                </a:solidFill>
                <a:latin typeface="Arial" pitchFamily="34" charset="0"/>
                <a:cs typeface="Arial" pitchFamily="34" charset="0"/>
              </a:rPr>
              <a:t>how these are assessed</a:t>
            </a:r>
            <a:r>
              <a:rPr lang="en-GB" altLang="en-US" sz="3200" b="1" u="sng" smtClean="0">
                <a:latin typeface="Arial" pitchFamily="34" charset="0"/>
                <a:cs typeface="Arial" pitchFamily="34" charset="0"/>
              </a:rPr>
              <a:t> and </a:t>
            </a:r>
            <a:r>
              <a:rPr lang="en-GB" altLang="en-US" sz="3200" b="1" u="sng" smtClean="0">
                <a:solidFill>
                  <a:srgbClr val="FF0000"/>
                </a:solidFill>
                <a:latin typeface="Arial" pitchFamily="34" charset="0"/>
                <a:cs typeface="Arial" pitchFamily="34" charset="0"/>
              </a:rPr>
              <a:t>defines</a:t>
            </a:r>
            <a:r>
              <a:rPr lang="en-GB" altLang="en-US" sz="3200" b="1" u="sng" smtClean="0">
                <a:latin typeface="Arial" pitchFamily="34" charset="0"/>
                <a:cs typeface="Arial" pitchFamily="34" charset="0"/>
              </a:rPr>
              <a:t> the most </a:t>
            </a:r>
            <a:r>
              <a:rPr lang="en-GB" altLang="en-US" sz="3200" b="1" u="sng" smtClean="0">
                <a:solidFill>
                  <a:srgbClr val="FF0000"/>
                </a:solidFill>
                <a:latin typeface="Arial" pitchFamily="34" charset="0"/>
                <a:cs typeface="Arial" pitchFamily="34" charset="0"/>
              </a:rPr>
              <a:t>significant</a:t>
            </a:r>
            <a:r>
              <a:rPr lang="en-GB" altLang="en-US" sz="3200" b="1" u="sng" smtClean="0">
                <a:latin typeface="Arial" pitchFamily="34" charset="0"/>
                <a:cs typeface="Arial" pitchFamily="34" charset="0"/>
              </a:rPr>
              <a:t> </a:t>
            </a:r>
            <a:r>
              <a:rPr lang="en-GB" altLang="en-US" sz="3200" b="1" u="sng" smtClean="0">
                <a:solidFill>
                  <a:srgbClr val="FF0000"/>
                </a:solidFill>
                <a:latin typeface="Arial" pitchFamily="34" charset="0"/>
                <a:cs typeface="Arial" pitchFamily="34" charset="0"/>
              </a:rPr>
              <a:t>quality attributes</a:t>
            </a:r>
            <a:r>
              <a:rPr lang="en-GB" altLang="en-US" sz="3200" smtClean="0">
                <a:latin typeface="Arial" pitchFamily="34" charset="0"/>
                <a:cs typeface="Arial" pitchFamily="34" charset="0"/>
              </a:rPr>
              <a:t>.</a:t>
            </a:r>
          </a:p>
          <a:p>
            <a:pPr eaLnBrk="1" hangingPunct="1">
              <a:buFont typeface="Wingdings" pitchFamily="2" charset="2"/>
              <a:buChar char="²"/>
            </a:pPr>
            <a:r>
              <a:rPr lang="en-GB" altLang="en-US" sz="3200" smtClean="0">
                <a:latin typeface="Arial" pitchFamily="34" charset="0"/>
                <a:cs typeface="Arial" pitchFamily="34" charset="0"/>
              </a:rPr>
              <a:t>The quality plan should </a:t>
            </a:r>
            <a:r>
              <a:rPr lang="en-GB" altLang="en-US" sz="3200" b="1" u="sng" smtClean="0">
                <a:solidFill>
                  <a:srgbClr val="FF0000"/>
                </a:solidFill>
                <a:latin typeface="Arial" pitchFamily="34" charset="0"/>
                <a:cs typeface="Arial" pitchFamily="34" charset="0"/>
              </a:rPr>
              <a:t>define the quality assessment process.</a:t>
            </a:r>
          </a:p>
          <a:p>
            <a:pPr eaLnBrk="1" hangingPunct="1">
              <a:buFont typeface="Wingdings" pitchFamily="2" charset="2"/>
              <a:buChar char="²"/>
            </a:pPr>
            <a:r>
              <a:rPr lang="en-GB" altLang="en-US" sz="3200" smtClean="0">
                <a:latin typeface="Arial" pitchFamily="34" charset="0"/>
                <a:cs typeface="Arial" pitchFamily="34" charset="0"/>
              </a:rPr>
              <a:t>It should </a:t>
            </a:r>
            <a:r>
              <a:rPr lang="en-GB" altLang="en-US" sz="3200" b="1" u="sng" smtClean="0">
                <a:solidFill>
                  <a:srgbClr val="FF0000"/>
                </a:solidFill>
                <a:latin typeface="Arial" pitchFamily="34" charset="0"/>
                <a:cs typeface="Arial" pitchFamily="34" charset="0"/>
              </a:rPr>
              <a:t>set out which organisational standards should be applied</a:t>
            </a:r>
            <a:r>
              <a:rPr lang="en-GB" altLang="en-US" sz="3200" smtClean="0">
                <a:solidFill>
                  <a:srgbClr val="FF0000"/>
                </a:solidFill>
                <a:latin typeface="Arial" pitchFamily="34" charset="0"/>
                <a:cs typeface="Arial" pitchFamily="34" charset="0"/>
              </a:rPr>
              <a:t> </a:t>
            </a:r>
            <a:r>
              <a:rPr lang="en-GB" altLang="en-US" sz="3200" smtClean="0">
                <a:latin typeface="Arial" pitchFamily="34" charset="0"/>
                <a:cs typeface="Arial" pitchFamily="34" charset="0"/>
              </a:rPr>
              <a:t>and, where necessary, define new standards to be used.</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83BD631F-0988-46D5-99BB-6D718FA3CC66}" type="slidenum">
              <a:rPr lang="en-US" altLang="en-US" sz="1200" smtClean="0">
                <a:solidFill>
                  <a:srgbClr val="898989"/>
                </a:solidFill>
                <a:latin typeface="Calibri" pitchFamily="34" charset="0"/>
              </a:rPr>
              <a:pPr/>
              <a:t>28</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34219934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362950" cy="490538"/>
          </a:xfrm>
        </p:spPr>
        <p:txBody>
          <a:bodyPr/>
          <a:lstStyle/>
          <a:p>
            <a:pPr algn="ctr" eaLnBrk="1" hangingPunct="1"/>
            <a:r>
              <a:rPr lang="en-GB" altLang="en-US" sz="2800" smtClean="0">
                <a:latin typeface="Arial" pitchFamily="34" charset="0"/>
                <a:cs typeface="Arial" pitchFamily="34" charset="0"/>
              </a:rPr>
              <a:t>Software quality</a:t>
            </a:r>
          </a:p>
        </p:txBody>
      </p:sp>
      <p:sp>
        <p:nvSpPr>
          <p:cNvPr id="12291" name="Rectangle 3"/>
          <p:cNvSpPr>
            <a:spLocks noGrp="1" noChangeArrowheads="1"/>
          </p:cNvSpPr>
          <p:nvPr>
            <p:ph idx="1"/>
          </p:nvPr>
        </p:nvSpPr>
        <p:spPr bwMode="auto">
          <a:xfrm>
            <a:off x="250825" y="490538"/>
            <a:ext cx="8785225" cy="6230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2600" b="1" u="sng" smtClean="0">
                <a:solidFill>
                  <a:srgbClr val="FF0000"/>
                </a:solidFill>
                <a:latin typeface="Arial" pitchFamily="34" charset="0"/>
                <a:cs typeface="Arial" pitchFamily="34" charset="0"/>
              </a:rPr>
              <a:t>Quality</a:t>
            </a:r>
            <a:r>
              <a:rPr lang="en-GB" altLang="en-US" sz="2600" b="1" u="sng" smtClean="0">
                <a:latin typeface="Arial" pitchFamily="34" charset="0"/>
                <a:cs typeface="Arial" pitchFamily="34" charset="0"/>
              </a:rPr>
              <a:t>,</a:t>
            </a:r>
            <a:r>
              <a:rPr lang="en-GB" altLang="en-US" sz="2600" smtClean="0">
                <a:latin typeface="Arial" pitchFamily="34" charset="0"/>
                <a:cs typeface="Arial" pitchFamily="34" charset="0"/>
              </a:rPr>
              <a:t> simplistically, </a:t>
            </a:r>
            <a:r>
              <a:rPr lang="en-GB" altLang="en-US" sz="2600" b="1" u="sng" smtClean="0">
                <a:solidFill>
                  <a:srgbClr val="FF0000"/>
                </a:solidFill>
                <a:latin typeface="Arial" pitchFamily="34" charset="0"/>
                <a:cs typeface="Arial" pitchFamily="34" charset="0"/>
              </a:rPr>
              <a:t>means that a product should meet its specification.</a:t>
            </a:r>
          </a:p>
          <a:p>
            <a:pPr eaLnBrk="1" hangingPunct="1">
              <a:buFont typeface="Wingdings" pitchFamily="2" charset="2"/>
              <a:buChar char="²"/>
            </a:pPr>
            <a:r>
              <a:rPr lang="en-GB" altLang="en-US" sz="2600" b="1" smtClean="0">
                <a:latin typeface="Arial" pitchFamily="34" charset="0"/>
                <a:cs typeface="Arial" pitchFamily="34" charset="0"/>
              </a:rPr>
              <a:t>This is </a:t>
            </a:r>
            <a:r>
              <a:rPr lang="en-GB" altLang="en-US" sz="2600" b="1" smtClean="0">
                <a:solidFill>
                  <a:srgbClr val="FF0000"/>
                </a:solidFill>
                <a:latin typeface="Arial" pitchFamily="34" charset="0"/>
                <a:cs typeface="Arial" pitchFamily="34" charset="0"/>
              </a:rPr>
              <a:t>problematical</a:t>
            </a:r>
            <a:r>
              <a:rPr lang="en-GB" altLang="en-US" sz="2600" b="1" smtClean="0">
                <a:latin typeface="Arial" pitchFamily="34" charset="0"/>
                <a:cs typeface="Arial" pitchFamily="34" charset="0"/>
              </a:rPr>
              <a:t> </a:t>
            </a:r>
            <a:r>
              <a:rPr lang="en-GB" altLang="en-US" sz="2600" b="1" smtClean="0">
                <a:solidFill>
                  <a:srgbClr val="FF0000"/>
                </a:solidFill>
                <a:latin typeface="Arial" pitchFamily="34" charset="0"/>
                <a:cs typeface="Arial" pitchFamily="34" charset="0"/>
              </a:rPr>
              <a:t>for software systems</a:t>
            </a:r>
          </a:p>
          <a:p>
            <a:pPr lvl="1" eaLnBrk="1" hangingPunct="1">
              <a:buFont typeface="Wingdings" pitchFamily="2" charset="2"/>
              <a:buChar char="§"/>
            </a:pPr>
            <a:r>
              <a:rPr lang="en-GB" altLang="en-US" sz="2600" b="1" u="sng" smtClean="0">
                <a:latin typeface="Arial" pitchFamily="34" charset="0"/>
                <a:cs typeface="Arial" pitchFamily="34" charset="0"/>
              </a:rPr>
              <a:t>There is </a:t>
            </a:r>
            <a:r>
              <a:rPr lang="en-GB" altLang="en-US" sz="2600" b="1" u="sng" smtClean="0">
                <a:solidFill>
                  <a:srgbClr val="FF0000"/>
                </a:solidFill>
                <a:latin typeface="Arial" pitchFamily="34" charset="0"/>
                <a:cs typeface="Arial" pitchFamily="34" charset="0"/>
              </a:rPr>
              <a:t>a tension between customer quality requirements</a:t>
            </a:r>
            <a:r>
              <a:rPr lang="en-GB" altLang="en-US" sz="2600" b="1" u="sng" smtClean="0">
                <a:latin typeface="Arial" pitchFamily="34" charset="0"/>
                <a:cs typeface="Arial" pitchFamily="34" charset="0"/>
              </a:rPr>
              <a:t> (efficiency, reliability</a:t>
            </a:r>
            <a:r>
              <a:rPr lang="en-GB" altLang="en-US" sz="2600" smtClean="0">
                <a:latin typeface="Arial" pitchFamily="34" charset="0"/>
                <a:cs typeface="Arial" pitchFamily="34" charset="0"/>
              </a:rPr>
              <a:t>, etc.) </a:t>
            </a:r>
            <a:r>
              <a:rPr lang="en-GB" altLang="en-US" sz="2600" b="1" u="sng" smtClean="0">
                <a:solidFill>
                  <a:srgbClr val="FF0000"/>
                </a:solidFill>
                <a:latin typeface="Arial" pitchFamily="34" charset="0"/>
                <a:cs typeface="Arial" pitchFamily="34" charset="0"/>
              </a:rPr>
              <a:t>and developer quality requirements </a:t>
            </a:r>
            <a:r>
              <a:rPr lang="en-GB" altLang="en-US" sz="2600" b="1" u="sng" smtClean="0">
                <a:latin typeface="Arial" pitchFamily="34" charset="0"/>
                <a:cs typeface="Arial" pitchFamily="34" charset="0"/>
              </a:rPr>
              <a:t>(maintainability, reusability</a:t>
            </a:r>
            <a:r>
              <a:rPr lang="en-GB" altLang="en-US" sz="2600" smtClean="0">
                <a:latin typeface="Arial" pitchFamily="34" charset="0"/>
                <a:cs typeface="Arial" pitchFamily="34" charset="0"/>
              </a:rPr>
              <a:t>, etc.);</a:t>
            </a:r>
          </a:p>
          <a:p>
            <a:pPr lvl="1" eaLnBrk="1" hangingPunct="1">
              <a:buFont typeface="Wingdings" pitchFamily="2" charset="2"/>
              <a:buChar char="§"/>
            </a:pPr>
            <a:r>
              <a:rPr lang="en-GB" altLang="en-US" sz="2600" b="1" u="sng" smtClean="0">
                <a:solidFill>
                  <a:srgbClr val="FF0000"/>
                </a:solidFill>
                <a:latin typeface="Arial" pitchFamily="34" charset="0"/>
                <a:cs typeface="Arial" pitchFamily="34" charset="0"/>
              </a:rPr>
              <a:t>Some quality requirements are difficult to specify in an unambiguous way</a:t>
            </a:r>
            <a:r>
              <a:rPr lang="en-GB" altLang="en-US" sz="2600" smtClean="0">
                <a:latin typeface="Arial" pitchFamily="34" charset="0"/>
                <a:cs typeface="Arial" pitchFamily="34" charset="0"/>
              </a:rPr>
              <a:t>;</a:t>
            </a:r>
          </a:p>
          <a:p>
            <a:pPr lvl="1" eaLnBrk="1" hangingPunct="1">
              <a:buFont typeface="Wingdings" pitchFamily="2" charset="2"/>
              <a:buChar char="§"/>
            </a:pPr>
            <a:r>
              <a:rPr lang="en-GB" altLang="en-US" sz="2600" b="1" u="sng" smtClean="0">
                <a:solidFill>
                  <a:srgbClr val="FF0000"/>
                </a:solidFill>
                <a:latin typeface="Arial" pitchFamily="34" charset="0"/>
                <a:cs typeface="Arial" pitchFamily="34" charset="0"/>
              </a:rPr>
              <a:t>Software specifications </a:t>
            </a:r>
            <a:r>
              <a:rPr lang="en-GB" altLang="en-US" sz="2600" b="1" u="sng" smtClean="0">
                <a:latin typeface="Arial" pitchFamily="34" charset="0"/>
                <a:cs typeface="Arial" pitchFamily="34" charset="0"/>
              </a:rPr>
              <a:t>are </a:t>
            </a:r>
            <a:r>
              <a:rPr lang="en-GB" altLang="en-US" sz="2600" b="1" u="sng" smtClean="0">
                <a:solidFill>
                  <a:srgbClr val="FF0000"/>
                </a:solidFill>
                <a:latin typeface="Arial" pitchFamily="34" charset="0"/>
                <a:cs typeface="Arial" pitchFamily="34" charset="0"/>
              </a:rPr>
              <a:t>usually incomplete and often inconsistent.</a:t>
            </a:r>
          </a:p>
          <a:p>
            <a:pPr eaLnBrk="1" hangingPunct="1">
              <a:buFont typeface="Wingdings" pitchFamily="2" charset="2"/>
              <a:buChar char="²"/>
            </a:pPr>
            <a:r>
              <a:rPr lang="en-GB" altLang="en-US" sz="2600" smtClean="0">
                <a:latin typeface="Arial" pitchFamily="34" charset="0"/>
                <a:cs typeface="Arial" pitchFamily="34" charset="0"/>
              </a:rPr>
              <a:t>The </a:t>
            </a:r>
            <a:r>
              <a:rPr lang="en-GB" altLang="en-US" sz="2600" b="1" u="sng" smtClean="0">
                <a:solidFill>
                  <a:srgbClr val="FF0000"/>
                </a:solidFill>
                <a:latin typeface="Arial" pitchFamily="34" charset="0"/>
                <a:cs typeface="Arial" pitchFamily="34" charset="0"/>
              </a:rPr>
              <a:t>focus may be ‘fitness for purpose’ rather than specification conformance.</a:t>
            </a: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8EFE3441-5C44-44AC-A38D-09D659A85AB9}" type="slidenum">
              <a:rPr lang="en-US" altLang="en-US" sz="1200" smtClean="0">
                <a:solidFill>
                  <a:srgbClr val="898989"/>
                </a:solidFill>
                <a:latin typeface="Calibri" pitchFamily="34" charset="0"/>
              </a:rPr>
              <a:pPr/>
              <a:t>29</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12210371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7999"/>
            <a:ext cx="8229600" cy="554037"/>
          </a:xfrm>
        </p:spPr>
        <p:txBody>
          <a:bodyPr/>
          <a:lstStyle/>
          <a:p>
            <a:pPr algn="ctr"/>
            <a:r>
              <a:rPr lang="en-US" sz="3200" dirty="0" smtClean="0"/>
              <a:t>A </a:t>
            </a:r>
            <a:r>
              <a:rPr lang="en-US" sz="3200" dirty="0"/>
              <a:t>model of the software testing process</a:t>
            </a:r>
            <a:r>
              <a:rPr lang="en-GB" sz="3200" dirty="0" smtClean="0"/>
              <a:t> </a:t>
            </a:r>
            <a:endParaRPr lang="en-US" sz="3200" dirty="0"/>
          </a:p>
        </p:txBody>
      </p:sp>
      <p:pic>
        <p:nvPicPr>
          <p:cNvPr id="4" name="Content Placeholder 3" descr="8.3 TestingProcess.eps"/>
          <p:cNvPicPr>
            <a:picLocks noGrp="1" noChangeAspect="1"/>
          </p:cNvPicPr>
          <p:nvPr>
            <p:ph idx="1"/>
          </p:nvPr>
        </p:nvPicPr>
        <p:blipFill>
          <a:blip r:embed="rId2"/>
          <a:stretch>
            <a:fillRect/>
          </a:stretch>
        </p:blipFill>
        <p:spPr>
          <a:xfrm>
            <a:off x="0" y="1569315"/>
            <a:ext cx="9144000" cy="2316885"/>
          </a:xfrm>
        </p:spPr>
      </p:pic>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362950" cy="561975"/>
          </a:xfrm>
        </p:spPr>
        <p:txBody>
          <a:bodyPr/>
          <a:lstStyle/>
          <a:p>
            <a:pPr algn="ctr" eaLnBrk="1" hangingPunct="1"/>
            <a:r>
              <a:rPr lang="en-US" altLang="en-US" sz="2800" smtClean="0">
                <a:solidFill>
                  <a:srgbClr val="FF0000"/>
                </a:solidFill>
                <a:latin typeface="Arial" pitchFamily="34" charset="0"/>
                <a:cs typeface="Arial" pitchFamily="34" charset="0"/>
              </a:rPr>
              <a:t>Software fitness for purpose</a:t>
            </a:r>
          </a:p>
        </p:txBody>
      </p:sp>
      <p:sp>
        <p:nvSpPr>
          <p:cNvPr id="13315" name="Content Placeholder 2"/>
          <p:cNvSpPr>
            <a:spLocks noGrp="1"/>
          </p:cNvSpPr>
          <p:nvPr>
            <p:ph idx="1"/>
          </p:nvPr>
        </p:nvSpPr>
        <p:spPr bwMode="auto">
          <a:xfrm>
            <a:off x="307975" y="561975"/>
            <a:ext cx="8659813" cy="5962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Have programming and documentation standards been followed </a:t>
            </a:r>
            <a:r>
              <a:rPr lang="en-US" altLang="en-US" sz="2800" smtClean="0">
                <a:latin typeface="Arial" pitchFamily="34" charset="0"/>
                <a:cs typeface="Arial" pitchFamily="34" charset="0"/>
              </a:rPr>
              <a:t>in the development process?</a:t>
            </a:r>
            <a:endParaRPr lang="en-GB" altLang="en-US" sz="2800" smtClean="0">
              <a:latin typeface="Arial" pitchFamily="34" charset="0"/>
              <a:cs typeface="Arial" pitchFamily="34" charset="0"/>
            </a:endParaRP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Has the software been properly tested</a:t>
            </a:r>
            <a:r>
              <a:rPr lang="en-US" altLang="en-US" sz="2800" smtClean="0">
                <a:latin typeface="Arial" pitchFamily="34" charset="0"/>
                <a:cs typeface="Arial" pitchFamily="34" charset="0"/>
              </a:rPr>
              <a:t>?</a:t>
            </a:r>
            <a:endParaRPr lang="en-GB" altLang="en-US" sz="2800" smtClean="0">
              <a:latin typeface="Arial" pitchFamily="34" charset="0"/>
              <a:cs typeface="Arial" pitchFamily="34" charset="0"/>
            </a:endParaRP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Is the software </a:t>
            </a:r>
            <a:r>
              <a:rPr lang="en-US" altLang="en-US" sz="2800" b="1" u="sng" smtClean="0">
                <a:latin typeface="Arial" pitchFamily="34" charset="0"/>
                <a:cs typeface="Arial" pitchFamily="34" charset="0"/>
              </a:rPr>
              <a:t>sufficiently </a:t>
            </a:r>
            <a:r>
              <a:rPr lang="en-US" altLang="en-US" sz="2800" b="1" u="sng" smtClean="0">
                <a:solidFill>
                  <a:srgbClr val="FF0000"/>
                </a:solidFill>
                <a:latin typeface="Arial" pitchFamily="34" charset="0"/>
                <a:cs typeface="Arial" pitchFamily="34" charset="0"/>
              </a:rPr>
              <a:t>dependable</a:t>
            </a:r>
            <a:r>
              <a:rPr lang="en-US" altLang="en-US" sz="2800" b="1" u="sng" smtClean="0">
                <a:latin typeface="Arial" pitchFamily="34" charset="0"/>
                <a:cs typeface="Arial" pitchFamily="34" charset="0"/>
              </a:rPr>
              <a:t> </a:t>
            </a:r>
            <a:r>
              <a:rPr lang="en-US" altLang="en-US" sz="2800" smtClean="0">
                <a:latin typeface="Arial" pitchFamily="34" charset="0"/>
                <a:cs typeface="Arial" pitchFamily="34" charset="0"/>
              </a:rPr>
              <a:t>to be put into use?</a:t>
            </a:r>
            <a:endParaRPr lang="en-GB" altLang="en-US" sz="2800" smtClean="0">
              <a:latin typeface="Arial" pitchFamily="34" charset="0"/>
              <a:cs typeface="Arial" pitchFamily="34" charset="0"/>
            </a:endParaRP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Is the performance </a:t>
            </a:r>
            <a:r>
              <a:rPr lang="en-US" altLang="en-US" sz="2800" b="1" u="sng" smtClean="0">
                <a:latin typeface="Arial" pitchFamily="34" charset="0"/>
                <a:cs typeface="Arial" pitchFamily="34" charset="0"/>
              </a:rPr>
              <a:t>of the software </a:t>
            </a:r>
            <a:r>
              <a:rPr lang="en-US" altLang="en-US" sz="2800" b="1" u="sng" smtClean="0">
                <a:solidFill>
                  <a:srgbClr val="FF0000"/>
                </a:solidFill>
                <a:latin typeface="Arial" pitchFamily="34" charset="0"/>
                <a:cs typeface="Arial" pitchFamily="34" charset="0"/>
              </a:rPr>
              <a:t>acceptable</a:t>
            </a:r>
            <a:r>
              <a:rPr lang="en-US" altLang="en-US" sz="2800" b="1" u="sng" smtClean="0">
                <a:latin typeface="Arial" pitchFamily="34" charset="0"/>
                <a:cs typeface="Arial" pitchFamily="34" charset="0"/>
              </a:rPr>
              <a:t> </a:t>
            </a:r>
            <a:r>
              <a:rPr lang="en-US" altLang="en-US" sz="2800" smtClean="0">
                <a:latin typeface="Arial" pitchFamily="34" charset="0"/>
                <a:cs typeface="Arial" pitchFamily="34" charset="0"/>
              </a:rPr>
              <a:t>for normal use? </a:t>
            </a:r>
            <a:endParaRPr lang="en-GB" altLang="en-US" sz="2800" smtClean="0">
              <a:latin typeface="Arial" pitchFamily="34" charset="0"/>
              <a:cs typeface="Arial" pitchFamily="34" charset="0"/>
            </a:endParaRP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Is the software usable</a:t>
            </a:r>
            <a:r>
              <a:rPr lang="en-US" altLang="en-US" sz="2800" smtClean="0">
                <a:latin typeface="Arial" pitchFamily="34" charset="0"/>
                <a:cs typeface="Arial" pitchFamily="34" charset="0"/>
              </a:rPr>
              <a:t>?</a:t>
            </a:r>
            <a:endParaRPr lang="en-GB" altLang="en-US" sz="2800" smtClean="0">
              <a:latin typeface="Arial" pitchFamily="34" charset="0"/>
              <a:cs typeface="Arial" pitchFamily="34" charset="0"/>
            </a:endParaRP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Is the software well-structured and understandable</a:t>
            </a:r>
            <a:r>
              <a:rPr lang="en-US" altLang="en-US" sz="2800" smtClean="0">
                <a:solidFill>
                  <a:srgbClr val="FF0000"/>
                </a:solidFill>
                <a:latin typeface="Arial" pitchFamily="34" charset="0"/>
                <a:cs typeface="Arial" pitchFamily="34" charset="0"/>
              </a:rPr>
              <a:t>?</a:t>
            </a:r>
            <a:endParaRPr lang="en-GB" altLang="en-US" sz="2800" smtClean="0">
              <a:solidFill>
                <a:srgbClr val="FF0000"/>
              </a:solidFill>
              <a:latin typeface="Arial" pitchFamily="34" charset="0"/>
              <a:cs typeface="Arial" pitchFamily="34" charset="0"/>
            </a:endParaRPr>
          </a:p>
          <a:p>
            <a:pPr eaLnBrk="1" hangingPunct="1">
              <a:buFont typeface="Wingdings" pitchFamily="2" charset="2"/>
              <a:buChar char="²"/>
            </a:pPr>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val="3145209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a:xfrm>
            <a:off x="427038" y="0"/>
            <a:ext cx="8434387" cy="490538"/>
          </a:xfrm>
        </p:spPr>
        <p:txBody>
          <a:bodyPr/>
          <a:lstStyle/>
          <a:p>
            <a:pPr algn="ctr" eaLnBrk="1" hangingPunct="1"/>
            <a:r>
              <a:rPr lang="en-US" altLang="en-US" sz="2800" smtClean="0">
                <a:solidFill>
                  <a:srgbClr val="FF0000"/>
                </a:solidFill>
                <a:latin typeface="Arial" pitchFamily="34" charset="0"/>
                <a:cs typeface="Arial" pitchFamily="34" charset="0"/>
              </a:rPr>
              <a:t>Quality conflicts</a:t>
            </a:r>
          </a:p>
        </p:txBody>
      </p:sp>
      <p:sp>
        <p:nvSpPr>
          <p:cNvPr id="14339" name="Content Placeholder 2"/>
          <p:cNvSpPr>
            <a:spLocks noGrp="1"/>
          </p:cNvSpPr>
          <p:nvPr>
            <p:ph idx="1"/>
          </p:nvPr>
        </p:nvSpPr>
        <p:spPr bwMode="auto">
          <a:xfrm>
            <a:off x="323850" y="620713"/>
            <a:ext cx="8537575" cy="5976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It is not possible for any system to be optimized for all of software quality attributes </a:t>
            </a:r>
            <a:r>
              <a:rPr lang="en-US" altLang="en-US" sz="2800" smtClean="0">
                <a:latin typeface="Arial" pitchFamily="34" charset="0"/>
                <a:cs typeface="Arial" pitchFamily="34" charset="0"/>
              </a:rPr>
              <a:t>– for example, </a:t>
            </a:r>
            <a:r>
              <a:rPr lang="en-US" altLang="en-US" sz="2800" b="1" u="sng" smtClean="0">
                <a:solidFill>
                  <a:srgbClr val="FF0000"/>
                </a:solidFill>
                <a:latin typeface="Arial" pitchFamily="34" charset="0"/>
                <a:cs typeface="Arial" pitchFamily="34" charset="0"/>
              </a:rPr>
              <a:t>improving robustness may lead to loss of performance</a:t>
            </a:r>
            <a:r>
              <a:rPr lang="en-US" altLang="en-US" sz="2800" smtClean="0">
                <a:latin typeface="Arial" pitchFamily="34" charset="0"/>
                <a:cs typeface="Arial" pitchFamily="34" charset="0"/>
              </a:rPr>
              <a:t>.</a:t>
            </a:r>
          </a:p>
          <a:p>
            <a:pPr eaLnBrk="1" hangingPunct="1">
              <a:buFont typeface="Wingdings" pitchFamily="2" charset="2"/>
              <a:buChar char="²"/>
            </a:pPr>
            <a:r>
              <a:rPr lang="en-US" altLang="en-US" sz="2800" smtClean="0">
                <a:latin typeface="Arial" pitchFamily="34" charset="0"/>
                <a:cs typeface="Arial" pitchFamily="34" charset="0"/>
              </a:rPr>
              <a:t>The </a:t>
            </a:r>
            <a:r>
              <a:rPr lang="en-US" altLang="en-US" sz="2800" b="1" u="sng" smtClean="0">
                <a:solidFill>
                  <a:srgbClr val="FF0000"/>
                </a:solidFill>
                <a:latin typeface="Arial" pitchFamily="34" charset="0"/>
                <a:cs typeface="Arial" pitchFamily="34" charset="0"/>
              </a:rPr>
              <a:t>quality plan should therefore define the most important quality attributes</a:t>
            </a:r>
            <a:r>
              <a:rPr lang="en-US" altLang="en-US" sz="2800" smtClean="0">
                <a:solidFill>
                  <a:srgbClr val="FF0000"/>
                </a:solidFill>
                <a:latin typeface="Arial" pitchFamily="34" charset="0"/>
                <a:cs typeface="Arial" pitchFamily="34" charset="0"/>
              </a:rPr>
              <a:t> </a:t>
            </a:r>
            <a:r>
              <a:rPr lang="en-US" altLang="en-US" sz="2800" smtClean="0">
                <a:latin typeface="Arial" pitchFamily="34" charset="0"/>
                <a:cs typeface="Arial" pitchFamily="34" charset="0"/>
              </a:rPr>
              <a:t>for the software that is being developed.</a:t>
            </a: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The plan should also include a definition of the quality assessment process</a:t>
            </a:r>
            <a:r>
              <a:rPr lang="en-US" altLang="en-US" sz="2800" smtClean="0">
                <a:latin typeface="Arial" pitchFamily="34" charset="0"/>
                <a:cs typeface="Arial" pitchFamily="34" charset="0"/>
              </a:rPr>
              <a:t>, an agreed way of </a:t>
            </a:r>
            <a:r>
              <a:rPr lang="en-US" altLang="en-US" sz="2800" b="1" u="sng" smtClean="0">
                <a:solidFill>
                  <a:srgbClr val="FF0000"/>
                </a:solidFill>
                <a:latin typeface="Arial" pitchFamily="34" charset="0"/>
                <a:cs typeface="Arial" pitchFamily="34" charset="0"/>
              </a:rPr>
              <a:t>assessing whether</a:t>
            </a:r>
            <a:r>
              <a:rPr lang="en-US" altLang="en-US" sz="2800" smtClean="0">
                <a:solidFill>
                  <a:srgbClr val="FF0000"/>
                </a:solidFill>
                <a:latin typeface="Arial" pitchFamily="34" charset="0"/>
                <a:cs typeface="Arial" pitchFamily="34" charset="0"/>
              </a:rPr>
              <a:t> </a:t>
            </a:r>
            <a:r>
              <a:rPr lang="en-US" altLang="en-US" sz="2800" smtClean="0">
                <a:latin typeface="Arial" pitchFamily="34" charset="0"/>
                <a:cs typeface="Arial" pitchFamily="34" charset="0"/>
              </a:rPr>
              <a:t>some quality, such as </a:t>
            </a:r>
            <a:r>
              <a:rPr lang="en-US" altLang="en-US" sz="2800" b="1" u="sng" smtClean="0">
                <a:solidFill>
                  <a:srgbClr val="FF0000"/>
                </a:solidFill>
                <a:latin typeface="Arial" pitchFamily="34" charset="0"/>
                <a:cs typeface="Arial" pitchFamily="34" charset="0"/>
              </a:rPr>
              <a:t>maintainability or robustness, is present in the product.</a:t>
            </a: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A4062D80-2A2A-4240-85C9-6947911B7481}" type="slidenum">
              <a:rPr lang="en-US" altLang="en-US" sz="1200" smtClean="0">
                <a:solidFill>
                  <a:srgbClr val="898989"/>
                </a:solidFill>
                <a:latin typeface="Calibri" pitchFamily="34" charset="0"/>
              </a:rPr>
              <a:pPr/>
              <a:t>31</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487059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457200" y="0"/>
            <a:ext cx="8435975" cy="561975"/>
          </a:xfrm>
        </p:spPr>
        <p:txBody>
          <a:bodyPr/>
          <a:lstStyle/>
          <a:p>
            <a:pPr algn="ctr" eaLnBrk="1" hangingPunct="1"/>
            <a:r>
              <a:rPr lang="en-GB" altLang="en-US" sz="2800" smtClean="0">
                <a:solidFill>
                  <a:srgbClr val="FF0000"/>
                </a:solidFill>
                <a:latin typeface="Arial" pitchFamily="34" charset="0"/>
                <a:cs typeface="Arial" pitchFamily="34" charset="0"/>
              </a:rPr>
              <a:t>Process and product quality</a:t>
            </a:r>
          </a:p>
        </p:txBody>
      </p:sp>
      <p:sp>
        <p:nvSpPr>
          <p:cNvPr id="15363" name="Rectangle 2"/>
          <p:cNvSpPr>
            <a:spLocks noGrp="1" noChangeArrowheads="1"/>
          </p:cNvSpPr>
          <p:nvPr>
            <p:ph idx="1"/>
          </p:nvPr>
        </p:nvSpPr>
        <p:spPr bwMode="auto">
          <a:xfrm>
            <a:off x="323850" y="561975"/>
            <a:ext cx="8569325" cy="6107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2600" smtClean="0">
                <a:latin typeface="Arial" pitchFamily="34" charset="0"/>
                <a:cs typeface="Arial" pitchFamily="34" charset="0"/>
              </a:rPr>
              <a:t>The </a:t>
            </a:r>
            <a:r>
              <a:rPr lang="en-GB" altLang="en-US" sz="2600" b="1" u="sng" smtClean="0">
                <a:solidFill>
                  <a:srgbClr val="FF0000"/>
                </a:solidFill>
                <a:latin typeface="Arial" pitchFamily="34" charset="0"/>
                <a:cs typeface="Arial" pitchFamily="34" charset="0"/>
              </a:rPr>
              <a:t>quality of a developed product is influenced by the quality of the production process</a:t>
            </a:r>
            <a:r>
              <a:rPr lang="en-GB" altLang="en-US" sz="2600" smtClean="0">
                <a:latin typeface="Arial" pitchFamily="34" charset="0"/>
                <a:cs typeface="Arial" pitchFamily="34" charset="0"/>
              </a:rPr>
              <a:t>.</a:t>
            </a:r>
          </a:p>
          <a:p>
            <a:pPr eaLnBrk="1" hangingPunct="1">
              <a:buFont typeface="Wingdings" pitchFamily="2" charset="2"/>
              <a:buChar char="²"/>
            </a:pPr>
            <a:r>
              <a:rPr lang="en-GB" altLang="en-US" sz="2600" smtClean="0">
                <a:latin typeface="Arial" pitchFamily="34" charset="0"/>
                <a:cs typeface="Arial" pitchFamily="34" charset="0"/>
              </a:rPr>
              <a:t>This is important in software development </a:t>
            </a:r>
            <a:r>
              <a:rPr lang="en-GB" altLang="en-US" sz="2600" b="1" u="sng" smtClean="0">
                <a:latin typeface="Arial" pitchFamily="34" charset="0"/>
                <a:cs typeface="Arial" pitchFamily="34" charset="0"/>
              </a:rPr>
              <a:t>as </a:t>
            </a:r>
            <a:r>
              <a:rPr lang="en-GB" altLang="en-US" sz="2600" b="1" u="sng" smtClean="0">
                <a:solidFill>
                  <a:srgbClr val="FF0000"/>
                </a:solidFill>
                <a:latin typeface="Arial" pitchFamily="34" charset="0"/>
                <a:cs typeface="Arial" pitchFamily="34" charset="0"/>
              </a:rPr>
              <a:t>some product quality attributes are hard to assess</a:t>
            </a:r>
            <a:r>
              <a:rPr lang="en-GB" altLang="en-US" sz="2600" smtClean="0">
                <a:solidFill>
                  <a:srgbClr val="FF0000"/>
                </a:solidFill>
                <a:latin typeface="Arial" pitchFamily="34" charset="0"/>
                <a:cs typeface="Arial" pitchFamily="34" charset="0"/>
              </a:rPr>
              <a:t>.</a:t>
            </a:r>
          </a:p>
          <a:p>
            <a:pPr eaLnBrk="1" hangingPunct="1">
              <a:buFont typeface="Wingdings" pitchFamily="2" charset="2"/>
              <a:buChar char="²"/>
            </a:pPr>
            <a:r>
              <a:rPr lang="en-GB" altLang="en-US" sz="2600" smtClean="0">
                <a:latin typeface="Arial" pitchFamily="34" charset="0"/>
                <a:cs typeface="Arial" pitchFamily="34" charset="0"/>
              </a:rPr>
              <a:t>However, there is a very </a:t>
            </a:r>
            <a:r>
              <a:rPr lang="en-GB" altLang="en-US" sz="2600" b="1" u="sng" smtClean="0">
                <a:solidFill>
                  <a:srgbClr val="FF0000"/>
                </a:solidFill>
                <a:latin typeface="Arial" pitchFamily="34" charset="0"/>
                <a:cs typeface="Arial" pitchFamily="34" charset="0"/>
              </a:rPr>
              <a:t>complex</a:t>
            </a:r>
            <a:r>
              <a:rPr lang="en-GB" altLang="en-US" sz="2600" smtClean="0">
                <a:solidFill>
                  <a:srgbClr val="FF0000"/>
                </a:solidFill>
                <a:latin typeface="Arial" pitchFamily="34" charset="0"/>
                <a:cs typeface="Arial" pitchFamily="34" charset="0"/>
              </a:rPr>
              <a:t> </a:t>
            </a:r>
            <a:r>
              <a:rPr lang="en-GB" altLang="en-US" sz="2600" smtClean="0">
                <a:latin typeface="Arial" pitchFamily="34" charset="0"/>
                <a:cs typeface="Arial" pitchFamily="34" charset="0"/>
              </a:rPr>
              <a:t>and poorly understood </a:t>
            </a:r>
            <a:r>
              <a:rPr lang="en-GB" altLang="en-US" sz="2600" b="1" u="sng" smtClean="0">
                <a:solidFill>
                  <a:srgbClr val="FF0000"/>
                </a:solidFill>
                <a:latin typeface="Arial" pitchFamily="34" charset="0"/>
                <a:cs typeface="Arial" pitchFamily="34" charset="0"/>
              </a:rPr>
              <a:t>relationship between software processes and product quality</a:t>
            </a:r>
            <a:r>
              <a:rPr lang="en-GB" altLang="en-US" sz="2600" smtClean="0">
                <a:latin typeface="Arial" pitchFamily="34" charset="0"/>
                <a:cs typeface="Arial" pitchFamily="34" charset="0"/>
              </a:rPr>
              <a:t>.</a:t>
            </a:r>
          </a:p>
          <a:p>
            <a:pPr lvl="1" eaLnBrk="1" hangingPunct="1">
              <a:buFont typeface="Wingdings" pitchFamily="2" charset="2"/>
              <a:buChar char="§"/>
            </a:pPr>
            <a:r>
              <a:rPr lang="en-GB" altLang="en-US" sz="2400" smtClean="0">
                <a:latin typeface="Arial" pitchFamily="34" charset="0"/>
                <a:cs typeface="Arial" pitchFamily="34" charset="0"/>
              </a:rPr>
              <a:t>The </a:t>
            </a:r>
            <a:r>
              <a:rPr lang="en-GB" altLang="en-US" sz="2400" b="1" u="sng" smtClean="0">
                <a:solidFill>
                  <a:srgbClr val="FF0000"/>
                </a:solidFill>
                <a:latin typeface="Arial" pitchFamily="34" charset="0"/>
                <a:cs typeface="Arial" pitchFamily="34" charset="0"/>
              </a:rPr>
              <a:t>application of individual skills and experience </a:t>
            </a:r>
            <a:r>
              <a:rPr lang="en-GB" altLang="en-US" sz="2400" smtClean="0">
                <a:latin typeface="Arial" pitchFamily="34" charset="0"/>
                <a:cs typeface="Arial" pitchFamily="34" charset="0"/>
              </a:rPr>
              <a:t>is particularly </a:t>
            </a:r>
            <a:r>
              <a:rPr lang="en-GB" altLang="en-US" sz="2400" b="1" u="sng" smtClean="0">
                <a:solidFill>
                  <a:srgbClr val="FF0000"/>
                </a:solidFill>
                <a:latin typeface="Arial" pitchFamily="34" charset="0"/>
                <a:cs typeface="Arial" pitchFamily="34" charset="0"/>
              </a:rPr>
              <a:t>important in software development</a:t>
            </a:r>
            <a:r>
              <a:rPr lang="en-GB" altLang="en-US" sz="2400" smtClean="0">
                <a:latin typeface="Arial" pitchFamily="34" charset="0"/>
                <a:cs typeface="Arial" pitchFamily="34" charset="0"/>
              </a:rPr>
              <a:t>;</a:t>
            </a:r>
          </a:p>
          <a:p>
            <a:pPr lvl="1" eaLnBrk="1" hangingPunct="1">
              <a:buFont typeface="Wingdings" pitchFamily="2" charset="2"/>
              <a:buChar char="§"/>
            </a:pPr>
            <a:r>
              <a:rPr lang="en-GB" altLang="en-US" sz="2400" b="1" u="sng" smtClean="0">
                <a:solidFill>
                  <a:srgbClr val="FF0000"/>
                </a:solidFill>
                <a:latin typeface="Arial" pitchFamily="34" charset="0"/>
                <a:cs typeface="Arial" pitchFamily="34" charset="0"/>
              </a:rPr>
              <a:t>External factors </a:t>
            </a:r>
            <a:r>
              <a:rPr lang="en-GB" altLang="en-US" sz="2400" u="sng" smtClean="0">
                <a:solidFill>
                  <a:srgbClr val="FF0000"/>
                </a:solidFill>
                <a:latin typeface="Arial" pitchFamily="34" charset="0"/>
                <a:cs typeface="Arial" pitchFamily="34" charset="0"/>
              </a:rPr>
              <a:t>such as </a:t>
            </a:r>
            <a:r>
              <a:rPr lang="en-GB" altLang="en-US" sz="2400" smtClean="0">
                <a:latin typeface="Arial" pitchFamily="34" charset="0"/>
                <a:cs typeface="Arial" pitchFamily="34" charset="0"/>
              </a:rPr>
              <a:t>the </a:t>
            </a:r>
            <a:r>
              <a:rPr lang="en-GB" altLang="en-US" sz="2400" b="1" u="sng" smtClean="0">
                <a:solidFill>
                  <a:srgbClr val="FF0000"/>
                </a:solidFill>
                <a:latin typeface="Arial" pitchFamily="34" charset="0"/>
                <a:cs typeface="Arial" pitchFamily="34" charset="0"/>
              </a:rPr>
              <a:t>novelty of an application </a:t>
            </a:r>
            <a:r>
              <a:rPr lang="en-GB" altLang="en-US" sz="2400" b="1" u="sng" smtClean="0">
                <a:latin typeface="Arial" pitchFamily="34" charset="0"/>
                <a:cs typeface="Arial" pitchFamily="34" charset="0"/>
              </a:rPr>
              <a:t>or</a:t>
            </a:r>
            <a:r>
              <a:rPr lang="en-GB" altLang="en-US" sz="2400" smtClean="0">
                <a:latin typeface="Arial" pitchFamily="34" charset="0"/>
                <a:cs typeface="Arial" pitchFamily="34" charset="0"/>
              </a:rPr>
              <a:t> the need for an </a:t>
            </a:r>
            <a:r>
              <a:rPr lang="en-GB" altLang="en-US" sz="2400" b="1" u="sng" smtClean="0">
                <a:solidFill>
                  <a:srgbClr val="FF0000"/>
                </a:solidFill>
                <a:latin typeface="Arial" pitchFamily="34" charset="0"/>
                <a:cs typeface="Arial" pitchFamily="34" charset="0"/>
              </a:rPr>
              <a:t>accelerated development </a:t>
            </a:r>
            <a:r>
              <a:rPr lang="en-GB" altLang="en-US" sz="2400" smtClean="0">
                <a:latin typeface="Arial" pitchFamily="34" charset="0"/>
                <a:cs typeface="Arial" pitchFamily="34" charset="0"/>
              </a:rPr>
              <a:t>schedule </a:t>
            </a:r>
            <a:r>
              <a:rPr lang="en-GB" altLang="en-US" sz="2400" b="1" u="sng" smtClean="0">
                <a:solidFill>
                  <a:srgbClr val="FF0000"/>
                </a:solidFill>
                <a:latin typeface="Arial" pitchFamily="34" charset="0"/>
                <a:cs typeface="Arial" pitchFamily="34" charset="0"/>
              </a:rPr>
              <a:t>may impair product quality</a:t>
            </a:r>
            <a:r>
              <a:rPr lang="en-GB" altLang="en-US" sz="2400" smtClean="0">
                <a:latin typeface="Arial" pitchFamily="34" charset="0"/>
                <a:cs typeface="Arial" pitchFamily="34" charset="0"/>
              </a:rPr>
              <a:t>.</a:t>
            </a:r>
          </a:p>
        </p:txBody>
      </p:sp>
    </p:spTree>
    <p:extLst>
      <p:ext uri="{BB962C8B-B14F-4D97-AF65-F5344CB8AC3E}">
        <p14:creationId xmlns:p14="http://schemas.microsoft.com/office/powerpoint/2010/main" val="10849213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507413" cy="490538"/>
          </a:xfrm>
        </p:spPr>
        <p:txBody>
          <a:bodyPr/>
          <a:lstStyle/>
          <a:p>
            <a:pPr algn="ctr" eaLnBrk="1" hangingPunct="1"/>
            <a:r>
              <a:rPr lang="en-US" altLang="en-US" sz="2800" smtClean="0">
                <a:latin typeface="Arial" pitchFamily="34" charset="0"/>
                <a:cs typeface="Arial" pitchFamily="34" charset="0"/>
              </a:rPr>
              <a:t>Process-based quality</a:t>
            </a:r>
          </a:p>
        </p:txBody>
      </p:sp>
      <p:pic>
        <p:nvPicPr>
          <p:cNvPr id="16387" name="Content Placeholder 3" descr="24.3 Process-quality.eps"/>
          <p:cNvPicPr>
            <a:picLocks noGrp="1" noChangeAspect="1"/>
          </p:cNvPicPr>
          <p:nvPr>
            <p:ph idx="1"/>
          </p:nvPr>
        </p:nvPicPr>
        <p:blipFill>
          <a:blip r:embed="rId2">
            <a:extLst>
              <a:ext uri="{28A0092B-C50C-407E-A947-70E740481C1C}">
                <a14:useLocalDpi xmlns:a14="http://schemas.microsoft.com/office/drawing/2010/main" val="0"/>
              </a:ext>
            </a:extLst>
          </a:blip>
          <a:srcRect t="-43089" b="-43089"/>
          <a:stretch>
            <a:fillRect/>
          </a:stretch>
        </p:blipFill>
        <p:spPr bwMode="auto">
          <a:xfrm>
            <a:off x="179388" y="692150"/>
            <a:ext cx="8785225" cy="5257800"/>
          </a:xfrm>
          <a:noFill/>
          <a:l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602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457200" y="36513"/>
            <a:ext cx="8229600" cy="633412"/>
          </a:xfrm>
        </p:spPr>
        <p:txBody>
          <a:bodyPr/>
          <a:lstStyle/>
          <a:p>
            <a:pPr algn="ctr" eaLnBrk="1" hangingPunct="1"/>
            <a:r>
              <a:rPr lang="en-GB" altLang="en-US" sz="2800" smtClean="0">
                <a:solidFill>
                  <a:srgbClr val="FF0000"/>
                </a:solidFill>
                <a:latin typeface="Arial" pitchFamily="34" charset="0"/>
                <a:cs typeface="Arial" pitchFamily="34" charset="0"/>
              </a:rPr>
              <a:t>Software standards</a:t>
            </a:r>
          </a:p>
        </p:txBody>
      </p:sp>
      <p:sp>
        <p:nvSpPr>
          <p:cNvPr id="20483" name="Rectangle 2"/>
          <p:cNvSpPr>
            <a:spLocks noGrp="1" noChangeArrowheads="1"/>
          </p:cNvSpPr>
          <p:nvPr>
            <p:ph idx="1"/>
          </p:nvPr>
        </p:nvSpPr>
        <p:spPr bwMode="auto">
          <a:xfrm>
            <a:off x="323850" y="669925"/>
            <a:ext cx="8569325" cy="56864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defRPr/>
            </a:pPr>
            <a:r>
              <a:rPr lang="en-GB" altLang="en-US" sz="2800" b="1" u="sng" dirty="0" smtClean="0">
                <a:solidFill>
                  <a:srgbClr val="FF0000"/>
                </a:solidFill>
                <a:latin typeface="Arial" panose="020B0604020202020204" pitchFamily="34" charset="0"/>
                <a:cs typeface="Arial" panose="020B0604020202020204" pitchFamily="34" charset="0"/>
              </a:rPr>
              <a:t>Standards define the required attributes of a product or process</a:t>
            </a:r>
            <a:r>
              <a:rPr lang="en-GB" altLang="en-US" sz="2800" dirty="0" smtClean="0">
                <a:latin typeface="Arial" panose="020B0604020202020204" pitchFamily="34" charset="0"/>
                <a:cs typeface="Arial" panose="020B0604020202020204" pitchFamily="34" charset="0"/>
              </a:rPr>
              <a:t>. They play an important role in quality management.</a:t>
            </a:r>
          </a:p>
          <a:p>
            <a:pPr eaLnBrk="1" hangingPunct="1">
              <a:buFont typeface="Wingdings" panose="05000000000000000000" pitchFamily="2" charset="2"/>
              <a:buChar char="²"/>
              <a:defRPr/>
            </a:pPr>
            <a:r>
              <a:rPr lang="en-GB" altLang="en-US" sz="2800" dirty="0" smtClean="0">
                <a:latin typeface="Arial" panose="020B0604020202020204" pitchFamily="34" charset="0"/>
                <a:cs typeface="Arial" panose="020B0604020202020204" pitchFamily="34" charset="0"/>
              </a:rPr>
              <a:t>Standards may be </a:t>
            </a:r>
            <a:r>
              <a:rPr lang="en-GB" altLang="en-US" sz="2800" b="1" dirty="0" smtClean="0">
                <a:solidFill>
                  <a:srgbClr val="FF0000"/>
                </a:solidFill>
                <a:latin typeface="Arial" panose="020B0604020202020204" pitchFamily="34" charset="0"/>
                <a:cs typeface="Arial" panose="020B0604020202020204" pitchFamily="34" charset="0"/>
              </a:rPr>
              <a:t>international</a:t>
            </a:r>
            <a:r>
              <a:rPr lang="en-GB" altLang="en-US" sz="2800" dirty="0" smtClean="0">
                <a:latin typeface="Arial" panose="020B0604020202020204" pitchFamily="34" charset="0"/>
                <a:cs typeface="Arial" panose="020B0604020202020204" pitchFamily="34" charset="0"/>
              </a:rPr>
              <a:t>, </a:t>
            </a:r>
            <a:r>
              <a:rPr lang="en-GB" altLang="en-US" sz="2800" b="1" dirty="0" smtClean="0">
                <a:solidFill>
                  <a:srgbClr val="FF0000"/>
                </a:solidFill>
                <a:latin typeface="Arial" panose="020B0604020202020204" pitchFamily="34" charset="0"/>
                <a:cs typeface="Arial" panose="020B0604020202020204" pitchFamily="34" charset="0"/>
              </a:rPr>
              <a:t>national</a:t>
            </a:r>
            <a:r>
              <a:rPr lang="en-GB" altLang="en-US" sz="2800" dirty="0" smtClean="0">
                <a:latin typeface="Arial" panose="020B0604020202020204" pitchFamily="34" charset="0"/>
                <a:cs typeface="Arial" panose="020B0604020202020204" pitchFamily="34" charset="0"/>
              </a:rPr>
              <a:t>, </a:t>
            </a:r>
            <a:r>
              <a:rPr lang="en-GB" altLang="en-US" sz="2800" b="1" dirty="0" smtClean="0">
                <a:solidFill>
                  <a:srgbClr val="FF0000"/>
                </a:solidFill>
                <a:latin typeface="Arial" panose="020B0604020202020204" pitchFamily="34" charset="0"/>
                <a:cs typeface="Arial" panose="020B0604020202020204" pitchFamily="34" charset="0"/>
              </a:rPr>
              <a:t>organizational</a:t>
            </a:r>
            <a:r>
              <a:rPr lang="en-GB" altLang="en-US" sz="2800" dirty="0" smtClean="0">
                <a:solidFill>
                  <a:srgbClr val="FF0000"/>
                </a:solidFill>
                <a:latin typeface="Arial" panose="020B0604020202020204" pitchFamily="34" charset="0"/>
                <a:cs typeface="Arial" panose="020B0604020202020204" pitchFamily="34" charset="0"/>
              </a:rPr>
              <a:t> </a:t>
            </a:r>
            <a:r>
              <a:rPr lang="en-GB" altLang="en-US" sz="2800" dirty="0" smtClean="0">
                <a:latin typeface="Arial" panose="020B0604020202020204" pitchFamily="34" charset="0"/>
                <a:cs typeface="Arial" panose="020B0604020202020204" pitchFamily="34" charset="0"/>
              </a:rPr>
              <a:t>or </a:t>
            </a:r>
            <a:r>
              <a:rPr lang="en-GB" altLang="en-US" sz="2800" b="1" dirty="0" smtClean="0">
                <a:solidFill>
                  <a:srgbClr val="FF0000"/>
                </a:solidFill>
                <a:latin typeface="Arial" panose="020B0604020202020204" pitchFamily="34" charset="0"/>
                <a:cs typeface="Arial" panose="020B0604020202020204" pitchFamily="34" charset="0"/>
              </a:rPr>
              <a:t>project standards</a:t>
            </a:r>
            <a:r>
              <a:rPr lang="en-GB" altLang="en-US" sz="2800" dirty="0" smtClean="0">
                <a:latin typeface="Arial" panose="020B0604020202020204" pitchFamily="34" charset="0"/>
                <a:cs typeface="Arial" panose="020B0604020202020204" pitchFamily="34" charset="0"/>
              </a:rPr>
              <a:t>.</a:t>
            </a:r>
          </a:p>
          <a:p>
            <a:pPr eaLnBrk="1" hangingPunct="1">
              <a:buFont typeface="Wingdings" panose="05000000000000000000" pitchFamily="2" charset="2"/>
              <a:buChar char="²"/>
              <a:defRPr/>
            </a:pPr>
            <a:r>
              <a:rPr lang="en-GB" altLang="en-US" sz="2800" b="1" u="sng" dirty="0" smtClean="0">
                <a:solidFill>
                  <a:srgbClr val="FF0000"/>
                </a:solidFill>
                <a:latin typeface="Arial" panose="020B0604020202020204" pitchFamily="34" charset="0"/>
                <a:cs typeface="Arial" panose="020B0604020202020204" pitchFamily="34" charset="0"/>
              </a:rPr>
              <a:t>Product standards define characteristics that all software components should exhibit </a:t>
            </a:r>
          </a:p>
          <a:p>
            <a:pPr marL="404813" indent="0" eaLnBrk="1" hangingPunct="1">
              <a:buFont typeface="Wingdings" charset="2"/>
              <a:buNone/>
              <a:defRPr/>
            </a:pPr>
            <a:r>
              <a:rPr lang="en-GB" altLang="en-US" sz="2800" dirty="0" smtClean="0">
                <a:latin typeface="Arial" panose="020B0604020202020204" pitchFamily="34" charset="0"/>
                <a:cs typeface="Arial" panose="020B0604020202020204" pitchFamily="34" charset="0"/>
              </a:rPr>
              <a:t>e.g. </a:t>
            </a:r>
            <a:r>
              <a:rPr lang="en-GB" altLang="en-US" sz="2800" b="1" u="sng" dirty="0" smtClean="0">
                <a:latin typeface="Arial" panose="020B0604020202020204" pitchFamily="34" charset="0"/>
                <a:cs typeface="Arial" panose="020B0604020202020204" pitchFamily="34" charset="0"/>
              </a:rPr>
              <a:t>a </a:t>
            </a:r>
            <a:r>
              <a:rPr lang="en-GB" altLang="en-US" sz="2800" b="1" u="sng" dirty="0" smtClean="0">
                <a:solidFill>
                  <a:srgbClr val="FF0000"/>
                </a:solidFill>
                <a:latin typeface="Arial" panose="020B0604020202020204" pitchFamily="34" charset="0"/>
                <a:cs typeface="Arial" panose="020B0604020202020204" pitchFamily="34" charset="0"/>
              </a:rPr>
              <a:t>common programming style</a:t>
            </a:r>
            <a:r>
              <a:rPr lang="en-GB" altLang="en-US" sz="2800" dirty="0" smtClean="0">
                <a:latin typeface="Arial" panose="020B0604020202020204" pitchFamily="34" charset="0"/>
                <a:cs typeface="Arial" panose="020B0604020202020204" pitchFamily="34" charset="0"/>
              </a:rPr>
              <a:t>.</a:t>
            </a:r>
          </a:p>
          <a:p>
            <a:pPr eaLnBrk="1" hangingPunct="1">
              <a:buFont typeface="Wingdings" panose="05000000000000000000" pitchFamily="2" charset="2"/>
              <a:buChar char="²"/>
              <a:defRPr/>
            </a:pPr>
            <a:r>
              <a:rPr lang="en-GB" altLang="en-US" sz="2800" b="1" u="sng" dirty="0" smtClean="0">
                <a:solidFill>
                  <a:srgbClr val="FF0000"/>
                </a:solidFill>
                <a:latin typeface="Arial" panose="020B0604020202020204" pitchFamily="34" charset="0"/>
                <a:cs typeface="Arial" panose="020B0604020202020204" pitchFamily="34" charset="0"/>
              </a:rPr>
              <a:t>Process standards define how the software process should be enacted</a:t>
            </a:r>
            <a:r>
              <a:rPr lang="en-GB" altLang="en-US" sz="2800" dirty="0" smtClean="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7648270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549275"/>
          </a:xfrm>
        </p:spPr>
        <p:txBody>
          <a:bodyPr/>
          <a:lstStyle/>
          <a:p>
            <a:pPr algn="ctr" eaLnBrk="1" hangingPunct="1"/>
            <a:r>
              <a:rPr lang="en-GB" altLang="en-US" sz="2800" smtClean="0">
                <a:solidFill>
                  <a:srgbClr val="FF0000"/>
                </a:solidFill>
                <a:latin typeface="Arial" pitchFamily="34" charset="0"/>
                <a:cs typeface="Arial" pitchFamily="34" charset="0"/>
              </a:rPr>
              <a:t>Reviews and inspections</a:t>
            </a:r>
          </a:p>
        </p:txBody>
      </p:sp>
      <p:sp>
        <p:nvSpPr>
          <p:cNvPr id="18435" name="Rectangle 3"/>
          <p:cNvSpPr>
            <a:spLocks noGrp="1" noChangeArrowheads="1"/>
          </p:cNvSpPr>
          <p:nvPr>
            <p:ph idx="1"/>
          </p:nvPr>
        </p:nvSpPr>
        <p:spPr bwMode="auto">
          <a:xfrm>
            <a:off x="179388" y="549275"/>
            <a:ext cx="8964612" cy="5975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2800" b="1" u="sng" smtClean="0">
                <a:solidFill>
                  <a:srgbClr val="FF0000"/>
                </a:solidFill>
                <a:latin typeface="Arial" pitchFamily="34" charset="0"/>
                <a:cs typeface="Arial" pitchFamily="34" charset="0"/>
              </a:rPr>
              <a:t>A group examines part or all of a process or system and its documentation </a:t>
            </a:r>
            <a:r>
              <a:rPr lang="en-GB" altLang="en-US" sz="2800" smtClean="0">
                <a:latin typeface="Arial" pitchFamily="34" charset="0"/>
                <a:cs typeface="Arial" pitchFamily="34" charset="0"/>
              </a:rPr>
              <a:t>to find potential problems.</a:t>
            </a:r>
          </a:p>
          <a:p>
            <a:pPr eaLnBrk="1" hangingPunct="1">
              <a:buFont typeface="Wingdings" pitchFamily="2" charset="2"/>
              <a:buChar char="²"/>
            </a:pPr>
            <a:r>
              <a:rPr lang="en-GB" altLang="en-US" smtClean="0">
                <a:latin typeface="Arial" pitchFamily="34" charset="0"/>
                <a:cs typeface="Arial" pitchFamily="34" charset="0"/>
              </a:rPr>
              <a:t>Software or documents may be 'signed off' at a review which signifies that progress to the next development stage has been approved by management.</a:t>
            </a:r>
          </a:p>
          <a:p>
            <a:pPr eaLnBrk="1" hangingPunct="1">
              <a:buFont typeface="Wingdings" pitchFamily="2" charset="2"/>
              <a:buChar char="²"/>
            </a:pPr>
            <a:r>
              <a:rPr lang="en-GB" altLang="en-US" sz="2800" smtClean="0">
                <a:latin typeface="Arial" pitchFamily="34" charset="0"/>
                <a:cs typeface="Arial" pitchFamily="34" charset="0"/>
              </a:rPr>
              <a:t>There are </a:t>
            </a:r>
            <a:r>
              <a:rPr lang="en-GB" altLang="en-US" sz="2800" b="1" u="sng" smtClean="0">
                <a:solidFill>
                  <a:srgbClr val="FF0000"/>
                </a:solidFill>
                <a:latin typeface="Arial" pitchFamily="34" charset="0"/>
                <a:cs typeface="Arial" pitchFamily="34" charset="0"/>
              </a:rPr>
              <a:t>different types of review </a:t>
            </a:r>
            <a:r>
              <a:rPr lang="en-GB" altLang="en-US" sz="2800" smtClean="0">
                <a:latin typeface="Arial" pitchFamily="34" charset="0"/>
                <a:cs typeface="Arial" pitchFamily="34" charset="0"/>
              </a:rPr>
              <a:t>with different objectives</a:t>
            </a:r>
          </a:p>
          <a:p>
            <a:pPr lvl="1" eaLnBrk="1" hangingPunct="1">
              <a:buFont typeface="Wingdings" pitchFamily="2" charset="2"/>
              <a:buChar char="§"/>
            </a:pPr>
            <a:r>
              <a:rPr lang="en-GB" altLang="en-US" sz="2800" b="1" u="sng" smtClean="0">
                <a:solidFill>
                  <a:srgbClr val="FF0000"/>
                </a:solidFill>
                <a:latin typeface="Arial" pitchFamily="34" charset="0"/>
                <a:cs typeface="Arial" pitchFamily="34" charset="0"/>
              </a:rPr>
              <a:t>Inspections for defect removal (product);</a:t>
            </a:r>
          </a:p>
          <a:p>
            <a:pPr lvl="1" eaLnBrk="1" hangingPunct="1">
              <a:buFont typeface="Wingdings" pitchFamily="2" charset="2"/>
              <a:buChar char="§"/>
            </a:pPr>
            <a:r>
              <a:rPr lang="en-GB" altLang="en-US" sz="2800" b="1" u="sng" smtClean="0">
                <a:solidFill>
                  <a:srgbClr val="FF0000"/>
                </a:solidFill>
                <a:latin typeface="Arial" pitchFamily="34" charset="0"/>
                <a:cs typeface="Arial" pitchFamily="34" charset="0"/>
              </a:rPr>
              <a:t>Reviews for progress assessment </a:t>
            </a:r>
            <a:r>
              <a:rPr lang="en-GB" altLang="en-US" sz="2800" smtClean="0">
                <a:solidFill>
                  <a:srgbClr val="FF0000"/>
                </a:solidFill>
                <a:latin typeface="Arial" pitchFamily="34" charset="0"/>
                <a:cs typeface="Arial" pitchFamily="34" charset="0"/>
              </a:rPr>
              <a:t>(</a:t>
            </a:r>
            <a:r>
              <a:rPr lang="en-GB" altLang="en-US" sz="2800" b="1" u="sng" smtClean="0">
                <a:solidFill>
                  <a:srgbClr val="FF0000"/>
                </a:solidFill>
                <a:latin typeface="Arial" pitchFamily="34" charset="0"/>
                <a:cs typeface="Arial" pitchFamily="34" charset="0"/>
              </a:rPr>
              <a:t>product and process);</a:t>
            </a:r>
          </a:p>
          <a:p>
            <a:pPr lvl="1" eaLnBrk="1" hangingPunct="1">
              <a:buFont typeface="Wingdings" pitchFamily="2" charset="2"/>
              <a:buChar char="§"/>
            </a:pPr>
            <a:r>
              <a:rPr lang="en-GB" altLang="en-US" sz="2800" b="1" u="sng" smtClean="0">
                <a:solidFill>
                  <a:srgbClr val="FF0000"/>
                </a:solidFill>
                <a:latin typeface="Arial" pitchFamily="34" charset="0"/>
                <a:cs typeface="Arial" pitchFamily="34" charset="0"/>
              </a:rPr>
              <a:t>Quality reviews (product and standards</a:t>
            </a:r>
            <a:r>
              <a:rPr lang="en-GB" altLang="en-US" sz="2800" smtClean="0">
                <a:solidFill>
                  <a:srgbClr val="FF0000"/>
                </a:solidFill>
                <a:latin typeface="Arial" pitchFamily="34" charset="0"/>
                <a:cs typeface="Arial" pitchFamily="34" charset="0"/>
              </a:rPr>
              <a:t>)</a:t>
            </a:r>
            <a:r>
              <a:rPr lang="en-GB" altLang="en-US" sz="2800" smtClean="0">
                <a:latin typeface="Arial" pitchFamily="34" charset="0"/>
                <a:cs typeface="Arial" pitchFamily="34" charset="0"/>
              </a:rPr>
              <a:t>.</a:t>
            </a:r>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6E8721C0-397A-4C1E-A7C8-3292A484EDD9}" type="slidenum">
              <a:rPr lang="en-US" altLang="en-US" sz="1200" smtClean="0">
                <a:solidFill>
                  <a:srgbClr val="898989"/>
                </a:solidFill>
                <a:latin typeface="Calibri" pitchFamily="34" charset="0"/>
              </a:rPr>
              <a:pPr/>
              <a:t>35</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111167405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41325" y="20638"/>
            <a:ext cx="8229600" cy="490537"/>
          </a:xfrm>
        </p:spPr>
        <p:txBody>
          <a:bodyPr/>
          <a:lstStyle/>
          <a:p>
            <a:pPr algn="ctr" eaLnBrk="1" hangingPunct="1"/>
            <a:r>
              <a:rPr lang="en-GB" altLang="en-US" sz="2800" smtClean="0">
                <a:solidFill>
                  <a:srgbClr val="FF0000"/>
                </a:solidFill>
                <a:latin typeface="Arial" pitchFamily="34" charset="0"/>
                <a:cs typeface="Arial" pitchFamily="34" charset="0"/>
              </a:rPr>
              <a:t>Quality reviews</a:t>
            </a:r>
          </a:p>
        </p:txBody>
      </p:sp>
      <p:sp>
        <p:nvSpPr>
          <p:cNvPr id="19459" name="Rectangle 2"/>
          <p:cNvSpPr>
            <a:spLocks noGrp="1" noChangeArrowheads="1"/>
          </p:cNvSpPr>
          <p:nvPr>
            <p:ph idx="1"/>
          </p:nvPr>
        </p:nvSpPr>
        <p:spPr bwMode="auto">
          <a:xfrm>
            <a:off x="457200" y="692150"/>
            <a:ext cx="8435975" cy="5545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3200" b="1" smtClean="0">
                <a:solidFill>
                  <a:srgbClr val="FF0000"/>
                </a:solidFill>
                <a:latin typeface="Arial" pitchFamily="34" charset="0"/>
                <a:cs typeface="Arial" pitchFamily="34" charset="0"/>
              </a:rPr>
              <a:t>A group of people carefully examine part or all of a software system and its associated documentation</a:t>
            </a:r>
            <a:r>
              <a:rPr lang="en-GB" altLang="en-US" sz="3200" smtClean="0">
                <a:latin typeface="Arial" pitchFamily="34" charset="0"/>
                <a:cs typeface="Arial" pitchFamily="34" charset="0"/>
              </a:rPr>
              <a:t>.</a:t>
            </a:r>
          </a:p>
          <a:p>
            <a:pPr eaLnBrk="1" hangingPunct="1">
              <a:buFont typeface="Wingdings" pitchFamily="2" charset="2"/>
              <a:buChar char="²"/>
            </a:pPr>
            <a:r>
              <a:rPr lang="en-GB" altLang="en-US" sz="3200" b="1" u="sng" smtClean="0">
                <a:solidFill>
                  <a:srgbClr val="FF0000"/>
                </a:solidFill>
                <a:latin typeface="Arial" pitchFamily="34" charset="0"/>
                <a:cs typeface="Arial" pitchFamily="34" charset="0"/>
              </a:rPr>
              <a:t>Code, designs, specifications, test plans, standards, etc. can all be reviewed</a:t>
            </a:r>
            <a:r>
              <a:rPr lang="en-GB" altLang="en-US" sz="3200" b="1" u="sng" smtClean="0">
                <a:latin typeface="Arial" pitchFamily="34" charset="0"/>
                <a:cs typeface="Arial" pitchFamily="34" charset="0"/>
              </a:rPr>
              <a:t>.</a:t>
            </a:r>
          </a:p>
          <a:p>
            <a:pPr eaLnBrk="1" hangingPunct="1">
              <a:buFont typeface="Wingdings" pitchFamily="2" charset="2"/>
              <a:buChar char="²"/>
            </a:pPr>
            <a:r>
              <a:rPr lang="en-GB" altLang="en-US" sz="3200" b="1" u="sng" smtClean="0">
                <a:solidFill>
                  <a:srgbClr val="FF0000"/>
                </a:solidFill>
                <a:latin typeface="Arial" pitchFamily="34" charset="0"/>
                <a:cs typeface="Arial" pitchFamily="34" charset="0"/>
              </a:rPr>
              <a:t>Software or documents may be 'signed off' at a review</a:t>
            </a:r>
            <a:r>
              <a:rPr lang="en-GB" altLang="en-US" sz="3200" smtClean="0">
                <a:solidFill>
                  <a:srgbClr val="FF0000"/>
                </a:solidFill>
                <a:latin typeface="Arial" pitchFamily="34" charset="0"/>
                <a:cs typeface="Arial" pitchFamily="34" charset="0"/>
              </a:rPr>
              <a:t> </a:t>
            </a:r>
            <a:r>
              <a:rPr lang="en-GB" altLang="en-US" sz="3200" smtClean="0">
                <a:latin typeface="Arial" pitchFamily="34" charset="0"/>
                <a:cs typeface="Arial" pitchFamily="34" charset="0"/>
              </a:rPr>
              <a:t>which signifies that </a:t>
            </a:r>
            <a:r>
              <a:rPr lang="en-GB" altLang="en-US" sz="3200" b="1" u="sng" smtClean="0">
                <a:latin typeface="Arial" pitchFamily="34" charset="0"/>
                <a:cs typeface="Arial" pitchFamily="34" charset="0"/>
              </a:rPr>
              <a:t>progress to the </a:t>
            </a:r>
            <a:r>
              <a:rPr lang="en-GB" altLang="en-US" sz="3200" b="1" u="sng" smtClean="0">
                <a:solidFill>
                  <a:srgbClr val="FF0000"/>
                </a:solidFill>
                <a:latin typeface="Arial" pitchFamily="34" charset="0"/>
                <a:cs typeface="Arial" pitchFamily="34" charset="0"/>
              </a:rPr>
              <a:t>next development stage has been approved </a:t>
            </a:r>
            <a:r>
              <a:rPr lang="en-GB" altLang="en-US" sz="3200" smtClean="0">
                <a:latin typeface="Arial" pitchFamily="34" charset="0"/>
                <a:cs typeface="Arial" pitchFamily="34" charset="0"/>
              </a:rPr>
              <a:t>by management.</a:t>
            </a:r>
          </a:p>
        </p:txBody>
      </p:sp>
    </p:spTree>
    <p:extLst>
      <p:ext uri="{BB962C8B-B14F-4D97-AF65-F5344CB8AC3E}">
        <p14:creationId xmlns:p14="http://schemas.microsoft.com/office/powerpoint/2010/main" val="190426309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0638"/>
            <a:ext cx="8229600" cy="561975"/>
          </a:xfrm>
        </p:spPr>
        <p:txBody>
          <a:bodyPr/>
          <a:lstStyle/>
          <a:p>
            <a:pPr algn="ctr" eaLnBrk="1" hangingPunct="1"/>
            <a:r>
              <a:rPr lang="en-US" altLang="en-US" sz="2800" smtClean="0">
                <a:solidFill>
                  <a:srgbClr val="FF0000"/>
                </a:solidFill>
                <a:latin typeface="Arial" pitchFamily="34" charset="0"/>
                <a:cs typeface="Arial" pitchFamily="34" charset="0"/>
              </a:rPr>
              <a:t>The software review process</a:t>
            </a:r>
          </a:p>
        </p:txBody>
      </p:sp>
      <p:pic>
        <p:nvPicPr>
          <p:cNvPr id="20483" name="Content Placeholder 3" descr="24.7 Review-process.eps"/>
          <p:cNvPicPr>
            <a:picLocks noGrp="1" noChangeAspect="1"/>
          </p:cNvPicPr>
          <p:nvPr>
            <p:ph idx="1"/>
          </p:nvPr>
        </p:nvPicPr>
        <p:blipFill>
          <a:blip r:embed="rId3">
            <a:extLst>
              <a:ext uri="{28A0092B-C50C-407E-A947-70E740481C1C}">
                <a14:useLocalDpi xmlns:a14="http://schemas.microsoft.com/office/drawing/2010/main" val="0"/>
              </a:ext>
            </a:extLst>
          </a:blip>
          <a:srcRect t="-75481" b="-75481"/>
          <a:stretch>
            <a:fillRect/>
          </a:stretch>
        </p:blipFill>
        <p:spPr bwMode="auto">
          <a:xfrm>
            <a:off x="0" y="765175"/>
            <a:ext cx="9144000" cy="5360988"/>
          </a:xfrm>
          <a:noFill/>
          <a:l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011ADD9C-498C-4128-AED0-E6E1148CD59C}" type="slidenum">
              <a:rPr lang="en-US" altLang="en-US" sz="1200" smtClean="0">
                <a:solidFill>
                  <a:srgbClr val="898989"/>
                </a:solidFill>
                <a:latin typeface="Calibri" pitchFamily="34" charset="0"/>
              </a:rPr>
              <a:pPr/>
              <a:t>37</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2064947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6350"/>
            <a:ext cx="8362950" cy="488950"/>
          </a:xfrm>
        </p:spPr>
        <p:txBody>
          <a:bodyPr/>
          <a:lstStyle/>
          <a:p>
            <a:pPr algn="ctr" eaLnBrk="1" hangingPunct="1"/>
            <a:r>
              <a:rPr lang="en-US" altLang="en-US" sz="2800" smtClean="0">
                <a:solidFill>
                  <a:srgbClr val="FF0000"/>
                </a:solidFill>
                <a:latin typeface="Arial" pitchFamily="34" charset="0"/>
                <a:cs typeface="Arial" pitchFamily="34" charset="0"/>
              </a:rPr>
              <a:t>Reviews and agile methods</a:t>
            </a:r>
          </a:p>
        </p:txBody>
      </p:sp>
      <p:sp>
        <p:nvSpPr>
          <p:cNvPr id="21507" name="Content Placeholder 6"/>
          <p:cNvSpPr>
            <a:spLocks noGrp="1"/>
          </p:cNvSpPr>
          <p:nvPr>
            <p:ph idx="1"/>
          </p:nvPr>
        </p:nvSpPr>
        <p:spPr bwMode="auto">
          <a:xfrm>
            <a:off x="430213" y="620713"/>
            <a:ext cx="8389937" cy="5903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US" altLang="en-US" sz="2600" smtClean="0">
                <a:latin typeface="Arial" pitchFamily="34" charset="0"/>
                <a:cs typeface="Arial" pitchFamily="34" charset="0"/>
              </a:rPr>
              <a:t>The </a:t>
            </a:r>
            <a:r>
              <a:rPr lang="en-US" altLang="en-US" sz="2600" b="1" u="sng" smtClean="0">
                <a:solidFill>
                  <a:srgbClr val="FF0000"/>
                </a:solidFill>
                <a:latin typeface="Arial" pitchFamily="34" charset="0"/>
                <a:cs typeface="Arial" pitchFamily="34" charset="0"/>
              </a:rPr>
              <a:t>review process in agile software development </a:t>
            </a:r>
            <a:r>
              <a:rPr lang="en-US" altLang="en-US" sz="2600" smtClean="0">
                <a:solidFill>
                  <a:srgbClr val="FF0000"/>
                </a:solidFill>
                <a:latin typeface="Arial" pitchFamily="34" charset="0"/>
                <a:cs typeface="Arial" pitchFamily="34" charset="0"/>
              </a:rPr>
              <a:t>is </a:t>
            </a:r>
            <a:r>
              <a:rPr lang="en-US" altLang="en-US" sz="2600" b="1" u="sng" smtClean="0">
                <a:solidFill>
                  <a:srgbClr val="FF0000"/>
                </a:solidFill>
                <a:latin typeface="Arial" pitchFamily="34" charset="0"/>
                <a:cs typeface="Arial" pitchFamily="34" charset="0"/>
              </a:rPr>
              <a:t>usually informal</a:t>
            </a:r>
            <a:r>
              <a:rPr lang="en-US" altLang="en-US" sz="2600" smtClean="0">
                <a:latin typeface="Arial" pitchFamily="34" charset="0"/>
                <a:cs typeface="Arial" pitchFamily="34" charset="0"/>
              </a:rPr>
              <a:t>.</a:t>
            </a:r>
          </a:p>
          <a:p>
            <a:pPr lvl="1" eaLnBrk="1" hangingPunct="1">
              <a:buFont typeface="Wingdings" pitchFamily="2" charset="2"/>
              <a:buChar char="§"/>
            </a:pPr>
            <a:r>
              <a:rPr lang="en-US" altLang="en-US" sz="2400" b="1" u="sng" smtClean="0">
                <a:solidFill>
                  <a:srgbClr val="FF0000"/>
                </a:solidFill>
                <a:latin typeface="Arial" pitchFamily="34" charset="0"/>
                <a:cs typeface="Arial" pitchFamily="34" charset="0"/>
              </a:rPr>
              <a:t>In Scrum</a:t>
            </a:r>
            <a:r>
              <a:rPr lang="en-US" altLang="en-US" sz="2400" smtClean="0">
                <a:latin typeface="Arial" pitchFamily="34" charset="0"/>
                <a:cs typeface="Arial" pitchFamily="34" charset="0"/>
              </a:rPr>
              <a:t>, for example, </a:t>
            </a:r>
            <a:r>
              <a:rPr lang="en-US" altLang="en-US" sz="2400" b="1" u="sng" smtClean="0">
                <a:latin typeface="Arial" pitchFamily="34" charset="0"/>
                <a:cs typeface="Arial" pitchFamily="34" charset="0"/>
              </a:rPr>
              <a:t>there is a </a:t>
            </a:r>
            <a:r>
              <a:rPr lang="en-US" altLang="en-US" sz="2400" b="1" u="sng" smtClean="0">
                <a:solidFill>
                  <a:srgbClr val="FF0000"/>
                </a:solidFill>
                <a:latin typeface="Arial" pitchFamily="34" charset="0"/>
                <a:cs typeface="Arial" pitchFamily="34" charset="0"/>
              </a:rPr>
              <a:t>review meeting after each iteration of the software </a:t>
            </a:r>
            <a:r>
              <a:rPr lang="en-US" altLang="en-US" sz="2400" b="1" u="sng" smtClean="0">
                <a:latin typeface="Arial" pitchFamily="34" charset="0"/>
                <a:cs typeface="Arial" pitchFamily="34" charset="0"/>
              </a:rPr>
              <a:t>has been completed (a </a:t>
            </a:r>
            <a:r>
              <a:rPr lang="en-US" altLang="en-US" sz="2400" b="1" u="sng" smtClean="0">
                <a:solidFill>
                  <a:srgbClr val="FF0000"/>
                </a:solidFill>
                <a:latin typeface="Arial" pitchFamily="34" charset="0"/>
                <a:cs typeface="Arial" pitchFamily="34" charset="0"/>
              </a:rPr>
              <a:t>sprint review</a:t>
            </a:r>
            <a:r>
              <a:rPr lang="en-US" altLang="en-US" sz="2400" smtClean="0">
                <a:latin typeface="Arial" pitchFamily="34" charset="0"/>
                <a:cs typeface="Arial" pitchFamily="34" charset="0"/>
              </a:rPr>
              <a:t>), where quality issues and problems may be discussed.</a:t>
            </a:r>
          </a:p>
          <a:p>
            <a:pPr eaLnBrk="1" hangingPunct="1">
              <a:buFont typeface="Wingdings" pitchFamily="2" charset="2"/>
              <a:buChar char="²"/>
            </a:pPr>
            <a:r>
              <a:rPr lang="en-US" altLang="en-US" sz="2600" b="1" u="sng" smtClean="0">
                <a:solidFill>
                  <a:srgbClr val="FF0000"/>
                </a:solidFill>
                <a:latin typeface="Arial" pitchFamily="34" charset="0"/>
                <a:cs typeface="Arial" pitchFamily="34" charset="0"/>
              </a:rPr>
              <a:t>In extreme programming</a:t>
            </a:r>
            <a:r>
              <a:rPr lang="en-US" altLang="en-US" sz="2600" b="1" u="sng" smtClean="0">
                <a:latin typeface="Arial" pitchFamily="34" charset="0"/>
                <a:cs typeface="Arial" pitchFamily="34" charset="0"/>
              </a:rPr>
              <a:t>, </a:t>
            </a:r>
            <a:r>
              <a:rPr lang="en-US" altLang="en-US" sz="2600" b="1" u="sng" smtClean="0">
                <a:solidFill>
                  <a:srgbClr val="FF0000"/>
                </a:solidFill>
                <a:latin typeface="Arial" pitchFamily="34" charset="0"/>
                <a:cs typeface="Arial" pitchFamily="34" charset="0"/>
              </a:rPr>
              <a:t>pair programming </a:t>
            </a:r>
            <a:r>
              <a:rPr lang="en-US" altLang="en-US" sz="2600" b="1" u="sng" smtClean="0">
                <a:latin typeface="Arial" pitchFamily="34" charset="0"/>
                <a:cs typeface="Arial" pitchFamily="34" charset="0"/>
              </a:rPr>
              <a:t>ensures that </a:t>
            </a:r>
            <a:r>
              <a:rPr lang="en-US" altLang="en-US" sz="2600" b="1" u="sng" smtClean="0">
                <a:solidFill>
                  <a:srgbClr val="FF0000"/>
                </a:solidFill>
                <a:latin typeface="Arial" pitchFamily="34" charset="0"/>
                <a:cs typeface="Arial" pitchFamily="34" charset="0"/>
              </a:rPr>
              <a:t>code is constantly being examined and reviewed by another team member</a:t>
            </a:r>
            <a:r>
              <a:rPr lang="en-US" altLang="en-US" sz="2600" b="1" u="sng" smtClean="0">
                <a:latin typeface="Arial" pitchFamily="34" charset="0"/>
                <a:cs typeface="Arial" pitchFamily="34" charset="0"/>
              </a:rPr>
              <a:t>.</a:t>
            </a:r>
          </a:p>
          <a:p>
            <a:pPr eaLnBrk="1" hangingPunct="1">
              <a:buFont typeface="Wingdings" pitchFamily="2" charset="2"/>
              <a:buChar char="²"/>
            </a:pPr>
            <a:r>
              <a:rPr lang="en-US" altLang="en-US" sz="2600" b="1" u="sng" smtClean="0">
                <a:latin typeface="Arial" pitchFamily="34" charset="0"/>
                <a:cs typeface="Arial" pitchFamily="34" charset="0"/>
              </a:rPr>
              <a:t>XP relies on individuals taking the initiative to improve and refactor code</a:t>
            </a:r>
            <a:r>
              <a:rPr lang="en-US" altLang="en-US" sz="2600" smtClean="0">
                <a:latin typeface="Arial" pitchFamily="34" charset="0"/>
                <a:cs typeface="Arial" pitchFamily="34" charset="0"/>
              </a:rPr>
              <a:t>. </a:t>
            </a:r>
            <a:r>
              <a:rPr lang="en-US" altLang="en-US" sz="2600" b="1" u="sng" smtClean="0">
                <a:latin typeface="Arial" pitchFamily="34" charset="0"/>
                <a:cs typeface="Arial" pitchFamily="34" charset="0"/>
              </a:rPr>
              <a:t>Agile approaches are not usually standards-driven</a:t>
            </a:r>
            <a:r>
              <a:rPr lang="en-US" altLang="en-US" sz="2600" smtClean="0">
                <a:latin typeface="Arial" pitchFamily="34" charset="0"/>
                <a:cs typeface="Arial" pitchFamily="34" charset="0"/>
              </a:rPr>
              <a:t>, so issues of standards compliance are not usually considered.</a:t>
            </a:r>
            <a:endParaRPr lang="en-GB" altLang="en-US" sz="2600" smtClean="0">
              <a:latin typeface="Arial" pitchFamily="34" charset="0"/>
              <a:cs typeface="Arial" pitchFamily="34" charset="0"/>
            </a:endParaRPr>
          </a:p>
          <a:p>
            <a:pPr eaLnBrk="1" hangingPunct="1">
              <a:buFont typeface="Wingdings" pitchFamily="2" charset="2"/>
              <a:buChar char="²"/>
            </a:pPr>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val="2827073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44500" y="36513"/>
            <a:ext cx="8362950" cy="488950"/>
          </a:xfrm>
        </p:spPr>
        <p:txBody>
          <a:bodyPr/>
          <a:lstStyle/>
          <a:p>
            <a:pPr algn="ctr" eaLnBrk="1" hangingPunct="1"/>
            <a:r>
              <a:rPr lang="en-GB" altLang="en-US" sz="2800" smtClean="0">
                <a:solidFill>
                  <a:srgbClr val="FF0000"/>
                </a:solidFill>
                <a:latin typeface="Arial" pitchFamily="34" charset="0"/>
                <a:cs typeface="Arial" pitchFamily="34" charset="0"/>
              </a:rPr>
              <a:t>Program inspections</a:t>
            </a:r>
          </a:p>
        </p:txBody>
      </p:sp>
      <p:sp>
        <p:nvSpPr>
          <p:cNvPr id="22531" name="Rectangle 3"/>
          <p:cNvSpPr>
            <a:spLocks noGrp="1" noChangeArrowheads="1"/>
          </p:cNvSpPr>
          <p:nvPr>
            <p:ph type="body" idx="1"/>
          </p:nvPr>
        </p:nvSpPr>
        <p:spPr bwMode="auto">
          <a:xfrm>
            <a:off x="415925" y="692150"/>
            <a:ext cx="8391525" cy="566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2800" smtClean="0">
                <a:latin typeface="Arial" pitchFamily="34" charset="0"/>
                <a:cs typeface="Arial" pitchFamily="34" charset="0"/>
              </a:rPr>
              <a:t>These </a:t>
            </a:r>
            <a:r>
              <a:rPr lang="en-GB" altLang="en-US" sz="2800" b="1" u="sng" smtClean="0">
                <a:latin typeface="Arial" pitchFamily="34" charset="0"/>
                <a:cs typeface="Arial" pitchFamily="34" charset="0"/>
              </a:rPr>
              <a:t>are </a:t>
            </a:r>
            <a:r>
              <a:rPr lang="en-GB" altLang="en-US" sz="2800" b="1" u="sng" smtClean="0">
                <a:solidFill>
                  <a:srgbClr val="FF0000"/>
                </a:solidFill>
                <a:latin typeface="Arial" pitchFamily="34" charset="0"/>
                <a:cs typeface="Arial" pitchFamily="34" charset="0"/>
              </a:rPr>
              <a:t>peer reviews </a:t>
            </a:r>
            <a:r>
              <a:rPr lang="en-GB" altLang="en-US" sz="2800" b="1" u="sng" smtClean="0">
                <a:latin typeface="Arial" pitchFamily="34" charset="0"/>
                <a:cs typeface="Arial" pitchFamily="34" charset="0"/>
              </a:rPr>
              <a:t>where engineers </a:t>
            </a:r>
            <a:r>
              <a:rPr lang="en-GB" altLang="en-US" sz="2800" b="1" u="sng" smtClean="0">
                <a:solidFill>
                  <a:srgbClr val="FF0000"/>
                </a:solidFill>
                <a:latin typeface="Arial" pitchFamily="34" charset="0"/>
                <a:cs typeface="Arial" pitchFamily="34" charset="0"/>
              </a:rPr>
              <a:t>examine the source </a:t>
            </a:r>
            <a:r>
              <a:rPr lang="en-GB" altLang="en-US" sz="2800" b="1" u="sng" smtClean="0">
                <a:latin typeface="Arial" pitchFamily="34" charset="0"/>
                <a:cs typeface="Arial" pitchFamily="34" charset="0"/>
              </a:rPr>
              <a:t>of a system with the </a:t>
            </a:r>
            <a:r>
              <a:rPr lang="en-GB" altLang="en-US" sz="2800" b="1" u="sng" smtClean="0">
                <a:solidFill>
                  <a:srgbClr val="FF0000"/>
                </a:solidFill>
                <a:latin typeface="Arial" pitchFamily="34" charset="0"/>
                <a:cs typeface="Arial" pitchFamily="34" charset="0"/>
              </a:rPr>
              <a:t>aim of discovering anomalies</a:t>
            </a:r>
            <a:r>
              <a:rPr lang="en-GB" altLang="en-US" sz="2800" b="1" u="sng" smtClean="0">
                <a:latin typeface="Arial" pitchFamily="34" charset="0"/>
                <a:cs typeface="Arial" pitchFamily="34" charset="0"/>
              </a:rPr>
              <a:t> </a:t>
            </a:r>
            <a:r>
              <a:rPr lang="en-GB" altLang="en-US" sz="2800" smtClean="0">
                <a:latin typeface="Arial" pitchFamily="34" charset="0"/>
                <a:cs typeface="Arial" pitchFamily="34" charset="0"/>
              </a:rPr>
              <a:t>and defects.</a:t>
            </a:r>
          </a:p>
          <a:p>
            <a:pPr eaLnBrk="1" hangingPunct="1">
              <a:buFont typeface="Wingdings" pitchFamily="2" charset="2"/>
              <a:buChar char="²"/>
            </a:pPr>
            <a:r>
              <a:rPr lang="en-GB" altLang="en-US" sz="2800" b="1" u="sng" smtClean="0">
                <a:solidFill>
                  <a:srgbClr val="FF0000"/>
                </a:solidFill>
                <a:latin typeface="Arial" pitchFamily="34" charset="0"/>
                <a:cs typeface="Arial" pitchFamily="34" charset="0"/>
              </a:rPr>
              <a:t>Inspections do not require execution of a system </a:t>
            </a:r>
            <a:r>
              <a:rPr lang="en-GB" altLang="en-US" sz="2800" smtClean="0">
                <a:latin typeface="Arial" pitchFamily="34" charset="0"/>
                <a:cs typeface="Arial" pitchFamily="34" charset="0"/>
              </a:rPr>
              <a:t>so may be </a:t>
            </a:r>
            <a:r>
              <a:rPr lang="en-GB" altLang="en-US" sz="2800" b="1" u="sng" smtClean="0">
                <a:solidFill>
                  <a:srgbClr val="FF0000"/>
                </a:solidFill>
                <a:latin typeface="Arial" pitchFamily="34" charset="0"/>
                <a:cs typeface="Arial" pitchFamily="34" charset="0"/>
              </a:rPr>
              <a:t>used before implementation</a:t>
            </a:r>
            <a:r>
              <a:rPr lang="en-GB" altLang="en-US" sz="2800" smtClean="0">
                <a:solidFill>
                  <a:srgbClr val="FF0000"/>
                </a:solidFill>
                <a:latin typeface="Arial" pitchFamily="34" charset="0"/>
                <a:cs typeface="Arial" pitchFamily="34" charset="0"/>
              </a:rPr>
              <a:t>.</a:t>
            </a:r>
          </a:p>
          <a:p>
            <a:pPr eaLnBrk="1" hangingPunct="1">
              <a:buFont typeface="Wingdings" pitchFamily="2" charset="2"/>
              <a:buChar char="²"/>
            </a:pPr>
            <a:r>
              <a:rPr lang="en-GB" altLang="en-US" sz="2800" smtClean="0">
                <a:latin typeface="Arial" pitchFamily="34" charset="0"/>
                <a:cs typeface="Arial" pitchFamily="34" charset="0"/>
              </a:rPr>
              <a:t>They </a:t>
            </a:r>
            <a:r>
              <a:rPr lang="en-GB" altLang="en-US" sz="2800" b="1" u="sng" smtClean="0">
                <a:solidFill>
                  <a:srgbClr val="FF0000"/>
                </a:solidFill>
                <a:latin typeface="Arial" pitchFamily="34" charset="0"/>
                <a:cs typeface="Arial" pitchFamily="34" charset="0"/>
              </a:rPr>
              <a:t>may be applied to any representation of the system</a:t>
            </a:r>
            <a:r>
              <a:rPr lang="en-GB" altLang="en-US" sz="2800" smtClean="0">
                <a:solidFill>
                  <a:srgbClr val="FF0000"/>
                </a:solidFill>
                <a:latin typeface="Arial" pitchFamily="34" charset="0"/>
                <a:cs typeface="Arial" pitchFamily="34" charset="0"/>
              </a:rPr>
              <a:t> (</a:t>
            </a:r>
            <a:r>
              <a:rPr lang="en-GB" altLang="en-US" sz="2800" b="1" u="sng" smtClean="0">
                <a:solidFill>
                  <a:srgbClr val="FF0000"/>
                </a:solidFill>
                <a:latin typeface="Arial" pitchFamily="34" charset="0"/>
                <a:cs typeface="Arial" pitchFamily="34" charset="0"/>
              </a:rPr>
              <a:t>requirements, design, configuration data, test data</a:t>
            </a:r>
            <a:r>
              <a:rPr lang="en-GB" altLang="en-US" sz="2800" smtClean="0">
                <a:latin typeface="Arial" pitchFamily="34" charset="0"/>
                <a:cs typeface="Arial" pitchFamily="34" charset="0"/>
              </a:rPr>
              <a:t>, etc.).</a:t>
            </a:r>
          </a:p>
          <a:p>
            <a:pPr eaLnBrk="1" hangingPunct="1">
              <a:buFont typeface="Wingdings" pitchFamily="2" charset="2"/>
              <a:buChar char="²"/>
            </a:pPr>
            <a:r>
              <a:rPr lang="en-GB" altLang="en-US" sz="2800" smtClean="0">
                <a:latin typeface="Arial" pitchFamily="34" charset="0"/>
                <a:cs typeface="Arial" pitchFamily="34" charset="0"/>
              </a:rPr>
              <a:t>They have been shown to be an </a:t>
            </a:r>
            <a:r>
              <a:rPr lang="en-GB" altLang="en-US" sz="2800" b="1" u="sng" smtClean="0">
                <a:solidFill>
                  <a:srgbClr val="FF0000"/>
                </a:solidFill>
                <a:latin typeface="Arial" pitchFamily="34" charset="0"/>
                <a:cs typeface="Arial" pitchFamily="34" charset="0"/>
              </a:rPr>
              <a:t>effective technique for discovering program errors</a:t>
            </a:r>
            <a:r>
              <a:rPr lang="en-GB" altLang="en-US" sz="2800" b="1" u="sng" smtClean="0">
                <a:latin typeface="Arial" pitchFamily="34" charset="0"/>
                <a:cs typeface="Arial" pitchFamily="34" charset="0"/>
              </a:rPr>
              <a:t>.</a:t>
            </a:r>
          </a:p>
        </p:txBody>
      </p:sp>
    </p:spTree>
    <p:extLst>
      <p:ext uri="{BB962C8B-B14F-4D97-AF65-F5344CB8AC3E}">
        <p14:creationId xmlns:p14="http://schemas.microsoft.com/office/powerpoint/2010/main" val="1283831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0"/>
            <a:ext cx="8229600" cy="454025"/>
          </a:xfrm>
        </p:spPr>
        <p:txBody>
          <a:bodyPr/>
          <a:lstStyle/>
          <a:p>
            <a:pPr algn="ctr"/>
            <a:r>
              <a:rPr lang="en-GB" sz="2800" dirty="0"/>
              <a:t>Software inspections</a:t>
            </a:r>
          </a:p>
        </p:txBody>
      </p:sp>
      <p:sp>
        <p:nvSpPr>
          <p:cNvPr id="56323" name="Rectangle 3"/>
          <p:cNvSpPr>
            <a:spLocks noGrp="1" noChangeArrowheads="1"/>
          </p:cNvSpPr>
          <p:nvPr>
            <p:ph idx="1"/>
          </p:nvPr>
        </p:nvSpPr>
        <p:spPr>
          <a:xfrm>
            <a:off x="152400" y="463549"/>
            <a:ext cx="8880764" cy="6158924"/>
          </a:xfrm>
        </p:spPr>
        <p:txBody>
          <a:bodyPr/>
          <a:lstStyle/>
          <a:p>
            <a:pPr>
              <a:spcBef>
                <a:spcPts val="0"/>
              </a:spcBef>
              <a:spcAft>
                <a:spcPts val="0"/>
              </a:spcAft>
            </a:pPr>
            <a:r>
              <a:rPr lang="en-GB" sz="2500" dirty="0"/>
              <a:t>These involve people </a:t>
            </a:r>
            <a:r>
              <a:rPr lang="en-GB" sz="2500" b="1" u="sng" dirty="0"/>
              <a:t>examining the source representation </a:t>
            </a:r>
            <a:r>
              <a:rPr lang="en-GB" sz="2500" dirty="0"/>
              <a:t>with the aim of discovering anomalies and defects.</a:t>
            </a:r>
          </a:p>
          <a:p>
            <a:pPr>
              <a:spcBef>
                <a:spcPts val="0"/>
              </a:spcBef>
              <a:spcAft>
                <a:spcPts val="0"/>
              </a:spcAft>
            </a:pPr>
            <a:r>
              <a:rPr lang="en-GB" sz="2500" dirty="0"/>
              <a:t>Inspections </a:t>
            </a:r>
            <a:r>
              <a:rPr lang="en-GB" sz="2500" b="1" u="sng" dirty="0"/>
              <a:t>not require execution of a system so may be used before implementation.</a:t>
            </a:r>
          </a:p>
          <a:p>
            <a:pPr>
              <a:spcBef>
                <a:spcPts val="0"/>
              </a:spcBef>
              <a:spcAft>
                <a:spcPts val="0"/>
              </a:spcAft>
            </a:pPr>
            <a:r>
              <a:rPr lang="en-GB" sz="2500" dirty="0"/>
              <a:t>They may be </a:t>
            </a:r>
            <a:r>
              <a:rPr lang="en-GB" sz="2500" b="1" u="sng" dirty="0"/>
              <a:t>applied to any representation of the system </a:t>
            </a:r>
            <a:r>
              <a:rPr lang="en-GB" sz="2500" dirty="0"/>
              <a:t>(requirements, design</a:t>
            </a:r>
            <a:r>
              <a:rPr lang="en-GB" sz="2500" dirty="0" smtClean="0"/>
              <a:t>, configuration </a:t>
            </a:r>
            <a:r>
              <a:rPr lang="en-GB" sz="2500" dirty="0"/>
              <a:t>data, test data, etc.).</a:t>
            </a:r>
          </a:p>
          <a:p>
            <a:pPr>
              <a:spcBef>
                <a:spcPts val="0"/>
              </a:spcBef>
              <a:spcAft>
                <a:spcPts val="0"/>
              </a:spcAft>
            </a:pPr>
            <a:r>
              <a:rPr lang="en-GB" sz="2500" dirty="0"/>
              <a:t>They have been shown to be an </a:t>
            </a:r>
            <a:r>
              <a:rPr lang="en-GB" sz="2500" b="1" u="sng" dirty="0"/>
              <a:t>effective technique for discovering program errors</a:t>
            </a:r>
            <a:r>
              <a:rPr lang="en-GB" sz="2500" b="1" u="sng" dirty="0" smtClean="0"/>
              <a:t>.</a:t>
            </a:r>
          </a:p>
          <a:p>
            <a:pPr lvl="0">
              <a:spcBef>
                <a:spcPts val="0"/>
              </a:spcBef>
              <a:spcAft>
                <a:spcPts val="0"/>
              </a:spcAft>
            </a:pPr>
            <a:r>
              <a:rPr lang="en-GB" sz="2500" b="1" u="sng" dirty="0"/>
              <a:t>Inspections can check conformance with a specification </a:t>
            </a:r>
            <a:r>
              <a:rPr lang="en-GB" sz="2500" dirty="0"/>
              <a:t>but </a:t>
            </a:r>
            <a:r>
              <a:rPr lang="en-GB" sz="2500" b="1" u="sng" dirty="0"/>
              <a:t>not conformance with the customer’s real requirements</a:t>
            </a:r>
            <a:r>
              <a:rPr lang="en-GB" sz="2500" dirty="0"/>
              <a:t>.</a:t>
            </a:r>
          </a:p>
          <a:p>
            <a:pPr lvl="0">
              <a:spcBef>
                <a:spcPts val="0"/>
              </a:spcBef>
              <a:spcAft>
                <a:spcPts val="0"/>
              </a:spcAft>
            </a:pPr>
            <a:r>
              <a:rPr lang="en-GB" sz="2500" dirty="0"/>
              <a:t>Inspections </a:t>
            </a:r>
            <a:r>
              <a:rPr lang="en-GB" sz="2500" b="1" u="sng" dirty="0"/>
              <a:t>cannot check non-functional characteristics such as performance, usability,</a:t>
            </a:r>
            <a:r>
              <a:rPr lang="en-GB" sz="2500" dirty="0"/>
              <a:t> etc.</a:t>
            </a:r>
          </a:p>
          <a:p>
            <a:pPr>
              <a:spcBef>
                <a:spcPts val="0"/>
              </a:spcBef>
              <a:spcAft>
                <a:spcPts val="0"/>
              </a:spcAft>
            </a:pPr>
            <a:endParaRPr lang="en-GB" b="1" u="sng"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362950" cy="561975"/>
          </a:xfrm>
        </p:spPr>
        <p:txBody>
          <a:bodyPr lIns="90840" tIns="44623" rIns="90840" bIns="44623"/>
          <a:lstStyle/>
          <a:p>
            <a:pPr algn="ctr" eaLnBrk="1" hangingPunct="1"/>
            <a:r>
              <a:rPr lang="en-GB" altLang="en-US" sz="2800" smtClean="0">
                <a:latin typeface="Arial" pitchFamily="34" charset="0"/>
                <a:cs typeface="Arial" pitchFamily="34" charset="0"/>
              </a:rPr>
              <a:t>Inspection checklists</a:t>
            </a:r>
          </a:p>
        </p:txBody>
      </p:sp>
      <p:sp>
        <p:nvSpPr>
          <p:cNvPr id="23555" name="Rectangle 3"/>
          <p:cNvSpPr>
            <a:spLocks noGrp="1" noChangeArrowheads="1"/>
          </p:cNvSpPr>
          <p:nvPr>
            <p:ph type="body" idx="1"/>
          </p:nvPr>
        </p:nvSpPr>
        <p:spPr bwMode="auto">
          <a:xfrm>
            <a:off x="250825" y="561975"/>
            <a:ext cx="8893175" cy="5962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anchor="t" anchorCtr="0" compatLnSpc="1">
            <a:prstTxWarp prst="textNoShape">
              <a:avLst/>
            </a:prstTxWarp>
          </a:bodyPr>
          <a:lstStyle/>
          <a:p>
            <a:pPr eaLnBrk="1" hangingPunct="1">
              <a:buFont typeface="Wingdings" pitchFamily="2" charset="2"/>
              <a:buChar char="²"/>
            </a:pPr>
            <a:r>
              <a:rPr lang="en-GB" altLang="en-US" sz="3200" b="1" u="sng" smtClean="0">
                <a:solidFill>
                  <a:srgbClr val="FF0000"/>
                </a:solidFill>
                <a:latin typeface="Arial" pitchFamily="34" charset="0"/>
                <a:cs typeface="Arial" pitchFamily="34" charset="0"/>
              </a:rPr>
              <a:t>Checklist of common errors </a:t>
            </a:r>
            <a:r>
              <a:rPr lang="en-GB" altLang="en-US" sz="3200" smtClean="0">
                <a:latin typeface="Arial" pitchFamily="34" charset="0"/>
                <a:cs typeface="Arial" pitchFamily="34" charset="0"/>
              </a:rPr>
              <a:t>should be </a:t>
            </a:r>
            <a:r>
              <a:rPr lang="en-GB" altLang="en-US" sz="3200" b="1" u="sng" smtClean="0">
                <a:solidFill>
                  <a:srgbClr val="FF0000"/>
                </a:solidFill>
                <a:latin typeface="Arial" pitchFamily="34" charset="0"/>
                <a:cs typeface="Arial" pitchFamily="34" charset="0"/>
              </a:rPr>
              <a:t>used to drive the inspection.</a:t>
            </a:r>
          </a:p>
          <a:p>
            <a:pPr eaLnBrk="1" hangingPunct="1">
              <a:buFont typeface="Wingdings" pitchFamily="2" charset="2"/>
              <a:buChar char="²"/>
            </a:pPr>
            <a:r>
              <a:rPr lang="en-GB" altLang="en-US" sz="3200" b="1" u="sng" smtClean="0">
                <a:solidFill>
                  <a:srgbClr val="FF0000"/>
                </a:solidFill>
                <a:latin typeface="Arial" pitchFamily="34" charset="0"/>
                <a:cs typeface="Arial" pitchFamily="34" charset="0"/>
              </a:rPr>
              <a:t>Error checklists</a:t>
            </a:r>
            <a:r>
              <a:rPr lang="en-GB" altLang="en-US" sz="3200" smtClean="0">
                <a:solidFill>
                  <a:srgbClr val="FF0000"/>
                </a:solidFill>
                <a:latin typeface="Arial" pitchFamily="34" charset="0"/>
                <a:cs typeface="Arial" pitchFamily="34" charset="0"/>
              </a:rPr>
              <a:t> </a:t>
            </a:r>
            <a:r>
              <a:rPr lang="en-GB" altLang="en-US" sz="3200" smtClean="0">
                <a:latin typeface="Arial" pitchFamily="34" charset="0"/>
                <a:cs typeface="Arial" pitchFamily="34" charset="0"/>
              </a:rPr>
              <a:t>are </a:t>
            </a:r>
            <a:r>
              <a:rPr lang="en-GB" altLang="en-US" sz="3200" b="1" u="sng" smtClean="0">
                <a:solidFill>
                  <a:srgbClr val="FF0000"/>
                </a:solidFill>
                <a:latin typeface="Arial" pitchFamily="34" charset="0"/>
                <a:cs typeface="Arial" pitchFamily="34" charset="0"/>
              </a:rPr>
              <a:t>programming language dependent</a:t>
            </a:r>
            <a:r>
              <a:rPr lang="en-GB" altLang="en-US" sz="3200" smtClean="0">
                <a:latin typeface="Arial" pitchFamily="34" charset="0"/>
                <a:cs typeface="Arial" pitchFamily="34" charset="0"/>
              </a:rPr>
              <a:t> and </a:t>
            </a:r>
            <a:r>
              <a:rPr lang="en-GB" altLang="en-US" sz="3200" b="1" u="sng" smtClean="0">
                <a:solidFill>
                  <a:srgbClr val="FF0000"/>
                </a:solidFill>
                <a:latin typeface="Arial" pitchFamily="34" charset="0"/>
                <a:cs typeface="Arial" pitchFamily="34" charset="0"/>
              </a:rPr>
              <a:t>reflect the characteristic errors</a:t>
            </a:r>
            <a:r>
              <a:rPr lang="en-GB" altLang="en-US" sz="3200" b="1" u="sng" smtClean="0">
                <a:latin typeface="Arial" pitchFamily="34" charset="0"/>
                <a:cs typeface="Arial" pitchFamily="34" charset="0"/>
              </a:rPr>
              <a:t> </a:t>
            </a:r>
            <a:r>
              <a:rPr lang="en-GB" altLang="en-US" sz="3200" smtClean="0">
                <a:latin typeface="Arial" pitchFamily="34" charset="0"/>
                <a:cs typeface="Arial" pitchFamily="34" charset="0"/>
              </a:rPr>
              <a:t>that are likely to arise </a:t>
            </a:r>
            <a:r>
              <a:rPr lang="en-GB" altLang="en-US" sz="3200" b="1" u="sng" smtClean="0">
                <a:solidFill>
                  <a:srgbClr val="FF0000"/>
                </a:solidFill>
                <a:latin typeface="Arial" pitchFamily="34" charset="0"/>
                <a:cs typeface="Arial" pitchFamily="34" charset="0"/>
              </a:rPr>
              <a:t>in the language</a:t>
            </a:r>
            <a:r>
              <a:rPr lang="en-GB" altLang="en-US" sz="3200" smtClean="0">
                <a:latin typeface="Arial" pitchFamily="34" charset="0"/>
                <a:cs typeface="Arial" pitchFamily="34" charset="0"/>
              </a:rPr>
              <a:t>.</a:t>
            </a:r>
          </a:p>
          <a:p>
            <a:pPr eaLnBrk="1" hangingPunct="1">
              <a:buFont typeface="Wingdings" pitchFamily="2" charset="2"/>
              <a:buChar char="²"/>
            </a:pPr>
            <a:r>
              <a:rPr lang="en-GB" altLang="en-US" sz="3200" smtClean="0">
                <a:latin typeface="Arial" pitchFamily="34" charset="0"/>
                <a:cs typeface="Arial" pitchFamily="34" charset="0"/>
              </a:rPr>
              <a:t>In general, the 'weaker' the type checking, the larger the checklist.</a:t>
            </a:r>
          </a:p>
          <a:p>
            <a:pPr eaLnBrk="1" hangingPunct="1">
              <a:buFont typeface="Wingdings" pitchFamily="2" charset="2"/>
              <a:buChar char="²"/>
            </a:pPr>
            <a:r>
              <a:rPr lang="en-GB" altLang="en-US" sz="3200" b="1" u="sng" smtClean="0">
                <a:solidFill>
                  <a:srgbClr val="FF0000"/>
                </a:solidFill>
                <a:latin typeface="Arial" pitchFamily="34" charset="0"/>
                <a:cs typeface="Arial" pitchFamily="34" charset="0"/>
              </a:rPr>
              <a:t>Examples: Initialisation, Constant naming, loop termination, array bounds</a:t>
            </a:r>
            <a:r>
              <a:rPr lang="en-GB" altLang="en-US" sz="3200" smtClean="0">
                <a:latin typeface="Arial" pitchFamily="34" charset="0"/>
                <a:cs typeface="Arial" pitchFamily="34" charset="0"/>
              </a:rPr>
              <a:t>, etc.</a:t>
            </a:r>
          </a:p>
        </p:txBody>
      </p:sp>
    </p:spTree>
    <p:extLst>
      <p:ext uri="{BB962C8B-B14F-4D97-AF65-F5344CB8AC3E}">
        <p14:creationId xmlns:p14="http://schemas.microsoft.com/office/powerpoint/2010/main" val="19886909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435975" cy="490538"/>
          </a:xfrm>
        </p:spPr>
        <p:txBody>
          <a:bodyPr lIns="90840" tIns="44623" rIns="90840" bIns="44623"/>
          <a:lstStyle/>
          <a:p>
            <a:pPr algn="ctr" eaLnBrk="1" hangingPunct="1"/>
            <a:r>
              <a:rPr lang="en-GB" altLang="en-US" sz="2800" smtClean="0">
                <a:solidFill>
                  <a:srgbClr val="FF0000"/>
                </a:solidFill>
                <a:latin typeface="Arial" pitchFamily="34" charset="0"/>
                <a:cs typeface="Arial" pitchFamily="34" charset="0"/>
              </a:rPr>
              <a:t>Agile methods and inspections</a:t>
            </a:r>
          </a:p>
        </p:txBody>
      </p:sp>
      <p:sp>
        <p:nvSpPr>
          <p:cNvPr id="24579" name="Rectangle 3"/>
          <p:cNvSpPr>
            <a:spLocks noGrp="1" noChangeArrowheads="1"/>
          </p:cNvSpPr>
          <p:nvPr>
            <p:ph type="body" idx="1"/>
          </p:nvPr>
        </p:nvSpPr>
        <p:spPr bwMode="auto">
          <a:xfrm>
            <a:off x="282575" y="490538"/>
            <a:ext cx="8785225" cy="6100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anchor="t" anchorCtr="0" compatLnSpc="1">
            <a:prstTxWarp prst="textNoShape">
              <a:avLst/>
            </a:prstTxWarp>
          </a:bodyPr>
          <a:lstStyle/>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Agile processes rarely use formal inspection or peer review processes</a:t>
            </a:r>
            <a:r>
              <a:rPr lang="en-US" altLang="en-US" sz="2800" smtClean="0">
                <a:solidFill>
                  <a:srgbClr val="FF0000"/>
                </a:solidFill>
                <a:latin typeface="Arial" pitchFamily="34" charset="0"/>
                <a:cs typeface="Arial" pitchFamily="34" charset="0"/>
              </a:rPr>
              <a:t>.</a:t>
            </a: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Rather, they rely on team members cooperating to check each other’s code</a:t>
            </a:r>
            <a:r>
              <a:rPr lang="en-US" altLang="en-US" sz="2800" smtClean="0">
                <a:latin typeface="Arial" pitchFamily="34" charset="0"/>
                <a:cs typeface="Arial" pitchFamily="34" charset="0"/>
              </a:rPr>
              <a:t>, and informal guidelines, such as ‘check before check-in’, which suggest that programmers should check their own code.</a:t>
            </a:r>
          </a:p>
          <a:p>
            <a:pPr eaLnBrk="1" hangingPunct="1">
              <a:buFont typeface="Wingdings" pitchFamily="2" charset="2"/>
              <a:buChar char="²"/>
            </a:pPr>
            <a:r>
              <a:rPr lang="en-US" altLang="en-US" sz="2800" b="1" u="sng" smtClean="0">
                <a:latin typeface="Arial" pitchFamily="34" charset="0"/>
                <a:cs typeface="Arial" pitchFamily="34" charset="0"/>
              </a:rPr>
              <a:t>Extreme programming </a:t>
            </a:r>
            <a:r>
              <a:rPr lang="en-US" altLang="en-US" sz="2800" smtClean="0">
                <a:latin typeface="Arial" pitchFamily="34" charset="0"/>
                <a:cs typeface="Arial" pitchFamily="34" charset="0"/>
              </a:rPr>
              <a:t>practitioners </a:t>
            </a:r>
            <a:r>
              <a:rPr lang="en-US" altLang="en-US" sz="2800" b="1" u="sng" smtClean="0">
                <a:latin typeface="Arial" pitchFamily="34" charset="0"/>
                <a:cs typeface="Arial" pitchFamily="34" charset="0"/>
              </a:rPr>
              <a:t>argue that </a:t>
            </a:r>
            <a:r>
              <a:rPr lang="en-US" altLang="en-US" sz="2800" b="1" u="sng" smtClean="0">
                <a:solidFill>
                  <a:srgbClr val="FF0000"/>
                </a:solidFill>
                <a:latin typeface="Arial" pitchFamily="34" charset="0"/>
                <a:cs typeface="Arial" pitchFamily="34" charset="0"/>
              </a:rPr>
              <a:t>pair programming is an effective substitute for inspection</a:t>
            </a:r>
            <a:r>
              <a:rPr lang="en-US" altLang="en-US" sz="2800" smtClean="0">
                <a:solidFill>
                  <a:srgbClr val="FF0000"/>
                </a:solidFill>
                <a:latin typeface="Arial" pitchFamily="34" charset="0"/>
                <a:cs typeface="Arial" pitchFamily="34" charset="0"/>
              </a:rPr>
              <a:t> </a:t>
            </a:r>
            <a:r>
              <a:rPr lang="en-US" altLang="en-US" sz="2800" smtClean="0">
                <a:latin typeface="Arial" pitchFamily="34" charset="0"/>
                <a:cs typeface="Arial" pitchFamily="34" charset="0"/>
              </a:rPr>
              <a:t>as this is, in effect, a continual inspection process.</a:t>
            </a:r>
          </a:p>
          <a:p>
            <a:pPr eaLnBrk="1" hangingPunct="1">
              <a:buFont typeface="Wingdings" pitchFamily="2" charset="2"/>
              <a:buChar char="²"/>
            </a:pPr>
            <a:r>
              <a:rPr lang="en-US" altLang="en-US" sz="2800" b="1" u="sng" smtClean="0">
                <a:solidFill>
                  <a:srgbClr val="FF0000"/>
                </a:solidFill>
                <a:latin typeface="Arial" pitchFamily="34" charset="0"/>
                <a:cs typeface="Arial" pitchFamily="34" charset="0"/>
              </a:rPr>
              <a:t>Two people look at every line of code and check it before it is accepted.</a:t>
            </a:r>
            <a:endParaRPr lang="en-GB" altLang="en-US" sz="2800" b="1" u="sng" smtClean="0">
              <a:solidFill>
                <a:srgbClr val="FF0000"/>
              </a:solidFill>
              <a:latin typeface="Arial" pitchFamily="34" charset="0"/>
              <a:cs typeface="Arial" pitchFamily="34" charset="0"/>
            </a:endParaRPr>
          </a:p>
          <a:p>
            <a:pPr eaLnBrk="1" hangingPunct="1">
              <a:buFont typeface="Wingdings" pitchFamily="2" charset="2"/>
              <a:buChar char="²"/>
            </a:pPr>
            <a:endParaRPr lang="en-GB" altLang="en-US" smtClean="0">
              <a:latin typeface="Arial" pitchFamily="34" charset="0"/>
              <a:cs typeface="Arial" pitchFamily="34" charset="0"/>
            </a:endParaRPr>
          </a:p>
        </p:txBody>
      </p:sp>
    </p:spTree>
    <p:extLst>
      <p:ext uri="{BB962C8B-B14F-4D97-AF65-F5344CB8AC3E}">
        <p14:creationId xmlns:p14="http://schemas.microsoft.com/office/powerpoint/2010/main" val="217667745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71488" y="0"/>
            <a:ext cx="8362950" cy="417513"/>
          </a:xfrm>
        </p:spPr>
        <p:txBody>
          <a:bodyPr/>
          <a:lstStyle/>
          <a:p>
            <a:pPr algn="ctr" eaLnBrk="1" hangingPunct="1"/>
            <a:r>
              <a:rPr lang="en-GB" altLang="en-US" sz="2800" smtClean="0">
                <a:solidFill>
                  <a:srgbClr val="FF0000"/>
                </a:solidFill>
                <a:latin typeface="Arial" pitchFamily="34" charset="0"/>
                <a:cs typeface="Arial" pitchFamily="34" charset="0"/>
              </a:rPr>
              <a:t>Software measurement and metrics</a:t>
            </a:r>
          </a:p>
        </p:txBody>
      </p:sp>
      <p:sp>
        <p:nvSpPr>
          <p:cNvPr id="25603" name="Rectangle 3"/>
          <p:cNvSpPr>
            <a:spLocks noGrp="1" noChangeArrowheads="1"/>
          </p:cNvSpPr>
          <p:nvPr>
            <p:ph idx="1"/>
          </p:nvPr>
        </p:nvSpPr>
        <p:spPr bwMode="auto">
          <a:xfrm>
            <a:off x="179388" y="549275"/>
            <a:ext cx="8640762" cy="1366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2800" b="1" u="sng" smtClean="0">
                <a:solidFill>
                  <a:schemeClr val="tx1"/>
                </a:solidFill>
                <a:latin typeface="Arial" pitchFamily="34" charset="0"/>
                <a:cs typeface="Arial" pitchFamily="34" charset="0"/>
              </a:rPr>
              <a:t>Software measurement </a:t>
            </a:r>
            <a:r>
              <a:rPr lang="en-GB" altLang="en-US" sz="2800" smtClean="0">
                <a:solidFill>
                  <a:schemeClr val="tx1"/>
                </a:solidFill>
                <a:latin typeface="Arial" pitchFamily="34" charset="0"/>
                <a:cs typeface="Arial" pitchFamily="34" charset="0"/>
              </a:rPr>
              <a:t>is concerned with </a:t>
            </a:r>
            <a:r>
              <a:rPr lang="en-GB" altLang="en-US" sz="2800" b="1" u="sng" smtClean="0">
                <a:solidFill>
                  <a:schemeClr val="tx1"/>
                </a:solidFill>
                <a:latin typeface="Arial" pitchFamily="34" charset="0"/>
                <a:cs typeface="Arial" pitchFamily="34" charset="0"/>
              </a:rPr>
              <a:t>deriving a numeric value for an attribute of a software product or process</a:t>
            </a:r>
            <a:r>
              <a:rPr lang="en-GB" altLang="en-US" sz="2800" smtClean="0">
                <a:solidFill>
                  <a:schemeClr val="tx1"/>
                </a:solidFill>
                <a:latin typeface="Arial" pitchFamily="34" charset="0"/>
                <a:cs typeface="Arial" pitchFamily="34" charset="0"/>
              </a:rPr>
              <a:t>.</a:t>
            </a:r>
          </a:p>
        </p:txBody>
      </p:sp>
      <p:sp>
        <p:nvSpPr>
          <p:cNvPr id="25604" name="Rectangle 3"/>
          <p:cNvSpPr txBox="1">
            <a:spLocks noChangeArrowheads="1"/>
          </p:cNvSpPr>
          <p:nvPr/>
        </p:nvSpPr>
        <p:spPr bwMode="auto">
          <a:xfrm>
            <a:off x="446088" y="1916113"/>
            <a:ext cx="83629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a:solidFill>
                  <a:schemeClr val="tx1"/>
                </a:solidFill>
                <a:latin typeface="Times"/>
                <a:cs typeface="Arial" pitchFamily="34" charset="0"/>
              </a:defRPr>
            </a:lvl1pPr>
            <a:lvl2pPr marL="742950" indent="-285750" defTabSz="457200">
              <a:defRPr sz="2400">
                <a:solidFill>
                  <a:schemeClr val="tx1"/>
                </a:solidFill>
                <a:latin typeface="Times"/>
                <a:cs typeface="Arial" pitchFamily="34" charset="0"/>
              </a:defRPr>
            </a:lvl2pPr>
            <a:lvl3pPr marL="1143000" indent="-228600" defTabSz="457200">
              <a:defRPr sz="2400">
                <a:solidFill>
                  <a:schemeClr val="tx1"/>
                </a:solidFill>
                <a:latin typeface="Times"/>
                <a:cs typeface="Arial" pitchFamily="34" charset="0"/>
              </a:defRPr>
            </a:lvl3pPr>
            <a:lvl4pPr marL="1600200" indent="-228600" defTabSz="457200">
              <a:defRPr sz="2400">
                <a:solidFill>
                  <a:schemeClr val="tx1"/>
                </a:solidFill>
                <a:latin typeface="Times"/>
                <a:cs typeface="Arial" pitchFamily="34" charset="0"/>
              </a:defRPr>
            </a:lvl4pPr>
            <a:lvl5pPr marL="2057400" indent="-228600" defTabSz="457200">
              <a:defRPr sz="2400">
                <a:solidFill>
                  <a:schemeClr val="tx1"/>
                </a:solidFill>
                <a:latin typeface="Times"/>
                <a:cs typeface="Arial" pitchFamily="34" charset="0"/>
              </a:defRPr>
            </a:lvl5pPr>
            <a:lvl6pPr marL="2514600" indent="-228600" defTabSz="457200" eaLnBrk="0" fontAlgn="base" hangingPunct="0">
              <a:spcBef>
                <a:spcPct val="0"/>
              </a:spcBef>
              <a:spcAft>
                <a:spcPct val="0"/>
              </a:spcAft>
              <a:defRPr sz="2400">
                <a:solidFill>
                  <a:schemeClr val="tx1"/>
                </a:solidFill>
                <a:latin typeface="Times"/>
                <a:cs typeface="Arial" pitchFamily="34" charset="0"/>
              </a:defRPr>
            </a:lvl6pPr>
            <a:lvl7pPr marL="2971800" indent="-228600" defTabSz="457200" eaLnBrk="0" fontAlgn="base" hangingPunct="0">
              <a:spcBef>
                <a:spcPct val="0"/>
              </a:spcBef>
              <a:spcAft>
                <a:spcPct val="0"/>
              </a:spcAft>
              <a:defRPr sz="2400">
                <a:solidFill>
                  <a:schemeClr val="tx1"/>
                </a:solidFill>
                <a:latin typeface="Times"/>
                <a:cs typeface="Arial" pitchFamily="34" charset="0"/>
              </a:defRPr>
            </a:lvl7pPr>
            <a:lvl8pPr marL="3429000" indent="-228600" defTabSz="457200" eaLnBrk="0" fontAlgn="base" hangingPunct="0">
              <a:spcBef>
                <a:spcPct val="0"/>
              </a:spcBef>
              <a:spcAft>
                <a:spcPct val="0"/>
              </a:spcAft>
              <a:defRPr sz="2400">
                <a:solidFill>
                  <a:schemeClr val="tx1"/>
                </a:solidFill>
                <a:latin typeface="Times"/>
                <a:cs typeface="Arial" pitchFamily="34" charset="0"/>
              </a:defRPr>
            </a:lvl8pPr>
            <a:lvl9pPr marL="3886200" indent="-228600" defTabSz="457200" eaLnBrk="0" fontAlgn="base" hangingPunct="0">
              <a:spcBef>
                <a:spcPct val="0"/>
              </a:spcBef>
              <a:spcAft>
                <a:spcPct val="0"/>
              </a:spcAft>
              <a:defRPr sz="2400">
                <a:solidFill>
                  <a:schemeClr val="tx1"/>
                </a:solidFill>
                <a:latin typeface="Times"/>
                <a:cs typeface="Arial" pitchFamily="34" charset="0"/>
              </a:defRPr>
            </a:lvl9pPr>
          </a:lstStyle>
          <a:p>
            <a:pPr algn="ctr" fontAlgn="base">
              <a:spcBef>
                <a:spcPct val="0"/>
              </a:spcBef>
              <a:spcAft>
                <a:spcPct val="0"/>
              </a:spcAft>
            </a:pPr>
            <a:r>
              <a:rPr lang="en-GB" altLang="en-US" sz="2800" b="1" smtClean="0">
                <a:solidFill>
                  <a:srgbClr val="FF0000"/>
                </a:solidFill>
                <a:latin typeface="Arial" pitchFamily="34" charset="0"/>
                <a:ea typeface="MS PGothic" pitchFamily="34" charset="-128"/>
              </a:rPr>
              <a:t>Software metric</a:t>
            </a:r>
          </a:p>
        </p:txBody>
      </p:sp>
      <p:sp>
        <p:nvSpPr>
          <p:cNvPr id="25605" name="Rectangle 2"/>
          <p:cNvSpPr txBox="1">
            <a:spLocks noChangeArrowheads="1"/>
          </p:cNvSpPr>
          <p:nvPr/>
        </p:nvSpPr>
        <p:spPr bwMode="auto">
          <a:xfrm>
            <a:off x="179388" y="2406650"/>
            <a:ext cx="8964612"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sz="2400">
                <a:solidFill>
                  <a:schemeClr val="tx1"/>
                </a:solidFill>
                <a:latin typeface="Times"/>
                <a:cs typeface="Arial" pitchFamily="34" charset="0"/>
              </a:defRPr>
            </a:lvl1pPr>
            <a:lvl2pPr marL="742950" indent="-285750" defTabSz="457200">
              <a:defRPr sz="2400">
                <a:solidFill>
                  <a:schemeClr val="tx1"/>
                </a:solidFill>
                <a:latin typeface="Times"/>
                <a:cs typeface="Arial" pitchFamily="34" charset="0"/>
              </a:defRPr>
            </a:lvl2pPr>
            <a:lvl3pPr marL="1143000" indent="-228600" defTabSz="457200">
              <a:defRPr sz="2400">
                <a:solidFill>
                  <a:schemeClr val="tx1"/>
                </a:solidFill>
                <a:latin typeface="Times"/>
                <a:cs typeface="Arial" pitchFamily="34" charset="0"/>
              </a:defRPr>
            </a:lvl3pPr>
            <a:lvl4pPr marL="1600200" indent="-228600" defTabSz="457200">
              <a:defRPr sz="2400">
                <a:solidFill>
                  <a:schemeClr val="tx1"/>
                </a:solidFill>
                <a:latin typeface="Times"/>
                <a:cs typeface="Arial" pitchFamily="34" charset="0"/>
              </a:defRPr>
            </a:lvl4pPr>
            <a:lvl5pPr marL="2057400" indent="-228600" defTabSz="457200">
              <a:defRPr sz="2400">
                <a:solidFill>
                  <a:schemeClr val="tx1"/>
                </a:solidFill>
                <a:latin typeface="Times"/>
                <a:cs typeface="Arial" pitchFamily="34" charset="0"/>
              </a:defRPr>
            </a:lvl5pPr>
            <a:lvl6pPr marL="2514600" indent="-228600" defTabSz="457200" eaLnBrk="0" fontAlgn="base" hangingPunct="0">
              <a:spcBef>
                <a:spcPct val="0"/>
              </a:spcBef>
              <a:spcAft>
                <a:spcPct val="0"/>
              </a:spcAft>
              <a:defRPr sz="2400">
                <a:solidFill>
                  <a:schemeClr val="tx1"/>
                </a:solidFill>
                <a:latin typeface="Times"/>
                <a:cs typeface="Arial" pitchFamily="34" charset="0"/>
              </a:defRPr>
            </a:lvl6pPr>
            <a:lvl7pPr marL="2971800" indent="-228600" defTabSz="457200" eaLnBrk="0" fontAlgn="base" hangingPunct="0">
              <a:spcBef>
                <a:spcPct val="0"/>
              </a:spcBef>
              <a:spcAft>
                <a:spcPct val="0"/>
              </a:spcAft>
              <a:defRPr sz="2400">
                <a:solidFill>
                  <a:schemeClr val="tx1"/>
                </a:solidFill>
                <a:latin typeface="Times"/>
                <a:cs typeface="Arial" pitchFamily="34" charset="0"/>
              </a:defRPr>
            </a:lvl7pPr>
            <a:lvl8pPr marL="3429000" indent="-228600" defTabSz="457200" eaLnBrk="0" fontAlgn="base" hangingPunct="0">
              <a:spcBef>
                <a:spcPct val="0"/>
              </a:spcBef>
              <a:spcAft>
                <a:spcPct val="0"/>
              </a:spcAft>
              <a:defRPr sz="2400">
                <a:solidFill>
                  <a:schemeClr val="tx1"/>
                </a:solidFill>
                <a:latin typeface="Times"/>
                <a:cs typeface="Arial" pitchFamily="34" charset="0"/>
              </a:defRPr>
            </a:lvl8pPr>
            <a:lvl9pPr marL="3886200" indent="-228600" defTabSz="457200" eaLnBrk="0" fontAlgn="base" hangingPunct="0">
              <a:spcBef>
                <a:spcPct val="0"/>
              </a:spcBef>
              <a:spcAft>
                <a:spcPct val="0"/>
              </a:spcAft>
              <a:defRPr sz="2400">
                <a:solidFill>
                  <a:schemeClr val="tx1"/>
                </a:solidFill>
                <a:latin typeface="Times"/>
                <a:cs typeface="Arial" pitchFamily="34" charset="0"/>
              </a:defRPr>
            </a:lvl9pPr>
          </a:lstStyle>
          <a:p>
            <a:pPr fontAlgn="base">
              <a:spcBef>
                <a:spcPct val="0"/>
              </a:spcBef>
              <a:spcAft>
                <a:spcPct val="0"/>
              </a:spcAft>
              <a:buFont typeface="Wingdings" pitchFamily="2" charset="2"/>
              <a:buChar char="²"/>
            </a:pPr>
            <a:r>
              <a:rPr lang="en-GB" altLang="en-US" sz="2600" b="1" u="sng" smtClean="0">
                <a:solidFill>
                  <a:srgbClr val="FF0000"/>
                </a:solidFill>
                <a:latin typeface="Arial" pitchFamily="34" charset="0"/>
                <a:ea typeface="MS PGothic" pitchFamily="34" charset="-128"/>
              </a:rPr>
              <a:t>Any type of measurement which relates to a software system</a:t>
            </a:r>
            <a:r>
              <a:rPr lang="en-GB" altLang="en-US" sz="2600" smtClean="0">
                <a:solidFill>
                  <a:srgbClr val="46424D"/>
                </a:solidFill>
                <a:latin typeface="Arial" pitchFamily="34" charset="0"/>
                <a:ea typeface="MS PGothic" pitchFamily="34" charset="-128"/>
              </a:rPr>
              <a:t>, process or related documentation</a:t>
            </a:r>
          </a:p>
          <a:p>
            <a:pPr lvl="1" fontAlgn="base">
              <a:spcBef>
                <a:spcPct val="0"/>
              </a:spcBef>
              <a:spcAft>
                <a:spcPct val="0"/>
              </a:spcAft>
              <a:buFont typeface="Wingdings" pitchFamily="2" charset="2"/>
              <a:buChar char="§"/>
            </a:pPr>
            <a:r>
              <a:rPr lang="en-GB" altLang="en-US" sz="2600" b="1" u="sng" smtClean="0">
                <a:solidFill>
                  <a:srgbClr val="FF0000"/>
                </a:solidFill>
                <a:latin typeface="Arial" pitchFamily="34" charset="0"/>
                <a:ea typeface="MS PGothic" pitchFamily="34" charset="-128"/>
              </a:rPr>
              <a:t>Lines of code </a:t>
            </a:r>
            <a:r>
              <a:rPr lang="en-GB" altLang="en-US" sz="2600" smtClean="0">
                <a:solidFill>
                  <a:srgbClr val="46424D"/>
                </a:solidFill>
                <a:latin typeface="Arial" pitchFamily="34" charset="0"/>
                <a:ea typeface="MS PGothic" pitchFamily="34" charset="-128"/>
              </a:rPr>
              <a:t>in a program, the </a:t>
            </a:r>
            <a:r>
              <a:rPr lang="en-GB" altLang="en-US" sz="2600" b="1" u="sng" smtClean="0">
                <a:solidFill>
                  <a:srgbClr val="FF0000"/>
                </a:solidFill>
                <a:latin typeface="Arial" pitchFamily="34" charset="0"/>
                <a:ea typeface="MS PGothic" pitchFamily="34" charset="-128"/>
              </a:rPr>
              <a:t>Fog index</a:t>
            </a:r>
            <a:r>
              <a:rPr lang="en-GB" altLang="en-US" sz="2600" smtClean="0">
                <a:solidFill>
                  <a:srgbClr val="46424D"/>
                </a:solidFill>
                <a:latin typeface="Arial" pitchFamily="34" charset="0"/>
                <a:ea typeface="MS PGothic" pitchFamily="34" charset="-128"/>
              </a:rPr>
              <a:t>, number of </a:t>
            </a:r>
            <a:r>
              <a:rPr lang="en-GB" altLang="en-US" sz="2600" b="1" u="sng" smtClean="0">
                <a:solidFill>
                  <a:srgbClr val="FF0000"/>
                </a:solidFill>
                <a:latin typeface="Arial" pitchFamily="34" charset="0"/>
                <a:ea typeface="MS PGothic" pitchFamily="34" charset="-128"/>
              </a:rPr>
              <a:t>person-days</a:t>
            </a:r>
            <a:r>
              <a:rPr lang="en-GB" altLang="en-US" sz="2600" smtClean="0">
                <a:solidFill>
                  <a:srgbClr val="46424D"/>
                </a:solidFill>
                <a:latin typeface="Arial" pitchFamily="34" charset="0"/>
                <a:ea typeface="MS PGothic" pitchFamily="34" charset="-128"/>
              </a:rPr>
              <a:t> required to develop a component.</a:t>
            </a:r>
          </a:p>
          <a:p>
            <a:pPr fontAlgn="base">
              <a:spcBef>
                <a:spcPct val="0"/>
              </a:spcBef>
              <a:spcAft>
                <a:spcPct val="0"/>
              </a:spcAft>
              <a:buFont typeface="Wingdings" pitchFamily="2" charset="2"/>
              <a:buChar char="²"/>
            </a:pPr>
            <a:r>
              <a:rPr lang="en-GB" altLang="en-US" sz="2600" smtClean="0">
                <a:solidFill>
                  <a:srgbClr val="46424D"/>
                </a:solidFill>
                <a:latin typeface="Arial" pitchFamily="34" charset="0"/>
                <a:ea typeface="MS PGothic" pitchFamily="34" charset="-128"/>
              </a:rPr>
              <a:t>Allow the software and the software process to </a:t>
            </a:r>
            <a:br>
              <a:rPr lang="en-GB" altLang="en-US" sz="2600" smtClean="0">
                <a:solidFill>
                  <a:srgbClr val="46424D"/>
                </a:solidFill>
                <a:latin typeface="Arial" pitchFamily="34" charset="0"/>
                <a:ea typeface="MS PGothic" pitchFamily="34" charset="-128"/>
              </a:rPr>
            </a:br>
            <a:r>
              <a:rPr lang="en-GB" altLang="en-US" sz="2600" smtClean="0">
                <a:solidFill>
                  <a:srgbClr val="46424D"/>
                </a:solidFill>
                <a:latin typeface="Arial" pitchFamily="34" charset="0"/>
                <a:ea typeface="MS PGothic" pitchFamily="34" charset="-128"/>
              </a:rPr>
              <a:t>be quantified.</a:t>
            </a:r>
          </a:p>
          <a:p>
            <a:pPr fontAlgn="base">
              <a:spcBef>
                <a:spcPct val="0"/>
              </a:spcBef>
              <a:spcAft>
                <a:spcPct val="0"/>
              </a:spcAft>
              <a:buFont typeface="Wingdings" pitchFamily="2" charset="2"/>
              <a:buChar char="²"/>
            </a:pPr>
            <a:r>
              <a:rPr lang="en-GB" altLang="en-US" sz="2600" b="1" u="sng" smtClean="0">
                <a:solidFill>
                  <a:srgbClr val="FF0000"/>
                </a:solidFill>
                <a:latin typeface="Arial" pitchFamily="34" charset="0"/>
                <a:ea typeface="MS PGothic" pitchFamily="34" charset="-128"/>
              </a:rPr>
              <a:t>May be used to predict product attributes or to control the software process</a:t>
            </a:r>
            <a:r>
              <a:rPr lang="en-GB" altLang="en-US" sz="2600" smtClean="0">
                <a:solidFill>
                  <a:srgbClr val="FF0000"/>
                </a:solidFill>
                <a:latin typeface="Arial" pitchFamily="34" charset="0"/>
                <a:ea typeface="MS PGothic" pitchFamily="34" charset="-128"/>
              </a:rPr>
              <a:t>.</a:t>
            </a:r>
          </a:p>
        </p:txBody>
      </p:sp>
    </p:spTree>
    <p:extLst>
      <p:ext uri="{BB962C8B-B14F-4D97-AF65-F5344CB8AC3E}">
        <p14:creationId xmlns:p14="http://schemas.microsoft.com/office/powerpoint/2010/main" val="1420880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a:xfrm>
            <a:off x="468313" y="6350"/>
            <a:ext cx="8362950" cy="488950"/>
          </a:xfrm>
        </p:spPr>
        <p:txBody>
          <a:bodyPr/>
          <a:lstStyle/>
          <a:p>
            <a:pPr algn="ctr" eaLnBrk="1" hangingPunct="1"/>
            <a:r>
              <a:rPr lang="en-US" altLang="en-US" sz="2800" smtClean="0">
                <a:solidFill>
                  <a:srgbClr val="FF0000"/>
                </a:solidFill>
                <a:latin typeface="Arial" pitchFamily="34" charset="0"/>
                <a:cs typeface="Arial" pitchFamily="34" charset="0"/>
              </a:rPr>
              <a:t>Predictor and control measurements</a:t>
            </a:r>
          </a:p>
        </p:txBody>
      </p:sp>
      <p:pic>
        <p:nvPicPr>
          <p:cNvPr id="26627" name="Content Placeholder 3" descr="24.9 PredControlMetrics.eps"/>
          <p:cNvPicPr>
            <a:picLocks noGrp="1" noChangeAspect="1"/>
          </p:cNvPicPr>
          <p:nvPr>
            <p:ph idx="1"/>
          </p:nvPr>
        </p:nvPicPr>
        <p:blipFill>
          <a:blip r:embed="rId2">
            <a:extLst>
              <a:ext uri="{28A0092B-C50C-407E-A947-70E740481C1C}">
                <a14:useLocalDpi xmlns:a14="http://schemas.microsoft.com/office/drawing/2010/main" val="0"/>
              </a:ext>
            </a:extLst>
          </a:blip>
          <a:srcRect l="-10745" r="-10745"/>
          <a:stretch>
            <a:fillRect/>
          </a:stretch>
        </p:blipFill>
        <p:spPr bwMode="auto">
          <a:xfrm>
            <a:off x="250825" y="868363"/>
            <a:ext cx="8893175" cy="5114925"/>
          </a:xfrm>
          <a:noFill/>
          <a:l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94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6350"/>
            <a:ext cx="8435975" cy="561975"/>
          </a:xfrm>
        </p:spPr>
        <p:txBody>
          <a:bodyPr/>
          <a:lstStyle/>
          <a:p>
            <a:pPr algn="ctr" eaLnBrk="1" hangingPunct="1"/>
            <a:r>
              <a:rPr lang="en-US" altLang="en-US" sz="2800" smtClean="0">
                <a:solidFill>
                  <a:srgbClr val="FF0000"/>
                </a:solidFill>
                <a:latin typeface="Arial" pitchFamily="34" charset="0"/>
                <a:cs typeface="Arial" pitchFamily="34" charset="0"/>
              </a:rPr>
              <a:t>Use of measurements</a:t>
            </a:r>
          </a:p>
        </p:txBody>
      </p:sp>
      <p:sp>
        <p:nvSpPr>
          <p:cNvPr id="27651" name="Content Placeholder 2"/>
          <p:cNvSpPr>
            <a:spLocks noGrp="1"/>
          </p:cNvSpPr>
          <p:nvPr>
            <p:ph idx="1"/>
          </p:nvPr>
        </p:nvSpPr>
        <p:spPr bwMode="auto">
          <a:xfrm>
            <a:off x="-4763" y="476250"/>
            <a:ext cx="9144001"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US" altLang="en-US" b="1" u="sng" smtClean="0">
                <a:solidFill>
                  <a:schemeClr val="tx1"/>
                </a:solidFill>
                <a:latin typeface="Arial" pitchFamily="34" charset="0"/>
                <a:cs typeface="Arial" pitchFamily="34" charset="0"/>
              </a:rPr>
              <a:t>To assign a value to system quality attributes</a:t>
            </a:r>
          </a:p>
          <a:p>
            <a:pPr lvl="1" eaLnBrk="1" hangingPunct="1">
              <a:buFont typeface="Wingdings" pitchFamily="2" charset="2"/>
              <a:buChar char="§"/>
            </a:pPr>
            <a:r>
              <a:rPr lang="en-US" altLang="en-US" sz="2400" b="1" u="sng" smtClean="0">
                <a:solidFill>
                  <a:schemeClr val="tx1"/>
                </a:solidFill>
                <a:latin typeface="Arial" pitchFamily="34" charset="0"/>
                <a:cs typeface="Arial" pitchFamily="34" charset="0"/>
              </a:rPr>
              <a:t>By measuring the characteristics of system components</a:t>
            </a:r>
            <a:r>
              <a:rPr lang="en-US" altLang="en-US" sz="2400" smtClean="0">
                <a:solidFill>
                  <a:schemeClr val="tx1"/>
                </a:solidFill>
                <a:latin typeface="Arial" pitchFamily="34" charset="0"/>
                <a:cs typeface="Arial" pitchFamily="34" charset="0"/>
              </a:rPr>
              <a:t>, such as their </a:t>
            </a:r>
            <a:r>
              <a:rPr lang="en-US" altLang="en-US" sz="2400" b="1" u="sng" smtClean="0">
                <a:solidFill>
                  <a:schemeClr val="tx1"/>
                </a:solidFill>
                <a:latin typeface="Arial" pitchFamily="34" charset="0"/>
                <a:cs typeface="Arial" pitchFamily="34" charset="0"/>
              </a:rPr>
              <a:t>cyclomatic complexity</a:t>
            </a:r>
            <a:r>
              <a:rPr lang="en-US" altLang="en-US" sz="2400" smtClean="0">
                <a:solidFill>
                  <a:schemeClr val="tx1"/>
                </a:solidFill>
                <a:latin typeface="Arial" pitchFamily="34" charset="0"/>
                <a:cs typeface="Arial" pitchFamily="34" charset="0"/>
              </a:rPr>
              <a:t>, </a:t>
            </a:r>
            <a:r>
              <a:rPr lang="en-US" altLang="en-US" sz="2400" b="1" u="sng" smtClean="0">
                <a:solidFill>
                  <a:schemeClr val="tx1"/>
                </a:solidFill>
                <a:latin typeface="Arial" pitchFamily="34" charset="0"/>
                <a:cs typeface="Arial" pitchFamily="34" charset="0"/>
              </a:rPr>
              <a:t>you can assess system quality attributes</a:t>
            </a:r>
            <a:r>
              <a:rPr lang="en-US" altLang="en-US" sz="2400" smtClean="0">
                <a:solidFill>
                  <a:schemeClr val="tx1"/>
                </a:solidFill>
                <a:latin typeface="Arial" pitchFamily="34" charset="0"/>
                <a:cs typeface="Arial" pitchFamily="34" charset="0"/>
              </a:rPr>
              <a:t>, </a:t>
            </a:r>
            <a:r>
              <a:rPr lang="en-US" altLang="en-US" sz="2400" b="1" u="sng" smtClean="0">
                <a:solidFill>
                  <a:schemeClr val="tx1"/>
                </a:solidFill>
                <a:latin typeface="Arial" pitchFamily="34" charset="0"/>
                <a:cs typeface="Arial" pitchFamily="34" charset="0"/>
              </a:rPr>
              <a:t>such as maintainability.</a:t>
            </a:r>
            <a:endParaRPr lang="en-GB" altLang="en-US" sz="2400" b="1" u="sng" smtClean="0">
              <a:solidFill>
                <a:schemeClr val="tx1"/>
              </a:solidFill>
              <a:latin typeface="Arial" pitchFamily="34" charset="0"/>
              <a:cs typeface="Arial" pitchFamily="34" charset="0"/>
            </a:endParaRPr>
          </a:p>
          <a:p>
            <a:pPr eaLnBrk="1" hangingPunct="1">
              <a:buFont typeface="Wingdings" pitchFamily="2" charset="2"/>
              <a:buChar char="²"/>
            </a:pPr>
            <a:r>
              <a:rPr lang="en-US" altLang="en-US" b="1" u="sng" smtClean="0">
                <a:solidFill>
                  <a:schemeClr val="tx1"/>
                </a:solidFill>
                <a:latin typeface="Arial" pitchFamily="34" charset="0"/>
                <a:cs typeface="Arial" pitchFamily="34" charset="0"/>
              </a:rPr>
              <a:t>To identify the system components whose quality is sub-standard</a:t>
            </a:r>
          </a:p>
          <a:p>
            <a:pPr lvl="1" eaLnBrk="1" hangingPunct="1">
              <a:buFont typeface="Wingdings" pitchFamily="2" charset="2"/>
              <a:buChar char="§"/>
            </a:pPr>
            <a:r>
              <a:rPr lang="en-US" altLang="en-US" sz="2400" smtClean="0">
                <a:solidFill>
                  <a:schemeClr val="tx1"/>
                </a:solidFill>
                <a:latin typeface="Arial" pitchFamily="34" charset="0"/>
                <a:cs typeface="Arial" pitchFamily="34" charset="0"/>
              </a:rPr>
              <a:t>you can measure </a:t>
            </a:r>
            <a:r>
              <a:rPr lang="en-US" altLang="en-US" sz="2400" b="1" u="sng" smtClean="0">
                <a:solidFill>
                  <a:schemeClr val="tx1"/>
                </a:solidFill>
                <a:latin typeface="Arial" pitchFamily="34" charset="0"/>
                <a:cs typeface="Arial" pitchFamily="34" charset="0"/>
              </a:rPr>
              <a:t>components</a:t>
            </a:r>
            <a:r>
              <a:rPr lang="en-US" altLang="en-US" sz="2400" smtClean="0">
                <a:solidFill>
                  <a:schemeClr val="tx1"/>
                </a:solidFill>
                <a:latin typeface="Arial" pitchFamily="34" charset="0"/>
                <a:cs typeface="Arial" pitchFamily="34" charset="0"/>
              </a:rPr>
              <a:t> to discover those </a:t>
            </a:r>
            <a:r>
              <a:rPr lang="en-US" altLang="en-US" sz="2400" b="1" u="sng" smtClean="0">
                <a:solidFill>
                  <a:schemeClr val="tx1"/>
                </a:solidFill>
                <a:latin typeface="Arial" pitchFamily="34" charset="0"/>
                <a:cs typeface="Arial" pitchFamily="34" charset="0"/>
              </a:rPr>
              <a:t>with the highest complexity</a:t>
            </a:r>
            <a:r>
              <a:rPr lang="en-US" altLang="en-US" sz="2400" smtClean="0">
                <a:solidFill>
                  <a:schemeClr val="tx1"/>
                </a:solidFill>
                <a:latin typeface="Arial" pitchFamily="34" charset="0"/>
                <a:cs typeface="Arial" pitchFamily="34" charset="0"/>
              </a:rPr>
              <a:t>. These are </a:t>
            </a:r>
            <a:r>
              <a:rPr lang="en-US" altLang="en-US" sz="2400" b="1" u="sng" smtClean="0">
                <a:solidFill>
                  <a:schemeClr val="tx1"/>
                </a:solidFill>
                <a:latin typeface="Arial" pitchFamily="34" charset="0"/>
                <a:cs typeface="Arial" pitchFamily="34" charset="0"/>
              </a:rPr>
              <a:t>most likely to contain bugs</a:t>
            </a:r>
            <a:endParaRPr lang="en-US" altLang="en-US" sz="2400" smtClean="0">
              <a:solidFill>
                <a:schemeClr val="tx1"/>
              </a:solidFill>
              <a:latin typeface="Arial" pitchFamily="34" charset="0"/>
              <a:cs typeface="Arial" pitchFamily="34" charset="0"/>
            </a:endParaRPr>
          </a:p>
        </p:txBody>
      </p:sp>
      <p:sp>
        <p:nvSpPr>
          <p:cNvPr id="27652" name="Rectangle 3"/>
          <p:cNvSpPr txBox="1">
            <a:spLocks noChangeArrowheads="1"/>
          </p:cNvSpPr>
          <p:nvPr/>
        </p:nvSpPr>
        <p:spPr bwMode="auto">
          <a:xfrm>
            <a:off x="428625" y="4508500"/>
            <a:ext cx="83629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a:solidFill>
                  <a:schemeClr val="tx1"/>
                </a:solidFill>
                <a:latin typeface="Times"/>
                <a:cs typeface="Arial" pitchFamily="34" charset="0"/>
              </a:defRPr>
            </a:lvl1pPr>
            <a:lvl2pPr marL="742950" indent="-285750" defTabSz="457200">
              <a:defRPr sz="2400">
                <a:solidFill>
                  <a:schemeClr val="tx1"/>
                </a:solidFill>
                <a:latin typeface="Times"/>
                <a:cs typeface="Arial" pitchFamily="34" charset="0"/>
              </a:defRPr>
            </a:lvl2pPr>
            <a:lvl3pPr marL="1143000" indent="-228600" defTabSz="457200">
              <a:defRPr sz="2400">
                <a:solidFill>
                  <a:schemeClr val="tx1"/>
                </a:solidFill>
                <a:latin typeface="Times"/>
                <a:cs typeface="Arial" pitchFamily="34" charset="0"/>
              </a:defRPr>
            </a:lvl3pPr>
            <a:lvl4pPr marL="1600200" indent="-228600" defTabSz="457200">
              <a:defRPr sz="2400">
                <a:solidFill>
                  <a:schemeClr val="tx1"/>
                </a:solidFill>
                <a:latin typeface="Times"/>
                <a:cs typeface="Arial" pitchFamily="34" charset="0"/>
              </a:defRPr>
            </a:lvl4pPr>
            <a:lvl5pPr marL="2057400" indent="-228600" defTabSz="457200">
              <a:defRPr sz="2400">
                <a:solidFill>
                  <a:schemeClr val="tx1"/>
                </a:solidFill>
                <a:latin typeface="Times"/>
                <a:cs typeface="Arial" pitchFamily="34" charset="0"/>
              </a:defRPr>
            </a:lvl5pPr>
            <a:lvl6pPr marL="2514600" indent="-228600" defTabSz="457200" eaLnBrk="0" fontAlgn="base" hangingPunct="0">
              <a:spcBef>
                <a:spcPct val="0"/>
              </a:spcBef>
              <a:spcAft>
                <a:spcPct val="0"/>
              </a:spcAft>
              <a:defRPr sz="2400">
                <a:solidFill>
                  <a:schemeClr val="tx1"/>
                </a:solidFill>
                <a:latin typeface="Times"/>
                <a:cs typeface="Arial" pitchFamily="34" charset="0"/>
              </a:defRPr>
            </a:lvl6pPr>
            <a:lvl7pPr marL="2971800" indent="-228600" defTabSz="457200" eaLnBrk="0" fontAlgn="base" hangingPunct="0">
              <a:spcBef>
                <a:spcPct val="0"/>
              </a:spcBef>
              <a:spcAft>
                <a:spcPct val="0"/>
              </a:spcAft>
              <a:defRPr sz="2400">
                <a:solidFill>
                  <a:schemeClr val="tx1"/>
                </a:solidFill>
                <a:latin typeface="Times"/>
                <a:cs typeface="Arial" pitchFamily="34" charset="0"/>
              </a:defRPr>
            </a:lvl7pPr>
            <a:lvl8pPr marL="3429000" indent="-228600" defTabSz="457200" eaLnBrk="0" fontAlgn="base" hangingPunct="0">
              <a:spcBef>
                <a:spcPct val="0"/>
              </a:spcBef>
              <a:spcAft>
                <a:spcPct val="0"/>
              </a:spcAft>
              <a:defRPr sz="2400">
                <a:solidFill>
                  <a:schemeClr val="tx1"/>
                </a:solidFill>
                <a:latin typeface="Times"/>
                <a:cs typeface="Arial" pitchFamily="34" charset="0"/>
              </a:defRPr>
            </a:lvl8pPr>
            <a:lvl9pPr marL="3886200" indent="-228600" defTabSz="457200" eaLnBrk="0" fontAlgn="base" hangingPunct="0">
              <a:spcBef>
                <a:spcPct val="0"/>
              </a:spcBef>
              <a:spcAft>
                <a:spcPct val="0"/>
              </a:spcAft>
              <a:defRPr sz="2400">
                <a:solidFill>
                  <a:schemeClr val="tx1"/>
                </a:solidFill>
                <a:latin typeface="Times"/>
                <a:cs typeface="Arial" pitchFamily="34" charset="0"/>
              </a:defRPr>
            </a:lvl9pPr>
          </a:lstStyle>
          <a:p>
            <a:pPr algn="ctr" fontAlgn="base">
              <a:spcBef>
                <a:spcPct val="0"/>
              </a:spcBef>
              <a:spcAft>
                <a:spcPct val="0"/>
              </a:spcAft>
            </a:pPr>
            <a:r>
              <a:rPr lang="en-GB" altLang="en-US" sz="2800" b="1" smtClean="0">
                <a:solidFill>
                  <a:srgbClr val="FF0000"/>
                </a:solidFill>
                <a:latin typeface="Arial" pitchFamily="34" charset="0"/>
                <a:ea typeface="MS PGothic" pitchFamily="34" charset="-128"/>
              </a:rPr>
              <a:t>Metrics assumptions</a:t>
            </a:r>
          </a:p>
        </p:txBody>
      </p:sp>
      <p:sp>
        <p:nvSpPr>
          <p:cNvPr id="27653" name="Rectangle 2"/>
          <p:cNvSpPr txBox="1">
            <a:spLocks noChangeArrowheads="1"/>
          </p:cNvSpPr>
          <p:nvPr/>
        </p:nvSpPr>
        <p:spPr bwMode="auto">
          <a:xfrm>
            <a:off x="447675" y="5084763"/>
            <a:ext cx="84455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sz="2400">
                <a:solidFill>
                  <a:schemeClr val="tx1"/>
                </a:solidFill>
                <a:latin typeface="Times"/>
                <a:cs typeface="Arial" pitchFamily="34" charset="0"/>
              </a:defRPr>
            </a:lvl1pPr>
            <a:lvl2pPr marL="742950" indent="-285750" defTabSz="457200">
              <a:defRPr sz="2400">
                <a:solidFill>
                  <a:schemeClr val="tx1"/>
                </a:solidFill>
                <a:latin typeface="Times"/>
                <a:cs typeface="Arial" pitchFamily="34" charset="0"/>
              </a:defRPr>
            </a:lvl2pPr>
            <a:lvl3pPr marL="1143000" indent="-228600" defTabSz="457200">
              <a:defRPr sz="2400">
                <a:solidFill>
                  <a:schemeClr val="tx1"/>
                </a:solidFill>
                <a:latin typeface="Times"/>
                <a:cs typeface="Arial" pitchFamily="34" charset="0"/>
              </a:defRPr>
            </a:lvl3pPr>
            <a:lvl4pPr marL="1600200" indent="-228600" defTabSz="457200">
              <a:defRPr sz="2400">
                <a:solidFill>
                  <a:schemeClr val="tx1"/>
                </a:solidFill>
                <a:latin typeface="Times"/>
                <a:cs typeface="Arial" pitchFamily="34" charset="0"/>
              </a:defRPr>
            </a:lvl4pPr>
            <a:lvl5pPr marL="2057400" indent="-228600" defTabSz="457200">
              <a:defRPr sz="2400">
                <a:solidFill>
                  <a:schemeClr val="tx1"/>
                </a:solidFill>
                <a:latin typeface="Times"/>
                <a:cs typeface="Arial" pitchFamily="34" charset="0"/>
              </a:defRPr>
            </a:lvl5pPr>
            <a:lvl6pPr marL="2514600" indent="-228600" defTabSz="457200" eaLnBrk="0" fontAlgn="base" hangingPunct="0">
              <a:spcBef>
                <a:spcPct val="0"/>
              </a:spcBef>
              <a:spcAft>
                <a:spcPct val="0"/>
              </a:spcAft>
              <a:defRPr sz="2400">
                <a:solidFill>
                  <a:schemeClr val="tx1"/>
                </a:solidFill>
                <a:latin typeface="Times"/>
                <a:cs typeface="Arial" pitchFamily="34" charset="0"/>
              </a:defRPr>
            </a:lvl6pPr>
            <a:lvl7pPr marL="2971800" indent="-228600" defTabSz="457200" eaLnBrk="0" fontAlgn="base" hangingPunct="0">
              <a:spcBef>
                <a:spcPct val="0"/>
              </a:spcBef>
              <a:spcAft>
                <a:spcPct val="0"/>
              </a:spcAft>
              <a:defRPr sz="2400">
                <a:solidFill>
                  <a:schemeClr val="tx1"/>
                </a:solidFill>
                <a:latin typeface="Times"/>
                <a:cs typeface="Arial" pitchFamily="34" charset="0"/>
              </a:defRPr>
            </a:lvl7pPr>
            <a:lvl8pPr marL="3429000" indent="-228600" defTabSz="457200" eaLnBrk="0" fontAlgn="base" hangingPunct="0">
              <a:spcBef>
                <a:spcPct val="0"/>
              </a:spcBef>
              <a:spcAft>
                <a:spcPct val="0"/>
              </a:spcAft>
              <a:defRPr sz="2400">
                <a:solidFill>
                  <a:schemeClr val="tx1"/>
                </a:solidFill>
                <a:latin typeface="Times"/>
                <a:cs typeface="Arial" pitchFamily="34" charset="0"/>
              </a:defRPr>
            </a:lvl8pPr>
            <a:lvl9pPr marL="3886200" indent="-228600" defTabSz="457200" eaLnBrk="0" fontAlgn="base" hangingPunct="0">
              <a:spcBef>
                <a:spcPct val="0"/>
              </a:spcBef>
              <a:spcAft>
                <a:spcPct val="0"/>
              </a:spcAft>
              <a:defRPr sz="2400">
                <a:solidFill>
                  <a:schemeClr val="tx1"/>
                </a:solidFill>
                <a:latin typeface="Times"/>
                <a:cs typeface="Arial" pitchFamily="34" charset="0"/>
              </a:defRPr>
            </a:lvl9pPr>
          </a:lstStyle>
          <a:p>
            <a:pPr fontAlgn="base">
              <a:spcBef>
                <a:spcPts val="600"/>
              </a:spcBef>
              <a:spcAft>
                <a:spcPts val="600"/>
              </a:spcAft>
              <a:buFont typeface="Wingdings" pitchFamily="2" charset="2"/>
              <a:buChar char="²"/>
            </a:pPr>
            <a:r>
              <a:rPr lang="en-GB" altLang="en-US" sz="2800" b="1" u="sng" smtClean="0">
                <a:solidFill>
                  <a:srgbClr val="FF0000"/>
                </a:solidFill>
                <a:latin typeface="Arial" pitchFamily="34" charset="0"/>
                <a:ea typeface="MS PGothic" pitchFamily="34" charset="-128"/>
              </a:rPr>
              <a:t>The relationship exists between what we can </a:t>
            </a:r>
            <a:br>
              <a:rPr lang="en-GB" altLang="en-US" sz="2800" b="1" u="sng" smtClean="0">
                <a:solidFill>
                  <a:srgbClr val="FF0000"/>
                </a:solidFill>
                <a:latin typeface="Arial" pitchFamily="34" charset="0"/>
                <a:ea typeface="MS PGothic" pitchFamily="34" charset="-128"/>
              </a:rPr>
            </a:br>
            <a:r>
              <a:rPr lang="en-GB" altLang="en-US" sz="2800" b="1" u="sng" smtClean="0">
                <a:solidFill>
                  <a:srgbClr val="FF0000"/>
                </a:solidFill>
                <a:latin typeface="Arial" pitchFamily="34" charset="0"/>
                <a:ea typeface="MS PGothic" pitchFamily="34" charset="-128"/>
              </a:rPr>
              <a:t>measure and what we want to know</a:t>
            </a:r>
            <a:r>
              <a:rPr lang="en-GB" altLang="en-US" sz="2800" smtClean="0">
                <a:solidFill>
                  <a:srgbClr val="FF0000"/>
                </a:solidFill>
                <a:latin typeface="Arial" pitchFamily="34" charset="0"/>
                <a:ea typeface="MS PGothic" pitchFamily="34" charset="-128"/>
              </a:rPr>
              <a:t>. </a:t>
            </a:r>
            <a:r>
              <a:rPr lang="en-GB" altLang="en-US" sz="2800" b="1" u="sng" smtClean="0">
                <a:solidFill>
                  <a:srgbClr val="FF0000"/>
                </a:solidFill>
                <a:latin typeface="Arial" pitchFamily="34" charset="0"/>
                <a:ea typeface="MS PGothic" pitchFamily="34" charset="-128"/>
              </a:rPr>
              <a:t>We can only measure internal attributes</a:t>
            </a:r>
            <a:endParaRPr lang="en-GB" altLang="en-US" sz="2800" smtClean="0">
              <a:solidFill>
                <a:srgbClr val="46424D"/>
              </a:solidFill>
              <a:latin typeface="Arial" pitchFamily="34" charset="0"/>
              <a:ea typeface="MS PGothic" pitchFamily="34" charset="-128"/>
            </a:endParaRPr>
          </a:p>
        </p:txBody>
      </p:sp>
    </p:spTree>
    <p:extLst>
      <p:ext uri="{BB962C8B-B14F-4D97-AF65-F5344CB8AC3E}">
        <p14:creationId xmlns:p14="http://schemas.microsoft.com/office/powerpoint/2010/main" val="18912384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a:xfrm>
            <a:off x="287338" y="20638"/>
            <a:ext cx="8569325" cy="455612"/>
          </a:xfrm>
        </p:spPr>
        <p:txBody>
          <a:bodyPr/>
          <a:lstStyle/>
          <a:p>
            <a:pPr algn="ctr" eaLnBrk="1" hangingPunct="1"/>
            <a:r>
              <a:rPr lang="en-US" altLang="en-US" sz="2600" smtClean="0">
                <a:solidFill>
                  <a:srgbClr val="FF0000"/>
                </a:solidFill>
                <a:latin typeface="Arial" pitchFamily="34" charset="0"/>
                <a:cs typeface="Arial" pitchFamily="34" charset="0"/>
              </a:rPr>
              <a:t>Relationships between internal and external software</a:t>
            </a:r>
          </a:p>
        </p:txBody>
      </p:sp>
      <p:pic>
        <p:nvPicPr>
          <p:cNvPr id="28675" name="Content Placeholder 3" descr="24.10 IntExtAttributes.eps"/>
          <p:cNvPicPr>
            <a:picLocks noGrp="1" noChangeAspect="1"/>
          </p:cNvPicPr>
          <p:nvPr>
            <p:ph idx="1"/>
          </p:nvPr>
        </p:nvPicPr>
        <p:blipFill>
          <a:blip r:embed="rId3">
            <a:extLst>
              <a:ext uri="{28A0092B-C50C-407E-A947-70E740481C1C}">
                <a14:useLocalDpi xmlns:a14="http://schemas.microsoft.com/office/drawing/2010/main" val="0"/>
              </a:ext>
            </a:extLst>
          </a:blip>
          <a:srcRect l="-10609" r="-10609"/>
          <a:stretch>
            <a:fillRect/>
          </a:stretch>
        </p:blipFill>
        <p:spPr bwMode="auto">
          <a:xfrm>
            <a:off x="0" y="620713"/>
            <a:ext cx="9144000" cy="5903912"/>
          </a:xfrm>
          <a:noFill/>
          <a:l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394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457200" y="3175"/>
            <a:ext cx="8362950" cy="561975"/>
          </a:xfrm>
        </p:spPr>
        <p:txBody>
          <a:bodyPr/>
          <a:lstStyle/>
          <a:p>
            <a:pPr algn="ctr" eaLnBrk="1" hangingPunct="1"/>
            <a:r>
              <a:rPr lang="en-GB" altLang="en-US" sz="2800" smtClean="0">
                <a:solidFill>
                  <a:srgbClr val="FF0000"/>
                </a:solidFill>
                <a:latin typeface="Arial" pitchFamily="34" charset="0"/>
                <a:cs typeface="Arial" pitchFamily="34" charset="0"/>
              </a:rPr>
              <a:t>Product metrics</a:t>
            </a:r>
          </a:p>
        </p:txBody>
      </p:sp>
      <p:sp>
        <p:nvSpPr>
          <p:cNvPr id="66563" name="Rectangle 2"/>
          <p:cNvSpPr>
            <a:spLocks noGrp="1" noChangeArrowheads="1"/>
          </p:cNvSpPr>
          <p:nvPr>
            <p:ph idx="1"/>
          </p:nvPr>
        </p:nvSpPr>
        <p:spPr bwMode="auto">
          <a:xfrm>
            <a:off x="179388" y="592138"/>
            <a:ext cx="8964612" cy="62658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defRPr/>
            </a:pPr>
            <a:r>
              <a:rPr lang="en-GB" altLang="en-US" sz="2800" dirty="0" smtClean="0">
                <a:latin typeface="Arial" panose="020B0604020202020204" pitchFamily="34" charset="0"/>
                <a:cs typeface="Arial" panose="020B0604020202020204" pitchFamily="34" charset="0"/>
              </a:rPr>
              <a:t>A </a:t>
            </a:r>
            <a:r>
              <a:rPr lang="en-GB" altLang="en-US" sz="2800" b="1" u="sng" dirty="0" smtClean="0">
                <a:solidFill>
                  <a:srgbClr val="FF0000"/>
                </a:solidFill>
                <a:latin typeface="Arial" panose="020B0604020202020204" pitchFamily="34" charset="0"/>
                <a:cs typeface="Arial" panose="020B0604020202020204" pitchFamily="34" charset="0"/>
              </a:rPr>
              <a:t>quality metric </a:t>
            </a:r>
            <a:r>
              <a:rPr lang="en-GB" altLang="en-US" sz="2800" dirty="0" smtClean="0">
                <a:latin typeface="Arial" panose="020B0604020202020204" pitchFamily="34" charset="0"/>
                <a:cs typeface="Arial" panose="020B0604020202020204" pitchFamily="34" charset="0"/>
              </a:rPr>
              <a:t>should be a </a:t>
            </a:r>
            <a:r>
              <a:rPr lang="en-GB" altLang="en-US" sz="2800" b="1" u="sng" dirty="0" smtClean="0">
                <a:solidFill>
                  <a:srgbClr val="FF0000"/>
                </a:solidFill>
                <a:latin typeface="Arial" panose="020B0604020202020204" pitchFamily="34" charset="0"/>
                <a:cs typeface="Arial" panose="020B0604020202020204" pitchFamily="34" charset="0"/>
              </a:rPr>
              <a:t>predictor of product quality.</a:t>
            </a:r>
          </a:p>
          <a:p>
            <a:pPr eaLnBrk="1" hangingPunct="1">
              <a:buFont typeface="Wingdings" panose="05000000000000000000" pitchFamily="2" charset="2"/>
              <a:buChar char="²"/>
              <a:defRPr/>
            </a:pPr>
            <a:r>
              <a:rPr lang="en-GB" altLang="en-US" sz="2800" b="1" u="sng" dirty="0" smtClean="0">
                <a:solidFill>
                  <a:srgbClr val="FF0000"/>
                </a:solidFill>
                <a:latin typeface="Arial" panose="020B0604020202020204" pitchFamily="34" charset="0"/>
                <a:cs typeface="Arial" panose="020B0604020202020204" pitchFamily="34" charset="0"/>
              </a:rPr>
              <a:t>Classes of product metric</a:t>
            </a:r>
          </a:p>
          <a:p>
            <a:pPr lvl="1" eaLnBrk="1" hangingPunct="1">
              <a:buFont typeface="Wingdings" panose="05000000000000000000" pitchFamily="2" charset="2"/>
              <a:buChar char="§"/>
              <a:defRPr/>
            </a:pPr>
            <a:r>
              <a:rPr lang="en-GB" altLang="en-US" sz="2800" b="1" u="sng" dirty="0" smtClean="0">
                <a:solidFill>
                  <a:srgbClr val="FF0000"/>
                </a:solidFill>
                <a:latin typeface="Arial" panose="020B0604020202020204" pitchFamily="34" charset="0"/>
                <a:cs typeface="Arial" panose="020B0604020202020204" pitchFamily="34" charset="0"/>
              </a:rPr>
              <a:t>Dynamic metrics </a:t>
            </a:r>
            <a:r>
              <a:rPr lang="en-GB" altLang="en-US" sz="2800" dirty="0" smtClean="0">
                <a:latin typeface="Arial" panose="020B0604020202020204" pitchFamily="34" charset="0"/>
                <a:cs typeface="Arial" panose="020B0604020202020204" pitchFamily="34" charset="0"/>
              </a:rPr>
              <a:t>which are </a:t>
            </a:r>
            <a:r>
              <a:rPr lang="en-GB" altLang="en-US" sz="2800" b="1" u="sng" dirty="0" smtClean="0">
                <a:latin typeface="Arial" panose="020B0604020202020204" pitchFamily="34" charset="0"/>
                <a:cs typeface="Arial" panose="020B0604020202020204" pitchFamily="34" charset="0"/>
              </a:rPr>
              <a:t>collected by </a:t>
            </a:r>
            <a:r>
              <a:rPr lang="en-GB" altLang="en-US" sz="2800" b="1" u="sng" dirty="0" smtClean="0">
                <a:solidFill>
                  <a:srgbClr val="FF0000"/>
                </a:solidFill>
                <a:latin typeface="Arial" panose="020B0604020202020204" pitchFamily="34" charset="0"/>
                <a:cs typeface="Arial" panose="020B0604020202020204" pitchFamily="34" charset="0"/>
              </a:rPr>
              <a:t>measurements made of a program in execution</a:t>
            </a:r>
            <a:r>
              <a:rPr lang="en-GB" altLang="en-US" sz="2800" dirty="0" smtClean="0">
                <a:solidFill>
                  <a:srgbClr val="FF0000"/>
                </a:solidFill>
                <a:latin typeface="Arial" panose="020B0604020202020204" pitchFamily="34" charset="0"/>
                <a:cs typeface="Arial" panose="020B0604020202020204" pitchFamily="34" charset="0"/>
              </a:rPr>
              <a:t>;</a:t>
            </a:r>
          </a:p>
          <a:p>
            <a:pPr lvl="1" eaLnBrk="1" hangingPunct="1">
              <a:buFont typeface="Wingdings" panose="05000000000000000000" pitchFamily="2" charset="2"/>
              <a:buChar char="§"/>
              <a:defRPr/>
            </a:pPr>
            <a:r>
              <a:rPr lang="en-GB" altLang="en-US" sz="2800" b="1" u="sng" dirty="0" smtClean="0">
                <a:solidFill>
                  <a:srgbClr val="FF0000"/>
                </a:solidFill>
                <a:latin typeface="Arial" panose="020B0604020202020204" pitchFamily="34" charset="0"/>
                <a:cs typeface="Arial" panose="020B0604020202020204" pitchFamily="34" charset="0"/>
              </a:rPr>
              <a:t>Static metrics </a:t>
            </a:r>
            <a:r>
              <a:rPr lang="en-GB" altLang="en-US" sz="2800" dirty="0" smtClean="0">
                <a:latin typeface="Arial" panose="020B0604020202020204" pitchFamily="34" charset="0"/>
                <a:cs typeface="Arial" panose="020B0604020202020204" pitchFamily="34" charset="0"/>
              </a:rPr>
              <a:t>which are </a:t>
            </a:r>
            <a:r>
              <a:rPr lang="en-GB" altLang="en-US" sz="2800" b="1" u="sng" dirty="0" smtClean="0">
                <a:latin typeface="Arial" panose="020B0604020202020204" pitchFamily="34" charset="0"/>
                <a:cs typeface="Arial" panose="020B0604020202020204" pitchFamily="34" charset="0"/>
              </a:rPr>
              <a:t>collected by </a:t>
            </a:r>
            <a:r>
              <a:rPr lang="en-GB" altLang="en-US" sz="2800" b="1" u="sng" dirty="0" smtClean="0">
                <a:solidFill>
                  <a:srgbClr val="FF0000"/>
                </a:solidFill>
                <a:latin typeface="Arial" panose="020B0604020202020204" pitchFamily="34" charset="0"/>
                <a:cs typeface="Arial" panose="020B0604020202020204" pitchFamily="34" charset="0"/>
              </a:rPr>
              <a:t>measurements made of the system representations</a:t>
            </a:r>
            <a:r>
              <a:rPr lang="en-GB" altLang="en-US" sz="2800" dirty="0" smtClean="0">
                <a:latin typeface="Arial" panose="020B0604020202020204" pitchFamily="34" charset="0"/>
                <a:cs typeface="Arial" panose="020B0604020202020204" pitchFamily="34" charset="0"/>
              </a:rPr>
              <a:t>;</a:t>
            </a:r>
          </a:p>
          <a:p>
            <a:pPr marL="344488" lvl="1" indent="0" eaLnBrk="1" hangingPunct="1">
              <a:buFont typeface="Wingdings" charset="2"/>
              <a:buNone/>
              <a:defRPr/>
            </a:pPr>
            <a:r>
              <a:rPr lang="en-GB" altLang="en-US" sz="2800" b="1" u="sng" dirty="0" smtClean="0">
                <a:solidFill>
                  <a:srgbClr val="FF0000"/>
                </a:solidFill>
                <a:latin typeface="Arial" panose="020B0604020202020204" pitchFamily="34" charset="0"/>
                <a:cs typeface="Arial" panose="020B0604020202020204" pitchFamily="34" charset="0"/>
              </a:rPr>
              <a:t>Dynamic metrics </a:t>
            </a:r>
            <a:r>
              <a:rPr lang="en-GB" altLang="en-US" sz="2800" dirty="0" smtClean="0">
                <a:latin typeface="Arial" panose="020B0604020202020204" pitchFamily="34" charset="0"/>
                <a:cs typeface="Arial" panose="020B0604020202020204" pitchFamily="34" charset="0"/>
              </a:rPr>
              <a:t>help </a:t>
            </a:r>
            <a:r>
              <a:rPr lang="en-GB" altLang="en-US" sz="2800" b="1" u="sng" dirty="0" smtClean="0">
                <a:solidFill>
                  <a:srgbClr val="FF0000"/>
                </a:solidFill>
                <a:latin typeface="Arial" panose="020B0604020202020204" pitchFamily="34" charset="0"/>
                <a:cs typeface="Arial" panose="020B0604020202020204" pitchFamily="34" charset="0"/>
              </a:rPr>
              <a:t>assess efficiency and reliability</a:t>
            </a:r>
          </a:p>
          <a:p>
            <a:pPr marL="344488" lvl="1" indent="0" eaLnBrk="1" hangingPunct="1">
              <a:buFont typeface="Wingdings" charset="2"/>
              <a:buNone/>
              <a:defRPr/>
            </a:pPr>
            <a:r>
              <a:rPr lang="en-GB" altLang="en-US" sz="2800" b="1" u="sng" dirty="0" smtClean="0">
                <a:solidFill>
                  <a:srgbClr val="FF0000"/>
                </a:solidFill>
                <a:latin typeface="Arial" panose="020B0604020202020204" pitchFamily="34" charset="0"/>
                <a:cs typeface="Arial" panose="020B0604020202020204" pitchFamily="34" charset="0"/>
              </a:rPr>
              <a:t>Static metrics </a:t>
            </a:r>
            <a:r>
              <a:rPr lang="en-GB" altLang="en-US" sz="2800" dirty="0" smtClean="0">
                <a:latin typeface="Arial" panose="020B0604020202020204" pitchFamily="34" charset="0"/>
                <a:cs typeface="Arial" panose="020B0604020202020204" pitchFamily="34" charset="0"/>
              </a:rPr>
              <a:t>help </a:t>
            </a:r>
            <a:r>
              <a:rPr lang="en-GB" altLang="en-US" sz="2800" b="1" u="sng" dirty="0" smtClean="0">
                <a:solidFill>
                  <a:srgbClr val="FF0000"/>
                </a:solidFill>
                <a:latin typeface="Arial" panose="020B0604020202020204" pitchFamily="34" charset="0"/>
                <a:cs typeface="Arial" panose="020B0604020202020204" pitchFamily="34" charset="0"/>
              </a:rPr>
              <a:t>assess complexity, </a:t>
            </a:r>
            <a:r>
              <a:rPr lang="en-GB" altLang="en-US" sz="2800" b="1" u="sng" dirty="0" err="1" smtClean="0">
                <a:solidFill>
                  <a:srgbClr val="FF0000"/>
                </a:solidFill>
                <a:latin typeface="Arial" panose="020B0604020202020204" pitchFamily="34" charset="0"/>
                <a:cs typeface="Arial" panose="020B0604020202020204" pitchFamily="34" charset="0"/>
              </a:rPr>
              <a:t>understandability</a:t>
            </a:r>
            <a:r>
              <a:rPr lang="en-GB" altLang="en-US" sz="2800" b="1" u="sng" dirty="0" smtClean="0">
                <a:solidFill>
                  <a:srgbClr val="FF0000"/>
                </a:solidFill>
                <a:latin typeface="Arial" panose="020B0604020202020204" pitchFamily="34" charset="0"/>
                <a:cs typeface="Arial" panose="020B0604020202020204" pitchFamily="34" charset="0"/>
              </a:rPr>
              <a:t> and maintainability</a:t>
            </a:r>
            <a:r>
              <a:rPr lang="en-GB" altLang="en-US" sz="2800" b="1" u="sng" dirty="0" smtClean="0">
                <a:latin typeface="Arial" panose="020B0604020202020204" pitchFamily="34" charset="0"/>
                <a:cs typeface="Arial" panose="020B0604020202020204" pitchFamily="34" charset="0"/>
              </a:rPr>
              <a:t>.</a:t>
            </a:r>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5A986548-A705-48AA-B0CF-404656034EF7}" type="slidenum">
              <a:rPr lang="en-US" altLang="en-US" sz="1200" smtClean="0">
                <a:solidFill>
                  <a:srgbClr val="898989"/>
                </a:solidFill>
                <a:latin typeface="Calibri" pitchFamily="34" charset="0"/>
              </a:rPr>
              <a:pPr/>
              <a:t>46</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381379850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4975" y="0"/>
            <a:ext cx="8364538" cy="490538"/>
          </a:xfrm>
        </p:spPr>
        <p:txBody>
          <a:bodyPr/>
          <a:lstStyle/>
          <a:p>
            <a:pPr algn="ctr" eaLnBrk="1" hangingPunct="1"/>
            <a:r>
              <a:rPr lang="en-GB" altLang="en-US" sz="2800" smtClean="0">
                <a:solidFill>
                  <a:srgbClr val="FF0000"/>
                </a:solidFill>
                <a:latin typeface="Arial" pitchFamily="34" charset="0"/>
                <a:cs typeface="Arial" pitchFamily="34" charset="0"/>
              </a:rPr>
              <a:t>Dynamic and static metrics</a:t>
            </a:r>
          </a:p>
        </p:txBody>
      </p:sp>
      <p:sp>
        <p:nvSpPr>
          <p:cNvPr id="30723" name="Rectangle 3"/>
          <p:cNvSpPr>
            <a:spLocks noGrp="1" noChangeArrowheads="1"/>
          </p:cNvSpPr>
          <p:nvPr>
            <p:ph idx="1"/>
          </p:nvPr>
        </p:nvSpPr>
        <p:spPr bwMode="auto">
          <a:xfrm>
            <a:off x="434975" y="620713"/>
            <a:ext cx="8529638" cy="5735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²"/>
            </a:pPr>
            <a:r>
              <a:rPr lang="en-GB" altLang="en-US" sz="2800" b="1" u="sng" smtClean="0">
                <a:solidFill>
                  <a:srgbClr val="FF0000"/>
                </a:solidFill>
                <a:latin typeface="Arial" pitchFamily="34" charset="0"/>
                <a:cs typeface="Arial" pitchFamily="34" charset="0"/>
              </a:rPr>
              <a:t>Dynamic metrics </a:t>
            </a:r>
            <a:r>
              <a:rPr lang="en-GB" altLang="en-US" sz="2800" smtClean="0">
                <a:latin typeface="Arial" pitchFamily="34" charset="0"/>
                <a:cs typeface="Arial" pitchFamily="34" charset="0"/>
              </a:rPr>
              <a:t>are closely </a:t>
            </a:r>
            <a:r>
              <a:rPr lang="en-GB" altLang="en-US" sz="2800" b="1" u="sng" smtClean="0">
                <a:solidFill>
                  <a:srgbClr val="FF0000"/>
                </a:solidFill>
                <a:latin typeface="Arial" pitchFamily="34" charset="0"/>
                <a:cs typeface="Arial" pitchFamily="34" charset="0"/>
              </a:rPr>
              <a:t>related to software quality attributes</a:t>
            </a:r>
          </a:p>
          <a:p>
            <a:pPr lvl="1" eaLnBrk="1" hangingPunct="1">
              <a:buFont typeface="Wingdings" pitchFamily="2" charset="2"/>
              <a:buChar char="§"/>
            </a:pPr>
            <a:r>
              <a:rPr lang="en-GB" altLang="en-US" sz="2800" smtClean="0">
                <a:latin typeface="Arial" pitchFamily="34" charset="0"/>
                <a:cs typeface="Arial" pitchFamily="34" charset="0"/>
              </a:rPr>
              <a:t>It is relatively </a:t>
            </a:r>
            <a:r>
              <a:rPr lang="en-GB" altLang="en-US" sz="2800" b="1" u="sng" smtClean="0">
                <a:solidFill>
                  <a:srgbClr val="FF0000"/>
                </a:solidFill>
                <a:latin typeface="Arial" pitchFamily="34" charset="0"/>
                <a:cs typeface="Arial" pitchFamily="34" charset="0"/>
              </a:rPr>
              <a:t>easy to measure </a:t>
            </a:r>
            <a:r>
              <a:rPr lang="en-GB" altLang="en-US" sz="2800" smtClean="0">
                <a:latin typeface="Arial" pitchFamily="34" charset="0"/>
                <a:cs typeface="Arial" pitchFamily="34" charset="0"/>
              </a:rPr>
              <a:t>the </a:t>
            </a:r>
            <a:r>
              <a:rPr lang="en-GB" altLang="en-US" sz="2800" b="1" u="sng" smtClean="0">
                <a:solidFill>
                  <a:srgbClr val="FF0000"/>
                </a:solidFill>
                <a:latin typeface="Arial" pitchFamily="34" charset="0"/>
                <a:cs typeface="Arial" pitchFamily="34" charset="0"/>
              </a:rPr>
              <a:t>response time of a system (performance attribute) </a:t>
            </a:r>
            <a:r>
              <a:rPr lang="en-GB" altLang="en-US" sz="2800" smtClean="0">
                <a:solidFill>
                  <a:srgbClr val="FF0000"/>
                </a:solidFill>
                <a:latin typeface="Arial" pitchFamily="34" charset="0"/>
                <a:cs typeface="Arial" pitchFamily="34" charset="0"/>
              </a:rPr>
              <a:t>or the </a:t>
            </a:r>
            <a:r>
              <a:rPr lang="en-GB" altLang="en-US" sz="2800" b="1" u="sng" smtClean="0">
                <a:solidFill>
                  <a:srgbClr val="FF0000"/>
                </a:solidFill>
                <a:latin typeface="Arial" pitchFamily="34" charset="0"/>
                <a:cs typeface="Arial" pitchFamily="34" charset="0"/>
              </a:rPr>
              <a:t>number of failures (reliability attribute).</a:t>
            </a:r>
          </a:p>
          <a:p>
            <a:pPr eaLnBrk="1" hangingPunct="1">
              <a:buFont typeface="Wingdings" pitchFamily="2" charset="2"/>
              <a:buChar char="²"/>
            </a:pPr>
            <a:r>
              <a:rPr lang="en-GB" altLang="en-US" sz="2800" b="1" u="sng" smtClean="0">
                <a:solidFill>
                  <a:srgbClr val="FF0000"/>
                </a:solidFill>
                <a:latin typeface="Arial" pitchFamily="34" charset="0"/>
                <a:cs typeface="Arial" pitchFamily="34" charset="0"/>
              </a:rPr>
              <a:t>Static metrics </a:t>
            </a:r>
            <a:r>
              <a:rPr lang="en-GB" altLang="en-US" sz="2800" b="1" u="sng" smtClean="0">
                <a:latin typeface="Arial" pitchFamily="34" charset="0"/>
                <a:cs typeface="Arial" pitchFamily="34" charset="0"/>
              </a:rPr>
              <a:t>have an </a:t>
            </a:r>
            <a:r>
              <a:rPr lang="en-GB" altLang="en-US" sz="2800" b="1" u="sng" smtClean="0">
                <a:solidFill>
                  <a:srgbClr val="FF0000"/>
                </a:solidFill>
                <a:latin typeface="Arial" pitchFamily="34" charset="0"/>
                <a:cs typeface="Arial" pitchFamily="34" charset="0"/>
              </a:rPr>
              <a:t>indirect relationship with quality attributes</a:t>
            </a:r>
          </a:p>
          <a:p>
            <a:pPr lvl="1" eaLnBrk="1" hangingPunct="1">
              <a:buFont typeface="Wingdings" pitchFamily="2" charset="2"/>
              <a:buChar char="§"/>
            </a:pPr>
            <a:r>
              <a:rPr lang="en-GB" altLang="en-US" sz="2800" smtClean="0">
                <a:latin typeface="Arial" pitchFamily="34" charset="0"/>
                <a:cs typeface="Arial" pitchFamily="34" charset="0"/>
              </a:rPr>
              <a:t>You need to try and </a:t>
            </a:r>
            <a:r>
              <a:rPr lang="en-GB" altLang="en-US" sz="2800" b="1" u="sng" smtClean="0">
                <a:solidFill>
                  <a:srgbClr val="FF0000"/>
                </a:solidFill>
                <a:latin typeface="Arial" pitchFamily="34" charset="0"/>
                <a:cs typeface="Arial" pitchFamily="34" charset="0"/>
              </a:rPr>
              <a:t>derive a relationship between these metrics and properties such as complexity, understandability and maintainability.</a:t>
            </a:r>
          </a:p>
        </p:txBody>
      </p:sp>
      <p:sp>
        <p:nvSpPr>
          <p:cNvPr id="307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C47FCB4E-F9BA-4A35-861E-793539BF66E5}" type="slidenum">
              <a:rPr lang="en-US" altLang="en-US" sz="1200" smtClean="0">
                <a:solidFill>
                  <a:srgbClr val="898989"/>
                </a:solidFill>
                <a:latin typeface="Calibri" pitchFamily="34" charset="0"/>
              </a:rPr>
              <a:pPr/>
              <a:t>47</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3210816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a:xfrm>
            <a:off x="287338" y="0"/>
            <a:ext cx="8569325" cy="476250"/>
          </a:xfrm>
        </p:spPr>
        <p:txBody>
          <a:bodyPr/>
          <a:lstStyle/>
          <a:p>
            <a:pPr algn="ctr" eaLnBrk="1" hangingPunct="1"/>
            <a:r>
              <a:rPr lang="en-US" altLang="en-US" sz="2800" smtClean="0">
                <a:latin typeface="Arial" pitchFamily="34" charset="0"/>
                <a:cs typeface="Arial" pitchFamily="34" charset="0"/>
              </a:rPr>
              <a:t>Static software product metrics</a:t>
            </a:r>
          </a:p>
        </p:txBody>
      </p:sp>
      <p:graphicFrame>
        <p:nvGraphicFramePr>
          <p:cNvPr id="4" name="Content Placeholder 3"/>
          <p:cNvGraphicFramePr>
            <a:graphicFrameLocks noGrp="1"/>
          </p:cNvGraphicFramePr>
          <p:nvPr>
            <p:ph idx="1"/>
          </p:nvPr>
        </p:nvGraphicFramePr>
        <p:xfrm>
          <a:off x="179388" y="504825"/>
          <a:ext cx="8785225" cy="6019800"/>
        </p:xfrm>
        <a:graphic>
          <a:graphicData uri="http://schemas.openxmlformats.org/drawingml/2006/table">
            <a:tbl>
              <a:tblPr firstRow="1" bandRow="1">
                <a:tableStyleId>{5C22544A-7EE6-4342-B048-85BDC9FD1C3A}</a:tableStyleId>
              </a:tblPr>
              <a:tblGrid>
                <a:gridCol w="2540947"/>
                <a:gridCol w="6244278"/>
              </a:tblGrid>
              <a:tr h="679655">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2" marR="54612" marT="91428" marB="91428"/>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2" marR="54612" marT="91428" marB="91428"/>
                </a:tc>
              </a:tr>
              <a:tr h="3252634">
                <a:tc>
                  <a:txBody>
                    <a:bodyPr/>
                    <a:lstStyle/>
                    <a:p>
                      <a:pPr algn="l">
                        <a:spcAft>
                          <a:spcPts val="0"/>
                        </a:spcAft>
                      </a:pPr>
                      <a:r>
                        <a:rPr lang="en-US" sz="2000" b="1" dirty="0" smtClean="0">
                          <a:solidFill>
                            <a:srgbClr val="000000"/>
                          </a:solidFill>
                          <a:latin typeface="Arial"/>
                          <a:ea typeface="Times New Roman"/>
                          <a:cs typeface="Arial"/>
                        </a:rPr>
                        <a:t>Fan</a:t>
                      </a:r>
                      <a:r>
                        <a:rPr lang="en-US" sz="2000" b="1" dirty="0">
                          <a:solidFill>
                            <a:srgbClr val="000000"/>
                          </a:solidFill>
                          <a:latin typeface="Arial"/>
                          <a:ea typeface="Times New Roman"/>
                          <a:cs typeface="Arial"/>
                        </a:rPr>
                        <a:t>-in/Fan-out</a:t>
                      </a:r>
                      <a:endParaRPr lang="en-GB" sz="2000" b="1" dirty="0">
                        <a:solidFill>
                          <a:srgbClr val="000000"/>
                        </a:solidFill>
                        <a:latin typeface="Arial"/>
                        <a:ea typeface="Times New Roman"/>
                        <a:cs typeface="Arial"/>
                      </a:endParaRPr>
                    </a:p>
                  </a:txBody>
                  <a:tcPr marL="54612" marR="54612" marT="0" marB="91428"/>
                </a:tc>
                <a:tc>
                  <a:txBody>
                    <a:bodyPr/>
                    <a:lstStyle/>
                    <a:p>
                      <a:pPr algn="just">
                        <a:spcAft>
                          <a:spcPts val="0"/>
                        </a:spcAft>
                      </a:pPr>
                      <a:r>
                        <a:rPr lang="en-US" sz="2000" b="1" u="sng" dirty="0">
                          <a:solidFill>
                            <a:srgbClr val="000000"/>
                          </a:solidFill>
                          <a:latin typeface="Arial"/>
                          <a:ea typeface="Times New Roman"/>
                          <a:cs typeface="Arial"/>
                        </a:rPr>
                        <a:t>Fan-in </a:t>
                      </a:r>
                      <a:r>
                        <a:rPr lang="en-US" sz="2000" b="1" dirty="0">
                          <a:solidFill>
                            <a:srgbClr val="000000"/>
                          </a:solidFill>
                          <a:latin typeface="Arial"/>
                          <a:ea typeface="Times New Roman"/>
                          <a:cs typeface="Arial"/>
                        </a:rPr>
                        <a:t>is a measure of the </a:t>
                      </a:r>
                      <a:r>
                        <a:rPr lang="en-US" sz="2000" b="1" u="sng" dirty="0">
                          <a:solidFill>
                            <a:srgbClr val="000000"/>
                          </a:solidFill>
                          <a:latin typeface="Arial"/>
                          <a:ea typeface="Times New Roman"/>
                          <a:cs typeface="Arial"/>
                        </a:rPr>
                        <a:t>number of functions or methods that call another function or method (say X)</a:t>
                      </a:r>
                      <a:r>
                        <a:rPr lang="en-US" sz="2000" b="1" dirty="0">
                          <a:solidFill>
                            <a:srgbClr val="000000"/>
                          </a:solidFill>
                          <a:latin typeface="Arial"/>
                          <a:ea typeface="Times New Roman"/>
                          <a:cs typeface="Arial"/>
                        </a:rPr>
                        <a:t>. </a:t>
                      </a:r>
                      <a:r>
                        <a:rPr lang="en-US" sz="2000" b="1" u="sng" dirty="0">
                          <a:solidFill>
                            <a:srgbClr val="000000"/>
                          </a:solidFill>
                          <a:latin typeface="Arial"/>
                          <a:ea typeface="Times New Roman"/>
                          <a:cs typeface="Arial"/>
                        </a:rPr>
                        <a:t>Fan-out is the number of functions that are called by function X</a:t>
                      </a:r>
                      <a:r>
                        <a:rPr lang="en-US" sz="2000" b="1" dirty="0">
                          <a:solidFill>
                            <a:srgbClr val="000000"/>
                          </a:solidFill>
                          <a:latin typeface="Arial"/>
                          <a:ea typeface="Times New Roman"/>
                          <a:cs typeface="Arial"/>
                        </a:rPr>
                        <a:t>.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2000" b="1" dirty="0">
                        <a:solidFill>
                          <a:srgbClr val="000000"/>
                        </a:solidFill>
                        <a:latin typeface="Arial"/>
                        <a:ea typeface="Times New Roman"/>
                        <a:cs typeface="Arial"/>
                      </a:endParaRPr>
                    </a:p>
                  </a:txBody>
                  <a:tcPr marL="54612" marR="54612" marT="0" marB="91428"/>
                </a:tc>
              </a:tr>
              <a:tr h="2087511">
                <a:tc>
                  <a:txBody>
                    <a:bodyPr/>
                    <a:lstStyle/>
                    <a:p>
                      <a:pPr algn="l">
                        <a:spcAft>
                          <a:spcPts val="0"/>
                        </a:spcAft>
                      </a:pPr>
                      <a:r>
                        <a:rPr lang="en-US" sz="2000" b="1">
                          <a:solidFill>
                            <a:srgbClr val="000000"/>
                          </a:solidFill>
                          <a:latin typeface="Arial"/>
                          <a:ea typeface="Times New Roman"/>
                          <a:cs typeface="Arial"/>
                        </a:rPr>
                        <a:t>Length of code</a:t>
                      </a:r>
                      <a:endParaRPr lang="en-GB" sz="2000" b="1">
                        <a:solidFill>
                          <a:srgbClr val="000000"/>
                        </a:solidFill>
                        <a:latin typeface="Arial"/>
                        <a:ea typeface="Times New Roman"/>
                        <a:cs typeface="Arial"/>
                      </a:endParaRPr>
                    </a:p>
                  </a:txBody>
                  <a:tcPr marL="54612" marR="54612" marT="0" marB="91428"/>
                </a:tc>
                <a:tc>
                  <a:txBody>
                    <a:bodyPr/>
                    <a:lstStyle/>
                    <a:p>
                      <a:pPr algn="just">
                        <a:spcAft>
                          <a:spcPts val="0"/>
                        </a:spcAft>
                      </a:pPr>
                      <a:r>
                        <a:rPr lang="en-US" sz="2000" b="1" dirty="0">
                          <a:solidFill>
                            <a:srgbClr val="000000"/>
                          </a:solidFill>
                          <a:latin typeface="Arial"/>
                          <a:ea typeface="Times New Roman"/>
                          <a:cs typeface="Arial"/>
                        </a:rPr>
                        <a:t>This is a </a:t>
                      </a:r>
                      <a:r>
                        <a:rPr lang="en-US" sz="2000" b="1" u="sng" dirty="0">
                          <a:solidFill>
                            <a:srgbClr val="000000"/>
                          </a:solidFill>
                          <a:latin typeface="Arial"/>
                          <a:ea typeface="Times New Roman"/>
                          <a:cs typeface="Arial"/>
                        </a:rPr>
                        <a:t>measure of the size of a program</a:t>
                      </a:r>
                      <a:r>
                        <a:rPr lang="en-US" sz="2000" b="1" dirty="0">
                          <a:solidFill>
                            <a:srgbClr val="000000"/>
                          </a:solidFill>
                          <a:latin typeface="Arial"/>
                          <a:ea typeface="Times New Roman"/>
                          <a:cs typeface="Arial"/>
                        </a:rPr>
                        <a:t>. Generally, the larger the size of the code of a component, the more complex and error-prone that component is likely to be. Length of code has been shown to be one of the most reliable metrics for predicting error-proneness in components.</a:t>
                      </a:r>
                      <a:endParaRPr lang="en-GB" sz="2000" b="1" dirty="0">
                        <a:solidFill>
                          <a:srgbClr val="000000"/>
                        </a:solidFill>
                        <a:latin typeface="Arial"/>
                        <a:ea typeface="Times New Roman"/>
                        <a:cs typeface="Arial"/>
                      </a:endParaRPr>
                    </a:p>
                  </a:txBody>
                  <a:tcPr marL="54612" marR="54612" marT="0" marB="91428"/>
                </a:tc>
              </a:tr>
            </a:tbl>
          </a:graphicData>
        </a:graphic>
      </p:graphicFrame>
      <p:sp>
        <p:nvSpPr>
          <p:cNvPr id="317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F69A6E70-D87C-4134-8B15-86EE0EF84058}" type="slidenum">
              <a:rPr lang="en-US" altLang="en-US" sz="1200" smtClean="0">
                <a:solidFill>
                  <a:srgbClr val="898989"/>
                </a:solidFill>
                <a:latin typeface="Calibri" pitchFamily="34" charset="0"/>
              </a:rPr>
              <a:pPr/>
              <a:t>48</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4088817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a:xfrm>
            <a:off x="395288" y="14288"/>
            <a:ext cx="8497887" cy="455612"/>
          </a:xfrm>
        </p:spPr>
        <p:txBody>
          <a:bodyPr/>
          <a:lstStyle/>
          <a:p>
            <a:pPr algn="ctr" eaLnBrk="1" hangingPunct="1"/>
            <a:r>
              <a:rPr lang="en-US" altLang="en-US" sz="2800" smtClean="0">
                <a:latin typeface="Arial" pitchFamily="34" charset="0"/>
                <a:cs typeface="Arial" pitchFamily="34" charset="0"/>
              </a:rPr>
              <a:t>Static software product metrics</a:t>
            </a:r>
          </a:p>
        </p:txBody>
      </p:sp>
      <p:graphicFrame>
        <p:nvGraphicFramePr>
          <p:cNvPr id="4" name="Content Placeholder 3"/>
          <p:cNvGraphicFramePr>
            <a:graphicFrameLocks noGrp="1"/>
          </p:cNvGraphicFramePr>
          <p:nvPr>
            <p:ph idx="1"/>
          </p:nvPr>
        </p:nvGraphicFramePr>
        <p:xfrm>
          <a:off x="387350" y="469900"/>
          <a:ext cx="8505825" cy="6303964"/>
        </p:xfrm>
        <a:graphic>
          <a:graphicData uri="http://schemas.openxmlformats.org/drawingml/2006/table">
            <a:tbl>
              <a:tblPr firstRow="1" bandRow="1">
                <a:tableStyleId>{5C22544A-7EE6-4342-B048-85BDC9FD1C3A}</a:tableStyleId>
              </a:tblPr>
              <a:tblGrid>
                <a:gridCol w="2460137"/>
                <a:gridCol w="6045688"/>
              </a:tblGrid>
              <a:tr h="550441">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3" marR="54613" marT="91448" marB="91448"/>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3" marR="54613" marT="91448" marB="91448"/>
                </a:tc>
              </a:tr>
              <a:tr h="1376103">
                <a:tc>
                  <a:txBody>
                    <a:bodyPr/>
                    <a:lstStyle/>
                    <a:p>
                      <a:pPr algn="l">
                        <a:spcAft>
                          <a:spcPts val="0"/>
                        </a:spcAft>
                      </a:pPr>
                      <a:r>
                        <a:rPr lang="en-US" sz="2000" b="1" dirty="0" err="1">
                          <a:solidFill>
                            <a:srgbClr val="000000"/>
                          </a:solidFill>
                          <a:latin typeface="Arial"/>
                          <a:ea typeface="Times New Roman"/>
                          <a:cs typeface="Arial"/>
                        </a:rPr>
                        <a:t>Cyclomatic</a:t>
                      </a:r>
                      <a:r>
                        <a:rPr lang="en-US" sz="2000" b="1" dirty="0">
                          <a:solidFill>
                            <a:srgbClr val="000000"/>
                          </a:solidFill>
                          <a:latin typeface="Arial"/>
                          <a:ea typeface="Times New Roman"/>
                          <a:cs typeface="Arial"/>
                        </a:rPr>
                        <a:t> complexity</a:t>
                      </a:r>
                      <a:endParaRPr lang="en-GB" sz="2000" b="1" dirty="0">
                        <a:solidFill>
                          <a:srgbClr val="000000"/>
                        </a:solidFill>
                        <a:latin typeface="Arial"/>
                        <a:ea typeface="Times New Roman"/>
                        <a:cs typeface="Arial"/>
                      </a:endParaRPr>
                    </a:p>
                  </a:txBody>
                  <a:tcPr marL="54613" marR="54613" marT="0" marB="91448"/>
                </a:tc>
                <a:tc>
                  <a:txBody>
                    <a:bodyPr/>
                    <a:lstStyle/>
                    <a:p>
                      <a:pPr algn="just">
                        <a:spcAft>
                          <a:spcPts val="0"/>
                        </a:spcAft>
                      </a:pPr>
                      <a:r>
                        <a:rPr lang="en-US" sz="2000" dirty="0">
                          <a:solidFill>
                            <a:srgbClr val="000000"/>
                          </a:solidFill>
                          <a:latin typeface="Arial"/>
                          <a:ea typeface="Times New Roman"/>
                          <a:cs typeface="Arial"/>
                        </a:rPr>
                        <a:t>This is </a:t>
                      </a:r>
                      <a:r>
                        <a:rPr lang="en-US" sz="2000" b="1" u="sng" dirty="0">
                          <a:solidFill>
                            <a:srgbClr val="000000"/>
                          </a:solidFill>
                          <a:latin typeface="Arial"/>
                          <a:ea typeface="Times New Roman"/>
                          <a:cs typeface="Arial"/>
                        </a:rPr>
                        <a:t>a measure of the control complexity of a program.</a:t>
                      </a:r>
                      <a:r>
                        <a:rPr lang="en-US" sz="2000" dirty="0">
                          <a:solidFill>
                            <a:srgbClr val="000000"/>
                          </a:solidFill>
                          <a:latin typeface="Arial"/>
                          <a:ea typeface="Times New Roman"/>
                          <a:cs typeface="Arial"/>
                        </a:rPr>
                        <a:t> This control complexity may be related to program understandability. I discuss </a:t>
                      </a:r>
                      <a:r>
                        <a:rPr lang="en-US" sz="2000" dirty="0" err="1">
                          <a:solidFill>
                            <a:srgbClr val="000000"/>
                          </a:solidFill>
                          <a:latin typeface="Arial"/>
                          <a:ea typeface="Times New Roman"/>
                          <a:cs typeface="Arial"/>
                        </a:rPr>
                        <a:t>cyclomatic</a:t>
                      </a:r>
                      <a:r>
                        <a:rPr lang="en-US" sz="2000" dirty="0">
                          <a:solidFill>
                            <a:srgbClr val="000000"/>
                          </a:solidFill>
                          <a:latin typeface="Arial"/>
                          <a:ea typeface="Times New Roman"/>
                          <a:cs typeface="Arial"/>
                        </a:rPr>
                        <a:t> complexity in Chapter 8.</a:t>
                      </a:r>
                      <a:endParaRPr lang="en-GB" sz="2000" dirty="0">
                        <a:solidFill>
                          <a:srgbClr val="000000"/>
                        </a:solidFill>
                        <a:latin typeface="Arial"/>
                        <a:ea typeface="Times New Roman"/>
                        <a:cs typeface="Arial"/>
                      </a:endParaRPr>
                    </a:p>
                  </a:txBody>
                  <a:tcPr marL="54613" marR="54613" marT="0" marB="91448"/>
                </a:tc>
              </a:tr>
              <a:tr h="1690641">
                <a:tc>
                  <a:txBody>
                    <a:bodyPr/>
                    <a:lstStyle/>
                    <a:p>
                      <a:pPr algn="l">
                        <a:spcAft>
                          <a:spcPts val="0"/>
                        </a:spcAft>
                      </a:pPr>
                      <a:r>
                        <a:rPr lang="en-US" sz="2000" b="1" dirty="0">
                          <a:solidFill>
                            <a:srgbClr val="000000"/>
                          </a:solidFill>
                          <a:latin typeface="Arial"/>
                          <a:ea typeface="Times New Roman"/>
                          <a:cs typeface="Arial"/>
                        </a:rPr>
                        <a:t>Length of identifiers</a:t>
                      </a:r>
                      <a:endParaRPr lang="en-GB" sz="2000" b="1" dirty="0">
                        <a:solidFill>
                          <a:srgbClr val="000000"/>
                        </a:solidFill>
                        <a:latin typeface="Arial"/>
                        <a:ea typeface="Times New Roman"/>
                        <a:cs typeface="Arial"/>
                      </a:endParaRPr>
                    </a:p>
                  </a:txBody>
                  <a:tcPr marL="54613" marR="54613" marT="0" marB="91448"/>
                </a:tc>
                <a:tc>
                  <a:txBody>
                    <a:bodyPr/>
                    <a:lstStyle/>
                    <a:p>
                      <a:pPr algn="just">
                        <a:spcAft>
                          <a:spcPts val="0"/>
                        </a:spcAft>
                      </a:pPr>
                      <a:r>
                        <a:rPr lang="en-US" sz="2000" dirty="0">
                          <a:solidFill>
                            <a:srgbClr val="000000"/>
                          </a:solidFill>
                          <a:latin typeface="Arial"/>
                          <a:ea typeface="Times New Roman"/>
                          <a:cs typeface="Arial"/>
                        </a:rPr>
                        <a:t>This is </a:t>
                      </a:r>
                      <a:r>
                        <a:rPr lang="en-US" sz="2000" b="1" u="sng" dirty="0">
                          <a:solidFill>
                            <a:srgbClr val="000000"/>
                          </a:solidFill>
                          <a:latin typeface="Arial"/>
                          <a:ea typeface="Times New Roman"/>
                          <a:cs typeface="Arial"/>
                        </a:rPr>
                        <a:t>a measure of the average length of identifiers (names for variables, classes, methods, etc.) </a:t>
                      </a:r>
                      <a:r>
                        <a:rPr lang="en-US" sz="2000" dirty="0">
                          <a:solidFill>
                            <a:srgbClr val="000000"/>
                          </a:solidFill>
                          <a:latin typeface="Arial"/>
                          <a:ea typeface="Times New Roman"/>
                          <a:cs typeface="Arial"/>
                        </a:rPr>
                        <a:t>in a program. The longer the identifiers, the more likely they are to be meaningful and hence the more understandable the program.</a:t>
                      </a:r>
                      <a:endParaRPr lang="en-GB" sz="2000" dirty="0">
                        <a:solidFill>
                          <a:srgbClr val="000000"/>
                        </a:solidFill>
                        <a:latin typeface="Arial"/>
                        <a:ea typeface="Times New Roman"/>
                        <a:cs typeface="Arial"/>
                      </a:endParaRPr>
                    </a:p>
                  </a:txBody>
                  <a:tcPr marL="54613" marR="54613" marT="0" marB="91448"/>
                </a:tc>
              </a:tr>
              <a:tr h="1310676">
                <a:tc>
                  <a:txBody>
                    <a:bodyPr/>
                    <a:lstStyle/>
                    <a:p>
                      <a:pPr algn="l">
                        <a:spcAft>
                          <a:spcPts val="0"/>
                        </a:spcAft>
                      </a:pPr>
                      <a:r>
                        <a:rPr lang="en-US" sz="2000" b="1" dirty="0">
                          <a:solidFill>
                            <a:srgbClr val="000000"/>
                          </a:solidFill>
                          <a:latin typeface="Arial"/>
                          <a:ea typeface="Times New Roman"/>
                          <a:cs typeface="Arial"/>
                        </a:rPr>
                        <a:t>Depth of conditional nesting</a:t>
                      </a:r>
                      <a:endParaRPr lang="en-GB" sz="2000" b="1" dirty="0">
                        <a:solidFill>
                          <a:srgbClr val="000000"/>
                        </a:solidFill>
                        <a:latin typeface="Arial"/>
                        <a:ea typeface="Times New Roman"/>
                        <a:cs typeface="Arial"/>
                      </a:endParaRPr>
                    </a:p>
                  </a:txBody>
                  <a:tcPr marL="54613" marR="54613" marT="0" marB="91448"/>
                </a:tc>
                <a:tc>
                  <a:txBody>
                    <a:bodyPr/>
                    <a:lstStyle/>
                    <a:p>
                      <a:pPr algn="just">
                        <a:spcAft>
                          <a:spcPts val="0"/>
                        </a:spcAft>
                      </a:pPr>
                      <a:r>
                        <a:rPr lang="en-US" sz="2000" dirty="0">
                          <a:solidFill>
                            <a:srgbClr val="000000"/>
                          </a:solidFill>
                          <a:latin typeface="Arial"/>
                          <a:ea typeface="Times New Roman"/>
                          <a:cs typeface="Arial"/>
                        </a:rPr>
                        <a:t>This is </a:t>
                      </a:r>
                      <a:r>
                        <a:rPr lang="en-US" sz="2000" b="1" u="sng" dirty="0">
                          <a:solidFill>
                            <a:srgbClr val="000000"/>
                          </a:solidFill>
                          <a:latin typeface="Arial"/>
                          <a:ea typeface="Times New Roman"/>
                          <a:cs typeface="Arial"/>
                        </a:rPr>
                        <a:t>a measure of the depth of nesting of if-statements in a program</a:t>
                      </a:r>
                      <a:r>
                        <a:rPr lang="en-US" sz="2000" dirty="0">
                          <a:solidFill>
                            <a:srgbClr val="000000"/>
                          </a:solidFill>
                          <a:latin typeface="Arial"/>
                          <a:ea typeface="Times New Roman"/>
                          <a:cs typeface="Arial"/>
                        </a:rPr>
                        <a:t>. Deeply nested if-statements are hard to understand and potentially error-prone.</a:t>
                      </a:r>
                      <a:endParaRPr lang="en-GB" sz="2000" dirty="0">
                        <a:solidFill>
                          <a:srgbClr val="000000"/>
                        </a:solidFill>
                        <a:latin typeface="Arial"/>
                        <a:ea typeface="Times New Roman"/>
                        <a:cs typeface="Arial"/>
                      </a:endParaRPr>
                    </a:p>
                  </a:txBody>
                  <a:tcPr marL="54613" marR="54613" marT="0" marB="91448"/>
                </a:tc>
              </a:tr>
              <a:tr h="1376103">
                <a:tc>
                  <a:txBody>
                    <a:bodyPr/>
                    <a:lstStyle/>
                    <a:p>
                      <a:pPr algn="l">
                        <a:spcAft>
                          <a:spcPts val="0"/>
                        </a:spcAft>
                      </a:pPr>
                      <a:r>
                        <a:rPr lang="en-US" sz="2000" b="1" dirty="0">
                          <a:solidFill>
                            <a:srgbClr val="000000"/>
                          </a:solidFill>
                          <a:latin typeface="Arial"/>
                          <a:ea typeface="Times New Roman"/>
                          <a:cs typeface="Arial"/>
                        </a:rPr>
                        <a:t>Fog index</a:t>
                      </a:r>
                      <a:endParaRPr lang="en-GB" sz="2000" b="1" dirty="0">
                        <a:solidFill>
                          <a:srgbClr val="000000"/>
                        </a:solidFill>
                        <a:latin typeface="Arial"/>
                        <a:ea typeface="Times New Roman"/>
                        <a:cs typeface="Arial"/>
                      </a:endParaRPr>
                    </a:p>
                  </a:txBody>
                  <a:tcPr marL="54613" marR="54613" marT="0" marB="91448"/>
                </a:tc>
                <a:tc>
                  <a:txBody>
                    <a:bodyPr/>
                    <a:lstStyle/>
                    <a:p>
                      <a:pPr algn="just">
                        <a:spcAft>
                          <a:spcPts val="0"/>
                        </a:spcAft>
                      </a:pPr>
                      <a:r>
                        <a:rPr lang="en-US" sz="2000" dirty="0">
                          <a:solidFill>
                            <a:srgbClr val="000000"/>
                          </a:solidFill>
                          <a:latin typeface="Arial"/>
                          <a:ea typeface="Times New Roman"/>
                          <a:cs typeface="Arial"/>
                        </a:rPr>
                        <a:t>This is </a:t>
                      </a:r>
                      <a:r>
                        <a:rPr lang="en-US" sz="2000" b="1" u="sng" dirty="0">
                          <a:solidFill>
                            <a:srgbClr val="000000"/>
                          </a:solidFill>
                          <a:latin typeface="Arial"/>
                          <a:ea typeface="Times New Roman"/>
                          <a:cs typeface="Arial"/>
                        </a:rPr>
                        <a:t>a measure of the average length of words and sentences in documents</a:t>
                      </a:r>
                      <a:r>
                        <a:rPr lang="en-US" sz="2000" dirty="0">
                          <a:solidFill>
                            <a:srgbClr val="000000"/>
                          </a:solidFill>
                          <a:latin typeface="Arial"/>
                          <a:ea typeface="Times New Roman"/>
                          <a:cs typeface="Arial"/>
                        </a:rPr>
                        <a:t>. The higher the value of a document’s Fog index, the more difficult the document is to understand</a:t>
                      </a:r>
                      <a:r>
                        <a:rPr lang="en-US" sz="2000" dirty="0" smtClean="0">
                          <a:solidFill>
                            <a:srgbClr val="000000"/>
                          </a:solidFill>
                          <a:latin typeface="Arial"/>
                          <a:ea typeface="Times New Roman"/>
                          <a:cs typeface="Arial"/>
                        </a:rPr>
                        <a:t>.</a:t>
                      </a:r>
                      <a:endParaRPr lang="en-GB" sz="2000" dirty="0">
                        <a:solidFill>
                          <a:srgbClr val="000000"/>
                        </a:solidFill>
                        <a:latin typeface="Arial"/>
                        <a:ea typeface="Times New Roman"/>
                        <a:cs typeface="Arial"/>
                      </a:endParaRPr>
                    </a:p>
                  </a:txBody>
                  <a:tcPr marL="54613" marR="54613" marT="0" marB="91448"/>
                </a:tc>
              </a:tr>
            </a:tbl>
          </a:graphicData>
        </a:graphic>
      </p:graphicFrame>
      <p:sp>
        <p:nvSpPr>
          <p:cNvPr id="327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B727A4CC-DDA2-445E-AA31-334B8B025A85}" type="slidenum">
              <a:rPr lang="en-US" altLang="en-US" sz="1200" smtClean="0">
                <a:solidFill>
                  <a:srgbClr val="898989"/>
                </a:solidFill>
                <a:latin typeface="Calibri" pitchFamily="34" charset="0"/>
              </a:rPr>
              <a:pPr/>
              <a:t>49</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2535410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687"/>
            <a:ext cx="8229600" cy="539750"/>
          </a:xfrm>
        </p:spPr>
        <p:txBody>
          <a:bodyPr/>
          <a:lstStyle/>
          <a:p>
            <a:pPr algn="ctr"/>
            <a:r>
              <a:rPr lang="en-US" sz="2800" dirty="0" smtClean="0"/>
              <a:t>Advantages of inspections</a:t>
            </a:r>
            <a:endParaRPr lang="en-US" sz="2800" dirty="0"/>
          </a:p>
        </p:txBody>
      </p:sp>
      <p:sp>
        <p:nvSpPr>
          <p:cNvPr id="3" name="Content Placeholder 2"/>
          <p:cNvSpPr>
            <a:spLocks noGrp="1"/>
          </p:cNvSpPr>
          <p:nvPr>
            <p:ph idx="1"/>
          </p:nvPr>
        </p:nvSpPr>
        <p:spPr>
          <a:xfrm>
            <a:off x="300037" y="735010"/>
            <a:ext cx="8658225" cy="5621339"/>
          </a:xfrm>
        </p:spPr>
        <p:txBody>
          <a:bodyPr/>
          <a:lstStyle/>
          <a:p>
            <a:r>
              <a:rPr lang="en-US" sz="2600" b="1" u="sng" dirty="0" smtClean="0"/>
              <a:t>During testing, errors can mask (hide) other errors</a:t>
            </a:r>
            <a:r>
              <a:rPr lang="en-US" sz="2600" dirty="0" smtClean="0"/>
              <a:t>. Because </a:t>
            </a:r>
            <a:r>
              <a:rPr lang="en-US" sz="2600" b="1" u="sng" dirty="0" smtClean="0"/>
              <a:t>inspection</a:t>
            </a:r>
            <a:r>
              <a:rPr lang="en-US" sz="2600" dirty="0" smtClean="0"/>
              <a:t> is a static process, you </a:t>
            </a:r>
            <a:r>
              <a:rPr lang="en-US" sz="2600" b="1" u="sng" dirty="0" smtClean="0"/>
              <a:t>don’t have to be concerned with interactions between errors</a:t>
            </a:r>
            <a:r>
              <a:rPr lang="en-US" sz="2600" dirty="0" smtClean="0"/>
              <a:t>.</a:t>
            </a:r>
          </a:p>
          <a:p>
            <a:r>
              <a:rPr lang="en-US" sz="2600" b="1" u="sng" dirty="0" smtClean="0"/>
              <a:t>Incomplete versions of a system can be inspected without additional costs</a:t>
            </a:r>
            <a:r>
              <a:rPr lang="en-US" sz="2600" dirty="0" smtClean="0"/>
              <a:t>. If a program is incomplete, then you need to develop specialized test harnesses to test the parts that are available. </a:t>
            </a:r>
          </a:p>
          <a:p>
            <a:r>
              <a:rPr lang="en-US" sz="2600" dirty="0" smtClean="0"/>
              <a:t>As well as searching for program defects, an </a:t>
            </a:r>
            <a:r>
              <a:rPr lang="en-US" sz="2600" b="1" u="sng" dirty="0" smtClean="0"/>
              <a:t>inspection</a:t>
            </a:r>
            <a:r>
              <a:rPr lang="en-US" sz="2600" dirty="0" smtClean="0"/>
              <a:t> </a:t>
            </a:r>
            <a:r>
              <a:rPr lang="en-US" sz="2600" b="1" u="sng" dirty="0" smtClean="0"/>
              <a:t>can also consider </a:t>
            </a:r>
            <a:r>
              <a:rPr lang="en-US" sz="2600" dirty="0" smtClean="0"/>
              <a:t>broader </a:t>
            </a:r>
            <a:r>
              <a:rPr lang="en-US" sz="2600" b="1" u="sng" dirty="0" smtClean="0"/>
              <a:t>quality attributes </a:t>
            </a:r>
            <a:r>
              <a:rPr lang="en-US" sz="2600" dirty="0" smtClean="0"/>
              <a:t>of a program, such as </a:t>
            </a:r>
            <a:r>
              <a:rPr lang="en-US" sz="2600" b="1" u="sng" dirty="0" smtClean="0"/>
              <a:t>compliance with standards, portability and maintainability. </a:t>
            </a:r>
            <a:endParaRPr lang="en-US" sz="2600" b="1" u="sng"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6350"/>
            <a:ext cx="8362950" cy="417513"/>
          </a:xfrm>
        </p:spPr>
        <p:txBody>
          <a:bodyPr/>
          <a:lstStyle/>
          <a:p>
            <a:pPr algn="ctr" eaLnBrk="1" hangingPunct="1"/>
            <a:r>
              <a:rPr lang="en-US" altLang="en-US" smtClean="0">
                <a:latin typeface="Arial" pitchFamily="34" charset="0"/>
                <a:cs typeface="Arial" pitchFamily="34" charset="0"/>
              </a:rPr>
              <a:t>The CK object-oriented metrics suite</a:t>
            </a:r>
          </a:p>
        </p:txBody>
      </p:sp>
      <p:graphicFrame>
        <p:nvGraphicFramePr>
          <p:cNvPr id="4" name="Content Placeholder 3"/>
          <p:cNvGraphicFramePr>
            <a:graphicFrameLocks noGrp="1"/>
          </p:cNvGraphicFramePr>
          <p:nvPr>
            <p:ph idx="1"/>
          </p:nvPr>
        </p:nvGraphicFramePr>
        <p:xfrm>
          <a:off x="250825" y="425450"/>
          <a:ext cx="8642350" cy="6048375"/>
        </p:xfrm>
        <a:graphic>
          <a:graphicData uri="http://schemas.openxmlformats.org/drawingml/2006/table">
            <a:tbl>
              <a:tblPr firstRow="1" bandRow="1">
                <a:tableStyleId>{5C22544A-7EE6-4342-B048-85BDC9FD1C3A}</a:tableStyleId>
              </a:tblPr>
              <a:tblGrid>
                <a:gridCol w="1818536"/>
                <a:gridCol w="6823814"/>
              </a:tblGrid>
              <a:tr h="854842">
                <a:tc>
                  <a:txBody>
                    <a:bodyPr/>
                    <a:lstStyle/>
                    <a:p>
                      <a:pPr algn="ctr">
                        <a:spcAft>
                          <a:spcPts val="0"/>
                        </a:spcAft>
                      </a:pPr>
                      <a:r>
                        <a:rPr lang="en-US" sz="1800" b="1" dirty="0" smtClean="0">
                          <a:solidFill>
                            <a:srgbClr val="000000"/>
                          </a:solidFill>
                          <a:latin typeface="Arial"/>
                          <a:ea typeface="Times New Roman"/>
                          <a:cs typeface="Arial"/>
                        </a:rPr>
                        <a:t>Object</a:t>
                      </a:r>
                      <a:r>
                        <a:rPr lang="en-US" sz="1800" b="1" dirty="0">
                          <a:solidFill>
                            <a:srgbClr val="000000"/>
                          </a:solidFill>
                          <a:latin typeface="Arial"/>
                          <a:ea typeface="Times New Roman"/>
                          <a:cs typeface="Arial"/>
                        </a:rPr>
                        <a:t>-oriented metric</a:t>
                      </a:r>
                      <a:endParaRPr lang="en-GB" sz="1800" dirty="0">
                        <a:solidFill>
                          <a:srgbClr val="000000"/>
                        </a:solidFill>
                        <a:latin typeface="Arial"/>
                        <a:ea typeface="Times New Roman"/>
                        <a:cs typeface="Arial"/>
                      </a:endParaRPr>
                    </a:p>
                  </a:txBody>
                  <a:tcPr marL="73037" marR="73037" marT="91396" marB="91396"/>
                </a:tc>
                <a:tc>
                  <a:txBody>
                    <a:bodyPr/>
                    <a:lstStyle/>
                    <a:p>
                      <a:pPr algn="ctr">
                        <a:spcAft>
                          <a:spcPts val="0"/>
                        </a:spcAft>
                      </a:pPr>
                      <a:r>
                        <a:rPr lang="en-US" sz="2000" b="1" dirty="0" smtClean="0">
                          <a:solidFill>
                            <a:srgbClr val="000000"/>
                          </a:solidFill>
                          <a:latin typeface="Arial"/>
                          <a:ea typeface="Times New Roman"/>
                          <a:cs typeface="Arial"/>
                        </a:rPr>
                        <a:t>Description</a:t>
                      </a:r>
                      <a:endParaRPr lang="en-GB" sz="2000" dirty="0">
                        <a:solidFill>
                          <a:srgbClr val="000000"/>
                        </a:solidFill>
                        <a:latin typeface="Arial"/>
                        <a:ea typeface="Times New Roman"/>
                        <a:cs typeface="Arial"/>
                      </a:endParaRPr>
                    </a:p>
                  </a:txBody>
                  <a:tcPr marL="73037" marR="73037" marT="91396" marB="91396"/>
                </a:tc>
              </a:tr>
              <a:tr h="1923478">
                <a:tc>
                  <a:txBody>
                    <a:bodyPr/>
                    <a:lstStyle/>
                    <a:p>
                      <a:pPr algn="l">
                        <a:spcAft>
                          <a:spcPts val="0"/>
                        </a:spcAft>
                      </a:pPr>
                      <a:r>
                        <a:rPr lang="en-US" sz="1700" b="1" dirty="0" smtClean="0">
                          <a:solidFill>
                            <a:srgbClr val="000000"/>
                          </a:solidFill>
                          <a:latin typeface="Arial"/>
                          <a:ea typeface="Times New Roman"/>
                          <a:cs typeface="Arial"/>
                        </a:rPr>
                        <a:t>Weighted </a:t>
                      </a:r>
                      <a:r>
                        <a:rPr lang="en-US" sz="1700" b="1" dirty="0">
                          <a:solidFill>
                            <a:srgbClr val="000000"/>
                          </a:solidFill>
                          <a:latin typeface="Arial"/>
                          <a:ea typeface="Times New Roman"/>
                          <a:cs typeface="Arial"/>
                        </a:rPr>
                        <a:t>methods per class (WMC)</a:t>
                      </a:r>
                      <a:endParaRPr lang="en-GB" sz="1700" b="1" dirty="0">
                        <a:solidFill>
                          <a:srgbClr val="000000"/>
                        </a:solidFill>
                        <a:latin typeface="Arial"/>
                        <a:ea typeface="Times New Roman"/>
                        <a:cs typeface="Arial"/>
                      </a:endParaRPr>
                    </a:p>
                  </a:txBody>
                  <a:tcPr marL="73037" marR="73037" marT="0" marB="91396"/>
                </a:tc>
                <a:tc>
                  <a:txBody>
                    <a:bodyPr/>
                    <a:lstStyle/>
                    <a:p>
                      <a:pPr algn="just">
                        <a:spcAft>
                          <a:spcPts val="0"/>
                        </a:spcAft>
                      </a:pPr>
                      <a:r>
                        <a:rPr lang="en-US" sz="1700" dirty="0">
                          <a:solidFill>
                            <a:srgbClr val="000000"/>
                          </a:solidFill>
                          <a:latin typeface="Arial"/>
                          <a:ea typeface="Times New Roman"/>
                          <a:cs typeface="Arial"/>
                        </a:rPr>
                        <a:t>This is </a:t>
                      </a:r>
                      <a:r>
                        <a:rPr lang="en-US" sz="1700" b="1" u="sng" dirty="0">
                          <a:solidFill>
                            <a:srgbClr val="000000"/>
                          </a:solidFill>
                          <a:latin typeface="Arial"/>
                          <a:ea typeface="Times New Roman"/>
                          <a:cs typeface="Arial"/>
                        </a:rPr>
                        <a:t>the number of methods in each class</a:t>
                      </a:r>
                      <a:r>
                        <a:rPr lang="en-US" sz="1700" dirty="0">
                          <a:solidFill>
                            <a:srgbClr val="000000"/>
                          </a:solidFill>
                          <a:latin typeface="Arial"/>
                          <a:ea typeface="Times New Roman"/>
                          <a:cs typeface="Arial"/>
                        </a:rPr>
                        <a:t>, </a:t>
                      </a:r>
                      <a:r>
                        <a:rPr lang="en-US" sz="1700" b="1" u="sng" dirty="0">
                          <a:solidFill>
                            <a:srgbClr val="000000"/>
                          </a:solidFill>
                          <a:latin typeface="Arial"/>
                          <a:ea typeface="Times New Roman"/>
                          <a:cs typeface="Arial"/>
                        </a:rPr>
                        <a:t>weighted by the complexity of each method</a:t>
                      </a:r>
                      <a:r>
                        <a:rPr lang="en-US" sz="1700" dirty="0">
                          <a:solidFill>
                            <a:srgbClr val="000000"/>
                          </a:solidFill>
                          <a:latin typeface="Arial"/>
                          <a:ea typeface="Times New Roman"/>
                          <a:cs typeface="Arial"/>
                        </a:rPr>
                        <a:t>. Therefore, a simple method may have a complexity of 1, and a large and complex method a much higher value. </a:t>
                      </a:r>
                      <a:r>
                        <a:rPr lang="en-US" sz="1700" b="1" u="sng" dirty="0">
                          <a:solidFill>
                            <a:srgbClr val="000000"/>
                          </a:solidFill>
                          <a:latin typeface="Arial"/>
                          <a:ea typeface="Times New Roman"/>
                          <a:cs typeface="Arial"/>
                        </a:rPr>
                        <a:t>The larger the value for this metric, the more complex the object class</a:t>
                      </a:r>
                      <a:r>
                        <a:rPr lang="en-US" sz="1700" dirty="0">
                          <a:solidFill>
                            <a:srgbClr val="000000"/>
                          </a:solidFill>
                          <a:latin typeface="Arial"/>
                          <a:ea typeface="Times New Roman"/>
                          <a:cs typeface="Arial"/>
                        </a:rPr>
                        <a:t>. Complex objects are more likely to be </a:t>
                      </a:r>
                      <a:r>
                        <a:rPr lang="en-US" sz="1700" b="1" u="sng" dirty="0">
                          <a:solidFill>
                            <a:srgbClr val="000000"/>
                          </a:solidFill>
                          <a:latin typeface="Arial"/>
                          <a:ea typeface="Times New Roman"/>
                          <a:cs typeface="Arial"/>
                        </a:rPr>
                        <a:t>difficult to understand.</a:t>
                      </a:r>
                      <a:r>
                        <a:rPr lang="en-US" sz="1700" dirty="0">
                          <a:solidFill>
                            <a:srgbClr val="000000"/>
                          </a:solidFill>
                          <a:latin typeface="Arial"/>
                          <a:ea typeface="Times New Roman"/>
                          <a:cs typeface="Arial"/>
                        </a:rPr>
                        <a:t> They may not be logically cohesive, so cannot be reused effectively as </a:t>
                      </a:r>
                      <a:r>
                        <a:rPr lang="en-US" sz="1700" dirty="0" err="1">
                          <a:solidFill>
                            <a:srgbClr val="000000"/>
                          </a:solidFill>
                          <a:latin typeface="Arial"/>
                          <a:ea typeface="Times New Roman"/>
                          <a:cs typeface="Arial"/>
                        </a:rPr>
                        <a:t>superclasses</a:t>
                      </a:r>
                      <a:r>
                        <a:rPr lang="en-US" sz="1700" dirty="0">
                          <a:solidFill>
                            <a:srgbClr val="000000"/>
                          </a:solidFill>
                          <a:latin typeface="Arial"/>
                          <a:ea typeface="Times New Roman"/>
                          <a:cs typeface="Arial"/>
                        </a:rPr>
                        <a:t> in an inheritance tree.</a:t>
                      </a:r>
                      <a:endParaRPr lang="en-GB" sz="1700" dirty="0">
                        <a:solidFill>
                          <a:srgbClr val="000000"/>
                        </a:solidFill>
                        <a:latin typeface="Arial"/>
                        <a:ea typeface="Times New Roman"/>
                        <a:cs typeface="Arial"/>
                      </a:endParaRPr>
                    </a:p>
                  </a:txBody>
                  <a:tcPr marL="73037" marR="73037" marT="0" marB="91396"/>
                </a:tc>
              </a:tr>
              <a:tr h="1624179">
                <a:tc>
                  <a:txBody>
                    <a:bodyPr/>
                    <a:lstStyle/>
                    <a:p>
                      <a:pPr algn="l">
                        <a:spcAft>
                          <a:spcPts val="0"/>
                        </a:spcAft>
                      </a:pPr>
                      <a:r>
                        <a:rPr lang="en-US" sz="1700" b="1" dirty="0">
                          <a:solidFill>
                            <a:srgbClr val="000000"/>
                          </a:solidFill>
                          <a:latin typeface="Arial"/>
                          <a:ea typeface="Times New Roman"/>
                          <a:cs typeface="Arial"/>
                        </a:rPr>
                        <a:t>Depth of inheritance tree (DIT)</a:t>
                      </a:r>
                      <a:endParaRPr lang="en-GB" sz="1700" b="1" dirty="0">
                        <a:solidFill>
                          <a:srgbClr val="000000"/>
                        </a:solidFill>
                        <a:latin typeface="Arial"/>
                        <a:ea typeface="Times New Roman"/>
                        <a:cs typeface="Arial"/>
                      </a:endParaRPr>
                    </a:p>
                  </a:txBody>
                  <a:tcPr marL="73037" marR="73037" marT="0" marB="91396"/>
                </a:tc>
                <a:tc>
                  <a:txBody>
                    <a:bodyPr/>
                    <a:lstStyle/>
                    <a:p>
                      <a:pPr algn="just">
                        <a:spcAft>
                          <a:spcPts val="0"/>
                        </a:spcAft>
                      </a:pPr>
                      <a:r>
                        <a:rPr lang="en-US" sz="1700" dirty="0">
                          <a:solidFill>
                            <a:srgbClr val="000000"/>
                          </a:solidFill>
                          <a:latin typeface="Arial"/>
                          <a:ea typeface="Times New Roman"/>
                          <a:cs typeface="Arial"/>
                        </a:rPr>
                        <a:t>This represents </a:t>
                      </a:r>
                      <a:r>
                        <a:rPr lang="en-US" sz="1700" b="1" u="sng" dirty="0">
                          <a:solidFill>
                            <a:srgbClr val="000000"/>
                          </a:solidFill>
                          <a:latin typeface="Arial"/>
                          <a:ea typeface="Times New Roman"/>
                          <a:cs typeface="Arial"/>
                        </a:rPr>
                        <a:t>the number of discrete levels in the inheritance tree where subclasses inherit attributes and operations (methods) from </a:t>
                      </a:r>
                      <a:r>
                        <a:rPr lang="en-US" sz="1700" b="1" u="sng" dirty="0" err="1">
                          <a:solidFill>
                            <a:srgbClr val="000000"/>
                          </a:solidFill>
                          <a:latin typeface="Arial"/>
                          <a:ea typeface="Times New Roman"/>
                          <a:cs typeface="Arial"/>
                        </a:rPr>
                        <a:t>superclasses</a:t>
                      </a:r>
                      <a:r>
                        <a:rPr lang="en-US" sz="1700" b="1" u="sng" dirty="0">
                          <a:solidFill>
                            <a:srgbClr val="000000"/>
                          </a:solidFill>
                          <a:latin typeface="Arial"/>
                          <a:ea typeface="Times New Roman"/>
                          <a:cs typeface="Arial"/>
                        </a:rPr>
                        <a:t>.</a:t>
                      </a:r>
                      <a:r>
                        <a:rPr lang="en-US" sz="1700" dirty="0">
                          <a:solidFill>
                            <a:srgbClr val="000000"/>
                          </a:solidFill>
                          <a:latin typeface="Arial"/>
                          <a:ea typeface="Times New Roman"/>
                          <a:cs typeface="Arial"/>
                        </a:rPr>
                        <a:t> </a:t>
                      </a:r>
                      <a:r>
                        <a:rPr lang="en-US" sz="1700" b="1" u="sng" dirty="0">
                          <a:solidFill>
                            <a:srgbClr val="000000"/>
                          </a:solidFill>
                          <a:latin typeface="Arial"/>
                          <a:ea typeface="Times New Roman"/>
                          <a:cs typeface="Arial"/>
                        </a:rPr>
                        <a:t>The deeper the inheritance tree, the more complex the design</a:t>
                      </a:r>
                      <a:r>
                        <a:rPr lang="en-US" sz="1700" dirty="0">
                          <a:solidFill>
                            <a:srgbClr val="000000"/>
                          </a:solidFill>
                          <a:latin typeface="Arial"/>
                          <a:ea typeface="Times New Roman"/>
                          <a:cs typeface="Arial"/>
                        </a:rPr>
                        <a:t>. Many object classes may have to be understood to understand the object classes at the leaves of the tree. </a:t>
                      </a:r>
                      <a:endParaRPr lang="en-GB" sz="1700" dirty="0">
                        <a:solidFill>
                          <a:srgbClr val="000000"/>
                        </a:solidFill>
                        <a:latin typeface="Arial"/>
                        <a:ea typeface="Times New Roman"/>
                        <a:cs typeface="Arial"/>
                      </a:endParaRPr>
                    </a:p>
                  </a:txBody>
                  <a:tcPr marL="73037" marR="73037" marT="0" marB="91396"/>
                </a:tc>
              </a:tr>
              <a:tr h="1645875">
                <a:tc>
                  <a:txBody>
                    <a:bodyPr/>
                    <a:lstStyle/>
                    <a:p>
                      <a:pPr algn="l">
                        <a:spcAft>
                          <a:spcPts val="0"/>
                        </a:spcAft>
                      </a:pPr>
                      <a:r>
                        <a:rPr lang="en-US" sz="1700" b="1" dirty="0">
                          <a:solidFill>
                            <a:srgbClr val="000000"/>
                          </a:solidFill>
                          <a:latin typeface="Arial"/>
                          <a:ea typeface="Times New Roman"/>
                          <a:cs typeface="Arial"/>
                        </a:rPr>
                        <a:t>Number of children (NOC)</a:t>
                      </a:r>
                      <a:endParaRPr lang="en-GB" sz="1700" b="1" dirty="0">
                        <a:solidFill>
                          <a:srgbClr val="000000"/>
                        </a:solidFill>
                        <a:latin typeface="Arial"/>
                        <a:ea typeface="Times New Roman"/>
                        <a:cs typeface="Arial"/>
                      </a:endParaRPr>
                    </a:p>
                  </a:txBody>
                  <a:tcPr marL="73037" marR="73037" marT="0" marB="91396"/>
                </a:tc>
                <a:tc>
                  <a:txBody>
                    <a:bodyPr/>
                    <a:lstStyle/>
                    <a:p>
                      <a:pPr algn="just">
                        <a:spcAft>
                          <a:spcPts val="0"/>
                        </a:spcAft>
                      </a:pPr>
                      <a:r>
                        <a:rPr lang="en-US" sz="1700" dirty="0">
                          <a:solidFill>
                            <a:srgbClr val="000000"/>
                          </a:solidFill>
                          <a:latin typeface="Arial"/>
                          <a:ea typeface="Times New Roman"/>
                          <a:cs typeface="Arial"/>
                        </a:rPr>
                        <a:t>This is </a:t>
                      </a:r>
                      <a:r>
                        <a:rPr lang="en-US" sz="1700" b="1" u="sng" dirty="0">
                          <a:solidFill>
                            <a:srgbClr val="000000"/>
                          </a:solidFill>
                          <a:latin typeface="Arial"/>
                          <a:ea typeface="Times New Roman"/>
                          <a:cs typeface="Arial"/>
                        </a:rPr>
                        <a:t>a measure of the number of immediate subclasses in a class. It measures the breadth of a class hierarchy, whereas DIT measures its depth.</a:t>
                      </a:r>
                      <a:r>
                        <a:rPr lang="en-US" sz="1700" dirty="0">
                          <a:solidFill>
                            <a:srgbClr val="000000"/>
                          </a:solidFill>
                          <a:latin typeface="Arial"/>
                          <a:ea typeface="Times New Roman"/>
                          <a:cs typeface="Arial"/>
                        </a:rPr>
                        <a:t> </a:t>
                      </a:r>
                      <a:r>
                        <a:rPr lang="en-US" sz="1700" b="1" u="sng" dirty="0">
                          <a:solidFill>
                            <a:srgbClr val="000000"/>
                          </a:solidFill>
                          <a:latin typeface="Arial"/>
                          <a:ea typeface="Times New Roman"/>
                          <a:cs typeface="Arial"/>
                        </a:rPr>
                        <a:t>A high value for NOC may indicate greater reuse</a:t>
                      </a:r>
                      <a:r>
                        <a:rPr lang="en-US" sz="1700" dirty="0">
                          <a:solidFill>
                            <a:srgbClr val="000000"/>
                          </a:solidFill>
                          <a:latin typeface="Arial"/>
                          <a:ea typeface="Times New Roman"/>
                          <a:cs typeface="Arial"/>
                        </a:rPr>
                        <a:t>. It may mean that more effort should be made in validating base classes because of the number of subclasses that depend on them.</a:t>
                      </a:r>
                      <a:endParaRPr lang="en-GB" sz="1700" dirty="0">
                        <a:solidFill>
                          <a:srgbClr val="000000"/>
                        </a:solidFill>
                        <a:latin typeface="Arial"/>
                        <a:ea typeface="Times New Roman"/>
                        <a:cs typeface="Arial"/>
                      </a:endParaRPr>
                    </a:p>
                  </a:txBody>
                  <a:tcPr marL="73037" marR="73037" marT="0" marB="91396"/>
                </a:tc>
              </a:tr>
            </a:tbl>
          </a:graphicData>
        </a:graphic>
      </p:graphicFrame>
      <p:sp>
        <p:nvSpPr>
          <p:cNvPr id="338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8853DFDD-E046-4AF3-B871-BDE78416A82C}" type="slidenum">
              <a:rPr lang="en-US" altLang="en-US" sz="1200" smtClean="0">
                <a:solidFill>
                  <a:srgbClr val="898989"/>
                </a:solidFill>
                <a:latin typeface="Calibri" pitchFamily="34" charset="0"/>
              </a:rPr>
              <a:pPr/>
              <a:t>50</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3795699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0638"/>
            <a:ext cx="8362950" cy="490537"/>
          </a:xfrm>
        </p:spPr>
        <p:txBody>
          <a:bodyPr/>
          <a:lstStyle/>
          <a:p>
            <a:pPr algn="ctr" eaLnBrk="1" hangingPunct="1"/>
            <a:r>
              <a:rPr lang="en-US" altLang="en-US" sz="2800" smtClean="0">
                <a:latin typeface="Arial" pitchFamily="34" charset="0"/>
                <a:cs typeface="Arial" pitchFamily="34" charset="0"/>
              </a:rPr>
              <a:t>The CK object-oriented metrics suite</a:t>
            </a:r>
          </a:p>
        </p:txBody>
      </p:sp>
      <p:graphicFrame>
        <p:nvGraphicFramePr>
          <p:cNvPr id="4" name="Content Placeholder 3"/>
          <p:cNvGraphicFramePr>
            <a:graphicFrameLocks noGrp="1"/>
          </p:cNvGraphicFramePr>
          <p:nvPr>
            <p:ph idx="1"/>
          </p:nvPr>
        </p:nvGraphicFramePr>
        <p:xfrm>
          <a:off x="323850" y="620713"/>
          <a:ext cx="8640763" cy="6191249"/>
        </p:xfrm>
        <a:graphic>
          <a:graphicData uri="http://schemas.openxmlformats.org/drawingml/2006/table">
            <a:tbl>
              <a:tblPr firstRow="1" bandRow="1">
                <a:tableStyleId>{5C22544A-7EE6-4342-B048-85BDC9FD1C3A}</a:tableStyleId>
              </a:tblPr>
              <a:tblGrid>
                <a:gridCol w="1818203"/>
                <a:gridCol w="6822560"/>
              </a:tblGrid>
              <a:tr h="929870">
                <a:tc>
                  <a:txBody>
                    <a:bodyPr/>
                    <a:lstStyle/>
                    <a:p>
                      <a:pPr algn="ctr">
                        <a:spcAft>
                          <a:spcPts val="0"/>
                        </a:spcAft>
                      </a:pPr>
                      <a:r>
                        <a:rPr lang="en-US" sz="1800" b="1" dirty="0" smtClean="0">
                          <a:solidFill>
                            <a:srgbClr val="000000"/>
                          </a:solidFill>
                          <a:latin typeface="Arial"/>
                          <a:ea typeface="Times New Roman"/>
                          <a:cs typeface="Arial"/>
                        </a:rPr>
                        <a:t>Object</a:t>
                      </a:r>
                      <a:r>
                        <a:rPr lang="en-US" sz="1800" b="1" dirty="0">
                          <a:solidFill>
                            <a:srgbClr val="000000"/>
                          </a:solidFill>
                          <a:latin typeface="Arial"/>
                          <a:ea typeface="Times New Roman"/>
                          <a:cs typeface="Arial"/>
                        </a:rPr>
                        <a:t>-oriented metric</a:t>
                      </a:r>
                      <a:endParaRPr lang="en-GB" sz="1800" dirty="0">
                        <a:solidFill>
                          <a:srgbClr val="000000"/>
                        </a:solidFill>
                        <a:latin typeface="Arial"/>
                        <a:ea typeface="Times New Roman"/>
                        <a:cs typeface="Arial"/>
                      </a:endParaRPr>
                    </a:p>
                  </a:txBody>
                  <a:tcPr marL="73023" marR="73023" marT="91404" marB="91404"/>
                </a:tc>
                <a:tc>
                  <a:txBody>
                    <a:bodyPr/>
                    <a:lstStyle/>
                    <a:p>
                      <a:pPr algn="ctr">
                        <a:spcAft>
                          <a:spcPts val="0"/>
                        </a:spcAft>
                      </a:pPr>
                      <a:r>
                        <a:rPr lang="en-US" sz="2000" b="1" dirty="0" smtClean="0">
                          <a:solidFill>
                            <a:srgbClr val="000000"/>
                          </a:solidFill>
                          <a:latin typeface="Arial"/>
                          <a:ea typeface="Times New Roman"/>
                          <a:cs typeface="Arial"/>
                        </a:rPr>
                        <a:t>Description</a:t>
                      </a:r>
                      <a:endParaRPr lang="en-GB" sz="2000" dirty="0">
                        <a:solidFill>
                          <a:srgbClr val="000000"/>
                        </a:solidFill>
                        <a:latin typeface="Arial"/>
                        <a:ea typeface="Times New Roman"/>
                        <a:cs typeface="Arial"/>
                      </a:endParaRPr>
                    </a:p>
                  </a:txBody>
                  <a:tcPr marL="73023" marR="73023" marT="91404" marB="91404"/>
                </a:tc>
              </a:tr>
              <a:tr h="1737403">
                <a:tc>
                  <a:txBody>
                    <a:bodyPr/>
                    <a:lstStyle/>
                    <a:p>
                      <a:pPr algn="l">
                        <a:spcAft>
                          <a:spcPts val="0"/>
                        </a:spcAft>
                      </a:pPr>
                      <a:r>
                        <a:rPr lang="en-US" sz="1800" b="1" u="none" dirty="0">
                          <a:solidFill>
                            <a:srgbClr val="000000"/>
                          </a:solidFill>
                          <a:latin typeface="Arial"/>
                          <a:ea typeface="Times New Roman"/>
                          <a:cs typeface="Arial"/>
                        </a:rPr>
                        <a:t>Coupling between object classes (CBO)</a:t>
                      </a:r>
                      <a:endParaRPr lang="en-GB" sz="1800" b="1" u="none" dirty="0">
                        <a:solidFill>
                          <a:srgbClr val="000000"/>
                        </a:solidFill>
                        <a:latin typeface="Arial"/>
                        <a:ea typeface="Times New Roman"/>
                        <a:cs typeface="Arial"/>
                      </a:endParaRPr>
                    </a:p>
                  </a:txBody>
                  <a:tcPr marL="73023" marR="73023" marT="0" marB="91404"/>
                </a:tc>
                <a:tc>
                  <a:txBody>
                    <a:bodyPr/>
                    <a:lstStyle/>
                    <a:p>
                      <a:pPr algn="just">
                        <a:spcAft>
                          <a:spcPts val="0"/>
                        </a:spcAft>
                      </a:pPr>
                      <a:r>
                        <a:rPr lang="en-US" sz="1800" b="1" u="sng" dirty="0">
                          <a:solidFill>
                            <a:srgbClr val="000000"/>
                          </a:solidFill>
                          <a:latin typeface="Arial"/>
                          <a:ea typeface="Times New Roman"/>
                          <a:cs typeface="Arial"/>
                        </a:rPr>
                        <a:t>Classes are coupled when methods in one class use methods or instance variables defined in a different class</a:t>
                      </a:r>
                      <a:r>
                        <a:rPr lang="en-US" sz="1800" dirty="0">
                          <a:solidFill>
                            <a:srgbClr val="000000"/>
                          </a:solidFill>
                          <a:latin typeface="Arial"/>
                          <a:ea typeface="Times New Roman"/>
                          <a:cs typeface="Arial"/>
                        </a:rPr>
                        <a:t>. </a:t>
                      </a:r>
                      <a:r>
                        <a:rPr lang="en-US" sz="1800" b="1" u="sng" dirty="0">
                          <a:solidFill>
                            <a:srgbClr val="000000"/>
                          </a:solidFill>
                          <a:latin typeface="Arial"/>
                          <a:ea typeface="Times New Roman"/>
                          <a:cs typeface="Arial"/>
                        </a:rPr>
                        <a:t>CBO is a measure of how much coupling exists</a:t>
                      </a:r>
                      <a:r>
                        <a:rPr lang="en-US" sz="1800" dirty="0">
                          <a:solidFill>
                            <a:srgbClr val="000000"/>
                          </a:solidFill>
                          <a:latin typeface="Arial"/>
                          <a:ea typeface="Times New Roman"/>
                          <a:cs typeface="Arial"/>
                        </a:rPr>
                        <a:t>. </a:t>
                      </a:r>
                      <a:r>
                        <a:rPr lang="en-US" sz="1800" b="1" u="sng" dirty="0">
                          <a:solidFill>
                            <a:srgbClr val="000000"/>
                          </a:solidFill>
                          <a:latin typeface="Arial"/>
                          <a:ea typeface="Times New Roman"/>
                          <a:cs typeface="Arial"/>
                        </a:rPr>
                        <a:t>A high value for CBO means that classes are highly dependent</a:t>
                      </a:r>
                      <a:r>
                        <a:rPr lang="en-US" sz="1800" dirty="0">
                          <a:solidFill>
                            <a:srgbClr val="000000"/>
                          </a:solidFill>
                          <a:latin typeface="Arial"/>
                          <a:ea typeface="Times New Roman"/>
                          <a:cs typeface="Arial"/>
                        </a:rPr>
                        <a:t>, and therefore it is more likely that changing one class will affect other classes in the program.</a:t>
                      </a:r>
                      <a:endParaRPr lang="en-GB" sz="1800" dirty="0">
                        <a:solidFill>
                          <a:srgbClr val="000000"/>
                        </a:solidFill>
                        <a:latin typeface="Arial"/>
                        <a:ea typeface="Times New Roman"/>
                        <a:cs typeface="Arial"/>
                      </a:endParaRPr>
                    </a:p>
                  </a:txBody>
                  <a:tcPr marL="73023" marR="73023" marT="0" marB="91404"/>
                </a:tc>
              </a:tr>
              <a:tr h="1512240">
                <a:tc>
                  <a:txBody>
                    <a:bodyPr/>
                    <a:lstStyle/>
                    <a:p>
                      <a:pPr algn="l">
                        <a:spcAft>
                          <a:spcPts val="0"/>
                        </a:spcAft>
                      </a:pPr>
                      <a:r>
                        <a:rPr lang="en-US" sz="1800" b="1" u="none" dirty="0">
                          <a:solidFill>
                            <a:srgbClr val="000000"/>
                          </a:solidFill>
                          <a:latin typeface="Arial"/>
                          <a:ea typeface="Times New Roman"/>
                          <a:cs typeface="Arial"/>
                        </a:rPr>
                        <a:t>Response for a class (RFC)</a:t>
                      </a:r>
                      <a:endParaRPr lang="en-GB" sz="1800" b="1" u="none" dirty="0">
                        <a:solidFill>
                          <a:srgbClr val="000000"/>
                        </a:solidFill>
                        <a:latin typeface="Arial"/>
                        <a:ea typeface="Times New Roman"/>
                        <a:cs typeface="Arial"/>
                      </a:endParaRPr>
                    </a:p>
                  </a:txBody>
                  <a:tcPr marL="73023" marR="73023" marT="0" marB="91404"/>
                </a:tc>
                <a:tc>
                  <a:txBody>
                    <a:bodyPr/>
                    <a:lstStyle/>
                    <a:p>
                      <a:pPr algn="just">
                        <a:spcAft>
                          <a:spcPts val="0"/>
                        </a:spcAft>
                      </a:pPr>
                      <a:r>
                        <a:rPr lang="en-US" sz="1800" b="1" u="sng" dirty="0">
                          <a:solidFill>
                            <a:srgbClr val="000000"/>
                          </a:solidFill>
                          <a:latin typeface="Arial"/>
                          <a:ea typeface="Times New Roman"/>
                          <a:cs typeface="Arial"/>
                        </a:rPr>
                        <a:t>RFC is a measure of the number of methods that could potentially be executed in response to a message received by an object of that class</a:t>
                      </a:r>
                      <a:r>
                        <a:rPr lang="en-US" sz="1800" dirty="0">
                          <a:solidFill>
                            <a:srgbClr val="000000"/>
                          </a:solidFill>
                          <a:latin typeface="Arial"/>
                          <a:ea typeface="Times New Roman"/>
                          <a:cs typeface="Arial"/>
                        </a:rPr>
                        <a:t>. Again, RFC is related to complexity. </a:t>
                      </a:r>
                      <a:r>
                        <a:rPr lang="en-US" sz="1800" b="1" u="sng" dirty="0">
                          <a:solidFill>
                            <a:srgbClr val="000000"/>
                          </a:solidFill>
                          <a:latin typeface="Arial"/>
                          <a:ea typeface="Times New Roman"/>
                          <a:cs typeface="Arial"/>
                        </a:rPr>
                        <a:t>The higher the value for RFC, the more complex a class </a:t>
                      </a:r>
                      <a:r>
                        <a:rPr lang="en-US" sz="1800" dirty="0">
                          <a:solidFill>
                            <a:srgbClr val="000000"/>
                          </a:solidFill>
                          <a:latin typeface="Arial"/>
                          <a:ea typeface="Times New Roman"/>
                          <a:cs typeface="Arial"/>
                        </a:rPr>
                        <a:t>and hence the more likely it is that it will include errors.</a:t>
                      </a:r>
                      <a:endParaRPr lang="en-GB" sz="1800" dirty="0">
                        <a:solidFill>
                          <a:srgbClr val="000000"/>
                        </a:solidFill>
                        <a:latin typeface="Arial"/>
                        <a:ea typeface="Times New Roman"/>
                        <a:cs typeface="Arial"/>
                      </a:endParaRPr>
                    </a:p>
                  </a:txBody>
                  <a:tcPr marL="73023" marR="73023" marT="0" marB="91404"/>
                </a:tc>
              </a:tr>
              <a:tr h="2011736">
                <a:tc>
                  <a:txBody>
                    <a:bodyPr/>
                    <a:lstStyle/>
                    <a:p>
                      <a:pPr algn="l">
                        <a:spcAft>
                          <a:spcPts val="0"/>
                        </a:spcAft>
                      </a:pPr>
                      <a:r>
                        <a:rPr lang="en-US" sz="1800" b="1" u="none" dirty="0">
                          <a:solidFill>
                            <a:srgbClr val="000000"/>
                          </a:solidFill>
                          <a:latin typeface="Arial"/>
                          <a:ea typeface="Times New Roman"/>
                          <a:cs typeface="Arial"/>
                        </a:rPr>
                        <a:t>Lack of cohesion in methods (LCOM)</a:t>
                      </a:r>
                      <a:endParaRPr lang="en-GB" sz="1800" b="1" u="none" dirty="0">
                        <a:solidFill>
                          <a:srgbClr val="000000"/>
                        </a:solidFill>
                        <a:latin typeface="Arial"/>
                        <a:ea typeface="Times New Roman"/>
                        <a:cs typeface="Arial"/>
                      </a:endParaRPr>
                    </a:p>
                  </a:txBody>
                  <a:tcPr marL="73023" marR="73023" marT="0" marB="91404"/>
                </a:tc>
                <a:tc>
                  <a:txBody>
                    <a:bodyPr/>
                    <a:lstStyle/>
                    <a:p>
                      <a:pPr algn="just">
                        <a:spcAft>
                          <a:spcPts val="0"/>
                        </a:spcAft>
                      </a:pPr>
                      <a:r>
                        <a:rPr lang="en-US" sz="1800" dirty="0">
                          <a:solidFill>
                            <a:srgbClr val="000000"/>
                          </a:solidFill>
                          <a:latin typeface="Arial"/>
                          <a:ea typeface="Times New Roman"/>
                          <a:cs typeface="Arial"/>
                        </a:rPr>
                        <a:t>LCOM is calculated by considering pairs of methods in a class.  </a:t>
                      </a:r>
                      <a:r>
                        <a:rPr lang="en-US" sz="1800" b="1" u="sng" dirty="0">
                          <a:solidFill>
                            <a:srgbClr val="000000"/>
                          </a:solidFill>
                          <a:latin typeface="Arial"/>
                          <a:ea typeface="Times New Roman"/>
                          <a:cs typeface="Arial"/>
                        </a:rPr>
                        <a:t>LCOM is the difference between the number of method pairs without shared attributes and the number of method pairs with shared attributes</a:t>
                      </a:r>
                      <a:r>
                        <a:rPr lang="en-US" sz="1800" dirty="0">
                          <a:solidFill>
                            <a:srgbClr val="000000"/>
                          </a:solidFill>
                          <a:latin typeface="Arial"/>
                          <a:ea typeface="Times New Roman"/>
                          <a:cs typeface="Arial"/>
                        </a:rPr>
                        <a:t>. The value of this metric has been widely debated and it exists in several variations. It is not clear if it really adds any additional, useful information over and above that provided by other metrics</a:t>
                      </a:r>
                      <a:r>
                        <a:rPr lang="en-US" sz="1800" dirty="0" smtClean="0">
                          <a:solidFill>
                            <a:srgbClr val="000000"/>
                          </a:solidFill>
                          <a:latin typeface="Arial"/>
                          <a:ea typeface="Times New Roman"/>
                          <a:cs typeface="Arial"/>
                        </a:rPr>
                        <a:t>.</a:t>
                      </a:r>
                      <a:endParaRPr lang="en-GB" sz="1800" dirty="0">
                        <a:solidFill>
                          <a:srgbClr val="000000"/>
                        </a:solidFill>
                        <a:latin typeface="Arial"/>
                        <a:ea typeface="Times New Roman"/>
                        <a:cs typeface="Arial"/>
                      </a:endParaRPr>
                    </a:p>
                  </a:txBody>
                  <a:tcPr marL="73023" marR="73023" marT="0" marB="91404"/>
                </a:tc>
              </a:tr>
            </a:tbl>
          </a:graphicData>
        </a:graphic>
      </p:graphicFrame>
      <p:sp>
        <p:nvSpPr>
          <p:cNvPr id="348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fld id="{17F560FC-C7C4-4CC1-A361-869B1D570A08}" type="slidenum">
              <a:rPr lang="en-US" altLang="en-US" sz="1200" smtClean="0">
                <a:solidFill>
                  <a:srgbClr val="898989"/>
                </a:solidFill>
                <a:latin typeface="Calibri" pitchFamily="34" charset="0"/>
              </a:rPr>
              <a:pPr/>
              <a:t>51</a:t>
            </a:fld>
            <a:endParaRPr lang="en-US" altLang="en-US" sz="1200" smtClean="0">
              <a:solidFill>
                <a:srgbClr val="898989"/>
              </a:solidFill>
              <a:latin typeface="Calibri" pitchFamily="34" charset="0"/>
            </a:endParaRPr>
          </a:p>
        </p:txBody>
      </p:sp>
    </p:spTree>
    <p:extLst>
      <p:ext uri="{BB962C8B-B14F-4D97-AF65-F5344CB8AC3E}">
        <p14:creationId xmlns:p14="http://schemas.microsoft.com/office/powerpoint/2010/main" val="11089592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9750" y="620713"/>
            <a:ext cx="8064500" cy="4924425"/>
          </a:xfrm>
          <a:prstGeom prst="rect">
            <a:avLst/>
          </a:prstGeom>
        </p:spPr>
        <p:txBody>
          <a:bodyPr lIns="0" tIns="0" rIns="0" bIns="0">
            <a:spAutoFit/>
          </a:bodyPr>
          <a:lstStyle/>
          <a:p>
            <a:pPr marL="11206" algn="ctr" defTabSz="914400">
              <a:defRPr/>
            </a:pPr>
            <a:r>
              <a:rPr sz="3200" b="1" spc="-4" dirty="0">
                <a:solidFill>
                  <a:srgbClr val="CC0000"/>
                </a:solidFill>
                <a:latin typeface="Arial"/>
                <a:cs typeface="Arial"/>
              </a:rPr>
              <a:t>So</a:t>
            </a:r>
            <a:r>
              <a:rPr sz="3200" b="1" dirty="0">
                <a:solidFill>
                  <a:srgbClr val="CC0000"/>
                </a:solidFill>
                <a:latin typeface="Arial"/>
                <a:cs typeface="Arial"/>
              </a:rPr>
              <a:t>f</a:t>
            </a:r>
            <a:r>
              <a:rPr sz="3200" b="1" spc="-9" dirty="0">
                <a:solidFill>
                  <a:srgbClr val="CC0000"/>
                </a:solidFill>
                <a:latin typeface="Arial"/>
                <a:cs typeface="Arial"/>
              </a:rPr>
              <a:t>t</a:t>
            </a:r>
            <a:r>
              <a:rPr sz="3200" b="1" spc="13" dirty="0">
                <a:solidFill>
                  <a:srgbClr val="CC0000"/>
                </a:solidFill>
                <a:latin typeface="Arial"/>
                <a:cs typeface="Arial"/>
              </a:rPr>
              <a:t>w</a:t>
            </a:r>
            <a:r>
              <a:rPr sz="3200" b="1" spc="-4" dirty="0">
                <a:solidFill>
                  <a:srgbClr val="CC0000"/>
                </a:solidFill>
                <a:latin typeface="Arial"/>
                <a:cs typeface="Arial"/>
              </a:rPr>
              <a:t>a</a:t>
            </a:r>
            <a:r>
              <a:rPr sz="3200" b="1" dirty="0">
                <a:solidFill>
                  <a:srgbClr val="CC0000"/>
                </a:solidFill>
                <a:latin typeface="Arial"/>
                <a:cs typeface="Arial"/>
              </a:rPr>
              <a:t>re</a:t>
            </a:r>
            <a:r>
              <a:rPr sz="3200" b="1" spc="-9" dirty="0">
                <a:solidFill>
                  <a:srgbClr val="CC0000"/>
                </a:solidFill>
                <a:latin typeface="Arial"/>
                <a:cs typeface="Arial"/>
              </a:rPr>
              <a:t> </a:t>
            </a:r>
            <a:r>
              <a:rPr sz="3200" b="1" dirty="0">
                <a:solidFill>
                  <a:srgbClr val="CC0000"/>
                </a:solidFill>
                <a:latin typeface="Arial"/>
                <a:cs typeface="Arial"/>
              </a:rPr>
              <a:t>Q</a:t>
            </a:r>
            <a:r>
              <a:rPr sz="3200" b="1" spc="-4" dirty="0">
                <a:solidFill>
                  <a:srgbClr val="CC0000"/>
                </a:solidFill>
                <a:latin typeface="Arial"/>
                <a:cs typeface="Arial"/>
              </a:rPr>
              <a:t>ua</a:t>
            </a:r>
            <a:r>
              <a:rPr sz="3200" b="1" spc="-9" dirty="0">
                <a:solidFill>
                  <a:srgbClr val="CC0000"/>
                </a:solidFill>
                <a:latin typeface="Arial"/>
                <a:cs typeface="Arial"/>
              </a:rPr>
              <a:t>l</a:t>
            </a:r>
            <a:r>
              <a:rPr sz="3200" b="1" dirty="0">
                <a:solidFill>
                  <a:srgbClr val="CC0000"/>
                </a:solidFill>
                <a:latin typeface="Arial"/>
                <a:cs typeface="Arial"/>
              </a:rPr>
              <a:t>ity</a:t>
            </a:r>
            <a:endParaRPr sz="3200" dirty="0">
              <a:solidFill>
                <a:prstClr val="black"/>
              </a:solidFill>
              <a:latin typeface="Arial"/>
              <a:cs typeface="Arial"/>
            </a:endParaRPr>
          </a:p>
          <a:p>
            <a:pPr defTabSz="914400">
              <a:spcBef>
                <a:spcPts val="3"/>
              </a:spcBef>
              <a:defRPr/>
            </a:pPr>
            <a:endParaRPr sz="3200" dirty="0">
              <a:solidFill>
                <a:prstClr val="black"/>
              </a:solidFill>
              <a:latin typeface="Times New Roman"/>
              <a:cs typeface="Times New Roman"/>
            </a:endParaRPr>
          </a:p>
          <a:p>
            <a:pPr marL="39223" defTabSz="914400">
              <a:defRPr/>
            </a:pPr>
            <a:r>
              <a:rPr sz="3200" spc="-22" dirty="0">
                <a:solidFill>
                  <a:srgbClr val="0000FF"/>
                </a:solidFill>
                <a:latin typeface="Arial"/>
                <a:cs typeface="Arial"/>
              </a:rPr>
              <a:t>D</a:t>
            </a:r>
            <a:r>
              <a:rPr sz="3200" spc="-9" dirty="0">
                <a:solidFill>
                  <a:srgbClr val="0000FF"/>
                </a:solidFill>
                <a:latin typeface="Arial"/>
                <a:cs typeface="Arial"/>
              </a:rPr>
              <a:t>ifferent</a:t>
            </a:r>
            <a:r>
              <a:rPr sz="3200" dirty="0">
                <a:solidFill>
                  <a:srgbClr val="0000FF"/>
                </a:solidFill>
                <a:latin typeface="Arial"/>
                <a:cs typeface="Arial"/>
              </a:rPr>
              <a:t> </a:t>
            </a:r>
            <a:r>
              <a:rPr sz="3200" spc="-13" dirty="0">
                <a:solidFill>
                  <a:srgbClr val="0000FF"/>
                </a:solidFill>
                <a:latin typeface="Arial"/>
                <a:cs typeface="Arial"/>
              </a:rPr>
              <a:t>p</a:t>
            </a:r>
            <a:r>
              <a:rPr sz="3200" dirty="0">
                <a:solidFill>
                  <a:srgbClr val="0000FF"/>
                </a:solidFill>
                <a:latin typeface="Arial"/>
                <a:cs typeface="Arial"/>
              </a:rPr>
              <a:t>e</a:t>
            </a:r>
            <a:r>
              <a:rPr sz="3200" spc="-13" dirty="0">
                <a:solidFill>
                  <a:srgbClr val="0000FF"/>
                </a:solidFill>
                <a:latin typeface="Arial"/>
                <a:cs typeface="Arial"/>
              </a:rPr>
              <a:t>ople</a:t>
            </a:r>
            <a:r>
              <a:rPr sz="3200" dirty="0">
                <a:solidFill>
                  <a:srgbClr val="0000FF"/>
                </a:solidFill>
                <a:latin typeface="Arial"/>
                <a:cs typeface="Arial"/>
              </a:rPr>
              <a:t> </a:t>
            </a:r>
            <a:r>
              <a:rPr sz="3200" spc="-13" dirty="0">
                <a:solidFill>
                  <a:srgbClr val="0000FF"/>
                </a:solidFill>
                <a:latin typeface="Arial"/>
                <a:cs typeface="Arial"/>
              </a:rPr>
              <a:t>under</a:t>
            </a:r>
            <a:r>
              <a:rPr sz="3200" spc="-9" dirty="0">
                <a:solidFill>
                  <a:srgbClr val="0000FF"/>
                </a:solidFill>
                <a:latin typeface="Arial"/>
                <a:cs typeface="Arial"/>
              </a:rPr>
              <a:t>s</a:t>
            </a:r>
            <a:r>
              <a:rPr sz="3200" spc="-13" dirty="0">
                <a:solidFill>
                  <a:srgbClr val="0000FF"/>
                </a:solidFill>
                <a:latin typeface="Arial"/>
                <a:cs typeface="Arial"/>
              </a:rPr>
              <a:t>tand</a:t>
            </a:r>
            <a:r>
              <a:rPr sz="3200" dirty="0">
                <a:solidFill>
                  <a:srgbClr val="0000FF"/>
                </a:solidFill>
                <a:latin typeface="Arial"/>
                <a:cs typeface="Arial"/>
              </a:rPr>
              <a:t> </a:t>
            </a:r>
            <a:r>
              <a:rPr sz="3200" spc="-9" dirty="0">
                <a:solidFill>
                  <a:srgbClr val="0000FF"/>
                </a:solidFill>
                <a:latin typeface="Arial"/>
                <a:cs typeface="Arial"/>
              </a:rPr>
              <a:t>different</a:t>
            </a:r>
            <a:r>
              <a:rPr sz="3200" spc="9" dirty="0">
                <a:solidFill>
                  <a:srgbClr val="0000FF"/>
                </a:solidFill>
                <a:latin typeface="Arial"/>
                <a:cs typeface="Arial"/>
              </a:rPr>
              <a:t> </a:t>
            </a:r>
            <a:r>
              <a:rPr sz="3200" spc="-26" dirty="0">
                <a:solidFill>
                  <a:srgbClr val="0000FF"/>
                </a:solidFill>
                <a:latin typeface="Arial"/>
                <a:cs typeface="Arial"/>
              </a:rPr>
              <a:t>m</a:t>
            </a:r>
            <a:r>
              <a:rPr sz="3200" spc="-13" dirty="0">
                <a:solidFill>
                  <a:srgbClr val="0000FF"/>
                </a:solidFill>
                <a:latin typeface="Arial"/>
                <a:cs typeface="Arial"/>
              </a:rPr>
              <a:t>eanings</a:t>
            </a:r>
            <a:r>
              <a:rPr sz="3200" spc="4" dirty="0">
                <a:solidFill>
                  <a:srgbClr val="0000FF"/>
                </a:solidFill>
                <a:latin typeface="Arial"/>
                <a:cs typeface="Arial"/>
              </a:rPr>
              <a:t> </a:t>
            </a:r>
            <a:r>
              <a:rPr sz="3200" dirty="0">
                <a:solidFill>
                  <a:srgbClr val="0000FF"/>
                </a:solidFill>
                <a:latin typeface="Arial"/>
                <a:cs typeface="Arial"/>
              </a:rPr>
              <a:t>o</a:t>
            </a:r>
            <a:r>
              <a:rPr sz="3200" spc="-9" dirty="0">
                <a:solidFill>
                  <a:srgbClr val="0000FF"/>
                </a:solidFill>
                <a:latin typeface="Arial"/>
                <a:cs typeface="Arial"/>
              </a:rPr>
              <a:t>f</a:t>
            </a:r>
            <a:r>
              <a:rPr sz="3200" dirty="0">
                <a:solidFill>
                  <a:srgbClr val="0000FF"/>
                </a:solidFill>
                <a:latin typeface="Arial"/>
                <a:cs typeface="Arial"/>
              </a:rPr>
              <a:t> </a:t>
            </a:r>
            <a:r>
              <a:rPr sz="3200" spc="-9" dirty="0">
                <a:solidFill>
                  <a:srgbClr val="0000FF"/>
                </a:solidFill>
                <a:latin typeface="Arial"/>
                <a:cs typeface="Arial"/>
              </a:rPr>
              <a:t>quality </a:t>
            </a:r>
            <a:r>
              <a:rPr sz="3200" spc="-4" dirty="0">
                <a:solidFill>
                  <a:srgbClr val="0000FF"/>
                </a:solidFill>
                <a:latin typeface="Arial"/>
                <a:cs typeface="Arial"/>
              </a:rPr>
              <a:t>li</a:t>
            </a:r>
            <a:r>
              <a:rPr sz="3200" spc="-9" dirty="0">
                <a:solidFill>
                  <a:srgbClr val="0000FF"/>
                </a:solidFill>
                <a:latin typeface="Arial"/>
                <a:cs typeface="Arial"/>
              </a:rPr>
              <a:t>ke:</a:t>
            </a:r>
            <a:endParaRPr sz="3200" dirty="0">
              <a:solidFill>
                <a:prstClr val="black"/>
              </a:solidFill>
              <a:latin typeface="Arial"/>
              <a:cs typeface="Arial"/>
            </a:endParaRPr>
          </a:p>
          <a:p>
            <a:pPr defTabSz="914400">
              <a:spcBef>
                <a:spcPts val="19"/>
              </a:spcBef>
              <a:defRPr/>
            </a:pPr>
            <a:endParaRPr sz="3200" dirty="0">
              <a:solidFill>
                <a:prstClr val="black"/>
              </a:solidFill>
              <a:latin typeface="Times New Roman"/>
              <a:cs typeface="Times New Roman"/>
            </a:endParaRPr>
          </a:p>
          <a:p>
            <a:pPr marL="1073581" indent="-403433" defTabSz="914400">
              <a:buClr>
                <a:srgbClr val="003265"/>
              </a:buClr>
              <a:buFont typeface="Microsoft Sans Serif"/>
              <a:buChar char="•"/>
              <a:tabLst>
                <a:tab pos="1073581" algn="l"/>
              </a:tabLst>
              <a:defRPr/>
            </a:pPr>
            <a:r>
              <a:rPr sz="3200" dirty="0">
                <a:solidFill>
                  <a:srgbClr val="003265"/>
                </a:solidFill>
                <a:latin typeface="Arial"/>
                <a:cs typeface="Arial"/>
              </a:rPr>
              <a:t>c</a:t>
            </a:r>
            <a:r>
              <a:rPr sz="3200" spc="-4" dirty="0">
                <a:solidFill>
                  <a:srgbClr val="003265"/>
                </a:solidFill>
                <a:latin typeface="Arial"/>
                <a:cs typeface="Arial"/>
              </a:rPr>
              <a:t>on</a:t>
            </a:r>
            <a:r>
              <a:rPr sz="3200" dirty="0">
                <a:solidFill>
                  <a:srgbClr val="003265"/>
                </a:solidFill>
                <a:latin typeface="Arial"/>
                <a:cs typeface="Arial"/>
              </a:rPr>
              <a:t>f</a:t>
            </a:r>
            <a:r>
              <a:rPr sz="3200" spc="-4" dirty="0">
                <a:solidFill>
                  <a:srgbClr val="003265"/>
                </a:solidFill>
                <a:latin typeface="Arial"/>
                <a:cs typeface="Arial"/>
              </a:rPr>
              <a:t>o</a:t>
            </a:r>
            <a:r>
              <a:rPr sz="3200" dirty="0">
                <a:solidFill>
                  <a:srgbClr val="003265"/>
                </a:solidFill>
                <a:latin typeface="Arial"/>
                <a:cs typeface="Arial"/>
              </a:rPr>
              <a:t>rm</a:t>
            </a:r>
            <a:r>
              <a:rPr sz="3200" spc="-4" dirty="0">
                <a:solidFill>
                  <a:srgbClr val="003265"/>
                </a:solidFill>
                <a:latin typeface="Arial"/>
                <a:cs typeface="Arial"/>
              </a:rPr>
              <a:t>a</a:t>
            </a:r>
            <a:r>
              <a:rPr sz="3200" spc="4" dirty="0">
                <a:solidFill>
                  <a:srgbClr val="003265"/>
                </a:solidFill>
                <a:latin typeface="Arial"/>
                <a:cs typeface="Arial"/>
              </a:rPr>
              <a:t>n</a:t>
            </a:r>
            <a:r>
              <a:rPr sz="3200" dirty="0">
                <a:solidFill>
                  <a:srgbClr val="003265"/>
                </a:solidFill>
                <a:latin typeface="Arial"/>
                <a:cs typeface="Arial"/>
              </a:rPr>
              <a:t>ce to</a:t>
            </a:r>
            <a:r>
              <a:rPr sz="3200" spc="-9" dirty="0">
                <a:solidFill>
                  <a:srgbClr val="003265"/>
                </a:solidFill>
                <a:latin typeface="Arial"/>
                <a:cs typeface="Arial"/>
              </a:rPr>
              <a:t> </a:t>
            </a:r>
            <a:r>
              <a:rPr sz="3200" dirty="0">
                <a:solidFill>
                  <a:srgbClr val="003265"/>
                </a:solidFill>
                <a:latin typeface="Arial"/>
                <a:cs typeface="Arial"/>
              </a:rPr>
              <a:t>r</a:t>
            </a:r>
            <a:r>
              <a:rPr sz="3200" spc="-4" dirty="0">
                <a:solidFill>
                  <a:srgbClr val="003265"/>
                </a:solidFill>
                <a:latin typeface="Arial"/>
                <a:cs typeface="Arial"/>
              </a:rPr>
              <a:t>equi</a:t>
            </a:r>
            <a:r>
              <a:rPr sz="3200" spc="13" dirty="0">
                <a:solidFill>
                  <a:srgbClr val="003265"/>
                </a:solidFill>
                <a:latin typeface="Arial"/>
                <a:cs typeface="Arial"/>
              </a:rPr>
              <a:t>r</a:t>
            </a:r>
            <a:r>
              <a:rPr sz="3200" spc="-4" dirty="0">
                <a:solidFill>
                  <a:srgbClr val="003265"/>
                </a:solidFill>
                <a:latin typeface="Arial"/>
                <a:cs typeface="Arial"/>
              </a:rPr>
              <a:t>e</a:t>
            </a:r>
            <a:r>
              <a:rPr sz="3200" dirty="0">
                <a:solidFill>
                  <a:srgbClr val="003265"/>
                </a:solidFill>
                <a:latin typeface="Arial"/>
                <a:cs typeface="Arial"/>
              </a:rPr>
              <a:t>m</a:t>
            </a:r>
            <a:r>
              <a:rPr sz="3200" spc="-4" dirty="0">
                <a:solidFill>
                  <a:srgbClr val="003265"/>
                </a:solidFill>
                <a:latin typeface="Arial"/>
                <a:cs typeface="Arial"/>
              </a:rPr>
              <a:t>en</a:t>
            </a:r>
            <a:r>
              <a:rPr sz="3200" dirty="0">
                <a:solidFill>
                  <a:srgbClr val="003265"/>
                </a:solidFill>
                <a:latin typeface="Arial"/>
                <a:cs typeface="Arial"/>
              </a:rPr>
              <a:t>ts</a:t>
            </a:r>
            <a:endParaRPr sz="3200" dirty="0">
              <a:solidFill>
                <a:prstClr val="black"/>
              </a:solidFill>
              <a:latin typeface="Arial"/>
              <a:cs typeface="Arial"/>
            </a:endParaRPr>
          </a:p>
          <a:p>
            <a:pPr defTabSz="914400">
              <a:spcBef>
                <a:spcPts val="21"/>
              </a:spcBef>
              <a:buClr>
                <a:srgbClr val="003265"/>
              </a:buClr>
              <a:buFont typeface="Microsoft Sans Serif"/>
              <a:buChar char="•"/>
              <a:defRPr/>
            </a:pPr>
            <a:endParaRPr sz="3200" dirty="0">
              <a:solidFill>
                <a:prstClr val="black"/>
              </a:solidFill>
              <a:latin typeface="Times New Roman"/>
              <a:cs typeface="Times New Roman"/>
            </a:endParaRPr>
          </a:p>
          <a:p>
            <a:pPr marL="1073581" indent="-403433" defTabSz="914400">
              <a:buClr>
                <a:srgbClr val="003265"/>
              </a:buClr>
              <a:buFont typeface="Microsoft Sans Serif"/>
              <a:buChar char="•"/>
              <a:tabLst>
                <a:tab pos="1073581" algn="l"/>
              </a:tabLst>
              <a:defRPr/>
            </a:pPr>
            <a:r>
              <a:rPr sz="3200" dirty="0">
                <a:solidFill>
                  <a:srgbClr val="0000FF"/>
                </a:solidFill>
                <a:latin typeface="Arial"/>
                <a:cs typeface="Arial"/>
              </a:rPr>
              <a:t>f</a:t>
            </a:r>
            <a:r>
              <a:rPr sz="3200" spc="-4" dirty="0">
                <a:solidFill>
                  <a:srgbClr val="0000FF"/>
                </a:solidFill>
                <a:latin typeface="Arial"/>
                <a:cs typeface="Arial"/>
              </a:rPr>
              <a:t>i</a:t>
            </a:r>
            <a:r>
              <a:rPr sz="3200" dirty="0">
                <a:solidFill>
                  <a:srgbClr val="0000FF"/>
                </a:solidFill>
                <a:latin typeface="Arial"/>
                <a:cs typeface="Arial"/>
              </a:rPr>
              <a:t>t</a:t>
            </a:r>
            <a:r>
              <a:rPr sz="3200" spc="-4" dirty="0">
                <a:solidFill>
                  <a:srgbClr val="0000FF"/>
                </a:solidFill>
                <a:latin typeface="Arial"/>
                <a:cs typeface="Arial"/>
              </a:rPr>
              <a:t>ne</a:t>
            </a:r>
            <a:r>
              <a:rPr sz="3200" dirty="0">
                <a:solidFill>
                  <a:srgbClr val="0000FF"/>
                </a:solidFill>
                <a:latin typeface="Arial"/>
                <a:cs typeface="Arial"/>
              </a:rPr>
              <a:t>ss f</a:t>
            </a:r>
            <a:r>
              <a:rPr sz="3200" spc="-4" dirty="0">
                <a:solidFill>
                  <a:srgbClr val="0000FF"/>
                </a:solidFill>
                <a:latin typeface="Arial"/>
                <a:cs typeface="Arial"/>
              </a:rPr>
              <a:t>o</a:t>
            </a:r>
            <a:r>
              <a:rPr sz="3200" dirty="0">
                <a:solidFill>
                  <a:srgbClr val="0000FF"/>
                </a:solidFill>
                <a:latin typeface="Arial"/>
                <a:cs typeface="Arial"/>
              </a:rPr>
              <a:t>r</a:t>
            </a:r>
            <a:r>
              <a:rPr sz="3200" spc="-13" dirty="0">
                <a:solidFill>
                  <a:srgbClr val="0000FF"/>
                </a:solidFill>
                <a:latin typeface="Arial"/>
                <a:cs typeface="Arial"/>
              </a:rPr>
              <a:t> </a:t>
            </a:r>
            <a:r>
              <a:rPr sz="3200" spc="-9" dirty="0">
                <a:solidFill>
                  <a:srgbClr val="0000FF"/>
                </a:solidFill>
                <a:latin typeface="Arial"/>
                <a:cs typeface="Arial"/>
              </a:rPr>
              <a:t>t</a:t>
            </a:r>
            <a:r>
              <a:rPr sz="3200" spc="-4" dirty="0">
                <a:solidFill>
                  <a:srgbClr val="0000FF"/>
                </a:solidFill>
                <a:latin typeface="Arial"/>
                <a:cs typeface="Arial"/>
              </a:rPr>
              <a:t>h</a:t>
            </a:r>
            <a:r>
              <a:rPr sz="3200" dirty="0">
                <a:solidFill>
                  <a:srgbClr val="0000FF"/>
                </a:solidFill>
                <a:latin typeface="Arial"/>
                <a:cs typeface="Arial"/>
              </a:rPr>
              <a:t>e </a:t>
            </a:r>
            <a:r>
              <a:rPr sz="3200" spc="-4" dirty="0">
                <a:solidFill>
                  <a:srgbClr val="0000FF"/>
                </a:solidFill>
                <a:latin typeface="Arial"/>
                <a:cs typeface="Arial"/>
              </a:rPr>
              <a:t>pu</a:t>
            </a:r>
            <a:r>
              <a:rPr sz="3200" dirty="0">
                <a:solidFill>
                  <a:srgbClr val="0000FF"/>
                </a:solidFill>
                <a:latin typeface="Arial"/>
                <a:cs typeface="Arial"/>
              </a:rPr>
              <a:t>r</a:t>
            </a:r>
            <a:r>
              <a:rPr sz="3200" spc="4" dirty="0">
                <a:solidFill>
                  <a:srgbClr val="0000FF"/>
                </a:solidFill>
                <a:latin typeface="Arial"/>
                <a:cs typeface="Arial"/>
              </a:rPr>
              <a:t>p</a:t>
            </a:r>
            <a:r>
              <a:rPr sz="3200" spc="-4" dirty="0">
                <a:solidFill>
                  <a:srgbClr val="0000FF"/>
                </a:solidFill>
                <a:latin typeface="Arial"/>
                <a:cs typeface="Arial"/>
              </a:rPr>
              <a:t>o</a:t>
            </a:r>
            <a:r>
              <a:rPr sz="3200" dirty="0">
                <a:solidFill>
                  <a:srgbClr val="0000FF"/>
                </a:solidFill>
                <a:latin typeface="Arial"/>
                <a:cs typeface="Arial"/>
              </a:rPr>
              <a:t>se</a:t>
            </a:r>
            <a:endParaRPr sz="3200" dirty="0">
              <a:solidFill>
                <a:prstClr val="black"/>
              </a:solidFill>
              <a:latin typeface="Arial"/>
              <a:cs typeface="Arial"/>
            </a:endParaRPr>
          </a:p>
          <a:p>
            <a:pPr defTabSz="914400">
              <a:spcBef>
                <a:spcPts val="18"/>
              </a:spcBef>
              <a:buClr>
                <a:srgbClr val="003265"/>
              </a:buClr>
              <a:buFont typeface="Microsoft Sans Serif"/>
              <a:buChar char="•"/>
              <a:defRPr/>
            </a:pPr>
            <a:endParaRPr sz="3200" dirty="0">
              <a:solidFill>
                <a:prstClr val="black"/>
              </a:solidFill>
              <a:latin typeface="Times New Roman"/>
              <a:cs typeface="Times New Roman"/>
            </a:endParaRPr>
          </a:p>
          <a:p>
            <a:pPr marL="1073581" indent="-403433" defTabSz="914400">
              <a:buClr>
                <a:srgbClr val="003265"/>
              </a:buClr>
              <a:buFont typeface="Microsoft Sans Serif"/>
              <a:buChar char="•"/>
              <a:tabLst>
                <a:tab pos="1073581" algn="l"/>
              </a:tabLst>
              <a:defRPr/>
            </a:pPr>
            <a:r>
              <a:rPr sz="3200" spc="-4" dirty="0">
                <a:solidFill>
                  <a:srgbClr val="003265"/>
                </a:solidFill>
                <a:latin typeface="Arial"/>
                <a:cs typeface="Arial"/>
              </a:rPr>
              <a:t>le</a:t>
            </a:r>
            <a:r>
              <a:rPr sz="3200" spc="9" dirty="0">
                <a:solidFill>
                  <a:srgbClr val="003265"/>
                </a:solidFill>
                <a:latin typeface="Arial"/>
                <a:cs typeface="Arial"/>
              </a:rPr>
              <a:t>v</a:t>
            </a:r>
            <a:r>
              <a:rPr sz="3200" spc="-4" dirty="0">
                <a:solidFill>
                  <a:srgbClr val="003265"/>
                </a:solidFill>
                <a:latin typeface="Arial"/>
                <a:cs typeface="Arial"/>
              </a:rPr>
              <a:t>e</a:t>
            </a:r>
            <a:r>
              <a:rPr sz="3200" dirty="0">
                <a:solidFill>
                  <a:srgbClr val="003265"/>
                </a:solidFill>
                <a:latin typeface="Arial"/>
                <a:cs typeface="Arial"/>
              </a:rPr>
              <a:t>l </a:t>
            </a:r>
            <a:r>
              <a:rPr sz="3200" spc="-4" dirty="0">
                <a:solidFill>
                  <a:srgbClr val="003265"/>
                </a:solidFill>
                <a:latin typeface="Arial"/>
                <a:cs typeface="Arial"/>
              </a:rPr>
              <a:t>o</a:t>
            </a:r>
            <a:r>
              <a:rPr sz="3200" dirty="0">
                <a:solidFill>
                  <a:srgbClr val="003265"/>
                </a:solidFill>
                <a:latin typeface="Arial"/>
                <a:cs typeface="Arial"/>
              </a:rPr>
              <a:t>f</a:t>
            </a:r>
            <a:r>
              <a:rPr sz="3200" spc="4" dirty="0">
                <a:solidFill>
                  <a:srgbClr val="003265"/>
                </a:solidFill>
                <a:latin typeface="Arial"/>
                <a:cs typeface="Arial"/>
              </a:rPr>
              <a:t> </a:t>
            </a:r>
            <a:r>
              <a:rPr sz="3200" dirty="0">
                <a:solidFill>
                  <a:srgbClr val="003265"/>
                </a:solidFill>
                <a:latin typeface="Arial"/>
                <a:cs typeface="Arial"/>
              </a:rPr>
              <a:t>s</a:t>
            </a:r>
            <a:r>
              <a:rPr sz="3200" spc="-4" dirty="0">
                <a:solidFill>
                  <a:srgbClr val="003265"/>
                </a:solidFill>
                <a:latin typeface="Arial"/>
                <a:cs typeface="Arial"/>
              </a:rPr>
              <a:t>a</a:t>
            </a:r>
            <a:r>
              <a:rPr sz="3200" dirty="0">
                <a:solidFill>
                  <a:srgbClr val="003265"/>
                </a:solidFill>
                <a:latin typeface="Arial"/>
                <a:cs typeface="Arial"/>
              </a:rPr>
              <a:t>t</a:t>
            </a:r>
            <a:r>
              <a:rPr sz="3200" spc="-4" dirty="0">
                <a:solidFill>
                  <a:srgbClr val="003265"/>
                </a:solidFill>
                <a:latin typeface="Arial"/>
                <a:cs typeface="Arial"/>
              </a:rPr>
              <a:t>i</a:t>
            </a:r>
            <a:r>
              <a:rPr sz="3200" dirty="0">
                <a:solidFill>
                  <a:srgbClr val="003265"/>
                </a:solidFill>
                <a:latin typeface="Arial"/>
                <a:cs typeface="Arial"/>
              </a:rPr>
              <a:t>sf</a:t>
            </a:r>
            <a:r>
              <a:rPr sz="3200" spc="-4" dirty="0">
                <a:solidFill>
                  <a:srgbClr val="003265"/>
                </a:solidFill>
                <a:latin typeface="Arial"/>
                <a:cs typeface="Arial"/>
              </a:rPr>
              <a:t>a</a:t>
            </a:r>
            <a:r>
              <a:rPr sz="3200" dirty="0">
                <a:solidFill>
                  <a:srgbClr val="003265"/>
                </a:solidFill>
                <a:latin typeface="Arial"/>
                <a:cs typeface="Arial"/>
              </a:rPr>
              <a:t>ct</a:t>
            </a:r>
            <a:r>
              <a:rPr sz="3200" spc="-4" dirty="0">
                <a:solidFill>
                  <a:srgbClr val="003265"/>
                </a:solidFill>
                <a:latin typeface="Arial"/>
                <a:cs typeface="Arial"/>
              </a:rPr>
              <a:t>io</a:t>
            </a:r>
            <a:r>
              <a:rPr sz="3200" dirty="0">
                <a:solidFill>
                  <a:srgbClr val="003265"/>
                </a:solidFill>
                <a:latin typeface="Arial"/>
                <a:cs typeface="Arial"/>
              </a:rPr>
              <a:t>n</a:t>
            </a:r>
            <a:endParaRPr sz="3200" dirty="0">
              <a:solidFill>
                <a:prstClr val="black"/>
              </a:solidFill>
              <a:latin typeface="Arial"/>
              <a:cs typeface="Arial"/>
            </a:endParaRPr>
          </a:p>
        </p:txBody>
      </p:sp>
    </p:spTree>
    <p:extLst>
      <p:ext uri="{BB962C8B-B14F-4D97-AF65-F5344CB8AC3E}">
        <p14:creationId xmlns:p14="http://schemas.microsoft.com/office/powerpoint/2010/main" val="40804661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27088" y="692150"/>
            <a:ext cx="7129462" cy="5832475"/>
          </a:xfrm>
          <a:prstGeom prst="rect">
            <a:avLst/>
          </a:prstGeom>
          <a:blipFill>
            <a:blip r:embed="rId3" cstate="print"/>
            <a:stretch>
              <a:fillRect/>
            </a:stretch>
          </a:blipFill>
        </p:spPr>
        <p:txBody>
          <a:bodyPr lIns="0" tIns="0" rIns="0" bIns="0"/>
          <a:lstStyle/>
          <a:p>
            <a:pPr defTabSz="914400">
              <a:defRPr/>
            </a:pPr>
            <a:endParaRPr sz="1588">
              <a:solidFill>
                <a:prstClr val="black"/>
              </a:solidFill>
              <a:cs typeface="Arial" pitchFamily="34" charset="0"/>
            </a:endParaRPr>
          </a:p>
        </p:txBody>
      </p:sp>
      <p:sp>
        <p:nvSpPr>
          <p:cNvPr id="4" name="object 4"/>
          <p:cNvSpPr txBox="1"/>
          <p:nvPr/>
        </p:nvSpPr>
        <p:spPr>
          <a:xfrm>
            <a:off x="5076825" y="280988"/>
            <a:ext cx="2879725" cy="244475"/>
          </a:xfrm>
          <a:prstGeom prst="rect">
            <a:avLst/>
          </a:prstGeom>
        </p:spPr>
        <p:txBody>
          <a:bodyPr lIns="0" tIns="0" rIns="0" bIns="0">
            <a:spAutoFit/>
          </a:bodyPr>
          <a:lstStyle/>
          <a:p>
            <a:pPr marL="11206" defTabSz="914400">
              <a:defRPr/>
            </a:pPr>
            <a:r>
              <a:rPr sz="1588" b="1" dirty="0">
                <a:solidFill>
                  <a:srgbClr val="003265"/>
                </a:solidFill>
                <a:latin typeface="Arial"/>
                <a:cs typeface="Arial"/>
              </a:rPr>
              <a:t>Fig</a:t>
            </a:r>
            <a:r>
              <a:rPr sz="1588" b="1" spc="4" dirty="0">
                <a:solidFill>
                  <a:srgbClr val="003265"/>
                </a:solidFill>
                <a:latin typeface="Arial"/>
                <a:cs typeface="Arial"/>
              </a:rPr>
              <a:t> </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9</a:t>
            </a:r>
            <a:r>
              <a:rPr sz="1588" b="1" dirty="0">
                <a:solidFill>
                  <a:srgbClr val="003265"/>
                </a:solidFill>
                <a:latin typeface="Arial"/>
                <a:cs typeface="Arial"/>
              </a:rPr>
              <a:t>: </a:t>
            </a:r>
            <a:r>
              <a:rPr sz="1588" spc="-4" dirty="0">
                <a:solidFill>
                  <a:srgbClr val="003265"/>
                </a:solidFill>
                <a:latin typeface="Arial"/>
                <a:cs typeface="Arial"/>
              </a:rPr>
              <a:t>So</a:t>
            </a:r>
            <a:r>
              <a:rPr sz="1588" spc="-9" dirty="0">
                <a:solidFill>
                  <a:srgbClr val="003265"/>
                </a:solidFill>
                <a:latin typeface="Arial"/>
                <a:cs typeface="Arial"/>
              </a:rPr>
              <a:t>f</a:t>
            </a:r>
            <a:r>
              <a:rPr sz="1588" spc="13" dirty="0">
                <a:solidFill>
                  <a:srgbClr val="003265"/>
                </a:solidFill>
                <a:latin typeface="Arial"/>
                <a:cs typeface="Arial"/>
              </a:rPr>
              <a:t>t</a:t>
            </a:r>
            <a:r>
              <a:rPr sz="1588" spc="-18" dirty="0">
                <a:solidFill>
                  <a:srgbClr val="003265"/>
                </a:solidFill>
                <a:latin typeface="Arial"/>
                <a:cs typeface="Arial"/>
              </a:rPr>
              <a:t>w</a:t>
            </a:r>
            <a:r>
              <a:rPr sz="1588" spc="-4" dirty="0">
                <a:solidFill>
                  <a:srgbClr val="003265"/>
                </a:solidFill>
                <a:latin typeface="Arial"/>
                <a:cs typeface="Arial"/>
              </a:rPr>
              <a:t>a</a:t>
            </a:r>
            <a:r>
              <a:rPr sz="1588" dirty="0">
                <a:solidFill>
                  <a:srgbClr val="003265"/>
                </a:solidFill>
                <a:latin typeface="Arial"/>
                <a:cs typeface="Arial"/>
              </a:rPr>
              <a:t>re</a:t>
            </a:r>
            <a:r>
              <a:rPr sz="1588" spc="-4" dirty="0">
                <a:solidFill>
                  <a:srgbClr val="003265"/>
                </a:solidFill>
                <a:latin typeface="Arial"/>
                <a:cs typeface="Arial"/>
              </a:rPr>
              <a:t> qu</a:t>
            </a:r>
            <a:r>
              <a:rPr sz="1588" spc="4" dirty="0">
                <a:solidFill>
                  <a:srgbClr val="003265"/>
                </a:solidFill>
                <a:latin typeface="Arial"/>
                <a:cs typeface="Arial"/>
              </a:rPr>
              <a:t>a</a:t>
            </a:r>
            <a:r>
              <a:rPr sz="1588" spc="-4" dirty="0">
                <a:solidFill>
                  <a:srgbClr val="003265"/>
                </a:solidFill>
                <a:latin typeface="Arial"/>
                <a:cs typeface="Arial"/>
              </a:rPr>
              <a:t>li</a:t>
            </a:r>
            <a:r>
              <a:rPr sz="1588" spc="13" dirty="0">
                <a:solidFill>
                  <a:srgbClr val="003265"/>
                </a:solidFill>
                <a:latin typeface="Arial"/>
                <a:cs typeface="Arial"/>
              </a:rPr>
              <a:t>t</a:t>
            </a:r>
            <a:r>
              <a:rPr sz="1588" dirty="0">
                <a:solidFill>
                  <a:srgbClr val="003265"/>
                </a:solidFill>
                <a:latin typeface="Arial"/>
                <a:cs typeface="Arial"/>
              </a:rPr>
              <a:t>y</a:t>
            </a:r>
            <a:r>
              <a:rPr sz="1588" spc="-22" dirty="0">
                <a:solidFill>
                  <a:srgbClr val="003265"/>
                </a:solidFill>
                <a:latin typeface="Arial"/>
                <a:cs typeface="Arial"/>
              </a:rPr>
              <a:t> </a:t>
            </a:r>
            <a:r>
              <a:rPr sz="1588" dirty="0">
                <a:solidFill>
                  <a:srgbClr val="003265"/>
                </a:solidFill>
                <a:latin typeface="Arial"/>
                <a:cs typeface="Arial"/>
              </a:rPr>
              <a:t>f</a:t>
            </a:r>
            <a:r>
              <a:rPr sz="1588" spc="-4" dirty="0">
                <a:solidFill>
                  <a:srgbClr val="003265"/>
                </a:solidFill>
                <a:latin typeface="Arial"/>
                <a:cs typeface="Arial"/>
              </a:rPr>
              <a:t>a</a:t>
            </a:r>
            <a:r>
              <a:rPr sz="1588" dirty="0">
                <a:solidFill>
                  <a:srgbClr val="003265"/>
                </a:solidFill>
                <a:latin typeface="Arial"/>
                <a:cs typeface="Arial"/>
              </a:rPr>
              <a:t>c</a:t>
            </a:r>
            <a:r>
              <a:rPr sz="1588" spc="13" dirty="0">
                <a:solidFill>
                  <a:srgbClr val="003265"/>
                </a:solidFill>
                <a:latin typeface="Arial"/>
                <a:cs typeface="Arial"/>
              </a:rPr>
              <a:t>t</a:t>
            </a:r>
            <a:r>
              <a:rPr sz="1588" spc="-4" dirty="0">
                <a:solidFill>
                  <a:srgbClr val="003265"/>
                </a:solidFill>
                <a:latin typeface="Arial"/>
                <a:cs typeface="Arial"/>
              </a:rPr>
              <a:t>o</a:t>
            </a:r>
            <a:r>
              <a:rPr sz="1588" dirty="0">
                <a:solidFill>
                  <a:srgbClr val="003265"/>
                </a:solidFill>
                <a:latin typeface="Arial"/>
                <a:cs typeface="Arial"/>
              </a:rPr>
              <a:t>rs</a:t>
            </a:r>
            <a:endParaRPr sz="1588" dirty="0">
              <a:solidFill>
                <a:prstClr val="black"/>
              </a:solidFill>
              <a:latin typeface="Arial"/>
              <a:cs typeface="Arial"/>
            </a:endParaRPr>
          </a:p>
        </p:txBody>
      </p:sp>
      <p:sp>
        <p:nvSpPr>
          <p:cNvPr id="5" name="object 5"/>
          <p:cNvSpPr txBox="1"/>
          <p:nvPr/>
        </p:nvSpPr>
        <p:spPr>
          <a:xfrm>
            <a:off x="223838" y="188913"/>
            <a:ext cx="4348162" cy="325437"/>
          </a:xfrm>
          <a:prstGeom prst="rect">
            <a:avLst/>
          </a:prstGeom>
        </p:spPr>
        <p:txBody>
          <a:bodyPr lIns="0" tIns="0" rIns="0" bIns="0">
            <a:spAutoFit/>
          </a:bodyPr>
          <a:lstStyle/>
          <a:p>
            <a:pPr marL="11207" defTabSz="914400">
              <a:buClr>
                <a:srgbClr val="FF0000"/>
              </a:buClr>
              <a:tabLst>
                <a:tab pos="414640" algn="l"/>
              </a:tabLst>
              <a:defRPr/>
            </a:pPr>
            <a:r>
              <a:rPr sz="2118" b="1" dirty="0">
                <a:solidFill>
                  <a:prstClr val="black"/>
                </a:solidFill>
                <a:latin typeface="Arial"/>
                <a:cs typeface="Arial"/>
              </a:rPr>
              <a:t>Mc</a:t>
            </a:r>
            <a:r>
              <a:rPr sz="2118" b="1" spc="-4" dirty="0">
                <a:solidFill>
                  <a:prstClr val="black"/>
                </a:solidFill>
                <a:latin typeface="Arial"/>
                <a:cs typeface="Arial"/>
              </a:rPr>
              <a:t>C</a:t>
            </a:r>
            <a:r>
              <a:rPr sz="2118" b="1" spc="4" dirty="0">
                <a:solidFill>
                  <a:prstClr val="black"/>
                </a:solidFill>
                <a:latin typeface="Arial"/>
                <a:cs typeface="Arial"/>
              </a:rPr>
              <a:t>a</a:t>
            </a:r>
            <a:r>
              <a:rPr sz="2118" b="1" spc="-4" dirty="0">
                <a:solidFill>
                  <a:prstClr val="black"/>
                </a:solidFill>
                <a:latin typeface="Arial"/>
                <a:cs typeface="Arial"/>
              </a:rPr>
              <a:t>l</a:t>
            </a:r>
            <a:r>
              <a:rPr sz="2118" b="1" dirty="0">
                <a:solidFill>
                  <a:prstClr val="black"/>
                </a:solidFill>
                <a:latin typeface="Arial"/>
                <a:cs typeface="Arial"/>
              </a:rPr>
              <a:t>l </a:t>
            </a:r>
            <a:r>
              <a:rPr sz="2118" b="1" spc="-4" dirty="0">
                <a:solidFill>
                  <a:prstClr val="black"/>
                </a:solidFill>
                <a:latin typeface="Arial"/>
                <a:cs typeface="Arial"/>
              </a:rPr>
              <a:t>So</a:t>
            </a:r>
            <a:r>
              <a:rPr sz="2118" b="1" dirty="0">
                <a:solidFill>
                  <a:prstClr val="black"/>
                </a:solidFill>
                <a:latin typeface="Arial"/>
                <a:cs typeface="Arial"/>
              </a:rPr>
              <a:t>ft</a:t>
            </a:r>
            <a:r>
              <a:rPr sz="2118" b="1" spc="-4" dirty="0">
                <a:solidFill>
                  <a:prstClr val="black"/>
                </a:solidFill>
                <a:latin typeface="Arial"/>
                <a:cs typeface="Arial"/>
              </a:rPr>
              <a:t>wa</a:t>
            </a:r>
            <a:r>
              <a:rPr sz="2118" b="1" dirty="0">
                <a:solidFill>
                  <a:prstClr val="black"/>
                </a:solidFill>
                <a:latin typeface="Arial"/>
                <a:cs typeface="Arial"/>
              </a:rPr>
              <a:t>re Q</a:t>
            </a:r>
            <a:r>
              <a:rPr sz="2118" b="1" spc="-4" dirty="0">
                <a:solidFill>
                  <a:prstClr val="black"/>
                </a:solidFill>
                <a:latin typeface="Arial"/>
                <a:cs typeface="Arial"/>
              </a:rPr>
              <a:t>ua</a:t>
            </a:r>
            <a:r>
              <a:rPr sz="2118" b="1" spc="4" dirty="0">
                <a:solidFill>
                  <a:prstClr val="black"/>
                </a:solidFill>
                <a:latin typeface="Arial"/>
                <a:cs typeface="Arial"/>
              </a:rPr>
              <a:t>l</a:t>
            </a:r>
            <a:r>
              <a:rPr sz="2118" b="1" spc="-4" dirty="0">
                <a:solidFill>
                  <a:prstClr val="black"/>
                </a:solidFill>
                <a:latin typeface="Arial"/>
                <a:cs typeface="Arial"/>
              </a:rPr>
              <a:t>i</a:t>
            </a:r>
            <a:r>
              <a:rPr sz="2118" b="1" dirty="0">
                <a:solidFill>
                  <a:prstClr val="black"/>
                </a:solidFill>
                <a:latin typeface="Arial"/>
                <a:cs typeface="Arial"/>
              </a:rPr>
              <a:t>ty M</a:t>
            </a:r>
            <a:r>
              <a:rPr sz="2118" b="1" spc="-4" dirty="0">
                <a:solidFill>
                  <a:prstClr val="black"/>
                </a:solidFill>
                <a:latin typeface="Arial"/>
                <a:cs typeface="Arial"/>
              </a:rPr>
              <a:t>ode</a:t>
            </a:r>
            <a:r>
              <a:rPr sz="2118" b="1" dirty="0">
                <a:solidFill>
                  <a:prstClr val="black"/>
                </a:solidFill>
                <a:latin typeface="Arial"/>
                <a:cs typeface="Arial"/>
              </a:rPr>
              <a:t>l</a:t>
            </a:r>
          </a:p>
        </p:txBody>
      </p:sp>
    </p:spTree>
    <p:extLst>
      <p:ext uri="{BB962C8B-B14F-4D97-AF65-F5344CB8AC3E}">
        <p14:creationId xmlns:p14="http://schemas.microsoft.com/office/powerpoint/2010/main" val="18888803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11413" y="26988"/>
            <a:ext cx="5400675" cy="6831012"/>
          </a:xfrm>
          <a:prstGeom prst="rect">
            <a:avLst/>
          </a:prstGeom>
          <a:blipFill>
            <a:blip r:embed="rId3" cstate="print"/>
            <a:stretch>
              <a:fillRect/>
            </a:stretch>
          </a:blipFill>
        </p:spPr>
        <p:txBody>
          <a:bodyPr lIns="0" tIns="0" rIns="0" bIns="0"/>
          <a:lstStyle/>
          <a:p>
            <a:pPr defTabSz="914400">
              <a:defRPr/>
            </a:pPr>
            <a:endParaRPr sz="1588">
              <a:solidFill>
                <a:prstClr val="black"/>
              </a:solidFill>
              <a:cs typeface="Arial" pitchFamily="34" charset="0"/>
            </a:endParaRPr>
          </a:p>
        </p:txBody>
      </p:sp>
      <p:sp>
        <p:nvSpPr>
          <p:cNvPr id="3" name="object 3"/>
          <p:cNvSpPr txBox="1"/>
          <p:nvPr/>
        </p:nvSpPr>
        <p:spPr>
          <a:xfrm>
            <a:off x="0" y="1989138"/>
            <a:ext cx="2268538" cy="1108075"/>
          </a:xfrm>
          <a:prstGeom prst="rect">
            <a:avLst/>
          </a:prstGeom>
        </p:spPr>
        <p:txBody>
          <a:bodyPr lIns="0" tIns="0" rIns="0" bIns="0">
            <a:spAutoFit/>
          </a:bodyPr>
          <a:lstStyle/>
          <a:p>
            <a:pPr marL="11206" algn="ctr" defTabSz="914400">
              <a:defRPr/>
            </a:pPr>
            <a:r>
              <a:rPr sz="2400" b="1" spc="-13" dirty="0">
                <a:solidFill>
                  <a:prstClr val="black"/>
                </a:solidFill>
                <a:latin typeface="Arial"/>
                <a:cs typeface="Arial"/>
              </a:rPr>
              <a:t>F</a:t>
            </a:r>
            <a:r>
              <a:rPr sz="2400" b="1" spc="-9" dirty="0">
                <a:solidFill>
                  <a:prstClr val="black"/>
                </a:solidFill>
                <a:latin typeface="Arial"/>
                <a:cs typeface="Arial"/>
              </a:rPr>
              <a:t>ig</a:t>
            </a:r>
            <a:r>
              <a:rPr sz="2400" b="1" spc="-4" dirty="0">
                <a:solidFill>
                  <a:prstClr val="black"/>
                </a:solidFill>
                <a:latin typeface="Arial"/>
                <a:cs typeface="Arial"/>
              </a:rPr>
              <a:t> </a:t>
            </a:r>
            <a:r>
              <a:rPr sz="2400" b="1" dirty="0">
                <a:solidFill>
                  <a:prstClr val="black"/>
                </a:solidFill>
                <a:latin typeface="Arial"/>
                <a:cs typeface="Arial"/>
              </a:rPr>
              <a:t>7</a:t>
            </a:r>
            <a:r>
              <a:rPr sz="2400" b="1" spc="-9" dirty="0">
                <a:solidFill>
                  <a:prstClr val="black"/>
                </a:solidFill>
                <a:latin typeface="Arial"/>
                <a:cs typeface="Arial"/>
              </a:rPr>
              <a:t>.1</a:t>
            </a:r>
            <a:r>
              <a:rPr sz="2400" b="1" dirty="0">
                <a:solidFill>
                  <a:prstClr val="black"/>
                </a:solidFill>
                <a:latin typeface="Arial"/>
                <a:cs typeface="Arial"/>
              </a:rPr>
              <a:t>0</a:t>
            </a:r>
            <a:r>
              <a:rPr sz="2400" b="1" spc="-9" dirty="0">
                <a:solidFill>
                  <a:prstClr val="black"/>
                </a:solidFill>
                <a:latin typeface="Arial"/>
                <a:cs typeface="Arial"/>
              </a:rPr>
              <a:t>:</a:t>
            </a:r>
            <a:r>
              <a:rPr sz="2400" b="1" spc="4" dirty="0">
                <a:solidFill>
                  <a:prstClr val="black"/>
                </a:solidFill>
                <a:latin typeface="Arial"/>
                <a:cs typeface="Arial"/>
              </a:rPr>
              <a:t> </a:t>
            </a:r>
            <a:r>
              <a:rPr sz="2400" spc="-13" dirty="0">
                <a:solidFill>
                  <a:prstClr val="black"/>
                </a:solidFill>
                <a:latin typeface="Arial"/>
                <a:cs typeface="Arial"/>
              </a:rPr>
              <a:t>M</a:t>
            </a:r>
            <a:r>
              <a:rPr sz="2400" spc="-4" dirty="0">
                <a:solidFill>
                  <a:prstClr val="black"/>
                </a:solidFill>
                <a:latin typeface="Arial"/>
                <a:cs typeface="Arial"/>
              </a:rPr>
              <a:t>c</a:t>
            </a:r>
            <a:r>
              <a:rPr sz="2400" spc="-18" dirty="0">
                <a:solidFill>
                  <a:prstClr val="black"/>
                </a:solidFill>
                <a:latin typeface="Arial"/>
                <a:cs typeface="Arial"/>
              </a:rPr>
              <a:t>C</a:t>
            </a:r>
            <a:r>
              <a:rPr sz="2400" spc="-9" dirty="0">
                <a:solidFill>
                  <a:prstClr val="black"/>
                </a:solidFill>
                <a:latin typeface="Arial"/>
                <a:cs typeface="Arial"/>
              </a:rPr>
              <a:t>a</a:t>
            </a:r>
            <a:r>
              <a:rPr sz="2400" spc="-13" dirty="0">
                <a:solidFill>
                  <a:prstClr val="black"/>
                </a:solidFill>
                <a:latin typeface="Arial"/>
                <a:cs typeface="Arial"/>
              </a:rPr>
              <a:t>l</a:t>
            </a:r>
            <a:r>
              <a:rPr sz="2400" dirty="0">
                <a:solidFill>
                  <a:prstClr val="black"/>
                </a:solidFill>
                <a:latin typeface="Arial"/>
                <a:cs typeface="Arial"/>
              </a:rPr>
              <a:t>l</a:t>
            </a:r>
            <a:r>
              <a:rPr sz="2400" spc="-9" dirty="0">
                <a:solidFill>
                  <a:prstClr val="black"/>
                </a:solidFill>
                <a:latin typeface="Arial"/>
                <a:cs typeface="Arial"/>
              </a:rPr>
              <a:t>’s</a:t>
            </a:r>
            <a:r>
              <a:rPr sz="2400" spc="4" dirty="0">
                <a:solidFill>
                  <a:prstClr val="black"/>
                </a:solidFill>
                <a:latin typeface="Arial"/>
                <a:cs typeface="Arial"/>
              </a:rPr>
              <a:t> </a:t>
            </a:r>
            <a:r>
              <a:rPr sz="2400" spc="-9" dirty="0">
                <a:solidFill>
                  <a:prstClr val="black"/>
                </a:solidFill>
                <a:latin typeface="Arial"/>
                <a:cs typeface="Arial"/>
              </a:rPr>
              <a:t>qua</a:t>
            </a:r>
            <a:r>
              <a:rPr sz="2400" spc="-13" dirty="0">
                <a:solidFill>
                  <a:prstClr val="black"/>
                </a:solidFill>
                <a:latin typeface="Arial"/>
                <a:cs typeface="Arial"/>
              </a:rPr>
              <a:t>l</a:t>
            </a:r>
            <a:r>
              <a:rPr sz="2400" dirty="0">
                <a:solidFill>
                  <a:prstClr val="black"/>
                </a:solidFill>
                <a:latin typeface="Arial"/>
                <a:cs typeface="Arial"/>
              </a:rPr>
              <a:t>it</a:t>
            </a:r>
            <a:r>
              <a:rPr sz="2400" spc="-9" dirty="0">
                <a:solidFill>
                  <a:prstClr val="black"/>
                </a:solidFill>
                <a:latin typeface="Arial"/>
                <a:cs typeface="Arial"/>
              </a:rPr>
              <a:t>y</a:t>
            </a:r>
            <a:r>
              <a:rPr sz="2400" spc="-18" dirty="0">
                <a:solidFill>
                  <a:prstClr val="black"/>
                </a:solidFill>
                <a:latin typeface="Arial"/>
                <a:cs typeface="Arial"/>
              </a:rPr>
              <a:t> </a:t>
            </a:r>
            <a:r>
              <a:rPr sz="2400" spc="-9" dirty="0">
                <a:solidFill>
                  <a:prstClr val="black"/>
                </a:solidFill>
                <a:latin typeface="Arial"/>
                <a:cs typeface="Arial"/>
              </a:rPr>
              <a:t>model</a:t>
            </a:r>
            <a:endParaRPr sz="2400" dirty="0">
              <a:solidFill>
                <a:prstClr val="black"/>
              </a:solidFill>
              <a:latin typeface="Arial"/>
              <a:cs typeface="Arial"/>
            </a:endParaRPr>
          </a:p>
        </p:txBody>
      </p:sp>
      <p:sp>
        <p:nvSpPr>
          <p:cNvPr id="4" name="object 4"/>
          <p:cNvSpPr txBox="1"/>
          <p:nvPr/>
        </p:nvSpPr>
        <p:spPr>
          <a:xfrm>
            <a:off x="107950" y="26988"/>
            <a:ext cx="2028825" cy="381000"/>
          </a:xfrm>
          <a:prstGeom prst="rect">
            <a:avLst/>
          </a:prstGeom>
        </p:spPr>
        <p:txBody>
          <a:bodyPr lIns="0" tIns="0" rIns="0" bIns="0">
            <a:spAutoFit/>
          </a:bodyPr>
          <a:lstStyle/>
          <a:p>
            <a:pPr marL="11206" defTabSz="914400">
              <a:defRPr/>
            </a:pPr>
            <a:r>
              <a:rPr sz="2471" spc="-26" dirty="0">
                <a:solidFill>
                  <a:srgbClr val="FF0000"/>
                </a:solidFill>
                <a:latin typeface="Arial"/>
                <a:cs typeface="Arial"/>
              </a:rPr>
              <a:t>Q</a:t>
            </a:r>
            <a:r>
              <a:rPr sz="2471" spc="-13" dirty="0">
                <a:solidFill>
                  <a:srgbClr val="FF0000"/>
                </a:solidFill>
                <a:latin typeface="Arial"/>
                <a:cs typeface="Arial"/>
              </a:rPr>
              <a:t>ua</a:t>
            </a:r>
            <a:r>
              <a:rPr sz="2471" spc="-9" dirty="0">
                <a:solidFill>
                  <a:srgbClr val="FF0000"/>
                </a:solidFill>
                <a:latin typeface="Arial"/>
                <a:cs typeface="Arial"/>
              </a:rPr>
              <a:t>lity</a:t>
            </a:r>
            <a:r>
              <a:rPr sz="2471" spc="4" dirty="0">
                <a:solidFill>
                  <a:srgbClr val="FF0000"/>
                </a:solidFill>
                <a:latin typeface="Arial"/>
                <a:cs typeface="Arial"/>
              </a:rPr>
              <a:t> </a:t>
            </a:r>
            <a:r>
              <a:rPr sz="2471" spc="-9" dirty="0">
                <a:solidFill>
                  <a:srgbClr val="FF0000"/>
                </a:solidFill>
                <a:latin typeface="Arial"/>
                <a:cs typeface="Arial"/>
              </a:rPr>
              <a:t>c</a:t>
            </a:r>
            <a:r>
              <a:rPr sz="2471" spc="-18" dirty="0">
                <a:solidFill>
                  <a:srgbClr val="FF0000"/>
                </a:solidFill>
                <a:latin typeface="Arial"/>
                <a:cs typeface="Arial"/>
              </a:rPr>
              <a:t>r</a:t>
            </a:r>
            <a:r>
              <a:rPr sz="2471" spc="-9" dirty="0">
                <a:solidFill>
                  <a:srgbClr val="FF0000"/>
                </a:solidFill>
                <a:latin typeface="Arial"/>
                <a:cs typeface="Arial"/>
              </a:rPr>
              <a:t>iter</a:t>
            </a:r>
            <a:r>
              <a:rPr sz="2471" spc="-13" dirty="0">
                <a:solidFill>
                  <a:srgbClr val="FF0000"/>
                </a:solidFill>
                <a:latin typeface="Arial"/>
                <a:cs typeface="Arial"/>
              </a:rPr>
              <a:t>ia</a:t>
            </a:r>
            <a:endParaRPr sz="2471" dirty="0">
              <a:solidFill>
                <a:prstClr val="black"/>
              </a:solidFill>
              <a:latin typeface="Arial"/>
              <a:cs typeface="Arial"/>
            </a:endParaRPr>
          </a:p>
        </p:txBody>
      </p:sp>
    </p:spTree>
    <p:extLst>
      <p:ext uri="{BB962C8B-B14F-4D97-AF65-F5344CB8AC3E}">
        <p14:creationId xmlns:p14="http://schemas.microsoft.com/office/powerpoint/2010/main" val="3588265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11188" y="0"/>
            <a:ext cx="6264275" cy="6858000"/>
          </a:xfrm>
          <a:prstGeom prst="rect">
            <a:avLst/>
          </a:prstGeom>
          <a:blipFill>
            <a:blip r:embed="rId3" cstate="print"/>
            <a:stretch>
              <a:fillRect/>
            </a:stretch>
          </a:blipFill>
        </p:spPr>
        <p:txBody>
          <a:bodyPr lIns="0" tIns="0" rIns="0" bIns="0"/>
          <a:lstStyle/>
          <a:p>
            <a:pPr defTabSz="914400">
              <a:defRPr/>
            </a:pPr>
            <a:endParaRPr sz="1588">
              <a:solidFill>
                <a:prstClr val="black"/>
              </a:solidFill>
              <a:cs typeface="Arial" pitchFamily="34" charset="0"/>
            </a:endParaRPr>
          </a:p>
        </p:txBody>
      </p:sp>
      <p:sp>
        <p:nvSpPr>
          <p:cNvPr id="38915" name="object 4"/>
          <p:cNvSpPr txBox="1">
            <a:spLocks noChangeArrowheads="1"/>
          </p:cNvSpPr>
          <p:nvPr/>
        </p:nvSpPr>
        <p:spPr bwMode="auto">
          <a:xfrm>
            <a:off x="7380288" y="2565400"/>
            <a:ext cx="1639887"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525" indent="-1588">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pPr algn="ctr" defTabSz="914400" fontAlgn="base">
              <a:spcBef>
                <a:spcPct val="0"/>
              </a:spcBef>
              <a:spcAft>
                <a:spcPct val="0"/>
              </a:spcAft>
            </a:pPr>
            <a:r>
              <a:rPr lang="en-US" altLang="en-US" sz="2000" b="1" smtClean="0">
                <a:solidFill>
                  <a:srgbClr val="003265"/>
                </a:solidFill>
                <a:latin typeface="Arial" pitchFamily="34" charset="0"/>
              </a:rPr>
              <a:t>Table 7.5(a): </a:t>
            </a:r>
            <a:r>
              <a:rPr lang="en-US" altLang="en-US" sz="2000" smtClean="0">
                <a:solidFill>
                  <a:srgbClr val="003265"/>
                </a:solidFill>
                <a:latin typeface="Arial" pitchFamily="34" charset="0"/>
              </a:rPr>
              <a:t>Relation between quality factors and quality criteria</a:t>
            </a:r>
            <a:endParaRPr lang="en-US" altLang="en-US" sz="2000" smtClean="0">
              <a:solidFill>
                <a:srgbClr val="000000"/>
              </a:solidFill>
              <a:latin typeface="Arial" pitchFamily="34" charset="0"/>
            </a:endParaRPr>
          </a:p>
        </p:txBody>
      </p:sp>
    </p:spTree>
    <p:extLst>
      <p:ext uri="{BB962C8B-B14F-4D97-AF65-F5344CB8AC3E}">
        <p14:creationId xmlns:p14="http://schemas.microsoft.com/office/powerpoint/2010/main" val="2310227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692150"/>
            <a:ext cx="9144000" cy="5473700"/>
          </a:xfrm>
          <a:prstGeom prst="rect">
            <a:avLst/>
          </a:prstGeom>
          <a:blipFill>
            <a:blip r:embed="rId3" cstate="print"/>
            <a:stretch>
              <a:fillRect/>
            </a:stretch>
          </a:blipFill>
        </p:spPr>
        <p:txBody>
          <a:bodyPr lIns="0" tIns="0" rIns="0" bIns="0"/>
          <a:lstStyle/>
          <a:p>
            <a:pPr defTabSz="914400">
              <a:defRPr/>
            </a:pPr>
            <a:endParaRPr sz="1588">
              <a:solidFill>
                <a:prstClr val="black"/>
              </a:solidFill>
              <a:cs typeface="Arial" pitchFamily="34" charset="0"/>
            </a:endParaRPr>
          </a:p>
        </p:txBody>
      </p:sp>
      <p:sp>
        <p:nvSpPr>
          <p:cNvPr id="4" name="object 4"/>
          <p:cNvSpPr txBox="1"/>
          <p:nvPr/>
        </p:nvSpPr>
        <p:spPr>
          <a:xfrm>
            <a:off x="195263" y="0"/>
            <a:ext cx="4133850" cy="325438"/>
          </a:xfrm>
          <a:prstGeom prst="rect">
            <a:avLst/>
          </a:prstGeom>
        </p:spPr>
        <p:txBody>
          <a:bodyPr lIns="0" tIns="0" rIns="0" bIns="0">
            <a:spAutoFit/>
          </a:bodyPr>
          <a:lstStyle/>
          <a:p>
            <a:pPr marL="11207" defTabSz="914400">
              <a:buClr>
                <a:srgbClr val="FF0000"/>
              </a:buClr>
              <a:tabLst>
                <a:tab pos="414640" algn="l"/>
              </a:tabLst>
              <a:defRPr/>
            </a:pPr>
            <a:r>
              <a:rPr sz="2118" b="1" spc="-4" dirty="0">
                <a:solidFill>
                  <a:prstClr val="black"/>
                </a:solidFill>
                <a:latin typeface="Arial"/>
                <a:cs typeface="Arial"/>
              </a:rPr>
              <a:t>Bo</a:t>
            </a:r>
            <a:r>
              <a:rPr sz="2118" b="1" spc="4" dirty="0">
                <a:solidFill>
                  <a:prstClr val="black"/>
                </a:solidFill>
                <a:latin typeface="Arial"/>
                <a:cs typeface="Arial"/>
              </a:rPr>
              <a:t>e</a:t>
            </a:r>
            <a:r>
              <a:rPr sz="2118" b="1" spc="-4" dirty="0">
                <a:solidFill>
                  <a:prstClr val="black"/>
                </a:solidFill>
                <a:latin typeface="Arial"/>
                <a:cs typeface="Arial"/>
              </a:rPr>
              <a:t>h</a:t>
            </a:r>
            <a:r>
              <a:rPr sz="2118" b="1" dirty="0">
                <a:solidFill>
                  <a:prstClr val="black"/>
                </a:solidFill>
                <a:latin typeface="Arial"/>
                <a:cs typeface="Arial"/>
              </a:rPr>
              <a:t>m</a:t>
            </a:r>
            <a:r>
              <a:rPr sz="2118" b="1" spc="4" dirty="0">
                <a:solidFill>
                  <a:prstClr val="black"/>
                </a:solidFill>
                <a:latin typeface="Arial"/>
                <a:cs typeface="Arial"/>
              </a:rPr>
              <a:t> </a:t>
            </a:r>
            <a:r>
              <a:rPr sz="2118" b="1" spc="-4" dirty="0">
                <a:solidFill>
                  <a:prstClr val="black"/>
                </a:solidFill>
                <a:latin typeface="Arial"/>
                <a:cs typeface="Arial"/>
              </a:rPr>
              <a:t>So</a:t>
            </a:r>
            <a:r>
              <a:rPr sz="2118" b="1" dirty="0">
                <a:solidFill>
                  <a:prstClr val="black"/>
                </a:solidFill>
                <a:latin typeface="Arial"/>
                <a:cs typeface="Arial"/>
              </a:rPr>
              <a:t>ft</a:t>
            </a:r>
            <a:r>
              <a:rPr sz="2118" b="1" spc="-4" dirty="0">
                <a:solidFill>
                  <a:prstClr val="black"/>
                </a:solidFill>
                <a:latin typeface="Arial"/>
                <a:cs typeface="Arial"/>
              </a:rPr>
              <a:t>wa</a:t>
            </a:r>
            <a:r>
              <a:rPr sz="2118" b="1" dirty="0">
                <a:solidFill>
                  <a:prstClr val="black"/>
                </a:solidFill>
                <a:latin typeface="Arial"/>
                <a:cs typeface="Arial"/>
              </a:rPr>
              <a:t>re Q</a:t>
            </a:r>
            <a:r>
              <a:rPr sz="2118" b="1" spc="-4" dirty="0">
                <a:solidFill>
                  <a:prstClr val="black"/>
                </a:solidFill>
                <a:latin typeface="Arial"/>
                <a:cs typeface="Arial"/>
              </a:rPr>
              <a:t>ual</a:t>
            </a:r>
            <a:r>
              <a:rPr sz="2118" b="1" spc="4" dirty="0">
                <a:solidFill>
                  <a:prstClr val="black"/>
                </a:solidFill>
                <a:latin typeface="Arial"/>
                <a:cs typeface="Arial"/>
              </a:rPr>
              <a:t>i</a:t>
            </a:r>
            <a:r>
              <a:rPr sz="2118" b="1" dirty="0">
                <a:solidFill>
                  <a:prstClr val="black"/>
                </a:solidFill>
                <a:latin typeface="Arial"/>
                <a:cs typeface="Arial"/>
              </a:rPr>
              <a:t>ty</a:t>
            </a:r>
            <a:r>
              <a:rPr sz="2118" b="1" spc="-9" dirty="0">
                <a:solidFill>
                  <a:prstClr val="black"/>
                </a:solidFill>
                <a:latin typeface="Arial"/>
                <a:cs typeface="Arial"/>
              </a:rPr>
              <a:t> </a:t>
            </a:r>
            <a:r>
              <a:rPr sz="2118" b="1" dirty="0">
                <a:solidFill>
                  <a:prstClr val="black"/>
                </a:solidFill>
                <a:latin typeface="Arial"/>
                <a:cs typeface="Arial"/>
              </a:rPr>
              <a:t>M</a:t>
            </a:r>
            <a:r>
              <a:rPr sz="2118" b="1" spc="-4" dirty="0">
                <a:solidFill>
                  <a:prstClr val="black"/>
                </a:solidFill>
                <a:latin typeface="Arial"/>
                <a:cs typeface="Arial"/>
              </a:rPr>
              <a:t>ode</a:t>
            </a:r>
            <a:r>
              <a:rPr sz="2118" b="1" dirty="0">
                <a:solidFill>
                  <a:prstClr val="black"/>
                </a:solidFill>
                <a:latin typeface="Arial"/>
                <a:cs typeface="Arial"/>
              </a:rPr>
              <a:t>l</a:t>
            </a:r>
          </a:p>
        </p:txBody>
      </p:sp>
      <p:sp>
        <p:nvSpPr>
          <p:cNvPr id="7" name="object 7"/>
          <p:cNvSpPr>
            <a:spLocks noGrp="1"/>
          </p:cNvSpPr>
          <p:nvPr>
            <p:ph type="sldNum" sz="quarter" idx="12"/>
          </p:nvPr>
        </p:nvSpPr>
        <p:spPr>
          <a:xfrm>
            <a:off x="6799263" y="5348288"/>
            <a:ext cx="738187" cy="333375"/>
          </a:xfrm>
        </p:spPr>
        <p:txBody>
          <a:bodyPr tIns="141190" rtlCol="0"/>
          <a:lstStyle/>
          <a:p>
            <a:pPr marL="547437">
              <a:defRPr/>
            </a:pPr>
            <a:r>
              <a:rPr sz="1235" dirty="0">
                <a:solidFill>
                  <a:prstClr val="black"/>
                </a:solidFill>
                <a:latin typeface="Arial"/>
                <a:cs typeface="Arial"/>
              </a:rPr>
              <a:t>40</a:t>
            </a:r>
          </a:p>
        </p:txBody>
      </p:sp>
      <p:sp>
        <p:nvSpPr>
          <p:cNvPr id="5" name="object 5"/>
          <p:cNvSpPr txBox="1"/>
          <p:nvPr/>
        </p:nvSpPr>
        <p:spPr>
          <a:xfrm>
            <a:off x="2798763" y="6453188"/>
            <a:ext cx="4000500" cy="244475"/>
          </a:xfrm>
          <a:prstGeom prst="rect">
            <a:avLst/>
          </a:prstGeom>
        </p:spPr>
        <p:txBody>
          <a:bodyPr lIns="0" tIns="0" rIns="0" bIns="0">
            <a:spAutoFit/>
          </a:bodyPr>
          <a:lstStyle/>
          <a:p>
            <a:pPr marL="11206" defTabSz="914400">
              <a:defRPr/>
            </a:pPr>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11</a:t>
            </a:r>
            <a:r>
              <a:rPr sz="1588" b="1" dirty="0">
                <a:solidFill>
                  <a:srgbClr val="003265"/>
                </a:solidFill>
                <a:latin typeface="Arial"/>
                <a:cs typeface="Arial"/>
              </a:rPr>
              <a:t>:</a:t>
            </a:r>
            <a:r>
              <a:rPr sz="1588" b="1" spc="-9" dirty="0">
                <a:solidFill>
                  <a:srgbClr val="003265"/>
                </a:solidFill>
                <a:latin typeface="Arial"/>
                <a:cs typeface="Arial"/>
              </a:rPr>
              <a:t> </a:t>
            </a:r>
            <a:r>
              <a:rPr sz="1588" spc="13" dirty="0">
                <a:solidFill>
                  <a:srgbClr val="003265"/>
                </a:solidFill>
                <a:latin typeface="Arial"/>
                <a:cs typeface="Arial"/>
              </a:rPr>
              <a:t>T</a:t>
            </a:r>
            <a:r>
              <a:rPr sz="1588" spc="-4" dirty="0">
                <a:solidFill>
                  <a:srgbClr val="003265"/>
                </a:solidFill>
                <a:latin typeface="Arial"/>
                <a:cs typeface="Arial"/>
              </a:rPr>
              <a:t>h</a:t>
            </a:r>
            <a:r>
              <a:rPr sz="1588" dirty="0">
                <a:solidFill>
                  <a:srgbClr val="003265"/>
                </a:solidFill>
                <a:latin typeface="Arial"/>
                <a:cs typeface="Arial"/>
              </a:rPr>
              <a:t>e</a:t>
            </a:r>
            <a:r>
              <a:rPr sz="1588" spc="-13" dirty="0">
                <a:solidFill>
                  <a:srgbClr val="003265"/>
                </a:solidFill>
                <a:latin typeface="Arial"/>
                <a:cs typeface="Arial"/>
              </a:rPr>
              <a:t> </a:t>
            </a:r>
            <a:r>
              <a:rPr sz="1588" spc="-4" dirty="0">
                <a:solidFill>
                  <a:srgbClr val="003265"/>
                </a:solidFill>
                <a:latin typeface="Arial"/>
                <a:cs typeface="Arial"/>
              </a:rPr>
              <a:t>Boeh</a:t>
            </a:r>
            <a:r>
              <a:rPr sz="1588" dirty="0">
                <a:solidFill>
                  <a:srgbClr val="003265"/>
                </a:solidFill>
                <a:latin typeface="Arial"/>
                <a:cs typeface="Arial"/>
              </a:rPr>
              <a:t>m s</a:t>
            </a:r>
            <a:r>
              <a:rPr sz="1588" spc="-4" dirty="0">
                <a:solidFill>
                  <a:srgbClr val="003265"/>
                </a:solidFill>
                <a:latin typeface="Arial"/>
                <a:cs typeface="Arial"/>
              </a:rPr>
              <a:t>o</a:t>
            </a:r>
            <a:r>
              <a:rPr sz="1588" dirty="0">
                <a:solidFill>
                  <a:srgbClr val="003265"/>
                </a:solidFill>
                <a:latin typeface="Arial"/>
                <a:cs typeface="Arial"/>
              </a:rPr>
              <a:t>f</a:t>
            </a:r>
            <a:r>
              <a:rPr sz="1588" spc="22" dirty="0">
                <a:solidFill>
                  <a:srgbClr val="003265"/>
                </a:solidFill>
                <a:latin typeface="Arial"/>
                <a:cs typeface="Arial"/>
              </a:rPr>
              <a:t>t</a:t>
            </a:r>
            <a:r>
              <a:rPr sz="1588" spc="-26" dirty="0">
                <a:solidFill>
                  <a:srgbClr val="003265"/>
                </a:solidFill>
                <a:latin typeface="Arial"/>
                <a:cs typeface="Arial"/>
              </a:rPr>
              <a:t>w</a:t>
            </a:r>
            <a:r>
              <a:rPr sz="1588" spc="-4" dirty="0">
                <a:solidFill>
                  <a:srgbClr val="003265"/>
                </a:solidFill>
                <a:latin typeface="Arial"/>
                <a:cs typeface="Arial"/>
              </a:rPr>
              <a:t>a</a:t>
            </a:r>
            <a:r>
              <a:rPr sz="1588" spc="9" dirty="0">
                <a:solidFill>
                  <a:srgbClr val="003265"/>
                </a:solidFill>
                <a:latin typeface="Arial"/>
                <a:cs typeface="Arial"/>
              </a:rPr>
              <a:t>r</a:t>
            </a:r>
            <a:r>
              <a:rPr sz="1588" dirty="0">
                <a:solidFill>
                  <a:srgbClr val="003265"/>
                </a:solidFill>
                <a:latin typeface="Arial"/>
                <a:cs typeface="Arial"/>
              </a:rPr>
              <a:t>e</a:t>
            </a:r>
            <a:r>
              <a:rPr sz="1588" spc="-4" dirty="0">
                <a:solidFill>
                  <a:srgbClr val="003265"/>
                </a:solidFill>
                <a:latin typeface="Arial"/>
                <a:cs typeface="Arial"/>
              </a:rPr>
              <a:t> qua</a:t>
            </a:r>
            <a:r>
              <a:rPr sz="1588" spc="4" dirty="0">
                <a:solidFill>
                  <a:srgbClr val="003265"/>
                </a:solidFill>
                <a:latin typeface="Arial"/>
                <a:cs typeface="Arial"/>
              </a:rPr>
              <a:t>l</a:t>
            </a:r>
            <a:r>
              <a:rPr sz="1588" spc="-4" dirty="0">
                <a:solidFill>
                  <a:srgbClr val="003265"/>
                </a:solidFill>
                <a:latin typeface="Arial"/>
                <a:cs typeface="Arial"/>
              </a:rPr>
              <a:t>i</a:t>
            </a:r>
            <a:r>
              <a:rPr sz="1588" spc="13" dirty="0">
                <a:solidFill>
                  <a:srgbClr val="003265"/>
                </a:solidFill>
                <a:latin typeface="Arial"/>
                <a:cs typeface="Arial"/>
              </a:rPr>
              <a:t>t</a:t>
            </a:r>
            <a:r>
              <a:rPr sz="1588" dirty="0">
                <a:solidFill>
                  <a:srgbClr val="003265"/>
                </a:solidFill>
                <a:latin typeface="Arial"/>
                <a:cs typeface="Arial"/>
              </a:rPr>
              <a:t>y</a:t>
            </a:r>
            <a:r>
              <a:rPr sz="1588" spc="-22" dirty="0">
                <a:solidFill>
                  <a:srgbClr val="003265"/>
                </a:solidFill>
                <a:latin typeface="Arial"/>
                <a:cs typeface="Arial"/>
              </a:rPr>
              <a:t> </a:t>
            </a:r>
            <a:r>
              <a:rPr sz="1588" dirty="0">
                <a:solidFill>
                  <a:srgbClr val="003265"/>
                </a:solidFill>
                <a:latin typeface="Arial"/>
                <a:cs typeface="Arial"/>
              </a:rPr>
              <a:t>m</a:t>
            </a:r>
            <a:r>
              <a:rPr sz="1588" spc="4" dirty="0">
                <a:solidFill>
                  <a:srgbClr val="003265"/>
                </a:solidFill>
                <a:latin typeface="Arial"/>
                <a:cs typeface="Arial"/>
              </a:rPr>
              <a:t>o</a:t>
            </a:r>
            <a:r>
              <a:rPr sz="1588" spc="-4" dirty="0">
                <a:solidFill>
                  <a:srgbClr val="003265"/>
                </a:solidFill>
                <a:latin typeface="Arial"/>
                <a:cs typeface="Arial"/>
              </a:rPr>
              <a:t>de</a:t>
            </a:r>
            <a:r>
              <a:rPr sz="1588" dirty="0">
                <a:solidFill>
                  <a:srgbClr val="003265"/>
                </a:solidFill>
                <a:latin typeface="Arial"/>
                <a:cs typeface="Arial"/>
              </a:rPr>
              <a:t>l</a:t>
            </a:r>
            <a:endParaRPr sz="1588" dirty="0">
              <a:solidFill>
                <a:prstClr val="black"/>
              </a:solidFill>
              <a:latin typeface="Arial"/>
              <a:cs typeface="Arial"/>
            </a:endParaRPr>
          </a:p>
        </p:txBody>
      </p:sp>
    </p:spTree>
    <p:extLst>
      <p:ext uri="{BB962C8B-B14F-4D97-AF65-F5344CB8AC3E}">
        <p14:creationId xmlns:p14="http://schemas.microsoft.com/office/powerpoint/2010/main" val="121257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12800" y="549275"/>
            <a:ext cx="7791450" cy="4337050"/>
          </a:xfrm>
          <a:prstGeom prst="rect">
            <a:avLst/>
          </a:prstGeom>
        </p:spPr>
        <p:txBody>
          <a:bodyPr lIns="0" tIns="0" rIns="0" bIns="0">
            <a:spAutoFit/>
          </a:bodyPr>
          <a:lstStyle/>
          <a:p>
            <a:pPr marL="11206" algn="ctr" defTabSz="914400">
              <a:defRPr/>
            </a:pPr>
            <a:r>
              <a:rPr sz="3600" b="1" spc="-9" dirty="0">
                <a:solidFill>
                  <a:prstClr val="black"/>
                </a:solidFill>
                <a:latin typeface="Arial"/>
                <a:cs typeface="Arial"/>
              </a:rPr>
              <a:t>I</a:t>
            </a:r>
            <a:r>
              <a:rPr sz="3600" b="1" spc="-22" dirty="0">
                <a:solidFill>
                  <a:prstClr val="black"/>
                </a:solidFill>
                <a:latin typeface="Arial"/>
                <a:cs typeface="Arial"/>
              </a:rPr>
              <a:t>SO</a:t>
            </a:r>
            <a:r>
              <a:rPr sz="3600" b="1" spc="-4" dirty="0">
                <a:solidFill>
                  <a:prstClr val="black"/>
                </a:solidFill>
                <a:latin typeface="Arial"/>
                <a:cs typeface="Arial"/>
              </a:rPr>
              <a:t> </a:t>
            </a:r>
            <a:r>
              <a:rPr sz="3600" b="1" spc="-13" dirty="0">
                <a:solidFill>
                  <a:prstClr val="black"/>
                </a:solidFill>
                <a:latin typeface="Arial"/>
                <a:cs typeface="Arial"/>
              </a:rPr>
              <a:t>912</a:t>
            </a:r>
            <a:r>
              <a:rPr sz="3600" b="1" spc="-18" dirty="0">
                <a:solidFill>
                  <a:prstClr val="black"/>
                </a:solidFill>
                <a:latin typeface="Arial"/>
                <a:cs typeface="Arial"/>
              </a:rPr>
              <a:t>6</a:t>
            </a:r>
            <a:endParaRPr sz="3600" dirty="0">
              <a:solidFill>
                <a:prstClr val="black"/>
              </a:solidFill>
              <a:latin typeface="Arial"/>
              <a:cs typeface="Arial"/>
            </a:endParaRPr>
          </a:p>
          <a:p>
            <a:pPr defTabSz="914400">
              <a:spcBef>
                <a:spcPts val="11"/>
              </a:spcBef>
              <a:defRPr/>
            </a:pPr>
            <a:endParaRPr sz="2118" dirty="0">
              <a:solidFill>
                <a:prstClr val="black"/>
              </a:solidFill>
              <a:latin typeface="Times New Roman"/>
              <a:cs typeface="Times New Roman"/>
            </a:endParaRPr>
          </a:p>
          <a:p>
            <a:pPr marL="939103" indent="-403433" defTabSz="914400">
              <a:buClr>
                <a:srgbClr val="003265"/>
              </a:buClr>
              <a:buFont typeface="Microsoft Sans Serif"/>
              <a:buChar char="•"/>
              <a:tabLst>
                <a:tab pos="939103" algn="l"/>
              </a:tabLst>
              <a:defRPr/>
            </a:pPr>
            <a:r>
              <a:rPr sz="2800" b="1" spc="-13" dirty="0">
                <a:solidFill>
                  <a:srgbClr val="003265"/>
                </a:solidFill>
                <a:latin typeface="Arial"/>
                <a:cs typeface="Arial"/>
              </a:rPr>
              <a:t>Fun</a:t>
            </a:r>
            <a:r>
              <a:rPr sz="2800" b="1" spc="-9" dirty="0">
                <a:solidFill>
                  <a:srgbClr val="003265"/>
                </a:solidFill>
                <a:latin typeface="Arial"/>
                <a:cs typeface="Arial"/>
              </a:rPr>
              <a:t>ctionality</a:t>
            </a:r>
            <a:endParaRPr sz="2800" b="1" dirty="0">
              <a:solidFill>
                <a:prstClr val="black"/>
              </a:solidFill>
              <a:latin typeface="Arial"/>
              <a:cs typeface="Arial"/>
            </a:endParaRPr>
          </a:p>
          <a:p>
            <a:pPr marL="939103" indent="-403433" defTabSz="914400">
              <a:spcBef>
                <a:spcPts val="1257"/>
              </a:spcBef>
              <a:buClr>
                <a:srgbClr val="003265"/>
              </a:buClr>
              <a:buFont typeface="Microsoft Sans Serif"/>
              <a:buChar char="•"/>
              <a:tabLst>
                <a:tab pos="939103" algn="l"/>
              </a:tabLst>
              <a:defRPr/>
            </a:pPr>
            <a:r>
              <a:rPr sz="2800" b="1" spc="-22" dirty="0">
                <a:solidFill>
                  <a:srgbClr val="0000FF"/>
                </a:solidFill>
                <a:latin typeface="Arial"/>
                <a:cs typeface="Arial"/>
              </a:rPr>
              <a:t>R</a:t>
            </a:r>
            <a:r>
              <a:rPr sz="2800" b="1" spc="-9" dirty="0">
                <a:solidFill>
                  <a:srgbClr val="0000FF"/>
                </a:solidFill>
                <a:latin typeface="Arial"/>
                <a:cs typeface="Arial"/>
              </a:rPr>
              <a:t>eliability</a:t>
            </a:r>
            <a:endParaRPr sz="2800" b="1" dirty="0">
              <a:solidFill>
                <a:prstClr val="black"/>
              </a:solidFill>
              <a:latin typeface="Arial"/>
              <a:cs typeface="Arial"/>
            </a:endParaRPr>
          </a:p>
          <a:p>
            <a:pPr marL="969921" indent="-403433" defTabSz="914400">
              <a:spcBef>
                <a:spcPts val="1271"/>
              </a:spcBef>
              <a:buClr>
                <a:srgbClr val="003265"/>
              </a:buClr>
              <a:buFont typeface="Microsoft Sans Serif"/>
              <a:buChar char="•"/>
              <a:tabLst>
                <a:tab pos="970481" algn="l"/>
              </a:tabLst>
              <a:defRPr/>
            </a:pPr>
            <a:r>
              <a:rPr sz="2800" b="1" spc="-22" dirty="0">
                <a:solidFill>
                  <a:srgbClr val="003265"/>
                </a:solidFill>
                <a:latin typeface="Arial"/>
                <a:cs typeface="Arial"/>
              </a:rPr>
              <a:t>U</a:t>
            </a:r>
            <a:r>
              <a:rPr sz="2800" b="1" spc="-9" dirty="0">
                <a:solidFill>
                  <a:srgbClr val="003265"/>
                </a:solidFill>
                <a:latin typeface="Arial"/>
                <a:cs typeface="Arial"/>
              </a:rPr>
              <a:t>sability</a:t>
            </a:r>
            <a:endParaRPr sz="2800" b="1" dirty="0">
              <a:solidFill>
                <a:prstClr val="black"/>
              </a:solidFill>
              <a:latin typeface="Arial"/>
              <a:cs typeface="Arial"/>
            </a:endParaRPr>
          </a:p>
          <a:p>
            <a:pPr marL="969921" indent="-403433" defTabSz="914400">
              <a:spcBef>
                <a:spcPts val="1482"/>
              </a:spcBef>
              <a:buClr>
                <a:srgbClr val="003265"/>
              </a:buClr>
              <a:buFont typeface="Microsoft Sans Serif"/>
              <a:buChar char="•"/>
              <a:tabLst>
                <a:tab pos="970481" algn="l"/>
              </a:tabLst>
              <a:defRPr/>
            </a:pPr>
            <a:r>
              <a:rPr sz="2800" b="1" spc="-18" dirty="0">
                <a:solidFill>
                  <a:srgbClr val="965025"/>
                </a:solidFill>
                <a:latin typeface="Arial"/>
                <a:cs typeface="Arial"/>
              </a:rPr>
              <a:t>E</a:t>
            </a:r>
            <a:r>
              <a:rPr sz="2800" b="1" spc="-9" dirty="0">
                <a:solidFill>
                  <a:srgbClr val="965025"/>
                </a:solidFill>
                <a:latin typeface="Arial"/>
                <a:cs typeface="Arial"/>
              </a:rPr>
              <a:t>fficienc</a:t>
            </a:r>
            <a:r>
              <a:rPr sz="2800" b="1" spc="-13" dirty="0">
                <a:solidFill>
                  <a:srgbClr val="965025"/>
                </a:solidFill>
                <a:latin typeface="Arial"/>
                <a:cs typeface="Arial"/>
              </a:rPr>
              <a:t>y</a:t>
            </a:r>
            <a:endParaRPr sz="2800" b="1" dirty="0">
              <a:solidFill>
                <a:prstClr val="black"/>
              </a:solidFill>
              <a:latin typeface="Arial"/>
              <a:cs typeface="Arial"/>
            </a:endParaRPr>
          </a:p>
          <a:p>
            <a:pPr marL="939103" indent="-403433" defTabSz="914400">
              <a:spcBef>
                <a:spcPts val="1385"/>
              </a:spcBef>
              <a:buClr>
                <a:srgbClr val="003265"/>
              </a:buClr>
              <a:buFont typeface="Microsoft Sans Serif"/>
              <a:buChar char="•"/>
              <a:tabLst>
                <a:tab pos="939103" algn="l"/>
              </a:tabLst>
              <a:defRPr/>
            </a:pPr>
            <a:r>
              <a:rPr sz="2800" b="1" spc="-26" dirty="0">
                <a:solidFill>
                  <a:srgbClr val="003265"/>
                </a:solidFill>
                <a:latin typeface="Arial"/>
                <a:cs typeface="Arial"/>
              </a:rPr>
              <a:t>M</a:t>
            </a:r>
            <a:r>
              <a:rPr sz="2800" b="1" spc="-9" dirty="0">
                <a:solidFill>
                  <a:srgbClr val="003265"/>
                </a:solidFill>
                <a:latin typeface="Arial"/>
                <a:cs typeface="Arial"/>
              </a:rPr>
              <a:t>aintainability</a:t>
            </a:r>
            <a:endParaRPr sz="2800" b="1" dirty="0">
              <a:solidFill>
                <a:prstClr val="black"/>
              </a:solidFill>
              <a:latin typeface="Arial"/>
              <a:cs typeface="Arial"/>
            </a:endParaRPr>
          </a:p>
          <a:p>
            <a:pPr marL="939103" indent="-403433" defTabSz="914400">
              <a:spcBef>
                <a:spcPts val="1271"/>
              </a:spcBef>
              <a:buClr>
                <a:srgbClr val="003265"/>
              </a:buClr>
              <a:buFont typeface="Microsoft Sans Serif"/>
              <a:buChar char="•"/>
              <a:tabLst>
                <a:tab pos="939103" algn="l"/>
              </a:tabLst>
              <a:defRPr/>
            </a:pPr>
            <a:r>
              <a:rPr sz="2800" b="1" spc="-18" dirty="0">
                <a:solidFill>
                  <a:srgbClr val="0000FF"/>
                </a:solidFill>
                <a:latin typeface="Arial"/>
                <a:cs typeface="Arial"/>
              </a:rPr>
              <a:t>P</a:t>
            </a:r>
            <a:r>
              <a:rPr sz="2800" b="1" spc="-9" dirty="0">
                <a:solidFill>
                  <a:srgbClr val="0000FF"/>
                </a:solidFill>
                <a:latin typeface="Arial"/>
                <a:cs typeface="Arial"/>
              </a:rPr>
              <a:t>ortability</a:t>
            </a:r>
            <a:endParaRPr sz="2800" b="1" dirty="0">
              <a:solidFill>
                <a:prstClr val="black"/>
              </a:solidFill>
              <a:latin typeface="Arial"/>
              <a:cs typeface="Arial"/>
            </a:endParaRPr>
          </a:p>
        </p:txBody>
      </p:sp>
    </p:spTree>
    <p:extLst>
      <p:ext uri="{BB962C8B-B14F-4D97-AF65-F5344CB8AC3E}">
        <p14:creationId xmlns:p14="http://schemas.microsoft.com/office/powerpoint/2010/main" val="12342994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360363" y="260350"/>
          <a:ext cx="8532812" cy="6191252"/>
        </p:xfrm>
        <a:graphic>
          <a:graphicData uri="http://schemas.openxmlformats.org/drawingml/2006/table">
            <a:tbl>
              <a:tblPr/>
              <a:tblGrid>
                <a:gridCol w="2297112"/>
                <a:gridCol w="6235700"/>
              </a:tblGrid>
              <a:tr h="992188">
                <a:tc>
                  <a:txBody>
                    <a:bodyPr/>
                    <a:lstStyle>
                      <a:lvl1pPr marL="635000" indent="-31750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0" marR="0" lvl="0" indent="-317500" algn="l" defTabSz="914400" rtl="0" eaLnBrk="1" fontAlgn="base" latinLnBrk="0" hangingPunct="1">
                        <a:lnSpc>
                          <a:spcPct val="101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Characteristic/ Attribute</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solidFill>
                      <a:srgbClr val="98FF65"/>
                    </a:solidFill>
                  </a:tcPr>
                </a:tc>
                <a:tc>
                  <a:txBody>
                    <a:bodyPr/>
                    <a:lstStyle>
                      <a:lvl1pPr marL="1187450" indent="-73025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187450" marR="0" lvl="0" indent="-730250" algn="l" defTabSz="914400" rtl="0" eaLnBrk="1" fontAlgn="base" latinLnBrk="0" hangingPunct="1">
                        <a:lnSpc>
                          <a:spcPct val="101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 Description of the Characteristics and the concerns Addressed by Attributes</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solidFill>
                      <a:srgbClr val="98FF65"/>
                    </a:solidFill>
                  </a:tcPr>
                </a:tc>
              </a:tr>
              <a:tr h="981075">
                <a:tc>
                  <a:txBody>
                    <a:bodyPr/>
                    <a:lstStyle>
                      <a:lvl1pPr marL="7620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62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CC0000"/>
                          </a:solidFill>
                          <a:effectLst/>
                          <a:latin typeface="Arial" panose="020B0604020202020204" pitchFamily="34" charset="0"/>
                          <a:cs typeface="Arial" panose="020B0604020202020204" pitchFamily="34" charset="0"/>
                        </a:rPr>
                        <a:t>Functionality</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1pPr>
                      <a:lvl2pPr marL="742950" indent="-285750">
                        <a:spcBef>
                          <a:spcPct val="20000"/>
                        </a:spcBef>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2pPr>
                      <a:lvl3pPr marL="1143000" indent="-228600">
                        <a:spcBef>
                          <a:spcPct val="20000"/>
                        </a:spcBef>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3pPr>
                      <a:lvl4pPr marL="1600200" indent="-228600">
                        <a:spcBef>
                          <a:spcPct val="20000"/>
                        </a:spcBef>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4pPr>
                      <a:lvl5pPr marL="2057400" indent="-228600">
                        <a:spcBef>
                          <a:spcPct val="20000"/>
                        </a:spcBef>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787525" algn="l"/>
                          <a:tab pos="2727325" algn="l"/>
                          <a:tab pos="3111500" algn="l"/>
                          <a:tab pos="4600575" algn="l"/>
                          <a:tab pos="4981575" algn="l"/>
                          <a:tab pos="5491163" algn="l"/>
                        </a:tabLs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tab pos="1787525" algn="l"/>
                          <a:tab pos="2727325" algn="l"/>
                          <a:tab pos="3111500" algn="l"/>
                          <a:tab pos="4600575" algn="l"/>
                          <a:tab pos="4981575" algn="l"/>
                          <a:tab pos="5491163"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Characteristics	relating	to	achievement	of	the	basic purpose for which the software is being engineered</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55650">
                <a:tc>
                  <a:txBody>
                    <a:bodyPr/>
                    <a:lstStyle>
                      <a:lvl1pPr marL="250825" indent="-173038">
                        <a:spcBef>
                          <a:spcPct val="20000"/>
                        </a:spcBef>
                        <a:tabLst>
                          <a:tab pos="250825" algn="l"/>
                        </a:tabLst>
                        <a:defRPr sz="1600">
                          <a:solidFill>
                            <a:schemeClr val="tx1"/>
                          </a:solidFill>
                          <a:latin typeface="Calibri" panose="020F0502020204030204" pitchFamily="34" charset="0"/>
                        </a:defRPr>
                      </a:lvl1pPr>
                      <a:lvl2pPr marL="742950" indent="-285750">
                        <a:spcBef>
                          <a:spcPct val="20000"/>
                        </a:spcBef>
                        <a:tabLst>
                          <a:tab pos="250825" algn="l"/>
                        </a:tabLst>
                        <a:defRPr sz="1600">
                          <a:solidFill>
                            <a:schemeClr val="tx1"/>
                          </a:solidFill>
                          <a:latin typeface="Calibri" panose="020F0502020204030204" pitchFamily="34" charset="0"/>
                        </a:defRPr>
                      </a:lvl2pPr>
                      <a:lvl3pPr marL="1143000" indent="-228600">
                        <a:spcBef>
                          <a:spcPct val="20000"/>
                        </a:spcBef>
                        <a:tabLst>
                          <a:tab pos="250825" algn="l"/>
                        </a:tabLst>
                        <a:defRPr sz="1600">
                          <a:solidFill>
                            <a:schemeClr val="tx1"/>
                          </a:solidFill>
                          <a:latin typeface="Calibri" panose="020F0502020204030204" pitchFamily="34" charset="0"/>
                        </a:defRPr>
                      </a:lvl3pPr>
                      <a:lvl4pPr marL="1600200" indent="-228600">
                        <a:spcBef>
                          <a:spcPct val="20000"/>
                        </a:spcBef>
                        <a:tabLst>
                          <a:tab pos="250825" algn="l"/>
                        </a:tabLst>
                        <a:defRPr sz="1600">
                          <a:solidFill>
                            <a:schemeClr val="tx1"/>
                          </a:solidFill>
                          <a:latin typeface="Calibri" panose="020F0502020204030204" pitchFamily="34" charset="0"/>
                        </a:defRPr>
                      </a:lvl4pPr>
                      <a:lvl5pPr marL="2057400" indent="-228600">
                        <a:spcBef>
                          <a:spcPct val="20000"/>
                        </a:spcBef>
                        <a:tabLst>
                          <a:tab pos="2508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508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508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508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50825" algn="l"/>
                        </a:tabLst>
                        <a:defRPr sz="1600">
                          <a:solidFill>
                            <a:schemeClr val="tx1"/>
                          </a:solidFill>
                          <a:latin typeface="Calibri" panose="020F0502020204030204" pitchFamily="34" charset="0"/>
                        </a:defRPr>
                      </a:lvl9pPr>
                    </a:lstStyle>
                    <a:p>
                      <a:pPr marL="250825" marR="0" lvl="0" indent="-173038"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25082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Suitability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presence and appropriateness of a set of functions for specified tasks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Accuracy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provision of right or agreed results or effects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Interoperability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Software’s ability to interact with specified systems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55650">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Security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Ability to prevent unauthorized access, whether accidental or deliberate, to program and data.</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1082675">
                <a:tc>
                  <a:txBody>
                    <a:bodyPr/>
                    <a:lstStyle>
                      <a:lvl1pPr marL="7620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62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CC0000"/>
                          </a:solidFill>
                          <a:effectLst/>
                          <a:latin typeface="Arial" panose="020B0604020202020204" pitchFamily="34" charset="0"/>
                          <a:cs typeface="Arial" panose="020B0604020202020204" pitchFamily="34" charset="0"/>
                        </a:rPr>
                        <a:t>Reliability</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Characteristics   relating   to   capability   of   software   to maintain  its  level  of  performance  under  stated  conditions for a stated period of time</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57238">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Maturity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Attributes of software that bear on the frequency of failure by faults in the software</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780534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382588" y="260350"/>
          <a:ext cx="8437562" cy="6191250"/>
        </p:xfrm>
        <a:graphic>
          <a:graphicData uri="http://schemas.openxmlformats.org/drawingml/2006/table">
            <a:tbl>
              <a:tblPr/>
              <a:tblGrid>
                <a:gridCol w="2220912"/>
                <a:gridCol w="6216650"/>
              </a:tblGrid>
              <a:tr h="788988">
                <a:tc>
                  <a:txBody>
                    <a:bodyPr/>
                    <a:lstStyle>
                      <a:lvl1pPr marL="314325" indent="-234950">
                        <a:spcBef>
                          <a:spcPct val="20000"/>
                        </a:spcBef>
                        <a:tabLst>
                          <a:tab pos="314325" algn="l"/>
                        </a:tabLst>
                        <a:defRPr sz="1600">
                          <a:solidFill>
                            <a:schemeClr val="tx1"/>
                          </a:solidFill>
                          <a:latin typeface="Calibri" panose="020F0502020204030204" pitchFamily="34" charset="0"/>
                        </a:defRPr>
                      </a:lvl1pPr>
                      <a:lvl2pPr marL="742950" indent="-285750">
                        <a:spcBef>
                          <a:spcPct val="20000"/>
                        </a:spcBef>
                        <a:tabLst>
                          <a:tab pos="314325" algn="l"/>
                        </a:tabLst>
                        <a:defRPr sz="1600">
                          <a:solidFill>
                            <a:schemeClr val="tx1"/>
                          </a:solidFill>
                          <a:latin typeface="Calibri" panose="020F0502020204030204" pitchFamily="34" charset="0"/>
                        </a:defRPr>
                      </a:lvl2pPr>
                      <a:lvl3pPr marL="1143000" indent="-228600">
                        <a:spcBef>
                          <a:spcPct val="20000"/>
                        </a:spcBef>
                        <a:tabLst>
                          <a:tab pos="314325" algn="l"/>
                        </a:tabLst>
                        <a:defRPr sz="1600">
                          <a:solidFill>
                            <a:schemeClr val="tx1"/>
                          </a:solidFill>
                          <a:latin typeface="Calibri" panose="020F0502020204030204" pitchFamily="34" charset="0"/>
                        </a:defRPr>
                      </a:lvl3pPr>
                      <a:lvl4pPr marL="1600200" indent="-228600">
                        <a:spcBef>
                          <a:spcPct val="20000"/>
                        </a:spcBef>
                        <a:tabLst>
                          <a:tab pos="314325" algn="l"/>
                        </a:tabLst>
                        <a:defRPr sz="1600">
                          <a:solidFill>
                            <a:schemeClr val="tx1"/>
                          </a:solidFill>
                          <a:latin typeface="Calibri" panose="020F0502020204030204" pitchFamily="34" charset="0"/>
                        </a:defRPr>
                      </a:lvl4pPr>
                      <a:lvl5pPr marL="2057400" indent="-228600">
                        <a:spcBef>
                          <a:spcPct val="20000"/>
                        </a:spcBef>
                        <a:tabLst>
                          <a:tab pos="3143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9pPr>
                    </a:lstStyle>
                    <a:p>
                      <a:pPr marL="314325"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432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Fault tolerance</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1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Ability to maintain a specified level of performance in cases of software faults or unexpected inputs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1125537">
                <a:tc>
                  <a:txBody>
                    <a:bodyPr/>
                    <a:lstStyle>
                      <a:lvl1pPr marL="314325" indent="-234950">
                        <a:spcBef>
                          <a:spcPct val="20000"/>
                        </a:spcBef>
                        <a:tabLst>
                          <a:tab pos="314325" algn="l"/>
                        </a:tabLst>
                        <a:defRPr sz="1600">
                          <a:solidFill>
                            <a:schemeClr val="tx1"/>
                          </a:solidFill>
                          <a:latin typeface="Calibri" panose="020F0502020204030204" pitchFamily="34" charset="0"/>
                        </a:defRPr>
                      </a:lvl1pPr>
                      <a:lvl2pPr marL="742950" indent="-285750">
                        <a:spcBef>
                          <a:spcPct val="20000"/>
                        </a:spcBef>
                        <a:tabLst>
                          <a:tab pos="314325" algn="l"/>
                        </a:tabLst>
                        <a:defRPr sz="1600">
                          <a:solidFill>
                            <a:schemeClr val="tx1"/>
                          </a:solidFill>
                          <a:latin typeface="Calibri" panose="020F0502020204030204" pitchFamily="34" charset="0"/>
                        </a:defRPr>
                      </a:lvl2pPr>
                      <a:lvl3pPr marL="1143000" indent="-228600">
                        <a:spcBef>
                          <a:spcPct val="20000"/>
                        </a:spcBef>
                        <a:tabLst>
                          <a:tab pos="314325" algn="l"/>
                        </a:tabLst>
                        <a:defRPr sz="1600">
                          <a:solidFill>
                            <a:schemeClr val="tx1"/>
                          </a:solidFill>
                          <a:latin typeface="Calibri" panose="020F0502020204030204" pitchFamily="34" charset="0"/>
                        </a:defRPr>
                      </a:lvl3pPr>
                      <a:lvl4pPr marL="1600200" indent="-228600">
                        <a:spcBef>
                          <a:spcPct val="20000"/>
                        </a:spcBef>
                        <a:tabLst>
                          <a:tab pos="314325" algn="l"/>
                        </a:tabLst>
                        <a:defRPr sz="1600">
                          <a:solidFill>
                            <a:schemeClr val="tx1"/>
                          </a:solidFill>
                          <a:latin typeface="Calibri" panose="020F0502020204030204" pitchFamily="34" charset="0"/>
                        </a:defRPr>
                      </a:lvl4pPr>
                      <a:lvl5pPr marL="2057400" indent="-228600">
                        <a:spcBef>
                          <a:spcPct val="20000"/>
                        </a:spcBef>
                        <a:tabLst>
                          <a:tab pos="3143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9pPr>
                    </a:lstStyle>
                    <a:p>
                      <a:pPr marL="314325"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432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Recoverability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Capability   and   effort   needed   to   reestablish   level   of performance   and   recover   affected   data   after   possible failure.</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1125537">
                <a:tc>
                  <a:txBody>
                    <a:bodyPr/>
                    <a:lstStyle>
                      <a:lvl1pPr marL="777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778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CC0000"/>
                          </a:solidFill>
                          <a:effectLst/>
                          <a:latin typeface="Arial" panose="020B0604020202020204" pitchFamily="34" charset="0"/>
                          <a:cs typeface="Arial" panose="020B0604020202020204" pitchFamily="34" charset="0"/>
                        </a:rPr>
                        <a:t>Usability</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Characteristics relating to the effort needed for use, and on the individual assessment of such use, by a stated implied set of users.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88988">
                <a:tc>
                  <a:txBody>
                    <a:bodyPr/>
                    <a:lstStyle>
                      <a:lvl1pPr marL="314325" indent="-234950">
                        <a:spcBef>
                          <a:spcPct val="20000"/>
                        </a:spcBef>
                        <a:tabLst>
                          <a:tab pos="314325" algn="l"/>
                        </a:tabLst>
                        <a:defRPr sz="1600">
                          <a:solidFill>
                            <a:schemeClr val="tx1"/>
                          </a:solidFill>
                          <a:latin typeface="Calibri" panose="020F0502020204030204" pitchFamily="34" charset="0"/>
                        </a:defRPr>
                      </a:lvl1pPr>
                      <a:lvl2pPr marL="742950" indent="-285750">
                        <a:spcBef>
                          <a:spcPct val="20000"/>
                        </a:spcBef>
                        <a:tabLst>
                          <a:tab pos="314325" algn="l"/>
                        </a:tabLst>
                        <a:defRPr sz="1600">
                          <a:solidFill>
                            <a:schemeClr val="tx1"/>
                          </a:solidFill>
                          <a:latin typeface="Calibri" panose="020F0502020204030204" pitchFamily="34" charset="0"/>
                        </a:defRPr>
                      </a:lvl2pPr>
                      <a:lvl3pPr marL="1143000" indent="-228600">
                        <a:spcBef>
                          <a:spcPct val="20000"/>
                        </a:spcBef>
                        <a:tabLst>
                          <a:tab pos="314325" algn="l"/>
                        </a:tabLst>
                        <a:defRPr sz="1600">
                          <a:solidFill>
                            <a:schemeClr val="tx1"/>
                          </a:solidFill>
                          <a:latin typeface="Calibri" panose="020F0502020204030204" pitchFamily="34" charset="0"/>
                        </a:defRPr>
                      </a:lvl3pPr>
                      <a:lvl4pPr marL="1600200" indent="-228600">
                        <a:spcBef>
                          <a:spcPct val="20000"/>
                        </a:spcBef>
                        <a:tabLst>
                          <a:tab pos="314325" algn="l"/>
                        </a:tabLst>
                        <a:defRPr sz="1600">
                          <a:solidFill>
                            <a:schemeClr val="tx1"/>
                          </a:solidFill>
                          <a:latin typeface="Calibri" panose="020F0502020204030204" pitchFamily="34" charset="0"/>
                        </a:defRPr>
                      </a:lvl4pPr>
                      <a:lvl5pPr marL="2057400" indent="-228600">
                        <a:spcBef>
                          <a:spcPct val="20000"/>
                        </a:spcBef>
                        <a:tabLst>
                          <a:tab pos="3143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9pPr>
                    </a:lstStyle>
                    <a:p>
                      <a:pPr marL="314325"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432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Understandability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1pPr>
                      <a:lvl2pPr marL="742950" indent="-285750">
                        <a:spcBef>
                          <a:spcPct val="20000"/>
                        </a:spcBef>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2pPr>
                      <a:lvl3pPr marL="1143000" indent="-228600">
                        <a:spcBef>
                          <a:spcPct val="20000"/>
                        </a:spcBef>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3pPr>
                      <a:lvl4pPr marL="1600200" indent="-228600">
                        <a:spcBef>
                          <a:spcPct val="20000"/>
                        </a:spcBef>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4pPr>
                      <a:lvl5pPr marL="2057400" indent="-228600">
                        <a:spcBef>
                          <a:spcPct val="20000"/>
                        </a:spcBef>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619125" algn="l"/>
                          <a:tab pos="1279525" algn="l"/>
                          <a:tab pos="2254250" algn="l"/>
                          <a:tab pos="2660650" algn="l"/>
                          <a:tab pos="2927350" algn="l"/>
                          <a:tab pos="3513138" algn="l"/>
                          <a:tab pos="3843338" algn="l"/>
                          <a:tab pos="4972050" algn="l"/>
                          <a:tab pos="5427663" algn="l"/>
                        </a:tabLs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tab pos="619125" algn="l"/>
                          <a:tab pos="1279525" algn="l"/>
                          <a:tab pos="2254250" algn="l"/>
                          <a:tab pos="2660650" algn="l"/>
                          <a:tab pos="2927350" algn="l"/>
                          <a:tab pos="3513138" algn="l"/>
                          <a:tab pos="3843338" algn="l"/>
                          <a:tab pos="4972050" algn="l"/>
                          <a:tab pos="5427663"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effort	required	for	a	user	to	recognize	the	logical concept and its applicability.</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85813">
                <a:tc>
                  <a:txBody>
                    <a:bodyPr/>
                    <a:lstStyle>
                      <a:lvl1pPr marL="314325" indent="-234950">
                        <a:spcBef>
                          <a:spcPct val="20000"/>
                        </a:spcBef>
                        <a:tabLst>
                          <a:tab pos="314325" algn="l"/>
                        </a:tabLst>
                        <a:defRPr sz="1600">
                          <a:solidFill>
                            <a:schemeClr val="tx1"/>
                          </a:solidFill>
                          <a:latin typeface="Calibri" panose="020F0502020204030204" pitchFamily="34" charset="0"/>
                        </a:defRPr>
                      </a:lvl1pPr>
                      <a:lvl2pPr marL="742950" indent="-285750">
                        <a:spcBef>
                          <a:spcPct val="20000"/>
                        </a:spcBef>
                        <a:tabLst>
                          <a:tab pos="314325" algn="l"/>
                        </a:tabLst>
                        <a:defRPr sz="1600">
                          <a:solidFill>
                            <a:schemeClr val="tx1"/>
                          </a:solidFill>
                          <a:latin typeface="Calibri" panose="020F0502020204030204" pitchFamily="34" charset="0"/>
                        </a:defRPr>
                      </a:lvl2pPr>
                      <a:lvl3pPr marL="1143000" indent="-228600">
                        <a:spcBef>
                          <a:spcPct val="20000"/>
                        </a:spcBef>
                        <a:tabLst>
                          <a:tab pos="314325" algn="l"/>
                        </a:tabLst>
                        <a:defRPr sz="1600">
                          <a:solidFill>
                            <a:schemeClr val="tx1"/>
                          </a:solidFill>
                          <a:latin typeface="Calibri" panose="020F0502020204030204" pitchFamily="34" charset="0"/>
                        </a:defRPr>
                      </a:lvl3pPr>
                      <a:lvl4pPr marL="1600200" indent="-228600">
                        <a:spcBef>
                          <a:spcPct val="20000"/>
                        </a:spcBef>
                        <a:tabLst>
                          <a:tab pos="314325" algn="l"/>
                        </a:tabLst>
                        <a:defRPr sz="1600">
                          <a:solidFill>
                            <a:schemeClr val="tx1"/>
                          </a:solidFill>
                          <a:latin typeface="Calibri" panose="020F0502020204030204" pitchFamily="34" charset="0"/>
                        </a:defRPr>
                      </a:lvl4pPr>
                      <a:lvl5pPr marL="2057400" indent="-228600">
                        <a:spcBef>
                          <a:spcPct val="20000"/>
                        </a:spcBef>
                        <a:tabLst>
                          <a:tab pos="3143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9pPr>
                    </a:lstStyle>
                    <a:p>
                      <a:pPr marL="314325"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432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Learnability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1pPr>
                      <a:lvl2pPr marL="742950" indent="-285750">
                        <a:spcBef>
                          <a:spcPct val="20000"/>
                        </a:spcBef>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2pPr>
                      <a:lvl3pPr marL="1143000" indent="-228600">
                        <a:spcBef>
                          <a:spcPct val="20000"/>
                        </a:spcBef>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3pPr>
                      <a:lvl4pPr marL="1600200" indent="-228600">
                        <a:spcBef>
                          <a:spcPct val="20000"/>
                        </a:spcBef>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4pPr>
                      <a:lvl5pPr marL="2057400" indent="-228600">
                        <a:spcBef>
                          <a:spcPct val="20000"/>
                        </a:spcBef>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627063" algn="l"/>
                          <a:tab pos="1295400" algn="l"/>
                          <a:tab pos="2276475" algn="l"/>
                          <a:tab pos="2689225" algn="l"/>
                          <a:tab pos="2962275" algn="l"/>
                          <a:tab pos="3552825" algn="l"/>
                          <a:tab pos="3889375" algn="l"/>
                          <a:tab pos="4541838" algn="l"/>
                          <a:tab pos="4918075" algn="l"/>
                        </a:tabLs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tab pos="627063" algn="l"/>
                          <a:tab pos="1295400" algn="l"/>
                          <a:tab pos="2276475" algn="l"/>
                          <a:tab pos="2689225" algn="l"/>
                          <a:tab pos="2962275" algn="l"/>
                          <a:tab pos="3552825" algn="l"/>
                          <a:tab pos="3889375" algn="l"/>
                          <a:tab pos="4541838" algn="l"/>
                          <a:tab pos="491807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effort	required	for	a	user	to	learn	its	application, operation, input and output.</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450850">
                <a:tc>
                  <a:txBody>
                    <a:bodyPr/>
                    <a:lstStyle>
                      <a:lvl1pPr marL="314325" indent="-234950">
                        <a:spcBef>
                          <a:spcPct val="20000"/>
                        </a:spcBef>
                        <a:tabLst>
                          <a:tab pos="314325" algn="l"/>
                        </a:tabLst>
                        <a:defRPr sz="1600">
                          <a:solidFill>
                            <a:schemeClr val="tx1"/>
                          </a:solidFill>
                          <a:latin typeface="Calibri" panose="020F0502020204030204" pitchFamily="34" charset="0"/>
                        </a:defRPr>
                      </a:lvl1pPr>
                      <a:lvl2pPr marL="742950" indent="-285750">
                        <a:spcBef>
                          <a:spcPct val="20000"/>
                        </a:spcBef>
                        <a:tabLst>
                          <a:tab pos="314325" algn="l"/>
                        </a:tabLst>
                        <a:defRPr sz="1600">
                          <a:solidFill>
                            <a:schemeClr val="tx1"/>
                          </a:solidFill>
                          <a:latin typeface="Calibri" panose="020F0502020204030204" pitchFamily="34" charset="0"/>
                        </a:defRPr>
                      </a:lvl2pPr>
                      <a:lvl3pPr marL="1143000" indent="-228600">
                        <a:spcBef>
                          <a:spcPct val="20000"/>
                        </a:spcBef>
                        <a:tabLst>
                          <a:tab pos="314325" algn="l"/>
                        </a:tabLst>
                        <a:defRPr sz="1600">
                          <a:solidFill>
                            <a:schemeClr val="tx1"/>
                          </a:solidFill>
                          <a:latin typeface="Calibri" panose="020F0502020204030204" pitchFamily="34" charset="0"/>
                        </a:defRPr>
                      </a:lvl3pPr>
                      <a:lvl4pPr marL="1600200" indent="-228600">
                        <a:spcBef>
                          <a:spcPct val="20000"/>
                        </a:spcBef>
                        <a:tabLst>
                          <a:tab pos="314325" algn="l"/>
                        </a:tabLst>
                        <a:defRPr sz="1600">
                          <a:solidFill>
                            <a:schemeClr val="tx1"/>
                          </a:solidFill>
                          <a:latin typeface="Calibri" panose="020F0502020204030204" pitchFamily="34" charset="0"/>
                        </a:defRPr>
                      </a:lvl4pPr>
                      <a:lvl5pPr marL="2057400" indent="-228600">
                        <a:spcBef>
                          <a:spcPct val="20000"/>
                        </a:spcBef>
                        <a:tabLst>
                          <a:tab pos="3143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4325" algn="l"/>
                        </a:tabLst>
                        <a:defRPr sz="1600">
                          <a:solidFill>
                            <a:schemeClr val="tx1"/>
                          </a:solidFill>
                          <a:latin typeface="Calibri" panose="020F0502020204030204" pitchFamily="34" charset="0"/>
                        </a:defRPr>
                      </a:lvl9pPr>
                    </a:lstStyle>
                    <a:p>
                      <a:pPr marL="314325"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432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Operability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ease of operation and control by users.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1125537">
                <a:tc>
                  <a:txBody>
                    <a:bodyPr/>
                    <a:lstStyle>
                      <a:lvl1pPr marL="777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778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CC0000"/>
                          </a:solidFill>
                          <a:effectLst/>
                          <a:latin typeface="Arial" panose="020B0604020202020204" pitchFamily="34" charset="0"/>
                          <a:cs typeface="Arial" panose="020B0604020202020204" pitchFamily="34" charset="0"/>
                        </a:rPr>
                        <a:t>Efficiency</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Characteristic related to the relationship between the level of   performance   of   the   software   and   the   amount   of resources used, under stated conditions.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89685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76866" y="511459"/>
            <a:ext cx="6798734" cy="699151"/>
          </a:xfrm>
        </p:spPr>
        <p:txBody>
          <a:bodyPr>
            <a:normAutofit fontScale="90000"/>
          </a:bodyPr>
          <a:lstStyle/>
          <a:p>
            <a:r>
              <a:rPr lang="en-US" b="1" dirty="0" smtClean="0">
                <a:latin typeface="Arial" panose="020B0604020202020204" pitchFamily="34" charset="0"/>
                <a:cs typeface="Arial" panose="020B0604020202020204" pitchFamily="34" charset="0"/>
              </a:rPr>
              <a:t>Stages of testing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73529" y="1350310"/>
            <a:ext cx="7605408" cy="4470523"/>
          </a:xfrm>
        </p:spPr>
        <p:txBody>
          <a:bodyPr>
            <a:normAutofit/>
          </a:bodyPr>
          <a:lstStyle/>
          <a:p>
            <a:r>
              <a:rPr lang="en-US" sz="2800" b="1" u="sng" dirty="0" smtClean="0">
                <a:latin typeface="Arial" panose="020B0604020202020204" pitchFamily="34" charset="0"/>
                <a:cs typeface="Arial" panose="020B0604020202020204" pitchFamily="34" charset="0"/>
              </a:rPr>
              <a:t>Development testing</a:t>
            </a:r>
            <a:r>
              <a:rPr lang="en-US" sz="2800" dirty="0" smtClean="0">
                <a:latin typeface="Arial" panose="020B0604020202020204" pitchFamily="34" charset="0"/>
                <a:cs typeface="Arial" panose="020B0604020202020204" pitchFamily="34" charset="0"/>
              </a:rPr>
              <a:t>, where the system is </a:t>
            </a:r>
            <a:r>
              <a:rPr lang="en-US" sz="2800" b="1" u="sng" dirty="0" smtClean="0">
                <a:latin typeface="Arial" panose="020B0604020202020204" pitchFamily="34" charset="0"/>
                <a:cs typeface="Arial" panose="020B0604020202020204" pitchFamily="34" charset="0"/>
              </a:rPr>
              <a:t>tested during development </a:t>
            </a:r>
            <a:r>
              <a:rPr lang="en-US" sz="2800" dirty="0" smtClean="0">
                <a:latin typeface="Arial" panose="020B0604020202020204" pitchFamily="34" charset="0"/>
                <a:cs typeface="Arial" panose="020B0604020202020204" pitchFamily="34" charset="0"/>
              </a:rPr>
              <a:t>to discover bugs and defects. </a:t>
            </a:r>
          </a:p>
          <a:p>
            <a:r>
              <a:rPr lang="en-US" sz="2800" b="1" u="sng" dirty="0" smtClean="0">
                <a:latin typeface="Arial" panose="020B0604020202020204" pitchFamily="34" charset="0"/>
                <a:cs typeface="Arial" panose="020B0604020202020204" pitchFamily="34" charset="0"/>
              </a:rPr>
              <a:t>Release testing</a:t>
            </a:r>
            <a:r>
              <a:rPr lang="en-US" sz="2800" dirty="0" smtClean="0">
                <a:latin typeface="Arial" panose="020B0604020202020204" pitchFamily="34" charset="0"/>
                <a:cs typeface="Arial" panose="020B0604020202020204" pitchFamily="34" charset="0"/>
              </a:rPr>
              <a:t>, where </a:t>
            </a:r>
            <a:r>
              <a:rPr lang="en-US" sz="2800" b="1" u="sng" dirty="0" smtClean="0">
                <a:latin typeface="Arial" panose="020B0604020202020204" pitchFamily="34" charset="0"/>
                <a:cs typeface="Arial" panose="020B0604020202020204" pitchFamily="34" charset="0"/>
              </a:rPr>
              <a:t>a separate testing team test a complete version of the system before it is released</a:t>
            </a:r>
            <a:r>
              <a:rPr lang="en-US" sz="2800" dirty="0" smtClean="0">
                <a:latin typeface="Arial" panose="020B0604020202020204" pitchFamily="34" charset="0"/>
                <a:cs typeface="Arial" panose="020B0604020202020204" pitchFamily="34" charset="0"/>
              </a:rPr>
              <a:t> to users. </a:t>
            </a:r>
          </a:p>
          <a:p>
            <a:r>
              <a:rPr lang="en-US" sz="2800" b="1" u="sng" dirty="0" smtClean="0">
                <a:latin typeface="Arial" panose="020B0604020202020204" pitchFamily="34" charset="0"/>
                <a:cs typeface="Arial" panose="020B0604020202020204" pitchFamily="34" charset="0"/>
              </a:rPr>
              <a:t>User testing</a:t>
            </a:r>
            <a:r>
              <a:rPr lang="en-US" sz="2800" dirty="0" smtClean="0">
                <a:latin typeface="Arial" panose="020B0604020202020204" pitchFamily="34" charset="0"/>
                <a:cs typeface="Arial" panose="020B0604020202020204" pitchFamily="34" charset="0"/>
              </a:rPr>
              <a:t>, where users or potential </a:t>
            </a:r>
            <a:r>
              <a:rPr lang="en-US" sz="2800" b="1" u="sng" dirty="0" smtClean="0">
                <a:latin typeface="Arial" panose="020B0604020202020204" pitchFamily="34" charset="0"/>
                <a:cs typeface="Arial" panose="020B0604020202020204" pitchFamily="34" charset="0"/>
              </a:rPr>
              <a:t>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323850" y="188913"/>
          <a:ext cx="8569325" cy="6421438"/>
        </p:xfrm>
        <a:graphic>
          <a:graphicData uri="http://schemas.openxmlformats.org/drawingml/2006/table">
            <a:tbl>
              <a:tblPr/>
              <a:tblGrid>
                <a:gridCol w="2308225"/>
                <a:gridCol w="6261100"/>
              </a:tblGrid>
              <a:tr h="796925">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Time behavior</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1pPr>
                      <a:lvl2pPr marL="742950" indent="-285750">
                        <a:spcBef>
                          <a:spcPct val="20000"/>
                        </a:spcBef>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2pPr>
                      <a:lvl3pPr marL="1143000" indent="-228600">
                        <a:spcBef>
                          <a:spcPct val="20000"/>
                        </a:spcBef>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3pPr>
                      <a:lvl4pPr marL="1600200" indent="-228600">
                        <a:spcBef>
                          <a:spcPct val="20000"/>
                        </a:spcBef>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4pPr>
                      <a:lvl5pPr marL="2057400" indent="-228600">
                        <a:spcBef>
                          <a:spcPct val="20000"/>
                        </a:spcBef>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669925" algn="l"/>
                          <a:tab pos="1479550" algn="l"/>
                          <a:tab pos="1860550" algn="l"/>
                          <a:tab pos="2989263" algn="l"/>
                          <a:tab pos="3559175" algn="l"/>
                          <a:tab pos="4854575" algn="l"/>
                          <a:tab pos="5588000" algn="l"/>
                        </a:tabLs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1000"/>
                        </a:lnSpc>
                        <a:spcBef>
                          <a:spcPct val="0"/>
                        </a:spcBef>
                        <a:spcAft>
                          <a:spcPct val="0"/>
                        </a:spcAft>
                        <a:buClrTx/>
                        <a:buSzTx/>
                        <a:buFontTx/>
                        <a:buNone/>
                        <a:tabLst>
                          <a:tab pos="669925" algn="l"/>
                          <a:tab pos="1479550" algn="l"/>
                          <a:tab pos="1860550" algn="l"/>
                          <a:tab pos="2989263" algn="l"/>
                          <a:tab pos="3559175" algn="l"/>
                          <a:tab pos="4854575" algn="l"/>
                          <a:tab pos="5588000"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speed	of	response	and	processing	times	and throughout rates in performing its function.</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96925">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Resource behavior</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amount of resources used and the duration of such use in performing its function.</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1524000">
                <a:tc>
                  <a:txBody>
                    <a:bodyPr/>
                    <a:lstStyle>
                      <a:lvl1pPr marL="7620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62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CC0000"/>
                          </a:solidFill>
                          <a:effectLst/>
                          <a:latin typeface="Arial" panose="020B0604020202020204" pitchFamily="34" charset="0"/>
                          <a:cs typeface="Arial" panose="020B0604020202020204" pitchFamily="34" charset="0"/>
                        </a:rPr>
                        <a:t>Maintainability</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Characteristics   related   to   the   effort   needed   to   make modifications,   including   corrections,   improvements   or adaptation   of   software   to   changes   in   environment, requirements and functions specifications.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914400">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Analyzability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effort needed for diagnosis of deficiencies or causes of failures, or for identification of parts to be modified.</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95338">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Changeability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effort  needed  for  modification,  fault  removal  or  for environmental change.</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96925">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risk of unexpected effect of modifications.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796925">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Testability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effort needed for validating the modified software.</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582392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object 5"/>
          <p:cNvSpPr txBox="1">
            <a:spLocks noChangeArrowheads="1"/>
          </p:cNvSpPr>
          <p:nvPr/>
        </p:nvSpPr>
        <p:spPr bwMode="auto">
          <a:xfrm>
            <a:off x="1254125" y="5661025"/>
            <a:ext cx="6543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068638" indent="-3059113">
              <a:defRPr sz="2400">
                <a:solidFill>
                  <a:schemeClr val="tx1"/>
                </a:solidFill>
                <a:latin typeface="Times"/>
                <a:cs typeface="Arial" pitchFamily="34" charset="0"/>
              </a:defRPr>
            </a:lvl1pPr>
            <a:lvl2pPr marL="742950" indent="-285750">
              <a:defRPr sz="2400">
                <a:solidFill>
                  <a:schemeClr val="tx1"/>
                </a:solidFill>
                <a:latin typeface="Times"/>
                <a:cs typeface="Arial" pitchFamily="34" charset="0"/>
              </a:defRPr>
            </a:lvl2pPr>
            <a:lvl3pPr marL="1143000" indent="-228600">
              <a:defRPr sz="2400">
                <a:solidFill>
                  <a:schemeClr val="tx1"/>
                </a:solidFill>
                <a:latin typeface="Times"/>
                <a:cs typeface="Arial" pitchFamily="34" charset="0"/>
              </a:defRPr>
            </a:lvl3pPr>
            <a:lvl4pPr marL="1600200" indent="-228600">
              <a:defRPr sz="2400">
                <a:solidFill>
                  <a:schemeClr val="tx1"/>
                </a:solidFill>
                <a:latin typeface="Times"/>
                <a:cs typeface="Arial" pitchFamily="34" charset="0"/>
              </a:defRPr>
            </a:lvl4pPr>
            <a:lvl5pPr marL="2057400" indent="-228600">
              <a:defRPr sz="2400">
                <a:solidFill>
                  <a:schemeClr val="tx1"/>
                </a:solidFill>
                <a:latin typeface="Times"/>
                <a:cs typeface="Arial" pitchFamily="34" charset="0"/>
              </a:defRPr>
            </a:lvl5pPr>
            <a:lvl6pPr marL="2514600" indent="-228600" eaLnBrk="0" fontAlgn="base" hangingPunct="0">
              <a:spcBef>
                <a:spcPct val="0"/>
              </a:spcBef>
              <a:spcAft>
                <a:spcPct val="0"/>
              </a:spcAft>
              <a:defRPr sz="2400">
                <a:solidFill>
                  <a:schemeClr val="tx1"/>
                </a:solidFill>
                <a:latin typeface="Times"/>
                <a:cs typeface="Arial" pitchFamily="34" charset="0"/>
              </a:defRPr>
            </a:lvl6pPr>
            <a:lvl7pPr marL="2971800" indent="-228600" eaLnBrk="0" fontAlgn="base" hangingPunct="0">
              <a:spcBef>
                <a:spcPct val="0"/>
              </a:spcBef>
              <a:spcAft>
                <a:spcPct val="0"/>
              </a:spcAft>
              <a:defRPr sz="2400">
                <a:solidFill>
                  <a:schemeClr val="tx1"/>
                </a:solidFill>
                <a:latin typeface="Times"/>
                <a:cs typeface="Arial" pitchFamily="34" charset="0"/>
              </a:defRPr>
            </a:lvl7pPr>
            <a:lvl8pPr marL="3429000" indent="-228600" eaLnBrk="0" fontAlgn="base" hangingPunct="0">
              <a:spcBef>
                <a:spcPct val="0"/>
              </a:spcBef>
              <a:spcAft>
                <a:spcPct val="0"/>
              </a:spcAft>
              <a:defRPr sz="2400">
                <a:solidFill>
                  <a:schemeClr val="tx1"/>
                </a:solidFill>
                <a:latin typeface="Times"/>
                <a:cs typeface="Arial" pitchFamily="34" charset="0"/>
              </a:defRPr>
            </a:lvl8pPr>
            <a:lvl9pPr marL="3886200" indent="-228600" eaLnBrk="0" fontAlgn="base" hangingPunct="0">
              <a:spcBef>
                <a:spcPct val="0"/>
              </a:spcBef>
              <a:spcAft>
                <a:spcPct val="0"/>
              </a:spcAft>
              <a:defRPr sz="2400">
                <a:solidFill>
                  <a:schemeClr val="tx1"/>
                </a:solidFill>
                <a:latin typeface="Times"/>
                <a:cs typeface="Arial" pitchFamily="34" charset="0"/>
              </a:defRPr>
            </a:lvl9pPr>
          </a:lstStyle>
          <a:p>
            <a:pPr defTabSz="914400" fontAlgn="base">
              <a:spcBef>
                <a:spcPct val="0"/>
              </a:spcBef>
              <a:spcAft>
                <a:spcPct val="0"/>
              </a:spcAft>
            </a:pPr>
            <a:r>
              <a:rPr lang="en-US" altLang="en-US" sz="1500" b="1" smtClean="0">
                <a:solidFill>
                  <a:srgbClr val="003265"/>
                </a:solidFill>
                <a:latin typeface="Arial" pitchFamily="34" charset="0"/>
              </a:rPr>
              <a:t>Table 7.6: </a:t>
            </a:r>
            <a:r>
              <a:rPr lang="en-US" altLang="en-US" sz="1500" smtClean="0">
                <a:solidFill>
                  <a:srgbClr val="003265"/>
                </a:solidFill>
                <a:latin typeface="Arial" pitchFamily="34" charset="0"/>
              </a:rPr>
              <a:t>Software quality characteristics and attributes – The ISO 9126 view</a:t>
            </a:r>
            <a:endParaRPr lang="en-US" altLang="en-US" sz="1500" smtClean="0">
              <a:solidFill>
                <a:srgbClr val="000000"/>
              </a:solidFill>
              <a:latin typeface="Arial" pitchFamily="34" charset="0"/>
            </a:endParaRPr>
          </a:p>
        </p:txBody>
      </p:sp>
      <p:graphicFrame>
        <p:nvGraphicFramePr>
          <p:cNvPr id="4" name="object 4"/>
          <p:cNvGraphicFramePr>
            <a:graphicFrameLocks noGrp="1"/>
          </p:cNvGraphicFramePr>
          <p:nvPr/>
        </p:nvGraphicFramePr>
        <p:xfrm>
          <a:off x="468313" y="765175"/>
          <a:ext cx="8207375" cy="4462463"/>
        </p:xfrm>
        <a:graphic>
          <a:graphicData uri="http://schemas.openxmlformats.org/drawingml/2006/table">
            <a:tbl>
              <a:tblPr/>
              <a:tblGrid>
                <a:gridCol w="2209800"/>
                <a:gridCol w="5997575"/>
              </a:tblGrid>
              <a:tr h="1174750">
                <a:tc>
                  <a:txBody>
                    <a:bodyPr/>
                    <a:lstStyle>
                      <a:lvl1pPr marL="7620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62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CC0000"/>
                          </a:solidFill>
                          <a:effectLst/>
                          <a:latin typeface="Arial" panose="020B0604020202020204" pitchFamily="34" charset="0"/>
                          <a:cs typeface="Arial" panose="020B0604020202020204" pitchFamily="34" charset="0"/>
                        </a:rPr>
                        <a:t>Portability</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Characteristics   related   to   the   ability   to   transfer   the software  from  one  organization  or  hardware  or  software environment to another.</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28574"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822325">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Adaptability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tabLst>
                          <a:tab pos="606425" algn="l"/>
                        </a:tabLst>
                        <a:defRPr sz="1600">
                          <a:solidFill>
                            <a:schemeClr val="tx1"/>
                          </a:solidFill>
                          <a:latin typeface="Calibri" panose="020F0502020204030204" pitchFamily="34" charset="0"/>
                        </a:defRPr>
                      </a:lvl1pPr>
                      <a:lvl2pPr marL="742950" indent="-285750">
                        <a:spcBef>
                          <a:spcPct val="20000"/>
                        </a:spcBef>
                        <a:tabLst>
                          <a:tab pos="606425" algn="l"/>
                        </a:tabLst>
                        <a:defRPr sz="1600">
                          <a:solidFill>
                            <a:schemeClr val="tx1"/>
                          </a:solidFill>
                          <a:latin typeface="Calibri" panose="020F0502020204030204" pitchFamily="34" charset="0"/>
                        </a:defRPr>
                      </a:lvl2pPr>
                      <a:lvl3pPr marL="1143000" indent="-228600">
                        <a:spcBef>
                          <a:spcPct val="20000"/>
                        </a:spcBef>
                        <a:tabLst>
                          <a:tab pos="606425" algn="l"/>
                        </a:tabLst>
                        <a:defRPr sz="1600">
                          <a:solidFill>
                            <a:schemeClr val="tx1"/>
                          </a:solidFill>
                          <a:latin typeface="Calibri" panose="020F0502020204030204" pitchFamily="34" charset="0"/>
                        </a:defRPr>
                      </a:lvl3pPr>
                      <a:lvl4pPr marL="1600200" indent="-228600">
                        <a:spcBef>
                          <a:spcPct val="20000"/>
                        </a:spcBef>
                        <a:tabLst>
                          <a:tab pos="606425" algn="l"/>
                        </a:tabLst>
                        <a:defRPr sz="1600">
                          <a:solidFill>
                            <a:schemeClr val="tx1"/>
                          </a:solidFill>
                          <a:latin typeface="Calibri" panose="020F0502020204030204" pitchFamily="34" charset="0"/>
                        </a:defRPr>
                      </a:lvl4pPr>
                      <a:lvl5pPr marL="2057400" indent="-228600">
                        <a:spcBef>
                          <a:spcPct val="20000"/>
                        </a:spcBef>
                        <a:tabLst>
                          <a:tab pos="6064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6064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6064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6064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606425" algn="l"/>
                        </a:tabLs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tab pos="606425"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opportunity  for  its  adaptation  to  different  specified environments.</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820738">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Installability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effort  needed  to  install  the  software  in  a  specified environment.</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822325">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Conformance</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1pPr>
                      <a:lvl2pPr marL="742950" indent="-285750">
                        <a:spcBef>
                          <a:spcPct val="20000"/>
                        </a:spcBef>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2pPr>
                      <a:lvl3pPr marL="1143000" indent="-228600">
                        <a:spcBef>
                          <a:spcPct val="20000"/>
                        </a:spcBef>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3pPr>
                      <a:lvl4pPr marL="1600200" indent="-228600">
                        <a:spcBef>
                          <a:spcPct val="20000"/>
                        </a:spcBef>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4pPr>
                      <a:lvl5pPr marL="2057400" indent="-228600">
                        <a:spcBef>
                          <a:spcPct val="20000"/>
                        </a:spcBef>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700088" algn="l"/>
                          <a:tab pos="1541463" algn="l"/>
                          <a:tab pos="1954213" algn="l"/>
                          <a:tab pos="2755900" algn="l"/>
                          <a:tab pos="3089275" algn="l"/>
                          <a:tab pos="4133850" algn="l"/>
                          <a:tab pos="4543425" algn="l"/>
                          <a:tab pos="5764213" algn="l"/>
                        </a:tabLs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tab pos="700088" algn="l"/>
                          <a:tab pos="1541463" algn="l"/>
                          <a:tab pos="1954213" algn="l"/>
                          <a:tab pos="2755900" algn="l"/>
                          <a:tab pos="3089275" algn="l"/>
                          <a:tab pos="4133850" algn="l"/>
                          <a:tab pos="4543425" algn="l"/>
                          <a:tab pos="5764213"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extent	to	which	it	adheres	to	standards	or conventions relating to portability.</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12699" cap="flat" cmpd="sng" algn="ctr">
                      <a:solidFill>
                        <a:srgbClr val="000000"/>
                      </a:solidFill>
                      <a:prstDash val="solid"/>
                      <a:round/>
                      <a:headEnd type="none" w="med" len="med"/>
                      <a:tailEnd type="none" w="med" len="med"/>
                    </a:lnB>
                    <a:lnTlToBr>
                      <a:noFill/>
                    </a:lnTlToBr>
                    <a:lnBlToTr>
                      <a:noFill/>
                    </a:lnBlToTr>
                    <a:noFill/>
                  </a:tcPr>
                </a:tc>
              </a:tr>
              <a:tr h="822325">
                <a:tc>
                  <a:txBody>
                    <a:bodyPr/>
                    <a:lstStyle>
                      <a:lvl1pPr marL="312738" indent="-234950">
                        <a:spcBef>
                          <a:spcPct val="20000"/>
                        </a:spcBef>
                        <a:tabLst>
                          <a:tab pos="312738" algn="l"/>
                        </a:tabLst>
                        <a:defRPr sz="1600">
                          <a:solidFill>
                            <a:schemeClr val="tx1"/>
                          </a:solidFill>
                          <a:latin typeface="Calibri" panose="020F0502020204030204" pitchFamily="34" charset="0"/>
                        </a:defRPr>
                      </a:lvl1pPr>
                      <a:lvl2pPr marL="742950" indent="-285750">
                        <a:spcBef>
                          <a:spcPct val="20000"/>
                        </a:spcBef>
                        <a:tabLst>
                          <a:tab pos="312738" algn="l"/>
                        </a:tabLst>
                        <a:defRPr sz="1600">
                          <a:solidFill>
                            <a:schemeClr val="tx1"/>
                          </a:solidFill>
                          <a:latin typeface="Calibri" panose="020F0502020204030204" pitchFamily="34" charset="0"/>
                        </a:defRPr>
                      </a:lvl2pPr>
                      <a:lvl3pPr marL="1143000" indent="-228600">
                        <a:spcBef>
                          <a:spcPct val="20000"/>
                        </a:spcBef>
                        <a:tabLst>
                          <a:tab pos="312738" algn="l"/>
                        </a:tabLst>
                        <a:defRPr sz="1600">
                          <a:solidFill>
                            <a:schemeClr val="tx1"/>
                          </a:solidFill>
                          <a:latin typeface="Calibri" panose="020F0502020204030204" pitchFamily="34" charset="0"/>
                        </a:defRPr>
                      </a:lvl3pPr>
                      <a:lvl4pPr marL="1600200" indent="-228600">
                        <a:spcBef>
                          <a:spcPct val="20000"/>
                        </a:spcBef>
                        <a:tabLst>
                          <a:tab pos="312738" algn="l"/>
                        </a:tabLst>
                        <a:defRPr sz="1600">
                          <a:solidFill>
                            <a:schemeClr val="tx1"/>
                          </a:solidFill>
                          <a:latin typeface="Calibri" panose="020F0502020204030204" pitchFamily="34" charset="0"/>
                        </a:defRPr>
                      </a:lvl4pPr>
                      <a:lvl5pPr marL="2057400" indent="-228600">
                        <a:spcBef>
                          <a:spcPct val="20000"/>
                        </a:spcBef>
                        <a:tabLst>
                          <a:tab pos="312738"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12738" algn="l"/>
                        </a:tabLst>
                        <a:defRPr sz="1600">
                          <a:solidFill>
                            <a:schemeClr val="tx1"/>
                          </a:solidFill>
                          <a:latin typeface="Calibri" panose="020F0502020204030204" pitchFamily="34" charset="0"/>
                        </a:defRPr>
                      </a:lvl9pPr>
                    </a:lstStyle>
                    <a:p>
                      <a:pPr marL="312738" marR="0" lvl="0" indent="-2349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312738" algn="l"/>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Replaceability</a:t>
                      </a:r>
                    </a:p>
                  </a:txBody>
                  <a:tcPr marL="0" marR="0" marT="0" marB="0" horzOverflow="overflow">
                    <a:lnL w="28574" cap="flat" cmpd="sng" algn="ctr">
                      <a:solidFill>
                        <a:srgbClr val="000000"/>
                      </a:solidFill>
                      <a:prstDash val="solid"/>
                      <a:round/>
                      <a:headEnd type="none" w="med" len="med"/>
                      <a:tailEnd type="none" w="med" len="med"/>
                    </a:lnL>
                    <a:lnR w="12699"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c>
                  <a:txBody>
                    <a:bodyPr/>
                    <a:lstStyle>
                      <a:lvl1pPr marL="8413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413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The opportunity and effort of using it in the place of other software in a particular environment.</a:t>
                      </a:r>
                    </a:p>
                  </a:txBody>
                  <a:tcPr marL="0" marR="0" marT="0" marB="0" horzOverflow="overflow">
                    <a:lnL w="12699" cap="flat" cmpd="sng" algn="ctr">
                      <a:solidFill>
                        <a:srgbClr val="000000"/>
                      </a:solidFill>
                      <a:prstDash val="solid"/>
                      <a:round/>
                      <a:headEnd type="none" w="med" len="med"/>
                      <a:tailEnd type="none" w="med" len="med"/>
                    </a:lnL>
                    <a:lnR w="28574" cap="flat" cmpd="sng" algn="ctr">
                      <a:solidFill>
                        <a:srgbClr val="000000"/>
                      </a:solidFill>
                      <a:prstDash val="solid"/>
                      <a:round/>
                      <a:headEnd type="none" w="med" len="med"/>
                      <a:tailEnd type="none" w="med" len="med"/>
                    </a:lnR>
                    <a:lnT w="12699" cap="flat" cmpd="sng" algn="ctr">
                      <a:solidFill>
                        <a:srgbClr val="000000"/>
                      </a:solidFill>
                      <a:prstDash val="solid"/>
                      <a:round/>
                      <a:headEnd type="none" w="med" len="med"/>
                      <a:tailEnd type="none" w="med" len="med"/>
                    </a:lnT>
                    <a:lnB w="28574"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987351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979613" y="0"/>
            <a:ext cx="6337300" cy="6858000"/>
          </a:xfrm>
          <a:prstGeom prst="rect">
            <a:avLst/>
          </a:prstGeom>
          <a:blipFill>
            <a:blip r:embed="rId3" cstate="print"/>
            <a:stretch>
              <a:fillRect/>
            </a:stretch>
          </a:blipFill>
        </p:spPr>
        <p:txBody>
          <a:bodyPr lIns="0" tIns="0" rIns="0" bIns="0"/>
          <a:lstStyle/>
          <a:p>
            <a:pPr defTabSz="914400">
              <a:defRPr/>
            </a:pPr>
            <a:endParaRPr sz="1588">
              <a:solidFill>
                <a:prstClr val="black"/>
              </a:solidFill>
              <a:cs typeface="Arial" pitchFamily="34" charset="0"/>
            </a:endParaRPr>
          </a:p>
        </p:txBody>
      </p:sp>
      <p:sp>
        <p:nvSpPr>
          <p:cNvPr id="4" name="object 4"/>
          <p:cNvSpPr txBox="1"/>
          <p:nvPr/>
        </p:nvSpPr>
        <p:spPr>
          <a:xfrm>
            <a:off x="179388" y="1196975"/>
            <a:ext cx="1547812" cy="922338"/>
          </a:xfrm>
          <a:prstGeom prst="rect">
            <a:avLst/>
          </a:prstGeom>
        </p:spPr>
        <p:txBody>
          <a:bodyPr lIns="0" tIns="0" rIns="0" bIns="0">
            <a:spAutoFit/>
          </a:bodyPr>
          <a:lstStyle/>
          <a:p>
            <a:pPr marL="11206" algn="ctr" defTabSz="914400">
              <a:defRPr/>
            </a:pPr>
            <a:r>
              <a:rPr sz="2000" b="1" dirty="0">
                <a:solidFill>
                  <a:srgbClr val="003265"/>
                </a:solidFill>
                <a:latin typeface="Arial"/>
                <a:cs typeface="Arial"/>
              </a:rPr>
              <a:t>Fig.</a:t>
            </a:r>
            <a:r>
              <a:rPr sz="2000" b="1" spc="-4" dirty="0">
                <a:solidFill>
                  <a:srgbClr val="003265"/>
                </a:solidFill>
                <a:latin typeface="Arial"/>
                <a:cs typeface="Arial"/>
              </a:rPr>
              <a:t>7</a:t>
            </a:r>
            <a:r>
              <a:rPr sz="2000" b="1" dirty="0">
                <a:solidFill>
                  <a:srgbClr val="003265"/>
                </a:solidFill>
                <a:latin typeface="Arial"/>
                <a:cs typeface="Arial"/>
              </a:rPr>
              <a:t>.</a:t>
            </a:r>
            <a:r>
              <a:rPr sz="2000" b="1" spc="-4" dirty="0">
                <a:solidFill>
                  <a:srgbClr val="003265"/>
                </a:solidFill>
                <a:latin typeface="Arial"/>
                <a:cs typeface="Arial"/>
              </a:rPr>
              <a:t>12</a:t>
            </a:r>
            <a:r>
              <a:rPr sz="2000" b="1" dirty="0">
                <a:solidFill>
                  <a:srgbClr val="003265"/>
                </a:solidFill>
                <a:latin typeface="Arial"/>
                <a:cs typeface="Arial"/>
              </a:rPr>
              <a:t>: I</a:t>
            </a:r>
            <a:r>
              <a:rPr sz="2000" b="1" spc="-13" dirty="0">
                <a:solidFill>
                  <a:srgbClr val="003265"/>
                </a:solidFill>
                <a:latin typeface="Arial"/>
                <a:cs typeface="Arial"/>
              </a:rPr>
              <a:t>S</a:t>
            </a:r>
            <a:r>
              <a:rPr sz="2000" b="1" dirty="0">
                <a:solidFill>
                  <a:srgbClr val="003265"/>
                </a:solidFill>
                <a:latin typeface="Arial"/>
                <a:cs typeface="Arial"/>
              </a:rPr>
              <a:t>O</a:t>
            </a:r>
            <a:r>
              <a:rPr sz="2000" b="1" spc="-4" dirty="0">
                <a:solidFill>
                  <a:srgbClr val="003265"/>
                </a:solidFill>
                <a:latin typeface="Arial"/>
                <a:cs typeface="Arial"/>
              </a:rPr>
              <a:t> 912</a:t>
            </a:r>
            <a:r>
              <a:rPr sz="2000" b="1" dirty="0">
                <a:solidFill>
                  <a:srgbClr val="003265"/>
                </a:solidFill>
                <a:latin typeface="Arial"/>
                <a:cs typeface="Arial"/>
              </a:rPr>
              <a:t>6</a:t>
            </a:r>
            <a:r>
              <a:rPr sz="2000" b="1" spc="-4" dirty="0">
                <a:solidFill>
                  <a:srgbClr val="003265"/>
                </a:solidFill>
                <a:latin typeface="Arial"/>
                <a:cs typeface="Arial"/>
              </a:rPr>
              <a:t> </a:t>
            </a:r>
            <a:r>
              <a:rPr sz="2000" b="1" spc="4" dirty="0">
                <a:solidFill>
                  <a:srgbClr val="003265"/>
                </a:solidFill>
                <a:latin typeface="Arial"/>
                <a:cs typeface="Arial"/>
              </a:rPr>
              <a:t>q</a:t>
            </a:r>
            <a:r>
              <a:rPr sz="2000" b="1" spc="-4" dirty="0">
                <a:solidFill>
                  <a:srgbClr val="003265"/>
                </a:solidFill>
                <a:latin typeface="Arial"/>
                <a:cs typeface="Arial"/>
              </a:rPr>
              <a:t>ua</a:t>
            </a:r>
            <a:r>
              <a:rPr sz="2000" b="1" spc="4" dirty="0">
                <a:solidFill>
                  <a:srgbClr val="003265"/>
                </a:solidFill>
                <a:latin typeface="Arial"/>
                <a:cs typeface="Arial"/>
              </a:rPr>
              <a:t>l</a:t>
            </a:r>
            <a:r>
              <a:rPr sz="2000" b="1" spc="-4" dirty="0">
                <a:solidFill>
                  <a:srgbClr val="003265"/>
                </a:solidFill>
                <a:latin typeface="Arial"/>
                <a:cs typeface="Arial"/>
              </a:rPr>
              <a:t>i</a:t>
            </a:r>
            <a:r>
              <a:rPr sz="2000" b="1" spc="13" dirty="0">
                <a:solidFill>
                  <a:srgbClr val="003265"/>
                </a:solidFill>
                <a:latin typeface="Arial"/>
                <a:cs typeface="Arial"/>
              </a:rPr>
              <a:t>t</a:t>
            </a:r>
            <a:r>
              <a:rPr sz="2000" b="1" dirty="0">
                <a:solidFill>
                  <a:srgbClr val="003265"/>
                </a:solidFill>
                <a:latin typeface="Arial"/>
                <a:cs typeface="Arial"/>
              </a:rPr>
              <a:t>y</a:t>
            </a:r>
            <a:r>
              <a:rPr sz="2000" b="1" spc="-22" dirty="0">
                <a:solidFill>
                  <a:srgbClr val="003265"/>
                </a:solidFill>
                <a:latin typeface="Arial"/>
                <a:cs typeface="Arial"/>
              </a:rPr>
              <a:t> </a:t>
            </a:r>
            <a:r>
              <a:rPr sz="2000" b="1" spc="9" dirty="0">
                <a:solidFill>
                  <a:srgbClr val="003265"/>
                </a:solidFill>
                <a:latin typeface="Arial"/>
                <a:cs typeface="Arial"/>
              </a:rPr>
              <a:t>m</a:t>
            </a:r>
            <a:r>
              <a:rPr sz="2000" b="1" spc="-4" dirty="0">
                <a:solidFill>
                  <a:srgbClr val="003265"/>
                </a:solidFill>
                <a:latin typeface="Arial"/>
                <a:cs typeface="Arial"/>
              </a:rPr>
              <a:t>ode</a:t>
            </a:r>
            <a:r>
              <a:rPr sz="2000" b="1" dirty="0">
                <a:solidFill>
                  <a:srgbClr val="003265"/>
                </a:solidFill>
                <a:latin typeface="Arial"/>
                <a:cs typeface="Arial"/>
              </a:rPr>
              <a:t>l</a:t>
            </a:r>
            <a:endParaRPr sz="2000" b="1" dirty="0">
              <a:solidFill>
                <a:prstClr val="black"/>
              </a:solidFill>
              <a:latin typeface="Arial"/>
              <a:cs typeface="Arial"/>
            </a:endParaRPr>
          </a:p>
        </p:txBody>
      </p:sp>
    </p:spTree>
    <p:extLst>
      <p:ext uri="{BB962C8B-B14F-4D97-AF65-F5344CB8AC3E}">
        <p14:creationId xmlns:p14="http://schemas.microsoft.com/office/powerpoint/2010/main" val="28534155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7706"/>
            <a:ext cx="8329613" cy="447676"/>
          </a:xfrm>
        </p:spPr>
        <p:txBody>
          <a:bodyPr>
            <a:normAutofit fontScale="90000"/>
          </a:bodyPr>
          <a:lstStyle/>
          <a:p>
            <a:pPr algn="ctr"/>
            <a:r>
              <a:rPr lang="en-US" sz="3200" b="1" dirty="0" smtClean="0">
                <a:solidFill>
                  <a:schemeClr val="tx1"/>
                </a:solidFill>
              </a:rPr>
              <a:t>CM activities</a:t>
            </a:r>
            <a:endParaRPr lang="en-US" sz="3200" b="1" dirty="0">
              <a:solidFill>
                <a:schemeClr val="tx1"/>
              </a:solidFill>
            </a:endParaRPr>
          </a:p>
        </p:txBody>
      </p:sp>
      <p:sp>
        <p:nvSpPr>
          <p:cNvPr id="3" name="Content Placeholder 2"/>
          <p:cNvSpPr>
            <a:spLocks noGrp="1"/>
          </p:cNvSpPr>
          <p:nvPr>
            <p:ph idx="1"/>
          </p:nvPr>
        </p:nvSpPr>
        <p:spPr>
          <a:xfrm>
            <a:off x="0" y="2535382"/>
            <a:ext cx="9144000" cy="4186092"/>
          </a:xfrm>
        </p:spPr>
        <p:txBody>
          <a:bodyPr/>
          <a:lstStyle/>
          <a:p>
            <a:pPr>
              <a:spcBef>
                <a:spcPts val="0"/>
              </a:spcBef>
              <a:spcAft>
                <a:spcPts val="0"/>
              </a:spcAft>
            </a:pPr>
            <a:r>
              <a:rPr lang="en-US" b="1" u="sng" dirty="0" smtClean="0">
                <a:solidFill>
                  <a:schemeClr val="tx1"/>
                </a:solidFill>
              </a:rPr>
              <a:t>Change management</a:t>
            </a:r>
            <a:r>
              <a:rPr lang="en-US" b="1" dirty="0" smtClean="0">
                <a:solidFill>
                  <a:schemeClr val="tx1"/>
                </a:solidFill>
              </a:rPr>
              <a:t>: </a:t>
            </a:r>
            <a:r>
              <a:rPr lang="en-US" sz="2400" b="1" dirty="0" smtClean="0">
                <a:solidFill>
                  <a:schemeClr val="tx1"/>
                </a:solidFill>
              </a:rPr>
              <a:t>Keeping track of requests for changes</a:t>
            </a:r>
            <a:r>
              <a:rPr lang="en-US" sz="2400" dirty="0" smtClean="0">
                <a:solidFill>
                  <a:schemeClr val="tx1"/>
                </a:solidFill>
              </a:rPr>
              <a:t>, </a:t>
            </a:r>
            <a:r>
              <a:rPr lang="en-US" sz="2400" b="1" dirty="0" smtClean="0">
                <a:solidFill>
                  <a:schemeClr val="tx1"/>
                </a:solidFill>
              </a:rPr>
              <a:t>working out the costs and impact of changes, and deciding the changes</a:t>
            </a:r>
            <a:endParaRPr lang="en-GB" sz="2400" dirty="0" smtClean="0">
              <a:solidFill>
                <a:schemeClr val="tx1"/>
              </a:solidFill>
            </a:endParaRPr>
          </a:p>
          <a:p>
            <a:pPr>
              <a:spcBef>
                <a:spcPts val="0"/>
              </a:spcBef>
              <a:spcAft>
                <a:spcPts val="0"/>
              </a:spcAft>
            </a:pPr>
            <a:r>
              <a:rPr lang="en-US" b="1" u="sng" dirty="0" smtClean="0">
                <a:solidFill>
                  <a:schemeClr val="tx1"/>
                </a:solidFill>
              </a:rPr>
              <a:t>Version management; </a:t>
            </a:r>
            <a:r>
              <a:rPr lang="en-US" sz="2400" b="1" dirty="0" smtClean="0">
                <a:solidFill>
                  <a:schemeClr val="tx1"/>
                </a:solidFill>
              </a:rPr>
              <a:t>Keeping track of the multiple versions of system components</a:t>
            </a:r>
            <a:r>
              <a:rPr lang="en-US" sz="2400" dirty="0" smtClean="0">
                <a:solidFill>
                  <a:schemeClr val="tx1"/>
                </a:solidFill>
              </a:rPr>
              <a:t>. </a:t>
            </a:r>
            <a:endParaRPr lang="en-GB" sz="2400" dirty="0" smtClean="0">
              <a:solidFill>
                <a:schemeClr val="tx1"/>
              </a:solidFill>
            </a:endParaRPr>
          </a:p>
          <a:p>
            <a:pPr>
              <a:spcBef>
                <a:spcPts val="0"/>
              </a:spcBef>
              <a:spcAft>
                <a:spcPts val="0"/>
              </a:spcAft>
            </a:pPr>
            <a:r>
              <a:rPr lang="en-US" b="1" u="sng" dirty="0" smtClean="0">
                <a:solidFill>
                  <a:schemeClr val="tx1"/>
                </a:solidFill>
              </a:rPr>
              <a:t>System building: </a:t>
            </a:r>
            <a:r>
              <a:rPr lang="en-US" sz="2400" b="1" dirty="0" smtClean="0">
                <a:solidFill>
                  <a:schemeClr val="tx1"/>
                </a:solidFill>
              </a:rPr>
              <a:t>The process of assembling program components, data and libraries</a:t>
            </a:r>
            <a:r>
              <a:rPr lang="en-US" sz="2400" dirty="0" smtClean="0">
                <a:solidFill>
                  <a:schemeClr val="tx1"/>
                </a:solidFill>
              </a:rPr>
              <a:t>, </a:t>
            </a:r>
            <a:r>
              <a:rPr lang="en-US" sz="2400" b="1" dirty="0" smtClean="0">
                <a:solidFill>
                  <a:schemeClr val="tx1"/>
                </a:solidFill>
              </a:rPr>
              <a:t>then compiling these to create an executable </a:t>
            </a:r>
            <a:r>
              <a:rPr lang="en-US" sz="2400" b="1" dirty="0">
                <a:solidFill>
                  <a:schemeClr val="tx1"/>
                </a:solidFill>
              </a:rPr>
              <a:t>system.</a:t>
            </a:r>
            <a:endParaRPr lang="en-GB" sz="2400" b="1" dirty="0">
              <a:solidFill>
                <a:schemeClr val="tx1"/>
              </a:solidFill>
            </a:endParaRPr>
          </a:p>
          <a:p>
            <a:pPr>
              <a:spcBef>
                <a:spcPts val="0"/>
              </a:spcBef>
              <a:spcAft>
                <a:spcPts val="0"/>
              </a:spcAft>
            </a:pPr>
            <a:r>
              <a:rPr lang="en-US" b="1" u="sng" dirty="0" smtClean="0">
                <a:solidFill>
                  <a:schemeClr val="tx1"/>
                </a:solidFill>
              </a:rPr>
              <a:t>Release management: </a:t>
            </a:r>
            <a:r>
              <a:rPr lang="en-US" sz="2400" b="1" dirty="0" smtClean="0">
                <a:solidFill>
                  <a:schemeClr val="tx1"/>
                </a:solidFill>
              </a:rPr>
              <a:t>Preparing software for external release and keeping track of the system versions that have been released</a:t>
            </a:r>
            <a:r>
              <a:rPr lang="en-US" sz="2400" dirty="0" smtClean="0">
                <a:solidFill>
                  <a:schemeClr val="tx1"/>
                </a:solidFill>
              </a:rPr>
              <a:t>.</a:t>
            </a:r>
            <a:endParaRPr lang="en-GB" sz="2400"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solidFill>
                  <a:prstClr val="black">
                    <a:tint val="75000"/>
                  </a:prstClr>
                </a:solidFill>
              </a:rPr>
              <a:pPr/>
              <a:t>63</a:t>
            </a:fld>
            <a:endParaRPr lang="en-US">
              <a:solidFill>
                <a:prstClr val="black">
                  <a:tint val="75000"/>
                </a:prstClr>
              </a:solidFill>
            </a:endParaRPr>
          </a:p>
        </p:txBody>
      </p:sp>
      <p:sp>
        <p:nvSpPr>
          <p:cNvPr id="5" name="Title 1"/>
          <p:cNvSpPr txBox="1">
            <a:spLocks/>
          </p:cNvSpPr>
          <p:nvPr/>
        </p:nvSpPr>
        <p:spPr bwMode="auto">
          <a:xfrm>
            <a:off x="457200" y="-1666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t>Configuration management</a:t>
            </a:r>
            <a:endParaRPr lang="en-US" sz="3200" dirty="0"/>
          </a:p>
        </p:txBody>
      </p:sp>
      <p:sp>
        <p:nvSpPr>
          <p:cNvPr id="6" name="Content Placeholder 2"/>
          <p:cNvSpPr txBox="1">
            <a:spLocks/>
          </p:cNvSpPr>
          <p:nvPr/>
        </p:nvSpPr>
        <p:spPr>
          <a:xfrm>
            <a:off x="235527" y="565944"/>
            <a:ext cx="8783782" cy="1521762"/>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US" sz="2800" b="1" u="sng" dirty="0" smtClean="0">
                <a:solidFill>
                  <a:schemeClr val="tx1"/>
                </a:solidFill>
              </a:rPr>
              <a:t>Configuration management (CM) </a:t>
            </a:r>
            <a:r>
              <a:rPr lang="en-US" sz="2800" dirty="0" smtClean="0">
                <a:solidFill>
                  <a:schemeClr val="tx1"/>
                </a:solidFill>
              </a:rPr>
              <a:t>is </a:t>
            </a:r>
            <a:r>
              <a:rPr lang="en-US" sz="2800" b="1" i="1" u="sng" dirty="0" smtClean="0">
                <a:solidFill>
                  <a:schemeClr val="tx1"/>
                </a:solidFill>
              </a:rPr>
              <a:t>concerned with the policies, processes and tools for managing changing software systems.</a:t>
            </a:r>
            <a:r>
              <a:rPr lang="en-US" sz="2800" i="1" dirty="0" smtClean="0">
                <a:solidFill>
                  <a:schemeClr val="tx1"/>
                </a:solidFill>
              </a:rPr>
              <a:t> </a:t>
            </a:r>
          </a:p>
        </p:txBody>
      </p:sp>
    </p:spTree>
    <p:extLst>
      <p:ext uri="{BB962C8B-B14F-4D97-AF65-F5344CB8AC3E}">
        <p14:creationId xmlns:p14="http://schemas.microsoft.com/office/powerpoint/2010/main" val="2885519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25.1 CM_activiti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3"/>
              <a:srcRect t="-9548" b="-9548"/>
              <a:stretch>
                <a:fillRect/>
              </a:stretch>
            </p:blipFill>
          </mc:Choice>
          <mc:Fallback>
            <p:blipFill>
              <a:blip r:embed="rId4"/>
              <a:srcRect t="-9548" b="-9548"/>
              <a:stretch>
                <a:fillRect/>
              </a:stretch>
            </p:blipFill>
          </mc:Fallback>
        </mc:AlternateContent>
        <p:spPr>
          <a:xfrm>
            <a:off x="0" y="928688"/>
            <a:ext cx="9144000" cy="4264457"/>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64</a:t>
            </a:fld>
            <a:endParaRPr lang="en-US">
              <a:solidFill>
                <a:prstClr val="black">
                  <a:tint val="75000"/>
                </a:prstClr>
              </a:solidFill>
            </a:endParaRPr>
          </a:p>
        </p:txBody>
      </p:sp>
      <p:sp>
        <p:nvSpPr>
          <p:cNvPr id="7" name="Title 1"/>
          <p:cNvSpPr>
            <a:spLocks noGrp="1"/>
          </p:cNvSpPr>
          <p:nvPr>
            <p:ph type="title"/>
          </p:nvPr>
        </p:nvSpPr>
        <p:spPr>
          <a:xfrm>
            <a:off x="457199" y="17463"/>
            <a:ext cx="8329613" cy="447676"/>
          </a:xfrm>
        </p:spPr>
        <p:txBody>
          <a:bodyPr/>
          <a:lstStyle/>
          <a:p>
            <a:pPr algn="ctr"/>
            <a:r>
              <a:rPr lang="en-US" sz="2800" dirty="0" smtClean="0">
                <a:solidFill>
                  <a:srgbClr val="FF0000"/>
                </a:solidFill>
              </a:rPr>
              <a:t>CM activities</a:t>
            </a:r>
            <a:endParaRPr lang="en-US" sz="2800" dirty="0">
              <a:solidFill>
                <a:srgbClr val="FF0000"/>
              </a:solidFill>
            </a:endParaRPr>
          </a:p>
        </p:txBody>
      </p:sp>
    </p:spTree>
    <p:extLst>
      <p:ext uri="{BB962C8B-B14F-4D97-AF65-F5344CB8AC3E}">
        <p14:creationId xmlns:p14="http://schemas.microsoft.com/office/powerpoint/2010/main" val="8425776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23504"/>
            <a:ext cx="8658225" cy="502268"/>
          </a:xfrm>
        </p:spPr>
        <p:txBody>
          <a:bodyPr/>
          <a:lstStyle/>
          <a:p>
            <a:pPr algn="ctr"/>
            <a:r>
              <a:rPr lang="en-US" sz="2800" dirty="0" smtClean="0"/>
              <a:t>CM </a:t>
            </a:r>
            <a:r>
              <a:rPr lang="en-US" sz="2800" dirty="0"/>
              <a:t>terminology</a:t>
            </a:r>
            <a:r>
              <a:rPr lang="en-GB" sz="2800" dirty="0" smtClean="0"/>
              <a:t>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3516197"/>
              </p:ext>
            </p:extLst>
          </p:nvPr>
        </p:nvGraphicFramePr>
        <p:xfrm>
          <a:off x="257175" y="525772"/>
          <a:ext cx="8658225" cy="5886458"/>
        </p:xfrm>
        <a:graphic>
          <a:graphicData uri="http://schemas.openxmlformats.org/drawingml/2006/table">
            <a:tbl>
              <a:tblPr firstRow="1" bandRow="1">
                <a:tableStyleId>{5C22544A-7EE6-4342-B048-85BDC9FD1C3A}</a:tableStyleId>
              </a:tblPr>
              <a:tblGrid>
                <a:gridCol w="2126324"/>
                <a:gridCol w="6531901"/>
              </a:tblGrid>
              <a:tr h="627870">
                <a:tc>
                  <a:txBody>
                    <a:bodyPr/>
                    <a:lstStyle/>
                    <a:p>
                      <a:pPr algn="ctr">
                        <a:spcAft>
                          <a:spcPts val="200"/>
                        </a:spcAft>
                      </a:pPr>
                      <a:r>
                        <a:rPr lang="en-GB" sz="2000" b="1" dirty="0">
                          <a:solidFill>
                            <a:srgbClr val="000000"/>
                          </a:solidFill>
                          <a:latin typeface="Arial"/>
                          <a:ea typeface="Times New Roman"/>
                          <a:cs typeface="Arial"/>
                        </a:rPr>
                        <a:t>Term</a:t>
                      </a:r>
                    </a:p>
                  </a:txBody>
                  <a:tcPr marL="68580" marR="68580" marT="0" marB="0"/>
                </a:tc>
                <a:tc>
                  <a:txBody>
                    <a:bodyPr/>
                    <a:lstStyle/>
                    <a:p>
                      <a:pPr algn="ctr">
                        <a:spcAft>
                          <a:spcPts val="200"/>
                        </a:spcAft>
                      </a:pPr>
                      <a:r>
                        <a:rPr lang="en-GB" sz="2000" b="1" dirty="0">
                          <a:solidFill>
                            <a:srgbClr val="000000"/>
                          </a:solidFill>
                          <a:latin typeface="Arial"/>
                          <a:ea typeface="Times New Roman"/>
                          <a:cs typeface="Arial"/>
                        </a:rPr>
                        <a:t>Explanation</a:t>
                      </a:r>
                    </a:p>
                  </a:txBody>
                  <a:tcPr marL="68580" marR="68580" marT="0" marB="0"/>
                </a:tc>
              </a:tr>
              <a:tr h="1083722">
                <a:tc>
                  <a:txBody>
                    <a:bodyPr/>
                    <a:lstStyle/>
                    <a:p>
                      <a:pPr algn="l">
                        <a:spcAft>
                          <a:spcPts val="200"/>
                        </a:spcAft>
                      </a:pPr>
                      <a:r>
                        <a:rPr lang="en-GB" sz="1800" b="1" dirty="0">
                          <a:solidFill>
                            <a:srgbClr val="000000"/>
                          </a:solidFill>
                          <a:latin typeface="Arial"/>
                          <a:ea typeface="Times New Roman"/>
                          <a:cs typeface="Arial"/>
                        </a:rPr>
                        <a:t>Configuration item or software configuration item (SCI)</a:t>
                      </a:r>
                    </a:p>
                  </a:txBody>
                  <a:tcPr marL="68580" marR="68580" marT="0" marB="0"/>
                </a:tc>
                <a:tc>
                  <a:txBody>
                    <a:bodyPr/>
                    <a:lstStyle/>
                    <a:p>
                      <a:pPr algn="l">
                        <a:spcAft>
                          <a:spcPts val="200"/>
                        </a:spcAft>
                      </a:pPr>
                      <a:r>
                        <a:rPr lang="en-GB" sz="1800" b="1" u="sng" dirty="0">
                          <a:solidFill>
                            <a:schemeClr val="tx1"/>
                          </a:solidFill>
                          <a:latin typeface="Arial"/>
                          <a:ea typeface="Times New Roman"/>
                          <a:cs typeface="Arial"/>
                        </a:rPr>
                        <a:t>Anything associated with a software project </a:t>
                      </a:r>
                      <a:r>
                        <a:rPr lang="en-GB" sz="1800" dirty="0">
                          <a:solidFill>
                            <a:schemeClr val="tx1"/>
                          </a:solidFill>
                          <a:latin typeface="Arial"/>
                          <a:ea typeface="Times New Roman"/>
                          <a:cs typeface="Arial"/>
                        </a:rPr>
                        <a:t>(design, code, test data, document, etc.) </a:t>
                      </a:r>
                      <a:r>
                        <a:rPr lang="en-GB" sz="1800" b="1" u="sng" dirty="0">
                          <a:solidFill>
                            <a:schemeClr val="tx1"/>
                          </a:solidFill>
                          <a:latin typeface="Arial"/>
                          <a:ea typeface="Times New Roman"/>
                          <a:cs typeface="Arial"/>
                        </a:rPr>
                        <a:t>that has been placed under configuration control</a:t>
                      </a:r>
                      <a:r>
                        <a:rPr lang="en-GB" sz="1800" dirty="0">
                          <a:solidFill>
                            <a:schemeClr val="tx1"/>
                          </a:solidFill>
                          <a:latin typeface="Arial"/>
                          <a:ea typeface="Times New Roman"/>
                          <a:cs typeface="Arial"/>
                        </a:rPr>
                        <a:t>. There are often different versions of a configuration item. Configuration items have a unique name.</a:t>
                      </a:r>
                    </a:p>
                  </a:txBody>
                  <a:tcPr marL="68580" marR="68580" marT="0" marB="0"/>
                </a:tc>
              </a:tr>
              <a:tr h="1083722">
                <a:tc>
                  <a:txBody>
                    <a:bodyPr/>
                    <a:lstStyle/>
                    <a:p>
                      <a:pPr algn="just">
                        <a:spcAft>
                          <a:spcPts val="200"/>
                        </a:spcAft>
                      </a:pPr>
                      <a:r>
                        <a:rPr lang="en-GB" sz="1800" b="1" dirty="0">
                          <a:solidFill>
                            <a:srgbClr val="000000"/>
                          </a:solidFill>
                          <a:latin typeface="Arial"/>
                          <a:ea typeface="Times New Roman"/>
                          <a:cs typeface="Arial"/>
                        </a:rPr>
                        <a:t>Configuration control</a:t>
                      </a:r>
                    </a:p>
                  </a:txBody>
                  <a:tcPr marL="68580" marR="68580" marT="0" marB="0"/>
                </a:tc>
                <a:tc>
                  <a:txBody>
                    <a:bodyPr/>
                    <a:lstStyle/>
                    <a:p>
                      <a:pPr algn="l">
                        <a:spcAft>
                          <a:spcPts val="200"/>
                        </a:spcAft>
                      </a:pPr>
                      <a:r>
                        <a:rPr lang="en-GB" sz="1800" b="1" u="sng" dirty="0">
                          <a:solidFill>
                            <a:schemeClr val="tx1"/>
                          </a:solidFill>
                          <a:latin typeface="Arial"/>
                          <a:ea typeface="Times New Roman"/>
                          <a:cs typeface="Arial"/>
                        </a:rPr>
                        <a:t>The process of ensuring that versions of systems and components are recorded and maintained </a:t>
                      </a:r>
                      <a:r>
                        <a:rPr lang="en-GB" sz="1800" dirty="0">
                          <a:solidFill>
                            <a:schemeClr val="tx1"/>
                          </a:solidFill>
                          <a:latin typeface="Arial"/>
                          <a:ea typeface="Times New Roman"/>
                          <a:cs typeface="Arial"/>
                        </a:rPr>
                        <a:t>so that changes are managed and all versions of components are identified and stored for the lifetime of the system. </a:t>
                      </a:r>
                    </a:p>
                  </a:txBody>
                  <a:tcPr marL="68580" marR="68580" marT="0" marB="0"/>
                </a:tc>
              </a:tr>
              <a:tr h="1083722">
                <a:tc>
                  <a:txBody>
                    <a:bodyPr/>
                    <a:lstStyle/>
                    <a:p>
                      <a:pPr algn="just">
                        <a:spcAft>
                          <a:spcPts val="200"/>
                        </a:spcAft>
                      </a:pPr>
                      <a:r>
                        <a:rPr lang="en-GB" sz="1800" b="1" dirty="0">
                          <a:solidFill>
                            <a:srgbClr val="000000"/>
                          </a:solidFill>
                          <a:latin typeface="Arial"/>
                          <a:ea typeface="Times New Roman"/>
                          <a:cs typeface="Arial"/>
                        </a:rPr>
                        <a:t>Version</a:t>
                      </a:r>
                    </a:p>
                  </a:txBody>
                  <a:tcPr marL="68580" marR="68580" marT="0" marB="0"/>
                </a:tc>
                <a:tc>
                  <a:txBody>
                    <a:bodyPr/>
                    <a:lstStyle/>
                    <a:p>
                      <a:pPr algn="l">
                        <a:spcAft>
                          <a:spcPts val="200"/>
                        </a:spcAft>
                      </a:pPr>
                      <a:r>
                        <a:rPr lang="en-GB" sz="1800" b="1" u="sng" dirty="0">
                          <a:solidFill>
                            <a:schemeClr val="tx1"/>
                          </a:solidFill>
                          <a:latin typeface="Arial"/>
                          <a:ea typeface="Times New Roman"/>
                          <a:cs typeface="Arial"/>
                        </a:rPr>
                        <a:t>An instance of a configuration item that differs</a:t>
                      </a:r>
                      <a:r>
                        <a:rPr lang="en-GB" sz="1800" dirty="0">
                          <a:solidFill>
                            <a:schemeClr val="tx1"/>
                          </a:solidFill>
                          <a:latin typeface="Arial"/>
                          <a:ea typeface="Times New Roman"/>
                          <a:cs typeface="Arial"/>
                        </a:rPr>
                        <a:t>, in some way, </a:t>
                      </a:r>
                      <a:r>
                        <a:rPr lang="en-GB" sz="1800" b="1" u="sng" dirty="0">
                          <a:solidFill>
                            <a:schemeClr val="tx1"/>
                          </a:solidFill>
                          <a:latin typeface="Arial"/>
                          <a:ea typeface="Times New Roman"/>
                          <a:cs typeface="Arial"/>
                        </a:rPr>
                        <a:t>from other instances of that item</a:t>
                      </a:r>
                      <a:r>
                        <a:rPr lang="en-GB" sz="1800" dirty="0">
                          <a:solidFill>
                            <a:schemeClr val="tx1"/>
                          </a:solidFill>
                          <a:latin typeface="Arial"/>
                          <a:ea typeface="Times New Roman"/>
                          <a:cs typeface="Arial"/>
                        </a:rPr>
                        <a:t>. </a:t>
                      </a:r>
                      <a:r>
                        <a:rPr lang="en-GB" sz="1800" b="1" u="sng" dirty="0">
                          <a:solidFill>
                            <a:schemeClr val="tx1"/>
                          </a:solidFill>
                          <a:latin typeface="Arial"/>
                          <a:ea typeface="Times New Roman"/>
                          <a:cs typeface="Arial"/>
                        </a:rPr>
                        <a:t>Versions always have a unique identifier</a:t>
                      </a:r>
                      <a:r>
                        <a:rPr lang="en-GB" sz="1800" dirty="0">
                          <a:solidFill>
                            <a:schemeClr val="tx1"/>
                          </a:solidFill>
                          <a:latin typeface="Arial"/>
                          <a:ea typeface="Times New Roman"/>
                          <a:cs typeface="Arial"/>
                        </a:rPr>
                        <a:t>, which is often composed of the </a:t>
                      </a:r>
                      <a:r>
                        <a:rPr lang="en-GB" sz="1800" b="1" u="sng" dirty="0">
                          <a:solidFill>
                            <a:schemeClr val="tx1"/>
                          </a:solidFill>
                          <a:latin typeface="Arial"/>
                          <a:ea typeface="Times New Roman"/>
                          <a:cs typeface="Arial"/>
                        </a:rPr>
                        <a:t>configuration item name plus a version number</a:t>
                      </a:r>
                      <a:r>
                        <a:rPr lang="en-GB" sz="1800" dirty="0">
                          <a:solidFill>
                            <a:schemeClr val="tx1"/>
                          </a:solidFill>
                          <a:latin typeface="Arial"/>
                          <a:ea typeface="Times New Roman"/>
                          <a:cs typeface="Arial"/>
                        </a:rPr>
                        <a:t>.</a:t>
                      </a:r>
                    </a:p>
                  </a:txBody>
                  <a:tcPr marL="68580" marR="68580" marT="0" marB="0"/>
                </a:tc>
              </a:tr>
              <a:tr h="869468">
                <a:tc>
                  <a:txBody>
                    <a:bodyPr/>
                    <a:lstStyle/>
                    <a:p>
                      <a:pPr algn="just">
                        <a:spcAft>
                          <a:spcPts val="200"/>
                        </a:spcAft>
                      </a:pPr>
                      <a:r>
                        <a:rPr lang="en-GB" sz="2400" b="1" dirty="0">
                          <a:solidFill>
                            <a:srgbClr val="FF0000"/>
                          </a:solidFill>
                          <a:latin typeface="Arial"/>
                          <a:ea typeface="Times New Roman"/>
                          <a:cs typeface="Arial"/>
                        </a:rPr>
                        <a:t>Baseline</a:t>
                      </a:r>
                    </a:p>
                  </a:txBody>
                  <a:tcPr marL="68580" marR="68580" marT="0" marB="0"/>
                </a:tc>
                <a:tc>
                  <a:txBody>
                    <a:bodyPr/>
                    <a:lstStyle/>
                    <a:p>
                      <a:pPr algn="l">
                        <a:spcAft>
                          <a:spcPts val="200"/>
                        </a:spcAft>
                      </a:pPr>
                      <a:r>
                        <a:rPr lang="en-GB" sz="2400" b="1" u="sng" dirty="0">
                          <a:solidFill>
                            <a:srgbClr val="FF0000"/>
                          </a:solidFill>
                          <a:latin typeface="Arial"/>
                          <a:ea typeface="Times New Roman"/>
                          <a:cs typeface="Arial"/>
                        </a:rPr>
                        <a:t>A baseline is a collection of component versions that make up a system</a:t>
                      </a:r>
                      <a:r>
                        <a:rPr lang="en-GB" sz="2400" dirty="0">
                          <a:solidFill>
                            <a:srgbClr val="000000"/>
                          </a:solidFill>
                          <a:latin typeface="Arial"/>
                          <a:ea typeface="Times New Roman"/>
                          <a:cs typeface="Arial"/>
                        </a:rPr>
                        <a:t>. </a:t>
                      </a:r>
                    </a:p>
                  </a:txBody>
                  <a:tcPr marL="68580" marR="68580" marT="0" marB="0"/>
                </a:tc>
              </a:tr>
              <a:tr h="722481">
                <a:tc>
                  <a:txBody>
                    <a:bodyPr/>
                    <a:lstStyle/>
                    <a:p>
                      <a:pPr algn="just">
                        <a:spcAft>
                          <a:spcPts val="200"/>
                        </a:spcAft>
                      </a:pPr>
                      <a:r>
                        <a:rPr lang="en-GB" sz="2400" b="1" dirty="0" err="1">
                          <a:solidFill>
                            <a:srgbClr val="FF0000"/>
                          </a:solidFill>
                          <a:latin typeface="Arial"/>
                          <a:ea typeface="Times New Roman"/>
                          <a:cs typeface="Arial"/>
                        </a:rPr>
                        <a:t>Codeline</a:t>
                      </a:r>
                      <a:r>
                        <a:rPr lang="en-GB" sz="2400" b="1" dirty="0">
                          <a:solidFill>
                            <a:srgbClr val="FF0000"/>
                          </a:solidFill>
                          <a:latin typeface="Arial"/>
                          <a:ea typeface="Times New Roman"/>
                          <a:cs typeface="Arial"/>
                        </a:rPr>
                        <a:t> </a:t>
                      </a:r>
                    </a:p>
                  </a:txBody>
                  <a:tcPr marL="68580" marR="68580" marT="0" marB="0"/>
                </a:tc>
                <a:tc>
                  <a:txBody>
                    <a:bodyPr/>
                    <a:lstStyle/>
                    <a:p>
                      <a:pPr algn="l">
                        <a:spcAft>
                          <a:spcPts val="200"/>
                        </a:spcAft>
                      </a:pPr>
                      <a:r>
                        <a:rPr lang="en-GB" sz="2400" b="1" u="sng" dirty="0">
                          <a:solidFill>
                            <a:srgbClr val="FF0000"/>
                          </a:solidFill>
                          <a:latin typeface="Arial"/>
                          <a:ea typeface="Times New Roman"/>
                          <a:cs typeface="Arial"/>
                        </a:rPr>
                        <a:t>A </a:t>
                      </a:r>
                      <a:r>
                        <a:rPr lang="en-GB" sz="2400" b="1" u="sng" dirty="0" err="1">
                          <a:solidFill>
                            <a:srgbClr val="FF0000"/>
                          </a:solidFill>
                          <a:latin typeface="Arial"/>
                          <a:ea typeface="Times New Roman"/>
                          <a:cs typeface="Arial"/>
                        </a:rPr>
                        <a:t>codeline</a:t>
                      </a:r>
                      <a:r>
                        <a:rPr lang="en-GB" sz="2400" b="1" u="sng" dirty="0">
                          <a:solidFill>
                            <a:srgbClr val="FF0000"/>
                          </a:solidFill>
                          <a:latin typeface="Arial"/>
                          <a:ea typeface="Times New Roman"/>
                          <a:cs typeface="Arial"/>
                        </a:rPr>
                        <a:t> is a set of versions of a software component and other configuration items on which that component depends.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65</a:t>
            </a:fld>
            <a:endParaRPr lang="en-US">
              <a:solidFill>
                <a:prstClr val="black">
                  <a:tint val="75000"/>
                </a:prstClr>
              </a:solidFill>
            </a:endParaRPr>
          </a:p>
        </p:txBody>
      </p:sp>
    </p:spTree>
    <p:extLst>
      <p:ext uri="{BB962C8B-B14F-4D97-AF65-F5344CB8AC3E}">
        <p14:creationId xmlns:p14="http://schemas.microsoft.com/office/powerpoint/2010/main" val="11131945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89689403"/>
              </p:ext>
            </p:extLst>
          </p:nvPr>
        </p:nvGraphicFramePr>
        <p:xfrm>
          <a:off x="257174" y="525772"/>
          <a:ext cx="8658225" cy="6347065"/>
        </p:xfrm>
        <a:graphic>
          <a:graphicData uri="http://schemas.openxmlformats.org/drawingml/2006/table">
            <a:tbl>
              <a:tblPr firstRow="1" bandRow="1">
                <a:tableStyleId>{5C22544A-7EE6-4342-B048-85BDC9FD1C3A}</a:tableStyleId>
              </a:tblPr>
              <a:tblGrid>
                <a:gridCol w="1571626"/>
                <a:gridCol w="7086599"/>
              </a:tblGrid>
              <a:tr h="573238">
                <a:tc>
                  <a:txBody>
                    <a:bodyPr/>
                    <a:lstStyle/>
                    <a:p>
                      <a:pPr algn="ctr">
                        <a:spcAft>
                          <a:spcPts val="200"/>
                        </a:spcAft>
                      </a:pPr>
                      <a:r>
                        <a:rPr lang="en-GB" sz="2000" b="1" dirty="0">
                          <a:solidFill>
                            <a:srgbClr val="000000"/>
                          </a:solidFill>
                          <a:latin typeface="Arial"/>
                          <a:ea typeface="Times New Roman"/>
                          <a:cs typeface="Arial"/>
                        </a:rPr>
                        <a:t>Term</a:t>
                      </a:r>
                    </a:p>
                  </a:txBody>
                  <a:tcPr marL="68580" marR="68580" marT="0" marB="0"/>
                </a:tc>
                <a:tc>
                  <a:txBody>
                    <a:bodyPr/>
                    <a:lstStyle/>
                    <a:p>
                      <a:pPr algn="ctr">
                        <a:spcAft>
                          <a:spcPts val="200"/>
                        </a:spcAft>
                      </a:pPr>
                      <a:r>
                        <a:rPr lang="en-GB" sz="2000" b="1" dirty="0">
                          <a:solidFill>
                            <a:srgbClr val="000000"/>
                          </a:solidFill>
                          <a:latin typeface="Arial"/>
                          <a:ea typeface="Times New Roman"/>
                          <a:cs typeface="Arial"/>
                        </a:rPr>
                        <a:t>Explanation</a:t>
                      </a:r>
                    </a:p>
                  </a:txBody>
                  <a:tcPr marL="68580" marR="68580" marT="0" marB="0"/>
                </a:tc>
              </a:tr>
              <a:tr h="573238">
                <a:tc>
                  <a:txBody>
                    <a:bodyPr/>
                    <a:lstStyle/>
                    <a:p>
                      <a:pPr algn="just">
                        <a:spcAft>
                          <a:spcPts val="200"/>
                        </a:spcAft>
                      </a:pPr>
                      <a:r>
                        <a:rPr lang="en-GB" sz="2400" b="1" dirty="0">
                          <a:solidFill>
                            <a:srgbClr val="FF0000"/>
                          </a:solidFill>
                          <a:latin typeface="Arial"/>
                          <a:ea typeface="Times New Roman"/>
                          <a:cs typeface="Arial"/>
                        </a:rPr>
                        <a:t>Mainline</a:t>
                      </a:r>
                    </a:p>
                  </a:txBody>
                  <a:tcPr marL="68580" marR="68580" marT="0" marB="0"/>
                </a:tc>
                <a:tc>
                  <a:txBody>
                    <a:bodyPr/>
                    <a:lstStyle/>
                    <a:p>
                      <a:pPr algn="l">
                        <a:spcAft>
                          <a:spcPts val="200"/>
                        </a:spcAft>
                      </a:pPr>
                      <a:r>
                        <a:rPr lang="en-GB" sz="2400" b="1" u="sng" dirty="0">
                          <a:solidFill>
                            <a:srgbClr val="FF0000"/>
                          </a:solidFill>
                          <a:latin typeface="Arial"/>
                          <a:ea typeface="Times New Roman"/>
                          <a:cs typeface="Arial"/>
                        </a:rPr>
                        <a:t>A sequence of baselines representing different versions of a system.</a:t>
                      </a:r>
                    </a:p>
                  </a:txBody>
                  <a:tcPr marL="68580" marR="68580" marT="0" marB="0"/>
                </a:tc>
              </a:tr>
              <a:tr h="753847">
                <a:tc>
                  <a:txBody>
                    <a:bodyPr/>
                    <a:lstStyle/>
                    <a:p>
                      <a:pPr algn="just">
                        <a:spcAft>
                          <a:spcPts val="200"/>
                        </a:spcAft>
                      </a:pPr>
                      <a:r>
                        <a:rPr lang="en-GB" sz="1900" b="1" dirty="0">
                          <a:solidFill>
                            <a:srgbClr val="000000"/>
                          </a:solidFill>
                          <a:latin typeface="Arial"/>
                          <a:ea typeface="Times New Roman"/>
                          <a:cs typeface="Arial"/>
                        </a:rPr>
                        <a:t>Release</a:t>
                      </a:r>
                    </a:p>
                  </a:txBody>
                  <a:tcPr marL="68580" marR="68580" marT="0" marB="0"/>
                </a:tc>
                <a:tc>
                  <a:txBody>
                    <a:bodyPr/>
                    <a:lstStyle/>
                    <a:p>
                      <a:pPr algn="l">
                        <a:spcAft>
                          <a:spcPts val="200"/>
                        </a:spcAft>
                      </a:pPr>
                      <a:r>
                        <a:rPr lang="en-GB" sz="1900" b="1" u="sng" kern="1200" dirty="0">
                          <a:solidFill>
                            <a:schemeClr val="tx1"/>
                          </a:solidFill>
                          <a:latin typeface="Arial"/>
                          <a:ea typeface="Times New Roman"/>
                          <a:cs typeface="Arial"/>
                        </a:rPr>
                        <a:t>A version of a system that has been released to customers </a:t>
                      </a:r>
                      <a:r>
                        <a:rPr lang="en-GB" sz="1900" kern="1200" dirty="0">
                          <a:solidFill>
                            <a:schemeClr val="tx1"/>
                          </a:solidFill>
                          <a:latin typeface="Arial"/>
                          <a:ea typeface="Times New Roman"/>
                          <a:cs typeface="Arial"/>
                        </a:rPr>
                        <a:t>(or other users in an organization) for use.</a:t>
                      </a:r>
                    </a:p>
                  </a:txBody>
                  <a:tcPr marL="68580" marR="68580" marT="0" marB="0"/>
                </a:tc>
              </a:tr>
              <a:tr h="753847">
                <a:tc>
                  <a:txBody>
                    <a:bodyPr/>
                    <a:lstStyle/>
                    <a:p>
                      <a:pPr algn="just">
                        <a:spcAft>
                          <a:spcPts val="200"/>
                        </a:spcAft>
                      </a:pPr>
                      <a:r>
                        <a:rPr lang="en-GB" sz="1900" b="1" dirty="0">
                          <a:solidFill>
                            <a:srgbClr val="000000"/>
                          </a:solidFill>
                          <a:latin typeface="Arial"/>
                          <a:ea typeface="Times New Roman"/>
                          <a:cs typeface="Arial"/>
                        </a:rPr>
                        <a:t>Workspace</a:t>
                      </a:r>
                    </a:p>
                  </a:txBody>
                  <a:tcPr marL="68580" marR="68580" marT="0" marB="0"/>
                </a:tc>
                <a:tc>
                  <a:txBody>
                    <a:bodyPr/>
                    <a:lstStyle/>
                    <a:p>
                      <a:pPr algn="l">
                        <a:spcAft>
                          <a:spcPts val="200"/>
                        </a:spcAft>
                      </a:pPr>
                      <a:r>
                        <a:rPr lang="en-GB" sz="1900" dirty="0">
                          <a:solidFill>
                            <a:schemeClr val="tx1"/>
                          </a:solidFill>
                          <a:latin typeface="Arial"/>
                          <a:ea typeface="Times New Roman"/>
                          <a:cs typeface="Arial"/>
                        </a:rPr>
                        <a:t>A private work area where software can be modified without affecting other developers who may be using or modifying that software.</a:t>
                      </a:r>
                    </a:p>
                  </a:txBody>
                  <a:tcPr marL="68580" marR="68580" marT="0" marB="0"/>
                </a:tc>
              </a:tr>
              <a:tr h="1130770">
                <a:tc>
                  <a:txBody>
                    <a:bodyPr/>
                    <a:lstStyle/>
                    <a:p>
                      <a:pPr algn="just">
                        <a:spcAft>
                          <a:spcPts val="200"/>
                        </a:spcAft>
                      </a:pPr>
                      <a:r>
                        <a:rPr lang="en-GB" sz="1900" b="1" dirty="0">
                          <a:solidFill>
                            <a:srgbClr val="000000"/>
                          </a:solidFill>
                          <a:latin typeface="Arial"/>
                          <a:ea typeface="Times New Roman"/>
                          <a:cs typeface="Arial"/>
                        </a:rPr>
                        <a:t>Branching</a:t>
                      </a:r>
                    </a:p>
                  </a:txBody>
                  <a:tcPr marL="68580" marR="68580" marT="0" marB="0"/>
                </a:tc>
                <a:tc>
                  <a:txBody>
                    <a:bodyPr/>
                    <a:lstStyle/>
                    <a:p>
                      <a:pPr algn="l">
                        <a:spcAft>
                          <a:spcPts val="200"/>
                        </a:spcAft>
                      </a:pPr>
                      <a:r>
                        <a:rPr lang="en-GB" sz="1900" b="1" u="sng" dirty="0">
                          <a:solidFill>
                            <a:schemeClr val="tx1"/>
                          </a:solidFill>
                          <a:latin typeface="Arial"/>
                          <a:ea typeface="Times New Roman"/>
                          <a:cs typeface="Arial"/>
                        </a:rPr>
                        <a:t>The creation of a new </a:t>
                      </a:r>
                      <a:r>
                        <a:rPr lang="en-GB" sz="1900" b="1" u="sng" dirty="0" err="1">
                          <a:solidFill>
                            <a:schemeClr val="tx1"/>
                          </a:solidFill>
                          <a:latin typeface="Arial"/>
                          <a:ea typeface="Times New Roman"/>
                          <a:cs typeface="Arial"/>
                        </a:rPr>
                        <a:t>codeline</a:t>
                      </a:r>
                      <a:r>
                        <a:rPr lang="en-GB" sz="1900" b="1" u="sng" dirty="0">
                          <a:solidFill>
                            <a:schemeClr val="tx1"/>
                          </a:solidFill>
                          <a:latin typeface="Arial"/>
                          <a:ea typeface="Times New Roman"/>
                          <a:cs typeface="Arial"/>
                        </a:rPr>
                        <a:t> from a version in an existing </a:t>
                      </a:r>
                      <a:r>
                        <a:rPr lang="en-GB" sz="1900" b="1" u="sng" dirty="0" err="1">
                          <a:solidFill>
                            <a:schemeClr val="tx1"/>
                          </a:solidFill>
                          <a:latin typeface="Arial"/>
                          <a:ea typeface="Times New Roman"/>
                          <a:cs typeface="Arial"/>
                        </a:rPr>
                        <a:t>codeline</a:t>
                      </a:r>
                      <a:r>
                        <a:rPr lang="en-GB" sz="1900" b="1" u="sng" dirty="0">
                          <a:solidFill>
                            <a:schemeClr val="tx1"/>
                          </a:solidFill>
                          <a:latin typeface="Arial"/>
                          <a:ea typeface="Times New Roman"/>
                          <a:cs typeface="Arial"/>
                        </a:rPr>
                        <a:t>.</a:t>
                      </a:r>
                      <a:r>
                        <a:rPr lang="en-GB" sz="1900" dirty="0">
                          <a:solidFill>
                            <a:schemeClr val="tx1"/>
                          </a:solidFill>
                          <a:latin typeface="Arial"/>
                          <a:ea typeface="Times New Roman"/>
                          <a:cs typeface="Arial"/>
                        </a:rPr>
                        <a:t> The new </a:t>
                      </a:r>
                      <a:r>
                        <a:rPr lang="en-GB" sz="1900" dirty="0" err="1">
                          <a:solidFill>
                            <a:schemeClr val="tx1"/>
                          </a:solidFill>
                          <a:latin typeface="Arial"/>
                          <a:ea typeface="Times New Roman"/>
                          <a:cs typeface="Arial"/>
                        </a:rPr>
                        <a:t>codeline</a:t>
                      </a:r>
                      <a:r>
                        <a:rPr lang="en-GB" sz="1900" dirty="0">
                          <a:solidFill>
                            <a:schemeClr val="tx1"/>
                          </a:solidFill>
                          <a:latin typeface="Arial"/>
                          <a:ea typeface="Times New Roman"/>
                          <a:cs typeface="Arial"/>
                        </a:rPr>
                        <a:t> and the existing </a:t>
                      </a:r>
                      <a:r>
                        <a:rPr lang="en-GB" sz="1900" dirty="0" err="1">
                          <a:solidFill>
                            <a:schemeClr val="tx1"/>
                          </a:solidFill>
                          <a:latin typeface="Arial"/>
                          <a:ea typeface="Times New Roman"/>
                          <a:cs typeface="Arial"/>
                        </a:rPr>
                        <a:t>codeline</a:t>
                      </a:r>
                      <a:r>
                        <a:rPr lang="en-GB" sz="1900" dirty="0">
                          <a:solidFill>
                            <a:schemeClr val="tx1"/>
                          </a:solidFill>
                          <a:latin typeface="Arial"/>
                          <a:ea typeface="Times New Roman"/>
                          <a:cs typeface="Arial"/>
                        </a:rPr>
                        <a:t> may then develop independently. </a:t>
                      </a:r>
                    </a:p>
                  </a:txBody>
                  <a:tcPr marL="68580" marR="68580" marT="0" marB="0"/>
                </a:tc>
              </a:tr>
              <a:tr h="1130770">
                <a:tc>
                  <a:txBody>
                    <a:bodyPr/>
                    <a:lstStyle/>
                    <a:p>
                      <a:pPr algn="just">
                        <a:spcAft>
                          <a:spcPts val="200"/>
                        </a:spcAft>
                      </a:pPr>
                      <a:r>
                        <a:rPr lang="en-GB" sz="1900" b="1" dirty="0">
                          <a:solidFill>
                            <a:srgbClr val="000000"/>
                          </a:solidFill>
                          <a:latin typeface="Arial"/>
                          <a:ea typeface="Times New Roman"/>
                          <a:cs typeface="Arial"/>
                        </a:rPr>
                        <a:t>Merging</a:t>
                      </a:r>
                    </a:p>
                  </a:txBody>
                  <a:tcPr marL="68580" marR="68580" marT="0" marB="0"/>
                </a:tc>
                <a:tc>
                  <a:txBody>
                    <a:bodyPr/>
                    <a:lstStyle/>
                    <a:p>
                      <a:pPr algn="l">
                        <a:spcAft>
                          <a:spcPts val="200"/>
                        </a:spcAft>
                      </a:pPr>
                      <a:r>
                        <a:rPr lang="en-GB" sz="1900" b="1" u="sng" dirty="0">
                          <a:solidFill>
                            <a:schemeClr val="tx1"/>
                          </a:solidFill>
                          <a:latin typeface="Arial"/>
                          <a:ea typeface="Times New Roman"/>
                          <a:cs typeface="Arial"/>
                        </a:rPr>
                        <a:t>The creation of a new version of a software component by merging separate versions in different </a:t>
                      </a:r>
                      <a:r>
                        <a:rPr lang="en-GB" sz="1900" b="1" u="sng" dirty="0" err="1">
                          <a:solidFill>
                            <a:schemeClr val="tx1"/>
                          </a:solidFill>
                          <a:latin typeface="Arial"/>
                          <a:ea typeface="Times New Roman"/>
                          <a:cs typeface="Arial"/>
                        </a:rPr>
                        <a:t>codelines</a:t>
                      </a:r>
                      <a:r>
                        <a:rPr lang="en-GB" sz="1900" dirty="0">
                          <a:solidFill>
                            <a:schemeClr val="tx1"/>
                          </a:solidFill>
                          <a:latin typeface="Arial"/>
                          <a:ea typeface="Times New Roman"/>
                          <a:cs typeface="Arial"/>
                        </a:rPr>
                        <a:t>. These </a:t>
                      </a:r>
                      <a:r>
                        <a:rPr lang="en-GB" sz="1900" dirty="0" err="1">
                          <a:solidFill>
                            <a:schemeClr val="tx1"/>
                          </a:solidFill>
                          <a:latin typeface="Arial"/>
                          <a:ea typeface="Times New Roman"/>
                          <a:cs typeface="Arial"/>
                        </a:rPr>
                        <a:t>codelines</a:t>
                      </a:r>
                      <a:r>
                        <a:rPr lang="en-GB" sz="1900" dirty="0">
                          <a:solidFill>
                            <a:schemeClr val="tx1"/>
                          </a:solidFill>
                          <a:latin typeface="Arial"/>
                          <a:ea typeface="Times New Roman"/>
                          <a:cs typeface="Arial"/>
                        </a:rPr>
                        <a:t> may have been created by a previous branch of one of the </a:t>
                      </a:r>
                      <a:r>
                        <a:rPr lang="en-GB" sz="1900" dirty="0" err="1">
                          <a:solidFill>
                            <a:schemeClr val="tx1"/>
                          </a:solidFill>
                          <a:latin typeface="Arial"/>
                          <a:ea typeface="Times New Roman"/>
                          <a:cs typeface="Arial"/>
                        </a:rPr>
                        <a:t>codelines</a:t>
                      </a:r>
                      <a:r>
                        <a:rPr lang="en-GB" sz="1900" dirty="0">
                          <a:solidFill>
                            <a:schemeClr val="tx1"/>
                          </a:solidFill>
                          <a:latin typeface="Arial"/>
                          <a:ea typeface="Times New Roman"/>
                          <a:cs typeface="Arial"/>
                        </a:rPr>
                        <a:t> involved.</a:t>
                      </a:r>
                    </a:p>
                  </a:txBody>
                  <a:tcPr marL="68580" marR="68580" marT="0" marB="0"/>
                </a:tc>
              </a:tr>
              <a:tr h="1130770">
                <a:tc>
                  <a:txBody>
                    <a:bodyPr/>
                    <a:lstStyle/>
                    <a:p>
                      <a:pPr algn="just">
                        <a:spcAft>
                          <a:spcPts val="200"/>
                        </a:spcAft>
                      </a:pPr>
                      <a:r>
                        <a:rPr lang="en-GB" sz="1900" b="1" dirty="0">
                          <a:solidFill>
                            <a:srgbClr val="000000"/>
                          </a:solidFill>
                          <a:latin typeface="Arial"/>
                          <a:ea typeface="Times New Roman"/>
                          <a:cs typeface="Arial"/>
                        </a:rPr>
                        <a:t>System building</a:t>
                      </a:r>
                    </a:p>
                  </a:txBody>
                  <a:tcPr marL="68580" marR="68580" marT="0" marB="0"/>
                </a:tc>
                <a:tc>
                  <a:txBody>
                    <a:bodyPr/>
                    <a:lstStyle/>
                    <a:p>
                      <a:pPr algn="l">
                        <a:spcAft>
                          <a:spcPts val="200"/>
                        </a:spcAft>
                      </a:pPr>
                      <a:r>
                        <a:rPr lang="en-GB" sz="19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66</a:t>
            </a:fld>
            <a:endParaRPr lang="en-US">
              <a:solidFill>
                <a:prstClr val="black">
                  <a:tint val="75000"/>
                </a:prstClr>
              </a:solidFill>
            </a:endParaRPr>
          </a:p>
        </p:txBody>
      </p:sp>
      <p:sp>
        <p:nvSpPr>
          <p:cNvPr id="7" name="Title 1"/>
          <p:cNvSpPr>
            <a:spLocks noGrp="1"/>
          </p:cNvSpPr>
          <p:nvPr>
            <p:ph type="title"/>
          </p:nvPr>
        </p:nvSpPr>
        <p:spPr>
          <a:xfrm>
            <a:off x="257175" y="23504"/>
            <a:ext cx="8658225" cy="502268"/>
          </a:xfrm>
        </p:spPr>
        <p:txBody>
          <a:bodyPr/>
          <a:lstStyle/>
          <a:p>
            <a:pPr algn="ctr"/>
            <a:r>
              <a:rPr lang="en-US" sz="2800" dirty="0" smtClean="0"/>
              <a:t>CM </a:t>
            </a:r>
            <a:r>
              <a:rPr lang="en-US" sz="2800" dirty="0"/>
              <a:t>terminology</a:t>
            </a:r>
            <a:r>
              <a:rPr lang="en-GB" sz="2800" dirty="0" smtClean="0"/>
              <a:t> </a:t>
            </a:r>
            <a:endParaRPr lang="en-US" sz="2800" dirty="0"/>
          </a:p>
        </p:txBody>
      </p:sp>
    </p:spTree>
    <p:extLst>
      <p:ext uri="{BB962C8B-B14F-4D97-AF65-F5344CB8AC3E}">
        <p14:creationId xmlns:p14="http://schemas.microsoft.com/office/powerpoint/2010/main" val="1156800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50"/>
            <a:ext cx="8229600" cy="554037"/>
          </a:xfrm>
        </p:spPr>
        <p:txBody>
          <a:bodyPr/>
          <a:lstStyle/>
          <a:p>
            <a:pPr algn="ctr"/>
            <a:r>
              <a:rPr lang="en-US" sz="2800" dirty="0" smtClean="0"/>
              <a:t>Change management</a:t>
            </a:r>
            <a:endParaRPr lang="en-US" sz="2800" dirty="0"/>
          </a:p>
        </p:txBody>
      </p:sp>
      <p:sp>
        <p:nvSpPr>
          <p:cNvPr id="3" name="Content Placeholder 2"/>
          <p:cNvSpPr>
            <a:spLocks noGrp="1"/>
          </p:cNvSpPr>
          <p:nvPr>
            <p:ph idx="1"/>
          </p:nvPr>
        </p:nvSpPr>
        <p:spPr>
          <a:xfrm>
            <a:off x="300037" y="600074"/>
            <a:ext cx="8601075" cy="1879890"/>
          </a:xfrm>
        </p:spPr>
        <p:txBody>
          <a:bodyPr/>
          <a:lstStyle/>
          <a:p>
            <a:r>
              <a:rPr lang="en-US" sz="2800" b="1" u="sng" dirty="0" smtClean="0">
                <a:solidFill>
                  <a:srgbClr val="FF0000"/>
                </a:solidFill>
              </a:rPr>
              <a:t>Change management is intended to </a:t>
            </a:r>
            <a:r>
              <a:rPr lang="en-US" sz="2800" b="1" u="sng" dirty="0" smtClean="0">
                <a:solidFill>
                  <a:srgbClr val="0070C0"/>
                </a:solidFill>
              </a:rPr>
              <a:t>ensure that system evolution is a managed process </a:t>
            </a:r>
            <a:r>
              <a:rPr lang="en-US" sz="2800" b="1" u="sng" dirty="0" smtClean="0">
                <a:solidFill>
                  <a:srgbClr val="FF0000"/>
                </a:solidFill>
              </a:rPr>
              <a:t>and that priority is given to the most urgent and cost-effective changes.</a:t>
            </a:r>
            <a:r>
              <a:rPr lang="en-GB" sz="2800" b="1" u="sng" dirty="0" smtClean="0">
                <a:solidFill>
                  <a:srgbClr val="FF0000"/>
                </a:solidFill>
              </a:rPr>
              <a:t> </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solidFill>
                  <a:prstClr val="black">
                    <a:tint val="75000"/>
                  </a:prstClr>
                </a:solidFill>
              </a:rPr>
              <a:pPr/>
              <a:t>67</a:t>
            </a:fld>
            <a:endParaRPr lang="en-US">
              <a:solidFill>
                <a:prstClr val="black">
                  <a:tint val="75000"/>
                </a:prstClr>
              </a:solidFill>
            </a:endParaRPr>
          </a:p>
        </p:txBody>
      </p:sp>
      <p:sp>
        <p:nvSpPr>
          <p:cNvPr id="5" name="Title 1"/>
          <p:cNvSpPr txBox="1">
            <a:spLocks/>
          </p:cNvSpPr>
          <p:nvPr/>
        </p:nvSpPr>
        <p:spPr bwMode="auto">
          <a:xfrm>
            <a:off x="457200" y="2479964"/>
            <a:ext cx="8229600" cy="65361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600" u="sng" smtClean="0">
                <a:solidFill>
                  <a:srgbClr val="FF0000"/>
                </a:solidFill>
              </a:rPr>
              <a:t>Factors in change analysis</a:t>
            </a:r>
            <a:endParaRPr lang="en-US" sz="3600" u="sng" dirty="0">
              <a:solidFill>
                <a:srgbClr val="FF0000"/>
              </a:solidFill>
            </a:endParaRPr>
          </a:p>
        </p:txBody>
      </p:sp>
      <p:sp>
        <p:nvSpPr>
          <p:cNvPr id="6" name="Content Placeholder 2"/>
          <p:cNvSpPr txBox="1">
            <a:spLocks/>
          </p:cNvSpPr>
          <p:nvPr/>
        </p:nvSpPr>
        <p:spPr>
          <a:xfrm>
            <a:off x="300036" y="3318165"/>
            <a:ext cx="8601075" cy="2930236"/>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smtClean="0"/>
              <a:t>The </a:t>
            </a:r>
            <a:r>
              <a:rPr lang="en-US" sz="2800" b="1" u="sng" smtClean="0">
                <a:solidFill>
                  <a:srgbClr val="FF0000"/>
                </a:solidFill>
              </a:rPr>
              <a:t>consequences of not making the change </a:t>
            </a:r>
            <a:endParaRPr lang="en-GB" sz="2800" b="1" u="sng" smtClean="0">
              <a:solidFill>
                <a:srgbClr val="FF0000"/>
              </a:solidFill>
            </a:endParaRPr>
          </a:p>
          <a:p>
            <a:r>
              <a:rPr lang="en-US" sz="2800" smtClean="0"/>
              <a:t>The </a:t>
            </a:r>
            <a:r>
              <a:rPr lang="en-US" sz="2800" b="1" u="sng" smtClean="0">
                <a:solidFill>
                  <a:srgbClr val="FF0000"/>
                </a:solidFill>
              </a:rPr>
              <a:t>benefits of the change </a:t>
            </a:r>
            <a:endParaRPr lang="en-GB" sz="2800" b="1" u="sng" smtClean="0">
              <a:solidFill>
                <a:srgbClr val="FF0000"/>
              </a:solidFill>
            </a:endParaRPr>
          </a:p>
          <a:p>
            <a:r>
              <a:rPr lang="en-US" sz="2800" smtClean="0"/>
              <a:t>The </a:t>
            </a:r>
            <a:r>
              <a:rPr lang="en-US" sz="2800" b="1" u="sng" smtClean="0">
                <a:solidFill>
                  <a:srgbClr val="FF0000"/>
                </a:solidFill>
              </a:rPr>
              <a:t>number of users affected </a:t>
            </a:r>
            <a:r>
              <a:rPr lang="en-US" sz="2800" smtClean="0"/>
              <a:t>by the change</a:t>
            </a:r>
            <a:endParaRPr lang="en-GB" sz="2800" smtClean="0"/>
          </a:p>
          <a:p>
            <a:r>
              <a:rPr lang="en-US" sz="2800" smtClean="0"/>
              <a:t>The </a:t>
            </a:r>
            <a:r>
              <a:rPr lang="en-US" sz="2800" b="1" u="sng" smtClean="0">
                <a:solidFill>
                  <a:srgbClr val="FF0000"/>
                </a:solidFill>
              </a:rPr>
              <a:t>costs of making the change</a:t>
            </a:r>
            <a:endParaRPr lang="en-GB" sz="2800" b="1" u="sng" smtClean="0">
              <a:solidFill>
                <a:srgbClr val="FF0000"/>
              </a:solidFill>
            </a:endParaRPr>
          </a:p>
          <a:p>
            <a:r>
              <a:rPr lang="en-US" sz="2800" smtClean="0"/>
              <a:t>The </a:t>
            </a:r>
            <a:r>
              <a:rPr lang="en-US" sz="2800" b="1" u="sng" smtClean="0">
                <a:solidFill>
                  <a:srgbClr val="FF0000"/>
                </a:solidFill>
              </a:rPr>
              <a:t>product release cycle</a:t>
            </a:r>
            <a:endParaRPr lang="en-GB" sz="2800" b="1" u="sng" smtClean="0">
              <a:solidFill>
                <a:srgbClr val="FF0000"/>
              </a:solidFill>
            </a:endParaRPr>
          </a:p>
          <a:p>
            <a:endParaRPr lang="en-US" dirty="0"/>
          </a:p>
        </p:txBody>
      </p:sp>
    </p:spTree>
    <p:extLst>
      <p:ext uri="{BB962C8B-B14F-4D97-AF65-F5344CB8AC3E}">
        <p14:creationId xmlns:p14="http://schemas.microsoft.com/office/powerpoint/2010/main" val="32185538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01050" cy="396875"/>
          </a:xfrm>
        </p:spPr>
        <p:txBody>
          <a:bodyPr/>
          <a:lstStyle/>
          <a:p>
            <a:pPr algn="ctr"/>
            <a:r>
              <a:rPr lang="en-US" dirty="0" smtClean="0"/>
              <a:t>The </a:t>
            </a:r>
            <a:r>
              <a:rPr lang="en-US" dirty="0"/>
              <a:t>change management process</a:t>
            </a:r>
            <a:r>
              <a:rPr lang="en-GB" dirty="0" smtClean="0"/>
              <a:t> </a:t>
            </a:r>
            <a:r>
              <a:rPr lang="en-US" dirty="0" smtClean="0"/>
              <a:t>  </a:t>
            </a:r>
            <a:endParaRPr lang="en-US" dirty="0"/>
          </a:p>
        </p:txBody>
      </p:sp>
      <p:pic>
        <p:nvPicPr>
          <p:cNvPr id="4" name="Content Placeholder 3" descr="25.3 ChangReq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834" r="-11067"/>
              <a:stretch>
                <a:fillRect/>
              </a:stretch>
            </p:blipFill>
          </mc:Choice>
          <mc:Fallback>
            <p:blipFill>
              <a:blip r:embed="rId3"/>
              <a:srcRect l="-3834" r="-11067"/>
              <a:stretch>
                <a:fillRect/>
              </a:stretch>
            </p:blipFill>
          </mc:Fallback>
        </mc:AlternateContent>
        <p:spPr>
          <a:xfrm>
            <a:off x="0" y="531851"/>
            <a:ext cx="9144000" cy="6189624"/>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68</a:t>
            </a:fld>
            <a:endParaRPr lang="en-US">
              <a:solidFill>
                <a:prstClr val="black">
                  <a:tint val="75000"/>
                </a:prstClr>
              </a:solidFill>
            </a:endParaRPr>
          </a:p>
        </p:txBody>
      </p:sp>
    </p:spTree>
    <p:extLst>
      <p:ext uri="{BB962C8B-B14F-4D97-AF65-F5344CB8AC3E}">
        <p14:creationId xmlns:p14="http://schemas.microsoft.com/office/powerpoint/2010/main" val="7782741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5" y="1632455"/>
            <a:ext cx="8329613" cy="611187"/>
          </a:xfrm>
        </p:spPr>
        <p:txBody>
          <a:bodyPr/>
          <a:lstStyle/>
          <a:p>
            <a:pPr algn="ctr"/>
            <a:r>
              <a:rPr lang="en-US" sz="2800" dirty="0" err="1" smtClean="0">
                <a:solidFill>
                  <a:schemeClr val="tx1"/>
                </a:solidFill>
              </a:rPr>
              <a:t>Codelines</a:t>
            </a:r>
            <a:r>
              <a:rPr lang="en-US" sz="2800" dirty="0" smtClean="0">
                <a:solidFill>
                  <a:schemeClr val="tx1"/>
                </a:solidFill>
              </a:rPr>
              <a:t> and baselines</a:t>
            </a:r>
            <a:endParaRPr lang="en-US" sz="2800" dirty="0">
              <a:solidFill>
                <a:schemeClr val="tx1"/>
              </a:solidFill>
            </a:endParaRPr>
          </a:p>
        </p:txBody>
      </p:sp>
      <p:sp>
        <p:nvSpPr>
          <p:cNvPr id="3" name="Content Placeholder 2"/>
          <p:cNvSpPr>
            <a:spLocks noGrp="1"/>
          </p:cNvSpPr>
          <p:nvPr>
            <p:ph idx="1"/>
          </p:nvPr>
        </p:nvSpPr>
        <p:spPr>
          <a:xfrm>
            <a:off x="152400" y="2243642"/>
            <a:ext cx="8825345" cy="4477831"/>
          </a:xfrm>
        </p:spPr>
        <p:txBody>
          <a:bodyPr/>
          <a:lstStyle/>
          <a:p>
            <a:pPr>
              <a:spcBef>
                <a:spcPts val="0"/>
              </a:spcBef>
              <a:spcAft>
                <a:spcPts val="0"/>
              </a:spcAft>
            </a:pPr>
            <a:r>
              <a:rPr lang="en-US" sz="2600" dirty="0" smtClean="0"/>
              <a:t>A </a:t>
            </a:r>
            <a:r>
              <a:rPr lang="en-US" sz="2600" dirty="0" err="1" smtClean="0"/>
              <a:t>codeline</a:t>
            </a:r>
            <a:r>
              <a:rPr lang="en-US" sz="2600" dirty="0" smtClean="0"/>
              <a:t> is a sequence of versions of  source code with later versions in the sequence derived from earlier versions. </a:t>
            </a:r>
          </a:p>
          <a:p>
            <a:pPr>
              <a:spcBef>
                <a:spcPts val="0"/>
              </a:spcBef>
              <a:spcAft>
                <a:spcPts val="0"/>
              </a:spcAft>
            </a:pPr>
            <a:r>
              <a:rPr lang="en-US" sz="2600" b="1" u="sng" dirty="0" err="1" smtClean="0">
                <a:solidFill>
                  <a:srgbClr val="0070C0"/>
                </a:solidFill>
              </a:rPr>
              <a:t>Codelines</a:t>
            </a:r>
            <a:r>
              <a:rPr lang="en-US" sz="2600" b="1" u="sng" dirty="0" smtClean="0">
                <a:solidFill>
                  <a:srgbClr val="FF0000"/>
                </a:solidFill>
              </a:rPr>
              <a:t> normally apply to </a:t>
            </a:r>
            <a:r>
              <a:rPr lang="en-US" sz="2600" b="1" u="sng" dirty="0" smtClean="0">
                <a:solidFill>
                  <a:srgbClr val="0070C0"/>
                </a:solidFill>
              </a:rPr>
              <a:t>components of systems</a:t>
            </a:r>
            <a:r>
              <a:rPr lang="en-US" sz="2600" b="1" u="sng" dirty="0" smtClean="0">
                <a:solidFill>
                  <a:srgbClr val="FF0000"/>
                </a:solidFill>
              </a:rPr>
              <a:t> </a:t>
            </a:r>
            <a:r>
              <a:rPr lang="en-US" sz="2600" dirty="0" smtClean="0"/>
              <a:t>so that there are </a:t>
            </a:r>
            <a:r>
              <a:rPr lang="en-US" sz="2600" b="1" u="sng" dirty="0" smtClean="0">
                <a:solidFill>
                  <a:srgbClr val="0070C0"/>
                </a:solidFill>
              </a:rPr>
              <a:t>different versions of each component.</a:t>
            </a:r>
          </a:p>
          <a:p>
            <a:pPr>
              <a:spcBef>
                <a:spcPts val="0"/>
              </a:spcBef>
              <a:spcAft>
                <a:spcPts val="0"/>
              </a:spcAft>
            </a:pPr>
            <a:r>
              <a:rPr lang="en-US" sz="2600" b="1" u="sng" dirty="0" smtClean="0">
                <a:solidFill>
                  <a:srgbClr val="FF0000"/>
                </a:solidFill>
              </a:rPr>
              <a:t> </a:t>
            </a:r>
            <a:r>
              <a:rPr lang="en-US" sz="2600" b="1" u="sng" dirty="0" smtClean="0">
                <a:solidFill>
                  <a:srgbClr val="0070C0"/>
                </a:solidFill>
              </a:rPr>
              <a:t>A baseline is a definition of a specific system</a:t>
            </a:r>
            <a:r>
              <a:rPr lang="en-US" sz="2600" dirty="0" smtClean="0"/>
              <a:t>. </a:t>
            </a:r>
          </a:p>
          <a:p>
            <a:pPr>
              <a:spcBef>
                <a:spcPts val="0"/>
              </a:spcBef>
              <a:spcAft>
                <a:spcPts val="0"/>
              </a:spcAft>
            </a:pPr>
            <a:r>
              <a:rPr lang="en-US" sz="2600" b="1" u="sng" dirty="0" smtClean="0">
                <a:solidFill>
                  <a:srgbClr val="FF0000"/>
                </a:solidFill>
              </a:rPr>
              <a:t>The </a:t>
            </a:r>
            <a:r>
              <a:rPr lang="en-US" sz="2600" b="1" u="sng" dirty="0" smtClean="0">
                <a:solidFill>
                  <a:srgbClr val="0070C0"/>
                </a:solidFill>
              </a:rPr>
              <a:t>baseline</a:t>
            </a:r>
            <a:r>
              <a:rPr lang="en-US" sz="2600" b="1" u="sng" dirty="0" smtClean="0">
                <a:solidFill>
                  <a:srgbClr val="FF0000"/>
                </a:solidFill>
              </a:rPr>
              <a:t> therefore specifies the </a:t>
            </a:r>
            <a:r>
              <a:rPr lang="en-US" sz="2600" b="1" u="sng" dirty="0" smtClean="0">
                <a:solidFill>
                  <a:srgbClr val="0070C0"/>
                </a:solidFill>
              </a:rPr>
              <a:t>component versions that are included in the system</a:t>
            </a:r>
            <a:r>
              <a:rPr lang="en-US" sz="2600" b="1" u="sng" dirty="0" smtClean="0">
                <a:solidFill>
                  <a:srgbClr val="FF0000"/>
                </a:solidFill>
              </a:rPr>
              <a:t> plus a specification of the </a:t>
            </a:r>
            <a:r>
              <a:rPr lang="en-US" sz="2600" b="1" u="sng" dirty="0" smtClean="0">
                <a:solidFill>
                  <a:srgbClr val="0070C0"/>
                </a:solidFill>
              </a:rPr>
              <a:t>libraries</a:t>
            </a:r>
            <a:r>
              <a:rPr lang="en-US" sz="2600" b="1" u="sng" dirty="0" smtClean="0">
                <a:solidFill>
                  <a:srgbClr val="FF0000"/>
                </a:solidFill>
              </a:rPr>
              <a:t> used, </a:t>
            </a:r>
            <a:r>
              <a:rPr lang="en-US" sz="2600" b="1" u="sng" dirty="0" smtClean="0">
                <a:solidFill>
                  <a:srgbClr val="0070C0"/>
                </a:solidFill>
              </a:rPr>
              <a:t>configuration files</a:t>
            </a:r>
            <a:r>
              <a:rPr lang="en-US" sz="2600" b="1" u="sng" dirty="0" smtClean="0">
                <a:solidFill>
                  <a:srgbClr val="FF0000"/>
                </a:solidFill>
              </a:rPr>
              <a:t>, etc. </a:t>
            </a:r>
            <a:endParaRPr lang="en-US" sz="2600" b="1" u="sng" dirty="0">
              <a:solidFill>
                <a:srgbClr val="FF0000"/>
              </a:solidFill>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solidFill>
                  <a:prstClr val="black">
                    <a:tint val="75000"/>
                  </a:prstClr>
                </a:solidFill>
              </a:rPr>
              <a:pPr/>
              <a:t>69</a:t>
            </a:fld>
            <a:endParaRPr lang="en-US">
              <a:solidFill>
                <a:prstClr val="black">
                  <a:tint val="75000"/>
                </a:prstClr>
              </a:solidFill>
            </a:endParaRPr>
          </a:p>
        </p:txBody>
      </p:sp>
      <p:sp>
        <p:nvSpPr>
          <p:cNvPr id="5" name="Title 1"/>
          <p:cNvSpPr txBox="1">
            <a:spLocks/>
          </p:cNvSpPr>
          <p:nvPr/>
        </p:nvSpPr>
        <p:spPr bwMode="auto">
          <a:xfrm>
            <a:off x="457196" y="48708"/>
            <a:ext cx="8329613" cy="5069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u="sng" dirty="0" smtClean="0">
                <a:solidFill>
                  <a:srgbClr val="FF0000"/>
                </a:solidFill>
              </a:rPr>
              <a:t>Version management</a:t>
            </a:r>
            <a:endParaRPr lang="en-US" sz="3200" u="sng" dirty="0">
              <a:solidFill>
                <a:srgbClr val="FF0000"/>
              </a:solidFill>
            </a:endParaRPr>
          </a:p>
        </p:txBody>
      </p:sp>
      <p:sp>
        <p:nvSpPr>
          <p:cNvPr id="6" name="Content Placeholder 2"/>
          <p:cNvSpPr txBox="1">
            <a:spLocks/>
          </p:cNvSpPr>
          <p:nvPr/>
        </p:nvSpPr>
        <p:spPr>
          <a:xfrm>
            <a:off x="277091" y="681033"/>
            <a:ext cx="8535915" cy="898385"/>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US" sz="2600" dirty="0" smtClean="0"/>
              <a:t>Therefore </a:t>
            </a:r>
            <a:r>
              <a:rPr lang="en-US" sz="2600" b="1" u="sng" dirty="0" smtClean="0">
                <a:solidFill>
                  <a:srgbClr val="FF0000"/>
                </a:solidFill>
              </a:rPr>
              <a:t>version management can be thought of as the </a:t>
            </a:r>
            <a:r>
              <a:rPr lang="en-US" sz="2600" b="1" u="sng" dirty="0" smtClean="0">
                <a:solidFill>
                  <a:srgbClr val="0070C0"/>
                </a:solidFill>
              </a:rPr>
              <a:t>process of managing </a:t>
            </a:r>
            <a:r>
              <a:rPr lang="en-US" sz="2600" b="1" u="sng" dirty="0" err="1" smtClean="0">
                <a:solidFill>
                  <a:srgbClr val="0070C0"/>
                </a:solidFill>
              </a:rPr>
              <a:t>codelines</a:t>
            </a:r>
            <a:r>
              <a:rPr lang="en-US" sz="2600" b="1" u="sng" dirty="0" smtClean="0">
                <a:solidFill>
                  <a:srgbClr val="0070C0"/>
                </a:solidFill>
              </a:rPr>
              <a:t> and baselines.</a:t>
            </a:r>
            <a:r>
              <a:rPr lang="en-US" sz="2600" dirty="0" smtClean="0"/>
              <a:t> </a:t>
            </a:r>
            <a:endParaRPr lang="en-GB" sz="2600" dirty="0" smtClean="0"/>
          </a:p>
          <a:p>
            <a:endParaRPr lang="en-US" dirty="0"/>
          </a:p>
        </p:txBody>
      </p:sp>
    </p:spTree>
    <p:extLst>
      <p:ext uri="{BB962C8B-B14F-4D97-AF65-F5344CB8AC3E}">
        <p14:creationId xmlns:p14="http://schemas.microsoft.com/office/powerpoint/2010/main" val="278256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48316" y="0"/>
            <a:ext cx="6798734" cy="828675"/>
          </a:xfrm>
        </p:spPr>
        <p:txBody>
          <a:bodyPr/>
          <a:lstStyle/>
          <a:p>
            <a:r>
              <a:rPr lang="en-US" b="1" dirty="0" smtClean="0">
                <a:latin typeface="Arial" panose="020B0604020202020204" pitchFamily="34" charset="0"/>
                <a:cs typeface="Arial" panose="020B0604020202020204" pitchFamily="34" charset="0"/>
              </a:rPr>
              <a:t>Development testing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1451" y="828674"/>
            <a:ext cx="8729662" cy="5700713"/>
          </a:xfrm>
        </p:spPr>
        <p:txBody>
          <a:bodyPr>
            <a:normAutofit fontScale="92500"/>
          </a:bodyPr>
          <a:lstStyle/>
          <a:p>
            <a:pPr>
              <a:spcBef>
                <a:spcPts val="0"/>
              </a:spcBef>
              <a:spcAft>
                <a:spcPts val="0"/>
              </a:spcAft>
            </a:pPr>
            <a:r>
              <a:rPr lang="en-US" sz="2800" dirty="0" smtClean="0">
                <a:latin typeface="Arial" panose="020B0604020202020204" pitchFamily="34" charset="0"/>
                <a:cs typeface="Arial" panose="020B0604020202020204" pitchFamily="34" charset="0"/>
              </a:rPr>
              <a:t>Development testing includes </a:t>
            </a:r>
            <a:r>
              <a:rPr lang="en-US" sz="2800" b="1" u="sng" dirty="0" smtClean="0">
                <a:latin typeface="Arial" panose="020B0604020202020204" pitchFamily="34" charset="0"/>
                <a:cs typeface="Arial" panose="020B0604020202020204" pitchFamily="34" charset="0"/>
              </a:rPr>
              <a:t>all testing activities that are carried out by the team developing the system</a:t>
            </a:r>
            <a:r>
              <a:rPr lang="en-US" sz="2800" dirty="0" smtClean="0">
                <a:latin typeface="Arial" panose="020B0604020202020204" pitchFamily="34" charset="0"/>
                <a:cs typeface="Arial" panose="020B0604020202020204" pitchFamily="34" charset="0"/>
              </a:rPr>
              <a:t>. </a:t>
            </a:r>
          </a:p>
          <a:p>
            <a:pPr lvl="1">
              <a:spcBef>
                <a:spcPts val="0"/>
              </a:spcBef>
              <a:spcAft>
                <a:spcPts val="0"/>
              </a:spcAft>
            </a:pPr>
            <a:r>
              <a:rPr lang="en-US" sz="2800" b="1" u="sng" dirty="0" smtClean="0">
                <a:latin typeface="Arial" panose="020B0604020202020204" pitchFamily="34" charset="0"/>
                <a:cs typeface="Arial" panose="020B0604020202020204" pitchFamily="34" charset="0"/>
              </a:rPr>
              <a:t>Unit testing</a:t>
            </a:r>
            <a:r>
              <a:rPr lang="en-US" sz="2800" dirty="0" smtClean="0">
                <a:latin typeface="Arial" panose="020B0604020202020204" pitchFamily="34" charset="0"/>
                <a:cs typeface="Arial" panose="020B0604020202020204" pitchFamily="34" charset="0"/>
              </a:rPr>
              <a:t>, where individual program units or object classes are tested. Unit testing should focus on testing the functionality of objects or methods.</a:t>
            </a:r>
            <a:endParaRPr lang="en-GB" sz="2800" dirty="0" smtClean="0">
              <a:latin typeface="Arial" panose="020B0604020202020204" pitchFamily="34" charset="0"/>
              <a:cs typeface="Arial" panose="020B0604020202020204" pitchFamily="34" charset="0"/>
            </a:endParaRPr>
          </a:p>
          <a:p>
            <a:pPr lvl="1">
              <a:spcBef>
                <a:spcPts val="0"/>
              </a:spcBef>
              <a:spcAft>
                <a:spcPts val="0"/>
              </a:spcAft>
            </a:pPr>
            <a:r>
              <a:rPr lang="en-US" sz="2800" b="1" u="sng" dirty="0" smtClean="0">
                <a:latin typeface="Arial" panose="020B0604020202020204" pitchFamily="34" charset="0"/>
                <a:cs typeface="Arial" panose="020B0604020202020204" pitchFamily="34" charset="0"/>
              </a:rPr>
              <a:t>Component testing</a:t>
            </a:r>
            <a:r>
              <a:rPr lang="en-US" sz="2800" dirty="0" smtClean="0">
                <a:latin typeface="Arial" panose="020B0604020202020204" pitchFamily="34" charset="0"/>
                <a:cs typeface="Arial" panose="020B0604020202020204" pitchFamily="34" charset="0"/>
              </a:rPr>
              <a:t>, where several individual units are integrated to create composite components. Component testing should focus on testing component interfaces.</a:t>
            </a:r>
            <a:endParaRPr lang="en-GB" sz="2800" dirty="0" smtClean="0">
              <a:latin typeface="Arial" panose="020B0604020202020204" pitchFamily="34" charset="0"/>
              <a:cs typeface="Arial" panose="020B0604020202020204" pitchFamily="34" charset="0"/>
            </a:endParaRPr>
          </a:p>
          <a:p>
            <a:pPr lvl="1">
              <a:spcBef>
                <a:spcPts val="0"/>
              </a:spcBef>
              <a:spcAft>
                <a:spcPts val="0"/>
              </a:spcAft>
            </a:pPr>
            <a:r>
              <a:rPr lang="en-US" sz="2800" b="1" u="sng" dirty="0" smtClean="0">
                <a:latin typeface="Arial" panose="020B0604020202020204" pitchFamily="34" charset="0"/>
                <a:cs typeface="Arial" panose="020B0604020202020204" pitchFamily="34" charset="0"/>
              </a:rPr>
              <a:t>System testing</a:t>
            </a:r>
            <a:r>
              <a:rPr lang="en-US" sz="2800" dirty="0" smtClean="0">
                <a:latin typeface="Arial" panose="020B0604020202020204" pitchFamily="34" charset="0"/>
                <a:cs typeface="Arial" panose="020B0604020202020204" pitchFamily="34" charset="0"/>
              </a:rPr>
              <a:t>, where some or all of the components in a system are integrated and the system is tested as a whole. System testing should focus on testing component interactions.</a:t>
            </a:r>
            <a:endParaRPr lang="en-GB" sz="2800" dirty="0" smtClean="0">
              <a:latin typeface="Arial" panose="020B0604020202020204" pitchFamily="34" charset="0"/>
              <a:cs typeface="Arial" panose="020B0604020202020204" pitchFamily="34" charset="0"/>
            </a:endParaRPr>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25.6 CodeandBaselin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6" b="-1696"/>
              <a:stretch>
                <a:fillRect/>
              </a:stretch>
            </p:blipFill>
          </mc:Choice>
          <mc:Fallback>
            <p:blipFill>
              <a:blip r:embed="rId3"/>
              <a:srcRect t="-1696" b="-1696"/>
              <a:stretch>
                <a:fillRect/>
              </a:stretch>
            </p:blipFill>
          </mc:Fallback>
        </mc:AlternateContent>
        <p:spPr>
          <a:xfrm>
            <a:off x="128588" y="728663"/>
            <a:ext cx="9015412" cy="5815012"/>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70</a:t>
            </a:fld>
            <a:endParaRPr lang="en-US">
              <a:solidFill>
                <a:prstClr val="black">
                  <a:tint val="75000"/>
                </a:prstClr>
              </a:solidFill>
            </a:endParaRPr>
          </a:p>
        </p:txBody>
      </p:sp>
      <p:sp>
        <p:nvSpPr>
          <p:cNvPr id="7" name="Title 1"/>
          <p:cNvSpPr>
            <a:spLocks noGrp="1"/>
          </p:cNvSpPr>
          <p:nvPr>
            <p:ph type="title"/>
          </p:nvPr>
        </p:nvSpPr>
        <p:spPr>
          <a:xfrm>
            <a:off x="457199" y="0"/>
            <a:ext cx="8329613" cy="611187"/>
          </a:xfrm>
        </p:spPr>
        <p:txBody>
          <a:bodyPr/>
          <a:lstStyle/>
          <a:p>
            <a:pPr algn="ctr"/>
            <a:r>
              <a:rPr lang="en-US" sz="3200" dirty="0" err="1" smtClean="0">
                <a:solidFill>
                  <a:srgbClr val="FF0000"/>
                </a:solidFill>
              </a:rPr>
              <a:t>Codelines</a:t>
            </a:r>
            <a:r>
              <a:rPr lang="en-US" sz="3200" dirty="0" smtClean="0">
                <a:solidFill>
                  <a:srgbClr val="FF0000"/>
                </a:solidFill>
              </a:rPr>
              <a:t> and baselines</a:t>
            </a:r>
            <a:endParaRPr lang="en-US" sz="3200" dirty="0">
              <a:solidFill>
                <a:srgbClr val="FF0000"/>
              </a:solidFill>
            </a:endParaRPr>
          </a:p>
        </p:txBody>
      </p:sp>
    </p:spTree>
    <p:extLst>
      <p:ext uri="{BB962C8B-B14F-4D97-AF65-F5344CB8AC3E}">
        <p14:creationId xmlns:p14="http://schemas.microsoft.com/office/powerpoint/2010/main" val="8644401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5"/>
            <a:ext cx="8229600" cy="682625"/>
          </a:xfrm>
        </p:spPr>
        <p:txBody>
          <a:bodyPr/>
          <a:lstStyle/>
          <a:p>
            <a:pPr algn="ctr"/>
            <a:r>
              <a:rPr lang="en-US" sz="3200" dirty="0" smtClean="0">
                <a:solidFill>
                  <a:srgbClr val="FF0000"/>
                </a:solidFill>
              </a:rPr>
              <a:t>Version management systems</a:t>
            </a:r>
            <a:endParaRPr lang="en-US" sz="3200" dirty="0">
              <a:solidFill>
                <a:srgbClr val="FF0000"/>
              </a:solidFill>
            </a:endParaRPr>
          </a:p>
        </p:txBody>
      </p:sp>
      <p:sp>
        <p:nvSpPr>
          <p:cNvPr id="3" name="Content Placeholder 2"/>
          <p:cNvSpPr>
            <a:spLocks noGrp="1"/>
          </p:cNvSpPr>
          <p:nvPr>
            <p:ph idx="1"/>
          </p:nvPr>
        </p:nvSpPr>
        <p:spPr>
          <a:xfrm>
            <a:off x="171450" y="789710"/>
            <a:ext cx="8972550" cy="5539654"/>
          </a:xfrm>
        </p:spPr>
        <p:txBody>
          <a:bodyPr/>
          <a:lstStyle/>
          <a:p>
            <a:pPr>
              <a:spcBef>
                <a:spcPts val="0"/>
              </a:spcBef>
              <a:spcAft>
                <a:spcPts val="0"/>
              </a:spcAft>
            </a:pPr>
            <a:r>
              <a:rPr lang="en-US" sz="2800" b="1" u="sng" dirty="0" smtClean="0">
                <a:solidFill>
                  <a:srgbClr val="0070C0"/>
                </a:solidFill>
              </a:rPr>
              <a:t>Version and release identification</a:t>
            </a:r>
            <a:r>
              <a:rPr lang="en-US" sz="2800" b="1" dirty="0" smtClean="0">
                <a:solidFill>
                  <a:srgbClr val="FF0000"/>
                </a:solidFill>
              </a:rPr>
              <a:t>: </a:t>
            </a:r>
            <a:r>
              <a:rPr lang="en-US" sz="2800" dirty="0" smtClean="0">
                <a:solidFill>
                  <a:srgbClr val="FF0000"/>
                </a:solidFill>
              </a:rPr>
              <a:t>Managed versions are </a:t>
            </a:r>
            <a:r>
              <a:rPr lang="en-US" sz="2800" dirty="0" smtClean="0">
                <a:solidFill>
                  <a:srgbClr val="0070C0"/>
                </a:solidFill>
              </a:rPr>
              <a:t>assigned identifiers </a:t>
            </a:r>
          </a:p>
          <a:p>
            <a:pPr>
              <a:spcBef>
                <a:spcPts val="0"/>
              </a:spcBef>
              <a:spcAft>
                <a:spcPts val="0"/>
              </a:spcAft>
            </a:pPr>
            <a:r>
              <a:rPr lang="en-US" sz="2800" b="1" u="sng" dirty="0" smtClean="0">
                <a:solidFill>
                  <a:srgbClr val="0070C0"/>
                </a:solidFill>
              </a:rPr>
              <a:t>Storage management</a:t>
            </a:r>
            <a:r>
              <a:rPr lang="en-US" sz="2800" dirty="0" smtClean="0"/>
              <a:t>: </a:t>
            </a:r>
            <a:r>
              <a:rPr lang="en-US" sz="2800" dirty="0" smtClean="0">
                <a:solidFill>
                  <a:srgbClr val="FF0000"/>
                </a:solidFill>
              </a:rPr>
              <a:t>To </a:t>
            </a:r>
            <a:r>
              <a:rPr lang="en-US" sz="2800" dirty="0" smtClean="0">
                <a:solidFill>
                  <a:srgbClr val="0070C0"/>
                </a:solidFill>
              </a:rPr>
              <a:t>reduce the storage space </a:t>
            </a:r>
            <a:r>
              <a:rPr lang="en-US" sz="2800" dirty="0" smtClean="0">
                <a:solidFill>
                  <a:srgbClr val="FF0000"/>
                </a:solidFill>
              </a:rPr>
              <a:t>required by multiple versions of components that </a:t>
            </a:r>
            <a:r>
              <a:rPr lang="en-US" sz="2800" dirty="0" smtClean="0">
                <a:solidFill>
                  <a:srgbClr val="0070C0"/>
                </a:solidFill>
              </a:rPr>
              <a:t>differ only slightly</a:t>
            </a:r>
            <a:r>
              <a:rPr lang="en-US" sz="2800" dirty="0" smtClean="0"/>
              <a:t>, </a:t>
            </a:r>
          </a:p>
          <a:p>
            <a:pPr>
              <a:spcBef>
                <a:spcPts val="0"/>
              </a:spcBef>
              <a:spcAft>
                <a:spcPts val="0"/>
              </a:spcAft>
            </a:pPr>
            <a:r>
              <a:rPr lang="en-US" sz="2800" b="1" u="sng" dirty="0" smtClean="0">
                <a:solidFill>
                  <a:srgbClr val="0070C0"/>
                </a:solidFill>
              </a:rPr>
              <a:t>Change history recording</a:t>
            </a:r>
            <a:r>
              <a:rPr lang="en-US" sz="2800" dirty="0" smtClean="0"/>
              <a:t>: </a:t>
            </a:r>
            <a:r>
              <a:rPr lang="en-US" sz="2800" dirty="0" smtClean="0">
                <a:solidFill>
                  <a:srgbClr val="0070C0"/>
                </a:solidFill>
              </a:rPr>
              <a:t>changes</a:t>
            </a:r>
            <a:r>
              <a:rPr lang="en-US" sz="2800" dirty="0" smtClean="0">
                <a:solidFill>
                  <a:srgbClr val="FF0000"/>
                </a:solidFill>
              </a:rPr>
              <a:t> made to the code of a system or component are </a:t>
            </a:r>
            <a:r>
              <a:rPr lang="en-US" sz="2800" dirty="0" smtClean="0">
                <a:solidFill>
                  <a:srgbClr val="0070C0"/>
                </a:solidFill>
              </a:rPr>
              <a:t>recorded</a:t>
            </a:r>
            <a:r>
              <a:rPr lang="en-US" sz="2800" dirty="0" smtClean="0"/>
              <a:t>. </a:t>
            </a:r>
          </a:p>
          <a:p>
            <a:pPr lvl="0">
              <a:spcBef>
                <a:spcPts val="0"/>
              </a:spcBef>
              <a:spcAft>
                <a:spcPts val="0"/>
              </a:spcAft>
            </a:pPr>
            <a:r>
              <a:rPr lang="en-US" sz="2800" b="1" u="sng" dirty="0">
                <a:solidFill>
                  <a:srgbClr val="0070C0"/>
                </a:solidFill>
              </a:rPr>
              <a:t>Independent </a:t>
            </a:r>
            <a:r>
              <a:rPr lang="en-US" sz="2800" b="1" u="sng" dirty="0" smtClean="0">
                <a:solidFill>
                  <a:srgbClr val="0070C0"/>
                </a:solidFill>
              </a:rPr>
              <a:t>development</a:t>
            </a:r>
            <a:r>
              <a:rPr lang="en-US" sz="2800" dirty="0" smtClean="0"/>
              <a:t>: </a:t>
            </a:r>
            <a:r>
              <a:rPr lang="en-US" sz="2800" dirty="0" smtClean="0">
                <a:solidFill>
                  <a:srgbClr val="FF0000"/>
                </a:solidFill>
              </a:rPr>
              <a:t>ensures </a:t>
            </a:r>
            <a:r>
              <a:rPr lang="en-US" sz="2800" dirty="0">
                <a:solidFill>
                  <a:srgbClr val="FF0000"/>
                </a:solidFill>
              </a:rPr>
              <a:t>that </a:t>
            </a:r>
            <a:r>
              <a:rPr lang="en-US" sz="2800" dirty="0">
                <a:solidFill>
                  <a:srgbClr val="0070C0"/>
                </a:solidFill>
              </a:rPr>
              <a:t>changes</a:t>
            </a:r>
            <a:r>
              <a:rPr lang="en-US" sz="2800" dirty="0">
                <a:solidFill>
                  <a:srgbClr val="FF0000"/>
                </a:solidFill>
              </a:rPr>
              <a:t> made to a component </a:t>
            </a:r>
            <a:r>
              <a:rPr lang="en-US" sz="2800" dirty="0">
                <a:solidFill>
                  <a:srgbClr val="0070C0"/>
                </a:solidFill>
              </a:rPr>
              <a:t>by different developers do not interfere. </a:t>
            </a:r>
          </a:p>
          <a:p>
            <a:pPr lvl="0">
              <a:spcBef>
                <a:spcPts val="0"/>
              </a:spcBef>
              <a:spcAft>
                <a:spcPts val="0"/>
              </a:spcAft>
            </a:pPr>
            <a:r>
              <a:rPr lang="en-US" sz="2800" b="1" u="sng" dirty="0">
                <a:solidFill>
                  <a:srgbClr val="0070C0"/>
                </a:solidFill>
              </a:rPr>
              <a:t>Project </a:t>
            </a:r>
            <a:r>
              <a:rPr lang="en-US" sz="2800" b="1" u="sng" dirty="0" smtClean="0">
                <a:solidFill>
                  <a:srgbClr val="0070C0"/>
                </a:solidFill>
              </a:rPr>
              <a:t>support</a:t>
            </a:r>
            <a:r>
              <a:rPr lang="en-US" sz="2800" dirty="0" smtClean="0"/>
              <a:t>: </a:t>
            </a:r>
            <a:r>
              <a:rPr lang="en-US" sz="2800" dirty="0" smtClean="0">
                <a:solidFill>
                  <a:srgbClr val="0070C0"/>
                </a:solidFill>
              </a:rPr>
              <a:t>support</a:t>
            </a:r>
            <a:r>
              <a:rPr lang="en-US" sz="2800" dirty="0" smtClean="0">
                <a:solidFill>
                  <a:srgbClr val="FF0000"/>
                </a:solidFill>
              </a:rPr>
              <a:t> </a:t>
            </a:r>
            <a:r>
              <a:rPr lang="en-US" sz="2800" dirty="0">
                <a:solidFill>
                  <a:srgbClr val="FF0000"/>
                </a:solidFill>
              </a:rPr>
              <a:t>the </a:t>
            </a:r>
            <a:r>
              <a:rPr lang="en-US" sz="2800" dirty="0">
                <a:solidFill>
                  <a:srgbClr val="0070C0"/>
                </a:solidFill>
              </a:rPr>
              <a:t>development of several projects</a:t>
            </a:r>
            <a:r>
              <a:rPr lang="en-US" sz="2800" dirty="0">
                <a:solidFill>
                  <a:srgbClr val="FF0000"/>
                </a:solidFill>
              </a:rPr>
              <a:t>, </a:t>
            </a:r>
            <a:r>
              <a:rPr lang="en-US" sz="2800" dirty="0">
                <a:solidFill>
                  <a:srgbClr val="0070C0"/>
                </a:solidFill>
              </a:rPr>
              <a:t>which share components</a:t>
            </a:r>
            <a:r>
              <a:rPr lang="en-US" sz="2800" dirty="0"/>
              <a:t>.</a:t>
            </a:r>
          </a:p>
          <a:p>
            <a:pPr lvl="1"/>
            <a:endParaRPr lang="en-GB" dirty="0" smtClean="0"/>
          </a:p>
        </p:txBody>
      </p:sp>
    </p:spTree>
    <p:extLst>
      <p:ext uri="{BB962C8B-B14F-4D97-AF65-F5344CB8AC3E}">
        <p14:creationId xmlns:p14="http://schemas.microsoft.com/office/powerpoint/2010/main" val="11906953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7936"/>
            <a:ext cx="8386763" cy="482600"/>
          </a:xfrm>
        </p:spPr>
        <p:txBody>
          <a:bodyPr/>
          <a:lstStyle/>
          <a:p>
            <a:pPr algn="ctr"/>
            <a:r>
              <a:rPr lang="en-US" sz="3200" dirty="0" smtClean="0">
                <a:solidFill>
                  <a:srgbClr val="FF0000"/>
                </a:solidFill>
              </a:rPr>
              <a:t>Storage </a:t>
            </a:r>
            <a:r>
              <a:rPr lang="en-US" sz="3200" dirty="0">
                <a:solidFill>
                  <a:srgbClr val="FF0000"/>
                </a:solidFill>
              </a:rPr>
              <a:t>management using deltas</a:t>
            </a:r>
            <a:r>
              <a:rPr lang="en-GB" sz="3200" dirty="0" smtClean="0">
                <a:solidFill>
                  <a:srgbClr val="FF0000"/>
                </a:solidFill>
              </a:rPr>
              <a:t> </a:t>
            </a:r>
            <a:endParaRPr lang="en-US" sz="3200" dirty="0">
              <a:solidFill>
                <a:srgbClr val="FF0000"/>
              </a:solidFill>
            </a:endParaRPr>
          </a:p>
        </p:txBody>
      </p:sp>
      <p:pic>
        <p:nvPicPr>
          <p:cNvPr id="4" name="Content Placeholder 3" descr="25.7 CodelineDelta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6411" b="-26411"/>
              <a:stretch>
                <a:fillRect/>
              </a:stretch>
            </p:blipFill>
          </mc:Choice>
          <mc:Fallback>
            <p:blipFill>
              <a:blip r:embed="rId3"/>
              <a:srcRect t="-26411" b="-26411"/>
              <a:stretch>
                <a:fillRect/>
              </a:stretch>
            </p:blipFill>
          </mc:Fallback>
        </mc:AlternateContent>
        <p:spPr>
          <a:xfrm>
            <a:off x="1" y="1257300"/>
            <a:ext cx="9144000" cy="3948085"/>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72</a:t>
            </a:fld>
            <a:endParaRPr lang="en-US">
              <a:solidFill>
                <a:prstClr val="black">
                  <a:tint val="75000"/>
                </a:prstClr>
              </a:solidFill>
            </a:endParaRPr>
          </a:p>
        </p:txBody>
      </p:sp>
    </p:spTree>
    <p:extLst>
      <p:ext uri="{BB962C8B-B14F-4D97-AF65-F5344CB8AC3E}">
        <p14:creationId xmlns:p14="http://schemas.microsoft.com/office/powerpoint/2010/main" val="23228800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73152"/>
            <a:ext cx="9143999" cy="456972"/>
          </a:xfrm>
        </p:spPr>
        <p:txBody>
          <a:bodyPr/>
          <a:lstStyle/>
          <a:p>
            <a:pPr algn="ctr"/>
            <a:r>
              <a:rPr lang="en-US" sz="2800" dirty="0" smtClean="0">
                <a:solidFill>
                  <a:srgbClr val="FF0000"/>
                </a:solidFill>
              </a:rPr>
              <a:t>Check</a:t>
            </a:r>
            <a:r>
              <a:rPr lang="en-US" sz="2800" dirty="0">
                <a:solidFill>
                  <a:srgbClr val="FF0000"/>
                </a:solidFill>
              </a:rPr>
              <a:t>-in and check-out from a version repository</a:t>
            </a:r>
            <a:r>
              <a:rPr lang="en-GB" sz="2800" dirty="0" smtClean="0">
                <a:solidFill>
                  <a:srgbClr val="FF0000"/>
                </a:solidFill>
              </a:rPr>
              <a:t> </a:t>
            </a:r>
            <a:endParaRPr lang="en-US" sz="2800" dirty="0">
              <a:solidFill>
                <a:srgbClr val="FF0000"/>
              </a:solidFill>
            </a:endParaRPr>
          </a:p>
        </p:txBody>
      </p:sp>
      <p:pic>
        <p:nvPicPr>
          <p:cNvPr id="4" name="Content Placeholder 3" descr="25.8 CheckInOu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27" b="-1727"/>
              <a:stretch>
                <a:fillRect/>
              </a:stretch>
            </p:blipFill>
          </mc:Choice>
          <mc:Fallback>
            <p:blipFill>
              <a:blip r:embed="rId3"/>
              <a:srcRect t="-1727" b="-1727"/>
              <a:stretch>
                <a:fillRect/>
              </a:stretch>
            </p:blipFill>
          </mc:Fallback>
        </mc:AlternateContent>
        <p:spPr>
          <a:xfrm>
            <a:off x="0" y="914400"/>
            <a:ext cx="9143999" cy="5441950"/>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73</a:t>
            </a:fld>
            <a:endParaRPr lang="en-US">
              <a:solidFill>
                <a:prstClr val="black">
                  <a:tint val="75000"/>
                </a:prstClr>
              </a:solidFill>
            </a:endParaRPr>
          </a:p>
        </p:txBody>
      </p:sp>
    </p:spTree>
    <p:extLst>
      <p:ext uri="{BB962C8B-B14F-4D97-AF65-F5344CB8AC3E}">
        <p14:creationId xmlns:p14="http://schemas.microsoft.com/office/powerpoint/2010/main" val="20746148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1907"/>
            <a:ext cx="8443913" cy="525462"/>
          </a:xfrm>
        </p:spPr>
        <p:txBody>
          <a:bodyPr/>
          <a:lstStyle/>
          <a:p>
            <a:pPr algn="ctr"/>
            <a:r>
              <a:rPr lang="en-US" sz="3200" dirty="0" err="1" smtClean="0">
                <a:solidFill>
                  <a:srgbClr val="FF0000"/>
                </a:solidFill>
              </a:rPr>
              <a:t>Codeline</a:t>
            </a:r>
            <a:r>
              <a:rPr lang="en-US" sz="3200" dirty="0" smtClean="0">
                <a:solidFill>
                  <a:srgbClr val="FF0000"/>
                </a:solidFill>
              </a:rPr>
              <a:t> branches</a:t>
            </a:r>
            <a:endParaRPr lang="en-US" sz="3200" dirty="0">
              <a:solidFill>
                <a:srgbClr val="FF0000"/>
              </a:solidFill>
            </a:endParaRPr>
          </a:p>
        </p:txBody>
      </p:sp>
      <p:sp>
        <p:nvSpPr>
          <p:cNvPr id="3" name="Content Placeholder 2"/>
          <p:cNvSpPr>
            <a:spLocks noGrp="1"/>
          </p:cNvSpPr>
          <p:nvPr>
            <p:ph idx="1"/>
          </p:nvPr>
        </p:nvSpPr>
        <p:spPr>
          <a:xfrm>
            <a:off x="328613" y="657226"/>
            <a:ext cx="8515349" cy="5857874"/>
          </a:xfrm>
        </p:spPr>
        <p:txBody>
          <a:bodyPr/>
          <a:lstStyle/>
          <a:p>
            <a:r>
              <a:rPr lang="en-US" sz="2800" dirty="0" smtClean="0">
                <a:solidFill>
                  <a:srgbClr val="0070C0"/>
                </a:solidFill>
              </a:rPr>
              <a:t>Rather than a linear sequence of versions </a:t>
            </a:r>
            <a:r>
              <a:rPr lang="en-US" sz="2800" dirty="0" smtClean="0">
                <a:solidFill>
                  <a:srgbClr val="FF0000"/>
                </a:solidFill>
              </a:rPr>
              <a:t>that reflect changes to the component over time, there may be several independent sequences. </a:t>
            </a:r>
          </a:p>
          <a:p>
            <a:pPr lvl="1"/>
            <a:r>
              <a:rPr lang="en-US" sz="2400" dirty="0" smtClean="0"/>
              <a:t>This is normal in system development, where different developers work independently on different versions of the source code and so change it in different ways. </a:t>
            </a:r>
          </a:p>
          <a:p>
            <a:r>
              <a:rPr lang="en-US" sz="2800" b="1" dirty="0">
                <a:solidFill>
                  <a:srgbClr val="FF0000"/>
                </a:solidFill>
              </a:rPr>
              <a:t>At some stage</a:t>
            </a:r>
            <a:r>
              <a:rPr lang="en-US" sz="2800" dirty="0" smtClean="0"/>
              <a:t>, </a:t>
            </a:r>
            <a:r>
              <a:rPr lang="en-US" sz="2800" b="1" dirty="0" smtClean="0">
                <a:solidFill>
                  <a:srgbClr val="0070C0"/>
                </a:solidFill>
              </a:rPr>
              <a:t>it may be necessary to merge </a:t>
            </a:r>
            <a:r>
              <a:rPr lang="en-US" sz="2800" b="1" dirty="0" err="1" smtClean="0">
                <a:solidFill>
                  <a:srgbClr val="0070C0"/>
                </a:solidFill>
              </a:rPr>
              <a:t>codeline</a:t>
            </a:r>
            <a:r>
              <a:rPr lang="en-US" sz="2800" b="1" dirty="0" smtClean="0">
                <a:solidFill>
                  <a:srgbClr val="0070C0"/>
                </a:solidFill>
              </a:rPr>
              <a:t> branches</a:t>
            </a:r>
            <a:r>
              <a:rPr lang="en-US" sz="2800" b="1" dirty="0" smtClean="0">
                <a:solidFill>
                  <a:srgbClr val="FF0000"/>
                </a:solidFill>
              </a:rPr>
              <a:t> to create a new version of a component </a:t>
            </a:r>
            <a:r>
              <a:rPr lang="en-US" sz="2800" dirty="0" smtClean="0"/>
              <a:t>that </a:t>
            </a:r>
            <a:r>
              <a:rPr lang="en-US" sz="2800" dirty="0" smtClean="0">
                <a:solidFill>
                  <a:srgbClr val="0070C0"/>
                </a:solidFill>
              </a:rPr>
              <a:t>includes all changes that have been made. </a:t>
            </a:r>
          </a:p>
          <a:p>
            <a:pPr lvl="1"/>
            <a:r>
              <a:rPr lang="en-US" sz="2400" dirty="0" smtClean="0"/>
              <a:t>If the changes made involve different parts of the code, the component versions may be merged automatically by combining the deltas that apply to the code. </a:t>
            </a:r>
            <a:endParaRPr lang="en-US" sz="2400" dirty="0"/>
          </a:p>
        </p:txBody>
      </p:sp>
      <p:sp>
        <p:nvSpPr>
          <p:cNvPr id="6" name="Slide Number Placeholder 5"/>
          <p:cNvSpPr>
            <a:spLocks noGrp="1"/>
          </p:cNvSpPr>
          <p:nvPr>
            <p:ph type="sldNum" sz="quarter" idx="12"/>
          </p:nvPr>
        </p:nvSpPr>
        <p:spPr/>
        <p:txBody>
          <a:bodyPr/>
          <a:lstStyle/>
          <a:p>
            <a:fld id="{7B134961-4B2C-A547-9A54-CB85DA02077E}" type="slidenum">
              <a:rPr lang="en-US" smtClean="0">
                <a:solidFill>
                  <a:prstClr val="black">
                    <a:tint val="75000"/>
                  </a:prstClr>
                </a:solidFill>
              </a:rPr>
              <a:pPr/>
              <a:t>74</a:t>
            </a:fld>
            <a:endParaRPr lang="en-US">
              <a:solidFill>
                <a:prstClr val="black">
                  <a:tint val="75000"/>
                </a:prstClr>
              </a:solidFill>
            </a:endParaRPr>
          </a:p>
        </p:txBody>
      </p:sp>
    </p:spTree>
    <p:extLst>
      <p:ext uri="{BB962C8B-B14F-4D97-AF65-F5344CB8AC3E}">
        <p14:creationId xmlns:p14="http://schemas.microsoft.com/office/powerpoint/2010/main" val="22494016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5"/>
            <a:ext cx="8229600" cy="611187"/>
          </a:xfrm>
        </p:spPr>
        <p:txBody>
          <a:bodyPr/>
          <a:lstStyle/>
          <a:p>
            <a:pPr algn="ctr"/>
            <a:r>
              <a:rPr lang="en-US" sz="3200" dirty="0" smtClean="0">
                <a:solidFill>
                  <a:srgbClr val="FF0000"/>
                </a:solidFill>
              </a:rPr>
              <a:t>Branching </a:t>
            </a:r>
            <a:r>
              <a:rPr lang="en-US" sz="3200" dirty="0">
                <a:solidFill>
                  <a:srgbClr val="FF0000"/>
                </a:solidFill>
              </a:rPr>
              <a:t>and merging</a:t>
            </a:r>
            <a:r>
              <a:rPr lang="en-GB" sz="3200" dirty="0" smtClean="0">
                <a:solidFill>
                  <a:srgbClr val="FF0000"/>
                </a:solidFill>
              </a:rPr>
              <a:t> </a:t>
            </a:r>
            <a:endParaRPr lang="en-US" sz="3200" dirty="0">
              <a:solidFill>
                <a:srgbClr val="FF0000"/>
              </a:solidFill>
            </a:endParaRPr>
          </a:p>
        </p:txBody>
      </p:sp>
      <p:pic>
        <p:nvPicPr>
          <p:cNvPr id="4" name="Content Placeholder 3" descr="25.9 BranchingMerg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611" b="-9611"/>
              <a:stretch>
                <a:fillRect/>
              </a:stretch>
            </p:blipFill>
          </mc:Choice>
          <mc:Fallback>
            <p:blipFill>
              <a:blip r:embed="rId3"/>
              <a:srcRect t="-9611" b="-9611"/>
              <a:stretch>
                <a:fillRect/>
              </a:stretch>
            </p:blipFill>
          </mc:Fallback>
        </mc:AlternateContent>
        <p:spPr>
          <a:xfrm>
            <a:off x="1" y="728662"/>
            <a:ext cx="9144000" cy="5114925"/>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75</a:t>
            </a:fld>
            <a:endParaRPr lang="en-US">
              <a:solidFill>
                <a:prstClr val="black">
                  <a:tint val="75000"/>
                </a:prstClr>
              </a:solidFill>
            </a:endParaRPr>
          </a:p>
        </p:txBody>
      </p:sp>
    </p:spTree>
    <p:extLst>
      <p:ext uri="{BB962C8B-B14F-4D97-AF65-F5344CB8AC3E}">
        <p14:creationId xmlns:p14="http://schemas.microsoft.com/office/powerpoint/2010/main" val="30645951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645230"/>
            <a:ext cx="8515350" cy="482600"/>
          </a:xfrm>
        </p:spPr>
        <p:txBody>
          <a:bodyPr/>
          <a:lstStyle/>
          <a:p>
            <a:pPr algn="ctr"/>
            <a:r>
              <a:rPr lang="en-US" sz="2800" dirty="0" smtClean="0">
                <a:solidFill>
                  <a:srgbClr val="FF0000"/>
                </a:solidFill>
              </a:rPr>
              <a:t>Build platforms</a:t>
            </a:r>
            <a:endParaRPr lang="en-US" sz="2800" dirty="0">
              <a:solidFill>
                <a:srgbClr val="FF0000"/>
              </a:solidFill>
            </a:endParaRPr>
          </a:p>
        </p:txBody>
      </p:sp>
      <p:sp>
        <p:nvSpPr>
          <p:cNvPr id="3" name="Content Placeholder 2"/>
          <p:cNvSpPr>
            <a:spLocks noGrp="1"/>
          </p:cNvSpPr>
          <p:nvPr>
            <p:ph idx="1"/>
          </p:nvPr>
        </p:nvSpPr>
        <p:spPr>
          <a:xfrm>
            <a:off x="0" y="2008908"/>
            <a:ext cx="9144000" cy="4849091"/>
          </a:xfrm>
        </p:spPr>
        <p:txBody>
          <a:bodyPr/>
          <a:lstStyle/>
          <a:p>
            <a:pPr>
              <a:spcBef>
                <a:spcPts val="0"/>
              </a:spcBef>
              <a:spcAft>
                <a:spcPts val="0"/>
              </a:spcAft>
            </a:pPr>
            <a:r>
              <a:rPr lang="en-US" b="1" dirty="0" smtClean="0">
                <a:solidFill>
                  <a:schemeClr val="tx1"/>
                </a:solidFill>
              </a:rPr>
              <a:t>The development system, which includes development tools such as compilers, source code editors</a:t>
            </a:r>
            <a:r>
              <a:rPr lang="en-US" dirty="0" smtClean="0">
                <a:solidFill>
                  <a:schemeClr val="tx1"/>
                </a:solidFill>
              </a:rPr>
              <a:t>, etc.</a:t>
            </a:r>
          </a:p>
          <a:p>
            <a:pPr lvl="1">
              <a:spcBef>
                <a:spcPts val="0"/>
              </a:spcBef>
              <a:spcAft>
                <a:spcPts val="0"/>
              </a:spcAft>
            </a:pPr>
            <a:r>
              <a:rPr lang="en-US" sz="2400" dirty="0" smtClean="0">
                <a:solidFill>
                  <a:schemeClr val="tx1"/>
                </a:solidFill>
              </a:rPr>
              <a:t>Developers check out code from the version management system into a private workspace before making changes to the system. </a:t>
            </a:r>
            <a:endParaRPr lang="en-GB" sz="2400" dirty="0" smtClean="0">
              <a:solidFill>
                <a:schemeClr val="tx1"/>
              </a:solidFill>
            </a:endParaRPr>
          </a:p>
          <a:p>
            <a:pPr>
              <a:spcBef>
                <a:spcPts val="0"/>
              </a:spcBef>
              <a:spcAft>
                <a:spcPts val="0"/>
              </a:spcAft>
            </a:pPr>
            <a:r>
              <a:rPr lang="en-US" b="1" dirty="0" smtClean="0">
                <a:solidFill>
                  <a:schemeClr val="tx1"/>
                </a:solidFill>
              </a:rPr>
              <a:t>The build server, which is used to build definitive, executable versions of the system. </a:t>
            </a:r>
          </a:p>
          <a:p>
            <a:pPr lvl="1">
              <a:spcBef>
                <a:spcPts val="0"/>
              </a:spcBef>
              <a:spcAft>
                <a:spcPts val="0"/>
              </a:spcAft>
            </a:pPr>
            <a:r>
              <a:rPr lang="en-US" sz="2400" dirty="0" smtClean="0">
                <a:solidFill>
                  <a:schemeClr val="tx1"/>
                </a:solidFill>
              </a:rPr>
              <a:t>Developers check-in code to the version management system before it is built. The system build may rely on external libraries that are not included in the version management system.</a:t>
            </a:r>
            <a:r>
              <a:rPr lang="en-GB" sz="2400" dirty="0" smtClean="0">
                <a:solidFill>
                  <a:schemeClr val="tx1"/>
                </a:solidFill>
              </a:rPr>
              <a:t> </a:t>
            </a:r>
          </a:p>
          <a:p>
            <a:pPr>
              <a:spcBef>
                <a:spcPts val="0"/>
              </a:spcBef>
              <a:spcAft>
                <a:spcPts val="0"/>
              </a:spcAft>
            </a:pPr>
            <a:r>
              <a:rPr lang="en-US" b="1" dirty="0" smtClean="0">
                <a:solidFill>
                  <a:schemeClr val="tx1"/>
                </a:solidFill>
              </a:rPr>
              <a:t>The target environment, which is the platform on which the system executes. </a:t>
            </a:r>
            <a:endParaRPr lang="en-US" b="1" dirty="0">
              <a:solidFill>
                <a:schemeClr val="tx1"/>
              </a:solidFill>
            </a:endParaRPr>
          </a:p>
        </p:txBody>
      </p:sp>
      <p:sp>
        <p:nvSpPr>
          <p:cNvPr id="4" name="Title 1"/>
          <p:cNvSpPr txBox="1">
            <a:spLocks/>
          </p:cNvSpPr>
          <p:nvPr/>
        </p:nvSpPr>
        <p:spPr bwMode="auto">
          <a:xfrm>
            <a:off x="457200" y="0"/>
            <a:ext cx="8229600" cy="4411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FF0000"/>
                </a:solidFill>
              </a:rPr>
              <a:t>System building</a:t>
            </a:r>
            <a:endParaRPr lang="en-US" sz="3200" dirty="0">
              <a:solidFill>
                <a:srgbClr val="FF0000"/>
              </a:solidFill>
            </a:endParaRPr>
          </a:p>
        </p:txBody>
      </p:sp>
      <p:sp>
        <p:nvSpPr>
          <p:cNvPr id="5" name="Content Placeholder 2"/>
          <p:cNvSpPr txBox="1">
            <a:spLocks/>
          </p:cNvSpPr>
          <p:nvPr/>
        </p:nvSpPr>
        <p:spPr>
          <a:xfrm>
            <a:off x="157162" y="441184"/>
            <a:ext cx="8829675" cy="1204046"/>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dirty="0" smtClean="0">
                <a:solidFill>
                  <a:srgbClr val="FF0000"/>
                </a:solidFill>
              </a:rPr>
              <a:t>System building is the </a:t>
            </a:r>
            <a:r>
              <a:rPr lang="en-US" b="1" dirty="0" smtClean="0">
                <a:solidFill>
                  <a:srgbClr val="0070C0"/>
                </a:solidFill>
              </a:rPr>
              <a:t>process of creating a complete, executable system by compiling and linking the system components, external libraries, configuration files, </a:t>
            </a:r>
            <a:r>
              <a:rPr lang="en-US" dirty="0" smtClean="0"/>
              <a:t>etc.</a:t>
            </a:r>
          </a:p>
        </p:txBody>
      </p:sp>
    </p:spTree>
    <p:extLst>
      <p:ext uri="{BB962C8B-B14F-4D97-AF65-F5344CB8AC3E}">
        <p14:creationId xmlns:p14="http://schemas.microsoft.com/office/powerpoint/2010/main" val="13442292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4769"/>
            <a:ext cx="8372475" cy="439737"/>
          </a:xfrm>
        </p:spPr>
        <p:txBody>
          <a:bodyPr/>
          <a:lstStyle/>
          <a:p>
            <a:pPr algn="ctr"/>
            <a:r>
              <a:rPr lang="en-US" sz="2800" dirty="0" smtClean="0">
                <a:solidFill>
                  <a:srgbClr val="FF0000"/>
                </a:solidFill>
              </a:rPr>
              <a:t>Development</a:t>
            </a:r>
            <a:r>
              <a:rPr lang="en-US" sz="2800" dirty="0">
                <a:solidFill>
                  <a:srgbClr val="FF0000"/>
                </a:solidFill>
              </a:rPr>
              <a:t>, build, and target platforms</a:t>
            </a:r>
            <a:r>
              <a:rPr lang="en-GB" sz="2800" dirty="0" smtClean="0">
                <a:solidFill>
                  <a:srgbClr val="FF0000"/>
                </a:solidFill>
              </a:rPr>
              <a:t> </a:t>
            </a:r>
            <a:endParaRPr lang="en-US" sz="2800" dirty="0">
              <a:solidFill>
                <a:srgbClr val="FF0000"/>
              </a:solidFill>
            </a:endParaRPr>
          </a:p>
        </p:txBody>
      </p:sp>
      <p:pic>
        <p:nvPicPr>
          <p:cNvPr id="4" name="Content Placeholder 3" descr="25.10 Build Environ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771" b="-5771"/>
              <a:stretch>
                <a:fillRect/>
              </a:stretch>
            </p:blipFill>
          </mc:Choice>
          <mc:Fallback>
            <p:blipFill>
              <a:blip r:embed="rId3"/>
              <a:srcRect t="-5771" b="-5771"/>
              <a:stretch>
                <a:fillRect/>
              </a:stretch>
            </p:blipFill>
          </mc:Fallback>
        </mc:AlternateContent>
        <p:spPr>
          <a:xfrm>
            <a:off x="271463" y="857250"/>
            <a:ext cx="8729661" cy="4743450"/>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77</a:t>
            </a:fld>
            <a:endParaRPr lang="en-US">
              <a:solidFill>
                <a:prstClr val="black">
                  <a:tint val="75000"/>
                </a:prstClr>
              </a:solidFill>
            </a:endParaRPr>
          </a:p>
        </p:txBody>
      </p:sp>
    </p:spTree>
    <p:extLst>
      <p:ext uri="{BB962C8B-B14F-4D97-AF65-F5344CB8AC3E}">
        <p14:creationId xmlns:p14="http://schemas.microsoft.com/office/powerpoint/2010/main" val="33268467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6038"/>
            <a:ext cx="8386763" cy="511175"/>
          </a:xfrm>
        </p:spPr>
        <p:txBody>
          <a:bodyPr/>
          <a:lstStyle/>
          <a:p>
            <a:pPr algn="ctr"/>
            <a:r>
              <a:rPr lang="en-US" sz="2800" dirty="0" smtClean="0">
                <a:solidFill>
                  <a:srgbClr val="FF0000"/>
                </a:solidFill>
              </a:rPr>
              <a:t>System </a:t>
            </a:r>
            <a:r>
              <a:rPr lang="en-US" sz="2800" dirty="0">
                <a:solidFill>
                  <a:srgbClr val="FF0000"/>
                </a:solidFill>
              </a:rPr>
              <a:t>building</a:t>
            </a:r>
            <a:r>
              <a:rPr lang="en-GB" sz="2800" dirty="0" smtClean="0">
                <a:solidFill>
                  <a:srgbClr val="FF0000"/>
                </a:solidFill>
              </a:rPr>
              <a:t> </a:t>
            </a:r>
            <a:endParaRPr lang="en-US" sz="2800" dirty="0">
              <a:solidFill>
                <a:srgbClr val="FF0000"/>
              </a:solidFill>
            </a:endParaRPr>
          </a:p>
        </p:txBody>
      </p:sp>
      <p:pic>
        <p:nvPicPr>
          <p:cNvPr id="4" name="Content Placeholder 3" descr="25.11 SystemBuild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7679" b="-7679"/>
              <a:stretch>
                <a:fillRect/>
              </a:stretch>
            </p:blipFill>
          </mc:Choice>
          <mc:Fallback>
            <p:blipFill>
              <a:blip r:embed="rId3"/>
              <a:srcRect t="-7679" b="-7679"/>
              <a:stretch>
                <a:fillRect/>
              </a:stretch>
            </p:blipFill>
          </mc:Fallback>
        </mc:AlternateContent>
        <p:spPr>
          <a:xfrm>
            <a:off x="285751" y="857250"/>
            <a:ext cx="8658224" cy="4400550"/>
          </a:xfrm>
        </p:spPr>
      </p:pic>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78</a:t>
            </a:fld>
            <a:endParaRPr lang="en-US">
              <a:solidFill>
                <a:prstClr val="black">
                  <a:tint val="75000"/>
                </a:prstClr>
              </a:solidFill>
            </a:endParaRPr>
          </a:p>
        </p:txBody>
      </p:sp>
    </p:spTree>
    <p:extLst>
      <p:ext uri="{BB962C8B-B14F-4D97-AF65-F5344CB8AC3E}">
        <p14:creationId xmlns:p14="http://schemas.microsoft.com/office/powerpoint/2010/main" val="17710341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43900" cy="511175"/>
          </a:xfrm>
        </p:spPr>
        <p:txBody>
          <a:bodyPr/>
          <a:lstStyle/>
          <a:p>
            <a:pPr algn="ctr"/>
            <a:r>
              <a:rPr lang="en-US" sz="3200" dirty="0" smtClean="0">
                <a:solidFill>
                  <a:srgbClr val="FF0000"/>
                </a:solidFill>
              </a:rPr>
              <a:t>Release management</a:t>
            </a:r>
            <a:endParaRPr lang="en-US" sz="3200" dirty="0">
              <a:solidFill>
                <a:srgbClr val="FF0000"/>
              </a:solidFill>
            </a:endParaRPr>
          </a:p>
        </p:txBody>
      </p:sp>
      <p:sp>
        <p:nvSpPr>
          <p:cNvPr id="3" name="Content Placeholder 2"/>
          <p:cNvSpPr>
            <a:spLocks noGrp="1"/>
          </p:cNvSpPr>
          <p:nvPr>
            <p:ph idx="1"/>
          </p:nvPr>
        </p:nvSpPr>
        <p:spPr>
          <a:xfrm>
            <a:off x="214313" y="624754"/>
            <a:ext cx="8777287" cy="3032846"/>
          </a:xfrm>
        </p:spPr>
        <p:txBody>
          <a:bodyPr/>
          <a:lstStyle/>
          <a:p>
            <a:pPr>
              <a:spcBef>
                <a:spcPts val="0"/>
              </a:spcBef>
              <a:spcAft>
                <a:spcPts val="0"/>
              </a:spcAft>
            </a:pPr>
            <a:r>
              <a:rPr lang="en-US" sz="2800" dirty="0" smtClean="0">
                <a:solidFill>
                  <a:schemeClr val="tx1"/>
                </a:solidFill>
              </a:rPr>
              <a:t>A system release is </a:t>
            </a:r>
            <a:r>
              <a:rPr lang="en-US" sz="2800" b="1" dirty="0" smtClean="0">
                <a:solidFill>
                  <a:schemeClr val="tx1"/>
                </a:solidFill>
              </a:rPr>
              <a:t>a version of a software system that is distributed to customers</a:t>
            </a:r>
            <a:r>
              <a:rPr lang="en-US" sz="2800" dirty="0" smtClean="0">
                <a:solidFill>
                  <a:schemeClr val="tx1"/>
                </a:solidFill>
              </a:rPr>
              <a:t>.</a:t>
            </a:r>
          </a:p>
          <a:p>
            <a:pPr>
              <a:spcBef>
                <a:spcPts val="0"/>
              </a:spcBef>
              <a:spcAft>
                <a:spcPts val="0"/>
              </a:spcAft>
            </a:pPr>
            <a:r>
              <a:rPr lang="en-US" sz="2800" dirty="0" smtClean="0">
                <a:solidFill>
                  <a:schemeClr val="tx1"/>
                </a:solidFill>
              </a:rPr>
              <a:t>For mass market software, it is usually possible to identify </a:t>
            </a:r>
            <a:r>
              <a:rPr lang="en-US" sz="2800" b="1" dirty="0" smtClean="0">
                <a:solidFill>
                  <a:schemeClr val="tx1"/>
                </a:solidFill>
              </a:rPr>
              <a:t>two types </a:t>
            </a:r>
            <a:r>
              <a:rPr lang="en-US" sz="2800" dirty="0" smtClean="0">
                <a:solidFill>
                  <a:schemeClr val="tx1"/>
                </a:solidFill>
              </a:rPr>
              <a:t>of release: </a:t>
            </a:r>
            <a:r>
              <a:rPr lang="en-US" sz="2800" b="1" dirty="0" smtClean="0">
                <a:solidFill>
                  <a:schemeClr val="tx1"/>
                </a:solidFill>
              </a:rPr>
              <a:t>major releases </a:t>
            </a:r>
            <a:r>
              <a:rPr lang="en-US" sz="2800" dirty="0" smtClean="0">
                <a:solidFill>
                  <a:schemeClr val="tx1"/>
                </a:solidFill>
              </a:rPr>
              <a:t>which </a:t>
            </a:r>
            <a:r>
              <a:rPr lang="en-US" sz="2800" b="1" dirty="0" smtClean="0">
                <a:solidFill>
                  <a:schemeClr val="tx1"/>
                </a:solidFill>
              </a:rPr>
              <a:t>deliver significant new functionality</a:t>
            </a:r>
            <a:r>
              <a:rPr lang="en-US" sz="2800" dirty="0" smtClean="0">
                <a:solidFill>
                  <a:schemeClr val="tx1"/>
                </a:solidFill>
              </a:rPr>
              <a:t>, and </a:t>
            </a:r>
            <a:r>
              <a:rPr lang="en-US" sz="2800" b="1" dirty="0" smtClean="0">
                <a:solidFill>
                  <a:schemeClr val="tx1"/>
                </a:solidFill>
              </a:rPr>
              <a:t>minor releases</a:t>
            </a:r>
            <a:r>
              <a:rPr lang="en-US" sz="2800" dirty="0" smtClean="0">
                <a:solidFill>
                  <a:schemeClr val="tx1"/>
                </a:solidFill>
              </a:rPr>
              <a:t>, which </a:t>
            </a:r>
            <a:r>
              <a:rPr lang="en-US" sz="2800" b="1" dirty="0" smtClean="0">
                <a:solidFill>
                  <a:schemeClr val="tx1"/>
                </a:solidFill>
              </a:rPr>
              <a:t>repair bugs and fix customer problems</a:t>
            </a:r>
            <a:r>
              <a:rPr lang="en-US" sz="2800" dirty="0" smtClean="0">
                <a:solidFill>
                  <a:schemeClr val="tx1"/>
                </a:solidFill>
              </a:rPr>
              <a:t> that have been reported. </a:t>
            </a:r>
          </a:p>
        </p:txBody>
      </p:sp>
      <p:sp>
        <p:nvSpPr>
          <p:cNvPr id="4" name="Slide Number Placeholder 3"/>
          <p:cNvSpPr>
            <a:spLocks noGrp="1"/>
          </p:cNvSpPr>
          <p:nvPr>
            <p:ph type="sldNum" sz="quarter" idx="12"/>
          </p:nvPr>
        </p:nvSpPr>
        <p:spPr/>
        <p:txBody>
          <a:bodyPr/>
          <a:lstStyle/>
          <a:p>
            <a:fld id="{7B134961-4B2C-A547-9A54-CB85DA02077E}" type="slidenum">
              <a:rPr lang="en-US" smtClean="0">
                <a:solidFill>
                  <a:prstClr val="black">
                    <a:tint val="75000"/>
                  </a:prstClr>
                </a:solidFill>
              </a:rPr>
              <a:pPr/>
              <a:t>79</a:t>
            </a:fld>
            <a:endParaRPr lang="en-US">
              <a:solidFill>
                <a:prstClr val="black">
                  <a:tint val="75000"/>
                </a:prstClr>
              </a:solidFill>
            </a:endParaRPr>
          </a:p>
        </p:txBody>
      </p:sp>
      <p:sp>
        <p:nvSpPr>
          <p:cNvPr id="5" name="Title 1"/>
          <p:cNvSpPr txBox="1">
            <a:spLocks/>
          </p:cNvSpPr>
          <p:nvPr/>
        </p:nvSpPr>
        <p:spPr bwMode="auto">
          <a:xfrm>
            <a:off x="457200" y="3678959"/>
            <a:ext cx="8329613" cy="482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FF0000"/>
                </a:solidFill>
              </a:rPr>
              <a:t>Release tracking</a:t>
            </a:r>
            <a:endParaRPr lang="en-US" sz="3200" dirty="0">
              <a:solidFill>
                <a:srgbClr val="FF0000"/>
              </a:solidFill>
            </a:endParaRPr>
          </a:p>
        </p:txBody>
      </p:sp>
      <p:sp>
        <p:nvSpPr>
          <p:cNvPr id="6" name="Content Placeholder 2"/>
          <p:cNvSpPr txBox="1">
            <a:spLocks/>
          </p:cNvSpPr>
          <p:nvPr/>
        </p:nvSpPr>
        <p:spPr>
          <a:xfrm>
            <a:off x="214313" y="4161559"/>
            <a:ext cx="8929687" cy="2546062"/>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b="1" dirty="0" smtClean="0">
                <a:solidFill>
                  <a:prstClr val="black"/>
                </a:solidFill>
              </a:rPr>
              <a:t>In the event of a problem</a:t>
            </a:r>
            <a:r>
              <a:rPr lang="en-US" dirty="0" smtClean="0">
                <a:solidFill>
                  <a:prstClr val="black"/>
                </a:solidFill>
              </a:rPr>
              <a:t>, it may be necessary to </a:t>
            </a:r>
            <a:r>
              <a:rPr lang="en-US" b="1" dirty="0" smtClean="0">
                <a:solidFill>
                  <a:prstClr val="black"/>
                </a:solidFill>
              </a:rPr>
              <a:t>reproduce exactly the software that has been delivered</a:t>
            </a:r>
            <a:r>
              <a:rPr lang="en-US" dirty="0" smtClean="0">
                <a:solidFill>
                  <a:prstClr val="black"/>
                </a:solidFill>
              </a:rPr>
              <a:t> to a particular customer. </a:t>
            </a:r>
            <a:endParaRPr lang="en-GB" dirty="0" smtClean="0">
              <a:solidFill>
                <a:prstClr val="black"/>
              </a:solidFill>
            </a:endParaRPr>
          </a:p>
          <a:p>
            <a:pPr>
              <a:spcBef>
                <a:spcPts val="0"/>
              </a:spcBef>
              <a:spcAft>
                <a:spcPts val="0"/>
              </a:spcAft>
            </a:pPr>
            <a:r>
              <a:rPr lang="en-US" dirty="0" smtClean="0">
                <a:solidFill>
                  <a:prstClr val="black"/>
                </a:solidFill>
              </a:rPr>
              <a:t>When a </a:t>
            </a:r>
            <a:r>
              <a:rPr lang="en-US" b="1" dirty="0" smtClean="0">
                <a:solidFill>
                  <a:prstClr val="black"/>
                </a:solidFill>
              </a:rPr>
              <a:t>system release </a:t>
            </a:r>
            <a:r>
              <a:rPr lang="en-US" dirty="0" smtClean="0">
                <a:solidFill>
                  <a:prstClr val="black"/>
                </a:solidFill>
              </a:rPr>
              <a:t>is produced, it </a:t>
            </a:r>
            <a:r>
              <a:rPr lang="en-US" b="1" dirty="0" smtClean="0">
                <a:solidFill>
                  <a:prstClr val="black"/>
                </a:solidFill>
              </a:rPr>
              <a:t>must be documented</a:t>
            </a:r>
            <a:r>
              <a:rPr lang="en-US" dirty="0" smtClean="0">
                <a:solidFill>
                  <a:prstClr val="black"/>
                </a:solidFill>
              </a:rPr>
              <a:t> to ensure that it can be re-created exactly in the future. </a:t>
            </a:r>
          </a:p>
          <a:p>
            <a:endParaRPr lang="en-US" dirty="0"/>
          </a:p>
        </p:txBody>
      </p:sp>
    </p:spTree>
    <p:extLst>
      <p:ext uri="{BB962C8B-B14F-4D97-AF65-F5344CB8AC3E}">
        <p14:creationId xmlns:p14="http://schemas.microsoft.com/office/powerpoint/2010/main" val="2135974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93675"/>
            <a:ext cx="8229600" cy="568325"/>
          </a:xfrm>
        </p:spPr>
        <p:txBody>
          <a:bodyPr/>
          <a:lstStyle/>
          <a:p>
            <a:pPr algn="ctr"/>
            <a:r>
              <a:rPr lang="en-US" sz="3200" dirty="0" smtClean="0"/>
              <a:t>Unit testing</a:t>
            </a:r>
            <a:endParaRPr lang="en-US" sz="3200" dirty="0"/>
          </a:p>
        </p:txBody>
      </p:sp>
      <p:sp>
        <p:nvSpPr>
          <p:cNvPr id="40963" name="Rectangle 3"/>
          <p:cNvSpPr>
            <a:spLocks noGrp="1" noChangeArrowheads="1"/>
          </p:cNvSpPr>
          <p:nvPr>
            <p:ph idx="1"/>
          </p:nvPr>
        </p:nvSpPr>
        <p:spPr>
          <a:xfrm>
            <a:off x="457200" y="842963"/>
            <a:ext cx="8372475" cy="5513387"/>
          </a:xfrm>
        </p:spPr>
        <p:txBody>
          <a:bodyPr/>
          <a:lstStyle/>
          <a:p>
            <a:r>
              <a:rPr lang="en-US" sz="2600" dirty="0" smtClean="0"/>
              <a:t>Unit testing </a:t>
            </a:r>
            <a:r>
              <a:rPr lang="en-US" sz="2600" dirty="0"/>
              <a:t>is the process of </a:t>
            </a:r>
            <a:r>
              <a:rPr lang="en-US" sz="2600" b="1" u="sng" dirty="0"/>
              <a:t>testing individual components in isolation.</a:t>
            </a:r>
          </a:p>
          <a:p>
            <a:r>
              <a:rPr lang="en-US" sz="2600" dirty="0"/>
              <a:t>It is </a:t>
            </a:r>
            <a:r>
              <a:rPr lang="en-US" sz="2600" b="1" u="sng" dirty="0"/>
              <a:t>a defect testing process</a:t>
            </a:r>
            <a:r>
              <a:rPr lang="en-US" sz="2600" dirty="0"/>
              <a:t>.</a:t>
            </a:r>
            <a:endParaRPr lang="en-US" sz="2600" dirty="0" smtClean="0"/>
          </a:p>
          <a:p>
            <a:r>
              <a:rPr lang="en-US" sz="2600" b="1" u="sng" dirty="0" smtClean="0"/>
              <a:t>Units</a:t>
            </a:r>
            <a:r>
              <a:rPr lang="en-US" sz="2600" dirty="0" smtClean="0"/>
              <a:t> may </a:t>
            </a:r>
            <a:r>
              <a:rPr lang="en-US" sz="2600" dirty="0"/>
              <a:t>be:</a:t>
            </a:r>
          </a:p>
          <a:p>
            <a:pPr lvl="1"/>
            <a:r>
              <a:rPr lang="en-US" sz="2600" b="1" u="sng" dirty="0"/>
              <a:t>Individual functions or methods within an </a:t>
            </a:r>
            <a:r>
              <a:rPr lang="en-US" sz="2600" b="1" u="sng" dirty="0" smtClean="0"/>
              <a:t>object </a:t>
            </a:r>
          </a:p>
          <a:p>
            <a:pPr lvl="1"/>
            <a:r>
              <a:rPr lang="en-US" sz="2600" b="1" u="sng" dirty="0"/>
              <a:t>Object classes with several attributes and </a:t>
            </a:r>
            <a:r>
              <a:rPr lang="en-US" sz="2600" b="1" u="sng" dirty="0" smtClean="0"/>
              <a:t>methods </a:t>
            </a:r>
          </a:p>
          <a:p>
            <a:pPr lvl="1"/>
            <a:r>
              <a:rPr lang="en-US" sz="2600"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3862" y="47625"/>
            <a:ext cx="8343900" cy="454025"/>
          </a:xfrm>
        </p:spPr>
        <p:txBody>
          <a:bodyPr/>
          <a:lstStyle/>
          <a:p>
            <a:pPr algn="ctr"/>
            <a:r>
              <a:rPr lang="en-US" sz="2800" dirty="0" smtClean="0">
                <a:solidFill>
                  <a:srgbClr val="FF0000"/>
                </a:solidFill>
              </a:rPr>
              <a:t>Release reproduction</a:t>
            </a:r>
            <a:endParaRPr lang="en-US" sz="2800" dirty="0">
              <a:solidFill>
                <a:srgbClr val="FF0000"/>
              </a:solidFill>
            </a:endParaRPr>
          </a:p>
        </p:txBody>
      </p:sp>
      <p:sp>
        <p:nvSpPr>
          <p:cNvPr id="3" name="Content Placeholder 2"/>
          <p:cNvSpPr>
            <a:spLocks noGrp="1"/>
          </p:cNvSpPr>
          <p:nvPr>
            <p:ph idx="1"/>
          </p:nvPr>
        </p:nvSpPr>
        <p:spPr>
          <a:xfrm>
            <a:off x="0" y="501650"/>
            <a:ext cx="9144000" cy="2289891"/>
          </a:xfrm>
        </p:spPr>
        <p:txBody>
          <a:bodyPr/>
          <a:lstStyle/>
          <a:p>
            <a:pPr>
              <a:spcBef>
                <a:spcPts val="0"/>
              </a:spcBef>
              <a:spcAft>
                <a:spcPts val="0"/>
              </a:spcAft>
            </a:pPr>
            <a:r>
              <a:rPr lang="en-US" sz="2200" b="1" dirty="0" smtClean="0">
                <a:solidFill>
                  <a:schemeClr val="tx1"/>
                </a:solidFill>
              </a:rPr>
              <a:t>To document a release</a:t>
            </a:r>
            <a:r>
              <a:rPr lang="en-US" sz="2200" dirty="0" smtClean="0">
                <a:solidFill>
                  <a:schemeClr val="tx1"/>
                </a:solidFill>
              </a:rPr>
              <a:t>, you have to </a:t>
            </a:r>
            <a:r>
              <a:rPr lang="en-US" sz="2200" b="1" dirty="0" smtClean="0">
                <a:solidFill>
                  <a:schemeClr val="tx1"/>
                </a:solidFill>
              </a:rPr>
              <a:t>record the specific versions of the source code components </a:t>
            </a:r>
            <a:r>
              <a:rPr lang="en-US" sz="2200" dirty="0" smtClean="0">
                <a:solidFill>
                  <a:schemeClr val="tx1"/>
                </a:solidFill>
              </a:rPr>
              <a:t>that were </a:t>
            </a:r>
            <a:r>
              <a:rPr lang="en-US" sz="2200" b="1" dirty="0" smtClean="0">
                <a:solidFill>
                  <a:schemeClr val="tx1"/>
                </a:solidFill>
              </a:rPr>
              <a:t>used to create the executable code - </a:t>
            </a:r>
            <a:r>
              <a:rPr lang="en-US" sz="2200" dirty="0" smtClean="0">
                <a:solidFill>
                  <a:schemeClr val="tx1"/>
                </a:solidFill>
              </a:rPr>
              <a:t>You must </a:t>
            </a:r>
            <a:r>
              <a:rPr lang="en-US" sz="2200" b="1" dirty="0" smtClean="0">
                <a:solidFill>
                  <a:schemeClr val="tx1"/>
                </a:solidFill>
              </a:rPr>
              <a:t>keep copies of the source code files</a:t>
            </a:r>
            <a:r>
              <a:rPr lang="en-US" sz="2200" dirty="0" smtClean="0">
                <a:solidFill>
                  <a:schemeClr val="tx1"/>
                </a:solidFill>
              </a:rPr>
              <a:t>, </a:t>
            </a:r>
            <a:r>
              <a:rPr lang="en-US" sz="2200" b="1" dirty="0" smtClean="0">
                <a:solidFill>
                  <a:schemeClr val="tx1"/>
                </a:solidFill>
              </a:rPr>
              <a:t>corresponding executables </a:t>
            </a:r>
            <a:r>
              <a:rPr lang="en-US" sz="2200" dirty="0" smtClean="0">
                <a:solidFill>
                  <a:schemeClr val="tx1"/>
                </a:solidFill>
              </a:rPr>
              <a:t>and all data and configuration files - You should also </a:t>
            </a:r>
            <a:r>
              <a:rPr lang="en-US" sz="2200" b="1" dirty="0" smtClean="0">
                <a:solidFill>
                  <a:schemeClr val="tx1"/>
                </a:solidFill>
              </a:rPr>
              <a:t>record the versions of the operating system, libraries, compilers and other tools </a:t>
            </a:r>
            <a:r>
              <a:rPr lang="en-US" sz="2200" dirty="0" smtClean="0">
                <a:solidFill>
                  <a:schemeClr val="tx1"/>
                </a:solidFill>
              </a:rPr>
              <a:t>used to build the software. </a:t>
            </a:r>
            <a:endParaRPr lang="en-US" sz="2200" dirty="0">
              <a:solidFill>
                <a:schemeClr val="tx1"/>
              </a:solidFill>
            </a:endParaRPr>
          </a:p>
        </p:txBody>
      </p:sp>
      <p:sp>
        <p:nvSpPr>
          <p:cNvPr id="5" name="Slide Number Placeholder 4"/>
          <p:cNvSpPr>
            <a:spLocks noGrp="1"/>
          </p:cNvSpPr>
          <p:nvPr>
            <p:ph type="sldNum" sz="quarter" idx="12"/>
          </p:nvPr>
        </p:nvSpPr>
        <p:spPr/>
        <p:txBody>
          <a:bodyPr/>
          <a:lstStyle/>
          <a:p>
            <a:fld id="{7B134961-4B2C-A547-9A54-CB85DA02077E}" type="slidenum">
              <a:rPr lang="en-US" smtClean="0">
                <a:solidFill>
                  <a:prstClr val="black">
                    <a:tint val="75000"/>
                  </a:prstClr>
                </a:solidFill>
              </a:rPr>
              <a:pPr/>
              <a:t>80</a:t>
            </a:fld>
            <a:endParaRPr lang="en-US">
              <a:solidFill>
                <a:prstClr val="black">
                  <a:tint val="75000"/>
                </a:prstClr>
              </a:solidFill>
            </a:endParaRPr>
          </a:p>
        </p:txBody>
      </p:sp>
      <p:sp>
        <p:nvSpPr>
          <p:cNvPr id="6" name="Title 1"/>
          <p:cNvSpPr txBox="1">
            <a:spLocks/>
          </p:cNvSpPr>
          <p:nvPr/>
        </p:nvSpPr>
        <p:spPr bwMode="auto">
          <a:xfrm>
            <a:off x="538162" y="2791541"/>
            <a:ext cx="8229600" cy="482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2800" dirty="0" smtClean="0">
                <a:solidFill>
                  <a:srgbClr val="FF0000"/>
                </a:solidFill>
              </a:rPr>
              <a:t>Release components</a:t>
            </a:r>
            <a:endParaRPr lang="en-US" sz="2800" dirty="0">
              <a:solidFill>
                <a:srgbClr val="FF0000"/>
              </a:solidFill>
            </a:endParaRPr>
          </a:p>
        </p:txBody>
      </p:sp>
      <p:sp>
        <p:nvSpPr>
          <p:cNvPr id="7" name="Content Placeholder 2"/>
          <p:cNvSpPr txBox="1">
            <a:spLocks/>
          </p:cNvSpPr>
          <p:nvPr/>
        </p:nvSpPr>
        <p:spPr>
          <a:xfrm>
            <a:off x="0" y="3274141"/>
            <a:ext cx="9144000" cy="344733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sz="2200" b="1" dirty="0" smtClean="0">
                <a:solidFill>
                  <a:prstClr val="black"/>
                </a:solidFill>
              </a:rPr>
              <a:t>As well as the </a:t>
            </a:r>
            <a:r>
              <a:rPr lang="en-US" sz="2200" b="1" dirty="0" err="1" smtClean="0">
                <a:solidFill>
                  <a:prstClr val="black"/>
                </a:solidFill>
              </a:rPr>
              <a:t>the</a:t>
            </a:r>
            <a:r>
              <a:rPr lang="en-US" sz="2200" b="1" dirty="0" smtClean="0">
                <a:solidFill>
                  <a:prstClr val="black"/>
                </a:solidFill>
              </a:rPr>
              <a:t> executable code,</a:t>
            </a:r>
            <a:r>
              <a:rPr lang="en-US" sz="2200" dirty="0" smtClean="0">
                <a:solidFill>
                  <a:prstClr val="black"/>
                </a:solidFill>
              </a:rPr>
              <a:t> </a:t>
            </a:r>
            <a:r>
              <a:rPr lang="en-US" sz="2200" b="1" dirty="0" smtClean="0">
                <a:solidFill>
                  <a:prstClr val="black"/>
                </a:solidFill>
              </a:rPr>
              <a:t>a release may also include</a:t>
            </a:r>
            <a:r>
              <a:rPr lang="en-US" sz="2200" dirty="0" smtClean="0">
                <a:solidFill>
                  <a:prstClr val="black"/>
                </a:solidFill>
              </a:rPr>
              <a:t>:</a:t>
            </a:r>
            <a:endParaRPr lang="en-GB" sz="2200" dirty="0" smtClean="0">
              <a:solidFill>
                <a:prstClr val="black"/>
              </a:solidFill>
            </a:endParaRPr>
          </a:p>
          <a:p>
            <a:pPr marL="461963" lvl="1">
              <a:spcBef>
                <a:spcPts val="0"/>
              </a:spcBef>
              <a:spcAft>
                <a:spcPts val="0"/>
              </a:spcAft>
            </a:pPr>
            <a:r>
              <a:rPr lang="en-US" sz="2200" b="1" u="sng" dirty="0" smtClean="0">
                <a:solidFill>
                  <a:prstClr val="black"/>
                </a:solidFill>
              </a:rPr>
              <a:t>configuration files </a:t>
            </a:r>
            <a:r>
              <a:rPr lang="en-US" sz="2200" dirty="0" smtClean="0">
                <a:solidFill>
                  <a:prstClr val="black"/>
                </a:solidFill>
              </a:rPr>
              <a:t>defining how the release should be configured for particular installations;</a:t>
            </a:r>
            <a:endParaRPr lang="en-GB" sz="2200" dirty="0" smtClean="0">
              <a:solidFill>
                <a:prstClr val="black"/>
              </a:solidFill>
            </a:endParaRPr>
          </a:p>
          <a:p>
            <a:pPr marL="461963" lvl="1">
              <a:spcBef>
                <a:spcPts val="0"/>
              </a:spcBef>
              <a:spcAft>
                <a:spcPts val="0"/>
              </a:spcAft>
            </a:pPr>
            <a:r>
              <a:rPr lang="en-US" sz="2200" b="1" u="sng" dirty="0" smtClean="0">
                <a:solidFill>
                  <a:prstClr val="black"/>
                </a:solidFill>
              </a:rPr>
              <a:t>data files</a:t>
            </a:r>
            <a:r>
              <a:rPr lang="en-US" sz="2200" dirty="0" smtClean="0">
                <a:solidFill>
                  <a:prstClr val="black"/>
                </a:solidFill>
              </a:rPr>
              <a:t>, such as files of error messages, that are needed for successful system operation;</a:t>
            </a:r>
            <a:endParaRPr lang="en-GB" sz="2200" dirty="0" smtClean="0">
              <a:solidFill>
                <a:prstClr val="black"/>
              </a:solidFill>
            </a:endParaRPr>
          </a:p>
          <a:p>
            <a:pPr marL="461963" lvl="1">
              <a:spcBef>
                <a:spcPts val="0"/>
              </a:spcBef>
              <a:spcAft>
                <a:spcPts val="0"/>
              </a:spcAft>
            </a:pPr>
            <a:r>
              <a:rPr lang="en-US" sz="2200" b="1" u="sng" dirty="0" smtClean="0">
                <a:solidFill>
                  <a:prstClr val="black"/>
                </a:solidFill>
              </a:rPr>
              <a:t>an installation program </a:t>
            </a:r>
            <a:r>
              <a:rPr lang="en-US" sz="2200" dirty="0" smtClean="0">
                <a:solidFill>
                  <a:prstClr val="black"/>
                </a:solidFill>
              </a:rPr>
              <a:t>that is used to help install the system on target hardware;</a:t>
            </a:r>
            <a:endParaRPr lang="en-GB" sz="2200" dirty="0" smtClean="0">
              <a:solidFill>
                <a:prstClr val="black"/>
              </a:solidFill>
            </a:endParaRPr>
          </a:p>
          <a:p>
            <a:pPr marL="461963" lvl="1">
              <a:spcBef>
                <a:spcPts val="0"/>
              </a:spcBef>
              <a:spcAft>
                <a:spcPts val="0"/>
              </a:spcAft>
            </a:pPr>
            <a:r>
              <a:rPr lang="en-US" sz="2200" b="1" u="sng" dirty="0" smtClean="0">
                <a:solidFill>
                  <a:prstClr val="black"/>
                </a:solidFill>
              </a:rPr>
              <a:t>electronic and paper documentation </a:t>
            </a:r>
            <a:r>
              <a:rPr lang="en-US" sz="2200" dirty="0" smtClean="0">
                <a:solidFill>
                  <a:prstClr val="black"/>
                </a:solidFill>
              </a:rPr>
              <a:t>describing the system;</a:t>
            </a:r>
            <a:endParaRPr lang="en-GB" sz="2200" dirty="0" smtClean="0">
              <a:solidFill>
                <a:prstClr val="black"/>
              </a:solidFill>
            </a:endParaRPr>
          </a:p>
          <a:p>
            <a:pPr marL="461963" lvl="1">
              <a:spcBef>
                <a:spcPts val="0"/>
              </a:spcBef>
              <a:spcAft>
                <a:spcPts val="0"/>
              </a:spcAft>
            </a:pPr>
            <a:r>
              <a:rPr lang="en-US" sz="2200" b="1" u="sng" dirty="0" smtClean="0">
                <a:solidFill>
                  <a:prstClr val="black"/>
                </a:solidFill>
              </a:rPr>
              <a:t>packaging</a:t>
            </a:r>
            <a:r>
              <a:rPr lang="en-US" sz="2200" dirty="0" smtClean="0">
                <a:solidFill>
                  <a:prstClr val="black"/>
                </a:solidFill>
              </a:rPr>
              <a:t> and associated publicity</a:t>
            </a:r>
            <a:r>
              <a:rPr lang="en-US" sz="2200" i="1" dirty="0" smtClean="0">
                <a:solidFill>
                  <a:prstClr val="black"/>
                </a:solidFill>
              </a:rPr>
              <a:t> </a:t>
            </a:r>
            <a:r>
              <a:rPr lang="en-US" sz="2200" dirty="0" smtClean="0">
                <a:solidFill>
                  <a:prstClr val="black"/>
                </a:solidFill>
              </a:rPr>
              <a:t>that have been designed for that release.</a:t>
            </a:r>
            <a:endParaRPr lang="en-GB" sz="2200" dirty="0" smtClean="0">
              <a:solidFill>
                <a:prstClr val="black"/>
              </a:solidFill>
            </a:endParaRPr>
          </a:p>
          <a:p>
            <a:endParaRPr lang="en-US" sz="2000" dirty="0"/>
          </a:p>
        </p:txBody>
      </p:sp>
    </p:spTree>
    <p:extLst>
      <p:ext uri="{BB962C8B-B14F-4D97-AF65-F5344CB8AC3E}">
        <p14:creationId xmlns:p14="http://schemas.microsoft.com/office/powerpoint/2010/main" val="1821887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343900" cy="611187"/>
          </a:xfrm>
        </p:spPr>
        <p:txBody>
          <a:bodyPr/>
          <a:lstStyle/>
          <a:p>
            <a:pPr algn="ctr"/>
            <a:r>
              <a:rPr lang="en-GB" sz="3200" dirty="0"/>
              <a:t>Object class testing</a:t>
            </a:r>
          </a:p>
        </p:txBody>
      </p:sp>
      <p:sp>
        <p:nvSpPr>
          <p:cNvPr id="41987" name="Rectangle 3"/>
          <p:cNvSpPr>
            <a:spLocks noGrp="1" noChangeArrowheads="1"/>
          </p:cNvSpPr>
          <p:nvPr>
            <p:ph idx="1"/>
          </p:nvPr>
        </p:nvSpPr>
        <p:spPr>
          <a:xfrm>
            <a:off x="342899" y="1000125"/>
            <a:ext cx="8558213" cy="5486400"/>
          </a:xfrm>
        </p:spPr>
        <p:txBody>
          <a:bodyPr/>
          <a:lstStyle/>
          <a:p>
            <a:r>
              <a:rPr lang="en-GB" sz="2800" b="1" u="sng" dirty="0" smtClean="0"/>
              <a:t>Complete test coverage of a class involves</a:t>
            </a:r>
          </a:p>
          <a:p>
            <a:pPr lvl="1"/>
            <a:r>
              <a:rPr lang="en-GB" sz="2800" b="1" u="sng" dirty="0" smtClean="0"/>
              <a:t>Testing all operations </a:t>
            </a:r>
            <a:r>
              <a:rPr lang="en-GB" sz="2800" dirty="0" smtClean="0"/>
              <a:t>associated with an object</a:t>
            </a:r>
            <a:r>
              <a:rPr lang="en-US" sz="2800" dirty="0" smtClean="0"/>
              <a:t> </a:t>
            </a:r>
            <a:endParaRPr lang="en-GB" sz="2800" dirty="0" smtClean="0"/>
          </a:p>
          <a:p>
            <a:pPr lvl="1"/>
            <a:r>
              <a:rPr lang="en-GB" sz="2800" dirty="0" smtClean="0"/>
              <a:t>Setting and </a:t>
            </a:r>
            <a:r>
              <a:rPr lang="en-GB" sz="2800" b="1" u="sng" dirty="0" smtClean="0"/>
              <a:t>interrogating all object attributes</a:t>
            </a:r>
            <a:r>
              <a:rPr lang="en-US" sz="2800" b="1" u="sng" dirty="0" smtClean="0"/>
              <a:t> </a:t>
            </a:r>
            <a:endParaRPr lang="en-GB" sz="2800" b="1" u="sng" dirty="0" smtClean="0"/>
          </a:p>
          <a:p>
            <a:pPr lvl="1"/>
            <a:r>
              <a:rPr lang="en-GB" sz="2800" b="1" u="sng" dirty="0" smtClean="0"/>
              <a:t>Exercising the object in all possible states</a:t>
            </a:r>
            <a:r>
              <a:rPr lang="en-GB" sz="2800" dirty="0" smtClean="0"/>
              <a:t>.</a:t>
            </a:r>
          </a:p>
          <a:p>
            <a:r>
              <a:rPr lang="en-GB" sz="2800" b="1" u="sng" dirty="0" smtClean="0"/>
              <a:t>Inheritance makes it more difficult to design object class tests</a:t>
            </a:r>
            <a:r>
              <a:rPr lang="en-GB" sz="2800" dirty="0" smtClean="0"/>
              <a:t> as the information to be tested is not localised.</a:t>
            </a:r>
            <a:endParaRPr lang="en-GB" sz="28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3.xml><?xml version="1.0" encoding="utf-8"?>
<a:theme xmlns:a="http://schemas.openxmlformats.org/drawingml/2006/main" name="1_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2.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3.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4.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SE9.thmx</Template>
  <TotalTime>976</TotalTime>
  <Words>5345</Words>
  <Application>Microsoft Office PowerPoint</Application>
  <PresentationFormat>On-screen Show (4:3)</PresentationFormat>
  <Paragraphs>492</Paragraphs>
  <Slides>80</Slides>
  <Notes>26</Notes>
  <HiddenSlides>0</HiddenSlides>
  <MMClips>0</MMClips>
  <ScaleCrop>false</ScaleCrop>
  <HeadingPairs>
    <vt:vector size="4" baseType="variant">
      <vt:variant>
        <vt:lpstr>Theme</vt:lpstr>
      </vt:variant>
      <vt:variant>
        <vt:i4>7</vt:i4>
      </vt:variant>
      <vt:variant>
        <vt:lpstr>Slide Titles</vt:lpstr>
      </vt:variant>
      <vt:variant>
        <vt:i4>80</vt:i4>
      </vt:variant>
    </vt:vector>
  </HeadingPairs>
  <TitlesOfParts>
    <vt:vector size="87" baseType="lpstr">
      <vt:lpstr>SE9</vt:lpstr>
      <vt:lpstr>Organic</vt:lpstr>
      <vt:lpstr>1_SE9</vt:lpstr>
      <vt:lpstr>Office Theme</vt:lpstr>
      <vt:lpstr>2_SE9</vt:lpstr>
      <vt:lpstr>Austin</vt:lpstr>
      <vt:lpstr>1_Austin</vt:lpstr>
      <vt:lpstr>Verification vs validation</vt:lpstr>
      <vt:lpstr>Inspections and testing</vt:lpstr>
      <vt:lpstr>A model of the software testing process </vt:lpstr>
      <vt:lpstr>Software inspections</vt:lpstr>
      <vt:lpstr>Advantages of inspections</vt:lpstr>
      <vt:lpstr>Stages of testing</vt:lpstr>
      <vt:lpstr>Development testing</vt:lpstr>
      <vt:lpstr>Unit testing</vt:lpstr>
      <vt:lpstr>Object class testing</vt:lpstr>
      <vt:lpstr>Component Testing</vt:lpstr>
      <vt:lpstr>Interface errors</vt:lpstr>
      <vt:lpstr>Interface testing guidelines</vt:lpstr>
      <vt:lpstr>System testing</vt:lpstr>
      <vt:lpstr>Use-case testing</vt:lpstr>
      <vt:lpstr>Test-driven development</vt:lpstr>
      <vt:lpstr>Test-driven development</vt:lpstr>
      <vt:lpstr>Benefits of test-driven development</vt:lpstr>
      <vt:lpstr>Regression testing</vt:lpstr>
      <vt:lpstr>Release testing</vt:lpstr>
      <vt:lpstr>Release testing and system testing</vt:lpstr>
      <vt:lpstr>User testing</vt:lpstr>
      <vt:lpstr>Types of user testing</vt:lpstr>
      <vt:lpstr>The acceptance testing process </vt:lpstr>
      <vt:lpstr>Agile methods and acceptance testing</vt:lpstr>
      <vt:lpstr>Software quality management</vt:lpstr>
      <vt:lpstr>Quality management activities</vt:lpstr>
      <vt:lpstr>Quality management and software development</vt:lpstr>
      <vt:lpstr>Quality planning</vt:lpstr>
      <vt:lpstr>Software quality</vt:lpstr>
      <vt:lpstr>Software fitness for purpose</vt:lpstr>
      <vt:lpstr>Quality conflicts</vt:lpstr>
      <vt:lpstr>Process and product quality</vt:lpstr>
      <vt:lpstr>Process-based quality</vt:lpstr>
      <vt:lpstr>Software standards</vt:lpstr>
      <vt:lpstr>Reviews and inspections</vt:lpstr>
      <vt:lpstr>Quality reviews</vt:lpstr>
      <vt:lpstr>The software review process</vt:lpstr>
      <vt:lpstr>Reviews and agile methods</vt:lpstr>
      <vt:lpstr>Program inspections</vt:lpstr>
      <vt:lpstr>Inspection checklists</vt:lpstr>
      <vt:lpstr>Agile methods and inspections</vt:lpstr>
      <vt:lpstr>Software measurement and metrics</vt:lpstr>
      <vt:lpstr>Predictor and control measurements</vt:lpstr>
      <vt:lpstr>Use of measurements</vt:lpstr>
      <vt:lpstr>Relationships between internal and external software</vt:lpstr>
      <vt:lpstr>Product metrics</vt:lpstr>
      <vt:lpstr>Dynamic and static metrics</vt:lpstr>
      <vt:lpstr>Static software product metrics</vt:lpstr>
      <vt:lpstr>Static software product metrics</vt:lpstr>
      <vt:lpstr>The CK object-oriented metrics suite</vt:lpstr>
      <vt:lpstr>The CK object-oriented metrics suite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CM activities</vt:lpstr>
      <vt:lpstr>CM activities</vt:lpstr>
      <vt:lpstr>CM terminology </vt:lpstr>
      <vt:lpstr>CM terminology </vt:lpstr>
      <vt:lpstr>Change management</vt:lpstr>
      <vt:lpstr>The change management process   </vt:lpstr>
      <vt:lpstr>Codelines and baselines</vt:lpstr>
      <vt:lpstr>Codelines and baselines</vt:lpstr>
      <vt:lpstr>Version management systems</vt:lpstr>
      <vt:lpstr>Storage management using deltas </vt:lpstr>
      <vt:lpstr>Check-in and check-out from a version repository </vt:lpstr>
      <vt:lpstr>Codeline branches</vt:lpstr>
      <vt:lpstr>Branching and merging </vt:lpstr>
      <vt:lpstr>Build platforms</vt:lpstr>
      <vt:lpstr>Development, build, and target platforms </vt:lpstr>
      <vt:lpstr>System building </vt:lpstr>
      <vt:lpstr>Release management</vt:lpstr>
      <vt:lpstr>Release reproduction</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Acer</cp:lastModifiedBy>
  <cp:revision>42</cp:revision>
  <cp:lastPrinted>2015-11-07T05:45:50Z</cp:lastPrinted>
  <dcterms:created xsi:type="dcterms:W3CDTF">2010-01-14T08:17:23Z</dcterms:created>
  <dcterms:modified xsi:type="dcterms:W3CDTF">2017-12-16T17:34:48Z</dcterms:modified>
</cp:coreProperties>
</file>