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70" r:id="rId9"/>
    <p:sldId id="262" r:id="rId10"/>
    <p:sldId id="271" r:id="rId11"/>
    <p:sldId id="263" r:id="rId12"/>
    <p:sldId id="273" r:id="rId13"/>
    <p:sldId id="274" r:id="rId14"/>
    <p:sldId id="264" r:id="rId15"/>
    <p:sldId id="265" r:id="rId16"/>
    <p:sldId id="276" r:id="rId17"/>
    <p:sldId id="277"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95B08-738D-43C8-AA28-FFBB67D1D5AB}"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16F37-E8C9-433F-9C86-14FD42050B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95B08-738D-43C8-AA28-FFBB67D1D5AB}" type="datetimeFigureOut">
              <a:rPr lang="en-US" smtClean="0"/>
              <a:pPr/>
              <a:t>12/23/2018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16F37-E8C9-433F-9C86-14FD42050B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_footnote2"/><Relationship Id="rId2" Type="http://schemas.openxmlformats.org/officeDocument/2006/relationships/hyperlink" Target="#Step3"/><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Step3"/><Relationship Id="rId2" Type="http://schemas.openxmlformats.org/officeDocument/2006/relationships/hyperlink" Target="#Step1"/><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aml.org/ontologies/" TargetMode="External"/><Relationship Id="rId2" Type="http://schemas.openxmlformats.org/officeDocument/2006/relationships/hyperlink" Target="http://www.ksl.stanford.edu/software/ontolingua/" TargetMode="External"/><Relationship Id="rId1" Type="http://schemas.openxmlformats.org/officeDocument/2006/relationships/slideLayout" Target="../slideLayouts/slideLayout2.xml"/><Relationship Id="rId4" Type="http://schemas.openxmlformats.org/officeDocument/2006/relationships/hyperlink" Target="http://www.dmoz.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Ontology</a:t>
            </a:r>
          </a:p>
        </p:txBody>
      </p:sp>
      <p:sp>
        <p:nvSpPr>
          <p:cNvPr id="3" name="Subtitle 2"/>
          <p:cNvSpPr>
            <a:spLocks noGrp="1"/>
          </p:cNvSpPr>
          <p:nvPr>
            <p:ph type="subTitle" idx="1"/>
          </p:nvPr>
        </p:nvSpPr>
        <p:spPr/>
        <p:txBody>
          <a:bodyPr/>
          <a:lstStyle/>
          <a:p>
            <a:r>
              <a:rPr lang="en-US" dirty="0" err="1"/>
              <a:t>Dr.Khaled</a:t>
            </a:r>
            <a:r>
              <a:rPr lang="en-US" dirty="0"/>
              <a:t> </a:t>
            </a:r>
            <a:r>
              <a:rPr lang="en-US" dirty="0" err="1"/>
              <a:t>ElBahnasy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Step 3.Enumerate important terms in the ontology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 next two steps—developing the class hierarchy and defining properties of concepts (slots)—are closely intertwined. It is hard to do one of them first and then do the other. Typically, we create a few definitions of the concepts in the hierarchy and then  continue by describing properties of these concepts and so on. These two steps are also the most important  steps in the ontology-design process. We will describe them here briefly and then spend the next two sections discussing the more complicated issues that need to be considered, common pitfalls, decisions to make, and so on.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Step 4.Define the classes and the class hierarchy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1600" dirty="0">
                <a:latin typeface="Times New Roman" pitchFamily="18" charset="0"/>
                <a:cs typeface="Times New Roman" pitchFamily="18" charset="0"/>
              </a:rPr>
              <a:t>There are several possible approaches in developing a class hierarchy (</a:t>
            </a:r>
            <a:r>
              <a:rPr lang="en-US" sz="1600" dirty="0" err="1">
                <a:latin typeface="Times New Roman" pitchFamily="18" charset="0"/>
                <a:cs typeface="Times New Roman" pitchFamily="18" charset="0"/>
              </a:rPr>
              <a:t>Uschold</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Gruninger</a:t>
            </a:r>
            <a:r>
              <a:rPr lang="en-US" sz="1600" dirty="0">
                <a:latin typeface="Times New Roman" pitchFamily="18" charset="0"/>
                <a:cs typeface="Times New Roman" pitchFamily="18" charset="0"/>
              </a:rPr>
              <a:t> 1996):</a:t>
            </a:r>
          </a:p>
          <a:p>
            <a:pPr algn="just"/>
            <a:r>
              <a:rPr lang="en-US" sz="1600" dirty="0">
                <a:latin typeface="Times New Roman" pitchFamily="18" charset="0"/>
                <a:cs typeface="Times New Roman" pitchFamily="18" charset="0"/>
              </a:rPr>
              <a:t>·         A </a:t>
            </a:r>
            <a:r>
              <a:rPr lang="en-US" sz="1600" b="1" dirty="0">
                <a:latin typeface="Times New Roman" pitchFamily="18" charset="0"/>
                <a:cs typeface="Times New Roman" pitchFamily="18" charset="0"/>
              </a:rPr>
              <a:t>top-down</a:t>
            </a:r>
            <a:r>
              <a:rPr lang="en-US" sz="1600" dirty="0">
                <a:latin typeface="Times New Roman" pitchFamily="18" charset="0"/>
                <a:cs typeface="Times New Roman" pitchFamily="18" charset="0"/>
              </a:rPr>
              <a:t> development process starts with the definition of the most general concepts in the domain and subsequent specialization of the concepts. For example, we can start with creating classes for the general concepts of Wine and Food. Then we specialize the Wine class by creating some of its subclasses: White wine</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Red wine</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Rosé wine. We can further categorize the Red wine</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class, for example, into Syrah, Red Burgundy, Cabernet Sauvignon, and so on.</a:t>
            </a:r>
          </a:p>
          <a:p>
            <a:pPr algn="just"/>
            <a:r>
              <a:rPr lang="en-US" sz="1600" dirty="0">
                <a:latin typeface="Times New Roman" pitchFamily="18" charset="0"/>
                <a:cs typeface="Times New Roman" pitchFamily="18" charset="0"/>
              </a:rPr>
              <a:t>·         A </a:t>
            </a:r>
            <a:r>
              <a:rPr lang="en-US" sz="1600" b="1" dirty="0">
                <a:latin typeface="Times New Roman" pitchFamily="18" charset="0"/>
                <a:cs typeface="Times New Roman" pitchFamily="18" charset="0"/>
              </a:rPr>
              <a:t>bottom-up</a:t>
            </a:r>
            <a:r>
              <a:rPr lang="en-US" sz="1600" dirty="0">
                <a:latin typeface="Times New Roman" pitchFamily="18" charset="0"/>
                <a:cs typeface="Times New Roman" pitchFamily="18" charset="0"/>
              </a:rPr>
              <a:t> development process starts with the definition of the most specific classes, the leaves of the hierarchy, with subsequent grouping of these classes into more general concepts. For example, we start by defining classes for </a:t>
            </a:r>
            <a:r>
              <a:rPr lang="en-US" sz="1600" dirty="0" err="1">
                <a:latin typeface="Times New Roman" pitchFamily="18" charset="0"/>
                <a:cs typeface="Times New Roman" pitchFamily="18" charset="0"/>
              </a:rPr>
              <a:t>Pauillac</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Margaux</a:t>
            </a:r>
            <a:r>
              <a:rPr lang="en-US" sz="1600" dirty="0">
                <a:latin typeface="Times New Roman" pitchFamily="18" charset="0"/>
                <a:cs typeface="Times New Roman" pitchFamily="18" charset="0"/>
              </a:rPr>
              <a:t> wines. We then create a common </a:t>
            </a:r>
            <a:r>
              <a:rPr lang="en-US" sz="1600" dirty="0" err="1">
                <a:latin typeface="Times New Roman" pitchFamily="18" charset="0"/>
                <a:cs typeface="Times New Roman" pitchFamily="18" charset="0"/>
              </a:rPr>
              <a:t>superclass</a:t>
            </a:r>
            <a:r>
              <a:rPr lang="en-US" sz="1600" dirty="0">
                <a:latin typeface="Times New Roman" pitchFamily="18" charset="0"/>
                <a:cs typeface="Times New Roman" pitchFamily="18" charset="0"/>
              </a:rPr>
              <a:t> for these two classes—Medoc—which in turn is a subclass of Bordeaux.</a:t>
            </a:r>
          </a:p>
          <a:p>
            <a:pPr algn="just"/>
            <a:r>
              <a:rPr lang="en-US" sz="1600" dirty="0">
                <a:latin typeface="Times New Roman" pitchFamily="18" charset="0"/>
                <a:cs typeface="Times New Roman" pitchFamily="18" charset="0"/>
              </a:rPr>
              <a:t>·         A </a:t>
            </a:r>
            <a:r>
              <a:rPr lang="en-US" sz="1600" b="1" dirty="0">
                <a:latin typeface="Times New Roman" pitchFamily="18" charset="0"/>
                <a:cs typeface="Times New Roman" pitchFamily="18" charset="0"/>
              </a:rPr>
              <a:t>combination</a:t>
            </a:r>
            <a:r>
              <a:rPr lang="en-US" sz="1600" dirty="0">
                <a:latin typeface="Times New Roman" pitchFamily="18" charset="0"/>
                <a:cs typeface="Times New Roman" pitchFamily="18" charset="0"/>
              </a:rPr>
              <a:t> development process is a combination of the top-down and bottom-up approaches: We define the more salient concepts first and then generalize and specialize them appropriately. We might start with a few top-level concepts such as Wine, and a few specific concepts, such as </a:t>
            </a:r>
            <a:r>
              <a:rPr lang="en-US" sz="1600" dirty="0" err="1">
                <a:latin typeface="Times New Roman" pitchFamily="18" charset="0"/>
                <a:cs typeface="Times New Roman" pitchFamily="18" charset="0"/>
              </a:rPr>
              <a:t>Margaux</a:t>
            </a:r>
            <a:r>
              <a:rPr lang="en-US" sz="1600" dirty="0">
                <a:latin typeface="Times New Roman" pitchFamily="18" charset="0"/>
                <a:cs typeface="Times New Roman" pitchFamily="18" charset="0"/>
              </a:rPr>
              <a:t> . We can then relate them to a middle-level concept, such as Medoc.  Then we may want to generate all of the regional wine classes from France, thereby generating a number of middle-level concepts.</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Step 4.Define the classes and the class hierarchy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itchFamily="18" charset="0"/>
                <a:cs typeface="Times New Roman" pitchFamily="18" charset="0"/>
              </a:rPr>
              <a:t>None of these three methods is inherently better than any of the others. The approach to take depends strongly on the personal view of the domain. If a developer has a systematic top-down view of the domain, then it may be easier to use the top-down approach. The combination approach is often the easiest for many ontology developers, since the concepts “in the middle” tend to be the more descriptive concepts in the domain (</a:t>
            </a:r>
            <a:r>
              <a:rPr lang="en-US" dirty="0" err="1">
                <a:latin typeface="Times New Roman" pitchFamily="18" charset="0"/>
                <a:cs typeface="Times New Roman" pitchFamily="18" charset="0"/>
              </a:rPr>
              <a:t>Rosch</a:t>
            </a:r>
            <a:r>
              <a:rPr lang="en-US" dirty="0">
                <a:latin typeface="Times New Roman" pitchFamily="18" charset="0"/>
                <a:cs typeface="Times New Roman" pitchFamily="18" charset="0"/>
              </a:rPr>
              <a:t> 1978).</a:t>
            </a:r>
          </a:p>
          <a:p>
            <a:pPr algn="just"/>
            <a:r>
              <a:rPr lang="en-US" dirty="0">
                <a:latin typeface="Times New Roman" pitchFamily="18" charset="0"/>
                <a:cs typeface="Times New Roman" pitchFamily="18" charset="0"/>
              </a:rPr>
              <a:t>If you tend to think of wines by distinguishing the most general classification first, then the top-down approach may work better for you. If you’d rather start by getting grounded with specific examples, the bottom-up approach may be more appropriate. </a:t>
            </a:r>
          </a:p>
          <a:p>
            <a:pPr algn="just"/>
            <a:r>
              <a:rPr lang="en-US" dirty="0">
                <a:latin typeface="Times New Roman" pitchFamily="18" charset="0"/>
                <a:cs typeface="Times New Roman" pitchFamily="18" charset="0"/>
              </a:rPr>
              <a:t>Whichever approach we choose, we usually start by defining classes. From the list created in </a:t>
            </a:r>
            <a:r>
              <a:rPr lang="en-US" u="sng" dirty="0">
                <a:latin typeface="Times New Roman" pitchFamily="18" charset="0"/>
                <a:cs typeface="Times New Roman" pitchFamily="18" charset="0"/>
                <a:hlinkClick r:id="rId2" action="ppaction://hlinkfile"/>
              </a:rPr>
              <a:t>Step 3</a:t>
            </a:r>
            <a:r>
              <a:rPr lang="en-US" dirty="0">
                <a:latin typeface="Times New Roman" pitchFamily="18" charset="0"/>
                <a:cs typeface="Times New Roman" pitchFamily="18" charset="0"/>
              </a:rPr>
              <a:t>, we select the terms that describe objects having independent existence rather than terms that describe these objects. These terms will be classes in the ontology and will become anchors in the class hierarchy.</a:t>
            </a:r>
            <a:r>
              <a:rPr lang="en-US" u="sng" baseline="30000" dirty="0">
                <a:latin typeface="Times New Roman" pitchFamily="18" charset="0"/>
                <a:cs typeface="Times New Roman" pitchFamily="18" charset="0"/>
                <a:hlinkClick r:id="rId3" action="ppaction://hlinkfile"/>
              </a:rPr>
              <a:t>[2]</a:t>
            </a:r>
            <a:r>
              <a:rPr lang="en-US" dirty="0">
                <a:latin typeface="Times New Roman" pitchFamily="18" charset="0"/>
                <a:cs typeface="Times New Roman" pitchFamily="18" charset="0"/>
              </a:rPr>
              <a:t> We organize the classes into a hierarchical taxonomy by asking if by being an instance of one class, the object will necessarily (i.e., by definition) be an instance of some other class.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Step 4.Define the classes and the class hierarchy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i="1" dirty="0">
                <a:latin typeface="Times New Roman" pitchFamily="18" charset="0"/>
                <a:cs typeface="Times New Roman" pitchFamily="18" charset="0"/>
              </a:rPr>
              <a:t>If a class A is a </a:t>
            </a:r>
            <a:r>
              <a:rPr lang="en-US" i="1" dirty="0" err="1">
                <a:latin typeface="Times New Roman" pitchFamily="18" charset="0"/>
                <a:cs typeface="Times New Roman" pitchFamily="18" charset="0"/>
              </a:rPr>
              <a:t>superclass</a:t>
            </a:r>
            <a:r>
              <a:rPr lang="en-US" i="1" dirty="0">
                <a:latin typeface="Times New Roman" pitchFamily="18" charset="0"/>
                <a:cs typeface="Times New Roman" pitchFamily="18" charset="0"/>
              </a:rPr>
              <a:t> of class B, then every instance of B is also an instance of A</a:t>
            </a:r>
          </a:p>
          <a:p>
            <a:r>
              <a:rPr lang="en-US" dirty="0">
                <a:latin typeface="Times New Roman" pitchFamily="18" charset="0"/>
                <a:cs typeface="Times New Roman" pitchFamily="18" charset="0"/>
              </a:rPr>
              <a:t>In other words, the class B represents a concept that is a “kind of” A.</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itchFamily="18" charset="0"/>
                <a:cs typeface="Times New Roman" pitchFamily="18" charset="0"/>
              </a:rPr>
              <a:t>Step 5.Define the properties of classes—slots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1600" dirty="0">
                <a:latin typeface="Times New Roman" pitchFamily="18" charset="0"/>
                <a:cs typeface="Times New Roman" pitchFamily="18" charset="0"/>
              </a:rPr>
              <a:t>The classes alone will not provide enough information to answer the competency questions from </a:t>
            </a:r>
            <a:r>
              <a:rPr lang="en-US" sz="1600" u="sng" dirty="0">
                <a:latin typeface="Times New Roman" pitchFamily="18" charset="0"/>
                <a:cs typeface="Times New Roman" pitchFamily="18" charset="0"/>
                <a:hlinkClick r:id="rId2" action="ppaction://hlinkfile"/>
              </a:rPr>
              <a:t>Step 1</a:t>
            </a:r>
            <a:r>
              <a:rPr lang="en-US" sz="1600" dirty="0">
                <a:latin typeface="Times New Roman" pitchFamily="18" charset="0"/>
                <a:cs typeface="Times New Roman" pitchFamily="18" charset="0"/>
              </a:rPr>
              <a:t>. Once we have defined some of the classes, we must describe the internal structure of concepts. </a:t>
            </a:r>
          </a:p>
          <a:p>
            <a:pPr algn="just"/>
            <a:r>
              <a:rPr lang="en-US" sz="1600" dirty="0">
                <a:latin typeface="Times New Roman" pitchFamily="18" charset="0"/>
                <a:cs typeface="Times New Roman" pitchFamily="18" charset="0"/>
              </a:rPr>
              <a:t>We have already selected classes from the list of terms we created in </a:t>
            </a:r>
            <a:r>
              <a:rPr lang="en-US" sz="1600" u="sng" dirty="0">
                <a:latin typeface="Times New Roman" pitchFamily="18" charset="0"/>
                <a:cs typeface="Times New Roman" pitchFamily="18" charset="0"/>
                <a:hlinkClick r:id="rId3" action="ppaction://hlinkfile"/>
              </a:rPr>
              <a:t>Step 3</a:t>
            </a:r>
            <a:r>
              <a:rPr lang="en-US" sz="1600" dirty="0">
                <a:latin typeface="Times New Roman" pitchFamily="18" charset="0"/>
                <a:cs typeface="Times New Roman" pitchFamily="18" charset="0"/>
              </a:rPr>
              <a:t>. Most of the remaining terms are likely to be properties of these classes. These terms include, for example, a wine’s color, body, flavor and sugar content and location of a winery. </a:t>
            </a:r>
          </a:p>
          <a:p>
            <a:pPr algn="just"/>
            <a:r>
              <a:rPr lang="en-US" sz="1600" dirty="0">
                <a:latin typeface="Times New Roman" pitchFamily="18" charset="0"/>
                <a:cs typeface="Times New Roman" pitchFamily="18" charset="0"/>
              </a:rPr>
              <a:t>For each property in the list, we must determine which class it describes. These properties become slots attached to classes. Thus, the Wine class will have the following slots: color,  body, flavor, and sugar. And the class Winery will have a location slot.</a:t>
            </a:r>
          </a:p>
          <a:p>
            <a:pPr algn="just"/>
            <a:r>
              <a:rPr lang="en-US" sz="1600" dirty="0">
                <a:latin typeface="Times New Roman" pitchFamily="18" charset="0"/>
                <a:cs typeface="Times New Roman" pitchFamily="18" charset="0"/>
              </a:rPr>
              <a:t>In general, there are several types of object properties that can become slots in an ontology:</a:t>
            </a:r>
          </a:p>
          <a:p>
            <a:pPr algn="just"/>
            <a:r>
              <a:rPr lang="en-US" sz="1600" dirty="0">
                <a:latin typeface="Times New Roman" pitchFamily="18" charset="0"/>
                <a:cs typeface="Times New Roman" pitchFamily="18" charset="0"/>
              </a:rPr>
              <a:t>·         “intrinsic” properties such as the flavor of a wine;</a:t>
            </a:r>
          </a:p>
          <a:p>
            <a:pPr algn="just"/>
            <a:r>
              <a:rPr lang="en-US" sz="1600" dirty="0">
                <a:latin typeface="Times New Roman" pitchFamily="18" charset="0"/>
                <a:cs typeface="Times New Roman" pitchFamily="18" charset="0"/>
              </a:rPr>
              <a:t>·         “extrinsic” properties such as a wine’s name, and area it comes from;</a:t>
            </a:r>
          </a:p>
          <a:p>
            <a:pPr algn="just"/>
            <a:r>
              <a:rPr lang="en-US" sz="1600" dirty="0">
                <a:latin typeface="Times New Roman" pitchFamily="18" charset="0"/>
                <a:cs typeface="Times New Roman" pitchFamily="18" charset="0"/>
              </a:rPr>
              <a:t>·         parts, if the object is structured; these can be both physical and abstract “parts” (e.g., the courses of a meal)</a:t>
            </a:r>
          </a:p>
          <a:p>
            <a:pPr algn="just"/>
            <a:r>
              <a:rPr lang="en-US" sz="1600" dirty="0">
                <a:latin typeface="Times New Roman" pitchFamily="18" charset="0"/>
                <a:cs typeface="Times New Roman" pitchFamily="18" charset="0"/>
              </a:rPr>
              <a:t>·         relationships to other individuals; these are the relationships between individual members of the class and other items (e.g., the maker of a wine, representing a relationship between a wine and a winery, and the grape the wine is made from.)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Step 6.Define the facets of the slots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5144"/>
          </a:xfrm>
        </p:spPr>
        <p:txBody>
          <a:bodyPr>
            <a:noAutofit/>
          </a:bodyPr>
          <a:lstStyle/>
          <a:p>
            <a:pPr algn="just"/>
            <a:r>
              <a:rPr lang="en-US" sz="1600" dirty="0">
                <a:latin typeface="Times New Roman" pitchFamily="18" charset="0"/>
                <a:cs typeface="Times New Roman" pitchFamily="18" charset="0"/>
              </a:rPr>
              <a:t>Slots can have different facets describing the value type, allowed values, the number of the values (cardinality), and other features of the values the slot can take. For example, the value of a name slot (as in “the name of a wine”) is one string. That is, name is a slot with value type String. A slot produces (as in “a winery produces these wines”) can have multiple values and the values are instances of the class Wine. That is, produces is a slot with value type Instance with Wine as allowed class. </a:t>
            </a:r>
          </a:p>
          <a:p>
            <a:pPr algn="just"/>
            <a:r>
              <a:rPr lang="en-US" sz="1600" dirty="0">
                <a:latin typeface="Times New Roman" pitchFamily="18" charset="0"/>
                <a:cs typeface="Times New Roman" pitchFamily="18" charset="0"/>
              </a:rPr>
              <a:t>We will now describe several common facets.</a:t>
            </a:r>
          </a:p>
          <a:p>
            <a:pPr algn="just"/>
            <a:r>
              <a:rPr lang="en-US" sz="1600" b="1" dirty="0">
                <a:latin typeface="Times New Roman" pitchFamily="18" charset="0"/>
                <a:cs typeface="Times New Roman" pitchFamily="18" charset="0"/>
              </a:rPr>
              <a:t>Slot cardinality</a:t>
            </a:r>
          </a:p>
          <a:p>
            <a:pPr algn="just"/>
            <a:r>
              <a:rPr lang="en-US" sz="1600" dirty="0">
                <a:latin typeface="Times New Roman" pitchFamily="18" charset="0"/>
                <a:cs typeface="Times New Roman" pitchFamily="18" charset="0"/>
              </a:rPr>
              <a:t>Slot cardinality defines how many values a slot can have. Some systems distinguish only between single cardinality (allowing at most one value) and multiple cardinality (allowing any number of values). A body of a wine will be a single cardinality slot (a wine can have only one body). Wines produced by a particular winery fill in a multiple-cardinality slot produces for a Winery class.</a:t>
            </a:r>
          </a:p>
          <a:p>
            <a:pPr algn="just"/>
            <a:r>
              <a:rPr lang="en-US" sz="1600" dirty="0">
                <a:latin typeface="Times New Roman" pitchFamily="18" charset="0"/>
                <a:cs typeface="Times New Roman" pitchFamily="18" charset="0"/>
              </a:rPr>
              <a:t>Some systems allow specification of a minimum and maximum cardinality to describe the number of slot values more precisely. Minimum cardinality of N means that a slot must have at least N values. For example, the grape slot of a Wine has a minimum cardinality of 1: each wine is made of at least one variety of grape. Maximum cardinality of M means that a slot can have at most M values. The maximum cardinality for the grape slot for single varietal wines is 1: these wines are made from only one variety of grape. Sometimes it may be useful to set the maximum cardinality to 0. This setting would indicate that the slot cannot have any values for a particular subclass.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Slot-value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51520" y="1600200"/>
            <a:ext cx="8568952" cy="4709120"/>
          </a:xfrm>
        </p:spPr>
        <p:txBody>
          <a:bodyPr>
            <a:noAutofit/>
          </a:bodyPr>
          <a:lstStyle/>
          <a:p>
            <a:r>
              <a:rPr lang="en-US" sz="1600" dirty="0"/>
              <a:t>A value-type facet describes what types of values can fill in the slot. Here is a list of the more common value types:</a:t>
            </a:r>
          </a:p>
          <a:p>
            <a:r>
              <a:rPr lang="en-US" sz="1600" dirty="0"/>
              <a:t>·         </a:t>
            </a:r>
            <a:r>
              <a:rPr lang="en-US" sz="1600" b="1" dirty="0"/>
              <a:t>String</a:t>
            </a:r>
            <a:r>
              <a:rPr lang="en-US" sz="1600" dirty="0"/>
              <a:t> is the simplest value type which is used for slots such as name: the value is a simple string</a:t>
            </a:r>
          </a:p>
          <a:p>
            <a:r>
              <a:rPr lang="en-US" sz="1600" dirty="0"/>
              <a:t>·         </a:t>
            </a:r>
            <a:r>
              <a:rPr lang="en-US" sz="1600" b="1" dirty="0"/>
              <a:t>Number</a:t>
            </a:r>
            <a:r>
              <a:rPr lang="en-US" sz="1600" dirty="0"/>
              <a:t> (sometimes more specific value types of Float and Integer are used) describes slots with numeric values. For example, a price of a wine can have a value type Float</a:t>
            </a:r>
          </a:p>
          <a:p>
            <a:r>
              <a:rPr lang="en-US" sz="1600" dirty="0"/>
              <a:t>·         </a:t>
            </a:r>
            <a:r>
              <a:rPr lang="en-US" sz="1600" b="1" dirty="0"/>
              <a:t>Boolean</a:t>
            </a:r>
            <a:r>
              <a:rPr lang="en-US" sz="1600" dirty="0"/>
              <a:t> slots are simple yes–no flags. For example, if we choose not to represent sparkling wines as a separate class, whether or not a wine is sparkling can be represented as a value of a Boolean slot: if the value is “true” (“yes”) the wine is sparkling and if the value is “false” (“no”) the wine is not a sparkling one.</a:t>
            </a:r>
          </a:p>
          <a:p>
            <a:r>
              <a:rPr lang="en-US" sz="1600" dirty="0"/>
              <a:t>·         </a:t>
            </a:r>
            <a:r>
              <a:rPr lang="en-US" sz="1600" b="1" dirty="0"/>
              <a:t>Enumerated </a:t>
            </a:r>
            <a:r>
              <a:rPr lang="en-US" sz="1600" dirty="0"/>
              <a:t>slots specify a list of specific allowed values for the slot. For example, we can specify that the flavor slot can take on one of the three possible values: strong, moderate, and delicate. In Protégé-2000 the enumerated slots are of type Symbol.</a:t>
            </a:r>
          </a:p>
          <a:p>
            <a:r>
              <a:rPr lang="en-US" sz="1600" dirty="0"/>
              <a:t>·         </a:t>
            </a:r>
            <a:r>
              <a:rPr lang="en-US" sz="1600" b="1" dirty="0"/>
              <a:t>Instance</a:t>
            </a:r>
            <a:r>
              <a:rPr lang="en-US" sz="1600" dirty="0"/>
              <a:t>-type slots allow definition of relationships between individuals. Slots with value type Instance must also define a list of allowed classes from which the instances can come. For example, a slot produces for the class Winery may have instances of the class Wine as its values.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Domain and range of a slot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algn="just"/>
            <a:r>
              <a:rPr lang="en-US" sz="3400" dirty="0">
                <a:latin typeface="Times New Roman" pitchFamily="18" charset="0"/>
                <a:cs typeface="Times New Roman" pitchFamily="18" charset="0"/>
              </a:rPr>
              <a:t>Allowed classes for slots of type Instance are often called a </a:t>
            </a:r>
            <a:r>
              <a:rPr lang="en-US" sz="3400" b="1" dirty="0">
                <a:latin typeface="Times New Roman" pitchFamily="18" charset="0"/>
                <a:cs typeface="Times New Roman" pitchFamily="18" charset="0"/>
              </a:rPr>
              <a:t>range</a:t>
            </a:r>
            <a:r>
              <a:rPr lang="en-US" sz="3400" dirty="0">
                <a:latin typeface="Times New Roman" pitchFamily="18" charset="0"/>
                <a:cs typeface="Times New Roman" pitchFamily="18" charset="0"/>
              </a:rPr>
              <a:t> of a slot. In the example, the class Wine is the range of the produces slot. Some systems allow restricting the range of a slot when the slot is attached for a particular class. </a:t>
            </a:r>
          </a:p>
          <a:p>
            <a:pPr algn="just"/>
            <a:r>
              <a:rPr lang="en-US" sz="3400" dirty="0">
                <a:latin typeface="Times New Roman" pitchFamily="18" charset="0"/>
                <a:cs typeface="Times New Roman" pitchFamily="18" charset="0"/>
              </a:rPr>
              <a:t>The classes to which a slot is attached or a classes which property a slot describes, are called the </a:t>
            </a:r>
            <a:r>
              <a:rPr lang="en-US" sz="3400" b="1" dirty="0">
                <a:latin typeface="Times New Roman" pitchFamily="18" charset="0"/>
                <a:cs typeface="Times New Roman" pitchFamily="18" charset="0"/>
              </a:rPr>
              <a:t>domain</a:t>
            </a:r>
            <a:r>
              <a:rPr lang="en-US" sz="3400" dirty="0">
                <a:latin typeface="Times New Roman" pitchFamily="18" charset="0"/>
                <a:cs typeface="Times New Roman" pitchFamily="18" charset="0"/>
              </a:rPr>
              <a:t> of the slot..In the systems where we </a:t>
            </a:r>
            <a:r>
              <a:rPr lang="en-US" sz="3400" i="1" dirty="0">
                <a:latin typeface="Times New Roman" pitchFamily="18" charset="0"/>
                <a:cs typeface="Times New Roman" pitchFamily="18" charset="0"/>
              </a:rPr>
              <a:t>attach</a:t>
            </a:r>
            <a:r>
              <a:rPr lang="en-US" sz="3400" dirty="0">
                <a:latin typeface="Times New Roman" pitchFamily="18" charset="0"/>
                <a:cs typeface="Times New Roman" pitchFamily="18" charset="0"/>
              </a:rPr>
              <a:t> slots to classes, the classes to which the slot is attached usually constitute the domain of that slot. There is no need to specify the domain separately.</a:t>
            </a:r>
          </a:p>
          <a:p>
            <a:pPr algn="just"/>
            <a:r>
              <a:rPr lang="en-US" sz="3400" dirty="0">
                <a:latin typeface="Times New Roman" pitchFamily="18" charset="0"/>
                <a:cs typeface="Times New Roman" pitchFamily="18" charset="0"/>
              </a:rPr>
              <a:t>The basic rules for determining a domain and a range of a slot are similar: </a:t>
            </a:r>
          </a:p>
          <a:p>
            <a:pPr algn="just"/>
            <a:r>
              <a:rPr lang="en-US" sz="3400" i="1" dirty="0">
                <a:latin typeface="Times New Roman" pitchFamily="18" charset="0"/>
                <a:cs typeface="Times New Roman" pitchFamily="18" charset="0"/>
              </a:rPr>
              <a:t>When defining a domain or a range for a slot, find the most general classes or class that can be respectively the domain or the range for the slots . </a:t>
            </a:r>
          </a:p>
          <a:p>
            <a:pPr algn="just"/>
            <a:r>
              <a:rPr lang="en-US" sz="3400" i="1" dirty="0">
                <a:latin typeface="Times New Roman" pitchFamily="18" charset="0"/>
                <a:cs typeface="Times New Roman" pitchFamily="18" charset="0"/>
              </a:rPr>
              <a:t>On the other hand, do not define a domain and range that is overly general: all the classes in the domain of a slot should be described by the slot and instances of all the classes in the range of a slot should be potential fillers for the slot. an overly general class for range (i.e., one would not want to make the range THING) but one would want to choose a class that will cover all fillers</a:t>
            </a:r>
          </a:p>
          <a:p>
            <a:pPr algn="just"/>
            <a:r>
              <a:rPr lang="en-US" sz="3400" dirty="0">
                <a:latin typeface="Times New Roman" pitchFamily="18" charset="0"/>
                <a:cs typeface="Times New Roman" pitchFamily="18" charset="0"/>
              </a:rPr>
              <a:t>Instead of listing all possible subclasses of the Wine class for the range of the produces slot, just list Wine. At the same time, we do not want to specify the range of the slot as THING—the most general class in an ontology.</a:t>
            </a:r>
          </a:p>
          <a:p>
            <a:pPr algn="just"/>
            <a:r>
              <a:rPr lang="en-US" sz="3400" dirty="0">
                <a:latin typeface="Times New Roman" pitchFamily="18" charset="0"/>
                <a:cs typeface="Times New Roman" pitchFamily="18" charset="0"/>
              </a:rPr>
              <a:t>In more specific terms:</a:t>
            </a:r>
          </a:p>
          <a:p>
            <a:endParaRPr lang="en-US" dirty="0"/>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Step 7.Create instances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dirty="0"/>
              <a:t>The last step is creating individual instances of classes in the hierarchy. Defining an individual instance of a class requires (1) choosing a class, (2) creating an individual instance of that class, and (3) filling in the slot values. For example, we can create an individual instance Chateau-</a:t>
            </a:r>
            <a:r>
              <a:rPr lang="en-US" dirty="0" err="1"/>
              <a:t>Morgon</a:t>
            </a:r>
            <a:r>
              <a:rPr lang="en-US" dirty="0"/>
              <a:t>-Beaujolais to represent a specific type of Beaujolais wine. Chateau-</a:t>
            </a:r>
            <a:r>
              <a:rPr lang="en-US" dirty="0" err="1"/>
              <a:t>Morgon</a:t>
            </a:r>
            <a:r>
              <a:rPr lang="en-US" dirty="0"/>
              <a:t>-Beaujolais is an instance of the class Beaujolais representing all Beaujolais wines. This instance has the following slot values defined :</a:t>
            </a:r>
          </a:p>
          <a:p>
            <a:r>
              <a:rPr lang="en-US" dirty="0"/>
              <a:t>·         Body:  Light </a:t>
            </a:r>
          </a:p>
          <a:p>
            <a:r>
              <a:rPr lang="en-US" dirty="0"/>
              <a:t>·         Color:  Red </a:t>
            </a:r>
          </a:p>
          <a:p>
            <a:r>
              <a:rPr lang="en-US" dirty="0"/>
              <a:t>·         Flavor:  Delicate </a:t>
            </a:r>
          </a:p>
          <a:p>
            <a:r>
              <a:rPr lang="en-US" dirty="0"/>
              <a:t>·         Tannin level: Low</a:t>
            </a:r>
          </a:p>
          <a:p>
            <a:r>
              <a:rPr lang="en-US" dirty="0"/>
              <a:t>·         Grape:  </a:t>
            </a:r>
            <a:r>
              <a:rPr lang="en-US" dirty="0" err="1"/>
              <a:t>Gamay</a:t>
            </a:r>
            <a:r>
              <a:rPr lang="en-US" dirty="0"/>
              <a:t> (instance of the Wine grape class)</a:t>
            </a:r>
          </a:p>
          <a:p>
            <a:r>
              <a:rPr lang="en-US" dirty="0"/>
              <a:t>·         Maker: Chateau-</a:t>
            </a:r>
            <a:r>
              <a:rPr lang="en-US" dirty="0" err="1"/>
              <a:t>Morgon</a:t>
            </a:r>
            <a:r>
              <a:rPr lang="en-US" dirty="0"/>
              <a:t> (instance of the Winery class)</a:t>
            </a:r>
          </a:p>
          <a:p>
            <a:r>
              <a:rPr lang="en-US" dirty="0"/>
              <a:t>·         Region:  Beaujolais (instance of the Wine-Region class)</a:t>
            </a:r>
          </a:p>
          <a:p>
            <a:r>
              <a:rPr lang="en-US" dirty="0"/>
              <a:t>·         Sugar:  Dry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What is in an ontology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23528" y="1412776"/>
            <a:ext cx="8363272" cy="4968552"/>
          </a:xfrm>
        </p:spPr>
        <p:txBody>
          <a:bodyPr>
            <a:normAutofit fontScale="92500" lnSpcReduction="10000"/>
          </a:bodyPr>
          <a:lstStyle/>
          <a:p>
            <a:pPr algn="just">
              <a:buNone/>
            </a:pPr>
            <a:r>
              <a:rPr lang="en-US" dirty="0">
                <a:latin typeface="Times New Roman" pitchFamily="18" charset="0"/>
                <a:cs typeface="Times New Roman" pitchFamily="18" charset="0"/>
              </a:rPr>
              <a:t>An </a:t>
            </a:r>
            <a:r>
              <a:rPr lang="en-US" b="1" dirty="0">
                <a:latin typeface="Times New Roman" pitchFamily="18" charset="0"/>
                <a:cs typeface="Times New Roman" pitchFamily="18" charset="0"/>
              </a:rPr>
              <a:t>ontology</a:t>
            </a:r>
            <a:r>
              <a:rPr lang="en-US" dirty="0">
                <a:latin typeface="Times New Roman" pitchFamily="18" charset="0"/>
                <a:cs typeface="Times New Roman" pitchFamily="18" charset="0"/>
              </a:rPr>
              <a:t> is a formal explicit description of concepts in a domain of discourse (</a:t>
            </a:r>
            <a:r>
              <a:rPr lang="en-US" b="1" dirty="0">
                <a:latin typeface="Times New Roman" pitchFamily="18" charset="0"/>
                <a:cs typeface="Times New Roman" pitchFamily="18" charset="0"/>
              </a:rPr>
              <a:t>classes </a:t>
            </a:r>
            <a:r>
              <a:rPr lang="en-US" dirty="0">
                <a:latin typeface="Times New Roman" pitchFamily="18" charset="0"/>
                <a:cs typeface="Times New Roman" pitchFamily="18" charset="0"/>
              </a:rPr>
              <a:t>(sometimes called </a:t>
            </a:r>
            <a:r>
              <a:rPr lang="en-US" b="1" dirty="0">
                <a:latin typeface="Times New Roman" pitchFamily="18" charset="0"/>
                <a:cs typeface="Times New Roman" pitchFamily="18" charset="0"/>
              </a:rPr>
              <a:t>concepts</a:t>
            </a:r>
            <a:r>
              <a:rPr lang="en-US" dirty="0">
                <a:latin typeface="Times New Roman" pitchFamily="18" charset="0"/>
                <a:cs typeface="Times New Roman" pitchFamily="18" charset="0"/>
              </a:rPr>
              <a:t>)), properties of each concept describing various features and attributes of the concept (</a:t>
            </a:r>
            <a:r>
              <a:rPr lang="en-US" b="1" dirty="0">
                <a:latin typeface="Times New Roman" pitchFamily="18" charset="0"/>
                <a:cs typeface="Times New Roman" pitchFamily="18" charset="0"/>
              </a:rPr>
              <a:t>slots </a:t>
            </a:r>
            <a:r>
              <a:rPr lang="en-US" dirty="0">
                <a:latin typeface="Times New Roman" pitchFamily="18" charset="0"/>
                <a:cs typeface="Times New Roman" pitchFamily="18" charset="0"/>
              </a:rPr>
              <a:t>(sometimes called</a:t>
            </a:r>
            <a:r>
              <a:rPr lang="en-US" b="1" dirty="0">
                <a:latin typeface="Times New Roman" pitchFamily="18" charset="0"/>
                <a:cs typeface="Times New Roman" pitchFamily="18" charset="0"/>
              </a:rPr>
              <a:t> roles </a:t>
            </a:r>
            <a:r>
              <a:rPr lang="en-US" dirty="0">
                <a:latin typeface="Times New Roman" pitchFamily="18" charset="0"/>
                <a:cs typeface="Times New Roman" pitchFamily="18" charset="0"/>
              </a:rPr>
              <a:t>or</a:t>
            </a:r>
            <a:r>
              <a:rPr lang="en-US" b="1" dirty="0">
                <a:latin typeface="Times New Roman" pitchFamily="18" charset="0"/>
                <a:cs typeface="Times New Roman" pitchFamily="18" charset="0"/>
              </a:rPr>
              <a:t> properties</a:t>
            </a:r>
            <a:r>
              <a:rPr lang="en-US" dirty="0">
                <a:latin typeface="Times New Roman" pitchFamily="18" charset="0"/>
                <a:cs typeface="Times New Roman" pitchFamily="18" charset="0"/>
              </a:rPr>
              <a:t>)), and restrictions on slots (</a:t>
            </a:r>
            <a:r>
              <a:rPr lang="en-US" b="1" dirty="0">
                <a:latin typeface="Times New Roman" pitchFamily="18" charset="0"/>
                <a:cs typeface="Times New Roman" pitchFamily="18" charset="0"/>
              </a:rPr>
              <a:t>facets </a:t>
            </a:r>
            <a:r>
              <a:rPr lang="en-US" dirty="0">
                <a:latin typeface="Times New Roman" pitchFamily="18" charset="0"/>
                <a:cs typeface="Times New Roman" pitchFamily="18" charset="0"/>
              </a:rPr>
              <a:t>(sometimes called </a:t>
            </a:r>
            <a:r>
              <a:rPr lang="en-US" b="1" dirty="0">
                <a:latin typeface="Times New Roman" pitchFamily="18" charset="0"/>
                <a:cs typeface="Times New Roman" pitchFamily="18" charset="0"/>
              </a:rPr>
              <a:t>role restrictions</a:t>
            </a:r>
            <a:r>
              <a:rPr lang="en-US" dirty="0">
                <a:latin typeface="Times New Roman" pitchFamily="18" charset="0"/>
                <a:cs typeface="Times New Roman" pitchFamily="18" charset="0"/>
              </a:rPr>
              <a:t>)). </a:t>
            </a:r>
          </a:p>
          <a:p>
            <a:pPr algn="just">
              <a:buNone/>
            </a:pPr>
            <a:r>
              <a:rPr lang="en-US" dirty="0">
                <a:latin typeface="Times New Roman" pitchFamily="18" charset="0"/>
                <a:cs typeface="Times New Roman" pitchFamily="18" charset="0"/>
              </a:rPr>
              <a:t>An ontology together with a set of individual </a:t>
            </a:r>
            <a:r>
              <a:rPr lang="en-US" b="1" dirty="0">
                <a:latin typeface="Times New Roman" pitchFamily="18" charset="0"/>
                <a:cs typeface="Times New Roman" pitchFamily="18" charset="0"/>
              </a:rPr>
              <a:t>instances</a:t>
            </a:r>
            <a:r>
              <a:rPr lang="en-US" dirty="0">
                <a:latin typeface="Times New Roman" pitchFamily="18" charset="0"/>
                <a:cs typeface="Times New Roman" pitchFamily="18" charset="0"/>
              </a:rPr>
              <a:t> of classes constitutes a </a:t>
            </a:r>
            <a:r>
              <a:rPr lang="en-US" b="1" dirty="0">
                <a:latin typeface="Times New Roman" pitchFamily="18" charset="0"/>
                <a:cs typeface="Times New Roman" pitchFamily="18" charset="0"/>
              </a:rPr>
              <a:t>knowledge base</a:t>
            </a:r>
            <a:r>
              <a:rPr lang="en-US" dirty="0">
                <a:latin typeface="Times New Roman" pitchFamily="18" charset="0"/>
                <a:cs typeface="Times New Roman" pitchFamily="18" charset="0"/>
              </a:rPr>
              <a:t>. In reality, there is a fine line where the ontology ends and the knowledge base begins.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Developing an ontology</a:t>
            </a:r>
            <a:endParaRPr lang="en-US" b="1" dirty="0"/>
          </a:p>
        </p:txBody>
      </p:sp>
      <p:sp>
        <p:nvSpPr>
          <p:cNvPr id="3" name="Content Placeholder 2"/>
          <p:cNvSpPr>
            <a:spLocks noGrp="1"/>
          </p:cNvSpPr>
          <p:nvPr>
            <p:ph idx="1"/>
          </p:nvPr>
        </p:nvSpPr>
        <p:spPr>
          <a:xfrm>
            <a:off x="457200" y="1600200"/>
            <a:ext cx="8435280" cy="4525963"/>
          </a:xfrm>
        </p:spPr>
        <p:txBody>
          <a:bodyPr>
            <a:normAutofit fontScale="92500" lnSpcReduction="20000"/>
          </a:bodyPr>
          <a:lstStyle/>
          <a:p>
            <a:pPr>
              <a:lnSpc>
                <a:spcPct val="200000"/>
              </a:lnSpc>
              <a:buNone/>
            </a:pPr>
            <a:r>
              <a:rPr lang="en-US" sz="3000" dirty="0">
                <a:latin typeface="Times New Roman" pitchFamily="18" charset="0"/>
                <a:cs typeface="Times New Roman" pitchFamily="18" charset="0"/>
              </a:rPr>
              <a:t>In practical terms, developing an ontology includes: </a:t>
            </a:r>
          </a:p>
          <a:p>
            <a:pPr>
              <a:lnSpc>
                <a:spcPct val="200000"/>
              </a:lnSpc>
            </a:pPr>
            <a:r>
              <a:rPr lang="en-US" sz="2600" dirty="0">
                <a:latin typeface="Times New Roman" pitchFamily="18" charset="0"/>
                <a:cs typeface="Times New Roman" pitchFamily="18" charset="0"/>
              </a:rPr>
              <a:t>defining classes in the ontology</a:t>
            </a:r>
          </a:p>
          <a:p>
            <a:pPr>
              <a:lnSpc>
                <a:spcPct val="200000"/>
              </a:lnSpc>
            </a:pPr>
            <a:r>
              <a:rPr lang="en-US" sz="2600" dirty="0">
                <a:latin typeface="Times New Roman" pitchFamily="18" charset="0"/>
                <a:cs typeface="Times New Roman" pitchFamily="18" charset="0"/>
              </a:rPr>
              <a:t>arranging the classes in a taxonomic (subclass–</a:t>
            </a:r>
            <a:r>
              <a:rPr lang="en-US" sz="2600" dirty="0" err="1">
                <a:latin typeface="Times New Roman" pitchFamily="18" charset="0"/>
                <a:cs typeface="Times New Roman" pitchFamily="18" charset="0"/>
              </a:rPr>
              <a:t>superclass</a:t>
            </a:r>
            <a:r>
              <a:rPr lang="en-US" sz="2600" dirty="0">
                <a:latin typeface="Times New Roman" pitchFamily="18" charset="0"/>
                <a:cs typeface="Times New Roman" pitchFamily="18" charset="0"/>
              </a:rPr>
              <a:t>) hierarchy, </a:t>
            </a:r>
          </a:p>
          <a:p>
            <a:pPr>
              <a:lnSpc>
                <a:spcPct val="200000"/>
              </a:lnSpc>
            </a:pPr>
            <a:r>
              <a:rPr lang="en-US" sz="2600" dirty="0">
                <a:latin typeface="Times New Roman" pitchFamily="18" charset="0"/>
                <a:cs typeface="Times New Roman" pitchFamily="18" charset="0"/>
              </a:rPr>
              <a:t>defining slots and describing allowed values for these slots, </a:t>
            </a:r>
          </a:p>
          <a:p>
            <a:pPr>
              <a:lnSpc>
                <a:spcPct val="200000"/>
              </a:lnSpc>
            </a:pPr>
            <a:r>
              <a:rPr lang="en-US" sz="2600" dirty="0">
                <a:latin typeface="Times New Roman" pitchFamily="18" charset="0"/>
                <a:cs typeface="Times New Roman" pitchFamily="18" charset="0"/>
              </a:rPr>
              <a:t>filling in the values for slots for instances.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 Simple Knowledge-Engineering 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itchFamily="18" charset="0"/>
                <a:cs typeface="Times New Roman" pitchFamily="18" charset="0"/>
              </a:rPr>
              <a:t>First, we would like to emphasize some fundamental rules in ontology design to which we will refer many times. These rules may seem rather dogmatic. They can help, however, to make design decisions in many cases. </a:t>
            </a:r>
          </a:p>
          <a:p>
            <a:pPr lvl="0"/>
            <a:r>
              <a:rPr lang="en-US" sz="2000" i="1" dirty="0">
                <a:latin typeface="Times New Roman" pitchFamily="18" charset="0"/>
                <a:cs typeface="Times New Roman" pitchFamily="18" charset="0"/>
              </a:rPr>
              <a:t>1)      There is no one correct way to model a domain— there are always viable alternatives. The best solution almost always depends on the application that you have in mind and the extensions that you anticipate.</a:t>
            </a:r>
          </a:p>
          <a:p>
            <a:pPr lvl="0"/>
            <a:r>
              <a:rPr lang="en-US" sz="2000" i="1" dirty="0">
                <a:latin typeface="Times New Roman" pitchFamily="18" charset="0"/>
                <a:cs typeface="Times New Roman" pitchFamily="18" charset="0"/>
              </a:rPr>
              <a:t>2)      Ontology development is necessarily an iterative process.</a:t>
            </a:r>
          </a:p>
          <a:p>
            <a:pPr lvl="0"/>
            <a:r>
              <a:rPr lang="en-US" sz="2000" i="1" dirty="0">
                <a:latin typeface="Times New Roman" pitchFamily="18" charset="0"/>
                <a:cs typeface="Times New Roman" pitchFamily="18" charset="0"/>
              </a:rPr>
              <a:t>3)      Concepts in the ontology should be close to objects (physical or logical) and relationships in your domain of interest. These are most likely to be nouns (objects) or verbs (relationships) in sentences that describe your domain.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 Simple Knowledge-Engineering Methodology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3400" dirty="0">
                <a:latin typeface="Times New Roman" pitchFamily="18" charset="0"/>
                <a:cs typeface="Times New Roman" pitchFamily="18" charset="0"/>
              </a:rPr>
              <a:t>That is, deciding what we are going to use the ontology for, and how detailed or general the ontology is going to be will guide many of the modeling decisions down the road. Among several viable alternatives, we will need to determine which one would work better for the projected task, be more intuitive, more extensible, and more maintainable. We also need to remember that an ontology is a model of reality of the world and the concepts in the ontology must reflect this reality. After we define an initial version of the ontology, we can evaluate and debug it by using it in applications or problem-solving methods or by discussing it with experts in the field, or both. As a result, we will almost certainly need to revise the initial ontology. This process of iterative design will likely continue through the entire lifecycle of the ontology.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latin typeface="Times New Roman" pitchFamily="18" charset="0"/>
                <a:cs typeface="Times New Roman" pitchFamily="18" charset="0"/>
              </a:rPr>
              <a:t>Step 1.Determine the domain and scope of the ontology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We suggest starting the development of an ontology by defining its domain and scope. That is, answer several basic questions: </a:t>
            </a:r>
          </a:p>
          <a:p>
            <a:pPr algn="just"/>
            <a:r>
              <a:rPr lang="en-US" dirty="0">
                <a:latin typeface="Times New Roman" pitchFamily="18" charset="0"/>
                <a:cs typeface="Times New Roman" pitchFamily="18" charset="0"/>
              </a:rPr>
              <a:t>·         What is the domain that the ontology will cover?</a:t>
            </a:r>
          </a:p>
          <a:p>
            <a:pPr algn="just"/>
            <a:r>
              <a:rPr lang="en-US" dirty="0">
                <a:latin typeface="Times New Roman" pitchFamily="18" charset="0"/>
                <a:cs typeface="Times New Roman" pitchFamily="18" charset="0"/>
              </a:rPr>
              <a:t>·         For what  we are going to use the ontology?</a:t>
            </a:r>
          </a:p>
          <a:p>
            <a:pPr algn="just"/>
            <a:r>
              <a:rPr lang="en-US" dirty="0">
                <a:latin typeface="Times New Roman" pitchFamily="18" charset="0"/>
                <a:cs typeface="Times New Roman" pitchFamily="18" charset="0"/>
              </a:rPr>
              <a:t>·         For what types of questions the information in the ontology should provide answers?</a:t>
            </a:r>
          </a:p>
          <a:p>
            <a:pPr algn="just"/>
            <a:r>
              <a:rPr lang="en-US" dirty="0">
                <a:latin typeface="Times New Roman" pitchFamily="18" charset="0"/>
                <a:cs typeface="Times New Roman" pitchFamily="18" charset="0"/>
              </a:rPr>
              <a:t>·         Who will use and maintain the ontology?</a:t>
            </a:r>
          </a:p>
          <a:p>
            <a:pPr algn="just"/>
            <a:r>
              <a:rPr lang="en-US" dirty="0">
                <a:latin typeface="Times New Roman" pitchFamily="18" charset="0"/>
                <a:cs typeface="Times New Roman" pitchFamily="18" charset="0"/>
              </a:rPr>
              <a:t>The answers to these questions may change during the ontology-design process, but at any given time they help limit the scope of the model.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1143000"/>
          </a:xfrm>
        </p:spPr>
        <p:txBody>
          <a:bodyPr>
            <a:normAutofit fontScale="90000"/>
          </a:bodyPr>
          <a:lstStyle/>
          <a:p>
            <a:r>
              <a:rPr lang="en-US" sz="4000" b="1" dirty="0">
                <a:latin typeface="Times New Roman" pitchFamily="18" charset="0"/>
                <a:cs typeface="Times New Roman" pitchFamily="18" charset="0"/>
              </a:rPr>
              <a:t>Step 2.Consider reusing existing </a:t>
            </a:r>
            <a:r>
              <a:rPr lang="en-US" sz="4000" b="1" dirty="0" err="1">
                <a:latin typeface="Times New Roman" pitchFamily="18" charset="0"/>
                <a:cs typeface="Times New Roman" pitchFamily="18" charset="0"/>
              </a:rPr>
              <a:t>ontologies</a:t>
            </a:r>
            <a:endParaRPr lang="en-US" dirty="0"/>
          </a:p>
        </p:txBody>
      </p:sp>
      <p:sp>
        <p:nvSpPr>
          <p:cNvPr id="3" name="Content Placeholder 2"/>
          <p:cNvSpPr>
            <a:spLocks noGrp="1"/>
          </p:cNvSpPr>
          <p:nvPr>
            <p:ph idx="1"/>
          </p:nvPr>
        </p:nvSpPr>
        <p:spPr>
          <a:xfrm>
            <a:off x="457200" y="1600200"/>
            <a:ext cx="8229600" cy="4853136"/>
          </a:xfrm>
        </p:spPr>
        <p:txBody>
          <a:bodyPr>
            <a:normAutofit fontScale="40000" lnSpcReduction="20000"/>
          </a:bodyPr>
          <a:lstStyle/>
          <a:p>
            <a:pPr algn="just">
              <a:lnSpc>
                <a:spcPct val="170000"/>
              </a:lnSpc>
            </a:pPr>
            <a:r>
              <a:rPr lang="en-US" sz="4500" dirty="0">
                <a:latin typeface="Times New Roman" pitchFamily="18" charset="0"/>
                <a:cs typeface="Times New Roman" pitchFamily="18" charset="0"/>
              </a:rPr>
              <a:t>It is almost always worth considering what someone else has done and checking if we can refine and extend existing sources for our particular domain and task. Reusing existing </a:t>
            </a:r>
            <a:r>
              <a:rPr lang="en-US" sz="4500" dirty="0" err="1">
                <a:latin typeface="Times New Roman" pitchFamily="18" charset="0"/>
                <a:cs typeface="Times New Roman" pitchFamily="18" charset="0"/>
              </a:rPr>
              <a:t>ontologies</a:t>
            </a:r>
            <a:r>
              <a:rPr lang="en-US" sz="4500" dirty="0">
                <a:latin typeface="Times New Roman" pitchFamily="18" charset="0"/>
                <a:cs typeface="Times New Roman" pitchFamily="18" charset="0"/>
              </a:rPr>
              <a:t> may be a requirement if our system needs to interact with other applications that have already committed to particular </a:t>
            </a:r>
            <a:r>
              <a:rPr lang="en-US" sz="4500" dirty="0" err="1">
                <a:latin typeface="Times New Roman" pitchFamily="18" charset="0"/>
                <a:cs typeface="Times New Roman" pitchFamily="18" charset="0"/>
              </a:rPr>
              <a:t>ontologies</a:t>
            </a:r>
            <a:r>
              <a:rPr lang="en-US" sz="4500" dirty="0">
                <a:latin typeface="Times New Roman" pitchFamily="18" charset="0"/>
                <a:cs typeface="Times New Roman" pitchFamily="18" charset="0"/>
              </a:rPr>
              <a:t> or controlled vocabularies.  Many </a:t>
            </a:r>
            <a:r>
              <a:rPr lang="en-US" sz="4500" dirty="0" err="1">
                <a:latin typeface="Times New Roman" pitchFamily="18" charset="0"/>
                <a:cs typeface="Times New Roman" pitchFamily="18" charset="0"/>
              </a:rPr>
              <a:t>ontologies</a:t>
            </a:r>
            <a:r>
              <a:rPr lang="en-US" sz="4500" dirty="0">
                <a:latin typeface="Times New Roman" pitchFamily="18" charset="0"/>
                <a:cs typeface="Times New Roman" pitchFamily="18" charset="0"/>
              </a:rPr>
              <a:t> are already available in electronic form and can be imported into an ontology-development environment that you are using. The formalism in which an ontology is expressed often does not matter, since many knowledge-representation systems can import and export </a:t>
            </a:r>
            <a:r>
              <a:rPr lang="en-US" sz="4500" dirty="0" err="1">
                <a:latin typeface="Times New Roman" pitchFamily="18" charset="0"/>
                <a:cs typeface="Times New Roman" pitchFamily="18" charset="0"/>
              </a:rPr>
              <a:t>ontologies</a:t>
            </a:r>
            <a:r>
              <a:rPr lang="en-US" sz="4500" dirty="0">
                <a:latin typeface="Times New Roman" pitchFamily="18" charset="0"/>
                <a:cs typeface="Times New Roman" pitchFamily="18" charset="0"/>
              </a:rPr>
              <a:t>. Even if a knowledge-representation system cannot work directly with a particular formalism, the task of translating an ontology from one formalism to another is usually not a difficult one.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Step 2.Consider reusing existing </a:t>
            </a:r>
            <a:r>
              <a:rPr lang="en-US" sz="3200" b="1" dirty="0" err="1">
                <a:latin typeface="Times New Roman" pitchFamily="18" charset="0"/>
                <a:cs typeface="Times New Roman" pitchFamily="18" charset="0"/>
              </a:rPr>
              <a:t>ontologies</a:t>
            </a:r>
            <a:endParaRPr lang="en-US" sz="3200"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There are libraries of reusable </a:t>
            </a:r>
            <a:r>
              <a:rPr lang="en-US" dirty="0" err="1">
                <a:latin typeface="Times New Roman" pitchFamily="18" charset="0"/>
                <a:cs typeface="Times New Roman" pitchFamily="18" charset="0"/>
              </a:rPr>
              <a:t>ontologies</a:t>
            </a:r>
            <a:r>
              <a:rPr lang="en-US" dirty="0">
                <a:latin typeface="Times New Roman" pitchFamily="18" charset="0"/>
                <a:cs typeface="Times New Roman" pitchFamily="18" charset="0"/>
              </a:rPr>
              <a:t> on the Web and in the literature. For example, we can use the </a:t>
            </a:r>
            <a:r>
              <a:rPr lang="en-US" dirty="0" err="1">
                <a:latin typeface="Times New Roman" pitchFamily="18" charset="0"/>
                <a:cs typeface="Times New Roman" pitchFamily="18" charset="0"/>
              </a:rPr>
              <a:t>Ontolingua</a:t>
            </a:r>
            <a:r>
              <a:rPr lang="en-US" dirty="0">
                <a:latin typeface="Times New Roman" pitchFamily="18" charset="0"/>
                <a:cs typeface="Times New Roman" pitchFamily="18" charset="0"/>
              </a:rPr>
              <a:t> ontology library (</a:t>
            </a:r>
            <a:r>
              <a:rPr lang="en-US" u="sng" dirty="0">
                <a:latin typeface="Times New Roman" pitchFamily="18" charset="0"/>
                <a:cs typeface="Times New Roman" pitchFamily="18" charset="0"/>
                <a:hlinkClick r:id="rId2"/>
              </a:rPr>
              <a:t>http://www.ksl.stanford.edu/software/ontolingua/</a:t>
            </a:r>
            <a:r>
              <a:rPr lang="en-US" dirty="0">
                <a:latin typeface="Times New Roman" pitchFamily="18" charset="0"/>
                <a:cs typeface="Times New Roman" pitchFamily="18" charset="0"/>
              </a:rPr>
              <a:t>) or the DAML ontology library (</a:t>
            </a:r>
            <a:r>
              <a:rPr lang="en-US" u="sng" dirty="0">
                <a:latin typeface="Times New Roman" pitchFamily="18" charset="0"/>
                <a:cs typeface="Times New Roman" pitchFamily="18" charset="0"/>
                <a:hlinkClick r:id="rId3"/>
              </a:rPr>
              <a:t>http://www.daml.org/ontologies/</a:t>
            </a:r>
            <a:r>
              <a:rPr lang="en-US" dirty="0">
                <a:latin typeface="Times New Roman" pitchFamily="18" charset="0"/>
                <a:cs typeface="Times New Roman" pitchFamily="18" charset="0"/>
              </a:rPr>
              <a:t>).  There are also a number of publicly available commercial </a:t>
            </a:r>
            <a:r>
              <a:rPr lang="en-US" dirty="0" err="1">
                <a:latin typeface="Times New Roman" pitchFamily="18" charset="0"/>
                <a:cs typeface="Times New Roman" pitchFamily="18" charset="0"/>
              </a:rPr>
              <a:t>ontologies</a:t>
            </a:r>
            <a:r>
              <a:rPr lang="en-US" dirty="0">
                <a:latin typeface="Times New Roman" pitchFamily="18" charset="0"/>
                <a:cs typeface="Times New Roman" pitchFamily="18" charset="0"/>
              </a:rPr>
              <a:t> (e.g., UNSPSC (www.unspsc.org), </a:t>
            </a:r>
            <a:r>
              <a:rPr lang="en-US" dirty="0" err="1">
                <a:latin typeface="Times New Roman" pitchFamily="18" charset="0"/>
                <a:cs typeface="Times New Roman" pitchFamily="18" charset="0"/>
              </a:rPr>
              <a:t>RosettaNet</a:t>
            </a:r>
            <a:r>
              <a:rPr lang="en-US" dirty="0">
                <a:latin typeface="Times New Roman" pitchFamily="18" charset="0"/>
                <a:cs typeface="Times New Roman" pitchFamily="18" charset="0"/>
              </a:rPr>
              <a:t> (www.rosettanet.org), DMOZ (</a:t>
            </a:r>
            <a:r>
              <a:rPr lang="en-US" dirty="0">
                <a:latin typeface="Times New Roman" pitchFamily="18" charset="0"/>
                <a:cs typeface="Times New Roman" pitchFamily="18" charset="0"/>
                <a:hlinkClick r:id="rId4"/>
              </a:rPr>
              <a:t>www.dmoz.org)</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For this guide however we will assume that no relevant </a:t>
            </a:r>
            <a:r>
              <a:rPr lang="en-US" dirty="0" err="1">
                <a:latin typeface="Times New Roman" pitchFamily="18" charset="0"/>
                <a:cs typeface="Times New Roman" pitchFamily="18" charset="0"/>
              </a:rPr>
              <a:t>ontologies</a:t>
            </a:r>
            <a:r>
              <a:rPr lang="en-US" dirty="0">
                <a:latin typeface="Times New Roman" pitchFamily="18" charset="0"/>
                <a:cs typeface="Times New Roman" pitchFamily="18" charset="0"/>
              </a:rPr>
              <a:t> already exist and start developing the ontology from scratch.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Step 3.Enumerate important terms in the ontology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It is useful to write down a list of all terms we would like either to make statements about or to explain to a user. What are the terms we would like to talk about? What properties do those terms have? What would we like to say about those terms? For example, important wine-related terms will include wine</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grape</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winery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location</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 wine’s color</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body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flavor and sugar content; different types of food, such as fish</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and red meat; subtypes of wine such as white wine, and so on. Initially, it is important to get a comprehensive list of terms without worrying about overlap between concepts they represent, relations among the terms, or any properties that the concepts may have, or whether the concepts are classes or slots..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2178</Words>
  <Application>Microsoft Office PowerPoint</Application>
  <PresentationFormat>On-screen Show (4:3)</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Ontology</vt:lpstr>
      <vt:lpstr>What is in an ontology</vt:lpstr>
      <vt:lpstr>Developing an ontology</vt:lpstr>
      <vt:lpstr>A Simple Knowledge-Engineering Methodology</vt:lpstr>
      <vt:lpstr>A Simple Knowledge-Engineering Methodology</vt:lpstr>
      <vt:lpstr>Step 1.Determine the domain and scope of the ontology</vt:lpstr>
      <vt:lpstr>Step 2.Consider reusing existing ontologies</vt:lpstr>
      <vt:lpstr>Step 2.Consider reusing existing ontologies</vt:lpstr>
      <vt:lpstr>Step 3.Enumerate important terms in the ontology</vt:lpstr>
      <vt:lpstr>Step 3.Enumerate important terms in the ontology</vt:lpstr>
      <vt:lpstr>Step 4.Define the classes and the class hierarchy</vt:lpstr>
      <vt:lpstr>Step 4.Define the classes and the class hierarchy</vt:lpstr>
      <vt:lpstr>Step 4.Define the classes and the class hierarchy</vt:lpstr>
      <vt:lpstr>Step 5.Define the properties of classes—slots</vt:lpstr>
      <vt:lpstr>Step 6.Define the facets of the slots</vt:lpstr>
      <vt:lpstr>Slot-value type</vt:lpstr>
      <vt:lpstr>Domain and range of a slot</vt:lpstr>
      <vt:lpstr>Step 7.Create instances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Khaled</dc:creator>
  <cp:lastModifiedBy>dean</cp:lastModifiedBy>
  <cp:revision>19</cp:revision>
  <dcterms:created xsi:type="dcterms:W3CDTF">2011-03-10T04:25:35Z</dcterms:created>
  <dcterms:modified xsi:type="dcterms:W3CDTF">2018-12-23T09:06:38Z</dcterms:modified>
</cp:coreProperties>
</file>