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27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65149" y="2895599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5">
                <a:moveTo>
                  <a:pt x="437388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3964"/>
                </a:lnTo>
                <a:lnTo>
                  <a:pt x="437388" y="473964"/>
                </a:lnTo>
                <a:lnTo>
                  <a:pt x="437388" y="422148"/>
                </a:lnTo>
                <a:lnTo>
                  <a:pt x="437388" y="0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7681" y="2895599"/>
            <a:ext cx="327656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8601" y="3317747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422147" y="473963"/>
                </a:move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lnTo>
                  <a:pt x="422147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74073" y="3244595"/>
            <a:ext cx="9008360" cy="547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9581" y="2787395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4">
                <a:moveTo>
                  <a:pt x="32003" y="1053083"/>
                </a:moveTo>
                <a:lnTo>
                  <a:pt x="32003" y="0"/>
                </a:lnTo>
                <a:lnTo>
                  <a:pt x="0" y="0"/>
                </a:lnTo>
                <a:lnTo>
                  <a:pt x="0" y="1053083"/>
                </a:lnTo>
                <a:lnTo>
                  <a:pt x="32003" y="1053083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3416" y="2070607"/>
            <a:ext cx="7006566" cy="1365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91641" y="1447799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4" h="474344">
                <a:moveTo>
                  <a:pt x="437388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3964"/>
                </a:lnTo>
                <a:lnTo>
                  <a:pt x="437388" y="473964"/>
                </a:lnTo>
                <a:lnTo>
                  <a:pt x="437388" y="422148"/>
                </a:lnTo>
                <a:lnTo>
                  <a:pt x="437388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74170" y="1447799"/>
            <a:ext cx="329183" cy="47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15093" y="1869947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422147" y="473963"/>
                </a:move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lnTo>
                  <a:pt x="422147" y="473963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00565" y="1796795"/>
            <a:ext cx="8543540" cy="5471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36070" y="1339595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4">
                <a:moveTo>
                  <a:pt x="32003" y="1053083"/>
                </a:moveTo>
                <a:lnTo>
                  <a:pt x="32003" y="0"/>
                </a:lnTo>
                <a:lnTo>
                  <a:pt x="0" y="0"/>
                </a:lnTo>
                <a:lnTo>
                  <a:pt x="0" y="1053083"/>
                </a:lnTo>
                <a:lnTo>
                  <a:pt x="32003" y="1053083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6178" y="1052575"/>
            <a:ext cx="8161043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5843" y="2200147"/>
            <a:ext cx="8441713" cy="4694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95342" y="6776630"/>
            <a:ext cx="271145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3416" y="2070607"/>
            <a:ext cx="3735070" cy="13658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5270"/>
              </a:lnSpc>
              <a:spcBef>
                <a:spcPts val="285"/>
              </a:spcBef>
            </a:pPr>
            <a:r>
              <a:rPr sz="4400" b="1" spc="-5" dirty="0">
                <a:solidFill>
                  <a:srgbClr val="323299"/>
                </a:solidFill>
                <a:latin typeface="Times New Roman"/>
                <a:cs typeface="Times New Roman"/>
              </a:rPr>
              <a:t>Introduction </a:t>
            </a:r>
            <a:r>
              <a:rPr sz="4400" b="1" dirty="0">
                <a:solidFill>
                  <a:srgbClr val="323299"/>
                </a:solidFill>
                <a:latin typeface="Times New Roman"/>
                <a:cs typeface="Times New Roman"/>
              </a:rPr>
              <a:t>to  </a:t>
            </a:r>
            <a:r>
              <a:rPr sz="4400" b="1" spc="-5" dirty="0">
                <a:solidFill>
                  <a:srgbClr val="323299"/>
                </a:solidFill>
                <a:latin typeface="Times New Roman"/>
                <a:cs typeface="Times New Roman"/>
              </a:rPr>
              <a:t>Expert</a:t>
            </a:r>
            <a:r>
              <a:rPr sz="4400" b="1" spc="-7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323299"/>
                </a:solidFill>
                <a:latin typeface="Times New Roman"/>
                <a:cs typeface="Times New Roman"/>
              </a:rPr>
              <a:t>Systems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3592" y="4257546"/>
            <a:ext cx="28571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/>
                <a:cs typeface="Times New Roman"/>
              </a:rPr>
              <a:t>Dr. </a:t>
            </a:r>
            <a:r>
              <a:rPr lang="en-US" sz="2800" b="1" spc="-5" dirty="0" smtClean="0">
                <a:latin typeface="Times New Roman"/>
                <a:cs typeface="Times New Roman"/>
              </a:rPr>
              <a:t>Hatem </a:t>
            </a:r>
            <a:r>
              <a:rPr lang="en-US" sz="2800" b="1" spc="-5" dirty="0" err="1" smtClean="0">
                <a:latin typeface="Times New Roman"/>
                <a:cs typeface="Times New Roman"/>
              </a:rPr>
              <a:t>Magdy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61966" y="929640"/>
            <a:ext cx="1822704" cy="2010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8216" y="1497583"/>
            <a:ext cx="418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Interviewing the</a:t>
            </a:r>
            <a:r>
              <a:rPr spc="-20" dirty="0"/>
              <a:t> </a:t>
            </a:r>
            <a:r>
              <a:rPr spc="-5" dirty="0"/>
              <a:t>Expert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24416" y="2276347"/>
            <a:ext cx="7042784" cy="4152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8955" marR="5080" indent="-364490">
              <a:lnSpc>
                <a:spcPct val="100099"/>
              </a:lnSpc>
              <a:spcBef>
                <a:spcPts val="9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528955" algn="l"/>
                <a:tab pos="529590" algn="l"/>
              </a:tabLst>
            </a:pPr>
            <a:r>
              <a:rPr sz="2800" spc="-5" dirty="0">
                <a:latin typeface="Times New Roman"/>
                <a:cs typeface="Times New Roman"/>
              </a:rPr>
              <a:t>Explain the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evolution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expert </a:t>
            </a:r>
            <a:r>
              <a:rPr sz="2800" spc="-10" dirty="0">
                <a:latin typeface="Times New Roman"/>
                <a:cs typeface="Times New Roman"/>
              </a:rPr>
              <a:t>system </a:t>
            </a:r>
            <a:r>
              <a:rPr sz="2800" spc="-5" dirty="0">
                <a:latin typeface="Times New Roman"/>
                <a:cs typeface="Times New Roman"/>
              </a:rPr>
              <a:t>(in  particular, discuss how initial decisions,  developed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early prototypes, </a:t>
            </a:r>
            <a:r>
              <a:rPr sz="2800" spc="-1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likely </a:t>
            </a:r>
            <a:r>
              <a:rPr sz="2800" spc="-10" dirty="0">
                <a:latin typeface="Times New Roman"/>
                <a:cs typeface="Times New Roman"/>
              </a:rPr>
              <a:t>to  </a:t>
            </a:r>
            <a:r>
              <a:rPr sz="2800" spc="-5" dirty="0">
                <a:latin typeface="Times New Roman"/>
                <a:cs typeface="Times New Roman"/>
              </a:rPr>
              <a:t>appear naive).</a:t>
            </a:r>
            <a:endParaRPr sz="2800">
              <a:latin typeface="Times New Roman"/>
              <a:cs typeface="Times New Roman"/>
            </a:endParaRPr>
          </a:p>
          <a:p>
            <a:pPr marL="376555" marR="376555" indent="-364490">
              <a:lnSpc>
                <a:spcPct val="100200"/>
              </a:lnSpc>
              <a:spcBef>
                <a:spcPts val="154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latin typeface="Times New Roman"/>
                <a:cs typeface="Times New Roman"/>
              </a:rPr>
              <a:t>Reinforce </a:t>
            </a:r>
            <a:r>
              <a:rPr sz="2800" dirty="0">
                <a:latin typeface="Times New Roman"/>
                <a:cs typeface="Times New Roman"/>
              </a:rPr>
              <a:t>your </a:t>
            </a:r>
            <a:r>
              <a:rPr sz="2800" spc="-5" dirty="0">
                <a:latin typeface="Times New Roman"/>
                <a:cs typeface="Times New Roman"/>
              </a:rPr>
              <a:t>discussion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expert systems 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demonstration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use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some 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existing expert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76555" marR="266065" indent="-364490">
              <a:lnSpc>
                <a:spcPct val="100400"/>
              </a:lnSpc>
              <a:spcBef>
                <a:spcPts val="66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Avoid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demonstration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expert </a:t>
            </a:r>
            <a:r>
              <a:rPr sz="2800" spc="-10" dirty="0">
                <a:latin typeface="Times New Roman"/>
                <a:cs typeface="Times New Roman"/>
              </a:rPr>
              <a:t>system 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all too obviously 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6816" y="2276347"/>
            <a:ext cx="7090409" cy="1733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6555" marR="5080" indent="-364490">
              <a:lnSpc>
                <a:spcPct val="100099"/>
              </a:lnSpc>
              <a:spcBef>
                <a:spcPts val="9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latin typeface="Times New Roman"/>
                <a:cs typeface="Times New Roman"/>
              </a:rPr>
              <a:t>If audio/visual recording is desired,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ask the  expert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permission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do so, </a:t>
            </a:r>
            <a:r>
              <a:rPr sz="2800" spc="-5" dirty="0">
                <a:latin typeface="Times New Roman"/>
                <a:cs typeface="Times New Roman"/>
              </a:rPr>
              <a:t>and explain that  these recordings will </a:t>
            </a:r>
            <a:r>
              <a:rPr sz="2800" dirty="0">
                <a:latin typeface="Times New Roman"/>
                <a:cs typeface="Times New Roman"/>
              </a:rPr>
              <a:t>be for the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private use </a:t>
            </a:r>
            <a:r>
              <a:rPr sz="2800" dirty="0">
                <a:latin typeface="Times New Roman"/>
                <a:cs typeface="Times New Roman"/>
              </a:rPr>
              <a:t>of  the </a:t>
            </a:r>
            <a:r>
              <a:rPr sz="2800" spc="-5" dirty="0">
                <a:latin typeface="Times New Roman"/>
                <a:cs typeface="Times New Roman"/>
              </a:rPr>
              <a:t>knowledge engineering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8216" y="1497583"/>
            <a:ext cx="418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Interviewing the</a:t>
            </a:r>
            <a:r>
              <a:rPr spc="-20" dirty="0"/>
              <a:t> </a:t>
            </a:r>
            <a:r>
              <a:rPr spc="-5" dirty="0"/>
              <a:t>Expert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20742" y="6776717"/>
            <a:ext cx="2203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12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5886" y="2140101"/>
            <a:ext cx="7684134" cy="458533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565"/>
              </a:spcBef>
              <a:buAutoNum type="alphaLcPeriod" startAt="3"/>
              <a:tabLst>
                <a:tab pos="377190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Background</a:t>
            </a:r>
            <a:endParaRPr sz="2800">
              <a:latin typeface="Times New Roman"/>
              <a:cs typeface="Times New Roman"/>
            </a:endParaRPr>
          </a:p>
          <a:p>
            <a:pPr marL="681355" marR="219075" lvl="1" indent="-364490">
              <a:lnSpc>
                <a:spcPct val="100000"/>
              </a:lnSpc>
              <a:spcBef>
                <a:spcPts val="47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681355" algn="l"/>
                <a:tab pos="681990" algn="l"/>
              </a:tabLst>
            </a:pPr>
            <a:r>
              <a:rPr sz="2800" spc="-5" dirty="0">
                <a:latin typeface="Times New Roman"/>
                <a:cs typeface="Times New Roman"/>
              </a:rPr>
              <a:t>Where appropriate,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make a site visit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10" dirty="0">
                <a:latin typeface="Times New Roman"/>
                <a:cs typeface="Times New Roman"/>
              </a:rPr>
              <a:t>do </a:t>
            </a:r>
            <a:r>
              <a:rPr sz="2800" spc="-5" dirty="0">
                <a:latin typeface="Times New Roman"/>
                <a:cs typeface="Times New Roman"/>
              </a:rPr>
              <a:t>this 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soon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possible.</a:t>
            </a:r>
            <a:endParaRPr sz="2800">
              <a:latin typeface="Times New Roman"/>
              <a:cs typeface="Times New Roman"/>
            </a:endParaRPr>
          </a:p>
          <a:p>
            <a:pPr marL="681355" marR="5080" lvl="1" indent="-364490">
              <a:lnSpc>
                <a:spcPct val="100000"/>
              </a:lnSpc>
              <a:spcBef>
                <a:spcPts val="68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681355" algn="l"/>
                <a:tab pos="681990" algn="l"/>
              </a:tabLst>
            </a:pPr>
            <a:r>
              <a:rPr sz="2800" spc="-5" dirty="0">
                <a:latin typeface="Times New Roman"/>
                <a:cs typeface="Times New Roman"/>
              </a:rPr>
              <a:t>Determine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existence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any existing manuals</a:t>
            </a:r>
            <a:r>
              <a:rPr sz="2800" spc="-5" dirty="0">
                <a:latin typeface="Times New Roman"/>
                <a:cs typeface="Times New Roman"/>
              </a:rPr>
              <a:t>,  response,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other written </a:t>
            </a:r>
            <a:r>
              <a:rPr sz="2800" spc="-10" dirty="0">
                <a:latin typeface="Times New Roman"/>
                <a:cs typeface="Times New Roman"/>
              </a:rPr>
              <a:t>material </a:t>
            </a:r>
            <a:r>
              <a:rPr sz="2800" spc="-5" dirty="0">
                <a:latin typeface="Times New Roman"/>
                <a:cs typeface="Times New Roman"/>
              </a:rPr>
              <a:t>that serve to  describe the domain,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problem, and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terminology employed.</a:t>
            </a:r>
            <a:endParaRPr sz="2800">
              <a:latin typeface="Times New Roman"/>
              <a:cs typeface="Times New Roman"/>
            </a:endParaRPr>
          </a:p>
          <a:p>
            <a:pPr marL="681355" marR="524510" lvl="1" indent="-364490">
              <a:lnSpc>
                <a:spcPct val="100000"/>
              </a:lnSpc>
              <a:spcBef>
                <a:spcPts val="68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681355" algn="l"/>
                <a:tab pos="681990" algn="l"/>
              </a:tabLst>
            </a:pPr>
            <a:r>
              <a:rPr sz="2800" spc="-5" dirty="0">
                <a:latin typeface="Times New Roman"/>
                <a:cs typeface="Times New Roman"/>
              </a:rPr>
              <a:t>Ask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expert to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present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an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informal tutorial </a:t>
            </a:r>
            <a:r>
              <a:rPr sz="2800" spc="-5" dirty="0">
                <a:latin typeface="Times New Roman"/>
                <a:cs typeface="Times New Roman"/>
              </a:rPr>
              <a:t> session </a:t>
            </a:r>
            <a:r>
              <a:rPr sz="2800" dirty="0">
                <a:latin typeface="Times New Roman"/>
                <a:cs typeface="Times New Roman"/>
              </a:rPr>
              <a:t>on the </a:t>
            </a:r>
            <a:r>
              <a:rPr sz="2800" spc="-10" dirty="0">
                <a:latin typeface="Times New Roman"/>
                <a:cs typeface="Times New Roman"/>
              </a:rPr>
              <a:t>subject.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this </a:t>
            </a:r>
            <a:r>
              <a:rPr sz="2800" spc="-5" dirty="0">
                <a:latin typeface="Times New Roman"/>
                <a:cs typeface="Times New Roman"/>
              </a:rPr>
              <a:t>session, </a:t>
            </a:r>
            <a:r>
              <a:rPr sz="2800" dirty="0">
                <a:latin typeface="Times New Roman"/>
                <a:cs typeface="Times New Roman"/>
              </a:rPr>
              <a:t>no  </a:t>
            </a:r>
            <a:r>
              <a:rPr sz="2800" spc="-5" dirty="0">
                <a:latin typeface="Times New Roman"/>
                <a:cs typeface="Times New Roman"/>
              </a:rPr>
              <a:t>questions are asked,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knowledge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engineers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4852" y="6702041"/>
            <a:ext cx="3358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merely </a:t>
            </a:r>
            <a:r>
              <a:rPr sz="2800" spc="-5" dirty="0">
                <a:latin typeface="Times New Roman"/>
                <a:cs typeface="Times New Roman"/>
              </a:rPr>
              <a:t>listen and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learn.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48216" y="1497583"/>
            <a:ext cx="418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Interviewing the</a:t>
            </a:r>
            <a:r>
              <a:rPr spc="-20" dirty="0"/>
              <a:t> </a:t>
            </a:r>
            <a:r>
              <a:rPr spc="-5" dirty="0"/>
              <a:t>Expert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5886" y="2114193"/>
            <a:ext cx="6833234" cy="311340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1155"/>
              </a:spcBef>
              <a:buAutoNum type="alphaLcPeriod" startAt="4"/>
              <a:tabLst>
                <a:tab pos="418465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Initial meeting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has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some</a:t>
            </a:r>
            <a:r>
              <a:rPr sz="28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purposes</a:t>
            </a:r>
            <a:endParaRPr sz="2800">
              <a:latin typeface="Times New Roman"/>
              <a:cs typeface="Times New Roman"/>
            </a:endParaRPr>
          </a:p>
          <a:p>
            <a:pPr marL="757555" lvl="1" indent="-365125">
              <a:lnSpc>
                <a:spcPct val="100000"/>
              </a:lnSpc>
              <a:spcBef>
                <a:spcPts val="105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757555" algn="l"/>
                <a:tab pos="75819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Relax </a:t>
            </a:r>
            <a:r>
              <a:rPr sz="2800" spc="-5" dirty="0">
                <a:latin typeface="Times New Roman"/>
                <a:cs typeface="Times New Roman"/>
              </a:rPr>
              <a:t>individual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(expert)</a:t>
            </a:r>
            <a:endParaRPr sz="2800">
              <a:latin typeface="Times New Roman"/>
              <a:cs typeface="Times New Roman"/>
            </a:endParaRPr>
          </a:p>
          <a:p>
            <a:pPr marL="757555" lvl="1" indent="-365125">
              <a:lnSpc>
                <a:spcPct val="100000"/>
              </a:lnSpc>
              <a:spcBef>
                <a:spcPts val="68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757555" algn="l"/>
                <a:tab pos="758190" algn="l"/>
              </a:tabLst>
            </a:pPr>
            <a:r>
              <a:rPr sz="2800" spc="-5" dirty="0">
                <a:latin typeface="Times New Roman"/>
                <a:cs typeface="Times New Roman"/>
              </a:rPr>
              <a:t>Explain Problem</a:t>
            </a:r>
            <a:endParaRPr sz="2800">
              <a:latin typeface="Times New Roman"/>
              <a:cs typeface="Times New Roman"/>
            </a:endParaRPr>
          </a:p>
          <a:p>
            <a:pPr marL="757555" lvl="1" indent="-365125">
              <a:lnSpc>
                <a:spcPct val="100000"/>
              </a:lnSpc>
              <a:spcBef>
                <a:spcPts val="67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757555" algn="l"/>
                <a:tab pos="758190" algn="l"/>
              </a:tabLst>
            </a:pPr>
            <a:r>
              <a:rPr sz="2800" spc="-5" dirty="0">
                <a:latin typeface="Times New Roman"/>
                <a:cs typeface="Times New Roman"/>
              </a:rPr>
              <a:t>Schedule follow-on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meeting</a:t>
            </a:r>
            <a:endParaRPr sz="2800">
              <a:latin typeface="Times New Roman"/>
              <a:cs typeface="Times New Roman"/>
            </a:endParaRPr>
          </a:p>
          <a:p>
            <a:pPr marL="757555" marR="5080" lvl="1" indent="-364490">
              <a:lnSpc>
                <a:spcPct val="100000"/>
              </a:lnSpc>
              <a:spcBef>
                <a:spcPts val="68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757555" algn="l"/>
                <a:tab pos="758190" algn="l"/>
              </a:tabLst>
            </a:pPr>
            <a:r>
              <a:rPr sz="2800" spc="-5" dirty="0">
                <a:latin typeface="Times New Roman"/>
                <a:cs typeface="Times New Roman"/>
              </a:rPr>
              <a:t>Evaluate the </a:t>
            </a:r>
            <a:r>
              <a:rPr sz="2800" dirty="0">
                <a:latin typeface="Times New Roman"/>
                <a:cs typeface="Times New Roman"/>
              </a:rPr>
              <a:t>true </a:t>
            </a:r>
            <a:r>
              <a:rPr sz="2800" spc="-5" dirty="0">
                <a:latin typeface="Times New Roman"/>
                <a:cs typeface="Times New Roman"/>
              </a:rPr>
              <a:t>extent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expertise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our  </a:t>
            </a:r>
            <a:r>
              <a:rPr sz="2800" spc="-10" dirty="0">
                <a:latin typeface="Times New Roman"/>
                <a:cs typeface="Times New Roman"/>
              </a:rPr>
              <a:t>systems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8216" y="1497583"/>
            <a:ext cx="418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Interviewing the</a:t>
            </a:r>
            <a:r>
              <a:rPr spc="-20" dirty="0"/>
              <a:t> </a:t>
            </a:r>
            <a:r>
              <a:rPr spc="-5" dirty="0"/>
              <a:t>Expert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5886" y="2047138"/>
            <a:ext cx="6697345" cy="258127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1420"/>
              </a:spcBef>
              <a:buAutoNum type="alphaLcPeriod" startAt="5"/>
              <a:tabLst>
                <a:tab pos="37719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extract the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K.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from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expert</a:t>
            </a:r>
            <a:endParaRPr sz="2800">
              <a:latin typeface="Times New Roman"/>
              <a:cs typeface="Times New Roman"/>
            </a:endParaRPr>
          </a:p>
          <a:p>
            <a:pPr marL="757555" marR="170180" lvl="1" indent="-364490">
              <a:lnSpc>
                <a:spcPct val="100400"/>
              </a:lnSpc>
              <a:spcBef>
                <a:spcPts val="130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757555" algn="l"/>
                <a:tab pos="758190" algn="l"/>
              </a:tabLst>
            </a:pPr>
            <a:r>
              <a:rPr sz="2800" spc="-5" dirty="0">
                <a:latin typeface="Times New Roman"/>
                <a:cs typeface="Times New Roman"/>
              </a:rPr>
              <a:t>Ask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expert to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explain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procedure  through which </a:t>
            </a:r>
            <a:r>
              <a:rPr sz="2800" dirty="0">
                <a:latin typeface="Times New Roman"/>
                <a:cs typeface="Times New Roman"/>
              </a:rPr>
              <a:t>he </a:t>
            </a:r>
            <a:r>
              <a:rPr sz="2800" spc="-5" dirty="0">
                <a:latin typeface="Times New Roman"/>
                <a:cs typeface="Times New Roman"/>
              </a:rPr>
              <a:t>arrives </a:t>
            </a:r>
            <a:r>
              <a:rPr sz="2800" spc="-10" dirty="0">
                <a:latin typeface="Times New Roman"/>
                <a:cs typeface="Times New Roman"/>
              </a:rPr>
              <a:t>at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  <a:p>
            <a:pPr marL="757555" marR="5080" lvl="1" indent="-364490">
              <a:lnSpc>
                <a:spcPct val="100000"/>
              </a:lnSpc>
              <a:spcBef>
                <a:spcPts val="67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757555" algn="l"/>
                <a:tab pos="758190" algn="l"/>
              </a:tabLst>
            </a:pPr>
            <a:r>
              <a:rPr sz="2800" spc="-5" dirty="0">
                <a:latin typeface="Times New Roman"/>
                <a:cs typeface="Times New Roman"/>
              </a:rPr>
              <a:t>Demonstrate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expert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how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decision </a:t>
            </a:r>
            <a:r>
              <a:rPr sz="2800" spc="-10" dirty="0">
                <a:latin typeface="Times New Roman"/>
                <a:cs typeface="Times New Roman"/>
              </a:rPr>
              <a:t>was  made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examples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8216" y="1497583"/>
            <a:ext cx="418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Interviewing the</a:t>
            </a:r>
            <a:r>
              <a:rPr spc="-20" dirty="0"/>
              <a:t> </a:t>
            </a:r>
            <a:r>
              <a:rPr spc="-5" dirty="0"/>
              <a:t>Expert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5886" y="2047138"/>
            <a:ext cx="7143115" cy="3948429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1420"/>
              </a:spcBef>
              <a:buAutoNum type="alphaLcPeriod" startAt="6"/>
              <a:tabLst>
                <a:tab pos="339090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Organization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Follow-on</a:t>
            </a:r>
            <a:r>
              <a:rPr sz="28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Meetings</a:t>
            </a:r>
            <a:endParaRPr sz="2800">
              <a:latin typeface="Times New Roman"/>
              <a:cs typeface="Times New Roman"/>
            </a:endParaRPr>
          </a:p>
          <a:p>
            <a:pPr marL="757555" marR="5080" lvl="1" indent="-364490">
              <a:lnSpc>
                <a:spcPct val="100099"/>
              </a:lnSpc>
              <a:spcBef>
                <a:spcPts val="131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757555" algn="l"/>
                <a:tab pos="758190" algn="l"/>
              </a:tabLst>
            </a:pPr>
            <a:r>
              <a:rPr sz="2800" spc="-10" dirty="0">
                <a:latin typeface="Times New Roman"/>
                <a:cs typeface="Times New Roman"/>
              </a:rPr>
              <a:t>Attempt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minimize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possibility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interruptions</a:t>
            </a:r>
            <a:r>
              <a:rPr sz="2800" spc="-5" dirty="0">
                <a:latin typeface="Times New Roman"/>
                <a:cs typeface="Times New Roman"/>
              </a:rPr>
              <a:t>. Set aside </a:t>
            </a:r>
            <a:r>
              <a:rPr sz="2800" spc="-10" dirty="0">
                <a:latin typeface="Times New Roman"/>
                <a:cs typeface="Times New Roman"/>
              </a:rPr>
              <a:t>meeting times </a:t>
            </a:r>
            <a:r>
              <a:rPr sz="2800" dirty="0">
                <a:latin typeface="Times New Roman"/>
                <a:cs typeface="Times New Roman"/>
              </a:rPr>
              <a:t>during  </a:t>
            </a:r>
            <a:r>
              <a:rPr sz="2800" spc="-5" dirty="0">
                <a:latin typeface="Times New Roman"/>
                <a:cs typeface="Times New Roman"/>
              </a:rPr>
              <a:t>which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expert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devote his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her </a:t>
            </a:r>
            <a:r>
              <a:rPr sz="2800" dirty="0">
                <a:latin typeface="Times New Roman"/>
                <a:cs typeface="Times New Roman"/>
              </a:rPr>
              <a:t>full  </a:t>
            </a:r>
            <a:r>
              <a:rPr sz="2800" spc="-5" dirty="0">
                <a:latin typeface="Times New Roman"/>
                <a:cs typeface="Times New Roman"/>
              </a:rPr>
              <a:t>attention </a:t>
            </a:r>
            <a:r>
              <a:rPr sz="2800" spc="-10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effort.</a:t>
            </a:r>
            <a:endParaRPr sz="2800">
              <a:latin typeface="Times New Roman"/>
              <a:cs typeface="Times New Roman"/>
            </a:endParaRPr>
          </a:p>
          <a:p>
            <a:pPr marL="757555" lvl="1" indent="-365125">
              <a:lnSpc>
                <a:spcPct val="100000"/>
              </a:lnSpc>
              <a:spcBef>
                <a:spcPts val="68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757555" algn="l"/>
                <a:tab pos="758190" algn="l"/>
              </a:tabLst>
            </a:pPr>
            <a:r>
              <a:rPr sz="2800" spc="-5" dirty="0">
                <a:latin typeface="Times New Roman"/>
                <a:cs typeface="Times New Roman"/>
              </a:rPr>
              <a:t>Establish a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formal agenda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each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meeting.</a:t>
            </a:r>
            <a:endParaRPr sz="2800">
              <a:latin typeface="Times New Roman"/>
              <a:cs typeface="Times New Roman"/>
            </a:endParaRPr>
          </a:p>
          <a:p>
            <a:pPr marL="757555" marR="866775" lvl="1" indent="-364490">
              <a:lnSpc>
                <a:spcPct val="100000"/>
              </a:lnSpc>
              <a:spcBef>
                <a:spcPts val="67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757555" algn="l"/>
                <a:tab pos="758190" algn="l"/>
              </a:tabLst>
            </a:pPr>
            <a:r>
              <a:rPr sz="2800" spc="-5" dirty="0">
                <a:latin typeface="Times New Roman"/>
                <a:cs typeface="Times New Roman"/>
              </a:rPr>
              <a:t>Establish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goals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objectives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each  </a:t>
            </a:r>
            <a:r>
              <a:rPr sz="2800" spc="-5" dirty="0">
                <a:latin typeface="Times New Roman"/>
                <a:cs typeface="Times New Roman"/>
              </a:rPr>
              <a:t>meeting.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8216" y="1497583"/>
            <a:ext cx="418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Interviewing the</a:t>
            </a:r>
            <a:r>
              <a:rPr spc="-20" dirty="0"/>
              <a:t> </a:t>
            </a:r>
            <a:r>
              <a:rPr spc="-5" dirty="0"/>
              <a:t>Expert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6816" y="2200147"/>
            <a:ext cx="6758940" cy="1306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6555" marR="5080" indent="-364490">
              <a:lnSpc>
                <a:spcPct val="100200"/>
              </a:lnSpc>
              <a:spcBef>
                <a:spcPts val="9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latin typeface="Times New Roman"/>
                <a:cs typeface="Times New Roman"/>
              </a:rPr>
              <a:t>Once a </a:t>
            </a:r>
            <a:r>
              <a:rPr sz="2800" dirty="0">
                <a:latin typeface="Times New Roman"/>
                <a:cs typeface="Times New Roman"/>
              </a:rPr>
              <a:t>prototype </a:t>
            </a:r>
            <a:r>
              <a:rPr sz="2800" spc="-10" dirty="0">
                <a:latin typeface="Times New Roman"/>
                <a:cs typeface="Times New Roman"/>
              </a:rPr>
              <a:t>expert </a:t>
            </a:r>
            <a:r>
              <a:rPr sz="2800" spc="-5" dirty="0">
                <a:latin typeface="Times New Roman"/>
                <a:cs typeface="Times New Roman"/>
              </a:rPr>
              <a:t>system has been  developed. establish </a:t>
            </a:r>
            <a:r>
              <a:rPr sz="2800" spc="-10" dirty="0">
                <a:latin typeface="Times New Roman"/>
                <a:cs typeface="Times New Roman"/>
              </a:rPr>
              <a:t>access </a:t>
            </a:r>
            <a:r>
              <a:rPr sz="2800" spc="-5" dirty="0">
                <a:latin typeface="Times New Roman"/>
                <a:cs typeface="Times New Roman"/>
              </a:rPr>
              <a:t>to the supporting  software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hardware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8216" y="1497583"/>
            <a:ext cx="418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Interviewing the</a:t>
            </a:r>
            <a:r>
              <a:rPr spc="-20" dirty="0"/>
              <a:t> </a:t>
            </a:r>
            <a:r>
              <a:rPr spc="-5" dirty="0"/>
              <a:t>Expert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5886" y="2042733"/>
            <a:ext cx="7510780" cy="482219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98145" indent="-386080">
              <a:lnSpc>
                <a:spcPct val="100000"/>
              </a:lnSpc>
              <a:spcBef>
                <a:spcPts val="1455"/>
              </a:spcBef>
              <a:buAutoNum type="alphaLcPeriod" startAt="7"/>
              <a:tabLst>
                <a:tab pos="398780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Conduct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Follow-on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Meetings</a:t>
            </a:r>
            <a:endParaRPr sz="2800">
              <a:latin typeface="Times New Roman"/>
              <a:cs typeface="Times New Roman"/>
            </a:endParaRPr>
          </a:p>
          <a:p>
            <a:pPr marL="757555" marR="1495425" lvl="1" indent="-364490">
              <a:lnSpc>
                <a:spcPct val="100000"/>
              </a:lnSpc>
              <a:spcBef>
                <a:spcPts val="1310"/>
              </a:spcBef>
              <a:buClr>
                <a:srgbClr val="3232CC"/>
              </a:buClr>
              <a:buSzPct val="59259"/>
              <a:buFont typeface="Wingdings"/>
              <a:buChar char=""/>
              <a:tabLst>
                <a:tab pos="757555" algn="l"/>
                <a:tab pos="758190" algn="l"/>
              </a:tabLst>
            </a:pP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Elicit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rules </a:t>
            </a:r>
            <a:r>
              <a:rPr sz="2700" spc="-5" dirty="0">
                <a:latin typeface="Times New Roman"/>
                <a:cs typeface="Times New Roman"/>
              </a:rPr>
              <a:t>through discussion </a:t>
            </a:r>
            <a:r>
              <a:rPr sz="2700" dirty="0">
                <a:latin typeface="Times New Roman"/>
                <a:cs typeface="Times New Roman"/>
              </a:rPr>
              <a:t>and  </a:t>
            </a:r>
            <a:r>
              <a:rPr sz="2700" spc="-5" dirty="0">
                <a:latin typeface="Times New Roman"/>
                <a:cs typeface="Times New Roman"/>
              </a:rPr>
              <a:t>demonstration.</a:t>
            </a:r>
            <a:endParaRPr sz="2700">
              <a:latin typeface="Times New Roman"/>
              <a:cs typeface="Times New Roman"/>
            </a:endParaRPr>
          </a:p>
          <a:p>
            <a:pPr marL="757555" marR="353060" lvl="1" indent="-364490">
              <a:lnSpc>
                <a:spcPct val="100000"/>
              </a:lnSpc>
              <a:spcBef>
                <a:spcPts val="650"/>
              </a:spcBef>
              <a:buClr>
                <a:srgbClr val="3232CC"/>
              </a:buClr>
              <a:buSzPct val="59259"/>
              <a:buFont typeface="Wingdings"/>
              <a:buChar char=""/>
              <a:tabLst>
                <a:tab pos="757555" algn="l"/>
                <a:tab pos="758190" algn="l"/>
              </a:tabLst>
            </a:pPr>
            <a:r>
              <a:rPr sz="2700" spc="-5" dirty="0">
                <a:latin typeface="Times New Roman"/>
                <a:cs typeface="Times New Roman"/>
              </a:rPr>
              <a:t>Attempt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identify 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all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external 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sources </a:t>
            </a:r>
            <a:r>
              <a:rPr sz="2700" dirty="0">
                <a:latin typeface="Times New Roman"/>
                <a:cs typeface="Times New Roman"/>
              </a:rPr>
              <a:t>of data  and </a:t>
            </a:r>
            <a:r>
              <a:rPr sz="2700" spc="-5" dirty="0">
                <a:latin typeface="Times New Roman"/>
                <a:cs typeface="Times New Roman"/>
              </a:rPr>
              <a:t>information that are </a:t>
            </a:r>
            <a:r>
              <a:rPr sz="2700" dirty="0">
                <a:latin typeface="Times New Roman"/>
                <a:cs typeface="Times New Roman"/>
              </a:rPr>
              <a:t>used by the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expert.</a:t>
            </a:r>
            <a:endParaRPr sz="2700">
              <a:latin typeface="Times New Roman"/>
              <a:cs typeface="Times New Roman"/>
            </a:endParaRPr>
          </a:p>
          <a:p>
            <a:pPr marL="757555" lvl="1" indent="-365125">
              <a:lnSpc>
                <a:spcPct val="100000"/>
              </a:lnSpc>
              <a:spcBef>
                <a:spcPts val="645"/>
              </a:spcBef>
              <a:buClr>
                <a:srgbClr val="3232CC"/>
              </a:buClr>
              <a:buSzPct val="59259"/>
              <a:buFont typeface="Wingdings"/>
              <a:buChar char=""/>
              <a:tabLst>
                <a:tab pos="757555" algn="l"/>
                <a:tab pos="758190" algn="l"/>
              </a:tabLst>
            </a:pP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patient</a:t>
            </a:r>
            <a:r>
              <a:rPr sz="2700" dirty="0">
                <a:latin typeface="Times New Roman"/>
                <a:cs typeface="Times New Roman"/>
              </a:rPr>
              <a:t>. 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Don't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interrupt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domain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expert.</a:t>
            </a:r>
            <a:endParaRPr sz="2700">
              <a:latin typeface="Times New Roman"/>
              <a:cs typeface="Times New Roman"/>
            </a:endParaRPr>
          </a:p>
          <a:p>
            <a:pPr marL="757555" lvl="1" indent="-365125">
              <a:lnSpc>
                <a:spcPct val="100000"/>
              </a:lnSpc>
              <a:spcBef>
                <a:spcPts val="640"/>
              </a:spcBef>
              <a:buClr>
                <a:srgbClr val="3232CC"/>
              </a:buClr>
              <a:buSzPct val="59259"/>
              <a:buFont typeface="Wingdings"/>
              <a:buChar char=""/>
              <a:tabLst>
                <a:tab pos="757555" algn="l"/>
                <a:tab pos="758190" algn="l"/>
              </a:tabLst>
            </a:pP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Avoid Criticism </a:t>
            </a:r>
            <a:r>
              <a:rPr sz="2700" dirty="0">
                <a:latin typeface="Times New Roman"/>
                <a:cs typeface="Times New Roman"/>
              </a:rPr>
              <a:t>- instead, </a:t>
            </a:r>
            <a:r>
              <a:rPr sz="2700" spc="-5" dirty="0">
                <a:latin typeface="Times New Roman"/>
                <a:cs typeface="Times New Roman"/>
              </a:rPr>
              <a:t>focus </a:t>
            </a:r>
            <a:r>
              <a:rPr sz="2700" dirty="0">
                <a:latin typeface="Times New Roman"/>
                <a:cs typeface="Times New Roman"/>
              </a:rPr>
              <a:t>on</a:t>
            </a:r>
            <a:r>
              <a:rPr sz="2700" spc="4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clarification.</a:t>
            </a:r>
            <a:endParaRPr sz="2700">
              <a:latin typeface="Times New Roman"/>
              <a:cs typeface="Times New Roman"/>
            </a:endParaRPr>
          </a:p>
          <a:p>
            <a:pPr marL="757555" marR="5080" lvl="1" indent="-364490" algn="just">
              <a:lnSpc>
                <a:spcPct val="100000"/>
              </a:lnSpc>
              <a:spcBef>
                <a:spcPts val="645"/>
              </a:spcBef>
              <a:buClr>
                <a:srgbClr val="3232CC"/>
              </a:buClr>
              <a:buSzPct val="59259"/>
              <a:buFont typeface="Wingdings"/>
              <a:buChar char=""/>
              <a:tabLst>
                <a:tab pos="758190" algn="l"/>
              </a:tabLst>
            </a:pPr>
            <a:r>
              <a:rPr sz="2700" spc="-5" dirty="0">
                <a:latin typeface="Times New Roman"/>
                <a:cs typeface="Times New Roman"/>
              </a:rPr>
              <a:t>Always 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remember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that 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you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are 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building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model 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 the </a:t>
            </a:r>
            <a:r>
              <a:rPr sz="2700" spc="-5" dirty="0">
                <a:latin typeface="Times New Roman"/>
                <a:cs typeface="Times New Roman"/>
              </a:rPr>
              <a:t>expert's </a:t>
            </a:r>
            <a:r>
              <a:rPr sz="2700" dirty="0">
                <a:latin typeface="Times New Roman"/>
                <a:cs typeface="Times New Roman"/>
              </a:rPr>
              <a:t>rule base, </a:t>
            </a:r>
            <a:r>
              <a:rPr sz="2700" spc="-5" dirty="0">
                <a:latin typeface="Times New Roman"/>
                <a:cs typeface="Times New Roman"/>
              </a:rPr>
              <a:t>not </a:t>
            </a:r>
            <a:r>
              <a:rPr sz="2700" dirty="0">
                <a:latin typeface="Times New Roman"/>
                <a:cs typeface="Times New Roman"/>
              </a:rPr>
              <a:t>a </a:t>
            </a:r>
            <a:r>
              <a:rPr sz="2700" spc="-5" dirty="0">
                <a:latin typeface="Times New Roman"/>
                <a:cs typeface="Times New Roman"/>
              </a:rPr>
              <a:t>model </a:t>
            </a:r>
            <a:r>
              <a:rPr sz="2700" dirty="0">
                <a:latin typeface="Times New Roman"/>
                <a:cs typeface="Times New Roman"/>
              </a:rPr>
              <a:t>of your rule  base.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8216" y="1497583"/>
            <a:ext cx="418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Interviewing the</a:t>
            </a:r>
            <a:r>
              <a:rPr spc="-20" dirty="0"/>
              <a:t> </a:t>
            </a:r>
            <a:r>
              <a:rPr spc="-5" dirty="0"/>
              <a:t>Expert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8216" y="1497583"/>
            <a:ext cx="418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Interviewing the</a:t>
            </a:r>
            <a:r>
              <a:rPr spc="-20" dirty="0"/>
              <a:t> </a:t>
            </a:r>
            <a:r>
              <a:rPr spc="-5" dirty="0"/>
              <a:t>Expert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76816" y="2276347"/>
            <a:ext cx="6771005" cy="4561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6555" marR="202565" indent="-364490">
              <a:lnSpc>
                <a:spcPct val="100200"/>
              </a:lnSpc>
              <a:spcBef>
                <a:spcPts val="9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you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don't understand </a:t>
            </a:r>
            <a:r>
              <a:rPr sz="2800" spc="-5" dirty="0">
                <a:latin typeface="Times New Roman"/>
                <a:cs typeface="Times New Roman"/>
              </a:rPr>
              <a:t>a point </a:t>
            </a:r>
            <a:r>
              <a:rPr sz="2800" spc="-10" dirty="0">
                <a:latin typeface="Times New Roman"/>
                <a:cs typeface="Times New Roman"/>
              </a:rPr>
              <a:t>made </a:t>
            </a:r>
            <a:r>
              <a:rPr sz="2800" dirty="0">
                <a:latin typeface="Times New Roman"/>
                <a:cs typeface="Times New Roman"/>
              </a:rPr>
              <a:t>by the  </a:t>
            </a:r>
            <a:r>
              <a:rPr sz="2800" spc="-5" dirty="0">
                <a:latin typeface="Times New Roman"/>
                <a:cs typeface="Times New Roman"/>
              </a:rPr>
              <a:t>expert,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don't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afraid to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admit </a:t>
            </a:r>
            <a:r>
              <a:rPr sz="2800" spc="-5" dirty="0">
                <a:latin typeface="Times New Roman"/>
                <a:cs typeface="Times New Roman"/>
              </a:rPr>
              <a:t>it. Ask </a:t>
            </a:r>
            <a:r>
              <a:rPr sz="2800" dirty="0">
                <a:latin typeface="Times New Roman"/>
                <a:cs typeface="Times New Roman"/>
              </a:rPr>
              <a:t>for  </a:t>
            </a:r>
            <a:r>
              <a:rPr sz="2800" spc="-5" dirty="0">
                <a:latin typeface="Times New Roman"/>
                <a:cs typeface="Times New Roman"/>
              </a:rPr>
              <a:t>clarification.</a:t>
            </a:r>
            <a:endParaRPr sz="2800">
              <a:latin typeface="Times New Roman"/>
              <a:cs typeface="Times New Roman"/>
            </a:endParaRPr>
          </a:p>
          <a:p>
            <a:pPr marL="376555" marR="181610" indent="-364490">
              <a:lnSpc>
                <a:spcPct val="100200"/>
              </a:lnSpc>
              <a:spcBef>
                <a:spcPts val="66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Use test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cases </a:t>
            </a:r>
            <a:r>
              <a:rPr sz="2800" spc="-5" dirty="0">
                <a:latin typeface="Times New Roman"/>
                <a:cs typeface="Times New Roman"/>
              </a:rPr>
              <a:t>to both demonstrate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decision-making process and </a:t>
            </a:r>
            <a:r>
              <a:rPr sz="2800" spc="-1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identify the  limits over which </a:t>
            </a:r>
            <a:r>
              <a:rPr sz="2800" dirty="0">
                <a:latin typeface="Times New Roman"/>
                <a:cs typeface="Times New Roman"/>
              </a:rPr>
              <a:t>the rule </a:t>
            </a:r>
            <a:r>
              <a:rPr sz="2800" spc="-5" dirty="0">
                <a:latin typeface="Times New Roman"/>
                <a:cs typeface="Times New Roman"/>
              </a:rPr>
              <a:t>base is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valid.</a:t>
            </a:r>
            <a:endParaRPr sz="2800">
              <a:latin typeface="Times New Roman"/>
              <a:cs typeface="Times New Roman"/>
            </a:endParaRPr>
          </a:p>
          <a:p>
            <a:pPr marL="376555" marR="5080" indent="-364490" algn="just">
              <a:lnSpc>
                <a:spcPct val="100200"/>
              </a:lnSpc>
              <a:spcBef>
                <a:spcPts val="73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719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Acquaint </a:t>
            </a:r>
            <a:r>
              <a:rPr sz="2800" spc="-5" dirty="0">
                <a:latin typeface="Times New Roman"/>
                <a:cs typeface="Times New Roman"/>
              </a:rPr>
              <a:t>the domain expert with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production  rules</a:t>
            </a:r>
            <a:r>
              <a:rPr sz="2800" spc="-5" dirty="0">
                <a:latin typeface="Times New Roman"/>
                <a:cs typeface="Times New Roman"/>
              </a:rPr>
              <a:t>: this </a:t>
            </a:r>
            <a:r>
              <a:rPr sz="2800" spc="-15" dirty="0">
                <a:latin typeface="Times New Roman"/>
                <a:cs typeface="Times New Roman"/>
              </a:rPr>
              <a:t>may </a:t>
            </a:r>
            <a:r>
              <a:rPr sz="2800" spc="-5" dirty="0">
                <a:latin typeface="Times New Roman"/>
                <a:cs typeface="Times New Roman"/>
              </a:rPr>
              <a:t>encourage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expert to begin  stating his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her rules in this</a:t>
            </a:r>
            <a:r>
              <a:rPr sz="2800" spc="-10" dirty="0">
                <a:latin typeface="Times New Roman"/>
                <a:cs typeface="Times New Roman"/>
              </a:rPr>
              <a:t> format.</a:t>
            </a:r>
            <a:endParaRPr sz="2800">
              <a:latin typeface="Times New Roman"/>
              <a:cs typeface="Times New Roman"/>
            </a:endParaRPr>
          </a:p>
          <a:p>
            <a:pPr marL="376555" indent="-364490" algn="just">
              <a:lnSpc>
                <a:spcPct val="100000"/>
              </a:lnSpc>
              <a:spcBef>
                <a:spcPts val="67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7190" algn="l"/>
              </a:tabLst>
            </a:pPr>
            <a:r>
              <a:rPr sz="2800" spc="-5" dirty="0">
                <a:latin typeface="Times New Roman"/>
                <a:cs typeface="Times New Roman"/>
              </a:rPr>
              <a:t>Always remember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what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you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are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there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8216" y="1497583"/>
            <a:ext cx="418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Interviewing the</a:t>
            </a:r>
            <a:r>
              <a:rPr spc="-20" dirty="0"/>
              <a:t> </a:t>
            </a:r>
            <a:r>
              <a:rPr spc="-5" dirty="0"/>
              <a:t>Expert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19616" y="2169057"/>
            <a:ext cx="7266305" cy="4673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340"/>
              </a:spcBef>
              <a:buAutoNum type="alphaLcPeriod" startAt="8"/>
              <a:tabLst>
                <a:tab pos="418465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Documentation</a:t>
            </a:r>
            <a:endParaRPr sz="2800">
              <a:latin typeface="Times New Roman"/>
              <a:cs typeface="Times New Roman"/>
            </a:endParaRPr>
          </a:p>
          <a:p>
            <a:pPr marL="393700" marR="227329">
              <a:lnSpc>
                <a:spcPct val="100400"/>
              </a:lnSpc>
              <a:spcBef>
                <a:spcPts val="225"/>
              </a:spcBef>
            </a:pPr>
            <a:r>
              <a:rPr sz="2800" spc="-5" dirty="0">
                <a:latin typeface="Times New Roman"/>
                <a:cs typeface="Times New Roman"/>
              </a:rPr>
              <a:t>Documentation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results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meeting </a:t>
            </a:r>
            <a:r>
              <a:rPr sz="2800" spc="-10" dirty="0">
                <a:latin typeface="Times New Roman"/>
                <a:cs typeface="Times New Roman"/>
              </a:rPr>
              <a:t>as  </a:t>
            </a:r>
            <a:r>
              <a:rPr sz="2800" dirty="0">
                <a:latin typeface="Times New Roman"/>
                <a:cs typeface="Times New Roman"/>
              </a:rPr>
              <a:t>soon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possible, it should contains such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facts:</a:t>
            </a:r>
            <a:endParaRPr sz="2800">
              <a:latin typeface="Times New Roman"/>
              <a:cs typeface="Times New Roman"/>
            </a:endParaRPr>
          </a:p>
          <a:p>
            <a:pPr marL="833755" lvl="1" indent="-365125">
              <a:lnSpc>
                <a:spcPct val="100000"/>
              </a:lnSpc>
              <a:spcBef>
                <a:spcPts val="47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833755" algn="l"/>
                <a:tab pos="834390" algn="l"/>
              </a:tabLst>
            </a:pP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Date,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time and location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of the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meeting</a:t>
            </a:r>
            <a:endParaRPr sz="2800">
              <a:latin typeface="Times New Roman"/>
              <a:cs typeface="Times New Roman"/>
            </a:endParaRPr>
          </a:p>
          <a:p>
            <a:pPr marL="833755" marR="20955" lvl="1" indent="-364490">
              <a:lnSpc>
                <a:spcPct val="100000"/>
              </a:lnSpc>
              <a:spcBef>
                <a:spcPts val="68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833755" algn="l"/>
                <a:tab pos="834390" algn="l"/>
              </a:tabLst>
            </a:pP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Name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Expert </a:t>
            </a:r>
            <a:r>
              <a:rPr sz="2800" spc="-5" dirty="0">
                <a:latin typeface="Times New Roman"/>
                <a:cs typeface="Times New Roman"/>
              </a:rPr>
              <a:t>(i.e., if more than </a:t>
            </a:r>
            <a:r>
              <a:rPr sz="2800" dirty="0">
                <a:latin typeface="Times New Roman"/>
                <a:cs typeface="Times New Roman"/>
              </a:rPr>
              <a:t>one </a:t>
            </a:r>
            <a:r>
              <a:rPr sz="2800" spc="-5" dirty="0">
                <a:latin typeface="Times New Roman"/>
                <a:cs typeface="Times New Roman"/>
              </a:rPr>
              <a:t>expert  is being used)</a:t>
            </a:r>
            <a:endParaRPr sz="2800">
              <a:latin typeface="Times New Roman"/>
              <a:cs typeface="Times New Roman"/>
            </a:endParaRPr>
          </a:p>
          <a:p>
            <a:pPr marL="833755" marR="467995" lvl="1" indent="-364490">
              <a:lnSpc>
                <a:spcPct val="100000"/>
              </a:lnSpc>
              <a:spcBef>
                <a:spcPts val="68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833755" algn="l"/>
                <a:tab pos="83439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List and description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of the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rules </a:t>
            </a:r>
            <a:r>
              <a:rPr sz="2800" spc="-5" dirty="0">
                <a:latin typeface="Times New Roman"/>
                <a:cs typeface="Times New Roman"/>
              </a:rPr>
              <a:t>identified  during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meeting</a:t>
            </a:r>
            <a:endParaRPr sz="2800">
              <a:latin typeface="Times New Roman"/>
              <a:cs typeface="Times New Roman"/>
            </a:endParaRPr>
          </a:p>
          <a:p>
            <a:pPr marL="833755" marR="5080" lvl="1" indent="-364490">
              <a:lnSpc>
                <a:spcPct val="100000"/>
              </a:lnSpc>
              <a:spcBef>
                <a:spcPts val="67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833755" algn="l"/>
                <a:tab pos="83439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List any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new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objects, attributes and/or values </a:t>
            </a:r>
            <a:r>
              <a:rPr sz="2800" spc="-5" dirty="0">
                <a:latin typeface="Times New Roman"/>
                <a:cs typeface="Times New Roman"/>
              </a:rPr>
              <a:t> encountered - and their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properties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1016" y="4541010"/>
            <a:ext cx="582866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323299"/>
                </a:solidFill>
              </a:rPr>
              <a:t>Knowledge Acquisition: </a:t>
            </a:r>
            <a:r>
              <a:rPr sz="4000" spc="-5" dirty="0">
                <a:solidFill>
                  <a:srgbClr val="FF0000"/>
                </a:solidFill>
              </a:rPr>
              <a:t>is  the </a:t>
            </a:r>
            <a:r>
              <a:rPr sz="4000" dirty="0">
                <a:solidFill>
                  <a:srgbClr val="FF0000"/>
                </a:solidFill>
              </a:rPr>
              <a:t>bottle neck </a:t>
            </a:r>
            <a:r>
              <a:rPr sz="4000" spc="-5" dirty="0">
                <a:solidFill>
                  <a:srgbClr val="FF0000"/>
                </a:solidFill>
              </a:rPr>
              <a:t>of building  Expert</a:t>
            </a:r>
            <a:r>
              <a:rPr sz="4000" spc="-1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systems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492877" y="6776630"/>
            <a:ext cx="17399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8216" y="1497583"/>
            <a:ext cx="418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Interviewing the</a:t>
            </a:r>
            <a:r>
              <a:rPr spc="-20" dirty="0"/>
              <a:t> </a:t>
            </a:r>
            <a:r>
              <a:rPr spc="-5" dirty="0"/>
              <a:t>Expert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76816" y="2112669"/>
            <a:ext cx="7215505" cy="335851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78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Identify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any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new </a:t>
            </a:r>
            <a:r>
              <a:rPr sz="2800" spc="-5" dirty="0">
                <a:latin typeface="Times New Roman"/>
                <a:cs typeface="Times New Roman"/>
              </a:rPr>
              <a:t>outside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sources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references</a:t>
            </a:r>
            <a:endParaRPr sz="2800">
              <a:latin typeface="Times New Roman"/>
              <a:cs typeface="Times New Roman"/>
            </a:endParaRPr>
          </a:p>
          <a:p>
            <a:pPr marL="376555" marR="270510" indent="-364490">
              <a:lnSpc>
                <a:spcPct val="100000"/>
              </a:lnSpc>
              <a:spcBef>
                <a:spcPts val="68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List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any new terminology </a:t>
            </a:r>
            <a:r>
              <a:rPr sz="2800" spc="-5" dirty="0">
                <a:latin typeface="Times New Roman"/>
                <a:cs typeface="Times New Roman"/>
              </a:rPr>
              <a:t>encountered, and  </a:t>
            </a:r>
            <a:r>
              <a:rPr sz="2800" spc="-10" dirty="0">
                <a:latin typeface="Times New Roman"/>
                <a:cs typeface="Times New Roman"/>
              </a:rPr>
              <a:t>associated</a:t>
            </a:r>
            <a:r>
              <a:rPr sz="2800" spc="-5" dirty="0">
                <a:latin typeface="Times New Roman"/>
                <a:cs typeface="Times New Roman"/>
              </a:rPr>
              <a:t> definitions</a:t>
            </a:r>
            <a:endParaRPr sz="2800">
              <a:latin typeface="Times New Roman"/>
              <a:cs typeface="Times New Roman"/>
            </a:endParaRPr>
          </a:p>
          <a:p>
            <a:pPr marL="376555" marR="833755" indent="-364490">
              <a:lnSpc>
                <a:spcPct val="100000"/>
              </a:lnSpc>
              <a:spcBef>
                <a:spcPts val="68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List and discuss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any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gaps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10" dirty="0">
                <a:latin typeface="Times New Roman"/>
                <a:cs typeface="Times New Roman"/>
              </a:rPr>
              <a:t>discrepancies  </a:t>
            </a:r>
            <a:r>
              <a:rPr sz="2800" spc="-5" dirty="0">
                <a:latin typeface="Times New Roman"/>
                <a:cs typeface="Times New Roman"/>
              </a:rPr>
              <a:t>encountered</a:t>
            </a:r>
            <a:endParaRPr sz="2800">
              <a:latin typeface="Times New Roman"/>
              <a:cs typeface="Times New Roman"/>
            </a:endParaRPr>
          </a:p>
          <a:p>
            <a:pPr marL="376555" marR="970280" indent="-364490">
              <a:lnSpc>
                <a:spcPct val="100000"/>
              </a:lnSpc>
              <a:spcBef>
                <a:spcPts val="67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Reminders </a:t>
            </a:r>
            <a:r>
              <a:rPr sz="2800" spc="-5" dirty="0">
                <a:latin typeface="Times New Roman"/>
                <a:cs typeface="Times New Roman"/>
              </a:rPr>
              <a:t>(e.g.,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points that need to </a:t>
            </a:r>
            <a:r>
              <a:rPr sz="2800" dirty="0">
                <a:latin typeface="Times New Roman"/>
                <a:cs typeface="Times New Roman"/>
              </a:rPr>
              <a:t>be  </a:t>
            </a:r>
            <a:r>
              <a:rPr sz="2800" spc="-5" dirty="0">
                <a:latin typeface="Times New Roman"/>
                <a:cs typeface="Times New Roman"/>
              </a:rPr>
              <a:t>clarified)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8216" y="1497583"/>
            <a:ext cx="418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Interviewing the</a:t>
            </a:r>
            <a:r>
              <a:rPr spc="-20" dirty="0"/>
              <a:t> </a:t>
            </a:r>
            <a:r>
              <a:rPr spc="-5" dirty="0"/>
              <a:t>Expert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806450" marR="5080" indent="-635">
              <a:lnSpc>
                <a:spcPct val="100400"/>
              </a:lnSpc>
              <a:spcBef>
                <a:spcPts val="80"/>
              </a:spcBef>
            </a:pPr>
            <a:r>
              <a:rPr spc="-5" dirty="0"/>
              <a:t>Documentation </a:t>
            </a:r>
            <a:r>
              <a:rPr dirty="0"/>
              <a:t>of </a:t>
            </a:r>
            <a:r>
              <a:rPr spc="-5" dirty="0">
                <a:solidFill>
                  <a:srgbClr val="FF0000"/>
                </a:solidFill>
              </a:rPr>
              <a:t>production rules </a:t>
            </a:r>
            <a:r>
              <a:rPr spc="-5" dirty="0"/>
              <a:t>should include  such facts </a:t>
            </a:r>
            <a:r>
              <a:rPr dirty="0"/>
              <a:t>as:</a:t>
            </a:r>
          </a:p>
          <a:p>
            <a:pPr marL="1627505" marR="530225" indent="-364490">
              <a:lnSpc>
                <a:spcPct val="100400"/>
              </a:lnSpc>
              <a:spcBef>
                <a:spcPts val="42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1627505" algn="l"/>
                <a:tab pos="1628139" algn="l"/>
              </a:tabLst>
            </a:pPr>
            <a:r>
              <a:rPr b="0" spc="-5" dirty="0">
                <a:latin typeface="Times New Roman"/>
                <a:cs typeface="Times New Roman"/>
              </a:rPr>
              <a:t>A </a:t>
            </a:r>
            <a:r>
              <a:rPr b="0" spc="-5" dirty="0">
                <a:solidFill>
                  <a:srgbClr val="FF0000"/>
                </a:solidFill>
                <a:latin typeface="Times New Roman"/>
                <a:cs typeface="Times New Roman"/>
              </a:rPr>
              <a:t>listing and description </a:t>
            </a:r>
            <a:r>
              <a:rPr b="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b="0" spc="-5" dirty="0">
                <a:solidFill>
                  <a:srgbClr val="FF0000"/>
                </a:solidFill>
                <a:latin typeface="Times New Roman"/>
                <a:cs typeface="Times New Roman"/>
              </a:rPr>
              <a:t>all rules </a:t>
            </a:r>
            <a:r>
              <a:rPr b="0" spc="-5" dirty="0">
                <a:latin typeface="Times New Roman"/>
                <a:cs typeface="Times New Roman"/>
              </a:rPr>
              <a:t>thus far  developed</a:t>
            </a:r>
          </a:p>
          <a:p>
            <a:pPr marL="1627505" marR="809625" indent="-364490">
              <a:lnSpc>
                <a:spcPct val="100000"/>
              </a:lnSpc>
              <a:spcBef>
                <a:spcPts val="67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1627505" algn="l"/>
                <a:tab pos="1628139" algn="l"/>
              </a:tabLst>
            </a:pPr>
            <a:r>
              <a:rPr b="0" spc="-5" dirty="0">
                <a:latin typeface="Times New Roman"/>
                <a:cs typeface="Times New Roman"/>
              </a:rPr>
              <a:t>A listing and description </a:t>
            </a:r>
            <a:r>
              <a:rPr b="0" dirty="0">
                <a:latin typeface="Times New Roman"/>
                <a:cs typeface="Times New Roman"/>
              </a:rPr>
              <a:t>of </a:t>
            </a:r>
            <a:r>
              <a:rPr b="0" spc="-5" dirty="0">
                <a:solidFill>
                  <a:srgbClr val="FF0000"/>
                </a:solidFill>
                <a:latin typeface="Times New Roman"/>
                <a:cs typeface="Times New Roman"/>
              </a:rPr>
              <a:t>all objects,  attributes, and values </a:t>
            </a:r>
            <a:r>
              <a:rPr b="0" dirty="0">
                <a:latin typeface="Times New Roman"/>
                <a:cs typeface="Times New Roman"/>
              </a:rPr>
              <a:t>thus </a:t>
            </a:r>
            <a:r>
              <a:rPr b="0" spc="-5" dirty="0">
                <a:latin typeface="Times New Roman"/>
                <a:cs typeface="Times New Roman"/>
              </a:rPr>
              <a:t>far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encountered</a:t>
            </a:r>
          </a:p>
          <a:p>
            <a:pPr marL="1627505" indent="-365125">
              <a:lnSpc>
                <a:spcPct val="100000"/>
              </a:lnSpc>
              <a:spcBef>
                <a:spcPts val="68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1627505" algn="l"/>
                <a:tab pos="1628139" algn="l"/>
              </a:tabLst>
            </a:pPr>
            <a:r>
              <a:rPr b="0" spc="-5" dirty="0">
                <a:solidFill>
                  <a:srgbClr val="FF0000"/>
                </a:solidFill>
                <a:latin typeface="Times New Roman"/>
                <a:cs typeface="Times New Roman"/>
              </a:rPr>
              <a:t>Source and reference</a:t>
            </a:r>
            <a:r>
              <a:rPr b="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list</a:t>
            </a:r>
          </a:p>
          <a:p>
            <a:pPr marL="1627505" indent="-365125">
              <a:lnSpc>
                <a:spcPct val="100000"/>
              </a:lnSpc>
              <a:spcBef>
                <a:spcPts val="67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1627505" algn="l"/>
                <a:tab pos="1628139" algn="l"/>
              </a:tabLst>
            </a:pPr>
            <a:r>
              <a:rPr b="0" spc="-5" dirty="0">
                <a:latin typeface="Times New Roman"/>
                <a:cs typeface="Times New Roman"/>
              </a:rPr>
              <a:t>Glossary </a:t>
            </a:r>
            <a:r>
              <a:rPr b="0" spc="-10" dirty="0">
                <a:latin typeface="Times New Roman"/>
                <a:cs typeface="Times New Roman"/>
              </a:rPr>
              <a:t>of </a:t>
            </a:r>
            <a:r>
              <a:rPr b="0" spc="-5" dirty="0">
                <a:latin typeface="Times New Roman"/>
                <a:cs typeface="Times New Roman"/>
              </a:rPr>
              <a:t>domain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FF0000"/>
                </a:solidFill>
                <a:latin typeface="Times New Roman"/>
                <a:cs typeface="Times New Roman"/>
              </a:rPr>
              <a:t>terminology</a:t>
            </a:r>
          </a:p>
          <a:p>
            <a:pPr marL="1627505" marR="179070" indent="-364490">
              <a:lnSpc>
                <a:spcPct val="100000"/>
              </a:lnSpc>
              <a:spcBef>
                <a:spcPts val="68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1627505" algn="l"/>
                <a:tab pos="1628139" algn="l"/>
              </a:tabLst>
            </a:pPr>
            <a:r>
              <a:rPr b="0" spc="-5" dirty="0">
                <a:latin typeface="Times New Roman"/>
                <a:cs typeface="Times New Roman"/>
              </a:rPr>
              <a:t>Listing and discussion </a:t>
            </a:r>
            <a:r>
              <a:rPr b="0" dirty="0">
                <a:latin typeface="Times New Roman"/>
                <a:cs typeface="Times New Roman"/>
              </a:rPr>
              <a:t>of </a:t>
            </a:r>
            <a:r>
              <a:rPr b="0" spc="-5" dirty="0">
                <a:latin typeface="Times New Roman"/>
                <a:cs typeface="Times New Roman"/>
              </a:rPr>
              <a:t>tile </a:t>
            </a:r>
            <a:r>
              <a:rPr b="0" spc="-10" dirty="0">
                <a:latin typeface="Times New Roman"/>
                <a:cs typeface="Times New Roman"/>
              </a:rPr>
              <a:t>test cases used </a:t>
            </a:r>
            <a:r>
              <a:rPr b="0" spc="-5" dirty="0">
                <a:latin typeface="Times New Roman"/>
                <a:cs typeface="Times New Roman"/>
              </a:rPr>
              <a:t>to  evaluate the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prototype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649" y="1447800"/>
            <a:ext cx="437515" cy="422275"/>
          </a:xfrm>
          <a:custGeom>
            <a:avLst/>
            <a:gdLst/>
            <a:ahLst/>
            <a:cxnLst/>
            <a:rect l="l" t="t" r="r" b="b"/>
            <a:pathLst>
              <a:path w="437514" h="422275">
                <a:moveTo>
                  <a:pt x="0" y="422147"/>
                </a:moveTo>
                <a:lnTo>
                  <a:pt x="437387" y="422147"/>
                </a:lnTo>
                <a:lnTo>
                  <a:pt x="437387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0565" y="1339595"/>
            <a:ext cx="8543925" cy="1053465"/>
            <a:chOff x="900565" y="1339595"/>
            <a:chExt cx="8543925" cy="1053465"/>
          </a:xfrm>
        </p:grpSpPr>
        <p:sp>
          <p:nvSpPr>
            <p:cNvPr id="4" name="object 4"/>
            <p:cNvSpPr/>
            <p:nvPr/>
          </p:nvSpPr>
          <p:spPr>
            <a:xfrm>
              <a:off x="1191641" y="1447799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4">
                  <a:moveTo>
                    <a:pt x="437388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3964"/>
                  </a:lnTo>
                  <a:lnTo>
                    <a:pt x="437388" y="473964"/>
                  </a:lnTo>
                  <a:lnTo>
                    <a:pt x="437388" y="422148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170" y="1447799"/>
              <a:ext cx="329183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5093" y="1869947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7" y="473963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473963"/>
                  </a:lnTo>
                  <a:lnTo>
                    <a:pt x="422147" y="473963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0565" y="1796795"/>
              <a:ext cx="8543540" cy="5471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6070" y="1339595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4">
                  <a:moveTo>
                    <a:pt x="32003" y="1053083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3083"/>
                  </a:lnTo>
                  <a:lnTo>
                    <a:pt x="32003" y="105308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31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Techniques </a:t>
            </a:r>
            <a:r>
              <a:rPr dirty="0"/>
              <a:t>used for </a:t>
            </a:r>
            <a:r>
              <a:rPr spc="-5" dirty="0"/>
              <a:t>extracting Knowledge  </a:t>
            </a:r>
            <a:r>
              <a:rPr dirty="0"/>
              <a:t>from a </a:t>
            </a:r>
            <a:r>
              <a:rPr spc="-5" dirty="0"/>
              <a:t>domain</a:t>
            </a:r>
            <a:r>
              <a:rPr spc="-25" dirty="0"/>
              <a:t> </a:t>
            </a:r>
            <a:r>
              <a:rPr spc="-5" dirty="0"/>
              <a:t>expert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15044" y="2153817"/>
            <a:ext cx="7049770" cy="13970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a-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On-site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observation</a:t>
            </a:r>
            <a:endParaRPr sz="2800">
              <a:latin typeface="Times New Roman"/>
              <a:cs typeface="Times New Roman"/>
            </a:endParaRPr>
          </a:p>
          <a:p>
            <a:pPr marL="474345" marR="508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Times New Roman"/>
                <a:cs typeface="Times New Roman"/>
              </a:rPr>
              <a:t>K.E </a:t>
            </a:r>
            <a:r>
              <a:rPr sz="2800" spc="-10" dirty="0">
                <a:latin typeface="Times New Roman"/>
                <a:cs typeface="Times New Roman"/>
              </a:rPr>
              <a:t>watches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domain expert (D.E.) </a:t>
            </a:r>
            <a:r>
              <a:rPr sz="2800" dirty="0">
                <a:latin typeface="Times New Roman"/>
                <a:cs typeface="Times New Roman"/>
              </a:rPr>
              <a:t>solving  </a:t>
            </a:r>
            <a:r>
              <a:rPr sz="2800" spc="-10" dirty="0">
                <a:latin typeface="Times New Roman"/>
                <a:cs typeface="Times New Roman"/>
              </a:rPr>
              <a:t>real </a:t>
            </a:r>
            <a:r>
              <a:rPr sz="2800" spc="-5" dirty="0">
                <a:latin typeface="Times New Roman"/>
                <a:cs typeface="Times New Roman"/>
              </a:rPr>
              <a:t>problems </a:t>
            </a:r>
            <a:r>
              <a:rPr sz="2800" dirty="0">
                <a:latin typeface="Times New Roman"/>
                <a:cs typeface="Times New Roman"/>
              </a:rPr>
              <a:t>on 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5269" y="4006595"/>
            <a:ext cx="5562600" cy="6858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20"/>
              </a:spcBef>
              <a:tabLst>
                <a:tab pos="1942464" algn="l"/>
                <a:tab pos="4757420" algn="l"/>
              </a:tabLst>
            </a:pP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K.E.	</a:t>
            </a: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Watches	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D.E.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88898" y="4425696"/>
            <a:ext cx="3510279" cy="76200"/>
          </a:xfrm>
          <a:custGeom>
            <a:avLst/>
            <a:gdLst/>
            <a:ahLst/>
            <a:cxnLst/>
            <a:rect l="l" t="t" r="r" b="b"/>
            <a:pathLst>
              <a:path w="3510279" h="76200">
                <a:moveTo>
                  <a:pt x="3450336" y="41148"/>
                </a:moveTo>
                <a:lnTo>
                  <a:pt x="3450336" y="35052"/>
                </a:lnTo>
                <a:lnTo>
                  <a:pt x="3445764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3445764" y="42672"/>
                </a:lnTo>
                <a:lnTo>
                  <a:pt x="3450336" y="41148"/>
                </a:lnTo>
                <a:close/>
              </a:path>
              <a:path w="3510279" h="76200">
                <a:moveTo>
                  <a:pt x="3509772" y="38100"/>
                </a:moveTo>
                <a:lnTo>
                  <a:pt x="3433572" y="0"/>
                </a:lnTo>
                <a:lnTo>
                  <a:pt x="3433572" y="33528"/>
                </a:lnTo>
                <a:lnTo>
                  <a:pt x="3445764" y="33528"/>
                </a:lnTo>
                <a:lnTo>
                  <a:pt x="3450336" y="35052"/>
                </a:lnTo>
                <a:lnTo>
                  <a:pt x="3450336" y="67818"/>
                </a:lnTo>
                <a:lnTo>
                  <a:pt x="3509772" y="38100"/>
                </a:lnTo>
                <a:close/>
              </a:path>
              <a:path w="3510279" h="76200">
                <a:moveTo>
                  <a:pt x="3450336" y="67818"/>
                </a:moveTo>
                <a:lnTo>
                  <a:pt x="3450336" y="41148"/>
                </a:lnTo>
                <a:lnTo>
                  <a:pt x="3445764" y="42672"/>
                </a:lnTo>
                <a:lnTo>
                  <a:pt x="3433572" y="42672"/>
                </a:lnTo>
                <a:lnTo>
                  <a:pt x="3433572" y="76200"/>
                </a:lnTo>
                <a:lnTo>
                  <a:pt x="3450336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86217" y="5507225"/>
            <a:ext cx="77470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Note</a:t>
            </a:r>
            <a:r>
              <a:rPr sz="2800" u="heavy" spc="-5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difficulties are that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K.E. </a:t>
            </a:r>
            <a:r>
              <a:rPr sz="2800" spc="-5" dirty="0">
                <a:latin typeface="Times New Roman"/>
                <a:cs typeface="Times New Roman"/>
              </a:rPr>
              <a:t>extracts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rules </a:t>
            </a:r>
            <a:r>
              <a:rPr sz="2800" dirty="0">
                <a:latin typeface="Times New Roman"/>
                <a:cs typeface="Times New Roman"/>
              </a:rPr>
              <a:t>of  </a:t>
            </a:r>
            <a:r>
              <a:rPr sz="2800" spc="-5" dirty="0">
                <a:latin typeface="Times New Roman"/>
                <a:cs typeface="Times New Roman"/>
              </a:rPr>
              <a:t>solving the problems without expansion from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D.E.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649" y="1447800"/>
            <a:ext cx="437515" cy="422275"/>
          </a:xfrm>
          <a:custGeom>
            <a:avLst/>
            <a:gdLst/>
            <a:ahLst/>
            <a:cxnLst/>
            <a:rect l="l" t="t" r="r" b="b"/>
            <a:pathLst>
              <a:path w="437514" h="422275">
                <a:moveTo>
                  <a:pt x="0" y="422147"/>
                </a:moveTo>
                <a:lnTo>
                  <a:pt x="437387" y="422147"/>
                </a:lnTo>
                <a:lnTo>
                  <a:pt x="437387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0565" y="1339595"/>
            <a:ext cx="8543925" cy="1053465"/>
            <a:chOff x="900565" y="1339595"/>
            <a:chExt cx="8543925" cy="1053465"/>
          </a:xfrm>
        </p:grpSpPr>
        <p:sp>
          <p:nvSpPr>
            <p:cNvPr id="4" name="object 4"/>
            <p:cNvSpPr/>
            <p:nvPr/>
          </p:nvSpPr>
          <p:spPr>
            <a:xfrm>
              <a:off x="1191641" y="1447799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4">
                  <a:moveTo>
                    <a:pt x="437388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3964"/>
                  </a:lnTo>
                  <a:lnTo>
                    <a:pt x="437388" y="473964"/>
                  </a:lnTo>
                  <a:lnTo>
                    <a:pt x="437388" y="422148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170" y="1447799"/>
              <a:ext cx="329183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5093" y="1869947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7" y="473963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473963"/>
                  </a:lnTo>
                  <a:lnTo>
                    <a:pt x="422147" y="473963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0565" y="1796795"/>
              <a:ext cx="8543540" cy="5471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6070" y="1339595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4">
                  <a:moveTo>
                    <a:pt x="32003" y="1053083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3083"/>
                  </a:lnTo>
                  <a:lnTo>
                    <a:pt x="32003" y="105308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31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Techniques </a:t>
            </a:r>
            <a:r>
              <a:rPr dirty="0"/>
              <a:t>used for </a:t>
            </a:r>
            <a:r>
              <a:rPr spc="-5" dirty="0"/>
              <a:t>extracting Knowledge  </a:t>
            </a:r>
            <a:r>
              <a:rPr dirty="0"/>
              <a:t>from a </a:t>
            </a:r>
            <a:r>
              <a:rPr spc="-5" dirty="0"/>
              <a:t>domain</a:t>
            </a:r>
            <a:r>
              <a:rPr spc="-25" dirty="0"/>
              <a:t> </a:t>
            </a:r>
            <a:r>
              <a:rPr spc="-5" dirty="0"/>
              <a:t>expert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15044" y="2169057"/>
            <a:ext cx="7499984" cy="17951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b- Problem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discussion</a:t>
            </a:r>
            <a:endParaRPr sz="2800">
              <a:latin typeface="Times New Roman"/>
              <a:cs typeface="Times New Roman"/>
            </a:endParaRPr>
          </a:p>
          <a:p>
            <a:pPr marL="321945" marR="5080">
              <a:lnSpc>
                <a:spcPct val="100200"/>
              </a:lnSpc>
              <a:spcBef>
                <a:spcPts val="234"/>
              </a:spcBef>
            </a:pPr>
            <a:r>
              <a:rPr sz="2800" spc="-5" dirty="0">
                <a:latin typeface="Times New Roman"/>
                <a:cs typeface="Times New Roman"/>
              </a:rPr>
              <a:t>K.E. explores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kinds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data, K. and procedures  needed to </a:t>
            </a:r>
            <a:r>
              <a:rPr sz="2800" dirty="0">
                <a:latin typeface="Times New Roman"/>
                <a:cs typeface="Times New Roman"/>
              </a:rPr>
              <a:t>solve </a:t>
            </a:r>
            <a:r>
              <a:rPr sz="2800" spc="-5" dirty="0">
                <a:latin typeface="Times New Roman"/>
                <a:cs typeface="Times New Roman"/>
              </a:rPr>
              <a:t>the problem </a:t>
            </a:r>
            <a:r>
              <a:rPr sz="2800" dirty="0">
                <a:latin typeface="Times New Roman"/>
                <a:cs typeface="Times New Roman"/>
              </a:rPr>
              <a:t>through </a:t>
            </a:r>
            <a:r>
              <a:rPr sz="2800" spc="-5" dirty="0">
                <a:latin typeface="Times New Roman"/>
                <a:cs typeface="Times New Roman"/>
              </a:rPr>
              <a:t>the  discussion.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5269" y="4082795"/>
            <a:ext cx="5562600" cy="6858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20"/>
              </a:spcBef>
              <a:tabLst>
                <a:tab pos="1942464" algn="l"/>
                <a:tab pos="4707255" algn="l"/>
              </a:tabLst>
            </a:pP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K.E.	</a:t>
            </a: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Explores	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D.E.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88898" y="4501896"/>
            <a:ext cx="3510279" cy="76200"/>
          </a:xfrm>
          <a:custGeom>
            <a:avLst/>
            <a:gdLst/>
            <a:ahLst/>
            <a:cxnLst/>
            <a:rect l="l" t="t" r="r" b="b"/>
            <a:pathLst>
              <a:path w="3510279" h="76200">
                <a:moveTo>
                  <a:pt x="3450336" y="41148"/>
                </a:moveTo>
                <a:lnTo>
                  <a:pt x="3450336" y="35052"/>
                </a:lnTo>
                <a:lnTo>
                  <a:pt x="3445764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3445764" y="42672"/>
                </a:lnTo>
                <a:lnTo>
                  <a:pt x="3450336" y="41148"/>
                </a:lnTo>
                <a:close/>
              </a:path>
              <a:path w="3510279" h="76200">
                <a:moveTo>
                  <a:pt x="3509772" y="38100"/>
                </a:moveTo>
                <a:lnTo>
                  <a:pt x="3433572" y="0"/>
                </a:lnTo>
                <a:lnTo>
                  <a:pt x="3433572" y="33528"/>
                </a:lnTo>
                <a:lnTo>
                  <a:pt x="3445764" y="33528"/>
                </a:lnTo>
                <a:lnTo>
                  <a:pt x="3450336" y="35052"/>
                </a:lnTo>
                <a:lnTo>
                  <a:pt x="3450336" y="67818"/>
                </a:lnTo>
                <a:lnTo>
                  <a:pt x="3509772" y="38100"/>
                </a:lnTo>
                <a:close/>
              </a:path>
              <a:path w="3510279" h="76200">
                <a:moveTo>
                  <a:pt x="3450336" y="67818"/>
                </a:moveTo>
                <a:lnTo>
                  <a:pt x="3450336" y="41148"/>
                </a:lnTo>
                <a:lnTo>
                  <a:pt x="3445764" y="42672"/>
                </a:lnTo>
                <a:lnTo>
                  <a:pt x="3433572" y="42672"/>
                </a:lnTo>
                <a:lnTo>
                  <a:pt x="3433572" y="76200"/>
                </a:lnTo>
                <a:lnTo>
                  <a:pt x="3450336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649" y="1447800"/>
            <a:ext cx="437515" cy="422275"/>
          </a:xfrm>
          <a:custGeom>
            <a:avLst/>
            <a:gdLst/>
            <a:ahLst/>
            <a:cxnLst/>
            <a:rect l="l" t="t" r="r" b="b"/>
            <a:pathLst>
              <a:path w="437514" h="422275">
                <a:moveTo>
                  <a:pt x="0" y="422147"/>
                </a:moveTo>
                <a:lnTo>
                  <a:pt x="437387" y="422147"/>
                </a:lnTo>
                <a:lnTo>
                  <a:pt x="437387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0565" y="1339595"/>
            <a:ext cx="8543925" cy="1053465"/>
            <a:chOff x="900565" y="1339595"/>
            <a:chExt cx="8543925" cy="1053465"/>
          </a:xfrm>
        </p:grpSpPr>
        <p:sp>
          <p:nvSpPr>
            <p:cNvPr id="4" name="object 4"/>
            <p:cNvSpPr/>
            <p:nvPr/>
          </p:nvSpPr>
          <p:spPr>
            <a:xfrm>
              <a:off x="1191641" y="1447799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4">
                  <a:moveTo>
                    <a:pt x="437388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3964"/>
                  </a:lnTo>
                  <a:lnTo>
                    <a:pt x="437388" y="473964"/>
                  </a:lnTo>
                  <a:lnTo>
                    <a:pt x="437388" y="422148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170" y="1447799"/>
              <a:ext cx="329183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5093" y="1869947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7" y="473963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473963"/>
                  </a:lnTo>
                  <a:lnTo>
                    <a:pt x="422147" y="473963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0565" y="1796795"/>
              <a:ext cx="8543540" cy="5471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6070" y="1339595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4">
                  <a:moveTo>
                    <a:pt x="32003" y="1053083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3083"/>
                  </a:lnTo>
                  <a:lnTo>
                    <a:pt x="32003" y="105308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31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Techniques </a:t>
            </a:r>
            <a:r>
              <a:rPr dirty="0"/>
              <a:t>used for </a:t>
            </a:r>
            <a:r>
              <a:rPr spc="-5" dirty="0"/>
              <a:t>extracting Knowledge  </a:t>
            </a:r>
            <a:r>
              <a:rPr dirty="0"/>
              <a:t>from a </a:t>
            </a:r>
            <a:r>
              <a:rPr spc="-5" dirty="0"/>
              <a:t>domain</a:t>
            </a:r>
            <a:r>
              <a:rPr spc="-25" dirty="0"/>
              <a:t> </a:t>
            </a:r>
            <a:r>
              <a:rPr spc="-5" dirty="0"/>
              <a:t>expert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15044" y="2123337"/>
            <a:ext cx="7238365" cy="14579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c-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 description</a:t>
            </a:r>
            <a:endParaRPr sz="2800">
              <a:latin typeface="Times New Roman"/>
              <a:cs typeface="Times New Roman"/>
            </a:endParaRPr>
          </a:p>
          <a:p>
            <a:pPr marL="321945" marR="508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Times New Roman"/>
                <a:cs typeface="Times New Roman"/>
              </a:rPr>
              <a:t>have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expert describes a prototypical problem 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category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answer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domain.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45707" y="4078033"/>
            <a:ext cx="5876925" cy="1228725"/>
            <a:chOff x="2445707" y="4078033"/>
            <a:chExt cx="5876925" cy="1228725"/>
          </a:xfrm>
        </p:grpSpPr>
        <p:sp>
          <p:nvSpPr>
            <p:cNvPr id="12" name="object 12"/>
            <p:cNvSpPr/>
            <p:nvPr/>
          </p:nvSpPr>
          <p:spPr>
            <a:xfrm>
              <a:off x="2450469" y="4082795"/>
              <a:ext cx="5867400" cy="1219200"/>
            </a:xfrm>
            <a:custGeom>
              <a:avLst/>
              <a:gdLst/>
              <a:ahLst/>
              <a:cxnLst/>
              <a:rect l="l" t="t" r="r" b="b"/>
              <a:pathLst>
                <a:path w="5867400" h="1219200">
                  <a:moveTo>
                    <a:pt x="0" y="0"/>
                  </a:moveTo>
                  <a:lnTo>
                    <a:pt x="0" y="1219199"/>
                  </a:lnTo>
                  <a:lnTo>
                    <a:pt x="5867399" y="1219199"/>
                  </a:lnTo>
                  <a:lnTo>
                    <a:pt x="586739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8893" y="4501908"/>
              <a:ext cx="3510279" cy="228600"/>
            </a:xfrm>
            <a:custGeom>
              <a:avLst/>
              <a:gdLst/>
              <a:ahLst/>
              <a:cxnLst/>
              <a:rect l="l" t="t" r="r" b="b"/>
              <a:pathLst>
                <a:path w="3510279" h="228600">
                  <a:moveTo>
                    <a:pt x="3438144" y="190500"/>
                  </a:moveTo>
                  <a:lnTo>
                    <a:pt x="3436620" y="187452"/>
                  </a:lnTo>
                  <a:lnTo>
                    <a:pt x="3433572" y="185928"/>
                  </a:lnTo>
                  <a:lnTo>
                    <a:pt x="80772" y="185928"/>
                  </a:lnTo>
                  <a:lnTo>
                    <a:pt x="80772" y="152400"/>
                  </a:lnTo>
                  <a:lnTo>
                    <a:pt x="4572" y="190500"/>
                  </a:lnTo>
                  <a:lnTo>
                    <a:pt x="64008" y="220218"/>
                  </a:lnTo>
                  <a:lnTo>
                    <a:pt x="80772" y="228600"/>
                  </a:lnTo>
                  <a:lnTo>
                    <a:pt x="80772" y="195072"/>
                  </a:lnTo>
                  <a:lnTo>
                    <a:pt x="3433572" y="195072"/>
                  </a:lnTo>
                  <a:lnTo>
                    <a:pt x="3436620" y="193548"/>
                  </a:lnTo>
                  <a:lnTo>
                    <a:pt x="3438144" y="190500"/>
                  </a:lnTo>
                  <a:close/>
                </a:path>
                <a:path w="3510279" h="228600">
                  <a:moveTo>
                    <a:pt x="3509772" y="38100"/>
                  </a:moveTo>
                  <a:lnTo>
                    <a:pt x="3433572" y="0"/>
                  </a:lnTo>
                  <a:lnTo>
                    <a:pt x="3433572" y="33528"/>
                  </a:lnTo>
                  <a:lnTo>
                    <a:pt x="4572" y="33528"/>
                  </a:lnTo>
                  <a:lnTo>
                    <a:pt x="1524" y="35052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3433572" y="42672"/>
                  </a:lnTo>
                  <a:lnTo>
                    <a:pt x="3433572" y="76200"/>
                  </a:lnTo>
                  <a:lnTo>
                    <a:pt x="3450336" y="67818"/>
                  </a:lnTo>
                  <a:lnTo>
                    <a:pt x="3509772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43511" y="4010048"/>
            <a:ext cx="1515110" cy="108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065">
              <a:lnSpc>
                <a:spcPct val="1236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Describes  </a:t>
            </a:r>
            <a:r>
              <a:rPr sz="28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Pr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o</a:t>
            </a: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o</a:t>
            </a: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y</a:t>
            </a: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pe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2770516" y="4409946"/>
            <a:ext cx="702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K.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2500" y="4333746"/>
            <a:ext cx="68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D.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6218" y="5674865"/>
            <a:ext cx="79768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Note</a:t>
            </a:r>
            <a:r>
              <a:rPr sz="2800" u="heavy" spc="-5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difficulties are that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D.E. </a:t>
            </a:r>
            <a:r>
              <a:rPr sz="2800" spc="-5" dirty="0">
                <a:latin typeface="Times New Roman"/>
                <a:cs typeface="Times New Roman"/>
              </a:rPr>
              <a:t>describes a </a:t>
            </a:r>
            <a:r>
              <a:rPr sz="2800" dirty="0">
                <a:latin typeface="Times New Roman"/>
                <a:cs typeface="Times New Roman"/>
              </a:rPr>
              <a:t>prototype  (not </a:t>
            </a:r>
            <a:r>
              <a:rPr sz="2800" spc="-10" dirty="0">
                <a:latin typeface="Times New Roman"/>
                <a:cs typeface="Times New Roman"/>
              </a:rPr>
              <a:t>real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649" y="1447800"/>
            <a:ext cx="437515" cy="422275"/>
          </a:xfrm>
          <a:custGeom>
            <a:avLst/>
            <a:gdLst/>
            <a:ahLst/>
            <a:cxnLst/>
            <a:rect l="l" t="t" r="r" b="b"/>
            <a:pathLst>
              <a:path w="437514" h="422275">
                <a:moveTo>
                  <a:pt x="0" y="422147"/>
                </a:moveTo>
                <a:lnTo>
                  <a:pt x="437387" y="422147"/>
                </a:lnTo>
                <a:lnTo>
                  <a:pt x="437387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0565" y="1339595"/>
            <a:ext cx="8543925" cy="1053465"/>
            <a:chOff x="900565" y="1339595"/>
            <a:chExt cx="8543925" cy="1053465"/>
          </a:xfrm>
        </p:grpSpPr>
        <p:sp>
          <p:nvSpPr>
            <p:cNvPr id="4" name="object 4"/>
            <p:cNvSpPr/>
            <p:nvPr/>
          </p:nvSpPr>
          <p:spPr>
            <a:xfrm>
              <a:off x="1191641" y="1447799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4">
                  <a:moveTo>
                    <a:pt x="437388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3964"/>
                  </a:lnTo>
                  <a:lnTo>
                    <a:pt x="437388" y="473964"/>
                  </a:lnTo>
                  <a:lnTo>
                    <a:pt x="437388" y="422148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170" y="1447799"/>
              <a:ext cx="329183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5093" y="1869947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7" y="473963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473963"/>
                  </a:lnTo>
                  <a:lnTo>
                    <a:pt x="422147" y="473963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0565" y="1796795"/>
              <a:ext cx="8543540" cy="5471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6070" y="1339595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4">
                  <a:moveTo>
                    <a:pt x="32003" y="1053083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3083"/>
                  </a:lnTo>
                  <a:lnTo>
                    <a:pt x="32003" y="105308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31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Techniques </a:t>
            </a:r>
            <a:r>
              <a:rPr dirty="0"/>
              <a:t>used for </a:t>
            </a:r>
            <a:r>
              <a:rPr spc="-5" dirty="0"/>
              <a:t>extracting Knowledge  </a:t>
            </a:r>
            <a:r>
              <a:rPr dirty="0"/>
              <a:t>from a </a:t>
            </a:r>
            <a:r>
              <a:rPr spc="-5" dirty="0"/>
              <a:t>domain</a:t>
            </a:r>
            <a:r>
              <a:rPr spc="-25" dirty="0"/>
              <a:t> </a:t>
            </a:r>
            <a:r>
              <a:rPr spc="-5" dirty="0"/>
              <a:t>expert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15044" y="2092857"/>
            <a:ext cx="7200900" cy="194754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40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d- Problem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endParaRPr sz="2800">
              <a:latin typeface="Times New Roman"/>
              <a:cs typeface="Times New Roman"/>
            </a:endParaRPr>
          </a:p>
          <a:p>
            <a:pPr marL="321945" marR="5080" algn="just">
              <a:lnSpc>
                <a:spcPct val="100200"/>
              </a:lnSpc>
              <a:spcBef>
                <a:spcPts val="835"/>
              </a:spcBef>
            </a:pPr>
            <a:r>
              <a:rPr sz="2800" spc="-5" dirty="0">
                <a:latin typeface="Times New Roman"/>
                <a:cs typeface="Times New Roman"/>
              </a:rPr>
              <a:t>K.E. presents the </a:t>
            </a:r>
            <a:r>
              <a:rPr sz="2800" spc="-10" dirty="0">
                <a:latin typeface="Times New Roman"/>
                <a:cs typeface="Times New Roman"/>
              </a:rPr>
              <a:t>expert </a:t>
            </a:r>
            <a:r>
              <a:rPr sz="2800" spc="-5" dirty="0">
                <a:latin typeface="Times New Roman"/>
                <a:cs typeface="Times New Roman"/>
              </a:rPr>
              <a:t>with a series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realistic  problems then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D.E solves the problems with  reasoning steps (analyze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results).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2496" y="4377942"/>
            <a:ext cx="39585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0" marR="5080" indent="-7620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Describes Presents real problems  solve with</a:t>
            </a:r>
            <a:r>
              <a:rPr sz="22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reasoning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498" y="4730496"/>
            <a:ext cx="4805680" cy="76200"/>
          </a:xfrm>
          <a:custGeom>
            <a:avLst/>
            <a:gdLst/>
            <a:ahLst/>
            <a:cxnLst/>
            <a:rect l="l" t="t" r="r" b="b"/>
            <a:pathLst>
              <a:path w="4805680" h="76200">
                <a:moveTo>
                  <a:pt x="4745736" y="41148"/>
                </a:moveTo>
                <a:lnTo>
                  <a:pt x="4745736" y="35052"/>
                </a:lnTo>
                <a:lnTo>
                  <a:pt x="4741164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1164" y="42672"/>
                </a:lnTo>
                <a:lnTo>
                  <a:pt x="4745736" y="41148"/>
                </a:lnTo>
                <a:close/>
              </a:path>
              <a:path w="4805680" h="76200">
                <a:moveTo>
                  <a:pt x="4805172" y="38100"/>
                </a:moveTo>
                <a:lnTo>
                  <a:pt x="4728972" y="0"/>
                </a:lnTo>
                <a:lnTo>
                  <a:pt x="4728972" y="33528"/>
                </a:lnTo>
                <a:lnTo>
                  <a:pt x="4741164" y="33528"/>
                </a:lnTo>
                <a:lnTo>
                  <a:pt x="4745736" y="35052"/>
                </a:lnTo>
                <a:lnTo>
                  <a:pt x="4745736" y="67818"/>
                </a:lnTo>
                <a:lnTo>
                  <a:pt x="4805172" y="38100"/>
                </a:lnTo>
                <a:close/>
              </a:path>
              <a:path w="4805680" h="76200">
                <a:moveTo>
                  <a:pt x="4745736" y="67818"/>
                </a:moveTo>
                <a:lnTo>
                  <a:pt x="4745736" y="41148"/>
                </a:lnTo>
                <a:lnTo>
                  <a:pt x="4741164" y="42672"/>
                </a:lnTo>
                <a:lnTo>
                  <a:pt x="4728972" y="42672"/>
                </a:lnTo>
                <a:lnTo>
                  <a:pt x="4728972" y="76200"/>
                </a:lnTo>
                <a:lnTo>
                  <a:pt x="4745736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37116" y="4486146"/>
            <a:ext cx="702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K.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11483" y="4486146"/>
            <a:ext cx="68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D.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93269" y="4277867"/>
            <a:ext cx="6934200" cy="990600"/>
          </a:xfrm>
          <a:custGeom>
            <a:avLst/>
            <a:gdLst/>
            <a:ahLst/>
            <a:cxnLst/>
            <a:rect l="l" t="t" r="r" b="b"/>
            <a:pathLst>
              <a:path w="6934200" h="990600">
                <a:moveTo>
                  <a:pt x="0" y="0"/>
                </a:moveTo>
                <a:lnTo>
                  <a:pt x="0" y="990599"/>
                </a:lnTo>
                <a:lnTo>
                  <a:pt x="6934199" y="990599"/>
                </a:lnTo>
                <a:lnTo>
                  <a:pt x="69341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649" y="1447800"/>
            <a:ext cx="437515" cy="422275"/>
          </a:xfrm>
          <a:custGeom>
            <a:avLst/>
            <a:gdLst/>
            <a:ahLst/>
            <a:cxnLst/>
            <a:rect l="l" t="t" r="r" b="b"/>
            <a:pathLst>
              <a:path w="437514" h="422275">
                <a:moveTo>
                  <a:pt x="0" y="422147"/>
                </a:moveTo>
                <a:lnTo>
                  <a:pt x="437387" y="422147"/>
                </a:lnTo>
                <a:lnTo>
                  <a:pt x="437387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0565" y="1339595"/>
            <a:ext cx="8543925" cy="1053465"/>
            <a:chOff x="900565" y="1339595"/>
            <a:chExt cx="8543925" cy="1053465"/>
          </a:xfrm>
        </p:grpSpPr>
        <p:sp>
          <p:nvSpPr>
            <p:cNvPr id="4" name="object 4"/>
            <p:cNvSpPr/>
            <p:nvPr/>
          </p:nvSpPr>
          <p:spPr>
            <a:xfrm>
              <a:off x="1191641" y="1447799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4">
                  <a:moveTo>
                    <a:pt x="437388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3964"/>
                  </a:lnTo>
                  <a:lnTo>
                    <a:pt x="437388" y="473964"/>
                  </a:lnTo>
                  <a:lnTo>
                    <a:pt x="437388" y="422148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170" y="1447799"/>
              <a:ext cx="329183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5093" y="1869947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7" y="473963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473963"/>
                  </a:lnTo>
                  <a:lnTo>
                    <a:pt x="422147" y="473963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0565" y="1796795"/>
              <a:ext cx="8543540" cy="5471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6070" y="1339595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4">
                  <a:moveTo>
                    <a:pt x="32003" y="1053083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3083"/>
                  </a:lnTo>
                  <a:lnTo>
                    <a:pt x="32003" y="105308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31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Techniques </a:t>
            </a:r>
            <a:r>
              <a:rPr dirty="0"/>
              <a:t>used for </a:t>
            </a:r>
            <a:r>
              <a:rPr spc="-5" dirty="0"/>
              <a:t>extracting Knowledge  </a:t>
            </a:r>
            <a:r>
              <a:rPr dirty="0"/>
              <a:t>from a </a:t>
            </a:r>
            <a:r>
              <a:rPr spc="-5" dirty="0"/>
              <a:t>domain</a:t>
            </a:r>
            <a:r>
              <a:rPr spc="-25" dirty="0"/>
              <a:t> </a:t>
            </a:r>
            <a:r>
              <a:rPr spc="-5" dirty="0"/>
              <a:t>expert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15044" y="2092857"/>
            <a:ext cx="7390130" cy="194754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e-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</a:t>
            </a:r>
            <a:r>
              <a:rPr sz="28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refinement</a:t>
            </a:r>
            <a:endParaRPr sz="2800">
              <a:latin typeface="Times New Roman"/>
              <a:cs typeface="Times New Roman"/>
            </a:endParaRPr>
          </a:p>
          <a:p>
            <a:pPr marL="321945" marR="5080">
              <a:lnSpc>
                <a:spcPct val="100200"/>
              </a:lnSpc>
              <a:spcBef>
                <a:spcPts val="835"/>
              </a:spcBef>
            </a:pPr>
            <a:r>
              <a:rPr sz="2800" spc="-5" dirty="0">
                <a:latin typeface="Times New Roman"/>
                <a:cs typeface="Times New Roman"/>
              </a:rPr>
              <a:t>Have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D.E. gives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K.E. a series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problems  to solve using the rules acquired </a:t>
            </a:r>
            <a:r>
              <a:rPr sz="2800" dirty="0">
                <a:latin typeface="Times New Roman"/>
                <a:cs typeface="Times New Roman"/>
              </a:rPr>
              <a:t>from the  </a:t>
            </a:r>
            <a:r>
              <a:rPr sz="2800" spc="-5" dirty="0">
                <a:latin typeface="Times New Roman"/>
                <a:cs typeface="Times New Roman"/>
              </a:rPr>
              <a:t>interviews.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0176" y="4377942"/>
            <a:ext cx="29832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0" marR="5080" indent="-445134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Gives the </a:t>
            </a:r>
            <a:r>
              <a:rPr sz="22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K.E. </a:t>
            </a:r>
            <a:r>
              <a:rPr sz="22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a series </a:t>
            </a:r>
            <a:r>
              <a:rPr sz="2200" b="1" dirty="0">
                <a:solidFill>
                  <a:srgbClr val="3232CC"/>
                </a:solidFill>
                <a:latin typeface="Times New Roman"/>
                <a:cs typeface="Times New Roman"/>
              </a:rPr>
              <a:t>of  </a:t>
            </a:r>
            <a:r>
              <a:rPr sz="22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problems to</a:t>
            </a:r>
            <a:r>
              <a:rPr sz="2200" b="1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solve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498" y="4730496"/>
            <a:ext cx="4805680" cy="76200"/>
          </a:xfrm>
          <a:custGeom>
            <a:avLst/>
            <a:gdLst/>
            <a:ahLst/>
            <a:cxnLst/>
            <a:rect l="l" t="t" r="r" b="b"/>
            <a:pathLst>
              <a:path w="4805680" h="76200">
                <a:moveTo>
                  <a:pt x="4745736" y="41148"/>
                </a:moveTo>
                <a:lnTo>
                  <a:pt x="4745736" y="35052"/>
                </a:lnTo>
                <a:lnTo>
                  <a:pt x="4741164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1164" y="42672"/>
                </a:lnTo>
                <a:lnTo>
                  <a:pt x="4745736" y="41148"/>
                </a:lnTo>
                <a:close/>
              </a:path>
              <a:path w="4805680" h="76200">
                <a:moveTo>
                  <a:pt x="4805172" y="38100"/>
                </a:moveTo>
                <a:lnTo>
                  <a:pt x="4728972" y="0"/>
                </a:lnTo>
                <a:lnTo>
                  <a:pt x="4728972" y="33528"/>
                </a:lnTo>
                <a:lnTo>
                  <a:pt x="4741164" y="33528"/>
                </a:lnTo>
                <a:lnTo>
                  <a:pt x="4745736" y="35052"/>
                </a:lnTo>
                <a:lnTo>
                  <a:pt x="4745736" y="67818"/>
                </a:lnTo>
                <a:lnTo>
                  <a:pt x="4805172" y="38100"/>
                </a:lnTo>
                <a:close/>
              </a:path>
              <a:path w="4805680" h="76200">
                <a:moveTo>
                  <a:pt x="4745736" y="67818"/>
                </a:moveTo>
                <a:lnTo>
                  <a:pt x="4745736" y="41148"/>
                </a:lnTo>
                <a:lnTo>
                  <a:pt x="4741164" y="42672"/>
                </a:lnTo>
                <a:lnTo>
                  <a:pt x="4728972" y="42672"/>
                </a:lnTo>
                <a:lnTo>
                  <a:pt x="4728972" y="76200"/>
                </a:lnTo>
                <a:lnTo>
                  <a:pt x="4745736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37116" y="4486146"/>
            <a:ext cx="68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D.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11576" y="4486146"/>
            <a:ext cx="702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K.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93269" y="4277867"/>
            <a:ext cx="6934200" cy="990600"/>
          </a:xfrm>
          <a:custGeom>
            <a:avLst/>
            <a:gdLst/>
            <a:ahLst/>
            <a:cxnLst/>
            <a:rect l="l" t="t" r="r" b="b"/>
            <a:pathLst>
              <a:path w="6934200" h="990600">
                <a:moveTo>
                  <a:pt x="0" y="0"/>
                </a:moveTo>
                <a:lnTo>
                  <a:pt x="0" y="990599"/>
                </a:lnTo>
                <a:lnTo>
                  <a:pt x="6934199" y="990599"/>
                </a:lnTo>
                <a:lnTo>
                  <a:pt x="69341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649" y="1447800"/>
            <a:ext cx="437515" cy="422275"/>
          </a:xfrm>
          <a:custGeom>
            <a:avLst/>
            <a:gdLst/>
            <a:ahLst/>
            <a:cxnLst/>
            <a:rect l="l" t="t" r="r" b="b"/>
            <a:pathLst>
              <a:path w="437514" h="422275">
                <a:moveTo>
                  <a:pt x="0" y="422147"/>
                </a:moveTo>
                <a:lnTo>
                  <a:pt x="437387" y="422147"/>
                </a:lnTo>
                <a:lnTo>
                  <a:pt x="437387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0565" y="1339595"/>
            <a:ext cx="8543925" cy="1053465"/>
            <a:chOff x="900565" y="1339595"/>
            <a:chExt cx="8543925" cy="1053465"/>
          </a:xfrm>
        </p:grpSpPr>
        <p:sp>
          <p:nvSpPr>
            <p:cNvPr id="4" name="object 4"/>
            <p:cNvSpPr/>
            <p:nvPr/>
          </p:nvSpPr>
          <p:spPr>
            <a:xfrm>
              <a:off x="1191641" y="1447799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4">
                  <a:moveTo>
                    <a:pt x="437388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3964"/>
                  </a:lnTo>
                  <a:lnTo>
                    <a:pt x="437388" y="473964"/>
                  </a:lnTo>
                  <a:lnTo>
                    <a:pt x="437388" y="422148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170" y="1447799"/>
              <a:ext cx="329183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5093" y="1869947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7" y="473963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473963"/>
                  </a:lnTo>
                  <a:lnTo>
                    <a:pt x="422147" y="473963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0565" y="1796795"/>
              <a:ext cx="8543540" cy="5471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6070" y="1339595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4">
                  <a:moveTo>
                    <a:pt x="32003" y="1053083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3083"/>
                  </a:lnTo>
                  <a:lnTo>
                    <a:pt x="32003" y="105308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31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Techniques </a:t>
            </a:r>
            <a:r>
              <a:rPr dirty="0"/>
              <a:t>used for </a:t>
            </a:r>
            <a:r>
              <a:rPr spc="-5" dirty="0"/>
              <a:t>extracting Knowledge  </a:t>
            </a:r>
            <a:r>
              <a:rPr dirty="0"/>
              <a:t>from a </a:t>
            </a:r>
            <a:r>
              <a:rPr spc="-5" dirty="0"/>
              <a:t>domain</a:t>
            </a:r>
            <a:r>
              <a:rPr spc="-25" dirty="0"/>
              <a:t> </a:t>
            </a:r>
            <a:r>
              <a:rPr spc="-5" dirty="0"/>
              <a:t>expert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15044" y="2169057"/>
            <a:ext cx="7387590" cy="13684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f- System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examination</a:t>
            </a:r>
            <a:endParaRPr sz="2800">
              <a:latin typeface="Times New Roman"/>
              <a:cs typeface="Times New Roman"/>
            </a:endParaRPr>
          </a:p>
          <a:p>
            <a:pPr marL="321945" marR="5080">
              <a:lnSpc>
                <a:spcPct val="100400"/>
              </a:lnSpc>
              <a:spcBef>
                <a:spcPts val="225"/>
              </a:spcBef>
            </a:pPr>
            <a:r>
              <a:rPr sz="2800" spc="-5" dirty="0">
                <a:latin typeface="Times New Roman"/>
                <a:cs typeface="Times New Roman"/>
              </a:rPr>
              <a:t>Have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D.E. examine and critique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prototype  </a:t>
            </a:r>
            <a:r>
              <a:rPr sz="2800" spc="-10" dirty="0">
                <a:latin typeface="Times New Roman"/>
                <a:cs typeface="Times New Roman"/>
              </a:rPr>
              <a:t>system’s </a:t>
            </a:r>
            <a:r>
              <a:rPr sz="2800" dirty="0">
                <a:latin typeface="Times New Roman"/>
                <a:cs typeface="Times New Roman"/>
              </a:rPr>
              <a:t>rules </a:t>
            </a:r>
            <a:r>
              <a:rPr sz="2800" spc="-5" dirty="0">
                <a:latin typeface="Times New Roman"/>
                <a:cs typeface="Times New Roman"/>
              </a:rPr>
              <a:t>and control structure.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6752" y="4376418"/>
            <a:ext cx="2910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Examine and</a:t>
            </a:r>
            <a:r>
              <a:rPr sz="240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Critique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498" y="4730496"/>
            <a:ext cx="4805680" cy="76200"/>
          </a:xfrm>
          <a:custGeom>
            <a:avLst/>
            <a:gdLst/>
            <a:ahLst/>
            <a:cxnLst/>
            <a:rect l="l" t="t" r="r" b="b"/>
            <a:pathLst>
              <a:path w="4805680" h="76200">
                <a:moveTo>
                  <a:pt x="4745736" y="41148"/>
                </a:moveTo>
                <a:lnTo>
                  <a:pt x="4745736" y="35052"/>
                </a:lnTo>
                <a:lnTo>
                  <a:pt x="4741164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1164" y="42672"/>
                </a:lnTo>
                <a:lnTo>
                  <a:pt x="4745736" y="41148"/>
                </a:lnTo>
                <a:close/>
              </a:path>
              <a:path w="4805680" h="76200">
                <a:moveTo>
                  <a:pt x="4805172" y="38100"/>
                </a:moveTo>
                <a:lnTo>
                  <a:pt x="4728972" y="0"/>
                </a:lnTo>
                <a:lnTo>
                  <a:pt x="4728972" y="33528"/>
                </a:lnTo>
                <a:lnTo>
                  <a:pt x="4741164" y="33528"/>
                </a:lnTo>
                <a:lnTo>
                  <a:pt x="4745736" y="35052"/>
                </a:lnTo>
                <a:lnTo>
                  <a:pt x="4745736" y="67818"/>
                </a:lnTo>
                <a:lnTo>
                  <a:pt x="4805172" y="38100"/>
                </a:lnTo>
                <a:close/>
              </a:path>
              <a:path w="4805680" h="76200">
                <a:moveTo>
                  <a:pt x="4745736" y="67818"/>
                </a:moveTo>
                <a:lnTo>
                  <a:pt x="4745736" y="41148"/>
                </a:lnTo>
                <a:lnTo>
                  <a:pt x="4741164" y="42672"/>
                </a:lnTo>
                <a:lnTo>
                  <a:pt x="4728972" y="42672"/>
                </a:lnTo>
                <a:lnTo>
                  <a:pt x="4728972" y="76200"/>
                </a:lnTo>
                <a:lnTo>
                  <a:pt x="4745736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37116" y="4486146"/>
            <a:ext cx="68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D.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11576" y="4486146"/>
            <a:ext cx="702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K.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93269" y="4277867"/>
            <a:ext cx="6934200" cy="990600"/>
          </a:xfrm>
          <a:custGeom>
            <a:avLst/>
            <a:gdLst/>
            <a:ahLst/>
            <a:cxnLst/>
            <a:rect l="l" t="t" r="r" b="b"/>
            <a:pathLst>
              <a:path w="6934200" h="990600">
                <a:moveTo>
                  <a:pt x="0" y="0"/>
                </a:moveTo>
                <a:lnTo>
                  <a:pt x="0" y="990599"/>
                </a:lnTo>
                <a:lnTo>
                  <a:pt x="6934199" y="990599"/>
                </a:lnTo>
                <a:lnTo>
                  <a:pt x="69341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649" y="1447800"/>
            <a:ext cx="437515" cy="422275"/>
          </a:xfrm>
          <a:custGeom>
            <a:avLst/>
            <a:gdLst/>
            <a:ahLst/>
            <a:cxnLst/>
            <a:rect l="l" t="t" r="r" b="b"/>
            <a:pathLst>
              <a:path w="437514" h="422275">
                <a:moveTo>
                  <a:pt x="0" y="422147"/>
                </a:moveTo>
                <a:lnTo>
                  <a:pt x="437387" y="422147"/>
                </a:lnTo>
                <a:lnTo>
                  <a:pt x="437387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0565" y="1339595"/>
            <a:ext cx="8543925" cy="1053465"/>
            <a:chOff x="900565" y="1339595"/>
            <a:chExt cx="8543925" cy="1053465"/>
          </a:xfrm>
        </p:grpSpPr>
        <p:sp>
          <p:nvSpPr>
            <p:cNvPr id="4" name="object 4"/>
            <p:cNvSpPr/>
            <p:nvPr/>
          </p:nvSpPr>
          <p:spPr>
            <a:xfrm>
              <a:off x="1191641" y="1447799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4">
                  <a:moveTo>
                    <a:pt x="437388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3964"/>
                  </a:lnTo>
                  <a:lnTo>
                    <a:pt x="437388" y="473964"/>
                  </a:lnTo>
                  <a:lnTo>
                    <a:pt x="437388" y="422148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170" y="1447799"/>
              <a:ext cx="329183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5093" y="1869947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7" y="473963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473963"/>
                  </a:lnTo>
                  <a:lnTo>
                    <a:pt x="422147" y="473963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0565" y="1796795"/>
              <a:ext cx="8543540" cy="5471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6070" y="1339595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4">
                  <a:moveTo>
                    <a:pt x="32003" y="1053083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3083"/>
                  </a:lnTo>
                  <a:lnTo>
                    <a:pt x="32003" y="105308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31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Techniques </a:t>
            </a:r>
            <a:r>
              <a:rPr dirty="0"/>
              <a:t>used for </a:t>
            </a:r>
            <a:r>
              <a:rPr spc="-5" dirty="0"/>
              <a:t>extracting Knowledge  </a:t>
            </a:r>
            <a:r>
              <a:rPr dirty="0"/>
              <a:t>from a </a:t>
            </a:r>
            <a:r>
              <a:rPr spc="-5" dirty="0"/>
              <a:t>domain</a:t>
            </a:r>
            <a:r>
              <a:rPr spc="-25" dirty="0"/>
              <a:t> </a:t>
            </a:r>
            <a:r>
              <a:rPr spc="-5" dirty="0"/>
              <a:t>expert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15044" y="2169057"/>
            <a:ext cx="6996430" cy="13684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g-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examination</a:t>
            </a:r>
            <a:endParaRPr sz="2800">
              <a:latin typeface="Times New Roman"/>
              <a:cs typeface="Times New Roman"/>
            </a:endParaRPr>
          </a:p>
          <a:p>
            <a:pPr marL="321945" marR="5080">
              <a:lnSpc>
                <a:spcPct val="100400"/>
              </a:lnSpc>
              <a:spcBef>
                <a:spcPts val="225"/>
              </a:spcBef>
            </a:pPr>
            <a:r>
              <a:rPr sz="2800" spc="-5" dirty="0">
                <a:latin typeface="Times New Roman"/>
                <a:cs typeface="Times New Roman"/>
              </a:rPr>
              <a:t>Present the </a:t>
            </a:r>
            <a:r>
              <a:rPr sz="2800" spc="-10" dirty="0">
                <a:latin typeface="Times New Roman"/>
                <a:cs typeface="Times New Roman"/>
              </a:rPr>
              <a:t>cases </a:t>
            </a:r>
            <a:r>
              <a:rPr sz="2800" spc="-5" dirty="0">
                <a:latin typeface="Times New Roman"/>
                <a:cs typeface="Times New Roman"/>
              </a:rPr>
              <a:t>solved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D.E. and </a:t>
            </a:r>
            <a:r>
              <a:rPr sz="2800" dirty="0">
                <a:latin typeface="Times New Roman"/>
                <a:cs typeface="Times New Roman"/>
              </a:rPr>
              <a:t>prototype  </a:t>
            </a:r>
            <a:r>
              <a:rPr sz="2800" spc="-5" dirty="0">
                <a:latin typeface="Times New Roman"/>
                <a:cs typeface="Times New Roman"/>
              </a:rPr>
              <a:t>system to other outside domain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experts.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6752" y="4376418"/>
            <a:ext cx="2910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Examine and</a:t>
            </a:r>
            <a:r>
              <a:rPr sz="2400" b="1" spc="-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Validate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07898" y="4730496"/>
            <a:ext cx="4653280" cy="76200"/>
          </a:xfrm>
          <a:custGeom>
            <a:avLst/>
            <a:gdLst/>
            <a:ahLst/>
            <a:cxnLst/>
            <a:rect l="l" t="t" r="r" b="b"/>
            <a:pathLst>
              <a:path w="4653280" h="76200">
                <a:moveTo>
                  <a:pt x="4593336" y="41148"/>
                </a:moveTo>
                <a:lnTo>
                  <a:pt x="4593336" y="35052"/>
                </a:lnTo>
                <a:lnTo>
                  <a:pt x="4588764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588764" y="42672"/>
                </a:lnTo>
                <a:lnTo>
                  <a:pt x="4593336" y="41148"/>
                </a:lnTo>
                <a:close/>
              </a:path>
              <a:path w="4653280" h="76200">
                <a:moveTo>
                  <a:pt x="4652772" y="38100"/>
                </a:moveTo>
                <a:lnTo>
                  <a:pt x="4576572" y="0"/>
                </a:lnTo>
                <a:lnTo>
                  <a:pt x="4576572" y="33528"/>
                </a:lnTo>
                <a:lnTo>
                  <a:pt x="4588764" y="33528"/>
                </a:lnTo>
                <a:lnTo>
                  <a:pt x="4593336" y="35052"/>
                </a:lnTo>
                <a:lnTo>
                  <a:pt x="4593336" y="67818"/>
                </a:lnTo>
                <a:lnTo>
                  <a:pt x="4652772" y="38100"/>
                </a:lnTo>
                <a:close/>
              </a:path>
              <a:path w="4653280" h="76200">
                <a:moveTo>
                  <a:pt x="4593336" y="67818"/>
                </a:moveTo>
                <a:lnTo>
                  <a:pt x="4593336" y="41148"/>
                </a:lnTo>
                <a:lnTo>
                  <a:pt x="4588764" y="42672"/>
                </a:lnTo>
                <a:lnTo>
                  <a:pt x="4576572" y="42672"/>
                </a:lnTo>
                <a:lnTo>
                  <a:pt x="4576572" y="76200"/>
                </a:lnTo>
                <a:lnTo>
                  <a:pt x="4593336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32316" y="4486146"/>
            <a:ext cx="1148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D.E.</a:t>
            </a:r>
            <a:r>
              <a:rPr sz="28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11640" y="4486146"/>
            <a:ext cx="702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K.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64669" y="4277867"/>
            <a:ext cx="7162800" cy="990600"/>
          </a:xfrm>
          <a:custGeom>
            <a:avLst/>
            <a:gdLst/>
            <a:ahLst/>
            <a:cxnLst/>
            <a:rect l="l" t="t" r="r" b="b"/>
            <a:pathLst>
              <a:path w="7162800" h="990600">
                <a:moveTo>
                  <a:pt x="0" y="0"/>
                </a:moveTo>
                <a:lnTo>
                  <a:pt x="0" y="990599"/>
                </a:lnTo>
                <a:lnTo>
                  <a:pt x="7162799" y="990599"/>
                </a:lnTo>
                <a:lnTo>
                  <a:pt x="71627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8216" y="1497583"/>
            <a:ext cx="57365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Identification</a:t>
            </a:r>
            <a:r>
              <a:rPr spc="-25" dirty="0"/>
              <a:t> </a:t>
            </a:r>
            <a:r>
              <a:rPr spc="-5" dirty="0"/>
              <a:t>Problem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95816" y="2200147"/>
            <a:ext cx="7209155" cy="1306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>
              <a:lnSpc>
                <a:spcPct val="100200"/>
              </a:lnSpc>
              <a:spcBef>
                <a:spcPts val="90"/>
              </a:spcBef>
            </a:pPr>
            <a:r>
              <a:rPr sz="2800" spc="-5" dirty="0">
                <a:latin typeface="Times New Roman"/>
                <a:cs typeface="Times New Roman"/>
              </a:rPr>
              <a:t>Consider aircraft identification problem,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draw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the 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decision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tree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find the produced production  rules </a:t>
            </a:r>
            <a:r>
              <a:rPr sz="2800" spc="-5" dirty="0">
                <a:latin typeface="Times New Roman"/>
                <a:cs typeface="Times New Roman"/>
              </a:rPr>
              <a:t>according </a:t>
            </a:r>
            <a:r>
              <a:rPr sz="2800" spc="-1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the following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order: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0616" y="3484269"/>
            <a:ext cx="2502535" cy="25908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78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Engine</a:t>
            </a:r>
            <a:r>
              <a:rPr sz="2800" spc="-3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type.</a:t>
            </a:r>
            <a:endParaRPr sz="28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spcBef>
                <a:spcPts val="68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Wing</a:t>
            </a:r>
            <a:r>
              <a:rPr sz="2800" spc="-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B050"/>
                </a:solidFill>
                <a:latin typeface="Times New Roman"/>
                <a:cs typeface="Times New Roman"/>
              </a:rPr>
              <a:t>shape.</a:t>
            </a:r>
            <a:endParaRPr sz="28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spcBef>
                <a:spcPts val="67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Wing</a:t>
            </a:r>
            <a:r>
              <a:rPr sz="2800" spc="-6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position.</a:t>
            </a:r>
            <a:endParaRPr sz="28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spcBef>
                <a:spcPts val="68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10" dirty="0">
                <a:solidFill>
                  <a:srgbClr val="00B050"/>
                </a:solidFill>
                <a:latin typeface="Times New Roman"/>
                <a:cs typeface="Times New Roman"/>
              </a:rPr>
              <a:t>Tail</a:t>
            </a:r>
            <a:r>
              <a:rPr sz="2800" spc="-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shape.</a:t>
            </a:r>
            <a:endParaRPr sz="28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spcBef>
                <a:spcPts val="67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Bulges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1015" y="3484269"/>
            <a:ext cx="3310890" cy="207835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78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latin typeface="Times New Roman"/>
                <a:cs typeface="Times New Roman"/>
              </a:rPr>
              <a:t>Number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engines</a:t>
            </a:r>
            <a:endParaRPr sz="2800"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spcBef>
                <a:spcPts val="68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latin typeface="Times New Roman"/>
                <a:cs typeface="Times New Roman"/>
              </a:rPr>
              <a:t>Size 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dimensions</a:t>
            </a:r>
            <a:endParaRPr sz="2800"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spcBef>
                <a:spcPts val="67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latin typeface="Times New Roman"/>
                <a:cs typeface="Times New Roman"/>
              </a:rPr>
              <a:t>Color 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markings</a:t>
            </a:r>
            <a:endParaRPr sz="2800"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spcBef>
                <a:spcPts val="68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latin typeface="Times New Roman"/>
                <a:cs typeface="Times New Roman"/>
              </a:rPr>
              <a:t>Speed 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altitude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0616" y="2276347"/>
            <a:ext cx="7069455" cy="1306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6555" marR="5080" indent="-364490">
              <a:lnSpc>
                <a:spcPct val="100200"/>
              </a:lnSpc>
              <a:spcBef>
                <a:spcPts val="9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process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acquiring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knowledge </a:t>
            </a:r>
            <a:r>
              <a:rPr sz="2800" dirty="0">
                <a:latin typeface="Times New Roman"/>
                <a:cs typeface="Times New Roman"/>
              </a:rPr>
              <a:t>from  </a:t>
            </a:r>
            <a:r>
              <a:rPr sz="2800" spc="-10" dirty="0">
                <a:latin typeface="Times New Roman"/>
                <a:cs typeface="Times New Roman"/>
              </a:rPr>
              <a:t>human </a:t>
            </a:r>
            <a:r>
              <a:rPr sz="2800" spc="-5" dirty="0">
                <a:latin typeface="Times New Roman"/>
                <a:cs typeface="Times New Roman"/>
              </a:rPr>
              <a:t>experts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other sources (e.g. </a:t>
            </a:r>
            <a:r>
              <a:rPr sz="2800" dirty="0">
                <a:latin typeface="Times New Roman"/>
                <a:cs typeface="Times New Roman"/>
              </a:rPr>
              <a:t>books,  </a:t>
            </a:r>
            <a:r>
              <a:rPr sz="2800" spc="-5" dirty="0">
                <a:latin typeface="Times New Roman"/>
                <a:cs typeface="Times New Roman"/>
              </a:rPr>
              <a:t>manuals) to </a:t>
            </a:r>
            <a:r>
              <a:rPr sz="2800" dirty="0">
                <a:latin typeface="Times New Roman"/>
                <a:cs typeface="Times New Roman"/>
              </a:rPr>
              <a:t>solve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92877" y="6776630"/>
            <a:ext cx="17399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3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8216" y="1509775"/>
            <a:ext cx="50368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Acquisition</a:t>
            </a:r>
            <a:r>
              <a:rPr spc="-40" dirty="0"/>
              <a:t> </a:t>
            </a:r>
            <a:r>
              <a:rPr spc="-5" dirty="0"/>
              <a:t>(KA)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649" y="1447800"/>
            <a:ext cx="437515" cy="422275"/>
          </a:xfrm>
          <a:custGeom>
            <a:avLst/>
            <a:gdLst/>
            <a:ahLst/>
            <a:cxnLst/>
            <a:rect l="l" t="t" r="r" b="b"/>
            <a:pathLst>
              <a:path w="437514" h="422275">
                <a:moveTo>
                  <a:pt x="0" y="422147"/>
                </a:moveTo>
                <a:lnTo>
                  <a:pt x="437387" y="422147"/>
                </a:lnTo>
                <a:lnTo>
                  <a:pt x="437387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0565" y="1339595"/>
            <a:ext cx="8543925" cy="1053465"/>
            <a:chOff x="900565" y="1339595"/>
            <a:chExt cx="8543925" cy="1053465"/>
          </a:xfrm>
        </p:grpSpPr>
        <p:sp>
          <p:nvSpPr>
            <p:cNvPr id="4" name="object 4"/>
            <p:cNvSpPr/>
            <p:nvPr/>
          </p:nvSpPr>
          <p:spPr>
            <a:xfrm>
              <a:off x="1191641" y="1447799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4">
                  <a:moveTo>
                    <a:pt x="437388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3964"/>
                  </a:lnTo>
                  <a:lnTo>
                    <a:pt x="437388" y="473964"/>
                  </a:lnTo>
                  <a:lnTo>
                    <a:pt x="437388" y="422148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170" y="1447799"/>
              <a:ext cx="329183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5093" y="1869947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7" y="473963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473963"/>
                  </a:lnTo>
                  <a:lnTo>
                    <a:pt x="422147" y="473963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0565" y="1796795"/>
              <a:ext cx="8543540" cy="5471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6070" y="1339595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4">
                  <a:moveTo>
                    <a:pt x="32003" y="1053083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3083"/>
                  </a:lnTo>
                  <a:lnTo>
                    <a:pt x="32003" y="105308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45548" y="3616070"/>
          <a:ext cx="8580120" cy="2331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8655"/>
                <a:gridCol w="1805940"/>
                <a:gridCol w="1536064"/>
                <a:gridCol w="1534794"/>
                <a:gridCol w="1736089"/>
              </a:tblGrid>
              <a:tr h="3855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5" dirty="0">
                          <a:solidFill>
                            <a:srgbClr val="C40E9D"/>
                          </a:solidFill>
                          <a:latin typeface="Times New Roman"/>
                          <a:cs typeface="Times New Roman"/>
                        </a:rPr>
                        <a:t>Attribute/Type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C130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C141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C5A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B747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55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Engine</a:t>
                      </a:r>
                      <a:r>
                        <a:rPr sz="2200" b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Propeller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Jet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Jet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Jet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55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Wing</a:t>
                      </a:r>
                      <a:r>
                        <a:rPr sz="2200" b="1" spc="-1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position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Low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55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b="1" spc="-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Wing</a:t>
                      </a:r>
                      <a:r>
                        <a:rPr sz="2200" b="1" spc="-1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shape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Conventional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Swept-back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Swept-back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Swept-back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b="1" spc="-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Tail</a:t>
                      </a:r>
                      <a:r>
                        <a:rPr sz="2200" b="1" spc="-1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shape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Conventional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T-tail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T-tail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Conventional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55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Bulges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Under-wing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Aft-wing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Aft-cock</a:t>
                      </a:r>
                      <a:r>
                        <a:rPr sz="2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pit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95816" y="2200147"/>
            <a:ext cx="7085965" cy="1306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Assuming that we feel relatively confident with  </a:t>
            </a:r>
            <a:r>
              <a:rPr sz="2800" b="0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filtered set </a:t>
            </a:r>
            <a:r>
              <a:rPr sz="2800" b="0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attributes, we </a:t>
            </a:r>
            <a:r>
              <a:rPr sz="28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may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list these </a:t>
            </a:r>
            <a:r>
              <a:rPr sz="2800" b="0" dirty="0">
                <a:solidFill>
                  <a:srgbClr val="000000"/>
                </a:solidFill>
                <a:latin typeface="Times New Roman"/>
                <a:cs typeface="Times New Roman"/>
              </a:rPr>
              <a:t>and 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their </a:t>
            </a:r>
            <a:r>
              <a:rPr sz="28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associated</a:t>
            </a:r>
            <a:r>
              <a:rPr sz="28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values.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1270" y="682751"/>
            <a:ext cx="4343400" cy="6371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8216" y="1497583"/>
            <a:ext cx="18084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Solution-1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633104" y="2379954"/>
            <a:ext cx="2942590" cy="364045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98145" indent="-386080">
              <a:lnSpc>
                <a:spcPct val="100000"/>
              </a:lnSpc>
              <a:spcBef>
                <a:spcPts val="1080"/>
              </a:spcBef>
              <a:buAutoNum type="arabicPlain"/>
              <a:tabLst>
                <a:tab pos="39878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Decision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Tree</a:t>
            </a:r>
            <a:endParaRPr sz="2800">
              <a:latin typeface="Times New Roman"/>
              <a:cs typeface="Times New Roman"/>
            </a:endParaRPr>
          </a:p>
          <a:p>
            <a:pPr marL="527685" marR="22225">
              <a:lnSpc>
                <a:spcPts val="2870"/>
              </a:lnSpc>
              <a:spcBef>
                <a:spcPts val="944"/>
              </a:spcBef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the attributes </a:t>
            </a:r>
            <a:r>
              <a:rPr sz="2400" dirty="0">
                <a:latin typeface="Times New Roman"/>
                <a:cs typeface="Times New Roman"/>
              </a:rPr>
              <a:t>are  </a:t>
            </a:r>
            <a:r>
              <a:rPr sz="2400" spc="-5" dirty="0">
                <a:latin typeface="Times New Roman"/>
                <a:cs typeface="Times New Roman"/>
              </a:rPr>
              <a:t>selected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  <a:p>
            <a:pPr marL="1196340" lvl="1" indent="-364490">
              <a:lnSpc>
                <a:spcPct val="100000"/>
              </a:lnSpc>
              <a:spcBef>
                <a:spcPts val="760"/>
              </a:spcBef>
              <a:buClr>
                <a:srgbClr val="3232CC"/>
              </a:buClr>
              <a:buSzPct val="58333"/>
              <a:buFont typeface="Wingdings"/>
              <a:buChar char=""/>
              <a:tabLst>
                <a:tab pos="1196340" algn="l"/>
                <a:tab pos="1196975" algn="l"/>
              </a:tabLst>
            </a:pPr>
            <a:r>
              <a:rPr sz="2400" spc="-5" dirty="0">
                <a:latin typeface="Times New Roman"/>
                <a:cs typeface="Times New Roman"/>
              </a:rPr>
              <a:t>Engine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type</a:t>
            </a:r>
            <a:endParaRPr sz="2400">
              <a:latin typeface="Times New Roman"/>
              <a:cs typeface="Times New Roman"/>
            </a:endParaRPr>
          </a:p>
          <a:p>
            <a:pPr marL="1196340" lvl="1" indent="-364490">
              <a:lnSpc>
                <a:spcPct val="100000"/>
              </a:lnSpc>
              <a:spcBef>
                <a:spcPts val="560"/>
              </a:spcBef>
              <a:buClr>
                <a:srgbClr val="3232CC"/>
              </a:buClr>
              <a:buSzPct val="58333"/>
              <a:buFont typeface="Wingdings"/>
              <a:buChar char=""/>
              <a:tabLst>
                <a:tab pos="1196340" algn="l"/>
                <a:tab pos="1196975" algn="l"/>
              </a:tabLst>
            </a:pPr>
            <a:r>
              <a:rPr sz="2400" spc="-10" dirty="0">
                <a:latin typeface="Times New Roman"/>
                <a:cs typeface="Times New Roman"/>
              </a:rPr>
              <a:t>Wing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position</a:t>
            </a:r>
            <a:endParaRPr sz="2400">
              <a:latin typeface="Times New Roman"/>
              <a:cs typeface="Times New Roman"/>
            </a:endParaRPr>
          </a:p>
          <a:p>
            <a:pPr marL="1196340" lvl="1" indent="-364490">
              <a:lnSpc>
                <a:spcPct val="100000"/>
              </a:lnSpc>
              <a:spcBef>
                <a:spcPts val="580"/>
              </a:spcBef>
              <a:buClr>
                <a:srgbClr val="3232CC"/>
              </a:buClr>
              <a:buSzPct val="58333"/>
              <a:buFont typeface="Wingdings"/>
              <a:buChar char=""/>
              <a:tabLst>
                <a:tab pos="1196340" algn="l"/>
                <a:tab pos="1196975" algn="l"/>
              </a:tabLst>
            </a:pPr>
            <a:r>
              <a:rPr sz="2400" spc="-10" dirty="0">
                <a:latin typeface="Times New Roman"/>
                <a:cs typeface="Times New Roman"/>
              </a:rPr>
              <a:t>Wing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shape</a:t>
            </a:r>
            <a:endParaRPr sz="2400">
              <a:latin typeface="Times New Roman"/>
              <a:cs typeface="Times New Roman"/>
            </a:endParaRPr>
          </a:p>
          <a:p>
            <a:pPr marL="1196340" lvl="1" indent="-364490">
              <a:lnSpc>
                <a:spcPct val="100000"/>
              </a:lnSpc>
              <a:spcBef>
                <a:spcPts val="560"/>
              </a:spcBef>
              <a:buClr>
                <a:srgbClr val="3232CC"/>
              </a:buClr>
              <a:buSzPct val="58333"/>
              <a:buFont typeface="Wingdings"/>
              <a:buChar char=""/>
              <a:tabLst>
                <a:tab pos="1196340" algn="l"/>
                <a:tab pos="1196975" algn="l"/>
              </a:tabLst>
            </a:pPr>
            <a:r>
              <a:rPr sz="2400" spc="-5" dirty="0">
                <a:latin typeface="Times New Roman"/>
                <a:cs typeface="Times New Roman"/>
              </a:rPr>
              <a:t>Tail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shape</a:t>
            </a:r>
            <a:endParaRPr sz="2400">
              <a:latin typeface="Times New Roman"/>
              <a:cs typeface="Times New Roman"/>
            </a:endParaRPr>
          </a:p>
          <a:p>
            <a:pPr marL="1196340" lvl="1" indent="-364490">
              <a:lnSpc>
                <a:spcPct val="100000"/>
              </a:lnSpc>
              <a:spcBef>
                <a:spcPts val="580"/>
              </a:spcBef>
              <a:buClr>
                <a:srgbClr val="3232CC"/>
              </a:buClr>
              <a:buSzPct val="58333"/>
              <a:buFont typeface="Wingdings"/>
              <a:buChar char=""/>
              <a:tabLst>
                <a:tab pos="1196340" algn="l"/>
                <a:tab pos="1196975" algn="l"/>
              </a:tabLst>
            </a:pPr>
            <a:r>
              <a:rPr sz="2400" spc="-5" dirty="0">
                <a:latin typeface="Times New Roman"/>
                <a:cs typeface="Times New Roman"/>
              </a:rPr>
              <a:t>Bulges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20742" y="6776717"/>
            <a:ext cx="2203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32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6916" y="2201671"/>
            <a:ext cx="7225030" cy="4714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R1</a:t>
            </a:r>
            <a:r>
              <a:rPr sz="2200" spc="-5" dirty="0">
                <a:latin typeface="Times New Roman"/>
                <a:cs typeface="Times New Roman"/>
              </a:rPr>
              <a:t>: </a:t>
            </a:r>
            <a:r>
              <a:rPr sz="2200" b="1" spc="-5" dirty="0">
                <a:latin typeface="Times New Roman"/>
                <a:cs typeface="Times New Roman"/>
              </a:rPr>
              <a:t>IF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1 </a:t>
            </a:r>
            <a:r>
              <a:rPr sz="2200" b="1" spc="-10" dirty="0">
                <a:solidFill>
                  <a:srgbClr val="E004A6"/>
                </a:solidFill>
                <a:latin typeface="Times New Roman"/>
                <a:cs typeface="Times New Roman"/>
              </a:rPr>
              <a:t>is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Propeller </a:t>
            </a:r>
            <a:r>
              <a:rPr sz="2200" b="1" spc="-5" dirty="0">
                <a:latin typeface="Times New Roman"/>
                <a:cs typeface="Times New Roman"/>
              </a:rPr>
              <a:t>THEN</a:t>
            </a:r>
            <a:r>
              <a:rPr sz="2200" b="1" spc="-1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C130</a:t>
            </a:r>
            <a:endParaRPr sz="2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R2</a:t>
            </a:r>
            <a:r>
              <a:rPr sz="2200" spc="-5" dirty="0">
                <a:latin typeface="Times New Roman"/>
                <a:cs typeface="Times New Roman"/>
              </a:rPr>
              <a:t>: </a:t>
            </a:r>
            <a:r>
              <a:rPr sz="2200" b="1" spc="-5" dirty="0">
                <a:latin typeface="Times New Roman"/>
                <a:cs typeface="Times New Roman"/>
              </a:rPr>
              <a:t>IF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1 </a:t>
            </a:r>
            <a:r>
              <a:rPr sz="2200" b="1" spc="-10" dirty="0">
                <a:solidFill>
                  <a:srgbClr val="E004A6"/>
                </a:solidFill>
                <a:latin typeface="Times New Roman"/>
                <a:cs typeface="Times New Roman"/>
              </a:rPr>
              <a:t>is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Jet </a:t>
            </a:r>
            <a:r>
              <a:rPr sz="2200" b="1" spc="-10" dirty="0">
                <a:latin typeface="Times New Roman"/>
                <a:cs typeface="Times New Roman"/>
              </a:rPr>
              <a:t>AND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2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is Low </a:t>
            </a:r>
            <a:r>
              <a:rPr sz="2200" b="1" spc="-10" dirty="0">
                <a:latin typeface="Times New Roman"/>
                <a:cs typeface="Times New Roman"/>
              </a:rPr>
              <a:t>THEN</a:t>
            </a:r>
            <a:r>
              <a:rPr sz="2200" b="1" spc="-19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B747</a:t>
            </a:r>
            <a:endParaRPr sz="2200">
              <a:latin typeface="Times New Roman"/>
              <a:cs typeface="Times New Roman"/>
            </a:endParaRPr>
          </a:p>
          <a:p>
            <a:pPr marL="445770" marR="534670" indent="-421005">
              <a:lnSpc>
                <a:spcPts val="263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R3</a:t>
            </a:r>
            <a:r>
              <a:rPr sz="2200" spc="-5" dirty="0">
                <a:latin typeface="Times New Roman"/>
                <a:cs typeface="Times New Roman"/>
              </a:rPr>
              <a:t>: </a:t>
            </a:r>
            <a:r>
              <a:rPr sz="2200" b="1" spc="-5" dirty="0">
                <a:latin typeface="Times New Roman"/>
                <a:cs typeface="Times New Roman"/>
              </a:rPr>
              <a:t>IF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1 </a:t>
            </a:r>
            <a:r>
              <a:rPr sz="2200" b="1" spc="-10" dirty="0">
                <a:solidFill>
                  <a:srgbClr val="E004A6"/>
                </a:solidFill>
                <a:latin typeface="Times New Roman"/>
                <a:cs typeface="Times New Roman"/>
              </a:rPr>
              <a:t>is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Jet </a:t>
            </a:r>
            <a:r>
              <a:rPr sz="2200" b="1" spc="-10" dirty="0">
                <a:latin typeface="Times New Roman"/>
                <a:cs typeface="Times New Roman"/>
              </a:rPr>
              <a:t>AND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2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is high </a:t>
            </a:r>
            <a:r>
              <a:rPr sz="2200" b="1" spc="-10" dirty="0">
                <a:latin typeface="Times New Roman"/>
                <a:cs typeface="Times New Roman"/>
              </a:rPr>
              <a:t>AND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3 </a:t>
            </a:r>
            <a:r>
              <a:rPr sz="2200" b="1" spc="-10" dirty="0">
                <a:solidFill>
                  <a:srgbClr val="E004A6"/>
                </a:solidFill>
                <a:latin typeface="Times New Roman"/>
                <a:cs typeface="Times New Roman"/>
              </a:rPr>
              <a:t>is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Conventional  </a:t>
            </a:r>
            <a:r>
              <a:rPr sz="2200" b="1" spc="-10" dirty="0">
                <a:latin typeface="Times New Roman"/>
                <a:cs typeface="Times New Roman"/>
              </a:rPr>
              <a:t>THEN </a:t>
            </a:r>
            <a:r>
              <a:rPr sz="22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Unknown</a:t>
            </a:r>
            <a:endParaRPr sz="2200">
              <a:latin typeface="Times New Roman"/>
              <a:cs typeface="Times New Roman"/>
            </a:endParaRPr>
          </a:p>
          <a:p>
            <a:pPr marL="514350" marR="17780" indent="-489584">
              <a:lnSpc>
                <a:spcPts val="2640"/>
              </a:lnSpc>
            </a:pP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R4</a:t>
            </a:r>
            <a:r>
              <a:rPr sz="2200" spc="-5" dirty="0">
                <a:latin typeface="Times New Roman"/>
                <a:cs typeface="Times New Roman"/>
              </a:rPr>
              <a:t>: </a:t>
            </a:r>
            <a:r>
              <a:rPr sz="2200" b="1" spc="-5" dirty="0">
                <a:latin typeface="Times New Roman"/>
                <a:cs typeface="Times New Roman"/>
              </a:rPr>
              <a:t>IF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X1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is Jet </a:t>
            </a:r>
            <a:r>
              <a:rPr sz="2200" b="1" spc="-10" dirty="0">
                <a:latin typeface="Times New Roman"/>
                <a:cs typeface="Times New Roman"/>
              </a:rPr>
              <a:t>AND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2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is high </a:t>
            </a:r>
            <a:r>
              <a:rPr sz="2200" b="1" spc="-10" dirty="0">
                <a:latin typeface="Times New Roman"/>
                <a:cs typeface="Times New Roman"/>
              </a:rPr>
              <a:t>AND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3 </a:t>
            </a:r>
            <a:r>
              <a:rPr sz="2200" b="1" spc="-10" dirty="0">
                <a:solidFill>
                  <a:srgbClr val="E004A6"/>
                </a:solidFill>
                <a:latin typeface="Times New Roman"/>
                <a:cs typeface="Times New Roman"/>
              </a:rPr>
              <a:t>is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Swept-back </a:t>
            </a:r>
            <a:r>
              <a:rPr sz="2200" b="1" spc="-10" dirty="0">
                <a:latin typeface="Times New Roman"/>
                <a:cs typeface="Times New Roman"/>
              </a:rPr>
              <a:t>AND 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4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is Conventional </a:t>
            </a:r>
            <a:r>
              <a:rPr sz="2200" b="1" spc="-10" dirty="0">
                <a:latin typeface="Times New Roman"/>
                <a:cs typeface="Times New Roman"/>
              </a:rPr>
              <a:t>THEN</a:t>
            </a:r>
            <a:r>
              <a:rPr sz="2200" b="1" spc="-2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Unknown</a:t>
            </a:r>
            <a:endParaRPr sz="2200">
              <a:latin typeface="Times New Roman"/>
              <a:cs typeface="Times New Roman"/>
            </a:endParaRPr>
          </a:p>
          <a:p>
            <a:pPr marL="514350" marR="17780" indent="-489584">
              <a:lnSpc>
                <a:spcPts val="2640"/>
              </a:lnSpc>
            </a:pP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R5</a:t>
            </a:r>
            <a:r>
              <a:rPr sz="2200" spc="-5" dirty="0">
                <a:latin typeface="Times New Roman"/>
                <a:cs typeface="Times New Roman"/>
              </a:rPr>
              <a:t>: </a:t>
            </a:r>
            <a:r>
              <a:rPr sz="2200" b="1" spc="-5" dirty="0">
                <a:latin typeface="Times New Roman"/>
                <a:cs typeface="Times New Roman"/>
              </a:rPr>
              <a:t>IF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X1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is Jet </a:t>
            </a:r>
            <a:r>
              <a:rPr sz="2200" b="1" spc="-10" dirty="0">
                <a:latin typeface="Times New Roman"/>
                <a:cs typeface="Times New Roman"/>
              </a:rPr>
              <a:t>AND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2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is high </a:t>
            </a:r>
            <a:r>
              <a:rPr sz="2200" b="1" spc="-10" dirty="0">
                <a:latin typeface="Times New Roman"/>
                <a:cs typeface="Times New Roman"/>
              </a:rPr>
              <a:t>AND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3 </a:t>
            </a:r>
            <a:r>
              <a:rPr sz="2200" b="1" spc="-10" dirty="0">
                <a:solidFill>
                  <a:srgbClr val="E004A6"/>
                </a:solidFill>
                <a:latin typeface="Times New Roman"/>
                <a:cs typeface="Times New Roman"/>
              </a:rPr>
              <a:t>is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Swept-back </a:t>
            </a:r>
            <a:r>
              <a:rPr sz="2200" b="1" spc="-10" dirty="0">
                <a:latin typeface="Times New Roman"/>
                <a:cs typeface="Times New Roman"/>
              </a:rPr>
              <a:t>AND 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4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is T-tail </a:t>
            </a:r>
            <a:r>
              <a:rPr sz="2200" b="1" spc="-10" dirty="0">
                <a:latin typeface="Times New Roman"/>
                <a:cs typeface="Times New Roman"/>
              </a:rPr>
              <a:t>AND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5 </a:t>
            </a:r>
            <a:r>
              <a:rPr sz="2200" b="1" spc="-10" dirty="0">
                <a:solidFill>
                  <a:srgbClr val="E004A6"/>
                </a:solidFill>
                <a:latin typeface="Times New Roman"/>
                <a:cs typeface="Times New Roman"/>
              </a:rPr>
              <a:t>is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Under-wing </a:t>
            </a:r>
            <a:r>
              <a:rPr sz="2200" b="1" spc="-10" dirty="0">
                <a:latin typeface="Times New Roman"/>
                <a:cs typeface="Times New Roman"/>
              </a:rPr>
              <a:t>THEN</a:t>
            </a:r>
            <a:r>
              <a:rPr sz="2200" b="1" spc="-37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Unknown</a:t>
            </a:r>
            <a:endParaRPr sz="2200">
              <a:latin typeface="Times New Roman"/>
              <a:cs typeface="Times New Roman"/>
            </a:endParaRPr>
          </a:p>
          <a:p>
            <a:pPr marL="25400">
              <a:lnSpc>
                <a:spcPts val="2540"/>
              </a:lnSpc>
            </a:pP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R6</a:t>
            </a:r>
            <a:r>
              <a:rPr sz="2200" spc="-5" dirty="0">
                <a:latin typeface="Times New Roman"/>
                <a:cs typeface="Times New Roman"/>
              </a:rPr>
              <a:t>: </a:t>
            </a:r>
            <a:r>
              <a:rPr sz="2200" b="1" spc="-5" dirty="0">
                <a:latin typeface="Times New Roman"/>
                <a:cs typeface="Times New Roman"/>
              </a:rPr>
              <a:t>IF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1 </a:t>
            </a:r>
            <a:r>
              <a:rPr sz="2200" b="1" spc="-10" dirty="0">
                <a:solidFill>
                  <a:srgbClr val="E004A6"/>
                </a:solidFill>
                <a:latin typeface="Times New Roman"/>
                <a:cs typeface="Times New Roman"/>
              </a:rPr>
              <a:t>is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Jet </a:t>
            </a:r>
            <a:r>
              <a:rPr sz="2200" b="1" spc="-10" dirty="0">
                <a:latin typeface="Times New Roman"/>
                <a:cs typeface="Times New Roman"/>
              </a:rPr>
              <a:t>AND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2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is high </a:t>
            </a:r>
            <a:r>
              <a:rPr sz="2200" b="1" spc="-10" dirty="0">
                <a:latin typeface="Times New Roman"/>
                <a:cs typeface="Times New Roman"/>
              </a:rPr>
              <a:t>AND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3 </a:t>
            </a:r>
            <a:r>
              <a:rPr sz="2200" b="1" spc="-10" dirty="0">
                <a:solidFill>
                  <a:srgbClr val="E004A6"/>
                </a:solidFill>
                <a:latin typeface="Times New Roman"/>
                <a:cs typeface="Times New Roman"/>
              </a:rPr>
              <a:t>is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Swept-back</a:t>
            </a:r>
            <a:r>
              <a:rPr sz="2200" b="1" spc="-320" dirty="0">
                <a:solidFill>
                  <a:srgbClr val="E004A6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514350">
              <a:lnSpc>
                <a:spcPct val="100000"/>
              </a:lnSpc>
            </a:pP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4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is T-tail </a:t>
            </a:r>
            <a:r>
              <a:rPr sz="2200" b="1" spc="-10" dirty="0">
                <a:latin typeface="Times New Roman"/>
                <a:cs typeface="Times New Roman"/>
              </a:rPr>
              <a:t>AND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5 </a:t>
            </a:r>
            <a:r>
              <a:rPr sz="2200" b="1" spc="-10" dirty="0">
                <a:solidFill>
                  <a:srgbClr val="E004A6"/>
                </a:solidFill>
                <a:latin typeface="Times New Roman"/>
                <a:cs typeface="Times New Roman"/>
              </a:rPr>
              <a:t>is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None </a:t>
            </a:r>
            <a:r>
              <a:rPr sz="2200" b="1" spc="-10" dirty="0">
                <a:latin typeface="Times New Roman"/>
                <a:cs typeface="Times New Roman"/>
              </a:rPr>
              <a:t>THEN</a:t>
            </a:r>
            <a:r>
              <a:rPr sz="2200" b="1" spc="3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C5A</a:t>
            </a:r>
            <a:endParaRPr sz="2200">
              <a:latin typeface="Times New Roman"/>
              <a:cs typeface="Times New Roman"/>
            </a:endParaRPr>
          </a:p>
          <a:p>
            <a:pPr marL="514350" marR="61594" indent="-489584">
              <a:lnSpc>
                <a:spcPct val="100000"/>
              </a:lnSpc>
            </a:pP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R7</a:t>
            </a:r>
            <a:r>
              <a:rPr sz="2200" spc="-5" dirty="0">
                <a:latin typeface="Times New Roman"/>
                <a:cs typeface="Times New Roman"/>
              </a:rPr>
              <a:t>: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IF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1 </a:t>
            </a:r>
            <a:r>
              <a:rPr sz="2200" b="1" spc="-10" dirty="0">
                <a:solidFill>
                  <a:srgbClr val="E004A6"/>
                </a:solidFill>
                <a:latin typeface="Times New Roman"/>
                <a:cs typeface="Times New Roman"/>
              </a:rPr>
              <a:t>is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Jet </a:t>
            </a:r>
            <a:r>
              <a:rPr sz="2200" b="1" spc="-10" dirty="0">
                <a:latin typeface="Times New Roman"/>
                <a:cs typeface="Times New Roman"/>
              </a:rPr>
              <a:t>AND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2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is high </a:t>
            </a:r>
            <a:r>
              <a:rPr sz="2200" b="1" spc="-10" dirty="0">
                <a:latin typeface="Times New Roman"/>
                <a:cs typeface="Times New Roman"/>
              </a:rPr>
              <a:t>AND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3 </a:t>
            </a:r>
            <a:r>
              <a:rPr sz="2200" b="1" spc="-10" dirty="0">
                <a:solidFill>
                  <a:srgbClr val="E004A6"/>
                </a:solidFill>
                <a:latin typeface="Times New Roman"/>
                <a:cs typeface="Times New Roman"/>
              </a:rPr>
              <a:t>is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Swept-back </a:t>
            </a:r>
            <a:r>
              <a:rPr sz="2200" b="1" spc="-10" dirty="0">
                <a:latin typeface="Times New Roman"/>
                <a:cs typeface="Times New Roman"/>
              </a:rPr>
              <a:t>AND 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4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is T-tail </a:t>
            </a:r>
            <a:r>
              <a:rPr sz="2200" b="1" spc="-10" dirty="0">
                <a:latin typeface="Times New Roman"/>
                <a:cs typeface="Times New Roman"/>
              </a:rPr>
              <a:t>AND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5 </a:t>
            </a:r>
            <a:r>
              <a:rPr sz="2200" b="1" spc="-10" dirty="0">
                <a:solidFill>
                  <a:srgbClr val="E004A6"/>
                </a:solidFill>
                <a:latin typeface="Times New Roman"/>
                <a:cs typeface="Times New Roman"/>
              </a:rPr>
              <a:t>is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Aft-cockpit </a:t>
            </a:r>
            <a:r>
              <a:rPr sz="2200" b="1" spc="-10" dirty="0">
                <a:latin typeface="Times New Roman"/>
                <a:cs typeface="Times New Roman"/>
              </a:rPr>
              <a:t>THEN</a:t>
            </a:r>
            <a:r>
              <a:rPr sz="2200" b="1" spc="-3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Unknown</a:t>
            </a:r>
            <a:endParaRPr sz="2200">
              <a:latin typeface="Times New Roman"/>
              <a:cs typeface="Times New Roman"/>
            </a:endParaRPr>
          </a:p>
          <a:p>
            <a:pPr marL="514350" marR="61594" indent="-489584">
              <a:lnSpc>
                <a:spcPts val="263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R8</a:t>
            </a:r>
            <a:r>
              <a:rPr sz="2200" spc="-5" dirty="0">
                <a:latin typeface="Times New Roman"/>
                <a:cs typeface="Times New Roman"/>
              </a:rPr>
              <a:t>: </a:t>
            </a:r>
            <a:r>
              <a:rPr sz="2200" b="1" spc="-5" dirty="0">
                <a:latin typeface="Times New Roman"/>
                <a:cs typeface="Times New Roman"/>
              </a:rPr>
              <a:t>IF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1 </a:t>
            </a:r>
            <a:r>
              <a:rPr sz="2200" b="1" spc="-10" dirty="0">
                <a:solidFill>
                  <a:srgbClr val="E004A6"/>
                </a:solidFill>
                <a:latin typeface="Times New Roman"/>
                <a:cs typeface="Times New Roman"/>
              </a:rPr>
              <a:t>is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Jet </a:t>
            </a:r>
            <a:r>
              <a:rPr sz="2200" b="1" spc="-10" dirty="0">
                <a:latin typeface="Times New Roman"/>
                <a:cs typeface="Times New Roman"/>
              </a:rPr>
              <a:t>AND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2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is high </a:t>
            </a:r>
            <a:r>
              <a:rPr sz="2200" b="1" spc="-10" dirty="0">
                <a:latin typeface="Times New Roman"/>
                <a:cs typeface="Times New Roman"/>
              </a:rPr>
              <a:t>AND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3 </a:t>
            </a:r>
            <a:r>
              <a:rPr sz="2200" b="1" spc="-10" dirty="0">
                <a:solidFill>
                  <a:srgbClr val="E004A6"/>
                </a:solidFill>
                <a:latin typeface="Times New Roman"/>
                <a:cs typeface="Times New Roman"/>
              </a:rPr>
              <a:t>is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Swept-back </a:t>
            </a:r>
            <a:r>
              <a:rPr sz="2200" b="1" spc="-10" dirty="0">
                <a:latin typeface="Times New Roman"/>
                <a:cs typeface="Times New Roman"/>
              </a:rPr>
              <a:t>AND 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4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is T-tail </a:t>
            </a:r>
            <a:r>
              <a:rPr sz="2200" b="1" spc="-10" dirty="0">
                <a:latin typeface="Times New Roman"/>
                <a:cs typeface="Times New Roman"/>
              </a:rPr>
              <a:t>AND </a:t>
            </a:r>
            <a:r>
              <a:rPr sz="2200" b="1" dirty="0">
                <a:solidFill>
                  <a:srgbClr val="E004A6"/>
                </a:solidFill>
                <a:latin typeface="Times New Roman"/>
                <a:cs typeface="Times New Roman"/>
              </a:rPr>
              <a:t>X</a:t>
            </a:r>
            <a:r>
              <a:rPr sz="2250" b="1" baseline="-25925" dirty="0">
                <a:solidFill>
                  <a:srgbClr val="E004A6"/>
                </a:solidFill>
                <a:latin typeface="Times New Roman"/>
                <a:cs typeface="Times New Roman"/>
              </a:rPr>
              <a:t>5 </a:t>
            </a:r>
            <a:r>
              <a:rPr sz="2200" b="1" spc="-10" dirty="0">
                <a:solidFill>
                  <a:srgbClr val="E004A6"/>
                </a:solidFill>
                <a:latin typeface="Times New Roman"/>
                <a:cs typeface="Times New Roman"/>
              </a:rPr>
              <a:t>is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Aft-wing </a:t>
            </a:r>
            <a:r>
              <a:rPr sz="2200" b="1" spc="-10" dirty="0">
                <a:latin typeface="Times New Roman"/>
                <a:cs typeface="Times New Roman"/>
              </a:rPr>
              <a:t>THEN</a:t>
            </a:r>
            <a:r>
              <a:rPr sz="2200" b="1" spc="-38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C141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72016" y="1590547"/>
            <a:ext cx="3048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0000"/>
                </a:solidFill>
              </a:rPr>
              <a:t>2- </a:t>
            </a:r>
            <a:r>
              <a:rPr sz="2800" spc="-5" dirty="0">
                <a:solidFill>
                  <a:srgbClr val="FF0000"/>
                </a:solidFill>
              </a:rPr>
              <a:t>Production</a:t>
            </a:r>
            <a:r>
              <a:rPr sz="2800" spc="-5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Rules</a:t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20742" y="6776717"/>
            <a:ext cx="2203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33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8216" y="1497583"/>
            <a:ext cx="18084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Solution-2</a:t>
            </a:r>
          </a:p>
        </p:txBody>
      </p:sp>
      <p:sp>
        <p:nvSpPr>
          <p:cNvPr id="4" name="object 4"/>
          <p:cNvSpPr/>
          <p:nvPr/>
        </p:nvSpPr>
        <p:spPr>
          <a:xfrm>
            <a:off x="5803270" y="2253996"/>
            <a:ext cx="3895344" cy="2520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83397" y="4714746"/>
            <a:ext cx="5833110" cy="1992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2-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Production Rules:</a:t>
            </a:r>
            <a:endParaRPr sz="2800">
              <a:latin typeface="Times New Roman"/>
              <a:cs typeface="Times New Roman"/>
            </a:endParaRPr>
          </a:p>
          <a:p>
            <a:pPr marL="1010285" marR="135890">
              <a:lnSpc>
                <a:spcPct val="100000"/>
              </a:lnSpc>
              <a:spcBef>
                <a:spcPts val="1570"/>
              </a:spcBef>
            </a:pP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R1</a:t>
            </a:r>
            <a:r>
              <a:rPr sz="2200" spc="-5" dirty="0">
                <a:latin typeface="Times New Roman"/>
                <a:cs typeface="Times New Roman"/>
              </a:rPr>
              <a:t>: </a:t>
            </a:r>
            <a:r>
              <a:rPr sz="2200" b="1" spc="-5" dirty="0">
                <a:latin typeface="Times New Roman"/>
                <a:cs typeface="Times New Roman"/>
              </a:rPr>
              <a:t>IF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Bulges Under-wing </a:t>
            </a:r>
            <a:r>
              <a:rPr sz="2200" b="1" spc="-10" dirty="0">
                <a:latin typeface="Times New Roman"/>
                <a:cs typeface="Times New Roman"/>
              </a:rPr>
              <a:t>THEN </a:t>
            </a:r>
            <a:r>
              <a:rPr sz="22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C130 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R2</a:t>
            </a:r>
            <a:r>
              <a:rPr sz="2200" spc="-5" dirty="0">
                <a:latin typeface="Times New Roman"/>
                <a:cs typeface="Times New Roman"/>
              </a:rPr>
              <a:t>: </a:t>
            </a:r>
            <a:r>
              <a:rPr sz="2200" b="1" spc="-5" dirty="0">
                <a:latin typeface="Times New Roman"/>
                <a:cs typeface="Times New Roman"/>
              </a:rPr>
              <a:t>IF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Bulges is None </a:t>
            </a:r>
            <a:r>
              <a:rPr sz="2200" b="1" spc="-10" dirty="0">
                <a:latin typeface="Times New Roman"/>
                <a:cs typeface="Times New Roman"/>
              </a:rPr>
              <a:t>THEN </a:t>
            </a:r>
            <a:r>
              <a:rPr sz="22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C5A</a:t>
            </a:r>
            <a:endParaRPr sz="2200">
              <a:latin typeface="Times New Roman"/>
              <a:cs typeface="Times New Roman"/>
            </a:endParaRPr>
          </a:p>
          <a:p>
            <a:pPr marL="1010285" marR="5080">
              <a:lnSpc>
                <a:spcPct val="100000"/>
              </a:lnSpc>
            </a:pP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R3</a:t>
            </a:r>
            <a:r>
              <a:rPr sz="2200" spc="-5" dirty="0">
                <a:latin typeface="Times New Roman"/>
                <a:cs typeface="Times New Roman"/>
              </a:rPr>
              <a:t>: </a:t>
            </a:r>
            <a:r>
              <a:rPr sz="1800" spc="150" dirty="0">
                <a:latin typeface="Tahoma"/>
                <a:cs typeface="Tahoma"/>
              </a:rPr>
              <a:t>IF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Bulges is Aft-cockpit </a:t>
            </a:r>
            <a:r>
              <a:rPr sz="2200" b="1" spc="-10" dirty="0">
                <a:latin typeface="Times New Roman"/>
                <a:cs typeface="Times New Roman"/>
              </a:rPr>
              <a:t>THEN</a:t>
            </a:r>
            <a:r>
              <a:rPr sz="2200" b="1" spc="-135" dirty="0"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232CC"/>
                </a:solidFill>
                <a:latin typeface="Times New Roman"/>
                <a:cs typeface="Times New Roman"/>
              </a:rPr>
              <a:t>B747 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R4</a:t>
            </a:r>
            <a:r>
              <a:rPr sz="2200" spc="-5" dirty="0">
                <a:latin typeface="Times New Roman"/>
                <a:cs typeface="Times New Roman"/>
              </a:rPr>
              <a:t>: </a:t>
            </a:r>
            <a:r>
              <a:rPr sz="2200" b="1" spc="-5" dirty="0">
                <a:latin typeface="Times New Roman"/>
                <a:cs typeface="Times New Roman"/>
              </a:rPr>
              <a:t>IF </a:t>
            </a:r>
            <a:r>
              <a:rPr sz="1800" spc="135" dirty="0">
                <a:solidFill>
                  <a:srgbClr val="E004A6"/>
                </a:solidFill>
                <a:latin typeface="Tahoma"/>
                <a:cs typeface="Tahoma"/>
              </a:rPr>
              <a:t>Bulges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is Aft-wing </a:t>
            </a:r>
            <a:r>
              <a:rPr sz="2200" b="1" spc="-10" dirty="0">
                <a:latin typeface="Times New Roman"/>
                <a:cs typeface="Times New Roman"/>
              </a:rPr>
              <a:t>THEN</a:t>
            </a:r>
            <a:r>
              <a:rPr sz="2200" b="1" spc="-12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C141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9615" y="2061603"/>
            <a:ext cx="3018790" cy="136906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1-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Decision</a:t>
            </a:r>
            <a:r>
              <a:rPr sz="2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Tree:</a:t>
            </a:r>
            <a:endParaRPr sz="2800">
              <a:latin typeface="Times New Roman"/>
              <a:cs typeface="Times New Roman"/>
            </a:endParaRPr>
          </a:p>
          <a:p>
            <a:pPr marL="545465" marR="5080">
              <a:lnSpc>
                <a:spcPct val="100000"/>
              </a:lnSpc>
              <a:spcBef>
                <a:spcPts val="850"/>
              </a:spcBef>
            </a:pPr>
            <a:r>
              <a:rPr sz="2200" spc="-5" dirty="0">
                <a:latin typeface="Times New Roman"/>
                <a:cs typeface="Times New Roman"/>
              </a:rPr>
              <a:t>If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b="1" spc="-5" dirty="0">
                <a:solidFill>
                  <a:srgbClr val="E004A6"/>
                </a:solidFill>
                <a:latin typeface="Times New Roman"/>
                <a:cs typeface="Times New Roman"/>
              </a:rPr>
              <a:t>Bulges </a:t>
            </a:r>
            <a:r>
              <a:rPr sz="2200" spc="-5" dirty="0">
                <a:latin typeface="Times New Roman"/>
                <a:cs typeface="Times New Roman"/>
              </a:rPr>
              <a:t>attribute  only 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selected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8216" y="1509775"/>
            <a:ext cx="3423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</a:t>
            </a:r>
            <a:r>
              <a:rPr spc="-45" dirty="0"/>
              <a:t> </a:t>
            </a:r>
            <a:r>
              <a:rPr spc="-5" dirty="0"/>
              <a:t>Sources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92877" y="6776630"/>
            <a:ext cx="17399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4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0616" y="2112669"/>
            <a:ext cx="3850640" cy="310388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78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latin typeface="Times New Roman"/>
                <a:cs typeface="Times New Roman"/>
              </a:rPr>
              <a:t>Text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books,</a:t>
            </a:r>
            <a:endParaRPr sz="2800"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spcBef>
                <a:spcPts val="68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latin typeface="Times New Roman"/>
                <a:cs typeface="Times New Roman"/>
              </a:rPr>
              <a:t>reports,</a:t>
            </a:r>
            <a:endParaRPr sz="2800"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spcBef>
                <a:spcPts val="67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databases (data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mining),</a:t>
            </a:r>
            <a:endParaRPr sz="2800"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spcBef>
                <a:spcPts val="68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studies,</a:t>
            </a:r>
            <a:endParaRPr sz="2800"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spcBef>
                <a:spcPts val="67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10" dirty="0">
                <a:latin typeface="Times New Roman"/>
                <a:cs typeface="Times New Roman"/>
              </a:rPr>
              <a:t>empirical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spcBef>
                <a:spcPts val="68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  <a:tab pos="1840864" algn="l"/>
              </a:tabLst>
            </a:pPr>
            <a:r>
              <a:rPr sz="2800" spc="-5" dirty="0">
                <a:latin typeface="Times New Roman"/>
                <a:cs typeface="Times New Roman"/>
              </a:rPr>
              <a:t>Personal	Expertise.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8216" y="1509775"/>
            <a:ext cx="39649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Selection </a:t>
            </a:r>
            <a:r>
              <a:rPr dirty="0"/>
              <a:t>of </a:t>
            </a:r>
            <a:r>
              <a:rPr spc="-5" dirty="0"/>
              <a:t>the</a:t>
            </a:r>
            <a:r>
              <a:rPr spc="-50" dirty="0"/>
              <a:t> </a:t>
            </a:r>
            <a:r>
              <a:rPr spc="-5" dirty="0"/>
              <a:t>Expert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92877" y="6776630"/>
            <a:ext cx="17399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5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2650" marR="194310">
              <a:lnSpc>
                <a:spcPct val="100099"/>
              </a:lnSpc>
              <a:spcBef>
                <a:spcPts val="90"/>
              </a:spcBef>
            </a:pPr>
            <a:r>
              <a:rPr b="0" spc="-5" dirty="0">
                <a:latin typeface="Times New Roman"/>
                <a:cs typeface="Times New Roman"/>
              </a:rPr>
              <a:t>Ask </a:t>
            </a:r>
            <a:r>
              <a:rPr b="0" dirty="0">
                <a:latin typeface="Times New Roman"/>
                <a:cs typeface="Times New Roman"/>
              </a:rPr>
              <a:t>the </a:t>
            </a:r>
            <a:r>
              <a:rPr b="0" spc="-5" dirty="0">
                <a:latin typeface="Times New Roman"/>
                <a:cs typeface="Times New Roman"/>
              </a:rPr>
              <a:t>organization to </a:t>
            </a:r>
            <a:r>
              <a:rPr b="0" dirty="0">
                <a:latin typeface="Times New Roman"/>
                <a:cs typeface="Times New Roman"/>
              </a:rPr>
              <a:t>provide you </a:t>
            </a:r>
            <a:r>
              <a:rPr b="0" spc="-5" dirty="0">
                <a:latin typeface="Times New Roman"/>
                <a:cs typeface="Times New Roman"/>
              </a:rPr>
              <a:t>with the </a:t>
            </a:r>
            <a:r>
              <a:rPr b="0" spc="-10" dirty="0">
                <a:latin typeface="Times New Roman"/>
                <a:cs typeface="Times New Roman"/>
              </a:rPr>
              <a:t>names  </a:t>
            </a:r>
            <a:r>
              <a:rPr b="0" dirty="0">
                <a:latin typeface="Times New Roman"/>
                <a:cs typeface="Times New Roman"/>
              </a:rPr>
              <a:t>of </a:t>
            </a:r>
            <a:r>
              <a:rPr b="0" spc="-5" dirty="0">
                <a:latin typeface="Times New Roman"/>
                <a:cs typeface="Times New Roman"/>
              </a:rPr>
              <a:t>candidate domain experts, </a:t>
            </a:r>
            <a:r>
              <a:rPr b="0" spc="-10" dirty="0">
                <a:latin typeface="Times New Roman"/>
                <a:cs typeface="Times New Roman"/>
              </a:rPr>
              <a:t>that </a:t>
            </a:r>
            <a:r>
              <a:rPr b="0" spc="-5" dirty="0">
                <a:latin typeface="Times New Roman"/>
                <a:cs typeface="Times New Roman"/>
              </a:rPr>
              <a:t>is, those  individuals who are believed </a:t>
            </a:r>
            <a:r>
              <a:rPr b="0" spc="-10" dirty="0">
                <a:latin typeface="Times New Roman"/>
                <a:cs typeface="Times New Roman"/>
              </a:rPr>
              <a:t>to </a:t>
            </a:r>
            <a:r>
              <a:rPr b="0" spc="-5" dirty="0">
                <a:latin typeface="Times New Roman"/>
                <a:cs typeface="Times New Roman"/>
              </a:rPr>
              <a:t>have significant  expertise within the domain in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question.</a:t>
            </a:r>
          </a:p>
          <a:p>
            <a:pPr marL="1322705" marR="5080" indent="-364490">
              <a:lnSpc>
                <a:spcPct val="100200"/>
              </a:lnSpc>
              <a:spcBef>
                <a:spcPts val="154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1322705" algn="l"/>
                <a:tab pos="1323340" algn="l"/>
              </a:tabLst>
            </a:pPr>
            <a:r>
              <a:rPr b="0" spc="-10" dirty="0">
                <a:latin typeface="Times New Roman"/>
                <a:cs typeface="Times New Roman"/>
              </a:rPr>
              <a:t>Select </a:t>
            </a:r>
            <a:r>
              <a:rPr b="0" spc="-5" dirty="0">
                <a:latin typeface="Times New Roman"/>
                <a:cs typeface="Times New Roman"/>
              </a:rPr>
              <a:t>a domain expert whose </a:t>
            </a:r>
            <a:r>
              <a:rPr spc="-5" dirty="0">
                <a:solidFill>
                  <a:srgbClr val="FF0000"/>
                </a:solidFill>
              </a:rPr>
              <a:t>performance is  generally acknowledged </a:t>
            </a:r>
            <a:r>
              <a:rPr b="0" spc="-5" dirty="0">
                <a:latin typeface="Times New Roman"/>
                <a:cs typeface="Times New Roman"/>
              </a:rPr>
              <a:t>to </a:t>
            </a:r>
            <a:r>
              <a:rPr b="0" dirty="0">
                <a:latin typeface="Times New Roman"/>
                <a:cs typeface="Times New Roman"/>
              </a:rPr>
              <a:t>be </a:t>
            </a:r>
            <a:r>
              <a:rPr b="0" i="1" spc="-5" dirty="0">
                <a:latin typeface="Times New Roman"/>
                <a:cs typeface="Times New Roman"/>
              </a:rPr>
              <a:t>above </a:t>
            </a:r>
            <a:r>
              <a:rPr b="0" i="1" dirty="0">
                <a:latin typeface="Times New Roman"/>
                <a:cs typeface="Times New Roman"/>
              </a:rPr>
              <a:t>and </a:t>
            </a:r>
            <a:r>
              <a:rPr b="0" i="1" spc="-5" dirty="0">
                <a:latin typeface="Times New Roman"/>
                <a:cs typeface="Times New Roman"/>
              </a:rPr>
              <a:t>beyond  </a:t>
            </a:r>
            <a:r>
              <a:rPr b="0" spc="-5" dirty="0">
                <a:latin typeface="Times New Roman"/>
                <a:cs typeface="Times New Roman"/>
              </a:rPr>
              <a:t>that </a:t>
            </a:r>
            <a:r>
              <a:rPr b="0" dirty="0">
                <a:latin typeface="Times New Roman"/>
                <a:cs typeface="Times New Roman"/>
              </a:rPr>
              <a:t>of </a:t>
            </a:r>
            <a:r>
              <a:rPr b="0" spc="-5" dirty="0">
                <a:latin typeface="Times New Roman"/>
                <a:cs typeface="Times New Roman"/>
              </a:rPr>
              <a:t>most others performing </a:t>
            </a:r>
            <a:r>
              <a:rPr b="0" dirty="0">
                <a:latin typeface="Times New Roman"/>
                <a:cs typeface="Times New Roman"/>
              </a:rPr>
              <a:t>the </a:t>
            </a:r>
            <a:r>
              <a:rPr b="0" spc="-10" dirty="0">
                <a:latin typeface="Times New Roman"/>
                <a:cs typeface="Times New Roman"/>
              </a:rPr>
              <a:t>same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task.</a:t>
            </a:r>
          </a:p>
          <a:p>
            <a:pPr marL="1322705" indent="-365125">
              <a:lnSpc>
                <a:spcPct val="100000"/>
              </a:lnSpc>
              <a:spcBef>
                <a:spcPts val="67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1322705" algn="l"/>
                <a:tab pos="1323340" algn="l"/>
              </a:tabLst>
            </a:pPr>
            <a:r>
              <a:rPr b="0" spc="-10" dirty="0">
                <a:latin typeface="Times New Roman"/>
                <a:cs typeface="Times New Roman"/>
              </a:rPr>
              <a:t>Select an </a:t>
            </a:r>
            <a:r>
              <a:rPr b="0" spc="-5" dirty="0">
                <a:latin typeface="Times New Roman"/>
                <a:cs typeface="Times New Roman"/>
              </a:rPr>
              <a:t>expert with a </a:t>
            </a:r>
            <a:r>
              <a:rPr spc="-5" dirty="0">
                <a:solidFill>
                  <a:srgbClr val="FF0000"/>
                </a:solidFill>
              </a:rPr>
              <a:t>successful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track</a:t>
            </a:r>
            <a:r>
              <a:rPr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record</a:t>
            </a:r>
          </a:p>
          <a:p>
            <a:pPr marL="1322705">
              <a:lnSpc>
                <a:spcPct val="100000"/>
              </a:lnSpc>
              <a:spcBef>
                <a:spcPts val="10"/>
              </a:spcBef>
            </a:pPr>
            <a:r>
              <a:rPr spc="-5" dirty="0">
                <a:solidFill>
                  <a:srgbClr val="FF0000"/>
                </a:solidFill>
              </a:rPr>
              <a:t>over a period </a:t>
            </a:r>
            <a:r>
              <a:rPr dirty="0">
                <a:solidFill>
                  <a:srgbClr val="FF0000"/>
                </a:solidFill>
              </a:rPr>
              <a:t>of</a:t>
            </a:r>
            <a:r>
              <a:rPr spc="-5" dirty="0">
                <a:solidFill>
                  <a:srgbClr val="FF0000"/>
                </a:solidFill>
              </a:rPr>
              <a:t> time</a:t>
            </a:r>
            <a:r>
              <a:rPr b="0" spc="-5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8216" y="1509775"/>
            <a:ext cx="39649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Selection </a:t>
            </a:r>
            <a:r>
              <a:rPr dirty="0"/>
              <a:t>of </a:t>
            </a:r>
            <a:r>
              <a:rPr spc="-5" dirty="0"/>
              <a:t>the</a:t>
            </a:r>
            <a:r>
              <a:rPr spc="-50" dirty="0"/>
              <a:t> </a:t>
            </a:r>
            <a:r>
              <a:rPr spc="-5" dirty="0"/>
              <a:t>Expert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92877" y="6776630"/>
            <a:ext cx="17399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6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2016" y="2200147"/>
            <a:ext cx="7292975" cy="4467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6555" marR="53340" indent="-364490" algn="just">
              <a:lnSpc>
                <a:spcPct val="100200"/>
              </a:lnSpc>
              <a:spcBef>
                <a:spcPts val="9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7190" algn="l"/>
              </a:tabLst>
            </a:pPr>
            <a:r>
              <a:rPr sz="2800" spc="-10" dirty="0">
                <a:latin typeface="Times New Roman"/>
                <a:cs typeface="Times New Roman"/>
              </a:rPr>
              <a:t>Select an </a:t>
            </a:r>
            <a:r>
              <a:rPr sz="2800" spc="-5" dirty="0">
                <a:latin typeface="Times New Roman"/>
                <a:cs typeface="Times New Roman"/>
              </a:rPr>
              <a:t>expert who is both willing and able to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communicate personal knowledge</a:t>
            </a:r>
            <a:r>
              <a:rPr sz="2800" spc="-5" dirty="0">
                <a:latin typeface="Times New Roman"/>
                <a:cs typeface="Times New Roman"/>
              </a:rPr>
              <a:t>, and who is  relatively articulate in doing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so.</a:t>
            </a:r>
            <a:endParaRPr sz="2800">
              <a:latin typeface="Times New Roman"/>
              <a:cs typeface="Times New Roman"/>
            </a:endParaRPr>
          </a:p>
          <a:p>
            <a:pPr marL="376555" marR="151765" indent="-364490">
              <a:lnSpc>
                <a:spcPct val="100200"/>
              </a:lnSpc>
              <a:spcBef>
                <a:spcPts val="66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10" dirty="0">
                <a:latin typeface="Times New Roman"/>
                <a:cs typeface="Times New Roman"/>
              </a:rPr>
              <a:t>Select an </a:t>
            </a:r>
            <a:r>
              <a:rPr sz="2800" spc="-5" dirty="0">
                <a:latin typeface="Times New Roman"/>
                <a:cs typeface="Times New Roman"/>
              </a:rPr>
              <a:t>expert who is both willing and able to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devote the time necessary </a:t>
            </a:r>
            <a:r>
              <a:rPr sz="2800" spc="-1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support the  development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effort.</a:t>
            </a:r>
            <a:endParaRPr sz="2800">
              <a:latin typeface="Times New Roman"/>
              <a:cs typeface="Times New Roman"/>
            </a:endParaRPr>
          </a:p>
          <a:p>
            <a:pPr marL="376555" marR="5080" indent="-364490">
              <a:lnSpc>
                <a:spcPct val="100099"/>
              </a:lnSpc>
              <a:spcBef>
                <a:spcPts val="66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376555" algn="l"/>
                <a:tab pos="377190" algn="l"/>
              </a:tabLst>
            </a:pP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 spc="-5" dirty="0">
                <a:latin typeface="Times New Roman"/>
                <a:cs typeface="Times New Roman"/>
              </a:rPr>
              <a:t>expert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identified,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10" dirty="0">
                <a:latin typeface="Times New Roman"/>
                <a:cs typeface="Times New Roman"/>
              </a:rPr>
              <a:t>made </a:t>
            </a:r>
            <a:r>
              <a:rPr sz="2800" spc="-5" dirty="0">
                <a:latin typeface="Times New Roman"/>
                <a:cs typeface="Times New Roman"/>
              </a:rPr>
              <a:t>available,  consider the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development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rule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base 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through alternative means </a:t>
            </a:r>
            <a:r>
              <a:rPr sz="2800" spc="-5" dirty="0">
                <a:latin typeface="Times New Roman"/>
                <a:cs typeface="Times New Roman"/>
              </a:rPr>
              <a:t>(as discussed  before: books, reports,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….)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8277" y="6776717"/>
            <a:ext cx="1231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8216" y="1497583"/>
            <a:ext cx="418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Interviewing the</a:t>
            </a:r>
            <a:r>
              <a:rPr spc="-20" dirty="0"/>
              <a:t> </a:t>
            </a:r>
            <a:r>
              <a:rPr spc="-5" dirty="0"/>
              <a:t>Expert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5816" y="2276347"/>
            <a:ext cx="7207884" cy="41097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0"/>
              </a:spcBef>
              <a:buAutoNum type="alphaLcPeriod"/>
              <a:tabLst>
                <a:tab pos="39878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Reasons </a:t>
            </a:r>
            <a:r>
              <a:rPr sz="2800" b="1" spc="-10" dirty="0">
                <a:latin typeface="Times New Roman"/>
                <a:cs typeface="Times New Roman"/>
              </a:rPr>
              <a:t>why </a:t>
            </a:r>
            <a:r>
              <a:rPr sz="2800" b="1" spc="-5" dirty="0">
                <a:latin typeface="Times New Roman"/>
                <a:cs typeface="Times New Roman"/>
              </a:rPr>
              <a:t>K. can’t be </a:t>
            </a:r>
            <a:r>
              <a:rPr sz="2800" b="1" dirty="0">
                <a:latin typeface="Times New Roman"/>
                <a:cs typeface="Times New Roman"/>
              </a:rPr>
              <a:t>satisfied </a:t>
            </a:r>
            <a:r>
              <a:rPr sz="2800" b="1" spc="-5" dirty="0">
                <a:latin typeface="Times New Roman"/>
                <a:cs typeface="Times New Roman"/>
              </a:rPr>
              <a:t>to describe  the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domain</a:t>
            </a:r>
            <a:endParaRPr sz="2800">
              <a:latin typeface="Times New Roman"/>
              <a:cs typeface="Times New Roman"/>
            </a:endParaRPr>
          </a:p>
          <a:p>
            <a:pPr marL="417830" indent="-405765">
              <a:lnSpc>
                <a:spcPct val="100000"/>
              </a:lnSpc>
              <a:spcBef>
                <a:spcPts val="470"/>
              </a:spcBef>
              <a:buAutoNum type="alphaLcPeriod"/>
              <a:tabLst>
                <a:tab pos="41846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Prior </a:t>
            </a:r>
            <a:r>
              <a:rPr sz="2800" b="1" spc="5" dirty="0">
                <a:latin typeface="Times New Roman"/>
                <a:cs typeface="Times New Roman"/>
              </a:rPr>
              <a:t>to </a:t>
            </a:r>
            <a:r>
              <a:rPr sz="2800" b="1" spc="-5" dirty="0">
                <a:latin typeface="Times New Roman"/>
                <a:cs typeface="Times New Roman"/>
              </a:rPr>
              <a:t>Initial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meeting</a:t>
            </a:r>
            <a:endParaRPr sz="2800"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spcBef>
                <a:spcPts val="840"/>
              </a:spcBef>
              <a:buAutoNum type="alphaLcPeriod"/>
              <a:tabLst>
                <a:tab pos="37719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Background</a:t>
            </a:r>
            <a:endParaRPr sz="2800">
              <a:latin typeface="Times New Roman"/>
              <a:cs typeface="Times New Roman"/>
            </a:endParaRPr>
          </a:p>
          <a:p>
            <a:pPr marL="12700" marR="1644014">
              <a:lnSpc>
                <a:spcPct val="125000"/>
              </a:lnSpc>
              <a:buAutoNum type="alphaLcPeriod"/>
              <a:tabLst>
                <a:tab pos="41846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Initial meeting </a:t>
            </a:r>
            <a:r>
              <a:rPr sz="2800" b="1" spc="5" dirty="0">
                <a:latin typeface="Times New Roman"/>
                <a:cs typeface="Times New Roman"/>
              </a:rPr>
              <a:t>has </a:t>
            </a:r>
            <a:r>
              <a:rPr sz="2800" b="1" spc="-5" dirty="0">
                <a:latin typeface="Times New Roman"/>
                <a:cs typeface="Times New Roman"/>
              </a:rPr>
              <a:t>some purposes  </a:t>
            </a:r>
            <a:r>
              <a:rPr sz="2800" b="1" spc="-10" dirty="0">
                <a:latin typeface="Times New Roman"/>
                <a:cs typeface="Times New Roman"/>
              </a:rPr>
              <a:t>e- To </a:t>
            </a:r>
            <a:r>
              <a:rPr sz="2800" b="1" spc="-5" dirty="0">
                <a:latin typeface="Times New Roman"/>
                <a:cs typeface="Times New Roman"/>
              </a:rPr>
              <a:t>extract the </a:t>
            </a:r>
            <a:r>
              <a:rPr sz="2800" b="1" dirty="0">
                <a:latin typeface="Times New Roman"/>
                <a:cs typeface="Times New Roman"/>
              </a:rPr>
              <a:t>K. </a:t>
            </a:r>
            <a:r>
              <a:rPr sz="2800" b="1" spc="-5" dirty="0">
                <a:latin typeface="Times New Roman"/>
                <a:cs typeface="Times New Roman"/>
              </a:rPr>
              <a:t>from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expert</a:t>
            </a:r>
            <a:endParaRPr sz="2800">
              <a:latin typeface="Times New Roman"/>
              <a:cs typeface="Times New Roman"/>
            </a:endParaRPr>
          </a:p>
          <a:p>
            <a:pPr marL="338455" indent="-326390">
              <a:lnSpc>
                <a:spcPct val="100000"/>
              </a:lnSpc>
              <a:spcBef>
                <a:spcPts val="840"/>
              </a:spcBef>
              <a:buAutoNum type="alphaLcPeriod" startAt="6"/>
              <a:tabLst>
                <a:tab pos="33909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Organization </a:t>
            </a:r>
            <a:r>
              <a:rPr sz="2800" b="1" dirty="0">
                <a:latin typeface="Times New Roman"/>
                <a:cs typeface="Times New Roman"/>
              </a:rPr>
              <a:t>of </a:t>
            </a:r>
            <a:r>
              <a:rPr sz="2800" b="1" spc="-5" dirty="0">
                <a:latin typeface="Times New Roman"/>
                <a:cs typeface="Times New Roman"/>
              </a:rPr>
              <a:t>Follow-on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Meetings</a:t>
            </a:r>
            <a:endParaRPr sz="28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1440"/>
              </a:spcBef>
              <a:buAutoNum type="alphaLcPeriod" startAt="6"/>
              <a:tabLst>
                <a:tab pos="39878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Conduct </a:t>
            </a:r>
            <a:r>
              <a:rPr sz="2800" b="1" dirty="0">
                <a:latin typeface="Times New Roman"/>
                <a:cs typeface="Times New Roman"/>
              </a:rPr>
              <a:t>of </a:t>
            </a:r>
            <a:r>
              <a:rPr sz="2800" b="1" spc="-5" dirty="0">
                <a:latin typeface="Times New Roman"/>
                <a:cs typeface="Times New Roman"/>
              </a:rPr>
              <a:t>Follow-on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Meetings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8385" y="6482585"/>
            <a:ext cx="2765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h-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Documentation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8216" y="1497583"/>
            <a:ext cx="418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Interviewing the</a:t>
            </a:r>
            <a:r>
              <a:rPr spc="-20" dirty="0"/>
              <a:t> </a:t>
            </a:r>
            <a:r>
              <a:rPr spc="-5" dirty="0"/>
              <a:t>Expert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95816" y="2276347"/>
            <a:ext cx="7400925" cy="38354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8780" marR="190500" indent="-398780">
              <a:lnSpc>
                <a:spcPct val="100400"/>
              </a:lnSpc>
              <a:spcBef>
                <a:spcPts val="80"/>
              </a:spcBef>
              <a:buAutoNum type="alphaLcPeriod"/>
              <a:tabLst>
                <a:tab pos="39878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There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are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reasons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why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K.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can’t be satisfied  to describe the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domain</a:t>
            </a:r>
            <a:endParaRPr sz="2800">
              <a:latin typeface="Times New Roman"/>
              <a:cs typeface="Times New Roman"/>
            </a:endParaRPr>
          </a:p>
          <a:p>
            <a:pPr marL="681355" lvl="1" indent="-365125">
              <a:lnSpc>
                <a:spcPct val="100000"/>
              </a:lnSpc>
              <a:spcBef>
                <a:spcPts val="107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681355" algn="l"/>
                <a:tab pos="681990" algn="l"/>
              </a:tabLst>
            </a:pP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some </a:t>
            </a:r>
            <a:r>
              <a:rPr sz="2800" spc="-5" dirty="0">
                <a:latin typeface="Times New Roman"/>
                <a:cs typeface="Times New Roman"/>
              </a:rPr>
              <a:t>problems there </a:t>
            </a:r>
            <a:r>
              <a:rPr sz="2800" spc="-15" dirty="0">
                <a:latin typeface="Times New Roman"/>
                <a:cs typeface="Times New Roman"/>
              </a:rPr>
              <a:t>may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not be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28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expert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681355" marR="113030" lvl="1" indent="-364490">
              <a:lnSpc>
                <a:spcPct val="100000"/>
              </a:lnSpc>
              <a:spcBef>
                <a:spcPts val="68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681355" algn="l"/>
                <a:tab pos="681990" algn="l"/>
              </a:tabLst>
            </a:pPr>
            <a:r>
              <a:rPr sz="2800" spc="-10" dirty="0">
                <a:latin typeface="Times New Roman"/>
                <a:cs typeface="Times New Roman"/>
              </a:rPr>
              <a:t>Some </a:t>
            </a:r>
            <a:r>
              <a:rPr sz="2800" spc="-5" dirty="0">
                <a:latin typeface="Times New Roman"/>
                <a:cs typeface="Times New Roman"/>
              </a:rPr>
              <a:t>experts are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unable </a:t>
            </a:r>
            <a:r>
              <a:rPr sz="2800" spc="-5" dirty="0">
                <a:latin typeface="Times New Roman"/>
                <a:cs typeface="Times New Roman"/>
              </a:rPr>
              <a:t>to describe what they  </a:t>
            </a:r>
            <a:r>
              <a:rPr sz="2800" dirty="0">
                <a:latin typeface="Times New Roman"/>
                <a:cs typeface="Times New Roman"/>
              </a:rPr>
              <a:t>do,</a:t>
            </a:r>
            <a:endParaRPr sz="2800">
              <a:latin typeface="Times New Roman"/>
              <a:cs typeface="Times New Roman"/>
            </a:endParaRPr>
          </a:p>
          <a:p>
            <a:pPr marL="681355" marR="60960" lvl="1" indent="-364490">
              <a:lnSpc>
                <a:spcPct val="100000"/>
              </a:lnSpc>
              <a:spcBef>
                <a:spcPts val="68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681355" algn="l"/>
                <a:tab pos="681990" algn="l"/>
              </a:tabLst>
            </a:pPr>
            <a:r>
              <a:rPr sz="2800" spc="-10" dirty="0">
                <a:latin typeface="Times New Roman"/>
                <a:cs typeface="Times New Roman"/>
              </a:rPr>
              <a:t>Some </a:t>
            </a:r>
            <a:r>
              <a:rPr sz="2800" spc="-5" dirty="0">
                <a:latin typeface="Times New Roman"/>
                <a:cs typeface="Times New Roman"/>
              </a:rPr>
              <a:t>experts </a:t>
            </a:r>
            <a:r>
              <a:rPr sz="2800" spc="-15" dirty="0">
                <a:latin typeface="Times New Roman"/>
                <a:cs typeface="Times New Roman"/>
              </a:rPr>
              <a:t>may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reveal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their tricks </a:t>
            </a:r>
            <a:r>
              <a:rPr sz="2800" dirty="0">
                <a:latin typeface="Times New Roman"/>
                <a:cs typeface="Times New Roman"/>
              </a:rPr>
              <a:t>of the  </a:t>
            </a:r>
            <a:r>
              <a:rPr sz="2800" spc="-5" dirty="0">
                <a:latin typeface="Times New Roman"/>
                <a:cs typeface="Times New Roman"/>
              </a:rPr>
              <a:t>trade,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681355" lvl="1" indent="-365125">
              <a:lnSpc>
                <a:spcPct val="100000"/>
              </a:lnSpc>
              <a:spcBef>
                <a:spcPts val="67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681355" algn="l"/>
                <a:tab pos="681990" algn="l"/>
              </a:tabLst>
            </a:pPr>
            <a:r>
              <a:rPr sz="2800" spc="-10" dirty="0">
                <a:latin typeface="Times New Roman"/>
                <a:cs typeface="Times New Roman"/>
              </a:rPr>
              <a:t>Some </a:t>
            </a:r>
            <a:r>
              <a:rPr sz="2800" spc="-5" dirty="0">
                <a:latin typeface="Times New Roman"/>
                <a:cs typeface="Times New Roman"/>
              </a:rPr>
              <a:t>experts </a:t>
            </a:r>
            <a:r>
              <a:rPr sz="2800" spc="-15" dirty="0">
                <a:latin typeface="Times New Roman"/>
                <a:cs typeface="Times New Roman"/>
              </a:rPr>
              <a:t>may </a:t>
            </a:r>
            <a:r>
              <a:rPr sz="2800" spc="-5" dirty="0">
                <a:latin typeface="Times New Roman"/>
                <a:cs typeface="Times New Roman"/>
              </a:rPr>
              <a:t>actually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have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poor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expertise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5897" y="2114193"/>
            <a:ext cx="7611745" cy="345440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1155"/>
              </a:spcBef>
              <a:buAutoNum type="alphaLcPeriod" startAt="2"/>
              <a:tabLst>
                <a:tab pos="418465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Prior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Initial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meeting</a:t>
            </a:r>
            <a:endParaRPr sz="2800">
              <a:latin typeface="Times New Roman"/>
              <a:cs typeface="Times New Roman"/>
            </a:endParaRPr>
          </a:p>
          <a:p>
            <a:pPr marL="681355" lvl="1" indent="-365125">
              <a:lnSpc>
                <a:spcPct val="100000"/>
              </a:lnSpc>
              <a:spcBef>
                <a:spcPts val="105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681355" algn="l"/>
                <a:tab pos="681990" algn="l"/>
              </a:tabLst>
            </a:pPr>
            <a:r>
              <a:rPr sz="2800" spc="-10" dirty="0">
                <a:latin typeface="Times New Roman"/>
                <a:cs typeface="Times New Roman"/>
              </a:rPr>
              <a:t>Locate </a:t>
            </a: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spc="-10" dirty="0">
                <a:latin typeface="Times New Roman"/>
                <a:cs typeface="Times New Roman"/>
              </a:rPr>
              <a:t>meeting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comfortable</a:t>
            </a:r>
            <a:r>
              <a:rPr sz="28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surroundings</a:t>
            </a:r>
            <a:endParaRPr sz="2800">
              <a:latin typeface="Times New Roman"/>
              <a:cs typeface="Times New Roman"/>
            </a:endParaRPr>
          </a:p>
          <a:p>
            <a:pPr marL="681355" lvl="1" indent="-365125">
              <a:lnSpc>
                <a:spcPct val="100000"/>
              </a:lnSpc>
              <a:spcBef>
                <a:spcPts val="685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681355" algn="l"/>
                <a:tab pos="68199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meeting should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conducted</a:t>
            </a:r>
            <a:endParaRPr sz="2800">
              <a:latin typeface="Times New Roman"/>
              <a:cs typeface="Times New Roman"/>
            </a:endParaRPr>
          </a:p>
          <a:p>
            <a:pPr marL="681355" marR="214629" lvl="1" indent="-364490">
              <a:lnSpc>
                <a:spcPct val="100099"/>
              </a:lnSpc>
              <a:spcBef>
                <a:spcPts val="670"/>
              </a:spcBef>
              <a:buClr>
                <a:srgbClr val="3232CC"/>
              </a:buClr>
              <a:buSzPct val="60714"/>
              <a:buFont typeface="Wingdings"/>
              <a:buChar char=""/>
              <a:tabLst>
                <a:tab pos="681355" algn="l"/>
                <a:tab pos="681990" algn="l"/>
              </a:tabLst>
            </a:pPr>
            <a:r>
              <a:rPr sz="2800" spc="-10" dirty="0">
                <a:latin typeface="Times New Roman"/>
                <a:cs typeface="Times New Roman"/>
              </a:rPr>
              <a:t>Tell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expert what </a:t>
            </a:r>
            <a:r>
              <a:rPr sz="2800" dirty="0">
                <a:latin typeface="Times New Roman"/>
                <a:cs typeface="Times New Roman"/>
              </a:rPr>
              <a:t>your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plans and goals </a:t>
            </a:r>
            <a:r>
              <a:rPr sz="2800" spc="-10" dirty="0">
                <a:latin typeface="Times New Roman"/>
                <a:cs typeface="Times New Roman"/>
              </a:rPr>
              <a:t>are,  </a:t>
            </a:r>
            <a:r>
              <a:rPr sz="2800" spc="-5" dirty="0">
                <a:latin typeface="Times New Roman"/>
                <a:cs typeface="Times New Roman"/>
              </a:rPr>
              <a:t>and explain just what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expert system is </a:t>
            </a:r>
            <a:r>
              <a:rPr sz="2800" dirty="0">
                <a:latin typeface="Times New Roman"/>
                <a:cs typeface="Times New Roman"/>
              </a:rPr>
              <a:t>and  </a:t>
            </a:r>
            <a:r>
              <a:rPr sz="2800" spc="-5" dirty="0">
                <a:latin typeface="Times New Roman"/>
                <a:cs typeface="Times New Roman"/>
              </a:rPr>
              <a:t>what it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do </a:t>
            </a:r>
            <a:r>
              <a:rPr sz="2800" spc="-5" dirty="0">
                <a:latin typeface="Times New Roman"/>
                <a:cs typeface="Times New Roman"/>
              </a:rPr>
              <a:t>(and cannot do) </a:t>
            </a:r>
            <a:r>
              <a:rPr sz="2800" dirty="0">
                <a:latin typeface="Times New Roman"/>
                <a:cs typeface="Times New Roman"/>
              </a:rPr>
              <a:t>for the </a:t>
            </a:r>
            <a:r>
              <a:rPr sz="2800" spc="-10" dirty="0">
                <a:latin typeface="Times New Roman"/>
                <a:cs typeface="Times New Roman"/>
              </a:rPr>
              <a:t>expert as  </a:t>
            </a:r>
            <a:r>
              <a:rPr sz="2800" spc="-5" dirty="0">
                <a:latin typeface="Times New Roman"/>
                <a:cs typeface="Times New Roman"/>
              </a:rPr>
              <a:t>well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organization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8216" y="1497583"/>
            <a:ext cx="418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Interviewing the</a:t>
            </a:r>
            <a:r>
              <a:rPr spc="-20" dirty="0"/>
              <a:t> </a:t>
            </a:r>
            <a:r>
              <a:rPr spc="-5" dirty="0"/>
              <a:t>Expert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1659</Words>
  <Application>Microsoft Office PowerPoint</Application>
  <PresentationFormat>Custom</PresentationFormat>
  <Paragraphs>238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Tahoma</vt:lpstr>
      <vt:lpstr>Times New Roman</vt:lpstr>
      <vt:lpstr>Wingdings</vt:lpstr>
      <vt:lpstr>Office Theme</vt:lpstr>
      <vt:lpstr>PowerPoint Presentation</vt:lpstr>
      <vt:lpstr>Knowledge Acquisition: is  the bottle neck of building  Expert systems</vt:lpstr>
      <vt:lpstr>Knowledge Acquisition (KA)</vt:lpstr>
      <vt:lpstr>Knowledge Sources</vt:lpstr>
      <vt:lpstr>Selection of the Expert</vt:lpstr>
      <vt:lpstr>Selection of the Expert</vt:lpstr>
      <vt:lpstr>Interviewing the Expert</vt:lpstr>
      <vt:lpstr>Interviewing the Expert</vt:lpstr>
      <vt:lpstr>Interviewing the Expert</vt:lpstr>
      <vt:lpstr>Interviewing the Expert</vt:lpstr>
      <vt:lpstr>Interviewing the Expert</vt:lpstr>
      <vt:lpstr>Interviewing the Expert</vt:lpstr>
      <vt:lpstr>Interviewing the Expert</vt:lpstr>
      <vt:lpstr>Interviewing the Expert</vt:lpstr>
      <vt:lpstr>Interviewing the Expert</vt:lpstr>
      <vt:lpstr>Interviewing the Expert</vt:lpstr>
      <vt:lpstr>Interviewing the Expert</vt:lpstr>
      <vt:lpstr>Interviewing the Expert</vt:lpstr>
      <vt:lpstr>Interviewing the Expert</vt:lpstr>
      <vt:lpstr>Interviewing the Expert</vt:lpstr>
      <vt:lpstr>Interviewing the Expert</vt:lpstr>
      <vt:lpstr>Techniques used for extracting Knowledge  from a domain expert</vt:lpstr>
      <vt:lpstr>Techniques used for extracting Knowledge  from a domain expert</vt:lpstr>
      <vt:lpstr>Techniques used for extracting Knowledge  from a domain expert</vt:lpstr>
      <vt:lpstr>Techniques used for extracting Knowledge  from a domain expert</vt:lpstr>
      <vt:lpstr>Techniques used for extracting Knowledge  from a domain expert</vt:lpstr>
      <vt:lpstr>Techniques used for extracting Knowledge  from a domain expert</vt:lpstr>
      <vt:lpstr>Techniques used for extracting Knowledge  from a domain expert</vt:lpstr>
      <vt:lpstr>Example: Identification Problem</vt:lpstr>
      <vt:lpstr>Assuming that we feel relatively confident with  the filtered set of attributes, we may list these and  their associated values.</vt:lpstr>
      <vt:lpstr>Solution-1</vt:lpstr>
      <vt:lpstr>2- Production Rules</vt:lpstr>
      <vt:lpstr>Solution-2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\376\377\000L\000e\000c\000t\000u\000r\000e\000-\0002\000-\000E\000S\000-\000K\000A</dc:title>
  <dc:creator>\376\377\000O\000s\000a\000m\000a\000 \000h\000e\000g\000a\000z\000y</dc:creator>
  <cp:lastModifiedBy>Hatem</cp:lastModifiedBy>
  <cp:revision>2</cp:revision>
  <dcterms:created xsi:type="dcterms:W3CDTF">2021-04-20T14:01:35Z</dcterms:created>
  <dcterms:modified xsi:type="dcterms:W3CDTF">2021-04-20T14:29:09Z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2010-12-10T00:00:00Z</vt:filetime>
  </property>
  <property fmtid="{D5CDD505-2E9C-101B-9397-08002B2CF9AE}" pid="3" name="Creator">
    <vt:lpwstr>GPL Ghostscript 8.54 PDF Writer</vt:lpwstr>
  </property>
  <property fmtid="{D5CDD505-2E9C-101B-9397-08002B2CF9AE}" pid="4" name="LastSaved">
    <vt:filetime>2021-04-20T00:00:00Z</vt:filetime>
  </property>
</Properties>
</file>