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702" r:id="rId3"/>
  </p:sldMasterIdLst>
  <p:notesMasterIdLst>
    <p:notesMasterId r:id="rId44"/>
  </p:notesMasterIdLst>
  <p:handoutMasterIdLst>
    <p:handoutMasterId r:id="rId45"/>
  </p:handoutMasterIdLst>
  <p:sldIdLst>
    <p:sldId id="326" r:id="rId4"/>
    <p:sldId id="256" r:id="rId5"/>
    <p:sldId id="312" r:id="rId6"/>
    <p:sldId id="274" r:id="rId7"/>
    <p:sldId id="276" r:id="rId8"/>
    <p:sldId id="280" r:id="rId9"/>
    <p:sldId id="259" r:id="rId10"/>
    <p:sldId id="278" r:id="rId11"/>
    <p:sldId id="314" r:id="rId12"/>
    <p:sldId id="315" r:id="rId13"/>
    <p:sldId id="316" r:id="rId14"/>
    <p:sldId id="283" r:id="rId15"/>
    <p:sldId id="284" r:id="rId16"/>
    <p:sldId id="317" r:id="rId17"/>
    <p:sldId id="318" r:id="rId18"/>
    <p:sldId id="286" r:id="rId19"/>
    <p:sldId id="321" r:id="rId20"/>
    <p:sldId id="287" r:id="rId21"/>
    <p:sldId id="262" r:id="rId22"/>
    <p:sldId id="288" r:id="rId23"/>
    <p:sldId id="290" r:id="rId24"/>
    <p:sldId id="268" r:id="rId25"/>
    <p:sldId id="271" r:id="rId26"/>
    <p:sldId id="272" r:id="rId27"/>
    <p:sldId id="291" r:id="rId28"/>
    <p:sldId id="322" r:id="rId29"/>
    <p:sldId id="324" r:id="rId30"/>
    <p:sldId id="325" r:id="rId31"/>
    <p:sldId id="297" r:id="rId32"/>
    <p:sldId id="265" r:id="rId33"/>
    <p:sldId id="308" r:id="rId34"/>
    <p:sldId id="310" r:id="rId35"/>
    <p:sldId id="299" r:id="rId36"/>
    <p:sldId id="311" r:id="rId37"/>
    <p:sldId id="298" r:id="rId38"/>
    <p:sldId id="306" r:id="rId39"/>
    <p:sldId id="301" r:id="rId40"/>
    <p:sldId id="302" r:id="rId41"/>
    <p:sldId id="267" r:id="rId42"/>
    <p:sldId id="304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92EF69-4580-D948-9358-37D6C6E355D3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AF659B-3BFD-7C4F-8593-16CDDE7417A4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4152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702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5577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D52D3-1B6E-8F4B-8B7F-77170D7F0928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E3AE67-DC4E-D847-B357-619357F4C6DC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FE89C-50B1-2048-9505-7824B8639D8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97D52D3-1B6E-8F4B-8B7F-77170D7F0928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8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E55-4A83-544A-8B19-F1A16EC9B64F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2A1C-928F-B544-94B3-4D4EC2F5EAE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6CC-1AF2-234B-92BC-E226AD8BC34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047-DF63-3F4F-B15B-A53AB67E64C4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9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5AE8-5817-6347-89E8-9F50BEEBA5B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0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E29-2615-EA48-B2E1-E2239B40C897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C5C-DDBA-EE42-9757-03393CEB2571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89E55-4A83-544A-8B19-F1A16EC9B64F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C5E3-C3BF-E645-BC58-A123741A7D00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6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565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5433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0218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161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8007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5027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E67-DC4E-D847-B357-619357F4C6DC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87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E89C-50B1-2048-9505-7824B8639D8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88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42A1C-928F-B544-94B3-4D4EC2F5EAE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7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924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09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25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78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16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178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29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465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026CC-1AF2-234B-92BC-E226AD8BC34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28047-DF63-3F4F-B15B-A53AB67E64C4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75AE8-5817-6347-89E8-9F50BEEBA5B5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B2E29-2615-EA48-B2E1-E2239B40C897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80AC5C-DDBA-EE42-9757-03393CEB2571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CC5E3-C3BF-E645-BC58-A123741A7D00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EF6B6-DB9C-2F42-9BE8-A2BBD82B47FD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Chapter 8 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97B2F5-D744-4DBE-A916-7B75502C49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177447F-9F9A-47B8-A632-2FB333DC3D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Engineering (2)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8" y="1690689"/>
            <a:ext cx="8958261" cy="4852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800"/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(Ch8) 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800"/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Dependability and Security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(Ch15)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800"/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Quality Management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(Ch24)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800"/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Configuration Management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(Ch25) 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Process Measurement (Process Improvement)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(Ch26)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46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11459"/>
            <a:ext cx="6798734" cy="6991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Stages of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29" y="1350310"/>
            <a:ext cx="7605408" cy="4470523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the system is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tested during development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discover bugs and defects. </a:t>
            </a:r>
          </a:p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Release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separate testing team test a complete version of the system before it is released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users. </a:t>
            </a:r>
          </a:p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users or potential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users of a system test the system in their own environment.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316" y="0"/>
            <a:ext cx="6798734" cy="82867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828674"/>
            <a:ext cx="8729662" cy="5700713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testing includes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all testing activities that are carried out by the team developing the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individual program units or object classes are tested. Unit testing should focus on testing the functionality of objects or methods.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several individual units are integrated to create composite components. Component testing should focus on testing component interfaces.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some or all of the components in a system are integrated and the system is tested as a whole. System testing should focus on testing component interactions.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675"/>
            <a:ext cx="8229600" cy="568325"/>
          </a:xfrm>
        </p:spPr>
        <p:txBody>
          <a:bodyPr/>
          <a:lstStyle/>
          <a:p>
            <a:pPr algn="ctr"/>
            <a:r>
              <a:rPr lang="en-US" sz="3200" dirty="0" smtClean="0"/>
              <a:t>Unit testing</a:t>
            </a:r>
            <a:endParaRPr lang="en-US" sz="32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42963"/>
            <a:ext cx="8372475" cy="5513387"/>
          </a:xfrm>
        </p:spPr>
        <p:txBody>
          <a:bodyPr/>
          <a:lstStyle/>
          <a:p>
            <a:r>
              <a:rPr lang="en-US" sz="2600" dirty="0" smtClean="0"/>
              <a:t>Unit testing </a:t>
            </a:r>
            <a:r>
              <a:rPr lang="en-US" sz="2600" dirty="0"/>
              <a:t>is the process of </a:t>
            </a:r>
            <a:r>
              <a:rPr lang="en-US" sz="2600" b="1" u="sng" dirty="0"/>
              <a:t>testing individual components in isolation.</a:t>
            </a:r>
          </a:p>
          <a:p>
            <a:r>
              <a:rPr lang="en-US" sz="2600" dirty="0"/>
              <a:t>It is </a:t>
            </a:r>
            <a:r>
              <a:rPr lang="en-US" sz="2600" b="1" u="sng" dirty="0"/>
              <a:t>a defect testing process</a:t>
            </a:r>
            <a:r>
              <a:rPr lang="en-US" sz="2600" dirty="0"/>
              <a:t>.</a:t>
            </a:r>
            <a:endParaRPr lang="en-US" sz="2600" dirty="0" smtClean="0"/>
          </a:p>
          <a:p>
            <a:r>
              <a:rPr lang="en-US" sz="2600" b="1" u="sng" dirty="0" smtClean="0"/>
              <a:t>Units</a:t>
            </a:r>
            <a:r>
              <a:rPr lang="en-US" sz="2600" dirty="0" smtClean="0"/>
              <a:t> may </a:t>
            </a:r>
            <a:r>
              <a:rPr lang="en-US" sz="2600" dirty="0"/>
              <a:t>be:</a:t>
            </a:r>
          </a:p>
          <a:p>
            <a:pPr lvl="1"/>
            <a:r>
              <a:rPr lang="en-US" sz="2600" b="1" u="sng" dirty="0"/>
              <a:t>Individual functions or methods within an </a:t>
            </a:r>
            <a:r>
              <a:rPr lang="en-US" sz="2600" b="1" u="sng" dirty="0" smtClean="0"/>
              <a:t>object </a:t>
            </a:r>
          </a:p>
          <a:p>
            <a:pPr lvl="1"/>
            <a:r>
              <a:rPr lang="en-US" sz="2600" b="1" u="sng" dirty="0"/>
              <a:t>Object classes with several attributes and </a:t>
            </a:r>
            <a:r>
              <a:rPr lang="en-US" sz="2600" b="1" u="sng" dirty="0" smtClean="0"/>
              <a:t>methods </a:t>
            </a:r>
          </a:p>
          <a:p>
            <a:pPr lvl="1"/>
            <a:r>
              <a:rPr lang="en-US" sz="2600" dirty="0"/>
              <a:t>Composite components with defined interfaces used to access their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43900" cy="611187"/>
          </a:xfrm>
        </p:spPr>
        <p:txBody>
          <a:bodyPr/>
          <a:lstStyle/>
          <a:p>
            <a:pPr algn="ctr"/>
            <a:r>
              <a:rPr lang="en-GB" sz="3200" dirty="0"/>
              <a:t>Object class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42899" y="1000125"/>
            <a:ext cx="8558213" cy="5486400"/>
          </a:xfrm>
        </p:spPr>
        <p:txBody>
          <a:bodyPr/>
          <a:lstStyle/>
          <a:p>
            <a:r>
              <a:rPr lang="en-GB" sz="2800" b="1" u="sng" dirty="0" smtClean="0"/>
              <a:t>Complete test coverage of a class involves</a:t>
            </a:r>
          </a:p>
          <a:p>
            <a:pPr lvl="1"/>
            <a:r>
              <a:rPr lang="en-GB" sz="2800" b="1" u="sng" dirty="0" smtClean="0"/>
              <a:t>Testing all operations </a:t>
            </a:r>
            <a:r>
              <a:rPr lang="en-GB" sz="2800" dirty="0" smtClean="0"/>
              <a:t>associated with an object</a:t>
            </a:r>
            <a:r>
              <a:rPr lang="en-US" sz="2800" dirty="0" smtClean="0"/>
              <a:t> </a:t>
            </a:r>
            <a:endParaRPr lang="en-GB" sz="2800" dirty="0" smtClean="0"/>
          </a:p>
          <a:p>
            <a:pPr lvl="1"/>
            <a:r>
              <a:rPr lang="en-GB" sz="2800" dirty="0" smtClean="0"/>
              <a:t>Setting and </a:t>
            </a:r>
            <a:r>
              <a:rPr lang="en-GB" sz="2800" b="1" u="sng" dirty="0" smtClean="0"/>
              <a:t>interrogating all object attributes</a:t>
            </a:r>
            <a:r>
              <a:rPr lang="en-US" sz="2800" b="1" u="sng" dirty="0" smtClean="0"/>
              <a:t> </a:t>
            </a:r>
            <a:endParaRPr lang="en-GB" sz="2800" b="1" u="sng" dirty="0" smtClean="0"/>
          </a:p>
          <a:p>
            <a:pPr lvl="1"/>
            <a:r>
              <a:rPr lang="en-GB" sz="2800" b="1" u="sng" dirty="0" smtClean="0"/>
              <a:t>Exercising the object in all possible states</a:t>
            </a:r>
            <a:r>
              <a:rPr lang="en-GB" sz="2800" dirty="0" smtClean="0"/>
              <a:t>.</a:t>
            </a:r>
          </a:p>
          <a:p>
            <a:r>
              <a:rPr lang="en-GB" sz="2800" b="1" u="sng" dirty="0" smtClean="0"/>
              <a:t>Inheritance makes it more difficult to design object class tests</a:t>
            </a:r>
            <a:r>
              <a:rPr lang="en-GB" sz="2800" dirty="0" smtClean="0"/>
              <a:t> as the information to be tested is not localised.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/>
          <a:lstStyle/>
          <a:p>
            <a:pPr algn="ctr"/>
            <a:r>
              <a:rPr lang="en-US" sz="2800" dirty="0" smtClean="0"/>
              <a:t>Automated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828676"/>
            <a:ext cx="8601075" cy="5772150"/>
          </a:xfrm>
        </p:spPr>
        <p:txBody>
          <a:bodyPr/>
          <a:lstStyle/>
          <a:p>
            <a:r>
              <a:rPr lang="en-US" sz="2600" dirty="0" smtClean="0"/>
              <a:t>Whenever possible, </a:t>
            </a:r>
            <a:r>
              <a:rPr lang="en-US" sz="2600" b="1" u="sng" dirty="0" smtClean="0"/>
              <a:t>unit testing should be automated </a:t>
            </a:r>
            <a:r>
              <a:rPr lang="en-US" sz="2600" dirty="0" smtClean="0"/>
              <a:t>so that tests are run and checked without manual intervention.</a:t>
            </a:r>
          </a:p>
          <a:p>
            <a:r>
              <a:rPr lang="en-US" sz="2600" b="1" u="sng" dirty="0" smtClean="0"/>
              <a:t>In automated unit testing, you make use of a test automation framework (such as </a:t>
            </a:r>
            <a:r>
              <a:rPr lang="en-US" sz="2600" b="1" u="sng" dirty="0" err="1" smtClean="0"/>
              <a:t>JUnit</a:t>
            </a:r>
            <a:r>
              <a:rPr lang="en-US" sz="2600" b="1" u="sng" dirty="0" smtClean="0"/>
              <a:t>) to write and run your program tests. </a:t>
            </a:r>
          </a:p>
          <a:p>
            <a:r>
              <a:rPr lang="en-US" sz="2600" b="1" u="sng" dirty="0" smtClean="0"/>
              <a:t>Unit testing frameworks provide generic test classes that you extend to create specific test cases</a:t>
            </a:r>
            <a:r>
              <a:rPr lang="en-US" sz="2600" dirty="0" smtClean="0"/>
              <a:t>. </a:t>
            </a:r>
          </a:p>
          <a:p>
            <a:r>
              <a:rPr lang="en-US" sz="2600" b="1" u="sng" dirty="0" smtClean="0"/>
              <a:t>They can </a:t>
            </a:r>
            <a:r>
              <a:rPr lang="en-US" sz="2600" dirty="0" smtClean="0"/>
              <a:t>then run all of the tests that you have implemented and </a:t>
            </a:r>
            <a:r>
              <a:rPr lang="en-US" sz="2600" b="1" u="sng" dirty="0" smtClean="0"/>
              <a:t>report, often through some GUI, on the success or otherwise of the tests</a:t>
            </a:r>
            <a:r>
              <a:rPr lang="en-US" sz="2600" dirty="0" smtClean="0"/>
              <a:t>.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/>
          <a:lstStyle/>
          <a:p>
            <a:pPr algn="ctr"/>
            <a:r>
              <a:rPr lang="en-US" sz="2800" dirty="0" smtClean="0"/>
              <a:t>Automated test components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837"/>
            <a:ext cx="8229600" cy="5735638"/>
          </a:xfrm>
        </p:spPr>
        <p:txBody>
          <a:bodyPr/>
          <a:lstStyle/>
          <a:p>
            <a:r>
              <a:rPr lang="en-US" sz="2800" b="1" u="sng" dirty="0" smtClean="0"/>
              <a:t>A setup part</a:t>
            </a:r>
            <a:r>
              <a:rPr lang="en-US" sz="2800" dirty="0" smtClean="0"/>
              <a:t>, where you </a:t>
            </a:r>
            <a:r>
              <a:rPr lang="en-US" sz="2800" b="1" u="sng" dirty="0" smtClean="0"/>
              <a:t>initialize the system with the test case, namely the inputs and expected outputs.</a:t>
            </a:r>
            <a:endParaRPr lang="en-GB" sz="2800" b="1" u="sng" dirty="0" smtClean="0"/>
          </a:p>
          <a:p>
            <a:r>
              <a:rPr lang="en-US" sz="2800" b="1" u="sng" dirty="0" smtClean="0"/>
              <a:t>A call part</a:t>
            </a:r>
            <a:r>
              <a:rPr lang="en-US" sz="2800" dirty="0" smtClean="0"/>
              <a:t>, where you </a:t>
            </a:r>
            <a:r>
              <a:rPr lang="en-US" sz="2800" b="1" u="sng" dirty="0" smtClean="0"/>
              <a:t>call the object or method to be tested.</a:t>
            </a:r>
            <a:endParaRPr lang="en-GB" sz="2800" b="1" u="sng" dirty="0" smtClean="0"/>
          </a:p>
          <a:p>
            <a:r>
              <a:rPr lang="en-US" sz="2800" b="1" u="sng" dirty="0" smtClean="0"/>
              <a:t>An assertion part </a:t>
            </a:r>
            <a:r>
              <a:rPr lang="en-US" sz="2800" dirty="0" smtClean="0"/>
              <a:t>where you </a:t>
            </a:r>
            <a:r>
              <a:rPr lang="en-US" sz="2800" b="1" u="sng" dirty="0" smtClean="0"/>
              <a:t>compare the result of the call with the expected result</a:t>
            </a:r>
            <a:r>
              <a:rPr lang="en-US" sz="2800" dirty="0" smtClean="0"/>
              <a:t>. If the assertion evaluates to true, the test has been successful  if false, then it has failed.</a:t>
            </a:r>
            <a:endParaRPr lang="en-GB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582612"/>
          </a:xfrm>
        </p:spPr>
        <p:txBody>
          <a:bodyPr/>
          <a:lstStyle/>
          <a:p>
            <a:pPr algn="ctr"/>
            <a:r>
              <a:rPr lang="en-US" sz="2800" dirty="0" smtClean="0"/>
              <a:t>Unit test effectiveness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666749"/>
            <a:ext cx="8386763" cy="5876926"/>
          </a:xfrm>
        </p:spPr>
        <p:txBody>
          <a:bodyPr/>
          <a:lstStyle/>
          <a:p>
            <a:r>
              <a:rPr lang="en-US" dirty="0" smtClean="0"/>
              <a:t>The test cases should show that, when used as expected, the component that you are testing does what it is supposed to do.</a:t>
            </a:r>
            <a:endParaRPr lang="en-GB" dirty="0" smtClean="0"/>
          </a:p>
          <a:p>
            <a:r>
              <a:rPr lang="en-US" dirty="0" smtClean="0"/>
              <a:t>If there are defects in the component, these should be revealed by test cases. </a:t>
            </a:r>
            <a:endParaRPr lang="en-GB" dirty="0" smtClean="0"/>
          </a:p>
          <a:p>
            <a:r>
              <a:rPr lang="en-US" dirty="0" smtClean="0"/>
              <a:t>This leads to </a:t>
            </a:r>
            <a:r>
              <a:rPr lang="en-US" b="1" u="sng" dirty="0" smtClean="0"/>
              <a:t>2 types of unit test case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u="sng" dirty="0" smtClean="0"/>
              <a:t>first</a:t>
            </a:r>
            <a:r>
              <a:rPr lang="en-US" sz="2400" dirty="0" smtClean="0"/>
              <a:t> of these should </a:t>
            </a:r>
            <a:r>
              <a:rPr lang="en-US" sz="2400" b="1" u="sng" dirty="0" smtClean="0"/>
              <a:t>reflect normal operation of a program</a:t>
            </a:r>
            <a:r>
              <a:rPr lang="en-US" sz="2400" dirty="0" smtClean="0"/>
              <a:t> and should show that the component works as expected.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u="sng" dirty="0" smtClean="0"/>
              <a:t>other kind </a:t>
            </a:r>
            <a:r>
              <a:rPr lang="en-US" sz="2400" dirty="0" smtClean="0"/>
              <a:t>of test case should be </a:t>
            </a:r>
            <a:r>
              <a:rPr lang="en-US" sz="2400" b="1" u="sng" dirty="0" smtClean="0"/>
              <a:t>based on testing experience of where common problems arise</a:t>
            </a:r>
            <a:r>
              <a:rPr lang="en-US" sz="2400" dirty="0" smtClean="0"/>
              <a:t>. It should </a:t>
            </a:r>
            <a:r>
              <a:rPr lang="en-US" sz="2400" b="1" u="sng" dirty="0" smtClean="0"/>
              <a:t>use abnormal inputs to check that these are properly processed </a:t>
            </a:r>
            <a:r>
              <a:rPr lang="en-US" sz="2400" dirty="0" smtClean="0"/>
              <a:t>and do not crash the component.</a:t>
            </a:r>
            <a:r>
              <a:rPr lang="en-GB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3900" cy="711200"/>
          </a:xfrm>
        </p:spPr>
        <p:txBody>
          <a:bodyPr/>
          <a:lstStyle/>
          <a:p>
            <a:pPr algn="ctr"/>
            <a:r>
              <a:rPr lang="en-US" sz="2800" dirty="0" smtClean="0"/>
              <a:t>Testing strategies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84787"/>
          </a:xfrm>
        </p:spPr>
        <p:txBody>
          <a:bodyPr/>
          <a:lstStyle/>
          <a:p>
            <a:r>
              <a:rPr lang="en-US" b="1" u="sng" dirty="0" smtClean="0"/>
              <a:t>Partition testing</a:t>
            </a:r>
            <a:r>
              <a:rPr lang="en-US" dirty="0" smtClean="0"/>
              <a:t>, where you </a:t>
            </a:r>
            <a:r>
              <a:rPr lang="en-US" b="1" u="sng" dirty="0" smtClean="0"/>
              <a:t>identify groups of inputs that have common characteristics and should be processed in the same way.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You should </a:t>
            </a:r>
            <a:r>
              <a:rPr lang="en-US" sz="2400" b="1" u="sng" dirty="0" smtClean="0"/>
              <a:t>choose tests from within each of these groups.</a:t>
            </a:r>
            <a:endParaRPr lang="en-GB" sz="2400" b="1" u="sng" dirty="0" smtClean="0"/>
          </a:p>
          <a:p>
            <a:r>
              <a:rPr lang="en-US" b="1" u="sng" dirty="0" smtClean="0"/>
              <a:t>Guideline-based testing</a:t>
            </a:r>
            <a:r>
              <a:rPr lang="en-US" dirty="0" smtClean="0"/>
              <a:t>, where you </a:t>
            </a:r>
            <a:r>
              <a:rPr lang="en-US" b="1" u="sng" dirty="0" smtClean="0"/>
              <a:t>use testing guidelines to choose test cases</a:t>
            </a:r>
            <a:r>
              <a:rPr lang="en-US" dirty="0" smtClean="0"/>
              <a:t>. </a:t>
            </a:r>
          </a:p>
          <a:p>
            <a:pPr lvl="1"/>
            <a:r>
              <a:rPr lang="en-US" sz="2400" dirty="0" smtClean="0"/>
              <a:t>These </a:t>
            </a:r>
            <a:r>
              <a:rPr lang="en-US" sz="2400" b="1" u="sng" dirty="0" smtClean="0"/>
              <a:t>guidelines reflect previous experience of the kinds of errors that programmers often make </a:t>
            </a:r>
            <a:r>
              <a:rPr lang="en-US" sz="2400" dirty="0" smtClean="0"/>
              <a:t>when developing components.</a:t>
            </a:r>
            <a:endParaRPr lang="en-GB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43900" cy="596900"/>
          </a:xfrm>
        </p:spPr>
        <p:txBody>
          <a:bodyPr/>
          <a:lstStyle/>
          <a:p>
            <a:pPr algn="ctr"/>
            <a:r>
              <a:rPr lang="en-GB" sz="2800" dirty="0"/>
              <a:t>Partition testing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596901"/>
            <a:ext cx="8643938" cy="2617788"/>
          </a:xfrm>
        </p:spPr>
        <p:txBody>
          <a:bodyPr/>
          <a:lstStyle/>
          <a:p>
            <a:r>
              <a:rPr lang="en-GB" dirty="0"/>
              <a:t>Input data and output results often fall into different classes where all members of a class are related.</a:t>
            </a:r>
          </a:p>
          <a:p>
            <a:r>
              <a:rPr lang="en-GB" b="1" u="sng" dirty="0"/>
              <a:t>Each of these classes is an </a:t>
            </a:r>
            <a:r>
              <a:rPr lang="en-GB" b="1" u="sng" dirty="0">
                <a:solidFill>
                  <a:srgbClr val="FF0000"/>
                </a:solidFill>
              </a:rPr>
              <a:t>equivalence partition</a:t>
            </a:r>
            <a:r>
              <a:rPr lang="en-GB" b="1" u="sng" dirty="0"/>
              <a:t> </a:t>
            </a:r>
            <a:r>
              <a:rPr lang="en-GB" dirty="0"/>
              <a:t>or domain </a:t>
            </a:r>
            <a:r>
              <a:rPr lang="en-GB" b="1" u="sng" dirty="0"/>
              <a:t>where the program behaves in an equivalent way for each class member.</a:t>
            </a:r>
          </a:p>
          <a:p>
            <a:r>
              <a:rPr lang="en-GB" b="1" u="sng" dirty="0"/>
              <a:t>Test cases </a:t>
            </a:r>
            <a:r>
              <a:rPr lang="en-GB" dirty="0"/>
              <a:t>should be </a:t>
            </a:r>
            <a:r>
              <a:rPr lang="en-GB" b="1" u="sng" dirty="0"/>
              <a:t>chosen from each partition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3" descr="8.5 EquivPartitionin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3531" r="-13531"/>
              <a:stretch>
                <a:fillRect/>
              </a:stretch>
            </p:blipFill>
          </mc:Choice>
          <mc:Fallback>
            <p:blipFill>
              <a:blip r:embed="rId3"/>
              <a:srcRect l="-13531" r="-13531"/>
              <a:stretch>
                <a:fillRect/>
              </a:stretch>
            </p:blipFill>
          </mc:Fallback>
        </mc:AlternateContent>
        <p:spPr>
          <a:xfrm>
            <a:off x="2130406" y="3377781"/>
            <a:ext cx="7013594" cy="34802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73006" y="4549355"/>
            <a:ext cx="205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smtClean="0"/>
              <a:t>Equivalence partitioning</a:t>
            </a:r>
            <a:r>
              <a:rPr lang="en-GB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86713" cy="625475"/>
          </a:xfrm>
        </p:spPr>
        <p:txBody>
          <a:bodyPr/>
          <a:lstStyle/>
          <a:p>
            <a:pPr algn="ctr"/>
            <a:r>
              <a:rPr lang="en-US" sz="2800" dirty="0" smtClean="0"/>
              <a:t>Equivalence </a:t>
            </a:r>
            <a:r>
              <a:rPr lang="en-US" sz="2800" dirty="0"/>
              <a:t>partitions</a:t>
            </a:r>
            <a:r>
              <a:rPr lang="en-GB" sz="2800" dirty="0" smtClean="0"/>
              <a:t> </a:t>
            </a:r>
            <a:endParaRPr lang="en-US" sz="2800" dirty="0"/>
          </a:p>
        </p:txBody>
      </p:sp>
      <p:pic>
        <p:nvPicPr>
          <p:cNvPr id="4" name="Content Placeholder 3" descr="8.6 Partition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9407" r="-9407"/>
              <a:stretch>
                <a:fillRect/>
              </a:stretch>
            </p:blipFill>
          </mc:Choice>
          <mc:Fallback>
            <p:blipFill>
              <a:blip r:embed="rId3"/>
              <a:srcRect l="-9407" r="-9407"/>
              <a:stretch>
                <a:fillRect/>
              </a:stretch>
            </p:blipFill>
          </mc:Fallback>
        </mc:AlternateContent>
        <p:spPr>
          <a:xfrm>
            <a:off x="300039" y="1192212"/>
            <a:ext cx="8601074" cy="48720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5"/>
            <a:ext cx="7100888" cy="1470025"/>
          </a:xfrm>
        </p:spPr>
        <p:txBody>
          <a:bodyPr/>
          <a:lstStyle/>
          <a:p>
            <a:pPr algn="ctr"/>
            <a:r>
              <a:rPr lang="en-US" sz="5400" dirty="0" smtClean="0"/>
              <a:t>Software Testing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2438" cy="439737"/>
          </a:xfrm>
          <a:noFill/>
        </p:spPr>
        <p:txBody>
          <a:bodyPr lIns="90840" tIns="44623" rIns="90840" bIns="44623"/>
          <a:lstStyle/>
          <a:p>
            <a:pPr algn="ctr"/>
            <a:r>
              <a:rPr lang="en-GB" dirty="0"/>
              <a:t>Testing guidelines (sequences)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0037" y="496887"/>
            <a:ext cx="8601075" cy="2260601"/>
          </a:xfrm>
          <a:noFill/>
        </p:spPr>
        <p:txBody>
          <a:bodyPr lIns="90840" tIns="44623" rIns="90840" bIns="44623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u="sng" dirty="0"/>
              <a:t>Test</a:t>
            </a:r>
            <a:r>
              <a:rPr lang="en-GB" dirty="0"/>
              <a:t> software </a:t>
            </a:r>
            <a:r>
              <a:rPr lang="en-GB" b="1" u="sng" dirty="0"/>
              <a:t>with sequences which have only a single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u="sng" dirty="0"/>
              <a:t>Use sequences of different sizes </a:t>
            </a:r>
            <a:r>
              <a:rPr lang="en-GB" dirty="0"/>
              <a:t>in different tests.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Derive tests so that the first, middle and last elements of the sequence are accessed.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u="sng" dirty="0"/>
              <a:t>Test with sequences of zero length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93180" y="2814638"/>
            <a:ext cx="401478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General testing guidelines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038" y="3311526"/>
            <a:ext cx="8229600" cy="30448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/>
              <a:t>Choose inputs that force the system to generate all error messages </a:t>
            </a:r>
            <a:endParaRPr lang="en-GB" b="1" u="sng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/>
              <a:t>Design inputs that cause input buffers to overflow </a:t>
            </a:r>
            <a:endParaRPr lang="en-GB" b="1" u="sng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Repeat the same input or series of inputs numerous times </a:t>
            </a:r>
            <a:endParaRPr lang="en-GB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/>
              <a:t>Force invalid outputs to be generated </a:t>
            </a:r>
            <a:endParaRPr lang="en-GB" b="1" u="sng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/>
              <a:t>Force computation results to be too large or too small.</a:t>
            </a:r>
            <a:endParaRPr lang="en-GB" b="1" u="sng" dirty="0" smtClean="0"/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468312"/>
          </a:xfrm>
        </p:spPr>
        <p:txBody>
          <a:bodyPr/>
          <a:lstStyle/>
          <a:p>
            <a:pPr algn="ctr"/>
            <a:r>
              <a:rPr lang="en-US" sz="3200" dirty="0" smtClean="0"/>
              <a:t>Component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28687"/>
            <a:ext cx="8515350" cy="5600701"/>
          </a:xfrm>
        </p:spPr>
        <p:txBody>
          <a:bodyPr/>
          <a:lstStyle/>
          <a:p>
            <a:r>
              <a:rPr lang="en-US" dirty="0" smtClean="0"/>
              <a:t>Software components are often composite components that </a:t>
            </a:r>
            <a:r>
              <a:rPr lang="en-US" b="1" u="sng" dirty="0" smtClean="0"/>
              <a:t>are made up of several interacting objects</a:t>
            </a:r>
            <a:r>
              <a:rPr lang="en-US" dirty="0" smtClean="0"/>
              <a:t>. </a:t>
            </a:r>
          </a:p>
          <a:p>
            <a:pPr lvl="1"/>
            <a:r>
              <a:rPr lang="en-US" sz="2400" dirty="0" smtClean="0"/>
              <a:t>For example, </a:t>
            </a:r>
            <a:r>
              <a:rPr lang="en-US" sz="2400" b="1" u="sng" dirty="0" smtClean="0"/>
              <a:t>in the weather station system</a:t>
            </a:r>
            <a:r>
              <a:rPr lang="en-US" sz="2400" dirty="0" smtClean="0"/>
              <a:t>, the </a:t>
            </a:r>
            <a:r>
              <a:rPr lang="en-US" sz="2400" b="1" u="sng" dirty="0" smtClean="0"/>
              <a:t>reconfiguration component includes objects that deal with each aspect of the reconfiguration</a:t>
            </a:r>
            <a:r>
              <a:rPr lang="en-US" sz="2400" dirty="0" smtClean="0"/>
              <a:t>. </a:t>
            </a:r>
          </a:p>
          <a:p>
            <a:r>
              <a:rPr lang="en-US" b="1" u="sng" dirty="0" smtClean="0"/>
              <a:t>You access the functionality of these objects through the defined component interface</a:t>
            </a:r>
            <a:r>
              <a:rPr lang="en-US" dirty="0" smtClean="0"/>
              <a:t>. </a:t>
            </a:r>
          </a:p>
          <a:p>
            <a:r>
              <a:rPr lang="en-US" b="1" u="sng" dirty="0" smtClean="0"/>
              <a:t>Testing composite components should therefore focus on showing that the component interface behaves according to its specification. </a:t>
            </a:r>
          </a:p>
          <a:p>
            <a:pPr lvl="1"/>
            <a:r>
              <a:rPr lang="en-US" dirty="0" smtClean="0"/>
              <a:t>You can assume that unit tests on the individual objects within the component have been completed.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26194"/>
            <a:ext cx="8429625" cy="496887"/>
          </a:xfrm>
          <a:noFill/>
        </p:spPr>
        <p:txBody>
          <a:bodyPr lIns="90840" tIns="44623" rIns="90840" bIns="44623"/>
          <a:lstStyle/>
          <a:p>
            <a:pPr algn="ctr"/>
            <a:r>
              <a:rPr lang="en-GB" sz="3200" dirty="0"/>
              <a:t>Interface testing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14375"/>
            <a:ext cx="8429624" cy="5641975"/>
          </a:xfrm>
          <a:noFill/>
        </p:spPr>
        <p:txBody>
          <a:bodyPr lIns="90840" tIns="44623" rIns="90840" bIns="44623"/>
          <a:lstStyle/>
          <a:p>
            <a:r>
              <a:rPr lang="en-GB" dirty="0"/>
              <a:t>Objectives are to detect faults due to interface errors or invalid assumptions about interfaces.</a:t>
            </a:r>
            <a:endParaRPr lang="en-GB" dirty="0" smtClean="0"/>
          </a:p>
          <a:p>
            <a:r>
              <a:rPr lang="en-GB" b="1" u="sng" dirty="0" smtClean="0"/>
              <a:t>Interface types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Parameter interfaces </a:t>
            </a:r>
            <a:r>
              <a:rPr lang="en-GB" sz="2400" dirty="0" smtClean="0"/>
              <a:t>Data passed from one method or procedure to another.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Shared memory interfaces </a:t>
            </a:r>
            <a:r>
              <a:rPr lang="en-GB" sz="2400" dirty="0" smtClean="0"/>
              <a:t>Block of memory is shared between procedures or functions.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Procedural interfaces </a:t>
            </a:r>
            <a:r>
              <a:rPr lang="en-GB" sz="2400" dirty="0" smtClean="0"/>
              <a:t>Sub-system encapsulates a set of procedures to be called by other sub-systems.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Message passing interfaces </a:t>
            </a:r>
            <a:r>
              <a:rPr lang="en-GB" sz="2400" dirty="0" smtClean="0"/>
              <a:t>Sub-systems request services from other sub-systems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87"/>
          </a:xfrm>
          <a:noFill/>
        </p:spPr>
        <p:txBody>
          <a:bodyPr lIns="90840" tIns="44623" rIns="90840" bIns="44623"/>
          <a:lstStyle/>
          <a:p>
            <a:pPr algn="ctr"/>
            <a:r>
              <a:rPr lang="en-GB" sz="2800" dirty="0"/>
              <a:t>Interface errors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4412"/>
            <a:ext cx="8229600" cy="5341938"/>
          </a:xfrm>
          <a:noFill/>
        </p:spPr>
        <p:txBody>
          <a:bodyPr lIns="90840" tIns="44623" rIns="90840" bIns="44623"/>
          <a:lstStyle/>
          <a:p>
            <a:r>
              <a:rPr lang="en-GB" b="1" u="sng" dirty="0"/>
              <a:t>Interface misuse</a:t>
            </a:r>
          </a:p>
          <a:p>
            <a:pPr lvl="1"/>
            <a:r>
              <a:rPr lang="en-GB" sz="2400" b="1" u="sng" dirty="0"/>
              <a:t>A calling component calls another component and makes an error in its use of its interface </a:t>
            </a:r>
            <a:r>
              <a:rPr lang="en-GB" sz="2400" dirty="0"/>
              <a:t>e.g. parameters in the wrong order.</a:t>
            </a:r>
          </a:p>
          <a:p>
            <a:r>
              <a:rPr lang="en-GB" b="1" u="sng" dirty="0"/>
              <a:t>Interface misunderstanding</a:t>
            </a:r>
          </a:p>
          <a:p>
            <a:pPr lvl="1"/>
            <a:r>
              <a:rPr lang="en-GB" sz="2400" b="1" u="sng" dirty="0"/>
              <a:t>A calling component embeds assumptions about the behaviour of the called component which are incorrect.</a:t>
            </a:r>
          </a:p>
          <a:p>
            <a:r>
              <a:rPr lang="en-GB" b="1" u="sng" dirty="0"/>
              <a:t>Timing errors</a:t>
            </a:r>
          </a:p>
          <a:p>
            <a:pPr lvl="1"/>
            <a:r>
              <a:rPr lang="en-GB" sz="2400" b="1" u="sng" dirty="0"/>
              <a:t>The called and the calling component operate at different speeds </a:t>
            </a:r>
            <a:r>
              <a:rPr lang="en-GB" sz="2400" dirty="0"/>
              <a:t>and out-of-date information is accessed.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119"/>
            <a:ext cx="8229600" cy="682625"/>
          </a:xfrm>
          <a:noFill/>
        </p:spPr>
        <p:txBody>
          <a:bodyPr lIns="90840" tIns="44623" rIns="90840" bIns="44623"/>
          <a:lstStyle/>
          <a:p>
            <a:pPr algn="ctr"/>
            <a:r>
              <a:rPr lang="en-GB" sz="2800" dirty="0"/>
              <a:t>Interface testing guidelines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43744"/>
            <a:ext cx="8629650" cy="5612605"/>
          </a:xfrm>
          <a:noFill/>
        </p:spPr>
        <p:txBody>
          <a:bodyPr lIns="90840" tIns="44623" rIns="90840" bIns="44623"/>
          <a:lstStyle/>
          <a:p>
            <a:r>
              <a:rPr lang="en-GB" sz="2800" b="1" u="sng" dirty="0"/>
              <a:t>Design tests so that parameters to a called procedure are at the extreme ends of their ranges.</a:t>
            </a:r>
          </a:p>
          <a:p>
            <a:r>
              <a:rPr lang="en-GB" sz="2800" dirty="0"/>
              <a:t>Always </a:t>
            </a:r>
            <a:r>
              <a:rPr lang="en-GB" sz="2800" b="1" u="sng" dirty="0"/>
              <a:t>test pointer parameters with null pointers</a:t>
            </a:r>
            <a:r>
              <a:rPr lang="en-GB" sz="2800" dirty="0"/>
              <a:t>.</a:t>
            </a:r>
          </a:p>
          <a:p>
            <a:r>
              <a:rPr lang="en-GB" sz="2800" b="1" u="sng" dirty="0"/>
              <a:t>Design tests which cause the component to fail</a:t>
            </a:r>
            <a:r>
              <a:rPr lang="en-GB" sz="2800" dirty="0"/>
              <a:t>.</a:t>
            </a:r>
          </a:p>
          <a:p>
            <a:r>
              <a:rPr lang="en-GB" sz="2800" b="1" u="sng" dirty="0"/>
              <a:t>Use stress testing in message passing systems</a:t>
            </a:r>
            <a:r>
              <a:rPr lang="en-GB" sz="2800" dirty="0"/>
              <a:t>.</a:t>
            </a:r>
          </a:p>
          <a:p>
            <a:r>
              <a:rPr lang="en-GB" sz="2800" dirty="0"/>
              <a:t>In shared memory systems, vary the order in which components are activated.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1"/>
            <a:ext cx="8229600" cy="654050"/>
          </a:xfrm>
        </p:spPr>
        <p:txBody>
          <a:bodyPr/>
          <a:lstStyle/>
          <a:p>
            <a:pPr algn="ctr"/>
            <a:r>
              <a:rPr lang="en-US" sz="3200" dirty="0" smtClean="0"/>
              <a:t>System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00100"/>
            <a:ext cx="8386763" cy="5786437"/>
          </a:xfrm>
        </p:spPr>
        <p:txBody>
          <a:bodyPr/>
          <a:lstStyle/>
          <a:p>
            <a:r>
              <a:rPr lang="en-US" sz="2800" dirty="0" smtClean="0"/>
              <a:t>System testing </a:t>
            </a:r>
            <a:r>
              <a:rPr lang="en-US" sz="2800" b="1" u="sng" dirty="0" smtClean="0"/>
              <a:t>during development </a:t>
            </a:r>
            <a:r>
              <a:rPr lang="en-US" sz="2800" dirty="0" smtClean="0"/>
              <a:t>involves </a:t>
            </a:r>
            <a:r>
              <a:rPr lang="en-US" sz="2800" b="1" u="sng" dirty="0" smtClean="0"/>
              <a:t>integrating components to create a version of the system </a:t>
            </a:r>
            <a:r>
              <a:rPr lang="en-US" sz="2800" dirty="0" smtClean="0"/>
              <a:t>and then </a:t>
            </a:r>
            <a:r>
              <a:rPr lang="en-US" sz="2800" b="1" u="sng" dirty="0" smtClean="0"/>
              <a:t>testing the integrated system.</a:t>
            </a:r>
          </a:p>
          <a:p>
            <a:r>
              <a:rPr lang="en-US" sz="2800" dirty="0" smtClean="0"/>
              <a:t>The focus in system testing is </a:t>
            </a:r>
            <a:r>
              <a:rPr lang="en-US" sz="2800" b="1" u="sng" dirty="0" smtClean="0"/>
              <a:t>testing the interactions between components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System testing </a:t>
            </a:r>
            <a:r>
              <a:rPr lang="en-US" sz="2800" b="1" u="sng" dirty="0" smtClean="0"/>
              <a:t>checks that components are compatible, interact correctly and transfer the right data at the right time across their interfaces. </a:t>
            </a:r>
          </a:p>
          <a:p>
            <a:r>
              <a:rPr lang="en-US" sz="2800" dirty="0" smtClean="0"/>
              <a:t>System testing </a:t>
            </a:r>
            <a:r>
              <a:rPr lang="en-US" sz="2800" b="1" u="sng" dirty="0" smtClean="0"/>
              <a:t>tests the emergent behavior of a system. </a:t>
            </a:r>
            <a:endParaRPr lang="en-US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3900" cy="525462"/>
          </a:xfrm>
        </p:spPr>
        <p:txBody>
          <a:bodyPr/>
          <a:lstStyle/>
          <a:p>
            <a:pPr algn="ctr"/>
            <a:r>
              <a:rPr lang="en-US" sz="2800" dirty="0" smtClean="0"/>
              <a:t>System and component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985838"/>
            <a:ext cx="8472488" cy="5370512"/>
          </a:xfrm>
        </p:spPr>
        <p:txBody>
          <a:bodyPr/>
          <a:lstStyle/>
          <a:p>
            <a:r>
              <a:rPr lang="en-US" dirty="0" smtClean="0"/>
              <a:t>During system testing, </a:t>
            </a:r>
            <a:r>
              <a:rPr lang="en-US" b="1" u="sng" dirty="0" smtClean="0"/>
              <a:t>reusable components </a:t>
            </a:r>
            <a:r>
              <a:rPr lang="en-US" dirty="0" smtClean="0"/>
              <a:t>that have been separately developed </a:t>
            </a:r>
            <a:r>
              <a:rPr lang="en-US" b="1" u="sng" dirty="0" smtClean="0"/>
              <a:t>and off-the-shelf systems may be integrated with newly developed components</a:t>
            </a:r>
            <a:r>
              <a:rPr lang="en-US" dirty="0" smtClean="0"/>
              <a:t>. </a:t>
            </a:r>
            <a:r>
              <a:rPr lang="en-US" b="1" u="sng" dirty="0" smtClean="0"/>
              <a:t>The complete system is then tested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en-US" b="1" u="sng" dirty="0" smtClean="0"/>
              <a:t>Components developed by different team members or sub-teams may be integrated at this stage</a:t>
            </a:r>
            <a:r>
              <a:rPr lang="en-US" dirty="0" smtClean="0"/>
              <a:t>. System testing is a collective rather than an individual process. </a:t>
            </a:r>
          </a:p>
          <a:p>
            <a:pPr lvl="1"/>
            <a:r>
              <a:rPr lang="en-US" sz="2400" dirty="0" smtClean="0"/>
              <a:t>In some companies, </a:t>
            </a:r>
            <a:r>
              <a:rPr lang="en-US" sz="2400" b="1" u="sng" dirty="0" smtClean="0"/>
              <a:t>system testing may involve a separate testing team with no involvement from designers and programmers.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86763" cy="754062"/>
          </a:xfrm>
        </p:spPr>
        <p:txBody>
          <a:bodyPr/>
          <a:lstStyle/>
          <a:p>
            <a:pPr algn="ctr"/>
            <a:r>
              <a:rPr lang="en-US" sz="2800" dirty="0" smtClean="0"/>
              <a:t>Use-case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1562"/>
            <a:ext cx="8229600" cy="5284788"/>
          </a:xfrm>
        </p:spPr>
        <p:txBody>
          <a:bodyPr/>
          <a:lstStyle/>
          <a:p>
            <a:r>
              <a:rPr lang="en-US" sz="2600" b="1" u="sng" dirty="0" smtClean="0"/>
              <a:t>The use-cases developed to identify system interactions can be used as a basis for system testing.</a:t>
            </a:r>
          </a:p>
          <a:p>
            <a:r>
              <a:rPr lang="en-US" sz="2600" b="1" u="sng" dirty="0" smtClean="0"/>
              <a:t>Each use case usually involves several system components </a:t>
            </a:r>
            <a:r>
              <a:rPr lang="en-US" sz="2600" dirty="0" smtClean="0"/>
              <a:t>so testing the use case forces these interactions to occur.</a:t>
            </a:r>
          </a:p>
          <a:p>
            <a:r>
              <a:rPr lang="en-US" sz="2600" b="1" u="sng" dirty="0" smtClean="0"/>
              <a:t>The sequence diagrams associated with the use case documents the components and interactions </a:t>
            </a:r>
            <a:r>
              <a:rPr lang="en-US" sz="2600" dirty="0" smtClean="0"/>
              <a:t>that are being tested.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9600" cy="554037"/>
          </a:xfrm>
        </p:spPr>
        <p:txBody>
          <a:bodyPr/>
          <a:lstStyle/>
          <a:p>
            <a:pPr algn="ctr"/>
            <a:r>
              <a:rPr lang="en-US" sz="2800" dirty="0" smtClean="0"/>
              <a:t>Testing policies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41950"/>
          </a:xfrm>
        </p:spPr>
        <p:txBody>
          <a:bodyPr/>
          <a:lstStyle/>
          <a:p>
            <a:r>
              <a:rPr lang="en-US" b="1" u="sng" dirty="0" smtClean="0"/>
              <a:t>Exhaustive system testing is impossible so testing policies which define the required system test coverage may be developed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testing policies:</a:t>
            </a:r>
          </a:p>
          <a:p>
            <a:pPr lvl="1"/>
            <a:r>
              <a:rPr lang="en-US" sz="2400" b="1" u="sng" dirty="0" smtClean="0"/>
              <a:t>All system functions that are accessed through menus should be tested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pPr lvl="1"/>
            <a:r>
              <a:rPr lang="en-US" sz="2400" b="1" u="sng" dirty="0" smtClean="0"/>
              <a:t>Combinations of functions </a:t>
            </a:r>
            <a:r>
              <a:rPr lang="en-US" sz="2400" dirty="0" smtClean="0"/>
              <a:t>(e.g</a:t>
            </a:r>
            <a:r>
              <a:rPr lang="en-US" sz="2400" b="1" u="sng" dirty="0" smtClean="0"/>
              <a:t>. text formatting</a:t>
            </a:r>
            <a:r>
              <a:rPr lang="en-US" sz="2400" dirty="0" smtClean="0"/>
              <a:t>) </a:t>
            </a:r>
            <a:r>
              <a:rPr lang="en-US" sz="2400" b="1" u="sng" dirty="0" smtClean="0"/>
              <a:t>that are accessed through the same menu must be tested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pPr lvl="1"/>
            <a:r>
              <a:rPr lang="en-US" sz="2400" b="1" u="sng" dirty="0" smtClean="0"/>
              <a:t>Where user input is provided, all functions must be tested with both correct and incorrect input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501000"/>
            <a:ext cx="6798734" cy="55627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Test-driven development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55" y="1075672"/>
            <a:ext cx="7719708" cy="52679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Test-driven development </a:t>
            </a: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(TDD) is an approach to program development in which you inter-leave testing and code development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Tests are written before code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‘passing’ the tests is the critical driver of development.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 develop code incrementally, along with a test for that increment. You don’t move on to the next increment until the code that you have developed passes its test.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TDD was introduced as </a:t>
            </a: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part of agile methods such as Extreme Programming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However, it can also be used in plan-driven development processes. </a:t>
            </a: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1" y="26194"/>
            <a:ext cx="7700963" cy="496887"/>
          </a:xfrm>
        </p:spPr>
        <p:txBody>
          <a:bodyPr/>
          <a:lstStyle/>
          <a:p>
            <a:pPr algn="ctr"/>
            <a:r>
              <a:rPr lang="en-US" sz="3200" dirty="0" smtClean="0"/>
              <a:t>Program testing goals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42" y="591343"/>
            <a:ext cx="8579646" cy="2100263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b="1" u="sng" dirty="0" smtClean="0"/>
              <a:t>demonstrate to the developer and the customer that the software meets its requirements. </a:t>
            </a:r>
          </a:p>
          <a:p>
            <a:r>
              <a:rPr lang="en-US" dirty="0" smtClean="0"/>
              <a:t>To discover situations in which the </a:t>
            </a:r>
            <a:r>
              <a:rPr lang="en-US" b="1" u="sng" dirty="0" smtClean="0"/>
              <a:t>behavior of the software is incorrect, undesirable or does not conform to its specification.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4360" y="2691606"/>
            <a:ext cx="822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3200" dirty="0" smtClean="0"/>
              <a:t>Validation and defect testing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0041" y="3202781"/>
            <a:ext cx="8493919" cy="3450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goal leads to </a:t>
            </a:r>
            <a:r>
              <a:rPr lang="en-US" b="1" u="sng" dirty="0" smtClean="0">
                <a:solidFill>
                  <a:srgbClr val="FF0000"/>
                </a:solidFill>
              </a:rPr>
              <a:t>validation testing</a:t>
            </a:r>
          </a:p>
          <a:p>
            <a:pPr lvl="1"/>
            <a:r>
              <a:rPr lang="en-US" sz="2400" dirty="0" smtClean="0"/>
              <a:t>You expect the system to perform correctly using a given set of test cases that reflect the system’s expected use. </a:t>
            </a:r>
          </a:p>
          <a:p>
            <a:r>
              <a:rPr lang="en-US" dirty="0" smtClean="0"/>
              <a:t>The second goal leads to </a:t>
            </a:r>
            <a:r>
              <a:rPr lang="en-US" b="1" u="sng" dirty="0" smtClean="0">
                <a:solidFill>
                  <a:srgbClr val="FF0000"/>
                </a:solidFill>
              </a:rPr>
              <a:t>defect testing</a:t>
            </a:r>
          </a:p>
          <a:p>
            <a:pPr lvl="1"/>
            <a:r>
              <a:rPr lang="en-US" sz="2400" dirty="0" smtClean="0"/>
              <a:t>The test cases are designed to expose defects. The test cases in defect testing can be deliberately obscure and need not reflect how the system is normally used.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372"/>
            <a:ext cx="8358188" cy="754062"/>
          </a:xfrm>
        </p:spPr>
        <p:txBody>
          <a:bodyPr/>
          <a:lstStyle/>
          <a:p>
            <a:pPr algn="ctr"/>
            <a:r>
              <a:rPr lang="en-US" sz="3200" dirty="0" smtClean="0"/>
              <a:t>Test</a:t>
            </a:r>
            <a:r>
              <a:rPr lang="en-US" sz="3200" dirty="0"/>
              <a:t>-driven </a:t>
            </a:r>
            <a:r>
              <a:rPr lang="en-US" sz="3200" dirty="0" smtClean="0"/>
              <a:t>development</a:t>
            </a:r>
            <a:endParaRPr lang="en-US" sz="3200" dirty="0"/>
          </a:p>
        </p:txBody>
      </p:sp>
      <p:pic>
        <p:nvPicPr>
          <p:cNvPr id="4" name="Content Placeholder 3" descr="8.9 TestDrivenDev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8" y="1800225"/>
            <a:ext cx="8743950" cy="26724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/>
          <a:lstStyle/>
          <a:p>
            <a:pPr algn="ctr"/>
            <a:r>
              <a:rPr lang="en-US" sz="2800" dirty="0" smtClean="0"/>
              <a:t>Benefits of test-driven development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87"/>
            <a:ext cx="8401050" cy="5586413"/>
          </a:xfrm>
        </p:spPr>
        <p:txBody>
          <a:bodyPr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Code coverage </a:t>
            </a:r>
          </a:p>
          <a:p>
            <a:pPr lvl="1"/>
            <a:r>
              <a:rPr lang="en-US" b="1" u="sng" dirty="0" smtClean="0"/>
              <a:t>Every code segment </a:t>
            </a:r>
            <a:r>
              <a:rPr lang="en-US" dirty="0" smtClean="0"/>
              <a:t>that you write </a:t>
            </a:r>
            <a:r>
              <a:rPr lang="en-US" b="1" u="sng" dirty="0" smtClean="0"/>
              <a:t>has at least one associated test </a:t>
            </a:r>
            <a:r>
              <a:rPr lang="en-US" dirty="0" smtClean="0"/>
              <a:t>so all code written has at least one test.</a:t>
            </a:r>
            <a:endParaRPr lang="en-GB" dirty="0" smtClean="0"/>
          </a:p>
          <a:p>
            <a:r>
              <a:rPr lang="en-US" b="1" u="sng" dirty="0" smtClean="0">
                <a:solidFill>
                  <a:srgbClr val="000000"/>
                </a:solidFill>
              </a:rPr>
              <a:t>Regression testing </a:t>
            </a:r>
          </a:p>
          <a:p>
            <a:pPr lvl="1"/>
            <a:r>
              <a:rPr lang="en-US" dirty="0" smtClean="0"/>
              <a:t>A regression test suite is </a:t>
            </a:r>
            <a:r>
              <a:rPr lang="en-US" b="1" u="sng" dirty="0" smtClean="0"/>
              <a:t>developed incrementally as a program is developed. </a:t>
            </a:r>
            <a:endParaRPr lang="en-GB" b="1" u="sng" dirty="0" smtClean="0"/>
          </a:p>
          <a:p>
            <a:r>
              <a:rPr lang="en-US" b="1" u="sng" dirty="0" smtClean="0">
                <a:solidFill>
                  <a:srgbClr val="000000"/>
                </a:solidFill>
              </a:rPr>
              <a:t>Simplified debugging </a:t>
            </a:r>
          </a:p>
          <a:p>
            <a:pPr lvl="1"/>
            <a:r>
              <a:rPr lang="en-US" b="1" u="sng" dirty="0" smtClean="0"/>
              <a:t>When a test fails, it should be obvious where the problem lies. The newly written code needs to be checked and modified. </a:t>
            </a:r>
            <a:endParaRPr lang="en-GB" b="1" u="sng" dirty="0" smtClean="0"/>
          </a:p>
          <a:p>
            <a:r>
              <a:rPr lang="en-US" b="1" u="sng" dirty="0" smtClean="0">
                <a:solidFill>
                  <a:srgbClr val="000000"/>
                </a:solidFill>
              </a:rPr>
              <a:t>System documentation </a:t>
            </a:r>
          </a:p>
          <a:p>
            <a:pPr lvl="1"/>
            <a:r>
              <a:rPr lang="en-US" b="1" u="sng" dirty="0" smtClean="0"/>
              <a:t>The tests themselves are a form of documentation </a:t>
            </a:r>
            <a:r>
              <a:rPr lang="en-US" dirty="0" smtClean="0"/>
              <a:t>that describe what the code should be doing.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613" cy="482600"/>
          </a:xfrm>
        </p:spPr>
        <p:txBody>
          <a:bodyPr/>
          <a:lstStyle/>
          <a:p>
            <a:pPr algn="ctr"/>
            <a:r>
              <a:rPr lang="en-US" sz="2800" dirty="0" smtClean="0"/>
              <a:t>Regression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014412"/>
            <a:ext cx="8572500" cy="5341938"/>
          </a:xfrm>
        </p:spPr>
        <p:txBody>
          <a:bodyPr/>
          <a:lstStyle/>
          <a:p>
            <a:r>
              <a:rPr lang="en-US" sz="2600" dirty="0" smtClean="0"/>
              <a:t>Regression testing is </a:t>
            </a:r>
            <a:r>
              <a:rPr lang="en-US" sz="2600" b="1" u="sng" dirty="0" smtClean="0"/>
              <a:t>testing the system to check that changes have not ‘broken’ previously working code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In a manual testing process, regression testing is expensive but, </a:t>
            </a:r>
            <a:r>
              <a:rPr lang="en-US" sz="2600" b="1" u="sng" dirty="0" smtClean="0"/>
              <a:t>with automated testing</a:t>
            </a:r>
            <a:r>
              <a:rPr lang="en-US" sz="2600" dirty="0" smtClean="0"/>
              <a:t>, it is simple and straightforward. </a:t>
            </a:r>
            <a:r>
              <a:rPr lang="en-US" sz="2600" b="1" u="sng" dirty="0" smtClean="0"/>
              <a:t>All tests are rerun every time a change is made to the program.</a:t>
            </a:r>
          </a:p>
          <a:p>
            <a:r>
              <a:rPr lang="en-US" sz="2600" b="1" u="sng" dirty="0" smtClean="0"/>
              <a:t>Tests must run ‘successfully’ before the change is committed.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99" y="426651"/>
            <a:ext cx="6798734" cy="6991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Release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2" y="1125802"/>
            <a:ext cx="7943851" cy="49892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Release testing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 process of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 particular release of a system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intended for use outside of the development team.</a:t>
            </a:r>
            <a:r>
              <a:rPr lang="en-GB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primary goal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release testing process is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 convince the supplier of the system that it is good enough for use</a:t>
            </a:r>
            <a:r>
              <a:rPr lang="en-GB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testing, therefore, has to show that the system delivers its specified functionality, performance and dependability, and that it does not fail during normal use.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Release testing is usually a black-box testing process where tests are only derived from the system specification. </a:t>
            </a:r>
            <a:endParaRPr lang="en-GB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0338"/>
            <a:ext cx="8329613" cy="439737"/>
          </a:xfrm>
        </p:spPr>
        <p:txBody>
          <a:bodyPr/>
          <a:lstStyle/>
          <a:p>
            <a:pPr algn="ctr"/>
            <a:r>
              <a:rPr lang="en-US" sz="2800" dirty="0" smtClean="0"/>
              <a:t>Release testing and system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785812"/>
            <a:ext cx="8543925" cy="5743576"/>
          </a:xfrm>
        </p:spPr>
        <p:txBody>
          <a:bodyPr/>
          <a:lstStyle/>
          <a:p>
            <a:r>
              <a:rPr lang="en-US" sz="2600" b="1" dirty="0" smtClean="0"/>
              <a:t>Release testing </a:t>
            </a:r>
            <a:r>
              <a:rPr lang="en-US" sz="2600" dirty="0" smtClean="0"/>
              <a:t>is a </a:t>
            </a:r>
            <a:r>
              <a:rPr lang="en-US" sz="2600" b="1" dirty="0" smtClean="0"/>
              <a:t>form of system testing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Important differences:</a:t>
            </a:r>
          </a:p>
          <a:p>
            <a:pPr lvl="1"/>
            <a:r>
              <a:rPr lang="en-US" sz="2600" b="1" u="sng" dirty="0" smtClean="0"/>
              <a:t>A separate team that has not been involved in the system development, should be responsible for release testing.</a:t>
            </a:r>
            <a:endParaRPr lang="en-GB" sz="2600" b="1" u="sng" dirty="0" smtClean="0"/>
          </a:p>
          <a:p>
            <a:pPr lvl="1"/>
            <a:r>
              <a:rPr lang="en-US" sz="2600" b="1" u="sng" dirty="0" smtClean="0"/>
              <a:t>System testing by the development team should focus on discovering bugs in the system (defect testing).</a:t>
            </a:r>
            <a:r>
              <a:rPr lang="en-US" sz="2600" dirty="0" smtClean="0"/>
              <a:t>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b="1" u="sng" dirty="0" smtClean="0"/>
              <a:t>objective of release testing is to check that the system meets its requirements and is good enough for external use (validation testing).</a:t>
            </a:r>
            <a:endParaRPr lang="en-GB" sz="2600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pPr algn="ctr"/>
            <a:r>
              <a:rPr lang="en-US" sz="2800" dirty="0" smtClean="0"/>
              <a:t>Requirements based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8229600" cy="5043487"/>
          </a:xfrm>
        </p:spPr>
        <p:txBody>
          <a:bodyPr/>
          <a:lstStyle/>
          <a:p>
            <a:r>
              <a:rPr lang="en-US" dirty="0" smtClean="0"/>
              <a:t>Requirements-based testing involves </a:t>
            </a:r>
            <a:r>
              <a:rPr lang="en-US" b="1" u="sng" dirty="0" smtClean="0"/>
              <a:t>examining each requirement and developing a test or tests for it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MHC-PMS requirements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If a patient is known to be allergic to any particular medication, then prescription of that medication shall result in a warning message being issued to the system user.</a:t>
            </a:r>
            <a:endParaRPr lang="en-GB" sz="2400" dirty="0" smtClean="0"/>
          </a:p>
          <a:p>
            <a:pPr lvl="1"/>
            <a:r>
              <a:rPr lang="en-US" sz="2400" dirty="0" smtClean="0"/>
              <a:t>If a prescriber chooses to ignore an allergy warning, they shall provide a reason why this has been ignored.</a:t>
            </a:r>
            <a:endParaRPr lang="en-GB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86763" cy="511175"/>
          </a:xfrm>
        </p:spPr>
        <p:txBody>
          <a:bodyPr/>
          <a:lstStyle/>
          <a:p>
            <a:pPr algn="ctr"/>
            <a:r>
              <a:rPr lang="en-US" sz="3200" dirty="0"/>
              <a:t>Performance testing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198" y="985838"/>
            <a:ext cx="8386763" cy="5370512"/>
          </a:xfrm>
        </p:spPr>
        <p:txBody>
          <a:bodyPr/>
          <a:lstStyle/>
          <a:p>
            <a:r>
              <a:rPr lang="en-US" b="1" u="sng" dirty="0"/>
              <a:t>Part of release testing may involve testing the emergent properties of a system, such as performance and reliability.</a:t>
            </a:r>
            <a:endParaRPr lang="en-US" b="1" u="sng" dirty="0" smtClean="0"/>
          </a:p>
          <a:p>
            <a:r>
              <a:rPr lang="en-US" dirty="0" smtClean="0"/>
              <a:t>Tests should reflect the profile of use of the system.</a:t>
            </a:r>
          </a:p>
          <a:p>
            <a:r>
              <a:rPr lang="en-US" b="1" u="sng" dirty="0" smtClean="0"/>
              <a:t>Performance tests usually involve planning a series of tests where the load is steadily increased until the system performance becomes unacceptable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Stress testing is a form of performance testing where the system is deliberately overloaded to test its failure behavior.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12" y="551147"/>
            <a:ext cx="7250488" cy="6061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54" y="1139577"/>
            <a:ext cx="7448245" cy="48393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or customer testing is a stage in the testing process in which users or customers provide input and advice on system testing.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testing is essential, even when comprehensive system and release testing have been carried out.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 for this is that influences from the user’s working environment have a major effect on the reliability, performance, usability and robustness of a system. These cannot be replicated in a testing environment.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86763" cy="482600"/>
          </a:xfrm>
        </p:spPr>
        <p:txBody>
          <a:bodyPr/>
          <a:lstStyle/>
          <a:p>
            <a:pPr algn="ctr"/>
            <a:r>
              <a:rPr lang="en-US" sz="2800" dirty="0" smtClean="0"/>
              <a:t>Types of user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85837"/>
            <a:ext cx="8386763" cy="5557838"/>
          </a:xfrm>
        </p:spPr>
        <p:txBody>
          <a:bodyPr/>
          <a:lstStyle/>
          <a:p>
            <a:r>
              <a:rPr lang="en-US" b="1" dirty="0" smtClean="0"/>
              <a:t>Alpha testing</a:t>
            </a:r>
          </a:p>
          <a:p>
            <a:pPr lvl="1"/>
            <a:r>
              <a:rPr lang="en-US" sz="2400" b="1" u="sng" dirty="0" smtClean="0"/>
              <a:t>Users</a:t>
            </a:r>
            <a:r>
              <a:rPr lang="en-US" sz="2400" dirty="0" smtClean="0"/>
              <a:t> of the software work </a:t>
            </a:r>
            <a:r>
              <a:rPr lang="en-US" sz="2400" b="1" u="sng" dirty="0" smtClean="0"/>
              <a:t>with the development team </a:t>
            </a:r>
            <a:r>
              <a:rPr lang="en-US" sz="2400" dirty="0" smtClean="0"/>
              <a:t>to </a:t>
            </a:r>
            <a:r>
              <a:rPr lang="en-US" sz="2400" b="1" u="sng" dirty="0" smtClean="0"/>
              <a:t>test the software at the developer’s site.</a:t>
            </a:r>
            <a:endParaRPr lang="en-GB" sz="2400" b="1" u="sng" dirty="0" smtClean="0"/>
          </a:p>
          <a:p>
            <a:r>
              <a:rPr lang="en-US" b="1" dirty="0" smtClean="0"/>
              <a:t>Beta testing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u="sng" dirty="0" smtClean="0"/>
              <a:t>release of the software is made available to users to allow them to experiment and to raise problems </a:t>
            </a:r>
            <a:r>
              <a:rPr lang="en-US" sz="2400" dirty="0" smtClean="0"/>
              <a:t>that they discover with the system developers.</a:t>
            </a:r>
            <a:endParaRPr lang="en-GB" sz="2400" dirty="0" smtClean="0"/>
          </a:p>
          <a:p>
            <a:r>
              <a:rPr lang="en-US" b="1" dirty="0" smtClean="0"/>
              <a:t>Acceptance testing</a:t>
            </a:r>
          </a:p>
          <a:p>
            <a:pPr lvl="1"/>
            <a:r>
              <a:rPr lang="en-US" sz="2400" b="1" u="sng" dirty="0" smtClean="0"/>
              <a:t>Customers test a system to decide whether or not it is ready to be accepted from the system developers and deployed in the customer environment. </a:t>
            </a:r>
            <a:r>
              <a:rPr lang="en-US" sz="2400" dirty="0" smtClean="0"/>
              <a:t>Primarily for custom systems.</a:t>
            </a:r>
            <a:endParaRPr lang="en-GB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925"/>
            <a:ext cx="8229600" cy="511175"/>
          </a:xfrm>
        </p:spPr>
        <p:txBody>
          <a:bodyPr/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/>
              <a:t>acceptance testing process</a:t>
            </a:r>
            <a:r>
              <a:rPr lang="en-GB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 descr="8.11 AcceptanceTesting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" y="1712182"/>
            <a:ext cx="9144000" cy="173745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812" y="17463"/>
            <a:ext cx="7293232" cy="1143000"/>
          </a:xfrm>
          <a:noFill/>
          <a:ln/>
        </p:spPr>
        <p:txBody>
          <a:bodyPr lIns="90840" tIns="44623" rIns="90840" bIns="44623"/>
          <a:lstStyle/>
          <a:p>
            <a:pPr algn="ctr"/>
            <a:r>
              <a:rPr lang="en-GB" sz="3600" dirty="0"/>
              <a:t>Verification vs validation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60463"/>
            <a:ext cx="8415338" cy="5383211"/>
          </a:xfrm>
          <a:noFill/>
          <a:ln/>
        </p:spPr>
        <p:txBody>
          <a:bodyPr lIns="90840" tIns="44623" rIns="90840" bIns="44623"/>
          <a:lstStyle/>
          <a:p>
            <a:r>
              <a:rPr lang="en-GB" sz="3200" b="1" u="sng" dirty="0">
                <a:solidFill>
                  <a:srgbClr val="000000"/>
                </a:solidFill>
              </a:rPr>
              <a:t>Verification</a:t>
            </a:r>
            <a:r>
              <a:rPr lang="en-GB" sz="3200" dirty="0"/>
              <a:t>: </a:t>
            </a:r>
            <a:br>
              <a:rPr lang="en-GB" sz="3200" dirty="0"/>
            </a:br>
            <a:r>
              <a:rPr lang="en-GB" sz="3200" dirty="0"/>
              <a:t>	"Are we building the product right”.</a:t>
            </a:r>
          </a:p>
          <a:p>
            <a:r>
              <a:rPr lang="en-GB" sz="3200" dirty="0"/>
              <a:t>The software should conform to its specification.</a:t>
            </a:r>
          </a:p>
          <a:p>
            <a:r>
              <a:rPr lang="en-GB" sz="3200" b="1" u="sng" dirty="0">
                <a:solidFill>
                  <a:srgbClr val="000000"/>
                </a:solidFill>
              </a:rPr>
              <a:t>Validation</a:t>
            </a:r>
            <a:r>
              <a:rPr lang="en-GB" sz="3200" dirty="0"/>
              <a:t>:</a:t>
            </a:r>
            <a:br>
              <a:rPr lang="en-GB" sz="3200" dirty="0"/>
            </a:br>
            <a:r>
              <a:rPr lang="en-GB" sz="3200" dirty="0"/>
              <a:t>	 "Are we building the right product”.</a:t>
            </a:r>
          </a:p>
          <a:p>
            <a:r>
              <a:rPr lang="en-GB" sz="3200" dirty="0"/>
              <a:t>The software should do what the user really requires.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8343900" cy="611187"/>
          </a:xfrm>
        </p:spPr>
        <p:txBody>
          <a:bodyPr/>
          <a:lstStyle/>
          <a:p>
            <a:pPr algn="ctr"/>
            <a:r>
              <a:rPr lang="en-US" sz="2800" dirty="0" smtClean="0"/>
              <a:t>Agile methods and acceptance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6" y="1114425"/>
            <a:ext cx="8443913" cy="5241925"/>
          </a:xfrm>
        </p:spPr>
        <p:txBody>
          <a:bodyPr/>
          <a:lstStyle/>
          <a:p>
            <a:r>
              <a:rPr lang="en-US" sz="2600" dirty="0" smtClean="0"/>
              <a:t>In </a:t>
            </a:r>
            <a:r>
              <a:rPr lang="en-US" sz="2600" b="1" u="sng" dirty="0" smtClean="0"/>
              <a:t>agile</a:t>
            </a:r>
            <a:r>
              <a:rPr lang="en-US" sz="2600" dirty="0" smtClean="0"/>
              <a:t> methods, the </a:t>
            </a:r>
            <a:r>
              <a:rPr lang="en-US" sz="2600" b="1" u="sng" dirty="0" smtClean="0"/>
              <a:t>user/customer is part of the development team</a:t>
            </a:r>
            <a:r>
              <a:rPr lang="en-US" sz="2600" dirty="0" smtClean="0"/>
              <a:t> and is responsible for making decisions on the acceptability of the system.</a:t>
            </a:r>
          </a:p>
          <a:p>
            <a:r>
              <a:rPr lang="en-US" sz="2600" b="1" u="sng" dirty="0" smtClean="0"/>
              <a:t>Tests are defined by the user/customer </a:t>
            </a:r>
            <a:r>
              <a:rPr lang="en-US" sz="2600" dirty="0" smtClean="0"/>
              <a:t>and are integrated with other tests in that </a:t>
            </a:r>
            <a:r>
              <a:rPr lang="en-US" sz="2600" b="1" u="sng" dirty="0" smtClean="0"/>
              <a:t>they are run automatically when changes are made</a:t>
            </a:r>
            <a:r>
              <a:rPr lang="en-US" sz="2600" dirty="0" smtClean="0"/>
              <a:t>.</a:t>
            </a:r>
          </a:p>
          <a:p>
            <a:r>
              <a:rPr lang="en-US" sz="2600" b="1" u="sng" dirty="0" smtClean="0"/>
              <a:t>There is no separate acceptance testing process</a:t>
            </a:r>
            <a:r>
              <a:rPr lang="en-US" sz="2600" dirty="0" smtClean="0"/>
              <a:t>.</a:t>
            </a:r>
          </a:p>
          <a:p>
            <a:r>
              <a:rPr lang="en-US" sz="2600" b="1" u="sng" dirty="0" smtClean="0"/>
              <a:t>Main problem </a:t>
            </a:r>
            <a:r>
              <a:rPr lang="en-US" sz="2600" dirty="0" smtClean="0"/>
              <a:t>here is </a:t>
            </a:r>
            <a:r>
              <a:rPr lang="en-US" sz="2600" b="1" u="sng" dirty="0" smtClean="0"/>
              <a:t>whether or not the embedded user is ‘typical’ and can represent the interests of all system stakeholders.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28700" y="-11112"/>
            <a:ext cx="7293232" cy="496887"/>
          </a:xfrm>
          <a:noFill/>
          <a:ln/>
        </p:spPr>
        <p:txBody>
          <a:bodyPr lIns="90840" tIns="44623" rIns="90840" bIns="44623"/>
          <a:lstStyle/>
          <a:p>
            <a:pPr algn="ctr"/>
            <a:r>
              <a:rPr lang="en-GB" dirty="0" smtClean="0"/>
              <a:t>Inspections and testing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55588" y="511176"/>
            <a:ext cx="8645525" cy="2846388"/>
          </a:xfrm>
          <a:noFill/>
          <a:ln/>
        </p:spPr>
        <p:txBody>
          <a:bodyPr lIns="90840" tIns="44623" rIns="90840" bIns="44623"/>
          <a:lstStyle/>
          <a:p>
            <a:r>
              <a:rPr lang="en-GB" sz="2400" b="1" u="sng" dirty="0">
                <a:solidFill>
                  <a:srgbClr val="FF0000"/>
                </a:solidFill>
              </a:rPr>
              <a:t>Software </a:t>
            </a:r>
            <a:r>
              <a:rPr lang="en-GB" sz="2400" b="1" u="sng" dirty="0" smtClean="0">
                <a:solidFill>
                  <a:srgbClr val="FF0000"/>
                </a:solidFill>
              </a:rPr>
              <a:t>inspections</a:t>
            </a:r>
            <a:r>
              <a:rPr lang="en-GB" b="1" i="1" u="sng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Concerned </a:t>
            </a:r>
            <a:r>
              <a:rPr lang="en-GB" dirty="0"/>
              <a:t>with </a:t>
            </a:r>
            <a:r>
              <a:rPr lang="en-GB" b="1" u="sng" dirty="0"/>
              <a:t>analysis of </a:t>
            </a:r>
            <a:br>
              <a:rPr lang="en-GB" b="1" u="sng" dirty="0"/>
            </a:br>
            <a:r>
              <a:rPr lang="en-GB" b="1" u="sng" dirty="0"/>
              <a:t>the static system representation</a:t>
            </a:r>
            <a:r>
              <a:rPr lang="en-GB" dirty="0"/>
              <a:t> to discover problems</a:t>
            </a:r>
            <a:r>
              <a:rPr lang="en-GB" i="1" dirty="0"/>
              <a:t>  </a:t>
            </a:r>
            <a:r>
              <a:rPr lang="en-GB" b="1" i="1" u="sng" dirty="0"/>
              <a:t>(</a:t>
            </a:r>
            <a:r>
              <a:rPr lang="en-GB" b="1" u="sng" dirty="0"/>
              <a:t>static verification)</a:t>
            </a:r>
          </a:p>
          <a:p>
            <a:r>
              <a:rPr lang="en-GB" sz="2400" b="1" u="sng" dirty="0" smtClean="0">
                <a:solidFill>
                  <a:srgbClr val="FF0000"/>
                </a:solidFill>
              </a:rPr>
              <a:t>Software testing</a:t>
            </a:r>
            <a:r>
              <a:rPr lang="en-GB" b="1" i="1" u="sng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Concerned </a:t>
            </a:r>
            <a:r>
              <a:rPr lang="en-GB" sz="2400" dirty="0"/>
              <a:t>with exercising and </a:t>
            </a:r>
            <a:br>
              <a:rPr lang="en-GB" sz="2400" dirty="0"/>
            </a:br>
            <a:r>
              <a:rPr lang="en-GB" sz="2400" b="1" u="sng" dirty="0"/>
              <a:t>observing product behaviour (dynamic verification)</a:t>
            </a:r>
          </a:p>
          <a:p>
            <a:pPr lvl="1"/>
            <a:r>
              <a:rPr lang="en-GB" sz="2000" dirty="0"/>
              <a:t>The system is executed with test data and its operational behaviour is </a:t>
            </a:r>
            <a:r>
              <a:rPr lang="en-GB" sz="2000" dirty="0" smtClean="0"/>
              <a:t>observed.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3" descr="8.2 InspectionsTesting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9" y="3337608"/>
            <a:ext cx="7572374" cy="3018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96900"/>
          </a:xfrm>
        </p:spPr>
        <p:txBody>
          <a:bodyPr/>
          <a:lstStyle/>
          <a:p>
            <a:pPr algn="ctr"/>
            <a:r>
              <a:rPr lang="en-GB" sz="3200" dirty="0"/>
              <a:t>Inspections and testing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21468" y="654050"/>
            <a:ext cx="8501063" cy="6067425"/>
          </a:xfrm>
        </p:spPr>
        <p:txBody>
          <a:bodyPr/>
          <a:lstStyle/>
          <a:p>
            <a:r>
              <a:rPr lang="en-GB" sz="3200" dirty="0"/>
              <a:t>Inspections and testing are </a:t>
            </a:r>
            <a:r>
              <a:rPr lang="en-GB" sz="3200" b="1" u="sng" dirty="0"/>
              <a:t>complementary</a:t>
            </a:r>
            <a:r>
              <a:rPr lang="en-GB" sz="3200" dirty="0"/>
              <a:t> and not opposing verification techniques.</a:t>
            </a:r>
          </a:p>
          <a:p>
            <a:r>
              <a:rPr lang="en-GB" sz="3200" b="1" u="sng" dirty="0"/>
              <a:t>Both should be used during the V &amp; V process.</a:t>
            </a:r>
          </a:p>
          <a:p>
            <a:r>
              <a:rPr lang="en-GB" sz="3200" b="1" u="sng" dirty="0"/>
              <a:t>Inspections can check conformance with a specification </a:t>
            </a:r>
            <a:r>
              <a:rPr lang="en-GB" sz="3200" dirty="0"/>
              <a:t>but </a:t>
            </a:r>
            <a:r>
              <a:rPr lang="en-GB" sz="3200" b="1" u="sng" dirty="0"/>
              <a:t>not conformance with the customer’s real requirements</a:t>
            </a:r>
            <a:r>
              <a:rPr lang="en-GB" sz="3200" dirty="0"/>
              <a:t>.</a:t>
            </a:r>
          </a:p>
          <a:p>
            <a:r>
              <a:rPr lang="en-GB" sz="3200" dirty="0"/>
              <a:t>Inspections </a:t>
            </a:r>
            <a:r>
              <a:rPr lang="en-GB" sz="3200" b="1" u="sng" dirty="0"/>
              <a:t>cannot check non-functional characteristics such as performance, usability,</a:t>
            </a:r>
            <a:r>
              <a:rPr lang="en-GB" sz="3200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999"/>
            <a:ext cx="8229600" cy="554037"/>
          </a:xfrm>
        </p:spPr>
        <p:txBody>
          <a:bodyPr/>
          <a:lstStyle/>
          <a:p>
            <a:pPr algn="ctr"/>
            <a:r>
              <a:rPr lang="en-US" sz="3200" dirty="0" smtClean="0"/>
              <a:t>A </a:t>
            </a:r>
            <a:r>
              <a:rPr lang="en-US" sz="3200" dirty="0"/>
              <a:t>model of the software testing process</a:t>
            </a:r>
            <a:r>
              <a:rPr lang="en-GB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 descr="8.3 TestingProcess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9315"/>
            <a:ext cx="9144000" cy="231688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8229600" cy="454025"/>
          </a:xfrm>
        </p:spPr>
        <p:txBody>
          <a:bodyPr/>
          <a:lstStyle/>
          <a:p>
            <a:pPr algn="ctr"/>
            <a:r>
              <a:rPr lang="en-GB" sz="2800" dirty="0"/>
              <a:t>Software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71463" y="1228724"/>
            <a:ext cx="8629650" cy="5127625"/>
          </a:xfrm>
        </p:spPr>
        <p:txBody>
          <a:bodyPr/>
          <a:lstStyle/>
          <a:p>
            <a:r>
              <a:rPr lang="en-GB" sz="2600" dirty="0"/>
              <a:t>These involve people </a:t>
            </a:r>
            <a:r>
              <a:rPr lang="en-GB" sz="2600" b="1" u="sng" dirty="0"/>
              <a:t>examining the source representation </a:t>
            </a:r>
            <a:r>
              <a:rPr lang="en-GB" sz="2600" dirty="0"/>
              <a:t>with the aim of discovering anomalies and defects.</a:t>
            </a:r>
          </a:p>
          <a:p>
            <a:r>
              <a:rPr lang="en-GB" sz="2600" dirty="0"/>
              <a:t>Inspections </a:t>
            </a:r>
            <a:r>
              <a:rPr lang="en-GB" sz="2600" b="1" u="sng" dirty="0"/>
              <a:t>not require execution of a system so may be used before implementation.</a:t>
            </a:r>
          </a:p>
          <a:p>
            <a:r>
              <a:rPr lang="en-GB" sz="2600" dirty="0"/>
              <a:t>They may be </a:t>
            </a:r>
            <a:r>
              <a:rPr lang="en-GB" sz="2600" b="1" u="sng" dirty="0"/>
              <a:t>applied to any representation of the system </a:t>
            </a:r>
            <a:r>
              <a:rPr lang="en-GB" sz="2600" dirty="0"/>
              <a:t>(requirements, design</a:t>
            </a:r>
            <a:r>
              <a:rPr lang="en-GB" sz="2600" dirty="0" smtClean="0"/>
              <a:t>, configuration </a:t>
            </a:r>
            <a:r>
              <a:rPr lang="en-GB" sz="2600" dirty="0"/>
              <a:t>data, test data, etc.).</a:t>
            </a:r>
          </a:p>
          <a:p>
            <a:r>
              <a:rPr lang="en-GB" sz="2600" dirty="0"/>
              <a:t>They have been shown to be an </a:t>
            </a:r>
            <a:r>
              <a:rPr lang="en-GB" sz="2600" b="1" u="sng" dirty="0"/>
              <a:t>effective technique for discovering program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87"/>
            <a:ext cx="8229600" cy="539750"/>
          </a:xfrm>
        </p:spPr>
        <p:txBody>
          <a:bodyPr/>
          <a:lstStyle/>
          <a:p>
            <a:pPr algn="ctr"/>
            <a:r>
              <a:rPr lang="en-US" sz="2800" dirty="0" smtClean="0"/>
              <a:t>Advantages of inspections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735010"/>
            <a:ext cx="8658225" cy="5621339"/>
          </a:xfrm>
        </p:spPr>
        <p:txBody>
          <a:bodyPr/>
          <a:lstStyle/>
          <a:p>
            <a:r>
              <a:rPr lang="en-US" sz="2600" b="1" u="sng" dirty="0" smtClean="0"/>
              <a:t>During testing, errors can mask (hide) other errors</a:t>
            </a:r>
            <a:r>
              <a:rPr lang="en-US" sz="2600" dirty="0" smtClean="0"/>
              <a:t>. Because </a:t>
            </a:r>
            <a:r>
              <a:rPr lang="en-US" sz="2600" b="1" u="sng" dirty="0" smtClean="0"/>
              <a:t>inspection</a:t>
            </a:r>
            <a:r>
              <a:rPr lang="en-US" sz="2600" dirty="0" smtClean="0"/>
              <a:t> is a static process, you </a:t>
            </a:r>
            <a:r>
              <a:rPr lang="en-US" sz="2600" b="1" u="sng" dirty="0" smtClean="0"/>
              <a:t>don’t have to be concerned with interactions between errors</a:t>
            </a:r>
            <a:r>
              <a:rPr lang="en-US" sz="2600" dirty="0" smtClean="0"/>
              <a:t>.</a:t>
            </a:r>
          </a:p>
          <a:p>
            <a:r>
              <a:rPr lang="en-US" sz="2600" b="1" u="sng" dirty="0" smtClean="0"/>
              <a:t>Incomplete versions of a system can be inspected without additional costs</a:t>
            </a:r>
            <a:r>
              <a:rPr lang="en-US" sz="2600" dirty="0" smtClean="0"/>
              <a:t>. If a program is incomplete, then you need to develop specialized test harnesses to test the parts that are available. </a:t>
            </a:r>
          </a:p>
          <a:p>
            <a:r>
              <a:rPr lang="en-US" sz="2600" dirty="0" smtClean="0"/>
              <a:t>As well as searching for program defects, an </a:t>
            </a:r>
            <a:r>
              <a:rPr lang="en-US" sz="2600" b="1" u="sng" dirty="0" smtClean="0"/>
              <a:t>inspection</a:t>
            </a:r>
            <a:r>
              <a:rPr lang="en-US" sz="2600" dirty="0" smtClean="0"/>
              <a:t> </a:t>
            </a:r>
            <a:r>
              <a:rPr lang="en-US" sz="2600" b="1" u="sng" dirty="0" smtClean="0"/>
              <a:t>can also consider </a:t>
            </a:r>
            <a:r>
              <a:rPr lang="en-US" sz="2600" dirty="0" smtClean="0"/>
              <a:t>broader </a:t>
            </a:r>
            <a:r>
              <a:rPr lang="en-US" sz="2600" b="1" u="sng" dirty="0" smtClean="0"/>
              <a:t>quality attributes </a:t>
            </a:r>
            <a:r>
              <a:rPr lang="en-US" sz="2600" dirty="0" smtClean="0"/>
              <a:t>of a program, such as </a:t>
            </a:r>
            <a:r>
              <a:rPr lang="en-US" sz="2600" b="1" u="sng" dirty="0" smtClean="0"/>
              <a:t>compliance with standards, portability and maintainability. </a:t>
            </a:r>
            <a:endParaRPr lang="en-US" sz="2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3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4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945</TotalTime>
  <Words>2590</Words>
  <Application>Microsoft Office PowerPoint</Application>
  <PresentationFormat>On-screen Show (4:3)</PresentationFormat>
  <Paragraphs>239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Garamond</vt:lpstr>
      <vt:lpstr>Times New Roman</vt:lpstr>
      <vt:lpstr>Wingdings</vt:lpstr>
      <vt:lpstr>SE9</vt:lpstr>
      <vt:lpstr>Organic</vt:lpstr>
      <vt:lpstr>Office Theme</vt:lpstr>
      <vt:lpstr>Software Engineering (2) Contents</vt:lpstr>
      <vt:lpstr>Software Testing</vt:lpstr>
      <vt:lpstr>Program testing goals</vt:lpstr>
      <vt:lpstr>Verification vs validation</vt:lpstr>
      <vt:lpstr>Inspections and testing</vt:lpstr>
      <vt:lpstr>Inspections and testing</vt:lpstr>
      <vt:lpstr>A model of the software testing process </vt:lpstr>
      <vt:lpstr>Software inspections</vt:lpstr>
      <vt:lpstr>Advantages of inspections</vt:lpstr>
      <vt:lpstr>Stages of testing</vt:lpstr>
      <vt:lpstr>Development testing</vt:lpstr>
      <vt:lpstr>Unit testing</vt:lpstr>
      <vt:lpstr>Object class testing</vt:lpstr>
      <vt:lpstr>Automated testing</vt:lpstr>
      <vt:lpstr>Automated test components</vt:lpstr>
      <vt:lpstr>Unit test effectiveness</vt:lpstr>
      <vt:lpstr>Testing strategies</vt:lpstr>
      <vt:lpstr>Partition testing</vt:lpstr>
      <vt:lpstr>Equivalence partitions </vt:lpstr>
      <vt:lpstr>Testing guidelines (sequences)</vt:lpstr>
      <vt:lpstr>Component testing</vt:lpstr>
      <vt:lpstr>Interface testing</vt:lpstr>
      <vt:lpstr>Interface errors</vt:lpstr>
      <vt:lpstr>Interface testing guidelines</vt:lpstr>
      <vt:lpstr>System testing</vt:lpstr>
      <vt:lpstr>System and component testing</vt:lpstr>
      <vt:lpstr>Use-case testing</vt:lpstr>
      <vt:lpstr>Testing policies</vt:lpstr>
      <vt:lpstr>Test-driven development</vt:lpstr>
      <vt:lpstr>Test-driven development</vt:lpstr>
      <vt:lpstr>Benefits of test-driven development</vt:lpstr>
      <vt:lpstr>Regression testing</vt:lpstr>
      <vt:lpstr>Release testing</vt:lpstr>
      <vt:lpstr>Release testing and system testing</vt:lpstr>
      <vt:lpstr>Requirements based testing</vt:lpstr>
      <vt:lpstr>Performance testing</vt:lpstr>
      <vt:lpstr>User testing</vt:lpstr>
      <vt:lpstr>Types of user testing</vt:lpstr>
      <vt:lpstr>The acceptance testing process </vt:lpstr>
      <vt:lpstr>Agile methods and acceptance testing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Dr Ahmed Attia</cp:lastModifiedBy>
  <cp:revision>37</cp:revision>
  <cp:lastPrinted>2015-11-07T05:45:50Z</cp:lastPrinted>
  <dcterms:created xsi:type="dcterms:W3CDTF">2010-01-14T08:17:23Z</dcterms:created>
  <dcterms:modified xsi:type="dcterms:W3CDTF">2017-03-31T06:50:36Z</dcterms:modified>
</cp:coreProperties>
</file>