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7"/>
  </p:notesMasterIdLst>
  <p:handoutMasterIdLst>
    <p:handoutMasterId r:id="rId28"/>
  </p:handoutMasterIdLst>
  <p:sldIdLst>
    <p:sldId id="273" r:id="rId7"/>
    <p:sldId id="322" r:id="rId8"/>
    <p:sldId id="323" r:id="rId9"/>
    <p:sldId id="324" r:id="rId10"/>
    <p:sldId id="325" r:id="rId11"/>
    <p:sldId id="339" r:id="rId12"/>
    <p:sldId id="326" r:id="rId13"/>
    <p:sldId id="327" r:id="rId14"/>
    <p:sldId id="335" r:id="rId15"/>
    <p:sldId id="328" r:id="rId16"/>
    <p:sldId id="336" r:id="rId17"/>
    <p:sldId id="329" r:id="rId18"/>
    <p:sldId id="337" r:id="rId19"/>
    <p:sldId id="330" r:id="rId20"/>
    <p:sldId id="338" r:id="rId21"/>
    <p:sldId id="331" r:id="rId22"/>
    <p:sldId id="332" r:id="rId23"/>
    <p:sldId id="333" r:id="rId24"/>
    <p:sldId id="334" r:id="rId25"/>
    <p:sldId id="263" r:id="rId26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000000"/>
    <a:srgbClr val="270EE2"/>
    <a:srgbClr val="A2660E"/>
    <a:srgbClr val="FFCC00"/>
    <a:srgbClr val="3EE275"/>
    <a:srgbClr val="29F75A"/>
    <a:srgbClr val="1F0787"/>
    <a:srgbClr val="83229E"/>
    <a:srgbClr val="ED5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2" autoAdjust="0"/>
    <p:restoredTop sz="88810" autoAdjust="0"/>
  </p:normalViewPr>
  <p:slideViewPr>
    <p:cSldViewPr snapToGrid="0" showGuides="1">
      <p:cViewPr varScale="1">
        <p:scale>
          <a:sx n="42" d="100"/>
          <a:sy n="42" d="100"/>
        </p:scale>
        <p:origin x="600" y="60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0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60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9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72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45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73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94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048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5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63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0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3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3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0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6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8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0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387734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Optimisation</a:t>
            </a:r>
            <a:r>
              <a:rPr lang="fr-FR" sz="1100" baseline="0" dirty="0" smtClean="0">
                <a:latin typeface="Calibri" panose="020F0502020204030204" pitchFamily="34" charset="0"/>
              </a:rPr>
              <a:t> convexe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11" Type="http://schemas.openxmlformats.org/officeDocument/2006/relationships/image" Target="../media/image44.png"/><Relationship Id="rId5" Type="http://schemas.openxmlformats.org/officeDocument/2006/relationships/image" Target="../media/image15.emf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3.emf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89142"/>
            <a:ext cx="4211609" cy="1199008"/>
          </a:xfrm>
        </p:spPr>
        <p:txBody>
          <a:bodyPr/>
          <a:lstStyle/>
          <a:p>
            <a:r>
              <a:rPr lang="fr-FR" dirty="0" smtClean="0"/>
              <a:t>Annexe A</a:t>
            </a:r>
          </a:p>
          <a:p>
            <a:r>
              <a:rPr lang="fr-FR" dirty="0" smtClean="0"/>
              <a:t>Optimisation convexe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0912" y="4141521"/>
            <a:ext cx="8689293" cy="1948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912" y="1420427"/>
            <a:ext cx="8689293" cy="1380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2392283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1.9 (méthode de Newton)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Étant donné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MN est définie par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Tant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: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Calculer le pas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fr-FR" sz="1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 ; </a:t>
                </a:r>
              </a:p>
              <a:p>
                <a:pPr lvl="1">
                  <a:spcAft>
                    <a:spcPts val="1200"/>
                  </a:spcAft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</a:t>
                </a:r>
                <a:r>
                  <a:rPr lang="fr-FR" sz="1800" b="0" dirty="0" smtClean="0">
                    <a:solidFill>
                      <a:schemeClr val="bg1"/>
                    </a:solidFill>
                  </a:rPr>
                  <a:t>ctualiser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 selon la règle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.</a:t>
                </a:r>
                <a:endParaRPr lang="fr-FR" sz="1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approximation du point de minimum global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2392283"/>
              </a:xfrm>
              <a:prstGeom prst="rect">
                <a:avLst/>
              </a:prstGeom>
              <a:blipFill>
                <a:blip r:embed="rId3"/>
                <a:stretch>
                  <a:fillRect l="-142" t="-509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0" y="3251347"/>
                <a:ext cx="8589371" cy="336030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1.10 (méthode du gradient conjugué)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une matrice semi-définie positive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 vecteur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la méthode du gradient conjugué est définie par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Initialisation : choisir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 smtClean="0">
                  <a:solidFill>
                    <a:schemeClr val="bg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: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Actualiser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 ; 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</a:t>
                </a:r>
                <a:r>
                  <a:rPr lang="fr-FR" sz="1800" b="0" dirty="0" smtClean="0">
                    <a:solidFill>
                      <a:schemeClr val="bg1"/>
                    </a:solidFill>
                  </a:rPr>
                  <a:t>ctualiser le résiduel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spcAft>
                    <a:spcPts val="1200"/>
                  </a:spcAft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Actualiser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Théorème.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La méthode du gradient conjugué assure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251347"/>
                <a:ext cx="8589371" cy="3360305"/>
              </a:xfrm>
              <a:prstGeom prst="rect">
                <a:avLst/>
              </a:prstGeom>
              <a:blipFill>
                <a:blip r:embed="rId4"/>
                <a:stretch>
                  <a:fillRect l="-142" t="-362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" grpId="0"/>
      <p:bldP spid="2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</a:t>
            </a:r>
            <a:r>
              <a:rPr lang="fr-FR" sz="1800" dirty="0">
                <a:solidFill>
                  <a:schemeClr val="tx1"/>
                </a:solidFill>
              </a:rPr>
              <a:t>O</a:t>
            </a:r>
            <a:r>
              <a:rPr lang="fr-FR" sz="1800" dirty="0" smtClean="0">
                <a:solidFill>
                  <a:schemeClr val="tx1"/>
                </a:solidFill>
              </a:rPr>
              <a:t>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701711" cy="31883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Autres idées ? 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Calcul d’une approximation de la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hessienne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manière itérative.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cherche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qui soit :</a:t>
                </a:r>
              </a:p>
              <a:p>
                <a:pPr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ymétrique et semi-définie positive ;</a:t>
                </a:r>
              </a:p>
              <a:p>
                <a:pPr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roche de l’approximation précédente (i.e. telle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soit minimale) ;</a:t>
                </a:r>
              </a:p>
              <a:p>
                <a:pPr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elle que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c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ondition appelée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équation de la sécante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dérivée d’un développement de Taylor à l’ordre 1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 algn="r">
                  <a:buNone/>
                </a:pP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→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Méthode de quasi-Newton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701711" cy="3188399"/>
              </a:xfrm>
              <a:blipFill>
                <a:blip r:embed="rId3"/>
                <a:stretch>
                  <a:fillRect l="-140" t="-574" r="-210" b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786" y="1686758"/>
            <a:ext cx="8689293" cy="18230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310382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1.11 (méthode de quasi-Newton)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fonction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Étant donnée une tolérance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la méthode de quasi-Newton est définie par l’algorithme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Initialiser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dirty="0" smtClean="0">
                  <a:solidFill>
                    <a:schemeClr val="bg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Tant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: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Incrémenter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 ; 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</a:t>
                </a:r>
                <a:r>
                  <a:rPr lang="fr-FR" sz="1800" b="0" dirty="0" smtClean="0">
                    <a:solidFill>
                      <a:schemeClr val="bg1"/>
                    </a:solidFill>
                  </a:rPr>
                  <a:t>ctualiser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 selon la règle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Actualiser l’approximation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1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approximation du point de minimum global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3103825"/>
              </a:xfrm>
              <a:prstGeom prst="rect">
                <a:avLst/>
              </a:prstGeom>
              <a:blipFill>
                <a:blip r:embed="rId3"/>
                <a:stretch>
                  <a:fillRect l="-142" t="-392" r="-639" b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0" y="4320861"/>
                <a:ext cx="8589371" cy="1681319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- Méthode BFGS 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- L-BFGS 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Limited-memory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BGFS).</a:t>
                </a: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320861"/>
                <a:ext cx="8589371" cy="1681319"/>
              </a:xfrm>
              <a:prstGeom prst="rect">
                <a:avLst/>
              </a:prstGeom>
              <a:blipFill>
                <a:blip r:embed="rId4"/>
                <a:stretch>
                  <a:fillRect l="-142" t="-1087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80241" y="4042712"/>
                <a:ext cx="146835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41" y="4042712"/>
                <a:ext cx="1468351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 flipV="1">
            <a:off x="2547891" y="4432163"/>
            <a:ext cx="159799" cy="459466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804299" y="4616542"/>
            <a:ext cx="122808" cy="33378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633432" y="4186050"/>
                <a:ext cx="239437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32" y="4186050"/>
                <a:ext cx="2394373" cy="387927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4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2" grpId="0"/>
      <p:bldP spid="12" grpId="0"/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A.4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325726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Difficultés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grand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ML, on rencontre souvent des fonctions séparables, de la forme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Exemple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Idée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 utiliser à chaque itération une seule des fonctions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>
                  <a:spcAft>
                    <a:spcPts val="600"/>
                  </a:spcAft>
                  <a:buNone/>
                </a:pPr>
                <a:r>
                  <a:rPr lang="fr-FR" sz="16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→</a:t>
                </a:r>
                <a:r>
                  <a:rPr lang="fr-FR" sz="16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Algorithme du gradient stochastique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Et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n’est pas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?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</a:t>
                </a:r>
                <a:endParaRPr lang="fr-FR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fonction convexe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fonctions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convexes.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3257264"/>
              </a:xfrm>
              <a:prstGeom prst="rect">
                <a:avLst/>
              </a:prstGeom>
              <a:blipFill>
                <a:blip r:embed="rId3"/>
                <a:stretch>
                  <a:fillRect l="-142" t="-374" b="-6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4"/>
          <p:cNvSpPr txBox="1">
            <a:spLocks/>
          </p:cNvSpPr>
          <p:nvPr/>
        </p:nvSpPr>
        <p:spPr>
          <a:xfrm>
            <a:off x="195400" y="5963462"/>
            <a:ext cx="8589371" cy="375193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600"/>
              </a:spcAft>
              <a:buNone/>
            </a:pPr>
            <a:r>
              <a:rPr lang="fr-FR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fr-FR" sz="16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Descente de coordonnées</a:t>
            </a:r>
            <a:endParaRPr lang="fr-FR" sz="16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0" y="4148524"/>
            <a:ext cx="1717522" cy="17921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255" y="4171985"/>
            <a:ext cx="1775534" cy="17630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102" y="4143056"/>
            <a:ext cx="1778874" cy="1797665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1225119" y="5750388"/>
            <a:ext cx="95878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771309" y="5643854"/>
            <a:ext cx="63771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386832" y="5033159"/>
            <a:ext cx="2956" cy="602827"/>
          </a:xfrm>
          <a:prstGeom prst="straightConnector1">
            <a:avLst/>
          </a:prstGeom>
          <a:ln w="1905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176509" y="5334572"/>
            <a:ext cx="7398" cy="41581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1704513" y="5343764"/>
            <a:ext cx="498629" cy="17226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713391" y="5132156"/>
            <a:ext cx="0" cy="211451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581545" y="5875840"/>
                <a:ext cx="6435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 smtClean="0"/>
                  <a:t> lisse</a:t>
                </a:r>
                <a:endParaRPr lang="en-US" sz="14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5" y="5875840"/>
                <a:ext cx="643574" cy="307777"/>
              </a:xfrm>
              <a:prstGeom prst="rect">
                <a:avLst/>
              </a:prstGeom>
              <a:blipFill>
                <a:blip r:embed="rId7"/>
                <a:stretch>
                  <a:fillRect t="-4000" r="-9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449522" y="5905437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 smtClean="0"/>
                  <a:t> séparable</a:t>
                </a:r>
                <a:endParaRPr lang="en-US" sz="14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22" y="5905437"/>
                <a:ext cx="1042273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403709" y="5909327"/>
                <a:ext cx="15263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 smtClean="0"/>
                  <a:t> lisse + </a:t>
                </a:r>
                <a:r>
                  <a:rPr lang="en-US" sz="1400" dirty="0" err="1" smtClean="0"/>
                  <a:t>séparable</a:t>
                </a:r>
                <a:endParaRPr lang="en-US" sz="1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09" y="5909327"/>
                <a:ext cx="1526380" cy="307777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699826" y="5442001"/>
            <a:ext cx="46707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147481" y="5041888"/>
            <a:ext cx="0" cy="391682"/>
          </a:xfrm>
          <a:prstGeom prst="straightConnector1">
            <a:avLst/>
          </a:prstGeom>
          <a:ln w="1905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412" y="4148524"/>
            <a:ext cx="1480901" cy="1480901"/>
          </a:xfrm>
          <a:prstGeom prst="rect">
            <a:avLst/>
          </a:prstGeom>
        </p:spPr>
      </p:pic>
      <p:cxnSp>
        <p:nvCxnSpPr>
          <p:cNvPr id="33" name="Connecteur droit avec flèche 32"/>
          <p:cNvCxnSpPr/>
          <p:nvPr/>
        </p:nvCxnSpPr>
        <p:spPr>
          <a:xfrm flipV="1">
            <a:off x="6831947" y="5264363"/>
            <a:ext cx="2524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578251" y="5601550"/>
                <a:ext cx="17602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 smtClean="0"/>
                  <a:t> non-lisse/séparable</a:t>
                </a:r>
                <a:endParaRPr lang="en-US" sz="14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251" y="5601550"/>
                <a:ext cx="1760225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4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5399" y="1693795"/>
            <a:ext cx="8589371" cy="1261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400" y="4457702"/>
            <a:ext cx="8589371" cy="1339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258054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1.12 (algorithme du gradient stochastique)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fonction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décomposable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sous la forme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Étant donnés un pas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tolérance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l’AGS est défini par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Tant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:</a:t>
                </a: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 aléatoirement parmi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spcAft>
                    <a:spcPts val="1200"/>
                  </a:spcAft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A</a:t>
                </a:r>
                <a:r>
                  <a:rPr lang="fr-FR" sz="1800" b="0" dirty="0" smtClean="0">
                    <a:solidFill>
                      <a:schemeClr val="bg1"/>
                    </a:solidFill>
                  </a:rPr>
                  <a:t>ctualiser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 selon la règle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sz="1800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approximation du point de minimum global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2580540"/>
              </a:xfrm>
              <a:prstGeom prst="rect">
                <a:avLst/>
              </a:prstGeom>
              <a:blipFill>
                <a:blip r:embed="rId3"/>
                <a:stretch>
                  <a:fillRect l="-3478" t="-47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0" y="3504440"/>
                <a:ext cx="8589371" cy="269435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1.13 (descente de coordonnées)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et une fonction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la </a:t>
                </a:r>
                <a:r>
                  <a:rPr lang="fr-FR" b="0" dirty="0">
                    <a:solidFill>
                      <a:schemeClr val="tx1"/>
                    </a:solidFill>
                  </a:rPr>
                  <a:t>forme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fonction convexe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fonctions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convexes.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aléatoirement.</a:t>
                </a:r>
              </a:p>
              <a:p>
                <a:pPr>
                  <a:buFontTx/>
                  <a:buChar char="-"/>
                </a:pPr>
                <a:r>
                  <a:rPr lang="fr-FR" b="0" dirty="0">
                    <a:solidFill>
                      <a:schemeClr val="bg1"/>
                    </a:solidFill>
                  </a:rPr>
                  <a:t>Tant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>
                    <a:solidFill>
                      <a:schemeClr val="bg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bg1"/>
                    </a:solidFill>
                  </a:rPr>
                  <a:t>:</a:t>
                </a:r>
                <a:endParaRPr lang="fr-FR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fr-FR" sz="1800" dirty="0" smtClean="0">
                    <a:solidFill>
                      <a:schemeClr val="bg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1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fr-FR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fr-F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fr-F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1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</a:t>
                </a:r>
                <a:r>
                  <a:rPr lang="fr-FR" b="0" dirty="0">
                    <a:solidFill>
                      <a:schemeClr val="tx1"/>
                    </a:solidFill>
                  </a:rPr>
                  <a:t>approximation du point de minimum global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504440"/>
                <a:ext cx="8589371" cy="2694354"/>
              </a:xfrm>
              <a:prstGeom prst="rect">
                <a:avLst/>
              </a:prstGeom>
              <a:blipFill>
                <a:blip r:embed="rId4"/>
                <a:stretch>
                  <a:fillRect l="-142" t="-5656" b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2" grpId="0"/>
      <p:bldP spid="2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A.4 Optimisation convexe sous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314402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1.14 (lagrangien)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un problème de minimisation sous contraintes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sous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les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contraintes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≤0 (</m:t>
                                      </m:r>
                                      <m:r>
                                        <a:rPr lang="fr-FR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∈⟦1,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⟧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b="0" dirty="0">
                                          <a:solidFill>
                                            <a:srgbClr val="C00000"/>
                                          </a:solidFill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 (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∈⟦1,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⟧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b="0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ù les fonctions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supposées à valeurs réelles et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On appelle lagrangien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FR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appelés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multiplicateurs de Lagrange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3144027"/>
              </a:xfrm>
              <a:prstGeom prst="rect">
                <a:avLst/>
              </a:prstGeom>
              <a:blipFill>
                <a:blip r:embed="rId3"/>
                <a:stretch>
                  <a:fillRect l="-142" t="-388" b="-4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0" y="4048052"/>
                <a:ext cx="8589371" cy="2382793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1.15 (fonction duale de Lagrange)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un problème de minimisation sous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contraintes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 lagrangien. </a:t>
                </a:r>
                <a:r>
                  <a:rPr lang="fr-FR" b="0" dirty="0">
                    <a:solidFill>
                      <a:schemeClr val="tx1"/>
                    </a:solidFill>
                  </a:rPr>
                  <a:t>On appelle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fonction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duale de Lagrange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la fonction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infimum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étant la plus grande valeur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telle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et pouvant valoir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048052"/>
                <a:ext cx="8589371" cy="2382793"/>
              </a:xfrm>
              <a:prstGeom prst="rect">
                <a:avLst/>
              </a:prstGeom>
              <a:blipFill>
                <a:blip r:embed="rId4"/>
                <a:stretch>
                  <a:fillRect l="-142" t="-512" b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9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A.4 Optimisation convexe sous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400" y="774195"/>
                <a:ext cx="8589371" cy="524498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Intérêt ? La </a:t>
                </a:r>
                <a:r>
                  <a:rPr lang="fr-FR" b="0" dirty="0">
                    <a:solidFill>
                      <a:schemeClr val="tx1"/>
                    </a:solidFill>
                  </a:rPr>
                  <a:t>fonction duale de Lagrange d’un problème de minimisation sous contraintes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donne une </a:t>
                </a:r>
                <a:r>
                  <a:rPr lang="fr-FR" dirty="0">
                    <a:solidFill>
                      <a:srgbClr val="C00000"/>
                    </a:solidFill>
                  </a:rPr>
                  <a:t>borne inférieure </a:t>
                </a:r>
                <a:r>
                  <a:rPr lang="fr-FR" b="0" dirty="0">
                    <a:solidFill>
                      <a:schemeClr val="tx1"/>
                    </a:solidFill>
                  </a:rPr>
                  <a:t>à la solution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1.5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fonction duale de Lagrange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est concave.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Théorème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1.6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une solution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Alors quels que soient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on 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Intérêt (bis) ?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fonction duale est une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borne inférieure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la solution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Problème : comment rendre cette borne inférieure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proche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celle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Intuition : il faut la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maximiser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par rapport aux variables duales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>
                  <a:spcAft>
                    <a:spcPts val="600"/>
                  </a:spcAft>
                  <a:buNone/>
                </a:pP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→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Problème dual de Lagrange</a:t>
                </a:r>
                <a:endParaRPr lang="fr-FR" dirty="0">
                  <a:solidFill>
                    <a:schemeClr val="accent2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74195"/>
                <a:ext cx="8589371" cy="5244987"/>
              </a:xfrm>
              <a:prstGeom prst="rect">
                <a:avLst/>
              </a:prstGeom>
              <a:blipFill>
                <a:blip r:embed="rId3"/>
                <a:stretch>
                  <a:fillRect l="-142" t="-349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A.4 Optimisation convexe sous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275661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1.16 (problème dual de Lagrange)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un problème de minimisation sous contraintes 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problème primal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 lagrangien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sa fonction duale de Lagrange. Le </a:t>
                </a:r>
                <a:r>
                  <a:rPr lang="fr-FR" b="0" i="1" dirty="0">
                    <a:solidFill>
                      <a:schemeClr val="tx1"/>
                    </a:solidFill>
                  </a:rPr>
                  <a:t>problème dual </a:t>
                </a:r>
                <a:r>
                  <a:rPr lang="fr-FR" b="0" dirty="0">
                    <a:solidFill>
                      <a:schemeClr val="tx1"/>
                    </a:solidFill>
                  </a:rPr>
                  <a:t>de Lagrange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est défini par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ax</m:t>
                                        </m:r>
                                      </m:e>
                                      <m:lim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∈⟦1,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⟧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variables duales optimales.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concave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problème d’optimisation convexe.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2756614"/>
              </a:xfrm>
              <a:prstGeom prst="rect">
                <a:avLst/>
              </a:prstGeom>
              <a:blipFill>
                <a:blip r:embed="rId3"/>
                <a:stretch>
                  <a:fillRect l="-142" t="-442" r="-213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0" y="3644121"/>
                <a:ext cx="8589371" cy="123696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1.7 (dualité faible et forte)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Soient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un problème de minimisation sous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contraintes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 dual de Lagrange.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solution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solution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On parle de dualité forte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644121"/>
                <a:ext cx="8589371" cy="1236967"/>
              </a:xfrm>
              <a:prstGeom prst="rect">
                <a:avLst/>
              </a:prstGeom>
              <a:blipFill>
                <a:blip r:embed="rId4"/>
                <a:stretch>
                  <a:fillRect l="-142" t="-1478" r="-355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400" y="4954015"/>
                <a:ext cx="8589371" cy="153628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1.8 (condition de Slater –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CS de DF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un problème de minimisation sous contrainte. Si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est convexe, i.e.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convexes, et s’il existe au moins un point admissible pour lequel les contraintes d’inégalités non affines soient vérifiées strictement, alors la dualité forte est garantie.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954015"/>
                <a:ext cx="8589371" cy="1536280"/>
              </a:xfrm>
              <a:prstGeom prst="rect">
                <a:avLst/>
              </a:prstGeom>
              <a:blipFill>
                <a:blip r:embed="rId5"/>
                <a:stretch>
                  <a:fillRect l="-142" t="-1190" r="-213" b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918229" y="2317072"/>
            <a:ext cx="843379" cy="514906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5794750" y="2317072"/>
            <a:ext cx="295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Simple à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prendre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en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compte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méthodes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gradient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projeté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2" grpId="0"/>
      <p:bldP spid="7" grpId="0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A.4 Optimisation convexe sous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283022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1.9 (conditions de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Karush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-Kuhn-Tucker - KKT)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un problème de minimisation sous contrainte 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 problème dual. Soit un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qui vérifie les conditions de KKT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Admissibilité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primale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⟦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</a:rPr>
                      <m:t>1,</m:t>
                    </m:r>
                    <m:r>
                      <m:rPr>
                        <m:nor/>
                      </m:rPr>
                      <a:rPr lang="fr-FR" b="0" i="1" dirty="0" smtClean="0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⟧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⟦1,</m:t>
                    </m:r>
                    <m:r>
                      <m:rPr>
                        <m:nor/>
                      </m:rPr>
                      <a:rPr lang="fr-FR" b="0" i="1" dirty="0" smtClean="0">
                        <a:solidFill>
                          <a:schemeClr val="tx1"/>
                        </a:solidFill>
                      </a:rPr>
                      <m:t>r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⟧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Admissibilité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duale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⟦1,</m:t>
                    </m:r>
                    <m:r>
                      <m:rPr>
                        <m:nor/>
                      </m:rPr>
                      <a:rPr lang="fr-FR" b="0" i="1" dirty="0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⟧)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</a:rPr>
                      <m:t>.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Complémentarité des contraintes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⟦1,</m:t>
                    </m:r>
                    <m:r>
                      <m:rPr>
                        <m:nor/>
                      </m:rPr>
                      <a:rPr lang="fr-FR" b="0" i="1" dirty="0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⟧).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Stationnarité :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⋆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fr-F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⋆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un point de minimisation du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primal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point de maximisation du dual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2830224"/>
              </a:xfrm>
              <a:prstGeom prst="rect">
                <a:avLst/>
              </a:prstGeom>
              <a:blipFill>
                <a:blip r:embed="rId3"/>
                <a:stretch>
                  <a:fillRect l="-142" t="-430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e libre 14"/>
          <p:cNvSpPr/>
          <p:nvPr/>
        </p:nvSpPr>
        <p:spPr>
          <a:xfrm>
            <a:off x="4305333" y="4192021"/>
            <a:ext cx="1323551" cy="1506280"/>
          </a:xfrm>
          <a:custGeom>
            <a:avLst/>
            <a:gdLst>
              <a:gd name="connsiteX0" fmla="*/ 267 w 1434243"/>
              <a:gd name="connsiteY0" fmla="*/ 1490333 h 2506154"/>
              <a:gd name="connsiteX1" fmla="*/ 231086 w 1434243"/>
              <a:gd name="connsiteY1" fmla="*/ 673588 h 2506154"/>
              <a:gd name="connsiteX2" fmla="*/ 1207630 w 1434243"/>
              <a:gd name="connsiteY2" fmla="*/ 34395 h 2506154"/>
              <a:gd name="connsiteX3" fmla="*/ 1358550 w 1434243"/>
              <a:gd name="connsiteY3" fmla="*/ 1756663 h 2506154"/>
              <a:gd name="connsiteX4" fmla="*/ 222209 w 1434243"/>
              <a:gd name="connsiteY4" fmla="*/ 2502388 h 2506154"/>
              <a:gd name="connsiteX5" fmla="*/ 267 w 1434243"/>
              <a:gd name="connsiteY5" fmla="*/ 1490333 h 250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4243" h="2506154">
                <a:moveTo>
                  <a:pt x="267" y="1490333"/>
                </a:moveTo>
                <a:cubicBezTo>
                  <a:pt x="1746" y="1185533"/>
                  <a:pt x="29859" y="916244"/>
                  <a:pt x="231086" y="673588"/>
                </a:cubicBezTo>
                <a:cubicBezTo>
                  <a:pt x="432313" y="430932"/>
                  <a:pt x="1019719" y="-146117"/>
                  <a:pt x="1207630" y="34395"/>
                </a:cubicBezTo>
                <a:cubicBezTo>
                  <a:pt x="1395541" y="214907"/>
                  <a:pt x="1522787" y="1345331"/>
                  <a:pt x="1358550" y="1756663"/>
                </a:cubicBezTo>
                <a:cubicBezTo>
                  <a:pt x="1194313" y="2167995"/>
                  <a:pt x="448590" y="2548256"/>
                  <a:pt x="222209" y="2502388"/>
                </a:cubicBezTo>
                <a:cubicBezTo>
                  <a:pt x="-4172" y="2456520"/>
                  <a:pt x="-1212" y="1795133"/>
                  <a:pt x="267" y="1490333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e 5"/>
          <p:cNvGrpSpPr/>
          <p:nvPr/>
        </p:nvGrpSpPr>
        <p:grpSpPr>
          <a:xfrm rot="1020000">
            <a:off x="5601344" y="4423407"/>
            <a:ext cx="2087786" cy="1098889"/>
            <a:chOff x="4329051" y="3712345"/>
            <a:chExt cx="3083803" cy="1623135"/>
          </a:xfrm>
        </p:grpSpPr>
        <p:sp>
          <p:nvSpPr>
            <p:cNvPr id="4" name="Ellipse 3"/>
            <p:cNvSpPr/>
            <p:nvPr/>
          </p:nvSpPr>
          <p:spPr>
            <a:xfrm>
              <a:off x="5175682" y="4181383"/>
              <a:ext cx="1740023" cy="594803"/>
            </a:xfrm>
            <a:prstGeom prst="ellipse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4329051" y="3712345"/>
              <a:ext cx="3083803" cy="1623135"/>
            </a:xfrm>
            <a:prstGeom prst="ellipse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952000" y="5796301"/>
                <a:ext cx="18254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fr-F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:pPr algn="l"/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00" y="5796301"/>
                <a:ext cx="18254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6145158" y="5643212"/>
                <a:ext cx="21806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Lignes de </a:t>
                </a:r>
                <a:r>
                  <a:rPr lang="en-US" sz="1600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niveaux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58" y="5643212"/>
                <a:ext cx="2180624" cy="338554"/>
              </a:xfrm>
              <a:prstGeom prst="rect">
                <a:avLst/>
              </a:prstGeom>
              <a:blipFill>
                <a:blip r:embed="rId5"/>
                <a:stretch>
                  <a:fillRect l="-139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/>
          <p:nvPr/>
        </p:nvCxnSpPr>
        <p:spPr>
          <a:xfrm flipV="1">
            <a:off x="6890227" y="4242347"/>
            <a:ext cx="8514" cy="716434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141630" y="4061317"/>
                <a:ext cx="438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30" y="4061317"/>
                <a:ext cx="43812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5627967" y="4741310"/>
            <a:ext cx="453187" cy="65484"/>
          </a:xfrm>
          <a:prstGeom prst="line">
            <a:avLst/>
          </a:prstGeom>
          <a:ln w="25400">
            <a:solidFill>
              <a:srgbClr val="C00000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5173117" y="4672901"/>
            <a:ext cx="453187" cy="6548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771200" y="4892499"/>
                <a:ext cx="590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00" y="4892499"/>
                <a:ext cx="590418" cy="338554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908949" y="4803574"/>
                <a:ext cx="580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49" y="4803574"/>
                <a:ext cx="580094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 flipH="1" flipV="1">
            <a:off x="5626304" y="4005371"/>
            <a:ext cx="123" cy="73560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879574" y="3821043"/>
                <a:ext cx="4388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74" y="3821043"/>
                <a:ext cx="43883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4098939" y="388080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CAS 2 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5616433" y="4013121"/>
            <a:ext cx="247180" cy="2564"/>
          </a:xfrm>
          <a:prstGeom prst="line">
            <a:avLst/>
          </a:prstGeom>
          <a:ln w="22225">
            <a:solidFill>
              <a:schemeClr val="tx1">
                <a:lumMod val="60000"/>
                <a:lumOff val="4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6890227" y="4254353"/>
            <a:ext cx="247180" cy="2564"/>
          </a:xfrm>
          <a:prstGeom prst="line">
            <a:avLst/>
          </a:prstGeom>
          <a:ln w="2222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2559" y="2290527"/>
            <a:ext cx="6703341" cy="615636"/>
          </a:xfrm>
          <a:prstGeom prst="rect">
            <a:avLst/>
          </a:prstGeom>
          <a:solidFill>
            <a:schemeClr val="accent1">
              <a:lumMod val="50000"/>
              <a:alpha val="5000"/>
            </a:schemeClr>
          </a:solidFill>
          <a:ln w="25400">
            <a:solidFill>
              <a:schemeClr val="accent1">
                <a:lumMod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space réservé du contenu 4"/>
              <p:cNvSpPr txBox="1">
                <a:spLocks/>
              </p:cNvSpPr>
              <p:nvPr/>
            </p:nvSpPr>
            <p:spPr>
              <a:xfrm>
                <a:off x="222560" y="3761665"/>
                <a:ext cx="3927878" cy="2991293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Interprétation géométrique de 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cherche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Deux cas possibles :</a:t>
                </a:r>
              </a:p>
              <a:p>
                <a:pPr>
                  <a:buFontTx/>
                  <a:buChar char="-"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CAS 1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)≤0⇒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point de minimisation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fr-FR" sz="16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CAS 2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donc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tel 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fr-FR" sz="16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fr-FR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0" y="3761665"/>
                <a:ext cx="3927878" cy="29912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023146" y="3854583"/>
            <a:ext cx="600049" cy="204103"/>
          </a:xfrm>
          <a:prstGeom prst="rect">
            <a:avLst/>
          </a:prstGeom>
          <a:solidFill>
            <a:schemeClr val="accent1">
              <a:lumMod val="50000"/>
              <a:alpha val="5000"/>
            </a:schemeClr>
          </a:solidFill>
          <a:ln w="25400">
            <a:solidFill>
              <a:schemeClr val="accent1">
                <a:lumMod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586034" y="4689514"/>
            <a:ext cx="106532" cy="11549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5" grpId="0" animBg="1"/>
      <p:bldP spid="16" grpId="0"/>
      <p:bldP spid="18" grpId="0"/>
      <p:bldP spid="21" grpId="0"/>
      <p:bldP spid="27" grpId="0"/>
      <p:bldP spid="28" grpId="0"/>
      <p:bldP spid="30" grpId="0"/>
      <p:bldP spid="32" grpId="0"/>
      <p:bldP spid="12" grpId="0" animBg="1"/>
      <p:bldP spid="34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A.4 Optimisation convexe sous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1288197"/>
                <a:ext cx="8589371" cy="275238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1.17 (</a:t>
                </a:r>
                <a:r>
                  <a:rPr lang="fr-FR" i="1" dirty="0" err="1" smtClean="0">
                    <a:solidFill>
                      <a:schemeClr val="tx1"/>
                    </a:solidFill>
                  </a:rPr>
                  <a:t>convex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QP)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rgbClr val="C00000"/>
                    </a:solidFill>
                  </a:rPr>
                  <a:t> avec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rgbClr val="C00000"/>
                        </a:solidFill>
                      </a:rPr>
                      <m:t>⪰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rgbClr val="C00000"/>
                        </a:solidFill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des constantes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appelle problème d’optimisation quadratique convexe un problème de la forme 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e>
                                      <m:lim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⟙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⟙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⟙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≤0   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⟙</m:t>
                                          </m:r>
                                        </m:sup>
                                      </m:sSubSup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(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1288197"/>
                <a:ext cx="8589371" cy="2752382"/>
              </a:xfrm>
              <a:prstGeom prst="rect">
                <a:avLst/>
              </a:prstGeom>
              <a:blipFill>
                <a:blip r:embed="rId3"/>
                <a:stretch>
                  <a:fillRect l="-142" t="-442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4"/>
          <p:cNvSpPr txBox="1">
            <a:spLocks/>
          </p:cNvSpPr>
          <p:nvPr/>
        </p:nvSpPr>
        <p:spPr>
          <a:xfrm>
            <a:off x="195400" y="4141254"/>
            <a:ext cx="8589371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fr-FR" b="0" dirty="0" smtClean="0">
                <a:solidFill>
                  <a:schemeClr val="tx1"/>
                </a:solidFill>
              </a:rPr>
              <a:t>C’est un problème d’optimisation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convexe</a:t>
            </a:r>
            <a:r>
              <a:rPr lang="fr-FR" b="0" dirty="0" smtClean="0">
                <a:solidFill>
                  <a:schemeClr val="tx1"/>
                </a:solidFill>
              </a:rPr>
              <a:t>, vérifiant les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conditions de Slater</a:t>
            </a:r>
            <a:r>
              <a:rPr lang="fr-FR" b="0" dirty="0" smtClean="0">
                <a:solidFill>
                  <a:schemeClr val="tx1"/>
                </a:solidFill>
              </a:rPr>
              <a:t>, et dont la région admissible est un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polyèdre</a:t>
            </a:r>
            <a:r>
              <a:rPr lang="fr-FR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b="0" dirty="0" smtClean="0">
                <a:solidFill>
                  <a:schemeClr val="tx1"/>
                </a:solidFill>
              </a:rPr>
              <a:t>Méthodes de résolution : méthode de point intérieur, </a:t>
            </a:r>
            <a:r>
              <a:rPr lang="fr-FR" b="0" i="1" dirty="0" smtClean="0">
                <a:solidFill>
                  <a:schemeClr val="tx1"/>
                </a:solidFill>
              </a:rPr>
              <a:t>active set</a:t>
            </a:r>
            <a:r>
              <a:rPr lang="fr-FR" b="0" dirty="0" smtClean="0">
                <a:solidFill>
                  <a:schemeClr val="tx1"/>
                </a:solidFill>
              </a:rPr>
              <a:t>, …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b="0" dirty="0" smtClean="0">
                <a:solidFill>
                  <a:schemeClr val="tx1"/>
                </a:solidFill>
              </a:rPr>
              <a:t>Librairies : CPLEX, CVXOPT, CGAL,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40597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ML, on a souvent 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quadratique et des contraintes affines.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405970"/>
              </a:xfrm>
              <a:prstGeom prst="rect">
                <a:avLst/>
              </a:prstGeom>
              <a:blipFill>
                <a:blip r:embed="rId4"/>
                <a:stretch>
                  <a:fillRect l="-142"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0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A.1 Convexité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2369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1.1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 ensemble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dit convexe si et seulement si, quels que soient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236967"/>
              </a:xfrm>
              <a:blipFill>
                <a:blip r:embed="rId3"/>
                <a:stretch>
                  <a:fillRect l="-143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77" y="2036001"/>
            <a:ext cx="3960000" cy="1078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107" y="1903151"/>
            <a:ext cx="3960000" cy="121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3522099"/>
                <a:ext cx="8536707" cy="3313369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1.2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dite convexe lorsque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domaine de définition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ensemble convexe ;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quels que soient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a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𝑡𝑢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une fonction est concave si et seulement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convexe.</a:t>
                </a:r>
              </a:p>
              <a:p>
                <a:pPr>
                  <a:spcAft>
                    <a:spcPts val="12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Certaines opérations préservent la convexité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func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522099"/>
                <a:ext cx="8536707" cy="3313369"/>
              </a:xfrm>
              <a:prstGeom prst="rect">
                <a:avLst/>
              </a:prstGeom>
              <a:blipFill>
                <a:blip r:embed="rId6"/>
                <a:stretch>
                  <a:fillRect l="-143" t="-552" b="-8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21208" y="1903151"/>
            <a:ext cx="4151376" cy="13155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2669824" y="3227761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>
                <a:solidFill>
                  <a:srgbClr val="C00000"/>
                </a:solidFill>
              </a:rPr>
              <a:t>Ensembles convexes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A.2 Problèmes d’optimisation convexe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874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1.3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convexe, on appelle </a:t>
                </a:r>
                <a:r>
                  <a:rPr lang="fr-FR" i="1" dirty="0" smtClean="0">
                    <a:solidFill>
                      <a:srgbClr val="FF0000"/>
                    </a:solidFill>
                  </a:rPr>
                  <a:t>problème d’optimisation convexe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 problème suivant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fonction objectif (coût, critère).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 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point minimum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874962"/>
              </a:xfrm>
              <a:blipFill>
                <a:blip r:embed="rId3"/>
                <a:stretch>
                  <a:fillRect l="-143" t="-977" b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2872875"/>
                <a:ext cx="8536707" cy="3509256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1.4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Étant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donnés deux entiers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des ensembles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des fonctions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∈⟦1,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convexes et des fonctions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∈⟦1,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⟧</m:t>
                        </m:r>
                      </m:e>
                    </m:d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affines, 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problème d’optimisation convexe </a:t>
                </a:r>
                <a:r>
                  <a:rPr lang="fr-FR" i="1" dirty="0" smtClean="0">
                    <a:solidFill>
                      <a:srgbClr val="FF0000"/>
                    </a:solidFill>
                  </a:rPr>
                  <a:t>sous contraintes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 problème suivant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sous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les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contraintes</m:t>
                                </m:r>
                                <m:r>
                                  <m:rPr>
                                    <m:nor/>
                                  </m:rPr>
                                  <a:rPr lang="fr-FR" b="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≤0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=1,…, 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b="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b="0" i="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 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=1,…, 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b="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b="0" i="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nary>
                      <m:naryPr>
                        <m:chr m:val="⋂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⋂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vérifiant toutes les contraintes :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point admissible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L’ensemble des points admissibles est convexe.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872875"/>
                <a:ext cx="8536707" cy="3509256"/>
              </a:xfrm>
              <a:prstGeom prst="rect">
                <a:avLst/>
              </a:prstGeom>
              <a:blipFill>
                <a:blip r:embed="rId4"/>
                <a:stretch>
                  <a:fillRect l="-143" t="-347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41271" y="1567543"/>
            <a:ext cx="1494065" cy="571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A.2 Problèmes d’optimisation convexe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34837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1.5 (extremum global)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dit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point de minimum global (ou point de minimum absolu)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fr-F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Définition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1.6 </a:t>
                </a:r>
                <a:r>
                  <a:rPr lang="fr-FR" dirty="0">
                    <a:solidFill>
                      <a:schemeClr val="tx1"/>
                    </a:solidFill>
                  </a:rPr>
                  <a:t>(extremum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local)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On dit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un point de minimum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fr-FR" b="0" dirty="0">
                    <a:solidFill>
                      <a:schemeClr val="tx1"/>
                    </a:solidFill>
                  </a:rPr>
                  <a:t>(ou point de minimum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relatif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</a:t>
                </a:r>
                <a:r>
                  <a:rPr lang="fr-FR" b="0" dirty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s’il existe un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voisinage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 que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Maximum global/local </a:t>
                </a:r>
                <a:r>
                  <a:rPr lang="fr-FR" b="0" dirty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minimum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global/local </a:t>
                </a:r>
                <a:r>
                  <a:rPr lang="fr-FR" b="0" dirty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3483736"/>
              </a:xfrm>
              <a:blipFill>
                <a:blip r:embed="rId3"/>
                <a:stretch>
                  <a:fillRect l="-143" t="-525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4546227"/>
                <a:ext cx="8536707" cy="1236967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1.1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un point de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minimum </a:t>
                </a:r>
                <a:r>
                  <a:rPr lang="fr-FR" b="0" dirty="0" smtClean="0">
                    <a:solidFill>
                      <a:srgbClr val="FF0000"/>
                    </a:solidFill>
                  </a:rPr>
                  <a:t>local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Alors 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b="0" dirty="0" smtClean="0">
                    <a:solidFill>
                      <a:srgbClr val="FF0000"/>
                    </a:solidFill>
                  </a:rPr>
                  <a:t>convexe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point de minimum </a:t>
                </a:r>
                <a:r>
                  <a:rPr lang="fr-FR" b="0" dirty="0" smtClean="0">
                    <a:solidFill>
                      <a:srgbClr val="FF0000"/>
                    </a:solidFill>
                  </a:rPr>
                  <a:t>global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strictement</a:t>
                </a:r>
                <a:r>
                  <a:rPr lang="fr-FR" b="0" dirty="0" smtClean="0">
                    <a:solidFill>
                      <a:srgbClr val="FF0000"/>
                    </a:solidFill>
                  </a:rPr>
                  <a:t> convexe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l’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unique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point de minimum global.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546227"/>
                <a:ext cx="8536707" cy="1236967"/>
              </a:xfrm>
              <a:prstGeom prst="rect">
                <a:avLst/>
              </a:prstGeom>
              <a:blipFill>
                <a:blip r:embed="rId4"/>
                <a:stretch>
                  <a:fillRect l="-143" t="-1478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2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2369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1.2 (caractérisation différentielle de la convexité)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convexe si et seulement si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convexe ;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quels que soient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236967"/>
              </a:xfrm>
              <a:blipFill>
                <a:blip r:embed="rId3"/>
                <a:stretch>
                  <a:fillRect l="-143" t="-1478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2099565"/>
                <a:ext cx="8536707" cy="1513966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1.3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et une fonction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convexe,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Soit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Les propositions suivantes sont équivalentes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point de minimum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099565"/>
                <a:ext cx="8536707" cy="1513966"/>
              </a:xfrm>
              <a:prstGeom prst="rect">
                <a:avLst/>
              </a:prstGeom>
              <a:blipFill>
                <a:blip r:embed="rId4"/>
                <a:stretch>
                  <a:fillRect l="-143" t="-803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0" y="4787664"/>
                <a:ext cx="8536707" cy="1236967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1.4 (caractérisation du deuxième ordre)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convexe si et seulement si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convexe ;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quel que 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⪰</m:t>
                    </m:r>
                    <m:r>
                      <m:rPr>
                        <m:nor/>
                      </m:rPr>
                      <a:rPr lang="fr-FR" b="0" smtClean="0"/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787664"/>
                <a:ext cx="8536707" cy="1236967"/>
              </a:xfrm>
              <a:prstGeom prst="rect">
                <a:avLst/>
              </a:prstGeom>
              <a:blipFill>
                <a:blip r:embed="rId5"/>
                <a:stretch>
                  <a:fillRect l="-143" t="-985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95400" y="3703326"/>
                <a:ext cx="8864350" cy="77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800" b="1" dirty="0" smtClean="0"/>
                  <a:t>Exemple </a:t>
                </a:r>
                <a:r>
                  <a:rPr lang="fr-FR" sz="1800" b="0" dirty="0" smtClean="0"/>
                  <a:t>: Quelle condition sur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1800" b="0" dirty="0" smtClean="0"/>
                  <a:t> pour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〈"/>
                        <m:endChr m:val="〉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〈"/>
                        <m:endChr m:val="〉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soit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convexe</a:t>
                </a:r>
                <a:r>
                  <a:rPr lang="en-US" sz="1800" dirty="0" smtClean="0"/>
                  <a:t> ?</a:t>
                </a:r>
              </a:p>
              <a:p>
                <a:r>
                  <a:rPr lang="en-US" sz="1800" dirty="0" err="1" smtClean="0"/>
                  <a:t>Réponse</a:t>
                </a:r>
                <a:r>
                  <a:rPr lang="en-US" sz="1800" dirty="0" smtClean="0"/>
                  <a:t> :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convexe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ssi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⪰</m:t>
                    </m:r>
                    <m:r>
                      <m:rPr>
                        <m:nor/>
                      </m:rPr>
                      <a:rPr lang="fr-FR" sz="18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0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703326"/>
                <a:ext cx="8864350" cy="774123"/>
              </a:xfrm>
              <a:prstGeom prst="rect">
                <a:avLst/>
              </a:prstGeom>
              <a:blipFill>
                <a:blip r:embed="rId6"/>
                <a:stretch>
                  <a:fillRect l="-5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5400" y="2183906"/>
            <a:ext cx="8701711" cy="13895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400" y="4772820"/>
            <a:ext cx="8701711" cy="12518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2865421" y="5556780"/>
            <a:ext cx="1322772" cy="554310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2697636" y="6111090"/>
            <a:ext cx="5122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Hessienne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semi-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définie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positive 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courbure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positive partout)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04103" y="1501208"/>
            <a:ext cx="3060070" cy="620322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22" grpId="0"/>
      <p:bldP spid="12" grpId="0"/>
      <p:bldP spid="4" grpId="0"/>
      <p:bldP spid="6" grpId="0" animBg="1"/>
      <p:bldP spid="10" grpId="0" animBg="1"/>
      <p:bldP spid="7" grpId="0" animBg="1"/>
      <p:bldP spid="8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86650" cy="26496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Rappels :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Une matrice est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symétrique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Notation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les sous-espaces propres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orthogonaux.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toujours diagonalisable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SΛ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fr-F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Théorème spectral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symétrique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SΛ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définie positive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(notation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≻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∈⟦1,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peut être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Définie positive ou négative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≻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≺</m:t>
                    </m:r>
                    <m:r>
                      <m:rPr>
                        <m:nor/>
                      </m:rPr>
                      <a:rPr lang="fr-FR" b="0" dirty="0" smtClean="0">
                        <a:solidFill>
                          <a:schemeClr val="tx1"/>
                        </a:solidFill>
                      </a:rPr>
                      <m:t> 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Semi-définie positive ou négative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⪰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⪯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86650" cy="2649661"/>
              </a:xfrm>
              <a:blipFill>
                <a:blip r:embed="rId3"/>
                <a:stretch>
                  <a:fillRect l="-142" t="-691" b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4"/>
              <p:cNvSpPr txBox="1">
                <a:spLocks/>
              </p:cNvSpPr>
              <p:nvPr/>
            </p:nvSpPr>
            <p:spPr>
              <a:xfrm>
                <a:off x="195400" y="3442288"/>
                <a:ext cx="8586650" cy="98766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≻ 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triangulaire inférieure (décomposition de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Cholesky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≻ 0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m:rPr>
                        <m:sty m:val="p"/>
                      </m:rPr>
                      <a:rPr lang="fr-FR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fr-FR" b="0" dirty="0">
                        <a:solidFill>
                          <a:schemeClr val="tx1"/>
                        </a:solidFill>
                      </a:rPr>
                      <m:t> 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tout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442288"/>
                <a:ext cx="8586650" cy="987668"/>
              </a:xfrm>
              <a:prstGeom prst="rect">
                <a:avLst/>
              </a:prstGeom>
              <a:blipFill>
                <a:blip r:embed="rId4"/>
                <a:stretch>
                  <a:fillRect l="-142" t="-1852" b="-6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ce réservé du contenu 4"/>
              <p:cNvSpPr txBox="1">
                <a:spLocks/>
              </p:cNvSpPr>
              <p:nvPr/>
            </p:nvSpPr>
            <p:spPr>
              <a:xfrm>
                <a:off x="195400" y="4573605"/>
                <a:ext cx="8586650" cy="179096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Application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rgbClr val="C00000"/>
                        </a:solidFill>
                      </a:rPr>
                      <m:t>≻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 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minimum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local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dirty="0" smtClean="0">
                        <a:solidFill>
                          <a:srgbClr val="C00000"/>
                        </a:solidFill>
                      </a:rPr>
                      <m:t>≺</m:t>
                    </m:r>
                    <m:r>
                      <m:rPr>
                        <m:nor/>
                      </m:rPr>
                      <a:rPr lang="fr-FR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un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maximum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local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⪰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convexe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b="0" dirty="0">
                    <a:solidFill>
                      <a:schemeClr val="tx1"/>
                    </a:solidFill>
                  </a:rPr>
                  <a:t>un </a:t>
                </a:r>
                <a:r>
                  <a:rPr lang="fr-FR" dirty="0">
                    <a:solidFill>
                      <a:schemeClr val="accent1">
                        <a:lumMod val="50000"/>
                      </a:schemeClr>
                    </a:solidFill>
                  </a:rPr>
                  <a:t>minimum</a:t>
                </a:r>
                <a:r>
                  <a:rPr lang="fr-FR" b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fr-F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global</a:t>
                </a:r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⪯</m:t>
                    </m:r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concave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est un </a:t>
                </a:r>
                <a:r>
                  <a:rPr lang="fr-FR" dirty="0">
                    <a:solidFill>
                      <a:schemeClr val="accent1">
                        <a:lumMod val="50000"/>
                      </a:schemeClr>
                    </a:solidFill>
                  </a:rPr>
                  <a:t>maximum</a:t>
                </a:r>
                <a:r>
                  <a:rPr lang="fr-FR" b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fr-F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global</a:t>
                </a:r>
                <a:r>
                  <a:rPr lang="fr-F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non-définie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est un </a:t>
                </a:r>
                <a:r>
                  <a:rPr lang="fr-FR" dirty="0" smtClean="0">
                    <a:solidFill>
                      <a:srgbClr val="EB9415"/>
                    </a:solidFill>
                  </a:rPr>
                  <a:t>point-selle (col)</a:t>
                </a:r>
                <a:r>
                  <a:rPr lang="fr-FR" b="0" dirty="0" smtClean="0">
                    <a:solidFill>
                      <a:srgbClr val="EB9415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573605"/>
                <a:ext cx="8586650" cy="1790965"/>
              </a:xfrm>
              <a:prstGeom prst="rect">
                <a:avLst/>
              </a:prstGeom>
              <a:blipFill>
                <a:blip r:embed="rId5"/>
                <a:stretch>
                  <a:fillRect l="-142" t="-680" b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eut être une image de texte qui dit ’x² .으 メビ＝cz y a² b Pringles are examples of hyperbolic paraboloids.’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7" t="-73" r="148" b="20370"/>
          <a:stretch/>
        </p:blipFill>
        <p:spPr bwMode="auto">
          <a:xfrm>
            <a:off x="6380885" y="4500536"/>
            <a:ext cx="2614950" cy="19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64" y="1683945"/>
            <a:ext cx="8474044" cy="715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16093" b="915"/>
          <a:stretch/>
        </p:blipFill>
        <p:spPr>
          <a:xfrm>
            <a:off x="1579687" y="3027477"/>
            <a:ext cx="4561973" cy="3528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87236" y="788922"/>
                <a:ext cx="8709875" cy="202551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1.7 (algorithme du gradient)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fonction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Étant donnés un pas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tolérance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l’algorithme du gradient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est défini par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aléatoirement.</a:t>
                </a:r>
              </a:p>
              <a:p>
                <a:pPr>
                  <a:spcAft>
                    <a:spcPts val="12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Tant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, actualiser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selon la règle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alors une approximation du point de minimum global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6" y="788922"/>
                <a:ext cx="8709875" cy="2025516"/>
              </a:xfrm>
              <a:prstGeom prst="rect">
                <a:avLst/>
              </a:prstGeom>
              <a:blipFill>
                <a:blip r:embed="rId4"/>
                <a:stretch>
                  <a:fillRect l="-210" t="-60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524795" y="6005307"/>
            <a:ext cx="158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Exemple en 1D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 txBox="1">
                <a:spLocks/>
              </p:cNvSpPr>
              <p:nvPr/>
            </p:nvSpPr>
            <p:spPr>
              <a:xfrm>
                <a:off x="6081042" y="3891416"/>
                <a:ext cx="2914793" cy="131391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résultat dépend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Idée :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adapter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pour ne pas « osciller » autour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aller « assez » vite.</a:t>
                </a:r>
              </a:p>
            </p:txBody>
          </p:sp>
        </mc:Choice>
        <mc:Fallback xmlns="">
          <p:sp>
            <p:nvSpPr>
              <p:cNvPr id="9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042" y="3891416"/>
                <a:ext cx="2914793" cy="1313911"/>
              </a:xfrm>
              <a:prstGeom prst="rect">
                <a:avLst/>
              </a:prstGeom>
              <a:blipFill>
                <a:blip r:embed="rId5"/>
                <a:stretch>
                  <a:fillRect l="-628" t="-926" r="-1883" b="-5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3019" y="2917831"/>
            <a:ext cx="2345020" cy="3001489"/>
          </a:xfrm>
          <a:prstGeom prst="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3907" y="2917831"/>
            <a:ext cx="1419112" cy="3001489"/>
          </a:xfrm>
          <a:prstGeom prst="rect">
            <a:avLst/>
          </a:prstGeom>
          <a:solidFill>
            <a:schemeClr val="accent4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22" grpId="0"/>
      <p:bldP spid="5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7818" y="1693595"/>
            <a:ext cx="8689293" cy="1497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Optimisation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" y="3526964"/>
            <a:ext cx="4271151" cy="29331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26" y="3276114"/>
            <a:ext cx="4738551" cy="303698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5400" y="6090753"/>
            <a:ext cx="158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Exemple en 1D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4"/>
              <p:cNvSpPr txBox="1">
                <a:spLocks/>
              </p:cNvSpPr>
              <p:nvPr/>
            </p:nvSpPr>
            <p:spPr>
              <a:xfrm>
                <a:off x="195400" y="764421"/>
                <a:ext cx="8589371" cy="290768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1.8 (recherche linéaire par rebroussement ou BLS)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fonction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Étant donnés un pas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un coefficient de réduction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∈]0,1[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une tolérance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l’algorithme BLS est défini par :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Choisir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aléatoirement.</a:t>
                </a:r>
              </a:p>
              <a:p>
                <a:pPr>
                  <a:spcAft>
                    <a:spcPts val="24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Tant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:</a:t>
                </a: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, réduire le pas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𝛽𝛼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;</a:t>
                </a:r>
              </a:p>
              <a:p>
                <a:pPr lvl="1">
                  <a:spcAft>
                    <a:spcPts val="1200"/>
                  </a:spcAft>
                  <a:buFontTx/>
                  <a:buChar char="-"/>
                </a:pPr>
                <a:r>
                  <a:rPr lang="fr-FR" dirty="0">
                    <a:solidFill>
                      <a:schemeClr val="bg1"/>
                    </a:solidFill>
                  </a:rPr>
                  <a:t>A</a:t>
                </a:r>
                <a:r>
                  <a:rPr lang="fr-FR" b="0" dirty="0" smtClean="0">
                    <a:solidFill>
                      <a:schemeClr val="bg1"/>
                    </a:solidFill>
                  </a:rPr>
                  <a:t>ctualiser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selon la règle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une approximation du point de minimum global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764421"/>
                <a:ext cx="8589371" cy="2907681"/>
              </a:xfrm>
              <a:prstGeom prst="rect">
                <a:avLst/>
              </a:prstGeom>
              <a:blipFill>
                <a:blip r:embed="rId5"/>
                <a:stretch>
                  <a:fillRect l="-142" t="-41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95400" y="3892174"/>
                <a:ext cx="1179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&gt;(2)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892174"/>
                <a:ext cx="117936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315388" y="3892174"/>
                <a:ext cx="1178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fr-FR" sz="18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88" y="3892174"/>
                <a:ext cx="11785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767451" y="2265795"/>
                <a:ext cx="1981633" cy="54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fr-F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lim>
                      </m:limUpp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51" y="2265795"/>
                <a:ext cx="1981633" cy="543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123768" y="2265795"/>
                <a:ext cx="1571263" cy="54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fr-F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Upp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68" y="2265795"/>
                <a:ext cx="1571263" cy="543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983433" y="3672101"/>
            <a:ext cx="1300385" cy="289184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07069" y="3620172"/>
            <a:ext cx="1890042" cy="289184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78205" y="3672101"/>
            <a:ext cx="1225341" cy="2891844"/>
          </a:xfrm>
          <a:prstGeom prst="rect">
            <a:avLst/>
          </a:prstGeom>
          <a:solidFill>
            <a:schemeClr val="accent4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76589" y="3620172"/>
            <a:ext cx="1225341" cy="2891844"/>
          </a:xfrm>
          <a:prstGeom prst="rect">
            <a:avLst/>
          </a:prstGeom>
          <a:solidFill>
            <a:schemeClr val="accent4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5" grpId="0"/>
      <p:bldP spid="22" grpId="0"/>
      <p:bldP spid="10" grpId="0"/>
      <p:bldP spid="13" grpId="0"/>
      <p:bldP spid="14" grpId="0"/>
      <p:bldP spid="15" grpId="0"/>
      <p:bldP spid="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Optimisation convexe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A.3 </a:t>
            </a:r>
            <a:r>
              <a:rPr lang="fr-FR" sz="1800" dirty="0">
                <a:solidFill>
                  <a:schemeClr val="tx1"/>
                </a:solidFill>
              </a:rPr>
              <a:t>O</a:t>
            </a:r>
            <a:r>
              <a:rPr lang="fr-FR" sz="1800" dirty="0" smtClean="0">
                <a:solidFill>
                  <a:schemeClr val="tx1"/>
                </a:solidFill>
              </a:rPr>
              <a:t>ptimisation convexe sans contrainte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56274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Autres idées pour adapter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? 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minimisant le développement de Taylor au second ordre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minimale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fr-FR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Méthode qui suppose que la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hessienne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est inversible (oui 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fortement convexe). Dans le cas contraire on peut ajouter un bruit, i.e.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r">
                  <a:buNone/>
                </a:pP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→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Méthode de Newton</a:t>
                </a: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calculant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solution de :</a:t>
                </a:r>
                <a:endParaRPr lang="fr-FR" b="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limLow>
                        <m:limLowPr>
                          <m:ctrlPr>
                            <a:rPr lang="fr-F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b="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groupChr>
                        </m:e>
                        <m:lim>
                          <m:r>
                            <a:rPr lang="fr-F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fr-F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fr-FR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fr-F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</m:oMath>
                  </m:oMathPara>
                </a14:m>
                <a:endParaRPr lang="fr-FR" b="0" dirty="0" smtClean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ce qui conduit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la règle d’actualisation.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Idée : construire une base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constituée de vecteurs conjugués par rapport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tels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→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Méthode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du gradient conjugué</a:t>
                </a:r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5627464"/>
              </a:xfrm>
              <a:blipFill>
                <a:blip r:embed="rId3"/>
                <a:stretch>
                  <a:fillRect l="-143" t="-325" r="-214" b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4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6018</TotalTime>
  <Words>5272</Words>
  <Application>Microsoft Office PowerPoint</Application>
  <PresentationFormat>Affichage à l'écran (4:3)</PresentationFormat>
  <Paragraphs>294</Paragraphs>
  <Slides>20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Optimisation convexe A.1 Convexité</vt:lpstr>
      <vt:lpstr>Optimisation convexe A.2 Problèmes d’optimisation convexe</vt:lpstr>
      <vt:lpstr>Optimisation convexe A.2 Problèmes d’optimisation convexe</vt:lpstr>
      <vt:lpstr>Optimisation convexe A.3 Optimisation convexe sans contrainte</vt:lpstr>
      <vt:lpstr>Optimisation convexe A.3 Optimisation convexe sans contrainte</vt:lpstr>
      <vt:lpstr>Optimisation convexe A.3 Optimisation convexe sans contrainte</vt:lpstr>
      <vt:lpstr>Optimisation convexe A.3 Optimisation convexe sans contrainte</vt:lpstr>
      <vt:lpstr>Optimisation convexe A.3 Optimisation convexe sans contrainte</vt:lpstr>
      <vt:lpstr>Optimisation convexe A.3 Optimisation convexe sans contrainte</vt:lpstr>
      <vt:lpstr>Optimisation convexe A.3 Optimisation convexe sans contrainte</vt:lpstr>
      <vt:lpstr>Optimisation convexe A.3 Optimisation convexe sans contrainte</vt:lpstr>
      <vt:lpstr>Optimisation convexe A.4 Optimisation convexe sans contrainte</vt:lpstr>
      <vt:lpstr>Optimisation convexe A.3 Optimisation convexe sans contrainte</vt:lpstr>
      <vt:lpstr>Optimisation convexe A.4 Optimisation convexe sous contrainte</vt:lpstr>
      <vt:lpstr>Optimisation convexe A.4 Optimisation convexe sous contrainte</vt:lpstr>
      <vt:lpstr>Optimisation convexe A.4 Optimisation convexe sous contrainte</vt:lpstr>
      <vt:lpstr>Optimisation convexe A.4 Optimisation convexe sous contrainte</vt:lpstr>
      <vt:lpstr>Optimisation convexe A.4 Optimisation convexe sous contrainte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313</cp:revision>
  <cp:lastPrinted>2018-12-05T09:44:31Z</cp:lastPrinted>
  <dcterms:created xsi:type="dcterms:W3CDTF">2021-04-07T05:39:48Z</dcterms:created>
  <dcterms:modified xsi:type="dcterms:W3CDTF">2023-02-04T02:09:22Z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