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  <p:sldMasterId id="2147483712" r:id="rId5"/>
    <p:sldMasterId id="2147483724" r:id="rId6"/>
  </p:sldMasterIdLst>
  <p:notesMasterIdLst>
    <p:notesMasterId r:id="rId14"/>
  </p:notesMasterIdLst>
  <p:handoutMasterIdLst>
    <p:handoutMasterId r:id="rId15"/>
  </p:handoutMasterIdLst>
  <p:sldIdLst>
    <p:sldId id="273" r:id="rId7"/>
    <p:sldId id="322" r:id="rId8"/>
    <p:sldId id="323" r:id="rId9"/>
    <p:sldId id="324" r:id="rId10"/>
    <p:sldId id="325" r:id="rId11"/>
    <p:sldId id="326" r:id="rId12"/>
    <p:sldId id="263" r:id="rId13"/>
  </p:sldIdLst>
  <p:sldSz cx="9144000" cy="6858000" type="screen4x3"/>
  <p:notesSz cx="7099300" cy="10234613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4" orient="horz" pos="3083" userDrawn="1">
          <p15:clr>
            <a:srgbClr val="A4A3A4"/>
          </p15:clr>
        </p15:guide>
        <p15:guide id="5" pos="232" userDrawn="1">
          <p15:clr>
            <a:srgbClr val="A4A3A4"/>
          </p15:clr>
        </p15:guide>
        <p15:guide id="8" orient="horz" pos="2074" userDrawn="1">
          <p15:clr>
            <a:srgbClr val="A4A3A4"/>
          </p15:clr>
        </p15:guide>
        <p15:guide id="11" pos="4151" userDrawn="1">
          <p15:clr>
            <a:srgbClr val="A4A3A4"/>
          </p15:clr>
        </p15:guide>
        <p15:guide id="12" pos="4082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  <p15:guide id="14" orient="horz" pos="4111" userDrawn="1">
          <p15:clr>
            <a:srgbClr val="A4A3A4"/>
          </p15:clr>
        </p15:guide>
        <p15:guide id="15" orient="horz" pos="2765" userDrawn="1">
          <p15:clr>
            <a:srgbClr val="A4A3A4"/>
          </p15:clr>
        </p15:guide>
        <p15:guide id="16" pos="2880" userDrawn="1">
          <p15:clr>
            <a:srgbClr val="A4A3A4"/>
          </p15:clr>
        </p15:guide>
        <p15:guide id="17" pos="309" userDrawn="1">
          <p15:clr>
            <a:srgbClr val="A4A3A4"/>
          </p15:clr>
        </p15:guide>
        <p15:guide id="18" pos="5535" userDrawn="1">
          <p15:clr>
            <a:srgbClr val="A4A3A4"/>
          </p15:clr>
        </p15:guide>
        <p15:guide id="19" pos="54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415"/>
    <a:srgbClr val="000000"/>
    <a:srgbClr val="270EE2"/>
    <a:srgbClr val="A2660E"/>
    <a:srgbClr val="FFCC00"/>
    <a:srgbClr val="3EE275"/>
    <a:srgbClr val="29F75A"/>
    <a:srgbClr val="1F0787"/>
    <a:srgbClr val="83229E"/>
    <a:srgbClr val="ED5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2" autoAdjust="0"/>
    <p:restoredTop sz="88810" autoAdjust="0"/>
  </p:normalViewPr>
  <p:slideViewPr>
    <p:cSldViewPr snapToGrid="0" showGuides="1">
      <p:cViewPr varScale="1">
        <p:scale>
          <a:sx n="64" d="100"/>
          <a:sy n="64" d="100"/>
        </p:scale>
        <p:origin x="96" y="60"/>
      </p:cViewPr>
      <p:guideLst>
        <p:guide orient="horz" pos="1620"/>
        <p:guide pos="2160"/>
        <p:guide orient="horz" pos="3083"/>
        <p:guide pos="232"/>
        <p:guide orient="horz" pos="2074"/>
        <p:guide pos="4151"/>
        <p:guide pos="4082"/>
        <p:guide orient="horz" pos="2160"/>
        <p:guide orient="horz" pos="4111"/>
        <p:guide orient="horz" pos="2765"/>
        <p:guide pos="2880"/>
        <p:guide pos="309"/>
        <p:guide pos="5535"/>
        <p:guide pos="54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3396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481E118-1CEA-43E8-BD51-A8A2CBD62889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7CB1C5FA-467D-48F3-9F36-205F533C0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0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0389419-4E28-4B58-9AA2-383238311FDA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277938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20" tIns="47960" rIns="95920" bIns="4796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5920" tIns="47960" rIns="95920" bIns="4796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39DC57ED-270C-43E3-91AA-48F4CC1938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00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0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556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94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96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8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0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3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88946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8242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" name="Espace réservé pour une image  4">
            <a:extLst>
              <a:ext uri="{FF2B5EF4-FFF2-40B4-BE49-F238E27FC236}">
                <a16:creationId xmlns:a16="http://schemas.microsoft.com/office/drawing/2014/main" id="{CE83B8F1-3CFD-4C6F-B77B-684EE09D6F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3696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2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5E4514-E62C-42B5-BE1E-5F1CD3D2A789}"/>
              </a:ext>
            </a:extLst>
          </p:cNvPr>
          <p:cNvCxnSpPr/>
          <p:nvPr userDrawn="1"/>
        </p:nvCxnSpPr>
        <p:spPr>
          <a:xfrm flipH="1">
            <a:off x="914402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39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53795C-036F-4780-863C-5F5B75D45AC9}"/>
              </a:ext>
            </a:extLst>
          </p:cNvPr>
          <p:cNvCxnSpPr/>
          <p:nvPr userDrawn="1"/>
        </p:nvCxnSpPr>
        <p:spPr>
          <a:xfrm flipH="1">
            <a:off x="4643696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pour une image  4">
            <a:extLst>
              <a:ext uri="{FF2B5EF4-FFF2-40B4-BE49-F238E27FC236}">
                <a16:creationId xmlns:a16="http://schemas.microsoft.com/office/drawing/2014/main" id="{6076C443-2E06-4281-8B05-53A67256EE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242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4" name="Espace réservé pour une image  4">
            <a:extLst>
              <a:ext uri="{FF2B5EF4-FFF2-40B4-BE49-F238E27FC236}">
                <a16:creationId xmlns:a16="http://schemas.microsoft.com/office/drawing/2014/main" id="{AAFC24E1-75A5-4390-A26C-B3DE9FF20E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43696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67AD350B-6F89-4863-9328-41F1D93BBC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227" y="262816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B1C8393-42C9-4E5B-B22A-7A1C80B3392B}"/>
              </a:ext>
            </a:extLst>
          </p:cNvPr>
          <p:cNvCxnSpPr/>
          <p:nvPr userDrawn="1"/>
        </p:nvCxnSpPr>
        <p:spPr>
          <a:xfrm flipH="1">
            <a:off x="914402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EADC8B10-F914-44B6-855C-77AEF500D4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3927" y="263455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674119E-EE06-45F8-B404-7D969C8F47C0}"/>
              </a:ext>
            </a:extLst>
          </p:cNvPr>
          <p:cNvCxnSpPr/>
          <p:nvPr userDrawn="1"/>
        </p:nvCxnSpPr>
        <p:spPr>
          <a:xfrm flipH="1">
            <a:off x="4643696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Espace réservé pour une image  4">
            <a:extLst>
              <a:ext uri="{FF2B5EF4-FFF2-40B4-BE49-F238E27FC236}">
                <a16:creationId xmlns:a16="http://schemas.microsoft.com/office/drawing/2014/main" id="{2E8B88C5-9DD3-4342-8110-493B6A4046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98242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0" name="Espace réservé pour une image  4">
            <a:extLst>
              <a:ext uri="{FF2B5EF4-FFF2-40B4-BE49-F238E27FC236}">
                <a16:creationId xmlns:a16="http://schemas.microsoft.com/office/drawing/2014/main" id="{11DFD99F-CCC2-490B-9103-83A0C7B5BF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43696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105DF51F-34C2-49EC-92D0-D81C49BE61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1227" y="3878368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75A8DBD-F5B7-405E-B653-6D5F7E42EB8D}"/>
              </a:ext>
            </a:extLst>
          </p:cNvPr>
          <p:cNvCxnSpPr/>
          <p:nvPr userDrawn="1"/>
        </p:nvCxnSpPr>
        <p:spPr>
          <a:xfrm flipH="1">
            <a:off x="914402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A402FF8C-DB59-4608-B517-7FD5643141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3927" y="3866242"/>
            <a:ext cx="2359026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D552D8A-671C-4599-8FC0-D56624B966E2}"/>
              </a:ext>
            </a:extLst>
          </p:cNvPr>
          <p:cNvCxnSpPr/>
          <p:nvPr userDrawn="1"/>
        </p:nvCxnSpPr>
        <p:spPr>
          <a:xfrm flipH="1">
            <a:off x="4643696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Espace réservé pour une image  4">
            <a:extLst>
              <a:ext uri="{FF2B5EF4-FFF2-40B4-BE49-F238E27FC236}">
                <a16:creationId xmlns:a16="http://schemas.microsoft.com/office/drawing/2014/main" id="{979E6621-7EBD-4E8A-9D3F-98667422C62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8242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:a16="http://schemas.microsoft.com/office/drawing/2014/main" id="{4EB9FABD-311A-46B5-803C-4468714878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643696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B039882E-C7D2-4A10-8D17-525FEF9666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12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0312D7E-F5FE-4ADB-8526-4D9ED88C5C15}"/>
              </a:ext>
            </a:extLst>
          </p:cNvPr>
          <p:cNvCxnSpPr/>
          <p:nvPr userDrawn="1"/>
        </p:nvCxnSpPr>
        <p:spPr>
          <a:xfrm flipH="1">
            <a:off x="914402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6AD72B51-7D15-4502-B762-932C85FC89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239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D9F259-C0D9-40E4-B155-CD1D47C48F43}"/>
              </a:ext>
            </a:extLst>
          </p:cNvPr>
          <p:cNvCxnSpPr/>
          <p:nvPr userDrawn="1"/>
        </p:nvCxnSpPr>
        <p:spPr>
          <a:xfrm flipH="1">
            <a:off x="4643696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8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269974" y="2277417"/>
            <a:ext cx="4765976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991769" y="4403563"/>
            <a:ext cx="6848148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69974" y="3140287"/>
            <a:ext cx="4714240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37" y="3564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77181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9144000" cy="5998464"/>
          </a:xfrm>
          <a:prstGeom prst="rect">
            <a:avLst/>
          </a:prstGeom>
        </p:spPr>
      </p:pic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6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</p:spTree>
    <p:extLst>
      <p:ext uri="{BB962C8B-B14F-4D97-AF65-F5344CB8AC3E}">
        <p14:creationId xmlns:p14="http://schemas.microsoft.com/office/powerpoint/2010/main" val="93149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69958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73908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234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003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46554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85783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667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2050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42796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843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4134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286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513944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697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id="{9EB6429C-6B7C-4EE1-B9DC-E41E0338FCE4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31444" y="1835212"/>
            <a:ext cx="1521946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752037" y="1835212"/>
            <a:ext cx="1478663" cy="119856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334674" y="1835151"/>
            <a:ext cx="1178590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28279" y="3298825"/>
            <a:ext cx="1184516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757364" y="3201989"/>
            <a:ext cx="146694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31763" y="3968619"/>
            <a:ext cx="1517650" cy="52718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31763" y="4673601"/>
            <a:ext cx="1517650" cy="60564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752037" y="3968619"/>
            <a:ext cx="1466850" cy="131062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319464" y="4619627"/>
            <a:ext cx="1193800" cy="65961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429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8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0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07440" y="196178"/>
            <a:ext cx="82296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91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857140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 smtClean="0">
                <a:latin typeface="Calibri" panose="020F0502020204030204" pitchFamily="34" charset="0"/>
              </a:rPr>
              <a:t>Introduction</a:t>
            </a:r>
            <a:endParaRPr lang="fr-FR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5" r:id="rId3"/>
    <p:sldLayoutId id="2147483706" r:id="rId4"/>
    <p:sldLayoutId id="2147483709" r:id="rId5"/>
    <p:sldLayoutId id="2147483710" r:id="rId6"/>
    <p:sldLayoutId id="2147483711" r:id="rId7"/>
    <p:sldLayoutId id="2147483708" r:id="rId8"/>
    <p:sldLayoutId id="2147483707" r:id="rId9"/>
    <p:sldLayoutId id="2147483732" r:id="rId10"/>
    <p:sldLayoutId id="2147483701" r:id="rId11"/>
    <p:sldLayoutId id="2147483702" r:id="rId12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24 janvier 2023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6194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9" r:id="rId3"/>
    <p:sldLayoutId id="2147483717" r:id="rId4"/>
    <p:sldLayoutId id="2147483718" r:id="rId5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24 janvier 2023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007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1" r:id="rId3"/>
    <p:sldLayoutId id="2147483729" r:id="rId4"/>
    <p:sldLayoutId id="2147483730" r:id="rId5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3743348" y="1967596"/>
            <a:ext cx="4776830" cy="1669906"/>
          </a:xfrm>
        </p:spPr>
        <p:txBody>
          <a:bodyPr/>
          <a:lstStyle/>
          <a:p>
            <a:r>
              <a:rPr lang="fr-FR" dirty="0" smtClean="0"/>
              <a:t>Introduction au </a:t>
            </a:r>
            <a:r>
              <a:rPr lang="fr-FR" b="0" i="1" dirty="0" smtClean="0"/>
              <a:t>machine </a:t>
            </a:r>
            <a:r>
              <a:rPr lang="fr-FR" b="0" i="1" dirty="0" err="1" smtClean="0"/>
              <a:t>learning</a:t>
            </a:r>
            <a:r>
              <a:rPr lang="fr-FR" b="0" i="1" dirty="0" smtClean="0"/>
              <a:t> </a:t>
            </a:r>
            <a:r>
              <a:rPr lang="fr-FR" dirty="0" smtClean="0"/>
              <a:t>« informé »</a:t>
            </a:r>
          </a:p>
          <a:p>
            <a:r>
              <a:rPr lang="fr-FR" dirty="0" smtClean="0"/>
              <a:t>MEEA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884465" y="5573328"/>
            <a:ext cx="2942010" cy="309021"/>
          </a:xfrm>
        </p:spPr>
        <p:txBody>
          <a:bodyPr/>
          <a:lstStyle/>
          <a:p>
            <a:r>
              <a:rPr lang="fr-FR" dirty="0" smtClean="0"/>
              <a:t>2023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834775" y="4578243"/>
            <a:ext cx="8053851" cy="783509"/>
          </a:xfrm>
        </p:spPr>
        <p:txBody>
          <a:bodyPr/>
          <a:lstStyle/>
          <a:p>
            <a:r>
              <a:rPr lang="fr-FR" sz="2000" b="1" dirty="0"/>
              <a:t>C</a:t>
            </a:r>
            <a:r>
              <a:rPr lang="fr-FR" dirty="0"/>
              <a:t>hristophe </a:t>
            </a:r>
            <a:r>
              <a:rPr lang="fr-FR" sz="2000" b="1" dirty="0" smtClean="0"/>
              <a:t>M</a:t>
            </a:r>
            <a:r>
              <a:rPr lang="fr-FR" dirty="0" smtClean="0"/>
              <a:t>illet</a:t>
            </a:r>
            <a:r>
              <a:rPr lang="fr-FR" baseline="30000" dirty="0" smtClean="0"/>
              <a:t>1,2</a:t>
            </a:r>
          </a:p>
          <a:p>
            <a:r>
              <a:rPr lang="fr-FR" baseline="30000" dirty="0" smtClean="0"/>
              <a:t>1 </a:t>
            </a:r>
            <a:r>
              <a:rPr lang="fr-FR" dirty="0" smtClean="0"/>
              <a:t>CEA, DAM, DIF; </a:t>
            </a:r>
            <a:r>
              <a:rPr lang="fr-FR" baseline="30000" dirty="0" smtClean="0"/>
              <a:t>2</a:t>
            </a:r>
            <a:r>
              <a:rPr lang="fr-FR" dirty="0" smtClean="0"/>
              <a:t>ENS Paris-Saclay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33" y="6181964"/>
            <a:ext cx="1838893" cy="4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196178"/>
            <a:ext cx="7789671" cy="379192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Apprentissage automatique : c’est quoi ?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611" y="4819650"/>
            <a:ext cx="1733550" cy="17335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75" y="1428750"/>
            <a:ext cx="4876800" cy="48768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33425" y="857250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Une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vision du </a:t>
            </a:r>
            <a:r>
              <a:rPr lang="en-US" sz="2400" dirty="0" err="1" smtClean="0">
                <a:solidFill>
                  <a:srgbClr val="C00000"/>
                </a:solidFill>
              </a:rPr>
              <a:t>futur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?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3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Apprentissage supervisé vs non supervisé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 smtClean="0">
                <a:solidFill>
                  <a:schemeClr val="tx1"/>
                </a:solidFill>
              </a:rPr>
              <a:t>Notions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21" name="Groupe 20"/>
          <p:cNvGrpSpPr>
            <a:grpSpLocks noChangeAspect="1"/>
          </p:cNvGrpSpPr>
          <p:nvPr/>
        </p:nvGrpSpPr>
        <p:grpSpPr>
          <a:xfrm>
            <a:off x="148220" y="1833648"/>
            <a:ext cx="8898790" cy="4147426"/>
            <a:chOff x="6264321" y="789274"/>
            <a:chExt cx="5843249" cy="2723341"/>
          </a:xfrm>
        </p:grpSpPr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4321" y="1158606"/>
              <a:ext cx="5843249" cy="2354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ZoneTexte 25"/>
            <p:cNvSpPr txBox="1"/>
            <p:nvPr/>
          </p:nvSpPr>
          <p:spPr>
            <a:xfrm>
              <a:off x="8412232" y="789274"/>
              <a:ext cx="2742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b="1" dirty="0" smtClean="0">
                  <a:solidFill>
                    <a:schemeClr val="accent2">
                      <a:lumMod val="75000"/>
                    </a:schemeClr>
                  </a:solidFill>
                </a:rPr>
                <a:t>Supervisé</a:t>
              </a:r>
              <a:r>
                <a:rPr lang="en-US" sz="1800" dirty="0" smtClean="0"/>
                <a:t> vs </a:t>
              </a:r>
              <a:r>
                <a:rPr lang="en-US" sz="1800" b="1" dirty="0" smtClean="0">
                  <a:solidFill>
                    <a:schemeClr val="accent4">
                      <a:lumMod val="50000"/>
                    </a:schemeClr>
                  </a:solidFill>
                </a:rPr>
                <a:t>non supervisé</a:t>
              </a:r>
              <a:endParaRPr lang="en-US" sz="18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733425" y="857250"/>
            <a:ext cx="286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Des “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boîtes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noires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” ?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20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4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Introduction à l’apprentissage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 smtClean="0">
                <a:solidFill>
                  <a:schemeClr val="tx1"/>
                </a:solidFill>
              </a:rPr>
              <a:t>Un cas concret : exemple de GNN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8" name="Espace réservé du contenu 4"/>
          <p:cNvSpPr>
            <a:spLocks noGrp="1"/>
          </p:cNvSpPr>
          <p:nvPr>
            <p:ph idx="1"/>
          </p:nvPr>
        </p:nvSpPr>
        <p:spPr>
          <a:xfrm>
            <a:off x="130918" y="792061"/>
            <a:ext cx="5621628" cy="21449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 err="1" smtClean="0">
                <a:solidFill>
                  <a:schemeClr val="accent2">
                    <a:lumMod val="75000"/>
                  </a:schemeClr>
                </a:solidFill>
              </a:rPr>
              <a:t>LOC</a:t>
            </a:r>
            <a:r>
              <a:rPr lang="fr-FR" dirty="0" err="1" smtClean="0">
                <a:solidFill>
                  <a:schemeClr val="tx1"/>
                </a:solidFill>
              </a:rPr>
              <a:t>alisation</a:t>
            </a:r>
            <a:r>
              <a:rPr lang="fr-FR" dirty="0" smtClean="0">
                <a:solidFill>
                  <a:schemeClr val="tx1"/>
                </a:solidFill>
              </a:rPr>
              <a:t> et </a:t>
            </a:r>
            <a:r>
              <a:rPr lang="fr-FR" sz="2000" dirty="0" err="1" smtClean="0">
                <a:solidFill>
                  <a:schemeClr val="accent2">
                    <a:lumMod val="75000"/>
                  </a:schemeClr>
                </a:solidFill>
              </a:rPr>
              <a:t>CAR</a:t>
            </a:r>
            <a:r>
              <a:rPr lang="fr-FR" dirty="0" err="1" smtClean="0">
                <a:solidFill>
                  <a:schemeClr val="tx1"/>
                </a:solidFill>
              </a:rPr>
              <a:t>actérisation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fr-FR" dirty="0" smtClean="0">
                <a:solidFill>
                  <a:schemeClr val="tx1"/>
                </a:solidFill>
              </a:rPr>
              <a:t>Sans pointé ni modèle de vitesse, exploite les seules formes d’onde sans échelle de temps absolue.</a:t>
            </a:r>
          </a:p>
          <a:p>
            <a:pPr lvl="1">
              <a:spcBef>
                <a:spcPts val="600"/>
              </a:spcBef>
            </a:pPr>
            <a:r>
              <a:rPr lang="fr-FR" dirty="0" smtClean="0">
                <a:solidFill>
                  <a:schemeClr val="tx1"/>
                </a:solidFill>
              </a:rPr>
              <a:t>Ex. :  BDD </a:t>
            </a:r>
            <a:r>
              <a:rPr lang="en-ZA" i="1" dirty="0" smtClean="0">
                <a:solidFill>
                  <a:schemeClr val="bg2">
                    <a:lumMod val="10000"/>
                  </a:schemeClr>
                </a:solidFill>
              </a:rPr>
              <a:t>Southern </a:t>
            </a:r>
            <a:r>
              <a:rPr lang="en-ZA" i="1" dirty="0">
                <a:solidFill>
                  <a:schemeClr val="bg2">
                    <a:lumMod val="10000"/>
                  </a:schemeClr>
                </a:solidFill>
              </a:rPr>
              <a:t>California Seismic Network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, 2000 – 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2015, </a:t>
            </a:r>
            <a:r>
              <a:rPr lang="fr-FR" b="1" dirty="0">
                <a:solidFill>
                  <a:schemeClr val="bg2">
                    <a:lumMod val="10000"/>
                  </a:schemeClr>
                </a:solidFill>
              </a:rPr>
              <a:t>1377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 évènements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. Signaux filtrés (0,1 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- 8 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Hz).</a:t>
            </a:r>
            <a:endParaRPr lang="fr-FR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Entraînement : 8 min. sur Topaze 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(GPU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, 500 </a:t>
            </a:r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epochs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).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endParaRPr lang="fr-FR" dirty="0" smtClean="0">
              <a:solidFill>
                <a:schemeClr val="tx1"/>
              </a:solidFill>
            </a:endParaRPr>
          </a:p>
        </p:txBody>
      </p:sp>
      <p:grpSp>
        <p:nvGrpSpPr>
          <p:cNvPr id="4" name="Groupe 3"/>
          <p:cNvGrpSpPr>
            <a:grpSpLocks noChangeAspect="1"/>
          </p:cNvGrpSpPr>
          <p:nvPr/>
        </p:nvGrpSpPr>
        <p:grpSpPr>
          <a:xfrm>
            <a:off x="654539" y="2478199"/>
            <a:ext cx="8137390" cy="3924241"/>
            <a:chOff x="333841" y="1304843"/>
            <a:chExt cx="10914261" cy="5263378"/>
          </a:xfrm>
        </p:grpSpPr>
        <p:pic>
          <p:nvPicPr>
            <p:cNvPr id="49" name="Imag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6796" y="4425973"/>
              <a:ext cx="2327876" cy="21422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/>
                <p:cNvSpPr txBox="1"/>
                <p:nvPr/>
              </p:nvSpPr>
              <p:spPr>
                <a:xfrm>
                  <a:off x="8032928" y="5180497"/>
                  <a:ext cx="2064024" cy="7430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fr-FR" sz="1400" dirty="0"/>
                    <a:t>n</a:t>
                  </a:r>
                  <a:r>
                    <a:rPr lang="fr-FR" sz="1400" dirty="0" smtClean="0"/>
                    <a:t>œuds</a:t>
                  </a:r>
                  <a:r>
                    <a:rPr lang="fr-FR" sz="1600" dirty="0" smtClean="0"/>
                    <a:t> = stations</a:t>
                  </a:r>
                </a:p>
                <a:p>
                  <a:pPr algn="l"/>
                  <a:r>
                    <a:rPr lang="fr-FR" sz="1400" dirty="0" smtClean="0"/>
                    <a:t>arêtes = </a:t>
                  </a:r>
                  <a14:m>
                    <m:oMath xmlns:m="http://schemas.openxmlformats.org/officeDocument/2006/math">
                      <m:r>
                        <a:rPr lang="fr-F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fr-FR" sz="1400" dirty="0" smtClean="0"/>
                </a:p>
              </p:txBody>
            </p:sp>
          </mc:Choice>
          <mc:Fallback xmlns="">
            <p:sp>
              <p:nvSpPr>
                <p:cNvPr id="50" name="ZoneTexte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2928" y="5180497"/>
                  <a:ext cx="2064024" cy="743049"/>
                </a:xfrm>
                <a:prstGeom prst="rect">
                  <a:avLst/>
                </a:prstGeom>
                <a:blipFill>
                  <a:blip r:embed="rId4"/>
                  <a:stretch>
                    <a:fillRect l="-1190" t="-3333" r="-1587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3" name="Image 52"/>
            <p:cNvPicPr>
              <a:picLocks noChangeAspect="1"/>
            </p:cNvPicPr>
            <p:nvPr/>
          </p:nvPicPr>
          <p:blipFill rotWithShape="1">
            <a:blip r:embed="rId5"/>
            <a:srcRect l="-1035" r="52306"/>
            <a:stretch/>
          </p:blipFill>
          <p:spPr>
            <a:xfrm>
              <a:off x="844315" y="2854502"/>
              <a:ext cx="1692000" cy="1756158"/>
            </a:xfrm>
            <a:prstGeom prst="rect">
              <a:avLst/>
            </a:prstGeom>
          </p:spPr>
        </p:pic>
        <p:pic>
          <p:nvPicPr>
            <p:cNvPr id="54" name="Image 5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37088" y="3273470"/>
              <a:ext cx="3049640" cy="694941"/>
            </a:xfrm>
            <a:prstGeom prst="rect">
              <a:avLst/>
            </a:prstGeom>
          </p:spPr>
        </p:pic>
        <p:pic>
          <p:nvPicPr>
            <p:cNvPr id="55" name="Image 5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7908021" y="2735543"/>
              <a:ext cx="3124595" cy="1642006"/>
            </a:xfrm>
            <a:prstGeom prst="rect">
              <a:avLst/>
            </a:prstGeom>
          </p:spPr>
        </p:pic>
        <p:pic>
          <p:nvPicPr>
            <p:cNvPr id="56" name="Image 55"/>
            <p:cNvPicPr>
              <a:picLocks noChangeAspect="1"/>
            </p:cNvPicPr>
            <p:nvPr/>
          </p:nvPicPr>
          <p:blipFill rotWithShape="1">
            <a:blip r:embed="rId5"/>
            <a:srcRect l="48725" r="-48725"/>
            <a:stretch/>
          </p:blipFill>
          <p:spPr>
            <a:xfrm>
              <a:off x="3489354" y="2858068"/>
              <a:ext cx="3472554" cy="1756158"/>
            </a:xfrm>
            <a:prstGeom prst="rect">
              <a:avLst/>
            </a:prstGeom>
          </p:spPr>
        </p:pic>
        <p:sp>
          <p:nvSpPr>
            <p:cNvPr id="57" name="Rectangle à coins arrondis 56"/>
            <p:cNvSpPr/>
            <p:nvPr/>
          </p:nvSpPr>
          <p:spPr>
            <a:xfrm>
              <a:off x="1742152" y="3926522"/>
              <a:ext cx="1035305" cy="7376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Image 57"/>
            <p:cNvPicPr>
              <a:picLocks noChangeAspect="1"/>
            </p:cNvPicPr>
            <p:nvPr/>
          </p:nvPicPr>
          <p:blipFill rotWithShape="1">
            <a:blip r:embed="rId5"/>
            <a:srcRect l="753" t="63550" r="50518" b="-446"/>
            <a:stretch/>
          </p:blipFill>
          <p:spPr>
            <a:xfrm>
              <a:off x="1817163" y="3979989"/>
              <a:ext cx="1692000" cy="648000"/>
            </a:xfrm>
            <a:prstGeom prst="rect">
              <a:avLst/>
            </a:prstGeom>
          </p:spPr>
        </p:pic>
        <p:sp>
          <p:nvSpPr>
            <p:cNvPr id="59" name="Rectangle à coins arrondis 58"/>
            <p:cNvSpPr/>
            <p:nvPr/>
          </p:nvSpPr>
          <p:spPr>
            <a:xfrm>
              <a:off x="619619" y="2896607"/>
              <a:ext cx="2043543" cy="1407382"/>
            </a:xfrm>
            <a:prstGeom prst="roundRect">
              <a:avLst/>
            </a:prstGeom>
            <a:noFill/>
            <a:ln w="317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844315" y="3168203"/>
              <a:ext cx="348242" cy="2318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5468726" y="3168203"/>
              <a:ext cx="2503690" cy="811786"/>
            </a:xfrm>
            <a:prstGeom prst="roundRect">
              <a:avLst/>
            </a:prstGeom>
            <a:noFill/>
            <a:ln w="34925">
              <a:gradFill flip="none" rotWithShape="1">
                <a:gsLst>
                  <a:gs pos="0">
                    <a:schemeClr val="tx1"/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à coins arrondis 61"/>
            <p:cNvSpPr/>
            <p:nvPr/>
          </p:nvSpPr>
          <p:spPr>
            <a:xfrm>
              <a:off x="7991174" y="2844591"/>
              <a:ext cx="142483" cy="15329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8062415" y="2474723"/>
              <a:ext cx="424313" cy="4794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10028916" y="3185063"/>
              <a:ext cx="1022458" cy="8793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9642344" y="2954175"/>
              <a:ext cx="386572" cy="1667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8795800" y="2979636"/>
              <a:ext cx="646666" cy="28761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8074150" y="2788511"/>
              <a:ext cx="2124844" cy="1757095"/>
            </a:xfrm>
            <a:prstGeom prst="roundRect">
              <a:avLst/>
            </a:prstGeom>
            <a:noFill/>
            <a:ln w="34925"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3157633" y="4848335"/>
              <a:ext cx="2135577" cy="412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MLP </a:t>
              </a:r>
              <a:r>
                <a:rPr lang="en-US" sz="1400" dirty="0" smtClean="0"/>
                <a:t>(</a:t>
              </a:r>
              <a:r>
                <a:rPr lang="en-US" sz="1400" dirty="0" err="1" smtClean="0"/>
                <a:t>combinaison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5461586" y="4011809"/>
              <a:ext cx="2485428" cy="495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b="1" dirty="0" smtClean="0"/>
                <a:t>Agrégation</a:t>
              </a:r>
              <a:r>
                <a:rPr lang="fr-FR" sz="1800" b="1" dirty="0" smtClean="0"/>
                <a:t> </a:t>
              </a:r>
              <a:r>
                <a:rPr lang="fr-FR" sz="1400" dirty="0" smtClean="0"/>
                <a:t>des nœuds</a:t>
              </a: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8258765" y="4625509"/>
              <a:ext cx="1784865" cy="412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b="1" dirty="0" smtClean="0"/>
                <a:t>MLP </a:t>
              </a:r>
              <a:r>
                <a:rPr lang="fr-FR" sz="1400" dirty="0" smtClean="0"/>
                <a:t>(prévision)</a:t>
              </a:r>
            </a:p>
          </p:txBody>
        </p:sp>
        <p:cxnSp>
          <p:nvCxnSpPr>
            <p:cNvPr id="72" name="Connecteur droit 71"/>
            <p:cNvCxnSpPr/>
            <p:nvPr/>
          </p:nvCxnSpPr>
          <p:spPr>
            <a:xfrm flipV="1">
              <a:off x="844315" y="2036103"/>
              <a:ext cx="6271987" cy="860504"/>
            </a:xfrm>
            <a:prstGeom prst="line">
              <a:avLst/>
            </a:prstGeom>
            <a:ln w="22225">
              <a:solidFill>
                <a:schemeClr val="accent2">
                  <a:lumMod val="60000"/>
                  <a:lumOff val="40000"/>
                  <a:alpha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flipH="1" flipV="1">
              <a:off x="7972416" y="2047100"/>
              <a:ext cx="2023000" cy="774184"/>
            </a:xfrm>
            <a:prstGeom prst="line">
              <a:avLst/>
            </a:prstGeom>
            <a:ln w="22225">
              <a:solidFill>
                <a:schemeClr val="accent6">
                  <a:lumMod val="75000"/>
                  <a:alpha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e 73"/>
            <p:cNvGrpSpPr/>
            <p:nvPr/>
          </p:nvGrpSpPr>
          <p:grpSpPr>
            <a:xfrm>
              <a:off x="5707602" y="1304843"/>
              <a:ext cx="4667711" cy="784329"/>
              <a:chOff x="6545802" y="1304843"/>
              <a:chExt cx="4667711" cy="784329"/>
            </a:xfrm>
          </p:grpSpPr>
          <p:sp>
            <p:nvSpPr>
              <p:cNvPr id="75" name="Rectangle à coins arrondis 74"/>
              <p:cNvSpPr/>
              <p:nvPr/>
            </p:nvSpPr>
            <p:spPr>
              <a:xfrm>
                <a:off x="7909567" y="1408053"/>
                <a:ext cx="931085" cy="660653"/>
              </a:xfrm>
              <a:prstGeom prst="round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ZoneTexte 75"/>
              <p:cNvSpPr txBox="1"/>
              <p:nvPr/>
            </p:nvSpPr>
            <p:spPr>
              <a:xfrm>
                <a:off x="6545802" y="1524046"/>
                <a:ext cx="1002342" cy="4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4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Signaux</a:t>
                </a:r>
                <a:endParaRPr lang="fr-F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7" name="ZoneTexte 76"/>
              <p:cNvSpPr txBox="1"/>
              <p:nvPr/>
            </p:nvSpPr>
            <p:spPr>
              <a:xfrm>
                <a:off x="9220610" y="1304843"/>
                <a:ext cx="1992903" cy="784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fr-FR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Caractéristiques</a:t>
                </a:r>
                <a:r>
                  <a:rPr lang="fr-FR" sz="1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fr-FR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de l’évènement</a:t>
                </a:r>
                <a:endParaRPr lang="fr-FR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8" name="Connecteur droit avec flèche 77"/>
              <p:cNvCxnSpPr>
                <a:stCxn id="75" idx="3"/>
              </p:cNvCxnSpPr>
              <p:nvPr/>
            </p:nvCxnSpPr>
            <p:spPr>
              <a:xfrm>
                <a:off x="8840652" y="1738380"/>
                <a:ext cx="379956" cy="0"/>
              </a:xfrm>
              <a:prstGeom prst="straightConnector1">
                <a:avLst/>
              </a:prstGeom>
              <a:ln w="41275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avec flèche 78"/>
              <p:cNvCxnSpPr/>
              <p:nvPr/>
            </p:nvCxnSpPr>
            <p:spPr>
              <a:xfrm>
                <a:off x="7506278" y="1736339"/>
                <a:ext cx="379956" cy="0"/>
              </a:xfrm>
              <a:prstGeom prst="straightConnector1">
                <a:avLst/>
              </a:prstGeom>
              <a:ln w="41275">
                <a:solidFill>
                  <a:schemeClr val="accent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ZoneTexte 80"/>
            <p:cNvSpPr txBox="1"/>
            <p:nvPr/>
          </p:nvSpPr>
          <p:spPr>
            <a:xfrm>
              <a:off x="9745180" y="28184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b="1" dirty="0" smtClean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en-US" sz="18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8684922" y="301882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128</a:t>
              </a:r>
              <a:endParaRPr lang="en-US" sz="1200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0271561" y="3115571"/>
              <a:ext cx="976541" cy="1444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 smtClean="0">
                  <a:solidFill>
                    <a:schemeClr val="accent6">
                      <a:lumMod val="75000"/>
                    </a:schemeClr>
                  </a:solidFill>
                </a:rPr>
                <a:t>La (°)</a:t>
              </a:r>
            </a:p>
            <a:p>
              <a:pPr algn="l"/>
              <a:r>
                <a:rPr lang="fr-FR" sz="1600" dirty="0" err="1" smtClean="0">
                  <a:solidFill>
                    <a:schemeClr val="accent6">
                      <a:lumMod val="75000"/>
                    </a:schemeClr>
                  </a:solidFill>
                </a:rPr>
                <a:t>Lon</a:t>
              </a:r>
              <a:r>
                <a:rPr lang="fr-FR" sz="1600" dirty="0" smtClean="0">
                  <a:solidFill>
                    <a:schemeClr val="accent6">
                      <a:lumMod val="75000"/>
                    </a:schemeClr>
                  </a:solidFill>
                </a:rPr>
                <a:t> (°)</a:t>
              </a:r>
            </a:p>
            <a:p>
              <a:pPr algn="l"/>
              <a:r>
                <a:rPr lang="fr-FR" sz="1600" dirty="0" smtClean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r>
                <a:rPr lang="fr-FR" sz="1400" dirty="0" smtClean="0">
                  <a:solidFill>
                    <a:schemeClr val="accent6">
                      <a:lumMod val="75000"/>
                    </a:schemeClr>
                  </a:solidFill>
                </a:rPr>
                <a:t> (km)</a:t>
              </a:r>
            </a:p>
            <a:p>
              <a:pPr algn="l"/>
              <a:r>
                <a:rPr lang="fr-FR" sz="1400" dirty="0" err="1" smtClean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  <a:r>
                <a:rPr lang="fr-FR" sz="1600" dirty="0" err="1" smtClean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endParaRPr lang="fr-FR" sz="1600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84" name="Connecteur droit 83"/>
            <p:cNvCxnSpPr/>
            <p:nvPr/>
          </p:nvCxnSpPr>
          <p:spPr>
            <a:xfrm>
              <a:off x="2507737" y="3307928"/>
              <a:ext cx="1092713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>
              <a:off x="2507734" y="3484143"/>
              <a:ext cx="1092713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2507726" y="3665121"/>
              <a:ext cx="1092713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2507725" y="3841330"/>
              <a:ext cx="1092713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à coins arrondis 87"/>
            <p:cNvSpPr/>
            <p:nvPr/>
          </p:nvSpPr>
          <p:spPr>
            <a:xfrm>
              <a:off x="2698392" y="4340373"/>
              <a:ext cx="785013" cy="28707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à coins arrondis 88"/>
            <p:cNvSpPr/>
            <p:nvPr/>
          </p:nvSpPr>
          <p:spPr>
            <a:xfrm>
              <a:off x="3248213" y="2825653"/>
              <a:ext cx="2054384" cy="1954647"/>
            </a:xfrm>
            <a:prstGeom prst="roundRect">
              <a:avLst/>
            </a:prstGeom>
            <a:noFill/>
            <a:ln w="34925"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333841" y="4377067"/>
              <a:ext cx="2558702" cy="412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CNN</a:t>
              </a:r>
              <a:r>
                <a:rPr lang="en-US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(extraction motifs)</a:t>
              </a:r>
              <a:endPara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1" name="Rectangle à coins arrondis 90"/>
          <p:cNvSpPr/>
          <p:nvPr/>
        </p:nvSpPr>
        <p:spPr>
          <a:xfrm>
            <a:off x="4420015" y="3320213"/>
            <a:ext cx="1979493" cy="308222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19000"/>
            </a:schemeClr>
          </a:solidFill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5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Introduction à l’apprentissage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 smtClean="0">
                <a:solidFill>
                  <a:schemeClr val="tx1"/>
                </a:solidFill>
              </a:rPr>
              <a:t>Un cas concret : exemple de résultat de GNN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523712" y="3008186"/>
            <a:ext cx="4420233" cy="3398640"/>
            <a:chOff x="413055" y="2921614"/>
            <a:chExt cx="4420233" cy="3398640"/>
          </a:xfrm>
        </p:grpSpPr>
        <p:grpSp>
          <p:nvGrpSpPr>
            <p:cNvPr id="8" name="Groupe 7"/>
            <p:cNvGrpSpPr/>
            <p:nvPr/>
          </p:nvGrpSpPr>
          <p:grpSpPr>
            <a:xfrm>
              <a:off x="413055" y="2921614"/>
              <a:ext cx="4420233" cy="3398640"/>
              <a:chOff x="413055" y="3017864"/>
              <a:chExt cx="4420233" cy="3398640"/>
            </a:xfrm>
          </p:grpSpPr>
          <p:grpSp>
            <p:nvGrpSpPr>
              <p:cNvPr id="10" name="Groupe 9"/>
              <p:cNvGrpSpPr>
                <a:grpSpLocks noChangeAspect="1"/>
              </p:cNvGrpSpPr>
              <p:nvPr/>
            </p:nvGrpSpPr>
            <p:grpSpPr>
              <a:xfrm>
                <a:off x="2168624" y="3538129"/>
                <a:ext cx="800714" cy="576079"/>
                <a:chOff x="6083166" y="2521820"/>
                <a:chExt cx="2127183" cy="1530416"/>
              </a:xfrm>
            </p:grpSpPr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63377" y="2521820"/>
                  <a:ext cx="1926517" cy="1450908"/>
                </a:xfrm>
                <a:prstGeom prst="rect">
                  <a:avLst/>
                </a:prstGeom>
              </p:spPr>
            </p:pic>
            <p:sp>
              <p:nvSpPr>
                <p:cNvPr id="33" name="Rectangle 32"/>
                <p:cNvSpPr/>
                <p:nvPr/>
              </p:nvSpPr>
              <p:spPr>
                <a:xfrm>
                  <a:off x="6083166" y="3888606"/>
                  <a:ext cx="2127183" cy="1636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e 10"/>
              <p:cNvGrpSpPr>
                <a:grpSpLocks noChangeAspect="1"/>
              </p:cNvGrpSpPr>
              <p:nvPr/>
            </p:nvGrpSpPr>
            <p:grpSpPr>
              <a:xfrm>
                <a:off x="2878654" y="3051106"/>
                <a:ext cx="800714" cy="576079"/>
                <a:chOff x="6083166" y="2521820"/>
                <a:chExt cx="2127183" cy="1530416"/>
              </a:xfrm>
            </p:grpSpPr>
            <p:pic>
              <p:nvPicPr>
                <p:cNvPr id="30" name="Image 2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63377" y="2521820"/>
                  <a:ext cx="1926517" cy="1450908"/>
                </a:xfrm>
                <a:prstGeom prst="rect">
                  <a:avLst/>
                </a:prstGeom>
              </p:spPr>
            </p:pic>
            <p:sp>
              <p:nvSpPr>
                <p:cNvPr id="31" name="Rectangle 30"/>
                <p:cNvSpPr/>
                <p:nvPr/>
              </p:nvSpPr>
              <p:spPr>
                <a:xfrm>
                  <a:off x="6083166" y="3888606"/>
                  <a:ext cx="2127183" cy="1636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e 11"/>
              <p:cNvGrpSpPr>
                <a:grpSpLocks noChangeAspect="1"/>
              </p:cNvGrpSpPr>
              <p:nvPr/>
            </p:nvGrpSpPr>
            <p:grpSpPr>
              <a:xfrm>
                <a:off x="3989041" y="3348143"/>
                <a:ext cx="800714" cy="576079"/>
                <a:chOff x="6083166" y="2521820"/>
                <a:chExt cx="2127183" cy="1530416"/>
              </a:xfrm>
            </p:grpSpPr>
            <p:pic>
              <p:nvPicPr>
                <p:cNvPr id="28" name="Image 2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63377" y="2521820"/>
                  <a:ext cx="1926517" cy="1450908"/>
                </a:xfrm>
                <a:prstGeom prst="rect">
                  <a:avLst/>
                </a:prstGeom>
              </p:spPr>
            </p:pic>
            <p:sp>
              <p:nvSpPr>
                <p:cNvPr id="29" name="Rectangle 28"/>
                <p:cNvSpPr/>
                <p:nvPr/>
              </p:nvSpPr>
              <p:spPr>
                <a:xfrm>
                  <a:off x="6083166" y="3888606"/>
                  <a:ext cx="2127183" cy="1636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Connecteur droit avec flèche 12"/>
              <p:cNvCxnSpPr>
                <a:endCxn id="28" idx="1"/>
              </p:cNvCxnSpPr>
              <p:nvPr/>
            </p:nvCxnSpPr>
            <p:spPr>
              <a:xfrm>
                <a:off x="3588986" y="3433885"/>
                <a:ext cx="430248" cy="187334"/>
              </a:xfrm>
              <a:prstGeom prst="straightConnector1">
                <a:avLst/>
              </a:prstGeom>
              <a:ln w="25400">
                <a:solidFill>
                  <a:schemeClr val="tx1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055" y="3244679"/>
                <a:ext cx="4420233" cy="1684634"/>
              </a:xfrm>
              <a:prstGeom prst="rect">
                <a:avLst/>
              </a:prstGeom>
            </p:spPr>
          </p:pic>
          <p:pic>
            <p:nvPicPr>
              <p:cNvPr id="15" name="Image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039" y="4816612"/>
                <a:ext cx="4127255" cy="1599892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1255131" y="3017864"/>
                <a:ext cx="3397718" cy="2785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43318" y="3310590"/>
                <a:ext cx="419649" cy="30324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Connecteur droit avec flèche 17"/>
              <p:cNvCxnSpPr/>
              <p:nvPr/>
            </p:nvCxnSpPr>
            <p:spPr>
              <a:xfrm flipH="1">
                <a:off x="4138393" y="5446955"/>
                <a:ext cx="252483" cy="681029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  <a:alpha val="56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825178" y="3220715"/>
                <a:ext cx="705481" cy="298315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EB94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Z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(km)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93158" y="4724915"/>
                <a:ext cx="3397718" cy="2342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98106" y="3318152"/>
                <a:ext cx="258567" cy="30248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958879" y="4855610"/>
                <a:ext cx="640264" cy="298315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EB94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Lo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(°)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39186" y="3236118"/>
                <a:ext cx="586756" cy="298315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EB94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sz="1600" b="1" baseline="-25000" dirty="0" smtClean="0">
                    <a:solidFill>
                      <a:schemeClr val="tx1"/>
                    </a:solidFill>
                  </a:rPr>
                  <a:t>w</a:t>
                </a:r>
                <a:endParaRPr lang="en-US" sz="16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42412" y="4855610"/>
                <a:ext cx="688851" cy="298315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EB94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La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(°)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ZoneTexte 8"/>
            <p:cNvSpPr txBox="1"/>
            <p:nvPr/>
          </p:nvSpPr>
          <p:spPr>
            <a:xfrm>
              <a:off x="4093415" y="4945642"/>
              <a:ext cx="705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trike="sngStrike" dirty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fr-FR" sz="2400" strike="sngStrik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Espace réservé du contenu 4"/>
          <p:cNvSpPr txBox="1">
            <a:spLocks/>
          </p:cNvSpPr>
          <p:nvPr/>
        </p:nvSpPr>
        <p:spPr>
          <a:xfrm>
            <a:off x="4484464" y="5617670"/>
            <a:ext cx="4201591" cy="682969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 marL="239481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8963" lvl="1" indent="0">
              <a:buNone/>
            </a:pPr>
            <a:r>
              <a:rPr lang="fr-FR" sz="1800" dirty="0" smtClean="0">
                <a:solidFill>
                  <a:schemeClr val="bg2">
                    <a:lumMod val="10000"/>
                  </a:schemeClr>
                </a:solidFill>
              </a:rPr>
              <a:t>Lois de probabilité </a:t>
            </a:r>
            <a:r>
              <a:rPr lang="fr-FR" sz="1800" b="1" i="1" dirty="0" smtClean="0">
                <a:solidFill>
                  <a:srgbClr val="EB9415"/>
                </a:solidFill>
              </a:rPr>
              <a:t>a posteriori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de l’</a:t>
            </a:r>
            <a:r>
              <a:rPr lang="fr-FR" sz="1800" b="1" dirty="0" smtClean="0">
                <a:solidFill>
                  <a:schemeClr val="tx1"/>
                </a:solidFill>
              </a:rPr>
              <a:t>écart</a:t>
            </a:r>
            <a:r>
              <a:rPr lang="fr-FR" sz="1800" dirty="0" smtClean="0">
                <a:solidFill>
                  <a:schemeClr val="tx1"/>
                </a:solidFill>
              </a:rPr>
              <a:t> aux valeurs du catalogue.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2798815" y="708053"/>
            <a:ext cx="762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LOC.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002699" y="5257475"/>
            <a:ext cx="790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CAR.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Espace réservé du contenu 4"/>
          <p:cNvSpPr txBox="1">
            <a:spLocks/>
          </p:cNvSpPr>
          <p:nvPr/>
        </p:nvSpPr>
        <p:spPr>
          <a:xfrm>
            <a:off x="2285037" y="1085349"/>
            <a:ext cx="2948338" cy="959968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 marL="239481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8963" lvl="1" indent="0">
              <a:spcBef>
                <a:spcPts val="600"/>
              </a:spcBef>
              <a:buNone/>
            </a:pPr>
            <a:r>
              <a:rPr lang="fr-FR" sz="1800" b="1" dirty="0" smtClean="0">
                <a:solidFill>
                  <a:schemeClr val="tx1"/>
                </a:solidFill>
              </a:rPr>
              <a:t>Écart</a:t>
            </a:r>
            <a:r>
              <a:rPr lang="fr-FR" sz="1800" dirty="0" smtClean="0">
                <a:solidFill>
                  <a:schemeClr val="tx1"/>
                </a:solidFill>
              </a:rPr>
              <a:t> à l’épicentre vrai </a:t>
            </a:r>
            <a:r>
              <a:rPr lang="fr-FR" sz="1800" b="1" dirty="0" smtClean="0">
                <a:solidFill>
                  <a:srgbClr val="3E21EF"/>
                </a:solidFill>
              </a:rPr>
              <a:t>&lt; IC 95 %</a:t>
            </a:r>
          </a:p>
          <a:p>
            <a:pPr marL="478963" lvl="1" indent="0">
              <a:buNone/>
            </a:pPr>
            <a:r>
              <a:rPr lang="fr-FR" sz="1800" b="1" dirty="0" smtClean="0">
                <a:solidFill>
                  <a:srgbClr val="C00000"/>
                </a:solidFill>
              </a:rPr>
              <a:t>&gt; IC 95 %</a:t>
            </a:r>
            <a:endParaRPr lang="fr-FR" sz="1800" dirty="0" smtClean="0">
              <a:solidFill>
                <a:srgbClr val="C0000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102540" y="5132602"/>
            <a:ext cx="705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B910B"/>
                </a:solidFill>
              </a:rPr>
              <a:t>G</a:t>
            </a:r>
            <a:endParaRPr lang="fr-FR" sz="2400" dirty="0">
              <a:solidFill>
                <a:srgbClr val="DB910B"/>
              </a:solidFill>
            </a:endParaRPr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3596812" y="5488307"/>
            <a:ext cx="278090" cy="247564"/>
          </a:xfrm>
          <a:prstGeom prst="straightConnector1">
            <a:avLst/>
          </a:prstGeom>
          <a:ln w="25400">
            <a:solidFill>
              <a:srgbClr val="DB910B">
                <a:alpha val="55686"/>
              </a:srgb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8605" y="943872"/>
            <a:ext cx="3811313" cy="3699216"/>
          </a:xfrm>
          <a:prstGeom prst="rect">
            <a:avLst/>
          </a:prstGeom>
        </p:spPr>
      </p:pic>
      <p:grpSp>
        <p:nvGrpSpPr>
          <p:cNvPr id="41" name="Groupe 40"/>
          <p:cNvGrpSpPr/>
          <p:nvPr/>
        </p:nvGrpSpPr>
        <p:grpSpPr>
          <a:xfrm>
            <a:off x="5325196" y="1076065"/>
            <a:ext cx="2761296" cy="3382737"/>
            <a:chOff x="5667132" y="907301"/>
            <a:chExt cx="2761296" cy="3382737"/>
          </a:xfrm>
        </p:grpSpPr>
        <p:sp>
          <p:nvSpPr>
            <p:cNvPr id="42" name="ZoneTexte 41"/>
            <p:cNvSpPr txBox="1"/>
            <p:nvPr/>
          </p:nvSpPr>
          <p:spPr>
            <a:xfrm>
              <a:off x="5667132" y="907301"/>
              <a:ext cx="1321708" cy="369332"/>
            </a:xfrm>
            <a:prstGeom prst="rect">
              <a:avLst/>
            </a:prstGeom>
            <a:noFill/>
            <a:ln w="22225"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b="1" dirty="0" smtClean="0">
                  <a:solidFill>
                    <a:schemeClr val="accent1">
                      <a:lumMod val="50000"/>
                    </a:schemeClr>
                  </a:solidFill>
                </a:rPr>
                <a:t>187</a:t>
              </a:r>
              <a:r>
                <a:rPr lang="en-US" sz="1800" dirty="0" smtClean="0">
                  <a:solidFill>
                    <a:schemeClr val="accent1">
                      <a:lumMod val="50000"/>
                    </a:schemeClr>
                  </a:solidFill>
                </a:rPr>
                <a:t> stations</a:t>
              </a:r>
              <a:endParaRPr lang="en-US" sz="1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3" name="Connecteur droit avec flèche 42"/>
            <p:cNvCxnSpPr>
              <a:stCxn id="42" idx="2"/>
            </p:cNvCxnSpPr>
            <p:nvPr/>
          </p:nvCxnSpPr>
          <p:spPr>
            <a:xfrm>
              <a:off x="6327986" y="1276633"/>
              <a:ext cx="130566" cy="28199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6135108" y="1558623"/>
              <a:ext cx="2293320" cy="2731415"/>
            </a:xfrm>
            <a:prstGeom prst="rect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5797364" y="1742124"/>
            <a:ext cx="2294333" cy="2712781"/>
            <a:chOff x="6139300" y="1573360"/>
            <a:chExt cx="2294333" cy="2712781"/>
          </a:xfrm>
        </p:grpSpPr>
        <p:pic>
          <p:nvPicPr>
            <p:cNvPr id="46" name="Image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39871" y="1573360"/>
              <a:ext cx="2293762" cy="2712781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</p:pic>
        <p:sp>
          <p:nvSpPr>
            <p:cNvPr id="47" name="Rectangle 46"/>
            <p:cNvSpPr/>
            <p:nvPr/>
          </p:nvSpPr>
          <p:spPr>
            <a:xfrm>
              <a:off x="6139300" y="3982518"/>
              <a:ext cx="178208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963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6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6020"/>
            <a:ext cx="7789671" cy="599509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Introduction à l’apprentissage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 smtClean="0">
                <a:solidFill>
                  <a:schemeClr val="tx1"/>
                </a:solidFill>
              </a:rPr>
              <a:t>Les stratégies hybrides : </a:t>
            </a:r>
            <a:r>
              <a:rPr lang="fr-FR" sz="1800" smtClean="0">
                <a:solidFill>
                  <a:schemeClr val="tx1"/>
                </a:solidFill>
              </a:rPr>
              <a:t>un exemple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8336121" y="224807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/>
              <a:t>FD</a:t>
            </a:r>
            <a:endParaRPr lang="en-US" sz="1400" b="1" dirty="0"/>
          </a:p>
        </p:txBody>
      </p:sp>
      <p:sp>
        <p:nvSpPr>
          <p:cNvPr id="49" name="ZoneTexte 48"/>
          <p:cNvSpPr txBox="1"/>
          <p:nvPr/>
        </p:nvSpPr>
        <p:spPr>
          <a:xfrm>
            <a:off x="8245537" y="316358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PINN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3539032" y="3874300"/>
            <a:ext cx="3415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/>
              <a:t>FD</a:t>
            </a:r>
            <a:r>
              <a:rPr lang="en-US" sz="1400" dirty="0" smtClean="0"/>
              <a:t> vs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PINN</a:t>
            </a:r>
            <a:r>
              <a:rPr lang="en-US" sz="1400" dirty="0"/>
              <a:t> </a:t>
            </a:r>
            <a:r>
              <a:rPr lang="en-US" sz="1400" dirty="0" smtClean="0"/>
              <a:t>(2D), source </a:t>
            </a:r>
            <a:r>
              <a:rPr lang="en-US" sz="1400" dirty="0" err="1" smtClean="0"/>
              <a:t>tirée</a:t>
            </a:r>
            <a:r>
              <a:rPr lang="en-US" sz="1400" dirty="0" smtClean="0"/>
              <a:t> </a:t>
            </a:r>
            <a:r>
              <a:rPr lang="en-US" sz="1400" dirty="0" err="1" smtClean="0"/>
              <a:t>aléatoirement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173" y="4136158"/>
            <a:ext cx="2486697" cy="1906468"/>
          </a:xfrm>
          <a:prstGeom prst="rect">
            <a:avLst/>
          </a:prstGeom>
        </p:spPr>
      </p:pic>
      <p:pic>
        <p:nvPicPr>
          <p:cNvPr id="52" name="Picture 4" descr="https://d3i71xaburhd42.cloudfront.net/db3650f915f1f9cb676c7a9bc849fdd3c549bb3d/9-Figure7-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7" t="35139" r="-979" b="32295"/>
          <a:stretch/>
        </p:blipFill>
        <p:spPr bwMode="auto">
          <a:xfrm>
            <a:off x="3314870" y="1812618"/>
            <a:ext cx="5040000" cy="208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d3i71xaburhd42.cloudfront.net/db3650f915f1f9cb676c7a9bc849fdd3c549bb3d/9-Figure7-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7" t="-577" r="-979" b="98329"/>
          <a:stretch/>
        </p:blipFill>
        <p:spPr bwMode="auto">
          <a:xfrm>
            <a:off x="3326710" y="1675291"/>
            <a:ext cx="5040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avec coin arrondi et coin rogné 53"/>
          <p:cNvSpPr/>
          <p:nvPr/>
        </p:nvSpPr>
        <p:spPr>
          <a:xfrm>
            <a:off x="7068605" y="4149037"/>
            <a:ext cx="815453" cy="126006"/>
          </a:xfrm>
          <a:prstGeom prst="snip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605707" y="2855172"/>
            <a:ext cx="955140" cy="92742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6614713" y="6111355"/>
                <a:ext cx="2121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b="1" dirty="0" smtClean="0">
                    <a:solidFill>
                      <a:srgbClr val="DB910B"/>
                    </a:solidFill>
                  </a:rPr>
                  <a:t>Sources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solidFill>
                          <a:srgbClr val="DB910B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400" dirty="0" smtClean="0"/>
                  <a:t> Training Dataset</a:t>
                </a:r>
                <a:endParaRPr lang="en-US" sz="14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713" y="6111355"/>
                <a:ext cx="2121616" cy="307777"/>
              </a:xfrm>
              <a:prstGeom prst="rect">
                <a:avLst/>
              </a:prstGeom>
              <a:blipFill>
                <a:blip r:embed="rId5"/>
                <a:stretch>
                  <a:fillRect l="-287" t="-4000" r="-86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lipse 56"/>
          <p:cNvSpPr/>
          <p:nvPr/>
        </p:nvSpPr>
        <p:spPr>
          <a:xfrm>
            <a:off x="6954967" y="5247184"/>
            <a:ext cx="1192378" cy="624839"/>
          </a:xfrm>
          <a:prstGeom prst="ellipse">
            <a:avLst/>
          </a:prstGeom>
          <a:noFill/>
          <a:ln w="41275">
            <a:solidFill>
              <a:srgbClr val="DB91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onnecteur droit avec flèche 57"/>
          <p:cNvCxnSpPr/>
          <p:nvPr/>
        </p:nvCxnSpPr>
        <p:spPr>
          <a:xfrm flipH="1" flipV="1">
            <a:off x="6918291" y="4028188"/>
            <a:ext cx="387611" cy="1264915"/>
          </a:xfrm>
          <a:prstGeom prst="straightConnector1">
            <a:avLst/>
          </a:prstGeom>
          <a:ln w="28575">
            <a:solidFill>
              <a:srgbClr val="DB910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3500039" y="4426276"/>
            <a:ext cx="21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Principe</a:t>
            </a:r>
            <a:r>
              <a:rPr lang="en-US" sz="1800" dirty="0" smtClean="0"/>
              <a:t> des PINNs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574124" y="4838033"/>
                <a:ext cx="2269404" cy="754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limLow>
                            <m:limLowPr>
                              <m:ctrlPr>
                                <a:rPr lang="fr-FR" sz="1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fr-FR" sz="18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fr-FR" sz="18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8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ℒ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800" i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dat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fr-FR" sz="18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MLP</m:t>
                              </m:r>
                            </m:lim>
                          </m:limLow>
                        </m:e>
                      </m:func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  <m:limUpp>
                        <m:limUp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/>
                                    </m:rP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  <m:brk/>
                                    </m:rPr>
                                    <a:rPr lang="fr-FR" sz="1800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800" b="0" i="0" smtClean="0">
                                      <a:latin typeface="Cambria Math" panose="02040503050406030204" pitchFamily="18" charset="0"/>
                                    </a:rPr>
                                    <m:t>de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lim>
                      </m:limUp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124" y="4838033"/>
                <a:ext cx="2269404" cy="7546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4295452" y="5677513"/>
            <a:ext cx="0" cy="31242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4295452" y="5983612"/>
            <a:ext cx="1738346" cy="632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6033798" y="4955298"/>
            <a:ext cx="0" cy="1037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5816697" y="4955298"/>
            <a:ext cx="217101" cy="823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4671957" y="5667988"/>
            <a:ext cx="110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Auto. Diff.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6" name="Image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7892" y="932306"/>
            <a:ext cx="3259248" cy="697117"/>
          </a:xfrm>
          <a:prstGeom prst="rect">
            <a:avLst/>
          </a:prstGeom>
        </p:spPr>
      </p:pic>
      <p:sp>
        <p:nvSpPr>
          <p:cNvPr id="67" name="ZoneTexte 66"/>
          <p:cNvSpPr txBox="1"/>
          <p:nvPr/>
        </p:nvSpPr>
        <p:spPr>
          <a:xfrm>
            <a:off x="3607494" y="1128597"/>
            <a:ext cx="488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dirty="0" smtClean="0"/>
              <a:t>PDE :</a:t>
            </a:r>
            <a:endParaRPr lang="en-US" sz="1800" dirty="0"/>
          </a:p>
        </p:txBody>
      </p:sp>
      <p:sp>
        <p:nvSpPr>
          <p:cNvPr id="68" name="Espace réservé du contenu 4"/>
          <p:cNvSpPr txBox="1">
            <a:spLocks/>
          </p:cNvSpPr>
          <p:nvPr/>
        </p:nvSpPr>
        <p:spPr>
          <a:xfrm>
            <a:off x="57523" y="1956618"/>
            <a:ext cx="3441360" cy="3576069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 marL="239481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u"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b="1" dirty="0" smtClean="0">
                <a:solidFill>
                  <a:srgbClr val="C00000"/>
                </a:solidFill>
              </a:rPr>
              <a:t>Principe</a:t>
            </a:r>
            <a:r>
              <a:rPr lang="fr-FR" dirty="0" smtClean="0">
                <a:solidFill>
                  <a:schemeClr val="tx1"/>
                </a:solidFill>
              </a:rPr>
              <a:t> : ajout des contraintes physiques de différentes natures (</a:t>
            </a:r>
            <a:r>
              <a:rPr lang="fr-FR" dirty="0" err="1" smtClean="0">
                <a:solidFill>
                  <a:schemeClr val="tx1"/>
                </a:solidFill>
              </a:rPr>
              <a:t>EDPs</a:t>
            </a:r>
            <a:r>
              <a:rPr lang="fr-FR" dirty="0" smtClean="0">
                <a:solidFill>
                  <a:schemeClr val="tx1"/>
                </a:solidFill>
              </a:rPr>
              <a:t>, opérateurs « neuronaux », …).</a:t>
            </a:r>
          </a:p>
          <a:p>
            <a:pPr marL="0" lvl="1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fr-FR" b="1" dirty="0" smtClean="0">
                <a:solidFill>
                  <a:srgbClr val="C00000"/>
                </a:solidFill>
              </a:rPr>
              <a:t>Intérêt : </a:t>
            </a: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accélération</a:t>
            </a:r>
            <a:r>
              <a:rPr lang="fr-FR" dirty="0" smtClean="0">
                <a:solidFill>
                  <a:schemeClr val="tx1"/>
                </a:solidFill>
              </a:rPr>
              <a:t> de la phase d’apprentissage sans sur-apprentissage, capacités prédictives des NN et </a:t>
            </a: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généralisation</a:t>
            </a:r>
            <a:r>
              <a:rPr lang="fr-FR" dirty="0" smtClean="0">
                <a:solidFill>
                  <a:schemeClr val="tx1"/>
                </a:solidFill>
              </a:rPr>
              <a:t> accrues, </a:t>
            </a: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suppression</a:t>
            </a:r>
            <a:r>
              <a:rPr lang="fr-FR" dirty="0" smtClean="0">
                <a:solidFill>
                  <a:schemeClr val="tx1"/>
                </a:solidFill>
              </a:rPr>
              <a:t> des prédictions aberrantes, ...</a:t>
            </a:r>
          </a:p>
          <a:p>
            <a:pPr marL="0" lvl="1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fr-FR" b="1" dirty="0" smtClean="0">
                <a:solidFill>
                  <a:srgbClr val="C00000"/>
                </a:solidFill>
              </a:rPr>
              <a:t>Nombreux outils </a:t>
            </a:r>
            <a:r>
              <a:rPr lang="fr-FR" dirty="0" smtClean="0">
                <a:solidFill>
                  <a:schemeClr val="tx1"/>
                </a:solidFill>
              </a:rPr>
              <a:t>« </a:t>
            </a:r>
            <a:r>
              <a:rPr lang="fr-FR" dirty="0" err="1" smtClean="0">
                <a:solidFill>
                  <a:schemeClr val="tx1"/>
                </a:solidFill>
              </a:rPr>
              <a:t>opensource</a:t>
            </a:r>
            <a:r>
              <a:rPr lang="fr-FR" dirty="0" smtClean="0">
                <a:solidFill>
                  <a:schemeClr val="tx1"/>
                </a:solidFill>
              </a:rPr>
              <a:t> » : </a:t>
            </a:r>
            <a:r>
              <a:rPr lang="fr-FR" dirty="0" err="1" smtClean="0">
                <a:solidFill>
                  <a:schemeClr val="tx1"/>
                </a:solidFill>
              </a:rPr>
              <a:t>DeepONet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DeepONet</a:t>
            </a:r>
            <a:r>
              <a:rPr lang="fr-FR" dirty="0" smtClean="0">
                <a:solidFill>
                  <a:schemeClr val="tx1"/>
                </a:solidFill>
              </a:rPr>
              <a:t>-L, </a:t>
            </a:r>
            <a:r>
              <a:rPr lang="fr-FR" b="1" dirty="0" err="1" smtClean="0">
                <a:solidFill>
                  <a:schemeClr val="accent1">
                    <a:lumMod val="50000"/>
                  </a:schemeClr>
                </a:solidFill>
              </a:rPr>
              <a:t>PINNs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(cf. ex.), </a:t>
            </a:r>
            <a:r>
              <a:rPr lang="fr-FR" dirty="0" err="1" smtClean="0">
                <a:solidFill>
                  <a:schemeClr val="tx1"/>
                </a:solidFill>
              </a:rPr>
              <a:t>FNOs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PINOs</a:t>
            </a:r>
            <a:r>
              <a:rPr lang="fr-FR" dirty="0" smtClean="0">
                <a:solidFill>
                  <a:schemeClr val="tx1"/>
                </a:solidFill>
              </a:rPr>
              <a:t>, PDE-PNN, etc.</a:t>
            </a:r>
          </a:p>
        </p:txBody>
      </p:sp>
    </p:spTree>
    <p:extLst>
      <p:ext uri="{BB962C8B-B14F-4D97-AF65-F5344CB8AC3E}">
        <p14:creationId xmlns:p14="http://schemas.microsoft.com/office/powerpoint/2010/main" val="307844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4" grpId="0" animBg="1"/>
      <p:bldP spid="55" grpId="0" animBg="1"/>
      <p:bldP spid="56" grpId="0"/>
      <p:bldP spid="57" grpId="0" animBg="1"/>
      <p:bldP spid="59" grpId="0"/>
      <p:bldP spid="60" grpId="0"/>
      <p:bldP spid="65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9373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9-Presentation-PPT-4-3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9A88B8C1-4942-46D3-9391-C2B501F07E87}"/>
    </a:ext>
  </a:extLst>
</a:theme>
</file>

<file path=ppt/theme/theme2.xml><?xml version="1.0" encoding="utf-8"?>
<a:theme xmlns:a="http://schemas.openxmlformats.org/drawingml/2006/main" name="Template CEA 2019 Clair">
  <a:themeElements>
    <a:clrScheme name="CEA Défaut 2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FFBC42"/>
      </a:accent1>
      <a:accent2>
        <a:srgbClr val="D81159"/>
      </a:accent2>
      <a:accent3>
        <a:srgbClr val="8F2D56"/>
      </a:accent3>
      <a:accent4>
        <a:srgbClr val="689B42"/>
      </a:accent4>
      <a:accent5>
        <a:srgbClr val="218380"/>
      </a:accent5>
      <a:accent6>
        <a:srgbClr val="FFD29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52A1E219-64F3-4477-912D-9636D70C98A7}"/>
    </a:ext>
  </a:extLst>
</a:theme>
</file>

<file path=ppt/theme/theme3.xml><?xml version="1.0" encoding="utf-8"?>
<a:theme xmlns:a="http://schemas.openxmlformats.org/drawingml/2006/main" name="Template CEA 2019 Bleu">
  <a:themeElements>
    <a:clrScheme name="CEA Bleu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9728C"/>
      </a:accent1>
      <a:accent2>
        <a:srgbClr val="689BA6"/>
      </a:accent2>
      <a:accent3>
        <a:srgbClr val="C2F2F2"/>
      </a:accent3>
      <a:accent4>
        <a:srgbClr val="273D40"/>
      </a:accent4>
      <a:accent5>
        <a:srgbClr val="0084B4"/>
      </a:accent5>
      <a:accent6>
        <a:srgbClr val="93E2F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0799EC0F-9A1D-48A9-9692-520D5CEBB49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F2A79C4BED747976EC3AD530384C1" ma:contentTypeVersion="0" ma:contentTypeDescription="Crée un document." ma:contentTypeScope="" ma:versionID="9ea4ffbb61354172aceb879db3e265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B0D5B4-4CC6-4497-9BFB-91C4C64EBEC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66C4233-EA21-4292-B391-09F7550CF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B95E45C-96CD-4B8B-A608-7C5E76B37C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2019-Presentation-PPT-4-3</Template>
  <TotalTime>6250</TotalTime>
  <Words>374</Words>
  <Application>Microsoft Office PowerPoint</Application>
  <PresentationFormat>Affichage à l'écran (4:3)</PresentationFormat>
  <Paragraphs>67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Wingdings 3</vt:lpstr>
      <vt:lpstr>2019-Presentation-PPT-4-3</vt:lpstr>
      <vt:lpstr>Template CEA 2019 Clair</vt:lpstr>
      <vt:lpstr>Template CEA 2019 Bleu</vt:lpstr>
      <vt:lpstr>Présentation PowerPoint</vt:lpstr>
      <vt:lpstr>Apprentissage automatique : c’est quoi ?</vt:lpstr>
      <vt:lpstr>Apprentissage supervisé vs non supervisé Notions</vt:lpstr>
      <vt:lpstr>Introduction à l’apprentissage Un cas concret : exemple de GNN</vt:lpstr>
      <vt:lpstr>Introduction à l’apprentissage Un cas concret : exemple de résultat de GNN</vt:lpstr>
      <vt:lpstr>Introduction à l’apprentissage Les stratégies hybrides : un exemple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MILLET Christophe</dc:creator>
  <cp:lastModifiedBy>MILLET Christophe</cp:lastModifiedBy>
  <cp:revision>332</cp:revision>
  <cp:lastPrinted>2018-12-05T09:44:31Z</cp:lastPrinted>
  <dcterms:created xsi:type="dcterms:W3CDTF">2021-04-07T05:39:48Z</dcterms:created>
  <dcterms:modified xsi:type="dcterms:W3CDTF">2023-01-24T12:20:05Z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0x010100362F2A79C4BED747976EC3AD530384C1</vt:lpwstr>
  </property>
  <property fmtid="{D5CDD505-2E9C-101B-9397-08002B2CF9AE}" pid="3" name="I2ICODE">
    <vt:lpwstr>WEB</vt:lpwstr>
  </property>
  <property fmtid="{D5CDD505-2E9C-101B-9397-08002B2CF9AE}" pid="4" name="WebApplicationID">
    <vt:lpwstr>3f72b11a-dedf-47a1-b48a-dfd7b45017bd</vt:lpwstr>
  </property>
  <property fmtid="{D5CDD505-2E9C-101B-9397-08002B2CF9AE}" pid="5" name="I2ISITECODE">
    <vt:lpwstr/>
  </property>
</Properties>
</file>