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8"/>
  </p:notesMasterIdLst>
  <p:handoutMasterIdLst>
    <p:handoutMasterId r:id="rId19"/>
  </p:handoutMasterIdLst>
  <p:sldIdLst>
    <p:sldId id="273" r:id="rId7"/>
    <p:sldId id="322" r:id="rId8"/>
    <p:sldId id="323" r:id="rId9"/>
    <p:sldId id="324" r:id="rId10"/>
    <p:sldId id="325" r:id="rId11"/>
    <p:sldId id="331" r:id="rId12"/>
    <p:sldId id="326" r:id="rId13"/>
    <p:sldId id="327" r:id="rId14"/>
    <p:sldId id="328" r:id="rId15"/>
    <p:sldId id="329" r:id="rId16"/>
    <p:sldId id="263" r:id="rId17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5"/>
    <a:srgbClr val="000000"/>
    <a:srgbClr val="270EE2"/>
    <a:srgbClr val="A2660E"/>
    <a:srgbClr val="FFCC00"/>
    <a:srgbClr val="3EE275"/>
    <a:srgbClr val="29F75A"/>
    <a:srgbClr val="1F0787"/>
    <a:srgbClr val="83229E"/>
    <a:srgbClr val="ED5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2" autoAdjust="0"/>
    <p:restoredTop sz="96310" autoAdjust="0"/>
  </p:normalViewPr>
  <p:slideViewPr>
    <p:cSldViewPr snapToGrid="0" showGuides="1">
      <p:cViewPr varScale="1">
        <p:scale>
          <a:sx n="75" d="100"/>
          <a:sy n="75" d="100"/>
        </p:scale>
        <p:origin x="618" y="54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00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38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35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5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0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5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31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45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7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1790087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C1</a:t>
            </a:r>
            <a:r>
              <a:rPr lang="fr-FR" sz="1100" baseline="0" dirty="0" smtClean="0">
                <a:latin typeface="Calibri" panose="020F0502020204030204" pitchFamily="34" charset="0"/>
              </a:rPr>
              <a:t> - Apprentissage supervisé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24 janvier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24 janvier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22467"/>
            <a:ext cx="4776830" cy="1199008"/>
          </a:xfrm>
        </p:spPr>
        <p:txBody>
          <a:bodyPr/>
          <a:lstStyle/>
          <a:p>
            <a:r>
              <a:rPr lang="fr-FR" dirty="0" smtClean="0"/>
              <a:t>Apprentissage supervisé</a:t>
            </a:r>
          </a:p>
          <a:p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●Points clés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195400" y="772803"/>
            <a:ext cx="8536707" cy="5638172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>
                <a:solidFill>
                  <a:schemeClr val="tx1"/>
                </a:solidFill>
              </a:rPr>
              <a:t>Les trois ingrédients d’un algorithme d’apprentissage supervisé sont :</a:t>
            </a:r>
          </a:p>
          <a:p>
            <a:pPr algn="just">
              <a:buFontTx/>
              <a:buChar char="-"/>
            </a:pPr>
            <a:r>
              <a:rPr lang="fr-FR" b="0" dirty="0">
                <a:solidFill>
                  <a:schemeClr val="tx1"/>
                </a:solidFill>
              </a:rPr>
              <a:t>L</a:t>
            </a:r>
            <a:r>
              <a:rPr lang="fr-FR" b="0" dirty="0" smtClean="0">
                <a:solidFill>
                  <a:schemeClr val="tx1"/>
                </a:solidFill>
              </a:rPr>
              <a:t>’espace des hypothèses ;</a:t>
            </a:r>
          </a:p>
          <a:p>
            <a:pPr algn="just"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La fonction de coût ;</a:t>
            </a:r>
          </a:p>
          <a:p>
            <a:pPr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L’algorithme d’optimisation qui permet de trouver l’hypothèse optimale au sens de la fonction de coût sur les données (minimisation du risque empirique).</a:t>
            </a:r>
          </a:p>
          <a:p>
            <a:pPr algn="just">
              <a:buFontTx/>
              <a:buChar char="-"/>
            </a:pPr>
            <a:endParaRPr lang="fr-FR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0" dirty="0" smtClean="0">
                <a:solidFill>
                  <a:schemeClr val="tx1"/>
                </a:solidFill>
              </a:rPr>
              <a:t>Le compromis biais-variance traduit le compromis entre l’erreur d’approximation, correspondant au biais de l’algorithme d’apprentissage, et l’erreur d’estimation, correspondant à sa variance.</a:t>
            </a:r>
          </a:p>
          <a:p>
            <a:pPr marL="0" indent="0" algn="just">
              <a:buNone/>
            </a:pPr>
            <a:endParaRPr lang="fr-FR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0" dirty="0" smtClean="0">
                <a:solidFill>
                  <a:schemeClr val="tx1"/>
                </a:solidFill>
              </a:rPr>
              <a:t>La généralisation et le sur-apprentissage sont des préoccupations majeures en ML : comment s’assurer que des modèles entraînés pour minimiser leur erreur de prédiction sur des données observées seront généralisables aux données des prédictions ?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Pour aller plus loin 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Complexité : </a:t>
            </a:r>
            <a:r>
              <a:rPr lang="fr-FR" sz="1600" b="0" dirty="0" err="1" smtClean="0">
                <a:solidFill>
                  <a:schemeClr val="tx1"/>
                </a:solidFill>
              </a:rPr>
              <a:t>Vapnik</a:t>
            </a:r>
            <a:r>
              <a:rPr lang="fr-FR" sz="1600" b="0" dirty="0" smtClean="0">
                <a:solidFill>
                  <a:schemeClr val="tx1"/>
                </a:solidFill>
              </a:rPr>
              <a:t>; V. N. (1995). </a:t>
            </a:r>
            <a:r>
              <a:rPr lang="fr-FR" sz="1600" b="0" i="1" dirty="0" smtClean="0">
                <a:solidFill>
                  <a:schemeClr val="tx1"/>
                </a:solidFill>
              </a:rPr>
              <a:t>The nature of </a:t>
            </a:r>
            <a:r>
              <a:rPr lang="fr-FR" sz="1600" b="0" i="1" dirty="0" err="1" smtClean="0">
                <a:solidFill>
                  <a:schemeClr val="tx1"/>
                </a:solidFill>
              </a:rPr>
              <a:t>statistical</a:t>
            </a:r>
            <a:r>
              <a:rPr lang="fr-FR" sz="1600" b="0" i="1" dirty="0" smtClean="0">
                <a:solidFill>
                  <a:schemeClr val="tx1"/>
                </a:solidFill>
              </a:rPr>
              <a:t> </a:t>
            </a:r>
            <a:r>
              <a:rPr lang="fr-FR" sz="1600" b="0" i="1" dirty="0" err="1" smtClean="0">
                <a:solidFill>
                  <a:schemeClr val="tx1"/>
                </a:solidFill>
              </a:rPr>
              <a:t>learning</a:t>
            </a:r>
            <a:r>
              <a:rPr lang="fr-FR" sz="1600" b="0" i="1" dirty="0" smtClean="0">
                <a:solidFill>
                  <a:schemeClr val="tx1"/>
                </a:solidFill>
              </a:rPr>
              <a:t> </a:t>
            </a:r>
            <a:r>
              <a:rPr lang="fr-FR" sz="1600" b="0" i="1" dirty="0" err="1" smtClean="0">
                <a:solidFill>
                  <a:schemeClr val="tx1"/>
                </a:solidFill>
              </a:rPr>
              <a:t>theory</a:t>
            </a:r>
            <a:r>
              <a:rPr lang="fr-FR" sz="1600" b="0" dirty="0" smtClean="0">
                <a:solidFill>
                  <a:schemeClr val="tx1"/>
                </a:solidFill>
              </a:rPr>
              <a:t>. Springer, New-York.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Théorie de l’apprentissage : </a:t>
            </a:r>
            <a:r>
              <a:rPr lang="fr-FR" sz="1600" b="0" dirty="0" smtClean="0">
                <a:solidFill>
                  <a:schemeClr val="tx1"/>
                </a:solidFill>
              </a:rPr>
              <a:t>Kearns, M. J. &amp; </a:t>
            </a:r>
            <a:r>
              <a:rPr lang="fr-FR" sz="1600" b="0" dirty="0" err="1" smtClean="0">
                <a:solidFill>
                  <a:schemeClr val="tx1"/>
                </a:solidFill>
              </a:rPr>
              <a:t>Vazirani</a:t>
            </a:r>
            <a:r>
              <a:rPr lang="fr-FR" sz="1600" b="0" dirty="0" smtClean="0">
                <a:solidFill>
                  <a:schemeClr val="tx1"/>
                </a:solidFill>
              </a:rPr>
              <a:t>, U. V. (1994). </a:t>
            </a:r>
            <a:r>
              <a:rPr lang="fr-FR" sz="1600" b="0" i="1" dirty="0" smtClean="0">
                <a:solidFill>
                  <a:schemeClr val="tx1"/>
                </a:solidFill>
              </a:rPr>
              <a:t>An introduction to </a:t>
            </a:r>
            <a:r>
              <a:rPr lang="fr-FR" sz="1600" b="0" i="1" dirty="0" err="1" smtClean="0">
                <a:solidFill>
                  <a:schemeClr val="tx1"/>
                </a:solidFill>
              </a:rPr>
              <a:t>computational</a:t>
            </a:r>
            <a:r>
              <a:rPr lang="fr-FR" sz="1600" b="0" i="1" dirty="0" smtClean="0">
                <a:solidFill>
                  <a:schemeClr val="tx1"/>
                </a:solidFill>
              </a:rPr>
              <a:t> </a:t>
            </a:r>
            <a:r>
              <a:rPr lang="fr-FR" sz="1600" b="0" i="1" dirty="0" err="1" smtClean="0">
                <a:solidFill>
                  <a:schemeClr val="tx1"/>
                </a:solidFill>
              </a:rPr>
              <a:t>theory</a:t>
            </a:r>
            <a:r>
              <a:rPr lang="fr-FR" sz="1600" b="0" i="1" dirty="0" smtClean="0">
                <a:solidFill>
                  <a:schemeClr val="tx1"/>
                </a:solidFill>
              </a:rPr>
              <a:t>.</a:t>
            </a:r>
            <a:r>
              <a:rPr lang="fr-FR" sz="1600" b="0" dirty="0" smtClean="0">
                <a:solidFill>
                  <a:schemeClr val="tx1"/>
                </a:solidFill>
              </a:rPr>
              <a:t> MIT </a:t>
            </a:r>
            <a:r>
              <a:rPr lang="fr-FR" sz="1600" b="0" dirty="0" err="1" smtClean="0">
                <a:solidFill>
                  <a:schemeClr val="tx1"/>
                </a:solidFill>
              </a:rPr>
              <a:t>Press</a:t>
            </a:r>
            <a:r>
              <a:rPr lang="fr-FR" sz="1600" b="0" dirty="0" smtClean="0">
                <a:solidFill>
                  <a:schemeClr val="tx1"/>
                </a:solidFill>
              </a:rPr>
              <a:t>, Cambridge, MA.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Compromis biais-variance : </a:t>
            </a:r>
            <a:r>
              <a:rPr lang="fr-FR" sz="1600" b="0" dirty="0" smtClean="0">
                <a:solidFill>
                  <a:schemeClr val="tx1"/>
                </a:solidFill>
              </a:rPr>
              <a:t>Friedman, J. H. (1997). On </a:t>
            </a:r>
            <a:r>
              <a:rPr lang="fr-FR" sz="1600" b="0" dirty="0" err="1" smtClean="0">
                <a:solidFill>
                  <a:schemeClr val="tx1"/>
                </a:solidFill>
              </a:rPr>
              <a:t>bias</a:t>
            </a:r>
            <a:r>
              <a:rPr lang="fr-FR" sz="1600" b="0" dirty="0" smtClean="0">
                <a:solidFill>
                  <a:schemeClr val="tx1"/>
                </a:solidFill>
              </a:rPr>
              <a:t>, variance, 0/1-loss and the </a:t>
            </a:r>
            <a:r>
              <a:rPr lang="fr-FR" sz="1600" b="0" dirty="0" err="1" smtClean="0">
                <a:solidFill>
                  <a:schemeClr val="tx1"/>
                </a:solidFill>
              </a:rPr>
              <a:t>curse</a:t>
            </a:r>
            <a:r>
              <a:rPr lang="fr-FR" sz="1600" b="0" dirty="0" smtClean="0">
                <a:solidFill>
                  <a:schemeClr val="tx1"/>
                </a:solidFill>
              </a:rPr>
              <a:t> of </a:t>
            </a:r>
            <a:r>
              <a:rPr lang="fr-FR" sz="1600" b="0" dirty="0" err="1" smtClean="0">
                <a:solidFill>
                  <a:schemeClr val="tx1"/>
                </a:solidFill>
              </a:rPr>
              <a:t>dimensionality</a:t>
            </a:r>
            <a:r>
              <a:rPr lang="fr-FR" sz="1600" b="0" dirty="0" smtClean="0">
                <a:solidFill>
                  <a:schemeClr val="tx1"/>
                </a:solidFill>
              </a:rPr>
              <a:t>. </a:t>
            </a:r>
            <a:r>
              <a:rPr lang="fr-FR" sz="1600" b="0" i="1" dirty="0" smtClean="0">
                <a:solidFill>
                  <a:schemeClr val="tx1"/>
                </a:solidFill>
              </a:rPr>
              <a:t>Data Mining and </a:t>
            </a:r>
            <a:r>
              <a:rPr lang="fr-FR" sz="1600" b="0" i="1" dirty="0" err="1" smtClean="0">
                <a:solidFill>
                  <a:schemeClr val="tx1"/>
                </a:solidFill>
              </a:rPr>
              <a:t>Knowledge</a:t>
            </a:r>
            <a:r>
              <a:rPr lang="fr-FR" sz="1600" b="0" i="1" dirty="0" smtClean="0">
                <a:solidFill>
                  <a:schemeClr val="tx1"/>
                </a:solidFill>
              </a:rPr>
              <a:t> </a:t>
            </a:r>
            <a:r>
              <a:rPr lang="fr-FR" sz="1600" b="0" i="1" dirty="0" err="1" smtClean="0">
                <a:solidFill>
                  <a:schemeClr val="tx1"/>
                </a:solidFill>
              </a:rPr>
              <a:t>Discovery</a:t>
            </a:r>
            <a:r>
              <a:rPr lang="fr-FR" sz="1600" b="0" dirty="0" smtClean="0">
                <a:solidFill>
                  <a:schemeClr val="tx1"/>
                </a:solidFill>
              </a:rPr>
              <a:t>, 1:55-77.</a:t>
            </a:r>
          </a:p>
        </p:txBody>
      </p:sp>
    </p:spTree>
    <p:extLst>
      <p:ext uri="{BB962C8B-B14F-4D97-AF65-F5344CB8AC3E}">
        <p14:creationId xmlns:p14="http://schemas.microsoft.com/office/powerpoint/2010/main" val="13998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Notations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134411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Objectif :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Étant données des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rgbClr val="C00000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et leurs étiquettes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le but est de trouver une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telle 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toutes les paires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ayant la même relation que les paires observées.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∈⟦1,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⟧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le jeu d’apprentissage.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1344112"/>
              </a:xfrm>
              <a:blipFill>
                <a:blip r:embed="rId3"/>
                <a:stretch>
                  <a:fillRect l="-143" t="-1364" r="-214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4"/>
              <p:cNvSpPr txBox="1">
                <a:spLocks/>
              </p:cNvSpPr>
              <p:nvPr/>
            </p:nvSpPr>
            <p:spPr>
              <a:xfrm>
                <a:off x="195400" y="2089114"/>
                <a:ext cx="8536707" cy="2221852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Cas particuliers :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problèmes de</a:t>
                </a:r>
              </a:p>
              <a:p>
                <a:pPr algn="just">
                  <a:buFontTx/>
                  <a:buChar char="-"/>
                </a:pPr>
                <a:r>
                  <a:rPr lang="fr-FR" b="0" dirty="0">
                    <a:solidFill>
                      <a:schemeClr val="tx1"/>
                    </a:solidFill>
                  </a:rPr>
                  <a:t>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égression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Classification binaire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fr-FR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ou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={−1,1}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Classification multi-classe :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fr-FR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fr-FR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fr-FR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fr-FR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Représentation des données 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les observations sont représentées par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variables 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la matrice des données prend la forme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089114"/>
                <a:ext cx="8536707" cy="2221852"/>
              </a:xfrm>
              <a:prstGeom prst="rect">
                <a:avLst/>
              </a:prstGeom>
              <a:blipFill>
                <a:blip r:embed="rId4"/>
                <a:stretch>
                  <a:fillRect l="-143" t="-824" r="-214"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111328" y="4781550"/>
            <a:ext cx="2100622" cy="1600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2654531" y="5316921"/>
            <a:ext cx="144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bservations 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977325" y="4198095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25" y="4198095"/>
                <a:ext cx="36862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3933825" y="4781550"/>
            <a:ext cx="0" cy="16002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559235" y="5339561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35" y="5339561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>
            <a:off x="4111328" y="4627357"/>
            <a:ext cx="2100622" cy="0"/>
          </a:xfrm>
          <a:prstGeom prst="line">
            <a:avLst/>
          </a:prstGeom>
          <a:ln w="19050">
            <a:solidFill>
              <a:srgbClr val="C00000"/>
            </a:solidFill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29150" y="5492061"/>
            <a:ext cx="171450" cy="2073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762500" y="5396769"/>
                <a:ext cx="1041760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5396769"/>
                <a:ext cx="1041760" cy="426912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4714875" y="4781549"/>
            <a:ext cx="0" cy="92734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 flipV="1">
            <a:off x="4111328" y="5600700"/>
            <a:ext cx="689272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120853" y="3945654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solidFill>
                  <a:srgbClr val="C00000"/>
                </a:solidFill>
              </a:rPr>
              <a:t>a</a:t>
            </a:r>
            <a:r>
              <a:rPr lang="en-US" sz="1800" dirty="0" err="1" smtClean="0">
                <a:solidFill>
                  <a:srgbClr val="C00000"/>
                </a:solidFill>
              </a:rPr>
              <a:t>ttributs</a:t>
            </a:r>
            <a:r>
              <a:rPr lang="en-US" sz="1800" dirty="0" smtClean="0">
                <a:solidFill>
                  <a:srgbClr val="C00000"/>
                </a:solidFill>
              </a:rPr>
              <a:t>, features, …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86203" y="4781549"/>
            <a:ext cx="381388" cy="1600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76677" y="5354784"/>
                <a:ext cx="413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677" y="5354784"/>
                <a:ext cx="413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/>
          <p:cNvSpPr txBox="1"/>
          <p:nvPr/>
        </p:nvSpPr>
        <p:spPr>
          <a:xfrm>
            <a:off x="6658512" y="4310266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étiquette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6" grpId="0"/>
      <p:bldP spid="14" grpId="0"/>
      <p:bldP spid="16" grpId="0"/>
      <p:bldP spid="19" grpId="0" animBg="1"/>
      <p:bldP spid="23" grpId="0"/>
      <p:bldP spid="31" grpId="0"/>
      <p:bldP spid="32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● ○ </a:t>
            </a: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Décision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195889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 (fonction de décision) : 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fonction de décision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(ou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fonction discriminante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une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telle 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 et seulement 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 et seulement 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={1,…,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on a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fonctions de décision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telles que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∈⟦1,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⟧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1958896"/>
              </a:xfrm>
              <a:blipFill>
                <a:blip r:embed="rId3"/>
                <a:stretch>
                  <a:fillRect l="-143" t="-935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4"/>
              <p:cNvSpPr txBox="1">
                <a:spLocks/>
              </p:cNvSpPr>
              <p:nvPr/>
            </p:nvSpPr>
            <p:spPr>
              <a:xfrm>
                <a:off x="195401" y="2371794"/>
                <a:ext cx="5301200" cy="1944853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2 (région de décision) :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fonction de décision partitionne l’espace </a:t>
                </a:r>
                <a:r>
                  <a:rPr lang="fr-F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𝒳 en deux régions de décision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EB941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EB941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EB941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solidFill>
                          <a:srgbClr val="EB94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fr-FR" b="0" i="1" smtClean="0">
                        <a:solidFill>
                          <a:srgbClr val="EB94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rgbClr val="EB94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rgbClr val="EB94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rgbClr val="EB94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fr-FR" b="0" i="1" smtClean="0">
                        <a:solidFill>
                          <a:srgbClr val="EB94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EB941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EB941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rgbClr val="EB94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fr-FR" b="0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={1,…,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on a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régions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.</a:t>
                </a: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2371794"/>
                <a:ext cx="5301200" cy="1944853"/>
              </a:xfrm>
              <a:prstGeom prst="rect">
                <a:avLst/>
              </a:prstGeom>
              <a:blipFill>
                <a:blip r:embed="rId4"/>
                <a:stretch>
                  <a:fillRect l="-230" t="-627" r="-460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994" y="2861106"/>
            <a:ext cx="3369841" cy="1260717"/>
          </a:xfrm>
          <a:prstGeom prst="rect">
            <a:avLst/>
          </a:prstGeom>
        </p:spPr>
      </p:pic>
      <p:pic>
        <p:nvPicPr>
          <p:cNvPr id="2050" name="Picture 2" descr="../_images/limites_decissions_25_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250" y="4426995"/>
            <a:ext cx="5004786" cy="21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195401" y="4473392"/>
            <a:ext cx="3711572" cy="179096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endParaRPr lang="fr-FR" b="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fr-FR" dirty="0" smtClean="0">
                <a:solidFill>
                  <a:schemeClr val="tx1"/>
                </a:solidFill>
              </a:rPr>
              <a:t>Définition 3 (frontière de décision) :</a:t>
            </a:r>
          </a:p>
          <a:p>
            <a:pPr marL="0" indent="0" algn="just">
              <a:buNone/>
            </a:pPr>
            <a:r>
              <a:rPr lang="fr-FR" b="0" dirty="0" smtClean="0">
                <a:solidFill>
                  <a:schemeClr val="tx1"/>
                </a:solidFill>
              </a:rPr>
              <a:t>On appelle </a:t>
            </a:r>
            <a:r>
              <a:rPr lang="fr-FR" b="0" i="1" dirty="0" smtClean="0">
                <a:solidFill>
                  <a:schemeClr val="tx1"/>
                </a:solidFill>
              </a:rPr>
              <a:t>frontière de décision </a:t>
            </a:r>
            <a:r>
              <a:rPr lang="fr-FR" b="0" dirty="0" smtClean="0">
                <a:solidFill>
                  <a:schemeClr val="tx1"/>
                </a:solidFill>
              </a:rPr>
              <a:t>(ou </a:t>
            </a:r>
            <a:r>
              <a:rPr lang="fr-FR" b="0" i="1" dirty="0" smtClean="0">
                <a:solidFill>
                  <a:schemeClr val="tx1"/>
                </a:solidFill>
              </a:rPr>
              <a:t>discriminant</a:t>
            </a:r>
            <a:r>
              <a:rPr lang="fr-FR" b="0" dirty="0" smtClean="0">
                <a:solidFill>
                  <a:schemeClr val="tx1"/>
                </a:solidFill>
              </a:rPr>
              <a:t>), l’ensemble des points de </a:t>
            </a:r>
            <a:r>
              <a:rPr lang="fr-FR" b="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𝒳 où une fonction de décision s’annule</a:t>
            </a:r>
            <a:r>
              <a:rPr lang="fr-FR" b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7810500" y="2731699"/>
            <a:ext cx="1261536" cy="145655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908820" y="2391863"/>
                <a:ext cx="10166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820" y="2391863"/>
                <a:ext cx="1016625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5596258" y="2547033"/>
            <a:ext cx="205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 smtClean="0"/>
              <a:t>Exemple</a:t>
            </a:r>
            <a:r>
              <a:rPr lang="en-US" sz="1600" dirty="0" smtClean="0"/>
              <a:t> (</a:t>
            </a:r>
            <a:r>
              <a:rPr lang="en-US" sz="1600" dirty="0" err="1" smtClean="0"/>
              <a:t>cas</a:t>
            </a:r>
            <a:r>
              <a:rPr lang="en-US" sz="1600" dirty="0" smtClean="0"/>
              <a:t> </a:t>
            </a:r>
            <a:r>
              <a:rPr lang="en-US" sz="1600" dirty="0" err="1" smtClean="0"/>
              <a:t>binaire</a:t>
            </a:r>
            <a:r>
              <a:rPr lang="en-US" sz="1600" dirty="0" smtClean="0"/>
              <a:t>) :</a:t>
            </a:r>
            <a:endParaRPr lang="en-US" sz="1600" dirty="0"/>
          </a:p>
        </p:txBody>
      </p:sp>
      <p:sp>
        <p:nvSpPr>
          <p:cNvPr id="7" name="Forme libre 6"/>
          <p:cNvSpPr/>
          <p:nvPr/>
        </p:nvSpPr>
        <p:spPr>
          <a:xfrm>
            <a:off x="4601497" y="4493342"/>
            <a:ext cx="4365522" cy="1720645"/>
          </a:xfrm>
          <a:custGeom>
            <a:avLst/>
            <a:gdLst>
              <a:gd name="connsiteX0" fmla="*/ 0 w 4365522"/>
              <a:gd name="connsiteY0" fmla="*/ 0 h 1720645"/>
              <a:gd name="connsiteX1" fmla="*/ 3746090 w 4365522"/>
              <a:gd name="connsiteY1" fmla="*/ 1720645 h 1720645"/>
              <a:gd name="connsiteX2" fmla="*/ 4365522 w 4365522"/>
              <a:gd name="connsiteY2" fmla="*/ 1710813 h 1720645"/>
              <a:gd name="connsiteX3" fmla="*/ 4365522 w 4365522"/>
              <a:gd name="connsiteY3" fmla="*/ 0 h 1720645"/>
              <a:gd name="connsiteX4" fmla="*/ 0 w 4365522"/>
              <a:gd name="connsiteY4" fmla="*/ 0 h 172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5522" h="1720645">
                <a:moveTo>
                  <a:pt x="0" y="0"/>
                </a:moveTo>
                <a:lnTo>
                  <a:pt x="3746090" y="1720645"/>
                </a:lnTo>
                <a:lnTo>
                  <a:pt x="4365522" y="1710813"/>
                </a:lnTo>
                <a:lnTo>
                  <a:pt x="43655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4503174" y="4483510"/>
            <a:ext cx="3844413" cy="1750142"/>
          </a:xfrm>
          <a:custGeom>
            <a:avLst/>
            <a:gdLst>
              <a:gd name="connsiteX0" fmla="*/ 3844413 w 3844413"/>
              <a:gd name="connsiteY0" fmla="*/ 1730477 h 1750142"/>
              <a:gd name="connsiteX1" fmla="*/ 127820 w 3844413"/>
              <a:gd name="connsiteY1" fmla="*/ 0 h 1750142"/>
              <a:gd name="connsiteX2" fmla="*/ 9832 w 3844413"/>
              <a:gd name="connsiteY2" fmla="*/ 0 h 1750142"/>
              <a:gd name="connsiteX3" fmla="*/ 0 w 3844413"/>
              <a:gd name="connsiteY3" fmla="*/ 1750142 h 1750142"/>
              <a:gd name="connsiteX4" fmla="*/ 3844413 w 3844413"/>
              <a:gd name="connsiteY4" fmla="*/ 1730477 h 175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413" h="1750142">
                <a:moveTo>
                  <a:pt x="3844413" y="1730477"/>
                </a:moveTo>
                <a:lnTo>
                  <a:pt x="127820" y="0"/>
                </a:lnTo>
                <a:lnTo>
                  <a:pt x="9832" y="0"/>
                </a:lnTo>
                <a:cubicBezTo>
                  <a:pt x="6555" y="583381"/>
                  <a:pt x="3277" y="1166761"/>
                  <a:pt x="0" y="1750142"/>
                </a:cubicBezTo>
                <a:lnTo>
                  <a:pt x="3844413" y="1730477"/>
                </a:lnTo>
                <a:close/>
              </a:path>
            </a:pathLst>
          </a:cu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8" grpId="0"/>
      <p:bldP spid="5" grpId="0" animBg="1"/>
      <p:bldP spid="6" grpId="0"/>
      <p:bldP spid="11" grpId="0"/>
      <p:bldP spid="7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○ ○ ○ Espace </a:t>
            </a:r>
            <a:r>
              <a:rPr lang="fr-FR" sz="1800" dirty="0" smtClean="0">
                <a:solidFill>
                  <a:schemeClr val="tx1"/>
                </a:solidFill>
              </a:rPr>
              <a:t>des hypothèses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1243187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4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espace des hypothèses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l’espace de fonctions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m:rPr>
                        <m:nor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⊆</m:t>
                    </m:r>
                    <m:sSup>
                      <m:sSup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décrivant les fonctions de modélisation. Cet espace est choisi en fonction de nos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convictions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par rapport au problème.</a:t>
                </a:r>
              </a:p>
            </p:txBody>
          </p:sp>
        </mc:Choice>
        <mc:Fallback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1243187"/>
              </a:xfrm>
              <a:blipFill>
                <a:blip r:embed="rId3"/>
                <a:stretch>
                  <a:fillRect l="-143" t="-1471" r="-214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contenu 4"/>
          <p:cNvSpPr txBox="1">
            <a:spLocks/>
          </p:cNvSpPr>
          <p:nvPr/>
        </p:nvSpPr>
        <p:spPr>
          <a:xfrm>
            <a:off x="195400" y="2023675"/>
            <a:ext cx="5548175" cy="2775850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Étant donnés </a:t>
            </a:r>
            <a:r>
              <a:rPr lang="fr-FR" b="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𝒟</a:t>
            </a:r>
            <a:r>
              <a:rPr lang="fr-FR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ea typeface="Cambria Math" panose="02040503050406030204" pitchFamily="18" charset="0"/>
              </a:rPr>
              <a:t>et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ℱ, </a:t>
            </a:r>
            <a:r>
              <a:rPr lang="fr-FR" b="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le problème d’apprentissage supervisé consiste à :</a:t>
            </a:r>
            <a:endParaRPr lang="fr-FR" b="0" dirty="0" smtClean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fr-FR" dirty="0" smtClean="0">
                <a:solidFill>
                  <a:srgbClr val="C00000"/>
                </a:solidFill>
              </a:rPr>
              <a:t>Quantifier</a:t>
            </a:r>
            <a:r>
              <a:rPr lang="fr-FR" b="0" dirty="0" smtClean="0">
                <a:solidFill>
                  <a:schemeClr val="tx1"/>
                </a:solidFill>
              </a:rPr>
              <a:t> la </a:t>
            </a:r>
            <a:r>
              <a:rPr lang="fr-FR" b="0" dirty="0">
                <a:solidFill>
                  <a:schemeClr val="tx1"/>
                </a:solidFill>
              </a:rPr>
              <a:t>q</a:t>
            </a:r>
            <a:r>
              <a:rPr lang="fr-FR" b="0" dirty="0" smtClean="0">
                <a:solidFill>
                  <a:schemeClr val="tx1"/>
                </a:solidFill>
              </a:rPr>
              <a:t>ualité d’une hypothèse</a:t>
            </a:r>
          </a:p>
          <a:p>
            <a:pPr marL="0" indent="0" algn="just">
              <a:buNone/>
            </a:pPr>
            <a:r>
              <a:rPr lang="fr-FR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fr-FR" b="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fonction coût</a:t>
            </a:r>
            <a:r>
              <a:rPr lang="fr-FR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b="0" dirty="0" smtClean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Chercher une hypothèse </a:t>
            </a:r>
            <a:r>
              <a:rPr lang="fr-FR" dirty="0" smtClean="0">
                <a:solidFill>
                  <a:srgbClr val="C00000"/>
                </a:solidFill>
              </a:rPr>
              <a:t>optimale</a:t>
            </a:r>
            <a:r>
              <a:rPr lang="fr-FR" b="0" dirty="0" smtClean="0">
                <a:solidFill>
                  <a:schemeClr val="tx1"/>
                </a:solidFill>
              </a:rPr>
              <a:t> dans </a:t>
            </a:r>
            <a:r>
              <a:rPr lang="fr-FR" b="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ℱ</a:t>
            </a:r>
            <a:endParaRPr lang="fr-FR" b="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fr-FR" b="0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	</a:t>
            </a:r>
            <a:r>
              <a:rPr lang="fr-FR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fr-FR" b="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apprentissage par optimisation</a:t>
            </a:r>
            <a:r>
              <a:rPr lang="fr-FR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fr-FR" dirty="0" smtClean="0">
                <a:solidFill>
                  <a:schemeClr val="tx1"/>
                </a:solidFill>
              </a:rPr>
              <a:t>Choix de </a:t>
            </a:r>
            <a:r>
              <a:rPr lang="fr-FR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ℱ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Doit contenir la « bonne » fonction.</a:t>
            </a:r>
          </a:p>
          <a:p>
            <a:pPr algn="just"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Ne doit pas être trop générique (coût de calcul).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170" y="2103264"/>
            <a:ext cx="2577721" cy="2488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002275" y="5392968"/>
                <a:ext cx="400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275" y="5392968"/>
                <a:ext cx="4001352" cy="276999"/>
              </a:xfrm>
              <a:prstGeom prst="rect">
                <a:avLst/>
              </a:prstGeom>
              <a:blipFill>
                <a:blip r:embed="rId5"/>
                <a:stretch>
                  <a:fillRect l="-1067" t="-4444" r="-167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002275" y="5020496"/>
                <a:ext cx="218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275" y="5020496"/>
                <a:ext cx="2184124" cy="276999"/>
              </a:xfrm>
              <a:prstGeom prst="rect">
                <a:avLst/>
              </a:prstGeom>
              <a:blipFill>
                <a:blip r:embed="rId6"/>
                <a:stretch>
                  <a:fillRect l="-2235" t="-4444" r="-363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4556319" y="528285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556319" y="4894998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6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12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● ○ </a:t>
            </a:r>
            <a:r>
              <a:rPr lang="fr-FR" sz="1800" dirty="0">
                <a:solidFill>
                  <a:schemeClr val="tx1"/>
                </a:solidFill>
              </a:rPr>
              <a:t>○ ○ ○ ○ Minimisation </a:t>
            </a:r>
            <a:r>
              <a:rPr lang="fr-FR" sz="1800" dirty="0" smtClean="0">
                <a:solidFill>
                  <a:schemeClr val="tx1"/>
                </a:solidFill>
              </a:rPr>
              <a:t>du risque empirique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126062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5 (fonction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de coût) 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Une fonction de coût (perte, erreur)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fonction utilisée pour quantifier la qualité d’une prédiction.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d’autant plus grande que l’étiquette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éloignée de la vraie valeur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1260628"/>
              </a:xfrm>
              <a:blipFill>
                <a:blip r:embed="rId3"/>
                <a:stretch>
                  <a:fillRect l="-143" t="-1449" r="-214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4"/>
              <p:cNvSpPr txBox="1">
                <a:spLocks/>
              </p:cNvSpPr>
              <p:nvPr/>
            </p:nvSpPr>
            <p:spPr>
              <a:xfrm>
                <a:off x="195400" y="2090039"/>
                <a:ext cx="8536707" cy="1924976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6 (risque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 :</a:t>
                </a: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Dans le cadre d’un problème d’apprentissage supervisé,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risque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l’espérance d’une fonction de coût, i.e.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recherchée vérifie donc :</a:t>
                </a: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090039"/>
                <a:ext cx="8536707" cy="1924976"/>
              </a:xfrm>
              <a:prstGeom prst="rect">
                <a:avLst/>
              </a:prstGeom>
              <a:blipFill>
                <a:blip r:embed="rId4"/>
                <a:stretch>
                  <a:fillRect l="-143" t="-949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231064" y="4015015"/>
                <a:ext cx="5919649" cy="233444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Insoluble sans plus d’hypothèses !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approche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 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risque empirique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b="0" i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spcBef>
                    <a:spcPts val="12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Souvent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choisie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convexe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minimisation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</a:t>
                </a:r>
                <a:r>
                  <a:rPr lang="fr-FR" b="0" dirty="0" smtClean="0">
                    <a:solidFill>
                      <a:srgbClr val="C00000"/>
                    </a:solidFill>
                  </a:rPr>
                  <a:t>problème </a:t>
                </a:r>
                <a:r>
                  <a:rPr lang="fr-FR" b="0" i="1" dirty="0" smtClean="0">
                    <a:solidFill>
                      <a:srgbClr val="C00000"/>
                    </a:solidFill>
                  </a:rPr>
                  <a:t>mal posé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au sens de Hadamard.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prédicteur n’est </a:t>
                </a:r>
                <a:r>
                  <a:rPr lang="fr-FR" b="0" dirty="0" smtClean="0">
                    <a:solidFill>
                      <a:srgbClr val="C00000"/>
                    </a:solidFill>
                  </a:rPr>
                  <a:t>pas statistiquement consistant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64" y="4015015"/>
                <a:ext cx="5919649" cy="2334447"/>
              </a:xfrm>
              <a:prstGeom prst="rect">
                <a:avLst/>
              </a:prstGeom>
              <a:blipFill>
                <a:blip r:embed="rId5"/>
                <a:stretch>
                  <a:fillRect t="-783" b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177" y="3336423"/>
            <a:ext cx="1989930" cy="2428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464277" y="5859104"/>
                <a:ext cx="22175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 smtClean="0"/>
                  <a:t>Une </a:t>
                </a:r>
                <a:r>
                  <a:rPr lang="en-US" sz="16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infinité</a:t>
                </a:r>
                <a:r>
                  <a:rPr lang="en-US" sz="1600" dirty="0" smtClean="0"/>
                  <a:t> de solutions </a:t>
                </a:r>
                <a:r>
                  <a:rPr lang="en-US" sz="1600" dirty="0" err="1" smtClean="0"/>
                  <a:t>annule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77" y="5859104"/>
                <a:ext cx="2217586" cy="584775"/>
              </a:xfrm>
              <a:prstGeom prst="rect">
                <a:avLst/>
              </a:prstGeom>
              <a:blipFill>
                <a:blip r:embed="rId7"/>
                <a:stretch>
                  <a:fillRect l="-1374" t="-3125" r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orme libre 28"/>
          <p:cNvSpPr/>
          <p:nvPr/>
        </p:nvSpPr>
        <p:spPr>
          <a:xfrm>
            <a:off x="6791325" y="3376613"/>
            <a:ext cx="1462088" cy="2414587"/>
          </a:xfrm>
          <a:custGeom>
            <a:avLst/>
            <a:gdLst>
              <a:gd name="connsiteX0" fmla="*/ 1162050 w 1462088"/>
              <a:gd name="connsiteY0" fmla="*/ 0 h 2414587"/>
              <a:gd name="connsiteX1" fmla="*/ 1462088 w 1462088"/>
              <a:gd name="connsiteY1" fmla="*/ 38100 h 2414587"/>
              <a:gd name="connsiteX2" fmla="*/ 938213 w 1462088"/>
              <a:gd name="connsiteY2" fmla="*/ 909637 h 2414587"/>
              <a:gd name="connsiteX3" fmla="*/ 838200 w 1462088"/>
              <a:gd name="connsiteY3" fmla="*/ 1119187 h 2414587"/>
              <a:gd name="connsiteX4" fmla="*/ 266700 w 1462088"/>
              <a:gd name="connsiteY4" fmla="*/ 2414587 h 2414587"/>
              <a:gd name="connsiteX5" fmla="*/ 0 w 1462088"/>
              <a:gd name="connsiteY5" fmla="*/ 2381250 h 2414587"/>
              <a:gd name="connsiteX6" fmla="*/ 138113 w 1462088"/>
              <a:gd name="connsiteY6" fmla="*/ 2228850 h 2414587"/>
              <a:gd name="connsiteX7" fmla="*/ 190500 w 1462088"/>
              <a:gd name="connsiteY7" fmla="*/ 2005012 h 2414587"/>
              <a:gd name="connsiteX8" fmla="*/ 347663 w 1462088"/>
              <a:gd name="connsiteY8" fmla="*/ 1719262 h 2414587"/>
              <a:gd name="connsiteX9" fmla="*/ 566738 w 1462088"/>
              <a:gd name="connsiteY9" fmla="*/ 1295400 h 2414587"/>
              <a:gd name="connsiteX10" fmla="*/ 900113 w 1462088"/>
              <a:gd name="connsiteY10" fmla="*/ 500062 h 2414587"/>
              <a:gd name="connsiteX11" fmla="*/ 1162050 w 1462088"/>
              <a:gd name="connsiteY11" fmla="*/ 0 h 2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2088" h="2414587">
                <a:moveTo>
                  <a:pt x="1162050" y="0"/>
                </a:moveTo>
                <a:lnTo>
                  <a:pt x="1462088" y="38100"/>
                </a:lnTo>
                <a:lnTo>
                  <a:pt x="938213" y="909637"/>
                </a:lnTo>
                <a:lnTo>
                  <a:pt x="838200" y="1119187"/>
                </a:lnTo>
                <a:lnTo>
                  <a:pt x="266700" y="2414587"/>
                </a:lnTo>
                <a:lnTo>
                  <a:pt x="0" y="2381250"/>
                </a:lnTo>
                <a:lnTo>
                  <a:pt x="138113" y="2228850"/>
                </a:lnTo>
                <a:lnTo>
                  <a:pt x="190500" y="2005012"/>
                </a:lnTo>
                <a:lnTo>
                  <a:pt x="347663" y="1719262"/>
                </a:lnTo>
                <a:lnTo>
                  <a:pt x="566738" y="1295400"/>
                </a:lnTo>
                <a:lnTo>
                  <a:pt x="900113" y="500062"/>
                </a:lnTo>
                <a:lnTo>
                  <a:pt x="11620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e 29"/>
          <p:cNvGrpSpPr/>
          <p:nvPr/>
        </p:nvGrpSpPr>
        <p:grpSpPr>
          <a:xfrm>
            <a:off x="6810221" y="3059541"/>
            <a:ext cx="1443192" cy="2799563"/>
            <a:chOff x="5025568" y="3062995"/>
            <a:chExt cx="1443192" cy="2799563"/>
          </a:xfrm>
        </p:grpSpPr>
        <p:cxnSp>
          <p:nvCxnSpPr>
            <p:cNvPr id="11" name="Connecteur droit 10"/>
            <p:cNvCxnSpPr/>
            <p:nvPr/>
          </p:nvCxnSpPr>
          <p:spPr>
            <a:xfrm flipV="1">
              <a:off x="5049381" y="3291830"/>
              <a:ext cx="1176491" cy="2483947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5181121" y="3396605"/>
              <a:ext cx="1111426" cy="2416237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5049381" y="3396605"/>
              <a:ext cx="1379667" cy="2465953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5140022" y="3062995"/>
              <a:ext cx="1196757" cy="2786912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5025568" y="3235222"/>
              <a:ext cx="1443192" cy="262214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20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○ Minimisation </a:t>
            </a:r>
            <a:r>
              <a:rPr lang="fr-FR" sz="1800" dirty="0" smtClean="0">
                <a:solidFill>
                  <a:schemeClr val="tx1"/>
                </a:solidFill>
              </a:rPr>
              <a:t>du risque empirique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3690331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Rappel :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 estimateur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(dépendant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observations) d’un paramètre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consistant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s’il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converge en probabilité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vers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croît vers l’infini 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  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loi des grands nombres garantit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pos m:val="to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Ne garantit pas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converge vers le minimum du risque.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consistance de la minimisation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dépend de </a:t>
                </a:r>
                <a:r>
                  <a:rPr lang="fr-F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ℱ</a:t>
                </a:r>
                <a:r>
                  <a:rPr lang="fr-FR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. Son étude est des éléments de la théorie de l’apprentissage de </a:t>
                </a:r>
                <a:r>
                  <a:rPr lang="fr-FR" b="0" dirty="0" err="1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Vapnik-Chervonenkis</a:t>
                </a:r>
                <a:r>
                  <a:rPr lang="fr-FR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.</a:t>
                </a:r>
                <a:endParaRPr lang="fr-FR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3690331"/>
              </a:xfrm>
              <a:blipFill>
                <a:blip r:embed="rId3"/>
                <a:stretch>
                  <a:fillRect l="-143" t="-496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9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Fonctions </a:t>
            </a:r>
            <a:r>
              <a:rPr lang="fr-FR" sz="1800" dirty="0" smtClean="0">
                <a:solidFill>
                  <a:schemeClr val="tx1"/>
                </a:solidFill>
              </a:rPr>
              <a:t>de coût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2444477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Classification binaire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={−1,1}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just"/>
                <a:r>
                  <a:rPr lang="fr-FR" dirty="0" smtClean="0">
                    <a:solidFill>
                      <a:schemeClr val="tx1"/>
                    </a:solidFill>
                  </a:rPr>
                  <a:t>Coût 0/1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0/1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loss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𝑦𝑓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sinon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le nombre moyen d’erreurs de prédiction.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(régression)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n’est </a:t>
                </a:r>
                <a:r>
                  <a:rPr lang="fr-FR" b="0" dirty="0" smtClean="0">
                    <a:solidFill>
                      <a:srgbClr val="C00000"/>
                    </a:solidFill>
                  </a:rPr>
                  <a:t>pas dérivable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n’est pas « précise » (i.e. ne dépend pas de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2444477"/>
              </a:xfrm>
              <a:blipFill>
                <a:blip r:embed="rId3"/>
                <a:stretch>
                  <a:fillRect l="-143" t="-748" b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 txBox="1">
                <a:spLocks/>
              </p:cNvSpPr>
              <p:nvPr/>
            </p:nvSpPr>
            <p:spPr>
              <a:xfrm>
                <a:off x="195400" y="3174860"/>
                <a:ext cx="6162671" cy="291095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dirty="0" smtClean="0">
                    <a:solidFill>
                      <a:schemeClr val="tx1"/>
                    </a:solidFill>
                  </a:rPr>
                  <a:t>Erreur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hinge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:{−1,1}×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fr-F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(0,1−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𝑦𝑓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croît quand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s’éloigne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à gauche.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Pas d’erreur 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fr-FR" dirty="0" smtClean="0">
                    <a:solidFill>
                      <a:schemeClr val="tx1"/>
                    </a:solidFill>
                  </a:rPr>
                  <a:t>Coût quadratique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𝑦𝑓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Les cas où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s’éloigne de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1 sont pénalisés.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fr-FR" dirty="0" smtClean="0">
                    <a:solidFill>
                      <a:schemeClr val="tx1"/>
                    </a:solidFill>
                  </a:rPr>
                  <a:t>Coût logistique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𝑦𝑓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Équivalent à l’entropie croisée 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fr-FR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174860"/>
                <a:ext cx="6162671" cy="2910951"/>
              </a:xfrm>
              <a:prstGeom prst="rect">
                <a:avLst/>
              </a:prstGeom>
              <a:blipFill>
                <a:blip r:embed="rId4"/>
                <a:stretch>
                  <a:fillRect t="-62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e 26"/>
          <p:cNvGrpSpPr/>
          <p:nvPr/>
        </p:nvGrpSpPr>
        <p:grpSpPr>
          <a:xfrm>
            <a:off x="6622910" y="4951562"/>
            <a:ext cx="1512206" cy="609600"/>
            <a:chOff x="6622910" y="4951562"/>
            <a:chExt cx="1512206" cy="609600"/>
          </a:xfrm>
        </p:grpSpPr>
        <p:cxnSp>
          <p:nvCxnSpPr>
            <p:cNvPr id="21" name="Connecteur droit 20"/>
            <p:cNvCxnSpPr/>
            <p:nvPr/>
          </p:nvCxnSpPr>
          <p:spPr>
            <a:xfrm>
              <a:off x="6622910" y="4951562"/>
              <a:ext cx="760416" cy="0"/>
            </a:xfrm>
            <a:prstGeom prst="line">
              <a:avLst/>
            </a:prstGeom>
            <a:ln w="222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7383326" y="4951562"/>
              <a:ext cx="0" cy="609600"/>
            </a:xfrm>
            <a:prstGeom prst="line">
              <a:avLst/>
            </a:prstGeom>
            <a:ln w="222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7374700" y="5561162"/>
              <a:ext cx="760416" cy="0"/>
            </a:xfrm>
            <a:prstGeom prst="line">
              <a:avLst/>
            </a:prstGeom>
            <a:ln w="222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6622910" y="4304581"/>
            <a:ext cx="2109197" cy="1256581"/>
            <a:chOff x="6622910" y="4304581"/>
            <a:chExt cx="2109197" cy="1256581"/>
          </a:xfrm>
        </p:grpSpPr>
        <p:cxnSp>
          <p:nvCxnSpPr>
            <p:cNvPr id="29" name="Connecteur droit 28"/>
            <p:cNvCxnSpPr/>
            <p:nvPr/>
          </p:nvCxnSpPr>
          <p:spPr>
            <a:xfrm flipH="1" flipV="1">
              <a:off x="6622910" y="4304581"/>
              <a:ext cx="1512206" cy="1256581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8125926" y="5561162"/>
              <a:ext cx="606181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rme libre 35"/>
          <p:cNvSpPr/>
          <p:nvPr/>
        </p:nvSpPr>
        <p:spPr>
          <a:xfrm>
            <a:off x="6849374" y="3502325"/>
            <a:ext cx="1311215" cy="2070339"/>
          </a:xfrm>
          <a:custGeom>
            <a:avLst/>
            <a:gdLst>
              <a:gd name="connsiteX0" fmla="*/ 0 w 1311215"/>
              <a:gd name="connsiteY0" fmla="*/ 0 h 2070339"/>
              <a:gd name="connsiteX1" fmla="*/ 465826 w 1311215"/>
              <a:gd name="connsiteY1" fmla="*/ 1285335 h 2070339"/>
              <a:gd name="connsiteX2" fmla="*/ 931652 w 1311215"/>
              <a:gd name="connsiteY2" fmla="*/ 1915064 h 2070339"/>
              <a:gd name="connsiteX3" fmla="*/ 1311215 w 1311215"/>
              <a:gd name="connsiteY3" fmla="*/ 2070339 h 20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2070339">
                <a:moveTo>
                  <a:pt x="0" y="0"/>
                </a:moveTo>
                <a:cubicBezTo>
                  <a:pt x="155275" y="483079"/>
                  <a:pt x="310551" y="966158"/>
                  <a:pt x="465826" y="1285335"/>
                </a:cubicBezTo>
                <a:cubicBezTo>
                  <a:pt x="621101" y="1604512"/>
                  <a:pt x="790754" y="1784230"/>
                  <a:pt x="931652" y="1915064"/>
                </a:cubicBezTo>
                <a:cubicBezTo>
                  <a:pt x="1072550" y="2045898"/>
                  <a:pt x="1191882" y="2058118"/>
                  <a:pt x="1311215" y="2070339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6625086" y="4702276"/>
            <a:ext cx="2011207" cy="801377"/>
          </a:xfrm>
          <a:custGeom>
            <a:avLst/>
            <a:gdLst>
              <a:gd name="connsiteX0" fmla="*/ 0 w 1871932"/>
              <a:gd name="connsiteY0" fmla="*/ 0 h 715993"/>
              <a:gd name="connsiteX1" fmla="*/ 517585 w 1871932"/>
              <a:gd name="connsiteY1" fmla="*/ 336431 h 715993"/>
              <a:gd name="connsiteX2" fmla="*/ 1009290 w 1871932"/>
              <a:gd name="connsiteY2" fmla="*/ 543465 h 715993"/>
              <a:gd name="connsiteX3" fmla="*/ 1871932 w 1871932"/>
              <a:gd name="connsiteY3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932" h="715993">
                <a:moveTo>
                  <a:pt x="0" y="0"/>
                </a:moveTo>
                <a:cubicBezTo>
                  <a:pt x="174685" y="122927"/>
                  <a:pt x="349370" y="245854"/>
                  <a:pt x="517585" y="336431"/>
                </a:cubicBezTo>
                <a:cubicBezTo>
                  <a:pt x="685800" y="427009"/>
                  <a:pt x="783566" y="480205"/>
                  <a:pt x="1009290" y="543465"/>
                </a:cubicBezTo>
                <a:cubicBezTo>
                  <a:pt x="1235014" y="606725"/>
                  <a:pt x="1553473" y="661359"/>
                  <a:pt x="1871932" y="715993"/>
                </a:cubicBezTo>
              </a:path>
            </a:pathLst>
          </a:custGeom>
          <a:noFill/>
          <a:ln w="22225">
            <a:solidFill>
              <a:srgbClr val="EB9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7634190" y="3358007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0/1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634190" y="3654228"/>
            <a:ext cx="64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hinge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634190" y="3934832"/>
            <a:ext cx="120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FF0000"/>
                </a:solidFill>
              </a:rPr>
              <a:t>quadratique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642817" y="4225519"/>
            <a:ext cx="993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EB9415"/>
                </a:solidFill>
              </a:rPr>
              <a:t>logistique</a:t>
            </a:r>
            <a:endParaRPr lang="en-US" sz="1600" dirty="0">
              <a:solidFill>
                <a:srgbClr val="EB9415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6451632" y="5640224"/>
            <a:ext cx="2483821" cy="814041"/>
            <a:chOff x="6451632" y="5640224"/>
            <a:chExt cx="2483821" cy="814041"/>
          </a:xfrm>
        </p:grpSpPr>
        <p:grpSp>
          <p:nvGrpSpPr>
            <p:cNvPr id="26" name="Groupe 25"/>
            <p:cNvGrpSpPr/>
            <p:nvPr/>
          </p:nvGrpSpPr>
          <p:grpSpPr>
            <a:xfrm>
              <a:off x="6451632" y="5640224"/>
              <a:ext cx="1860204" cy="521732"/>
              <a:chOff x="6451632" y="5640224"/>
              <a:chExt cx="1860204" cy="521732"/>
            </a:xfrm>
          </p:grpSpPr>
          <p:sp>
            <p:nvSpPr>
              <p:cNvPr id="6" name="ZoneTexte 5"/>
              <p:cNvSpPr txBox="1"/>
              <p:nvPr/>
            </p:nvSpPr>
            <p:spPr>
              <a:xfrm>
                <a:off x="6451632" y="5792624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 smtClean="0"/>
                  <a:t>-1</a:t>
                </a:r>
                <a:endParaRPr lang="en-US" sz="1800" dirty="0"/>
              </a:p>
            </p:txBody>
          </p:sp>
          <p:grpSp>
            <p:nvGrpSpPr>
              <p:cNvPr id="13" name="Groupe 12"/>
              <p:cNvGrpSpPr/>
              <p:nvPr/>
            </p:nvGrpSpPr>
            <p:grpSpPr>
              <a:xfrm>
                <a:off x="6622910" y="5640224"/>
                <a:ext cx="777668" cy="155262"/>
                <a:chOff x="6622910" y="5640224"/>
                <a:chExt cx="777668" cy="155262"/>
              </a:xfrm>
            </p:grpSpPr>
            <p:cxnSp>
              <p:nvCxnSpPr>
                <p:cNvPr id="8" name="Connecteur droit 7"/>
                <p:cNvCxnSpPr/>
                <p:nvPr/>
              </p:nvCxnSpPr>
              <p:spPr>
                <a:xfrm>
                  <a:off x="6622910" y="5640224"/>
                  <a:ext cx="777668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/>
                <p:cNvCxnSpPr/>
                <p:nvPr/>
              </p:nvCxnSpPr>
              <p:spPr>
                <a:xfrm flipV="1">
                  <a:off x="6631536" y="5640224"/>
                  <a:ext cx="0" cy="1524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 flipV="1">
                  <a:off x="7395524" y="5643086"/>
                  <a:ext cx="0" cy="1524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7383326" y="5640224"/>
                <a:ext cx="777668" cy="155262"/>
                <a:chOff x="6622910" y="5640224"/>
                <a:chExt cx="777668" cy="155262"/>
              </a:xfrm>
            </p:grpSpPr>
            <p:cxnSp>
              <p:nvCxnSpPr>
                <p:cNvPr id="15" name="Connecteur droit 14"/>
                <p:cNvCxnSpPr/>
                <p:nvPr/>
              </p:nvCxnSpPr>
              <p:spPr>
                <a:xfrm>
                  <a:off x="6622910" y="5640224"/>
                  <a:ext cx="777668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6631536" y="5640224"/>
                  <a:ext cx="0" cy="1524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 flipV="1">
                  <a:off x="7395524" y="5643086"/>
                  <a:ext cx="0" cy="1524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ZoneTexte 17"/>
              <p:cNvSpPr txBox="1"/>
              <p:nvPr/>
            </p:nvSpPr>
            <p:spPr>
              <a:xfrm>
                <a:off x="7249735" y="578381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/>
                  <a:t>0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8010150" y="578381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</p:grpSp>
        <p:cxnSp>
          <p:nvCxnSpPr>
            <p:cNvPr id="39" name="Connecteur droit 38"/>
            <p:cNvCxnSpPr/>
            <p:nvPr/>
          </p:nvCxnSpPr>
          <p:spPr>
            <a:xfrm>
              <a:off x="8157785" y="5643089"/>
              <a:ext cx="77766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7055060" y="6084933"/>
                  <a:ext cx="823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𝑦𝑓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060" y="6084933"/>
                  <a:ext cx="82355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Connecteur droit 45"/>
          <p:cNvCxnSpPr/>
          <p:nvPr/>
        </p:nvCxnSpPr>
        <p:spPr>
          <a:xfrm flipV="1">
            <a:off x="7413398" y="3535910"/>
            <a:ext cx="249927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7410211" y="3828336"/>
            <a:ext cx="249927" cy="0"/>
          </a:xfrm>
          <a:prstGeom prst="lin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7410211" y="4117566"/>
            <a:ext cx="249927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7409399" y="4394796"/>
            <a:ext cx="249927" cy="0"/>
          </a:xfrm>
          <a:prstGeom prst="line">
            <a:avLst/>
          </a:prstGeom>
          <a:ln w="22225">
            <a:solidFill>
              <a:srgbClr val="EB9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69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/>
          <p:cNvGrpSpPr/>
          <p:nvPr/>
        </p:nvGrpSpPr>
        <p:grpSpPr>
          <a:xfrm>
            <a:off x="6719075" y="3334507"/>
            <a:ext cx="1853234" cy="2299053"/>
            <a:chOff x="5435447" y="3093368"/>
            <a:chExt cx="1853234" cy="2299053"/>
          </a:xfrm>
        </p:grpSpPr>
        <p:sp>
          <p:nvSpPr>
            <p:cNvPr id="28" name="Forme libre 27"/>
            <p:cNvSpPr/>
            <p:nvPr/>
          </p:nvSpPr>
          <p:spPr>
            <a:xfrm>
              <a:off x="5435447" y="3093368"/>
              <a:ext cx="992038" cy="2297258"/>
            </a:xfrm>
            <a:custGeom>
              <a:avLst/>
              <a:gdLst>
                <a:gd name="connsiteX0" fmla="*/ 0 w 992038"/>
                <a:gd name="connsiteY0" fmla="*/ 0 h 2297258"/>
                <a:gd name="connsiteX1" fmla="*/ 267419 w 992038"/>
                <a:gd name="connsiteY1" fmla="*/ 1017917 h 2297258"/>
                <a:gd name="connsiteX2" fmla="*/ 698740 w 992038"/>
                <a:gd name="connsiteY2" fmla="*/ 2113472 h 2297258"/>
                <a:gd name="connsiteX3" fmla="*/ 992038 w 992038"/>
                <a:gd name="connsiteY3" fmla="*/ 2286000 h 229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038" h="2297258">
                  <a:moveTo>
                    <a:pt x="0" y="0"/>
                  </a:moveTo>
                  <a:cubicBezTo>
                    <a:pt x="75481" y="332836"/>
                    <a:pt x="150962" y="665672"/>
                    <a:pt x="267419" y="1017917"/>
                  </a:cubicBezTo>
                  <a:cubicBezTo>
                    <a:pt x="383876" y="1370162"/>
                    <a:pt x="577970" y="1902125"/>
                    <a:pt x="698740" y="2113472"/>
                  </a:cubicBezTo>
                  <a:cubicBezTo>
                    <a:pt x="819510" y="2324819"/>
                    <a:pt x="905774" y="2305409"/>
                    <a:pt x="992038" y="228600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orme libre 28"/>
            <p:cNvSpPr/>
            <p:nvPr/>
          </p:nvSpPr>
          <p:spPr>
            <a:xfrm flipH="1">
              <a:off x="6296643" y="3095163"/>
              <a:ext cx="992038" cy="2297258"/>
            </a:xfrm>
            <a:custGeom>
              <a:avLst/>
              <a:gdLst>
                <a:gd name="connsiteX0" fmla="*/ 0 w 992038"/>
                <a:gd name="connsiteY0" fmla="*/ 0 h 2297258"/>
                <a:gd name="connsiteX1" fmla="*/ 267419 w 992038"/>
                <a:gd name="connsiteY1" fmla="*/ 1017917 h 2297258"/>
                <a:gd name="connsiteX2" fmla="*/ 698740 w 992038"/>
                <a:gd name="connsiteY2" fmla="*/ 2113472 h 2297258"/>
                <a:gd name="connsiteX3" fmla="*/ 992038 w 992038"/>
                <a:gd name="connsiteY3" fmla="*/ 2286000 h 229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038" h="2297258">
                  <a:moveTo>
                    <a:pt x="0" y="0"/>
                  </a:moveTo>
                  <a:cubicBezTo>
                    <a:pt x="75481" y="332836"/>
                    <a:pt x="150962" y="665672"/>
                    <a:pt x="267419" y="1017917"/>
                  </a:cubicBezTo>
                  <a:cubicBezTo>
                    <a:pt x="383876" y="1370162"/>
                    <a:pt x="577970" y="1902125"/>
                    <a:pt x="698740" y="2113472"/>
                  </a:cubicBezTo>
                  <a:cubicBezTo>
                    <a:pt x="819510" y="2324819"/>
                    <a:pt x="905774" y="2305409"/>
                    <a:pt x="992038" y="228600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6710425" y="5754743"/>
            <a:ext cx="1860204" cy="521732"/>
            <a:chOff x="6451632" y="5640224"/>
            <a:chExt cx="1860204" cy="521732"/>
          </a:xfrm>
        </p:grpSpPr>
        <p:sp>
          <p:nvSpPr>
            <p:cNvPr id="7" name="ZoneTexte 6"/>
            <p:cNvSpPr txBox="1"/>
            <p:nvPr/>
          </p:nvSpPr>
          <p:spPr>
            <a:xfrm>
              <a:off x="6451632" y="579262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-2</a:t>
              </a:r>
              <a:endParaRPr lang="en-US" sz="1800" dirty="0"/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6622910" y="5640224"/>
              <a:ext cx="777668" cy="155262"/>
              <a:chOff x="6622910" y="5640224"/>
              <a:chExt cx="777668" cy="155262"/>
            </a:xfrm>
          </p:grpSpPr>
          <p:cxnSp>
            <p:nvCxnSpPr>
              <p:cNvPr id="16" name="Connecteur droit 15"/>
              <p:cNvCxnSpPr/>
              <p:nvPr/>
            </p:nvCxnSpPr>
            <p:spPr>
              <a:xfrm>
                <a:off x="6622910" y="5640224"/>
                <a:ext cx="77766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 flipV="1">
                <a:off x="6631536" y="5640224"/>
                <a:ext cx="0" cy="1524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7395524" y="5643086"/>
                <a:ext cx="0" cy="1524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/>
            <p:cNvGrpSpPr/>
            <p:nvPr/>
          </p:nvGrpSpPr>
          <p:grpSpPr>
            <a:xfrm>
              <a:off x="7383326" y="5640224"/>
              <a:ext cx="777668" cy="155262"/>
              <a:chOff x="6622910" y="5640224"/>
              <a:chExt cx="777668" cy="155262"/>
            </a:xfrm>
          </p:grpSpPr>
          <p:cxnSp>
            <p:nvCxnSpPr>
              <p:cNvPr id="13" name="Connecteur droit 12"/>
              <p:cNvCxnSpPr/>
              <p:nvPr/>
            </p:nvCxnSpPr>
            <p:spPr>
              <a:xfrm>
                <a:off x="6622910" y="5640224"/>
                <a:ext cx="77766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V="1">
                <a:off x="6631536" y="5640224"/>
                <a:ext cx="0" cy="1524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V="1">
                <a:off x="7395524" y="5643086"/>
                <a:ext cx="0" cy="1524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ZoneTexte 10"/>
            <p:cNvSpPr txBox="1"/>
            <p:nvPr/>
          </p:nvSpPr>
          <p:spPr>
            <a:xfrm>
              <a:off x="7249735" y="57838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0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010150" y="57838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2</a:t>
              </a:r>
            </a:p>
          </p:txBody>
        </p:sp>
      </p:grpSp>
      <p:cxnSp>
        <p:nvCxnSpPr>
          <p:cNvPr id="34" name="Connecteur droit 33"/>
          <p:cNvCxnSpPr/>
          <p:nvPr/>
        </p:nvCxnSpPr>
        <p:spPr>
          <a:xfrm>
            <a:off x="7535943" y="5642605"/>
            <a:ext cx="230490" cy="0"/>
          </a:xfrm>
          <a:prstGeom prst="lin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○ </a:t>
            </a:r>
            <a:r>
              <a:rPr lang="fr-FR" sz="1800" dirty="0">
                <a:solidFill>
                  <a:schemeClr val="tx1"/>
                </a:solidFill>
              </a:rPr>
              <a:t>○ Fonctions </a:t>
            </a:r>
            <a:r>
              <a:rPr lang="fr-FR" sz="1800" dirty="0" smtClean="0">
                <a:solidFill>
                  <a:schemeClr val="tx1"/>
                </a:solidFill>
              </a:rPr>
              <a:t>de coût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2188831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Classification multi-classe </a:t>
                </a:r>
                <a:r>
                  <a:rPr lang="fr-FR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={1,…,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just"/>
                <a:r>
                  <a:rPr lang="fr-FR" dirty="0" smtClean="0">
                    <a:solidFill>
                      <a:schemeClr val="tx1"/>
                    </a:solidFill>
                  </a:rPr>
                  <a:t>Entropie croisée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fr-FR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𝑦𝑐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fr-FR" dirty="0" smtClean="0">
                  <a:solidFill>
                    <a:schemeClr val="tx1"/>
                  </a:solidFill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Extension de l’erreur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hinge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Idée : la fonction de décision pour la véritable classe (i.e.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prend une valeur supérieure à toutes les autres fonctions de décision 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2188831"/>
              </a:xfrm>
              <a:blipFill>
                <a:blip r:embed="rId3"/>
                <a:stretch>
                  <a:fillRect l="-143" t="-836" b="-2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 txBox="1">
                <a:spLocks/>
              </p:cNvSpPr>
              <p:nvPr/>
            </p:nvSpPr>
            <p:spPr>
              <a:xfrm>
                <a:off x="195401" y="2994671"/>
                <a:ext cx="6006992" cy="3479119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Régression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fr-FR" dirty="0" smtClean="0">
                    <a:solidFill>
                      <a:schemeClr val="tx1"/>
                    </a:solidFill>
                  </a:rPr>
                  <a:t>Coût quadratique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Coût absolu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FR" dirty="0" smtClean="0">
                    <a:solidFill>
                      <a:schemeClr val="tx1"/>
                    </a:solidFill>
                  </a:rPr>
                  <a:t>Coût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-insensible.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Étant donné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- N’est pas dérivable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Coût de Huber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fr-FR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fr-FR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sinon</m:t>
                                </m:r>
                                <m:r>
                                  <a:rPr lang="fr-FR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permet d’avoir une fonction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2994671"/>
                <a:ext cx="6006992" cy="3479119"/>
              </a:xfrm>
              <a:prstGeom prst="rect">
                <a:avLst/>
              </a:prstGeom>
              <a:blipFill>
                <a:blip r:embed="rId4"/>
                <a:stretch>
                  <a:fillRect l="-203" t="-35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 flipH="1" flipV="1">
            <a:off x="6547449" y="3407434"/>
            <a:ext cx="1094670" cy="223279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649264" y="3407434"/>
            <a:ext cx="1094670" cy="223279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 flipV="1">
            <a:off x="6441273" y="3413558"/>
            <a:ext cx="1094670" cy="2232790"/>
          </a:xfrm>
          <a:prstGeom prst="lin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7766433" y="3413558"/>
            <a:ext cx="1094670" cy="2232790"/>
          </a:xfrm>
          <a:prstGeom prst="lin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213507" y="2725125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absolu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213507" y="3021346"/>
                <a:ext cx="11770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-insensible</a:t>
                </a:r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07" y="3021346"/>
                <a:ext cx="1177053" cy="338554"/>
              </a:xfrm>
              <a:prstGeom prst="rect">
                <a:avLst/>
              </a:prstGeom>
              <a:blipFill>
                <a:blip r:embed="rId5"/>
                <a:stretch>
                  <a:fillRect t="-5455" r="-1554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/>
          <p:cNvSpPr txBox="1"/>
          <p:nvPr/>
        </p:nvSpPr>
        <p:spPr>
          <a:xfrm>
            <a:off x="7213507" y="3301950"/>
            <a:ext cx="120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FF0000"/>
                </a:solidFill>
              </a:rPr>
              <a:t>quadratique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222134" y="359263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EB9415"/>
                </a:solidFill>
              </a:rPr>
              <a:t>Huber</a:t>
            </a:r>
            <a:endParaRPr lang="en-US" sz="1600" dirty="0">
              <a:solidFill>
                <a:srgbClr val="EB9415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6992715" y="2903028"/>
            <a:ext cx="249927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6989528" y="3195454"/>
            <a:ext cx="249927" cy="0"/>
          </a:xfrm>
          <a:prstGeom prst="lin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6989528" y="3484684"/>
            <a:ext cx="249927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6988716" y="3761914"/>
            <a:ext cx="249927" cy="0"/>
          </a:xfrm>
          <a:prstGeom prst="line">
            <a:avLst/>
          </a:prstGeom>
          <a:ln w="22225">
            <a:solidFill>
              <a:srgbClr val="EB9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6443035" y="5018846"/>
            <a:ext cx="2426694" cy="618007"/>
            <a:chOff x="6296643" y="4241997"/>
            <a:chExt cx="2426694" cy="618007"/>
          </a:xfrm>
        </p:grpSpPr>
        <p:sp>
          <p:nvSpPr>
            <p:cNvPr id="51" name="Forme libre 50"/>
            <p:cNvSpPr/>
            <p:nvPr/>
          </p:nvSpPr>
          <p:spPr>
            <a:xfrm>
              <a:off x="6296643" y="4244499"/>
              <a:ext cx="1268083" cy="615505"/>
            </a:xfrm>
            <a:custGeom>
              <a:avLst/>
              <a:gdLst>
                <a:gd name="connsiteX0" fmla="*/ 0 w 1268083"/>
                <a:gd name="connsiteY0" fmla="*/ 0 h 615505"/>
                <a:gd name="connsiteX1" fmla="*/ 983412 w 1268083"/>
                <a:gd name="connsiteY1" fmla="*/ 534838 h 615505"/>
                <a:gd name="connsiteX2" fmla="*/ 1268083 w 1268083"/>
                <a:gd name="connsiteY2" fmla="*/ 603849 h 61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8083" h="615505">
                  <a:moveTo>
                    <a:pt x="0" y="0"/>
                  </a:moveTo>
                  <a:cubicBezTo>
                    <a:pt x="386032" y="217098"/>
                    <a:pt x="772065" y="434196"/>
                    <a:pt x="983412" y="534838"/>
                  </a:cubicBezTo>
                  <a:cubicBezTo>
                    <a:pt x="1194759" y="635480"/>
                    <a:pt x="1231421" y="619664"/>
                    <a:pt x="1268083" y="603849"/>
                  </a:cubicBezTo>
                </a:path>
              </a:pathLst>
            </a:custGeom>
            <a:noFill/>
            <a:ln w="22225">
              <a:solidFill>
                <a:srgbClr val="EB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orme libre 51"/>
            <p:cNvSpPr/>
            <p:nvPr/>
          </p:nvSpPr>
          <p:spPr>
            <a:xfrm flipH="1">
              <a:off x="7455254" y="4241997"/>
              <a:ext cx="1268083" cy="615505"/>
            </a:xfrm>
            <a:custGeom>
              <a:avLst/>
              <a:gdLst>
                <a:gd name="connsiteX0" fmla="*/ 0 w 1268083"/>
                <a:gd name="connsiteY0" fmla="*/ 0 h 615505"/>
                <a:gd name="connsiteX1" fmla="*/ 983412 w 1268083"/>
                <a:gd name="connsiteY1" fmla="*/ 534838 h 615505"/>
                <a:gd name="connsiteX2" fmla="*/ 1268083 w 1268083"/>
                <a:gd name="connsiteY2" fmla="*/ 603849 h 61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8083" h="615505">
                  <a:moveTo>
                    <a:pt x="0" y="0"/>
                  </a:moveTo>
                  <a:cubicBezTo>
                    <a:pt x="386032" y="217098"/>
                    <a:pt x="772065" y="434196"/>
                    <a:pt x="983412" y="534838"/>
                  </a:cubicBezTo>
                  <a:cubicBezTo>
                    <a:pt x="1194759" y="635480"/>
                    <a:pt x="1231421" y="619664"/>
                    <a:pt x="1268083" y="603849"/>
                  </a:cubicBezTo>
                </a:path>
              </a:pathLst>
            </a:custGeom>
            <a:noFill/>
            <a:ln w="22225">
              <a:solidFill>
                <a:srgbClr val="EB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84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85863" y="4193827"/>
            <a:ext cx="1724237" cy="1871932"/>
          </a:xfrm>
          <a:prstGeom prst="rect">
            <a:avLst/>
          </a:prstGeom>
          <a:solidFill>
            <a:schemeClr val="accent2">
              <a:lumMod val="50000"/>
              <a:alpha val="7000"/>
            </a:schemeClr>
          </a:solidFill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122" y="4193827"/>
            <a:ext cx="1724237" cy="1871932"/>
          </a:xfrm>
          <a:prstGeom prst="rect">
            <a:avLst/>
          </a:prstGeom>
          <a:solidFill>
            <a:srgbClr val="C00000">
              <a:alpha val="7000"/>
            </a:srgbClr>
          </a:solidFill>
          <a:ln w="22225">
            <a:gradFill flip="none" rotWithShape="1">
              <a:gsLst>
                <a:gs pos="0">
                  <a:schemeClr val="bg1"/>
                </a:gs>
                <a:gs pos="100000">
                  <a:srgbClr val="C000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Généralisation </a:t>
            </a:r>
            <a:r>
              <a:rPr lang="fr-FR" sz="1800" dirty="0" smtClean="0">
                <a:solidFill>
                  <a:schemeClr val="tx1"/>
                </a:solidFill>
              </a:rPr>
              <a:t>et sur-apprentissage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195400" y="772803"/>
            <a:ext cx="8536707" cy="682969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>
                <a:solidFill>
                  <a:schemeClr val="tx1"/>
                </a:solidFill>
              </a:rPr>
              <a:t>Les données sont inévitablement bruitées par (1) des </a:t>
            </a:r>
            <a:r>
              <a:rPr lang="fr-FR" b="0" i="1" dirty="0" smtClean="0">
                <a:solidFill>
                  <a:schemeClr val="tx1"/>
                </a:solidFill>
              </a:rPr>
              <a:t>erreurs de mesure </a:t>
            </a:r>
            <a:r>
              <a:rPr lang="fr-FR" b="0" dirty="0" smtClean="0">
                <a:solidFill>
                  <a:schemeClr val="tx1"/>
                </a:solidFill>
              </a:rPr>
              <a:t>(capteurs et opérateurs humains) et (2) des </a:t>
            </a:r>
            <a:r>
              <a:rPr lang="fr-FR" b="0" i="1" dirty="0" smtClean="0">
                <a:solidFill>
                  <a:schemeClr val="tx1"/>
                </a:solidFill>
              </a:rPr>
              <a:t>erreurs d’étiquetage </a:t>
            </a:r>
            <a:r>
              <a:rPr lang="fr-FR" b="0" dirty="0" smtClean="0">
                <a:solidFill>
                  <a:schemeClr val="tx1"/>
                </a:solidFill>
              </a:rPr>
              <a:t>(</a:t>
            </a:r>
            <a:r>
              <a:rPr lang="fr-FR" b="0" i="1" dirty="0" err="1" smtClean="0">
                <a:solidFill>
                  <a:schemeClr val="tx1"/>
                </a:solidFill>
              </a:rPr>
              <a:t>teacher’s</a:t>
            </a:r>
            <a:r>
              <a:rPr lang="fr-FR" b="0" i="1" dirty="0" smtClean="0">
                <a:solidFill>
                  <a:schemeClr val="tx1"/>
                </a:solidFill>
              </a:rPr>
              <a:t> noise</a:t>
            </a:r>
            <a:r>
              <a:rPr lang="fr-FR" b="0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145157" y="1423180"/>
            <a:ext cx="5288168" cy="2067964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fr-FR" dirty="0" smtClean="0">
                <a:solidFill>
                  <a:schemeClr val="tx1"/>
                </a:solidFill>
              </a:rPr>
              <a:t>Définition </a:t>
            </a:r>
            <a:r>
              <a:rPr lang="fr-FR" dirty="0" smtClean="0">
                <a:solidFill>
                  <a:schemeClr val="tx1"/>
                </a:solidFill>
              </a:rPr>
              <a:t>7 (sur- </a:t>
            </a:r>
            <a:r>
              <a:rPr lang="fr-FR" dirty="0" smtClean="0">
                <a:solidFill>
                  <a:schemeClr val="tx1"/>
                </a:solidFill>
              </a:rPr>
              <a:t>et sous-apprentissage)</a:t>
            </a:r>
          </a:p>
          <a:p>
            <a:pPr marL="0" indent="0" algn="just"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/>
                </a:solidFill>
              </a:rPr>
              <a:t>On parle de sur-apprentissage lorsqu’un modèle, plutôt que de capturer la nature des objets à étiqueter, modélise aussi le bruit. Un modèle qui est trop simple pour avoir de bonnes performances même sur les données utilisées pour le construire, </a:t>
            </a:r>
            <a:r>
              <a:rPr lang="fr-FR" b="0" i="1" dirty="0" smtClean="0">
                <a:solidFill>
                  <a:schemeClr val="tx1"/>
                </a:solidFill>
              </a:rPr>
              <a:t>sous-apprend</a:t>
            </a:r>
            <a:r>
              <a:rPr lang="fr-FR" b="0" dirty="0" smtClean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145156" y="3536381"/>
                <a:ext cx="5742815" cy="1415606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Compromis biais-variance</a:t>
                </a:r>
              </a:p>
              <a:p>
                <a:pPr marL="0" indent="0" algn="just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i="1" dirty="0" smtClean="0">
                    <a:solidFill>
                      <a:schemeClr val="tx1"/>
                    </a:solidFill>
                  </a:rPr>
                  <a:t>Excès d’erreur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(par rapport au risque minimal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: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estimation</m:t>
                          </m:r>
                        </m:lim>
                      </m:limLow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limLow>
                        <m:limLowPr>
                          <m:ctrlPr>
                            <a:rPr lang="fr-F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fr-FR" b="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b="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b="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fr-FR" b="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approximation</m:t>
                          </m:r>
                        </m:lim>
                      </m:limLow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6" y="3536381"/>
                <a:ext cx="5742815" cy="1415606"/>
              </a:xfrm>
              <a:prstGeom prst="rect">
                <a:avLst/>
              </a:prstGeom>
              <a:blipFill>
                <a:blip r:embed="rId3"/>
                <a:stretch>
                  <a:fillRect l="-318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929028" y="6058928"/>
            <a:ext cx="172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ea typeface="Cambria Math" panose="02040503050406030204" pitchFamily="18" charset="0"/>
              </a:rPr>
              <a:t>variance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889805" y="6061368"/>
            <a:ext cx="1701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biais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l="21314" t="8657" r="840" b="32177"/>
          <a:stretch/>
        </p:blipFill>
        <p:spPr>
          <a:xfrm>
            <a:off x="5806058" y="1653496"/>
            <a:ext cx="3024000" cy="18209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62440" y="2518110"/>
            <a:ext cx="3127999" cy="69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5752014" y="2498719"/>
            <a:ext cx="2026193" cy="65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6856199" y="2502854"/>
            <a:ext cx="2026193" cy="65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6046353" y="338594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05338" y="338863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193495" y="338594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046353" y="1380747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05338" y="138343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193495" y="1380747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6692438" y="6084445"/>
            <a:ext cx="1664959" cy="0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36044" y="6084445"/>
            <a:ext cx="125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 smtClean="0"/>
              <a:t>Complexité</a:t>
            </a:r>
            <a:endParaRPr lang="en-US" sz="1600" dirty="0"/>
          </a:p>
        </p:txBody>
      </p:sp>
      <p:cxnSp>
        <p:nvCxnSpPr>
          <p:cNvPr id="30" name="Connecteur droit 29"/>
          <p:cNvCxnSpPr/>
          <p:nvPr/>
        </p:nvCxnSpPr>
        <p:spPr>
          <a:xfrm flipH="1" flipV="1">
            <a:off x="6157120" y="4442585"/>
            <a:ext cx="0" cy="128246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8735717" y="4461232"/>
            <a:ext cx="0" cy="1282460"/>
          </a:xfrm>
          <a:prstGeom prst="line">
            <a:avLst/>
          </a:prstGeom>
          <a:ln w="22225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4"/>
          <a:srcRect l="21269" t="39132" r="55563" b="31628"/>
          <a:stretch/>
        </p:blipFill>
        <p:spPr>
          <a:xfrm>
            <a:off x="6557807" y="5083815"/>
            <a:ext cx="696218" cy="69621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/>
          <a:srcRect l="47683" t="39132" r="29149" b="31628"/>
          <a:stretch/>
        </p:blipFill>
        <p:spPr>
          <a:xfrm>
            <a:off x="7171987" y="4516425"/>
            <a:ext cx="697308" cy="69730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4"/>
          <a:srcRect l="76412" t="39132" r="420" b="31628"/>
          <a:stretch/>
        </p:blipFill>
        <p:spPr>
          <a:xfrm>
            <a:off x="7874414" y="5136253"/>
            <a:ext cx="712365" cy="712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98748" y="5057451"/>
                <a:ext cx="5107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fr-FR" sz="1600" dirty="0" smtClean="0">
                    <a:ea typeface="Cambria Math" panose="02040503050406030204" pitchFamily="18" charset="0"/>
                  </a:rPr>
                  <a:t> plus « large »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fr-FR" sz="16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fr-FR" sz="1600" dirty="0">
                    <a:ea typeface="Cambria Math" panose="02040503050406030204" pitchFamily="18" charset="0"/>
                  </a:rPr>
                  <a:t> </a:t>
                </a:r>
                <a:r>
                  <a:rPr lang="fr-FR" sz="1600" dirty="0" smtClean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48" y="5057451"/>
                <a:ext cx="5107297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ZoneTexte 38"/>
          <p:cNvSpPr txBox="1"/>
          <p:nvPr/>
        </p:nvSpPr>
        <p:spPr>
          <a:xfrm>
            <a:off x="1919428" y="5366927"/>
            <a:ext cx="1731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>
                <a:ea typeface="Cambria Math" panose="02040503050406030204" pitchFamily="18" charset="0"/>
              </a:rPr>
              <a:t>L</a:t>
            </a:r>
            <a:r>
              <a:rPr lang="en-US" sz="1400" dirty="0" err="1" smtClean="0">
                <a:ea typeface="Cambria Math" panose="02040503050406030204" pitchFamily="18" charset="0"/>
              </a:rPr>
              <a:t>iée</a:t>
            </a:r>
            <a:r>
              <a:rPr lang="en-US" sz="1400" dirty="0" smtClean="0">
                <a:ea typeface="Cambria Math" panose="02040503050406030204" pitchFamily="18" charset="0"/>
              </a:rPr>
              <a:t> à la </a:t>
            </a:r>
            <a:r>
              <a:rPr lang="en-US" sz="1400" dirty="0" err="1" smtClean="0">
                <a:ea typeface="Cambria Math" panose="02040503050406030204" pitchFamily="18" charset="0"/>
              </a:rPr>
              <a:t>procédure</a:t>
            </a:r>
            <a:r>
              <a:rPr lang="en-US" sz="1400" dirty="0" smtClean="0">
                <a:ea typeface="Cambria Math" panose="02040503050406030204" pitchFamily="18" charset="0"/>
              </a:rPr>
              <a:t>  </a:t>
            </a:r>
            <a:r>
              <a:rPr lang="en-US" sz="1400" dirty="0" err="1">
                <a:ea typeface="Cambria Math" panose="02040503050406030204" pitchFamily="18" charset="0"/>
              </a:rPr>
              <a:t>d</a:t>
            </a:r>
            <a:r>
              <a:rPr lang="en-US" sz="1400" dirty="0" err="1" smtClean="0">
                <a:ea typeface="Cambria Math" panose="02040503050406030204" pitchFamily="18" charset="0"/>
              </a:rPr>
              <a:t>’optimisation</a:t>
            </a:r>
            <a:endParaRPr lang="en-US" sz="1400" dirty="0" smtClean="0">
              <a:ea typeface="Cambria Math" panose="02040503050406030204" pitchFamily="18" charset="0"/>
            </a:endParaRPr>
          </a:p>
        </p:txBody>
      </p:sp>
      <p:sp>
        <p:nvSpPr>
          <p:cNvPr id="41" name="Forme libre 40"/>
          <p:cNvSpPr/>
          <p:nvPr/>
        </p:nvSpPr>
        <p:spPr>
          <a:xfrm>
            <a:off x="6392174" y="4278702"/>
            <a:ext cx="2122098" cy="1768415"/>
          </a:xfrm>
          <a:custGeom>
            <a:avLst/>
            <a:gdLst>
              <a:gd name="connsiteX0" fmla="*/ 2122098 w 2122098"/>
              <a:gd name="connsiteY0" fmla="*/ 0 h 1768415"/>
              <a:gd name="connsiteX1" fmla="*/ 1268083 w 2122098"/>
              <a:gd name="connsiteY1" fmla="*/ 914400 h 1768415"/>
              <a:gd name="connsiteX2" fmla="*/ 0 w 2122098"/>
              <a:gd name="connsiteY2" fmla="*/ 1768415 h 176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1768415">
                <a:moveTo>
                  <a:pt x="2122098" y="0"/>
                </a:moveTo>
                <a:cubicBezTo>
                  <a:pt x="1871932" y="309832"/>
                  <a:pt x="1621766" y="619664"/>
                  <a:pt x="1268083" y="914400"/>
                </a:cubicBezTo>
                <a:cubicBezTo>
                  <a:pt x="914400" y="1209136"/>
                  <a:pt x="457200" y="1488775"/>
                  <a:pt x="0" y="1768415"/>
                </a:cubicBezTo>
              </a:path>
            </a:pathLst>
          </a:custGeom>
          <a:noFill/>
          <a:ln w="25400">
            <a:gradFill>
              <a:gsLst>
                <a:gs pos="0">
                  <a:srgbClr val="C00000"/>
                </a:gs>
                <a:gs pos="100000">
                  <a:srgbClr val="C00000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rme libre 41"/>
          <p:cNvSpPr/>
          <p:nvPr/>
        </p:nvSpPr>
        <p:spPr>
          <a:xfrm>
            <a:off x="6288657" y="4356340"/>
            <a:ext cx="2398143" cy="1578634"/>
          </a:xfrm>
          <a:custGeom>
            <a:avLst/>
            <a:gdLst>
              <a:gd name="connsiteX0" fmla="*/ 0 w 2398143"/>
              <a:gd name="connsiteY0" fmla="*/ 0 h 1578634"/>
              <a:gd name="connsiteX1" fmla="*/ 992037 w 2398143"/>
              <a:gd name="connsiteY1" fmla="*/ 759124 h 1578634"/>
              <a:gd name="connsiteX2" fmla="*/ 2398143 w 2398143"/>
              <a:gd name="connsiteY2" fmla="*/ 1578634 h 15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8143" h="1578634">
                <a:moveTo>
                  <a:pt x="0" y="0"/>
                </a:moveTo>
                <a:cubicBezTo>
                  <a:pt x="296173" y="248009"/>
                  <a:pt x="592347" y="496018"/>
                  <a:pt x="992037" y="759124"/>
                </a:cubicBezTo>
                <a:cubicBezTo>
                  <a:pt x="1391727" y="1022230"/>
                  <a:pt x="1894935" y="1300432"/>
                  <a:pt x="2398143" y="1578634"/>
                </a:cubicBezTo>
              </a:path>
            </a:pathLst>
          </a:custGeom>
          <a:noFill/>
          <a:ln w="22225"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5776749" y="4854961"/>
                <a:ext cx="460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9" y="4854961"/>
                <a:ext cx="46014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8694493" y="4854961"/>
                <a:ext cx="460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93" y="4854961"/>
                <a:ext cx="4601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3886308" y="5366926"/>
                <a:ext cx="1729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err="1" smtClean="0">
                    <a:ea typeface="Cambria Math" panose="02040503050406030204" pitchFamily="18" charset="0"/>
                  </a:rPr>
                  <a:t>Liée</a:t>
                </a:r>
                <a:r>
                  <a:rPr lang="en-US" sz="1400" dirty="0" smtClean="0">
                    <a:ea typeface="Cambria Math" panose="02040503050406030204" pitchFamily="18" charset="0"/>
                  </a:rPr>
                  <a:t> au </a:t>
                </a:r>
                <a:r>
                  <a:rPr lang="en-US" sz="1400" dirty="0" err="1" smtClean="0">
                    <a:ea typeface="Cambria Math" panose="02040503050406030204" pitchFamily="18" charset="0"/>
                  </a:rPr>
                  <a:t>choix</a:t>
                </a:r>
                <a:r>
                  <a:rPr lang="en-US" sz="1400" dirty="0" smtClean="0">
                    <a:ea typeface="Cambria Math" panose="02040503050406030204" pitchFamily="18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sz="1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308" y="5366926"/>
                <a:ext cx="1729036" cy="307777"/>
              </a:xfrm>
              <a:prstGeom prst="rect">
                <a:avLst/>
              </a:prstGeom>
              <a:blipFill>
                <a:blip r:embed="rId8"/>
                <a:stretch>
                  <a:fillRect l="-1060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>
            <a:stCxn id="29" idx="0"/>
          </p:cNvCxnSpPr>
          <p:nvPr/>
        </p:nvCxnSpPr>
        <p:spPr>
          <a:xfrm flipH="1" flipV="1">
            <a:off x="7551723" y="5289689"/>
            <a:ext cx="0" cy="794756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rgbClr val="C00000"/>
                </a:gs>
              </a:gsLst>
              <a:lin ang="10800000" scaled="1"/>
              <a:tileRect/>
            </a:gradFill>
            <a:prstDash val="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build="p"/>
      <p:bldP spid="6" grpId="0"/>
      <p:bldP spid="7" grpId="0"/>
      <p:bldP spid="4" grpId="0"/>
      <p:bldP spid="12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38" grpId="0"/>
      <p:bldP spid="39" grpId="0"/>
      <p:bldP spid="41" grpId="0" animBg="1"/>
      <p:bldP spid="42" grpId="0" animBg="1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6818</TotalTime>
  <Words>2247</Words>
  <Application>Microsoft Office PowerPoint</Application>
  <PresentationFormat>Affichage à l'écran (4:3)</PresentationFormat>
  <Paragraphs>176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Apprentissage supervisé ● ○ ○ ○ ○ ○ ○ ○ ○ Notations</vt:lpstr>
      <vt:lpstr>Apprentissage supervisé ○ ● ○ ○ ○ ○ ○ ○ ○ Décision</vt:lpstr>
      <vt:lpstr>Apprentissage supervisé ○ ○ ● ○ ○ ○ ○ ○ ○ Espace des hypothèses</vt:lpstr>
      <vt:lpstr>Apprentissage supervisé ○ ○ ○ ● ○ ○ ○ ○ ○ Minimisation du risque empirique</vt:lpstr>
      <vt:lpstr>Apprentissage supervisé ○ ○ ○ ○ ● ○ ○ ○ ○ Minimisation du risque empirique</vt:lpstr>
      <vt:lpstr>Apprentissage supervisé ○ ○ ○ ○ ○ ● ○ ○ ○ Fonctions de coût</vt:lpstr>
      <vt:lpstr>Apprentissage supervisé ○ ○ ○ ○ ○ ○ ● ○ ○ Fonctions de coût</vt:lpstr>
      <vt:lpstr>Apprentissage supervisé ○ ○ ○ ○ ○ ○ ○ ● ○ Généralisation et sur-apprentissage</vt:lpstr>
      <vt:lpstr>Apprentissage supervisé ○ ○ ○ ○ ○ ○ ○ ○ ●Points clés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364</cp:revision>
  <cp:lastPrinted>2018-12-05T09:44:31Z</cp:lastPrinted>
  <dcterms:created xsi:type="dcterms:W3CDTF">2021-04-07T05:39:48Z</dcterms:created>
  <dcterms:modified xsi:type="dcterms:W3CDTF">2023-01-24T12:27:21Z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