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2"/>
  </p:notesMasterIdLst>
  <p:handoutMasterIdLst>
    <p:handoutMasterId r:id="rId23"/>
  </p:handoutMasterIdLst>
  <p:sldIdLst>
    <p:sldId id="27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30" r:id="rId20"/>
    <p:sldId id="263" r:id="rId21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DBD600"/>
    <a:srgbClr val="FF9900"/>
    <a:srgbClr val="270EE2"/>
    <a:srgbClr val="3A9000"/>
    <a:srgbClr val="3EE275"/>
    <a:srgbClr val="A2660E"/>
    <a:srgbClr val="000000"/>
    <a:srgbClr val="FFCC00"/>
    <a:srgbClr val="29F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75" d="100"/>
          <a:sy n="75" d="100"/>
        </p:scale>
        <p:origin x="618" y="24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9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8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8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0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2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93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55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8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58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884665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C10</a:t>
            </a:r>
            <a:r>
              <a:rPr lang="fr-FR" sz="1100" baseline="0" dirty="0" smtClean="0">
                <a:latin typeface="Calibri" panose="020F0502020204030204" pitchFamily="34" charset="0"/>
              </a:rPr>
              <a:t> – Réduction de dimension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15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15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11.emf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070768"/>
          </a:xfrm>
        </p:spPr>
        <p:txBody>
          <a:bodyPr/>
          <a:lstStyle/>
          <a:p>
            <a:r>
              <a:rPr lang="fr-FR" dirty="0" smtClean="0"/>
              <a:t>Réduction de dimension C10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● ○ ○ ○ ○ </a:t>
            </a:r>
            <a:r>
              <a:rPr lang="fr-FR" sz="1800" dirty="0" smtClean="0">
                <a:solidFill>
                  <a:schemeClr val="tx1"/>
                </a:solidFill>
              </a:rPr>
              <a:t> Factorisation de matrice (NMF)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6"/>
                <a:ext cx="8479246" cy="5422152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Exemple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NMF peut être utilisée pour 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complétion de matrice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(cas 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 des valeurs manquantes). Plutôt que de chercher à minimiser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cherche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𝑊𝐻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la somme porte sur les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indices non manquants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Résolution par un algorithme à directions de descente (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Annexe A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Permet de prédire les entrées manquantes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par les entrées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Méthode utilisée pour le filtrage collaboratif (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C7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: colonnes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= utilisateurs, lignes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= produits.</a:t>
                </a: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Un autre exemple :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Analyse des notes données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spectateurs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films.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NMF permet d’interpréter une de ces 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comme la combinaison de l’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importance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pour le spectateur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aspects d’un film (donnée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et de la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présence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chacun de ces aspects dans le film (donnée par la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-</a:t>
                </a:r>
                <a:r>
                  <a:rPr lang="fr-FR" b="0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ième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ligne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6"/>
                <a:ext cx="8479246" cy="5422152"/>
              </a:xfrm>
              <a:blipFill>
                <a:blip r:embed="rId3"/>
                <a:stretch>
                  <a:fillRect l="-144" t="-337" b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 Auto-encodeurs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348560" y="768156"/>
            <a:ext cx="8479246" cy="159091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fr-FR" dirty="0" smtClean="0">
                <a:solidFill>
                  <a:schemeClr val="tx1"/>
                </a:solidFill>
              </a:rPr>
              <a:t>Définition 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b="0" dirty="0" smtClean="0">
                <a:solidFill>
                  <a:schemeClr val="tx1"/>
                </a:solidFill>
              </a:rPr>
              <a:t>On appelle </a:t>
            </a:r>
            <a:r>
              <a:rPr lang="fr-FR" b="0" i="1" dirty="0" smtClean="0">
                <a:solidFill>
                  <a:schemeClr val="tx1"/>
                </a:solidFill>
              </a:rPr>
              <a:t>auto-encodeur</a:t>
            </a:r>
            <a:r>
              <a:rPr lang="fr-FR" b="0" dirty="0" smtClean="0">
                <a:solidFill>
                  <a:schemeClr val="tx1"/>
                </a:solidFill>
              </a:rPr>
              <a:t> un réseau de neurones dont la couche de sortie est identique à la couche d’entrée, en passant par une couche intermédiaire de taille inférieure à celles-ci. La sortie de la couche intermédiaire constitue alors une nouvelle représentation plus compacte des données.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348560" y="2362568"/>
                <a:ext cx="6257628" cy="244999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Machine de Boltzmann restreinte (RBM)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Première couche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neurones,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Seconde couche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neurones,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Fonction d’activation stochastique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24120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t </a:t>
                </a:r>
              </a:p>
              <a:p>
                <a:pPr marL="24120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0" y="2362568"/>
                <a:ext cx="6257628" cy="2449991"/>
              </a:xfrm>
              <a:prstGeom prst="rect">
                <a:avLst/>
              </a:prstGeom>
              <a:blipFill>
                <a:blip r:embed="rId3"/>
                <a:stretch>
                  <a:fillRect l="-195" t="-748" b="-2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04" y="2359066"/>
            <a:ext cx="1998202" cy="3167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351544" y="4976159"/>
                <a:ext cx="6724373" cy="178410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Loi jointe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avec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fonction de partition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44" y="4976159"/>
                <a:ext cx="6724373" cy="1784104"/>
              </a:xfrm>
              <a:prstGeom prst="rect">
                <a:avLst/>
              </a:prstGeom>
              <a:blipFill>
                <a:blip r:embed="rId5"/>
                <a:stretch>
                  <a:fillRect t="-3072" b="-19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 Auto-encodeurs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6"/>
                <a:ext cx="8479246" cy="5812835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Apprentissage par maximum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Log de vraisemblance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Dérivation par rapport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groupChr>
                          </m:e>
                          <m:lim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lim>
                        </m:limLow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groupChr>
                          </m:e>
                          <m:lim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lim>
                        </m:limLow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Estimation par échantillonnage de Gibbs : tirage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puis estimation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≃</m:t>
                        </m:r>
                      </m:e>
                    </m:func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divergence contrastive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donnée une RBM et une vitesse d’apprentissage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la procédure de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divergence contrastive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consiste à apprendre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itérant sur les observations selon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Tirage d’un vecteur intermédiaire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selon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Calcul  du </a:t>
                </a:r>
                <a:r>
                  <a:rPr lang="fr-FR" sz="1600" b="0" dirty="0" smtClean="0">
                    <a:solidFill>
                      <a:srgbClr val="C00000"/>
                    </a:solidFill>
                  </a:rPr>
                  <a:t>gradient positif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Tirage d’une reconstruction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selon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Tirage d’un vecteur intermédiaire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selon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Calcul du </a:t>
                </a:r>
                <a:r>
                  <a:rPr lang="fr-FR" sz="1600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gradient négatif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Mise à jour des poids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6"/>
                <a:ext cx="8479246" cy="5812835"/>
              </a:xfrm>
              <a:blipFill>
                <a:blip r:embed="rId3"/>
                <a:stretch>
                  <a:fillRect l="-144" t="-105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6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6"/>
                <a:ext cx="8479246" cy="6173511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Positionnement multidimensionnel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MDS –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MultiDimensional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Scaling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trouver une représentation des données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préserve une </a:t>
                </a:r>
                <a:r>
                  <a:rPr lang="fr-FR" b="0" i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dissimilarité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entre les observations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fr-F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Équivalent à une ACP si on utilise la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distance euclidienne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Limitation : aspect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global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dirty="0" err="1" smtClean="0">
                    <a:solidFill>
                      <a:srgbClr val="C00000"/>
                    </a:solidFill>
                  </a:rPr>
                  <a:t>IsoMap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permet de construire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façon à conserver la structure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locale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des données : construction d’un graphe de voisinage entre les observations en reliant chacune d’entre elles à ses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plus proches observations voisines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C7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t-SNE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t-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Student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Neighborhood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Embedding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 approcher la distribution des distances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une loi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Student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Pour chaque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définit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func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/(2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24120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t on cherche 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24120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KL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24120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KL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la divergence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Kullback-Leibler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choisie parmi les distributions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Student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dimension inférieure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6"/>
                <a:ext cx="8479246" cy="6173511"/>
              </a:xfrm>
              <a:blipFill>
                <a:blip r:embed="rId3"/>
                <a:stretch>
                  <a:fillRect l="-144" t="-296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 Autres approches non linéaires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6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136609" y="773396"/>
            <a:ext cx="8760502" cy="4930286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Réduire la dimension des données avant d’utiliser un algorithme d’apprentissage supervisé permet d’améliorer ses besoins en temps et en espace, mais aussi ses performances.</a:t>
            </a:r>
          </a:p>
          <a:p>
            <a:pPr marL="0" indent="0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On distingue la sélection de variables, qui consiste à éliminer des variables redondantes ou peu informatives, de l’extraction de variables, qui consiste à générer une nouvelle représentation des données.</a:t>
            </a:r>
          </a:p>
          <a:p>
            <a:pPr marL="0" indent="0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Projeter des données sur un espace de dimension 2 via une ACP ou t-SNE permet de les visualiser.</a:t>
            </a:r>
          </a:p>
          <a:p>
            <a:pPr marL="0" indent="0">
              <a:spcAft>
                <a:spcPts val="600"/>
              </a:spcAft>
              <a:buFont typeface="Wingdings 3" panose="05040102010807070707" pitchFamily="18" charset="2"/>
              <a:buNone/>
            </a:pPr>
            <a:endParaRPr lang="fr-FR" b="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Pour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aller plus loin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ACP : </a:t>
            </a:r>
            <a:r>
              <a:rPr lang="en-US" sz="1600" b="0" dirty="0" err="1">
                <a:solidFill>
                  <a:schemeClr val="tx1">
                    <a:lumMod val="50000"/>
                  </a:schemeClr>
                </a:solidFill>
              </a:rPr>
              <a:t>Shlens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, J. (2014). A Tutorial on Principal Component Analysis. </a:t>
            </a:r>
            <a:r>
              <a:rPr lang="en-US" sz="1600" b="0" i="1" dirty="0" err="1">
                <a:solidFill>
                  <a:schemeClr val="tx1">
                    <a:lumMod val="50000"/>
                  </a:schemeClr>
                </a:solidFill>
              </a:rPr>
              <a:t>arXiv</a:t>
            </a:r>
            <a:r>
              <a:rPr lang="en-US" sz="1600" b="0" i="1" dirty="0">
                <a:solidFill>
                  <a:schemeClr val="tx1">
                    <a:lumMod val="50000"/>
                  </a:schemeClr>
                </a:solidFill>
              </a:rPr>
              <a:t> [</a:t>
            </a:r>
            <a:r>
              <a:rPr lang="en-US" sz="1600" b="0" i="1" dirty="0" err="1">
                <a:solidFill>
                  <a:schemeClr val="tx1">
                    <a:lumMod val="50000"/>
                  </a:schemeClr>
                </a:solidFill>
              </a:rPr>
              <a:t>cs</a:t>
            </a:r>
            <a:r>
              <a:rPr lang="en-US" sz="1600" b="0" i="1" dirty="0">
                <a:solidFill>
                  <a:schemeClr val="tx1">
                    <a:lumMod val="50000"/>
                  </a:schemeClr>
                </a:solidFill>
              </a:rPr>
              <a:t>, stat]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1600" b="0" dirty="0" err="1">
                <a:solidFill>
                  <a:schemeClr val="tx1">
                    <a:lumMod val="50000"/>
                  </a:schemeClr>
                </a:solidFill>
              </a:rPr>
              <a:t>arXiv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 : 1404.1100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Méthodes de sélection de variables : </a:t>
            </a:r>
            <a:r>
              <a:rPr lang="en-US" sz="1600" b="0" dirty="0" err="1">
                <a:solidFill>
                  <a:schemeClr val="tx1">
                    <a:lumMod val="50000"/>
                  </a:schemeClr>
                </a:solidFill>
              </a:rPr>
              <a:t>Guyon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, I. &amp;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tx1">
                    <a:lumMod val="50000"/>
                  </a:schemeClr>
                </a:solidFill>
              </a:rPr>
              <a:t>Elisseeff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, A. (2003). An introduction to variable and feature selection. </a:t>
            </a:r>
            <a:r>
              <a:rPr lang="en-US" sz="1600" b="0" i="1" dirty="0">
                <a:solidFill>
                  <a:schemeClr val="tx1">
                    <a:lumMod val="50000"/>
                  </a:schemeClr>
                </a:solidFill>
              </a:rPr>
              <a:t>Journal of Machine </a:t>
            </a:r>
            <a:r>
              <a:rPr lang="en-US" sz="1600" b="0" i="1" dirty="0" smtClean="0">
                <a:solidFill>
                  <a:schemeClr val="tx1">
                    <a:lumMod val="50000"/>
                  </a:schemeClr>
                </a:solidFill>
              </a:rPr>
              <a:t>Learning Research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, 3 :1157–1182.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T-SNE : 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Wattenberg, M., </a:t>
            </a:r>
            <a:r>
              <a:rPr lang="en-US" sz="1600" b="0" dirty="0" err="1">
                <a:solidFill>
                  <a:schemeClr val="tx1">
                    <a:lumMod val="50000"/>
                  </a:schemeClr>
                </a:solidFill>
              </a:rPr>
              <a:t>Viégas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, F., &amp;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Johnson, I. (2016). How to use t-SNE effectively. </a:t>
            </a:r>
            <a:r>
              <a:rPr lang="en-US" sz="1600" b="0" i="1" dirty="0">
                <a:solidFill>
                  <a:schemeClr val="tx1">
                    <a:lumMod val="50000"/>
                  </a:schemeClr>
                </a:solidFill>
              </a:rPr>
              <a:t>Distill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distill.pub/2016/misread-tsne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Méthodes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de selection de sous-ensembles de variables : 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Miller, A. J. (1990). </a:t>
            </a:r>
            <a:r>
              <a:rPr lang="en-US" sz="1600" b="0" i="1" dirty="0">
                <a:solidFill>
                  <a:schemeClr val="tx1">
                    <a:lumMod val="50000"/>
                  </a:schemeClr>
                </a:solidFill>
              </a:rPr>
              <a:t>Subset Selection in Regression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. Chapman and Hall., London</a:t>
            </a:r>
            <a:r>
              <a:rPr lang="en-US" sz="1600" b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Objectifs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348560" y="4957257"/>
                <a:ext cx="8299784" cy="166785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Distinguer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sélection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(on élimine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variables) et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extraction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(création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nouvelles variables) de variables ;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Connaître les principales techniques ;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Comprendre l’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ACP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à partir d’une maximisation de la variance.</a:t>
                </a: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0" y="4957257"/>
                <a:ext cx="8299784" cy="1667854"/>
              </a:xfrm>
              <a:prstGeom prst="rect">
                <a:avLst/>
              </a:prstGeom>
              <a:blipFill>
                <a:blip r:embed="rId3"/>
                <a:stretch>
                  <a:fillRect l="-147" t="-73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348560" y="768155"/>
            <a:ext cx="8299784" cy="123696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Motivation.</a:t>
            </a:r>
          </a:p>
          <a:p>
            <a:pPr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Pourquoi réduire ? Visualiser, réduire le coût, améliorer la qualité des modèles.</a:t>
            </a:r>
          </a:p>
          <a:p>
            <a:pPr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Plus de données = plus de richesse, mais apprentissage plus difficile.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Fléau</a:t>
            </a:r>
            <a:r>
              <a:rPr lang="fr-FR" b="0" dirty="0" smtClean="0">
                <a:solidFill>
                  <a:schemeClr val="tx1"/>
                </a:solidFill>
              </a:rPr>
              <a:t> de la dimension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60" y="1996576"/>
            <a:ext cx="2857500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348559" y="3702812"/>
                <a:ext cx="8548551" cy="123696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Conséquences ?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Algorithmes basés sur la notion de similarité (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SVM, arbres) peu efficaces. 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Biais, erreurs si certaines variables ne sont pas pertinentes.</a:t>
                </a:r>
              </a:p>
              <a:p>
                <a:pPr marL="24120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Ex : </a:t>
                </a:r>
                <a:r>
                  <a:rPr lang="fr-FR" b="0" dirty="0" err="1">
                    <a:solidFill>
                      <a:schemeClr val="tx1"/>
                    </a:solidFill>
                  </a:rPr>
                  <a:t>kNN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.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n’est pas pertinente elle fausse le résultat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9" y="3702812"/>
                <a:ext cx="8548551" cy="1236967"/>
              </a:xfrm>
              <a:prstGeom prst="rect">
                <a:avLst/>
              </a:prstGeom>
              <a:blipFill>
                <a:blip r:embed="rId5"/>
                <a:stretch>
                  <a:fillRect l="-143" t="-985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973068" y="3457612"/>
                <a:ext cx="811183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68" y="3457612"/>
                <a:ext cx="811183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647062" y="3455817"/>
                <a:ext cx="811183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62" y="3455817"/>
                <a:ext cx="811183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4"/>
              <p:cNvSpPr txBox="1">
                <a:spLocks/>
              </p:cNvSpPr>
              <p:nvPr/>
            </p:nvSpPr>
            <p:spPr>
              <a:xfrm>
                <a:off x="500960" y="2146517"/>
                <a:ext cx="5471126" cy="156737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Vol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Vol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den>
                      </m:f>
                      <m:groupChr>
                        <m:groupChrPr>
                          <m:chr m:val="→"/>
                          <m:pos m:val="top"/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4120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0" y="2146517"/>
                <a:ext cx="5471126" cy="1567378"/>
              </a:xfrm>
              <a:prstGeom prst="rect">
                <a:avLst/>
              </a:prstGeom>
              <a:blipFill>
                <a:blip r:embed="rId8"/>
                <a:stretch>
                  <a:fillRect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681185" y="247879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85" y="2478795"/>
                <a:ext cx="4251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6665632" y="2562794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32" y="2562794"/>
                <a:ext cx="42511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703866" y="2787718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66" y="2787718"/>
                <a:ext cx="42511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448265" y="200843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65" y="2008438"/>
                <a:ext cx="43473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868885" y="309814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85" y="3098144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Sélection de variables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299784" cy="5578476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 : </a:t>
                </a:r>
                <a:r>
                  <a:rPr lang="fr-FR" b="0" dirty="0">
                    <a:solidFill>
                      <a:schemeClr val="tx1"/>
                    </a:solidFill>
                  </a:rPr>
                  <a:t>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 parmi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appliquant un critère à chacune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 (corrélation avec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test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information mutuelle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entre deux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v.a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mesure leur dépendance au sens probabiliste. Elle est définie, dans le cas discret par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t, dans le cas continu, par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croît avec le degré de dépendance.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Estimée par l’estimateur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Kozachenko-Leonenko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parle de méthode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de filtrage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Traite les variables individuellement, sans tenir compte de leurs effets combinés.</a:t>
                </a:r>
              </a:p>
              <a:p>
                <a:pPr marL="24120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Ex.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décorrélée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XOR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contrairement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 algn="r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Sélection de sous-ensembles (méthodes de conteneur)</a:t>
                </a: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299784" cy="5578476"/>
              </a:xfrm>
              <a:blipFill>
                <a:blip r:embed="rId3"/>
                <a:stretch>
                  <a:fillRect l="-147" t="-328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Sélection de sous-ensembles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479246" cy="5821620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restreinte aux variables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⊂{1,2,…,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l’estimation de l’erreur de généralisation de l’algorithme d’apprentissage, entraîné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Cette estimation peut être obtenue sur un jeu de test ou par VC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C2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</a:t>
                </a:r>
                <a:r>
                  <a:rPr lang="fr-FR" dirty="0">
                    <a:solidFill>
                      <a:schemeClr val="tx1"/>
                    </a:solidFill>
                  </a:rPr>
                  <a:t>2</a:t>
                </a:r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recherche ascendante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err="1" smtClean="0">
                    <a:solidFill>
                      <a:srgbClr val="C00000"/>
                    </a:solidFill>
                  </a:rPr>
                  <a:t>forward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search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la procédure gloutonne suivante :</a:t>
                </a:r>
              </a:p>
              <a:p>
                <a:pPr>
                  <a:buClr>
                    <a:schemeClr val="bg2">
                      <a:lumMod val="10000"/>
                    </a:schemeClr>
                  </a:buClr>
                  <a:buFont typeface="Calibri" panose="020F0502020204030204" pitchFamily="34" charset="0"/>
                  <a:buChar char="①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Initialiser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;</a:t>
                </a: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②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Trouver la meilleure variable à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ajouter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∈{1,…,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}\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③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arrêter.</a:t>
                </a:r>
              </a:p>
              <a:p>
                <a:pPr marL="24120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Sinon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 recommencer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②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③</a:t>
                </a:r>
                <a:r>
                  <a:rPr lang="fr-FR" b="0" dirty="0">
                    <a:solidFill>
                      <a:schemeClr val="tx1"/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 :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dans le pire des cas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évaluations de l’algorithme d’apprentissage.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Définition 3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>
                    <a:solidFill>
                      <a:schemeClr val="tx1"/>
                    </a:solidFill>
                  </a:rPr>
                  <a:t>recherche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descendante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err="1" smtClean="0">
                    <a:solidFill>
                      <a:srgbClr val="C00000"/>
                    </a:solidFill>
                  </a:rPr>
                  <a:t>backward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>
                    <a:solidFill>
                      <a:schemeClr val="tx1"/>
                    </a:solidFill>
                  </a:rPr>
                  <a:t>search</a:t>
                </a:r>
                <a:r>
                  <a:rPr lang="fr-FR" b="0" dirty="0">
                    <a:solidFill>
                      <a:schemeClr val="tx1"/>
                    </a:solidFill>
                  </a:rPr>
                  <a:t>) la procédure gloutonne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suivante </a:t>
                </a:r>
                <a:r>
                  <a:rPr lang="fr-FR" b="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Clr>
                    <a:schemeClr val="bg2">
                      <a:lumMod val="10000"/>
                    </a:schemeClr>
                  </a:buClr>
                  <a:buFont typeface="Calibri" panose="020F0502020204030204" pitchFamily="34" charset="0"/>
                  <a:buChar char="①"/>
                </a:pPr>
                <a:r>
                  <a:rPr lang="fr-FR" b="0" dirty="0">
                    <a:solidFill>
                      <a:schemeClr val="tx1"/>
                    </a:solidFill>
                  </a:rPr>
                  <a:t>Initialiser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;</a:t>
                </a:r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②"/>
                </a:pPr>
                <a:r>
                  <a:rPr lang="fr-FR" b="0" dirty="0">
                    <a:solidFill>
                      <a:schemeClr val="tx1"/>
                    </a:solidFill>
                  </a:rPr>
                  <a:t>Trouver la meilleure variable à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retirer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à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③"/>
                </a:pPr>
                <a:r>
                  <a:rPr lang="fr-FR" b="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arrêter.</a:t>
                </a:r>
              </a:p>
              <a:p>
                <a:pPr marL="24120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Sinon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; recommencer </a:t>
                </a:r>
                <a:r>
                  <a:rPr lang="fr-FR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②</a:t>
                </a:r>
                <a:r>
                  <a:rPr lang="fr-FR" b="0" dirty="0">
                    <a:solidFill>
                      <a:schemeClr val="tx1"/>
                    </a:solidFill>
                  </a:rPr>
                  <a:t> et </a:t>
                </a:r>
                <a:r>
                  <a:rPr lang="fr-FR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③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fournit nécessairement un sous-ensemble meilleur que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{1,…,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479246" cy="5821620"/>
              </a:xfrm>
              <a:blipFill>
                <a:blip r:embed="rId3"/>
                <a:stretch>
                  <a:fillRect l="-144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Sélection de variables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479246" cy="5130853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deux entiers strictement positifs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recherche flottante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floating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search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la procédure gloutonne de sélection de variables suivante :</a:t>
                </a:r>
              </a:p>
              <a:p>
                <a:pPr>
                  <a:buClr>
                    <a:schemeClr val="bg2">
                      <a:lumMod val="10000"/>
                    </a:schemeClr>
                  </a:buClr>
                  <a:buFont typeface="Calibri" panose="020F0502020204030204" pitchFamily="34" charset="0"/>
                  <a:buChar char="①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Initialiser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;</a:t>
                </a: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②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Trouver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meilleures variables à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ajouter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buClr>
                    <a:schemeClr val="tx1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1,…,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spcBef>
                    <a:spcPts val="600"/>
                  </a:spcBef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③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Clr>
                    <a:schemeClr val="tx1">
                      <a:lumMod val="50000"/>
                    </a:schemeClr>
                  </a:buClr>
                  <a:buFont typeface="Calibri" panose="020F0502020204030204" pitchFamily="34" charset="0"/>
                  <a:buChar char="④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Trouver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meilleures variables à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retirer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buClr>
                    <a:schemeClr val="tx1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1,…,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</m:d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spcBef>
                    <a:spcPts val="600"/>
                  </a:spcBef>
                  <a:buClr>
                    <a:schemeClr val="bg2">
                      <a:lumMod val="10000"/>
                    </a:schemeClr>
                  </a:buClr>
                  <a:buFont typeface="Calibri" panose="020F0502020204030204" pitchFamily="34" charset="0"/>
                  <a:buChar char="⑤"/>
                </a:pPr>
                <a:r>
                  <a:rPr lang="fr-FR" b="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arrêter ;</a:t>
                </a:r>
              </a:p>
              <a:p>
                <a:pPr marL="24120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Sinon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 recommencer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②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à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⑤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Méthodes embarquées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embedded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approaches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Apprentissage simultané du modèle et des variables à y inclure (ex. : LASSO,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C5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mesure d’importance des variables dans les forêts aléatoires,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C8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Modèles paramétriques parcimonieux.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479246" cy="5130853"/>
              </a:xfrm>
              <a:blipFill>
                <a:blip r:embed="rId3"/>
                <a:stretch>
                  <a:fillRect l="-144" t="-356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02" y="4169175"/>
            <a:ext cx="5861865" cy="234474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Extraction de variables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479246" cy="258599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5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ACP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ACP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(ou PCA,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Principal Component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Analysis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transformation linéaire orthogonale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permet d’exprimer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dans une nouvelle base, de sorte que la plus grande variance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s’aligne sur le premier axe de cette nouvelle base, la seconde plus grande variance sur le deuxième axe, et ainsi de suite. Les axes sont appelés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 :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les variables doivent être au-préalable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standardisées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avec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479246" cy="2585991"/>
              </a:xfrm>
              <a:blipFill>
                <a:blip r:embed="rId4"/>
                <a:stretch>
                  <a:fillRect l="-144" t="-70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348559" y="3114673"/>
                <a:ext cx="7573391" cy="343628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une matrice centrée de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Les CP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les vecteurs propres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ordonnés par valeur propre décroissante.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Dém.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⪰ 0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diagonalisable,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pour tout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on a 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On cherche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qui maximise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⪰ 0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=1⇒0≤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Ainsi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Le maximum est atteint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est donc le vecteur propre associé à la plus grande valeur propre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9" y="3114673"/>
                <a:ext cx="7573391" cy="3436287"/>
              </a:xfrm>
              <a:prstGeom prst="rect">
                <a:avLst/>
              </a:prstGeom>
              <a:blipFill>
                <a:blip r:embed="rId5"/>
                <a:stretch>
                  <a:fillRect l="-161" t="-532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278880" y="507829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507829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704034" y="628364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034" y="6283646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2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Extraction de variables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479246" cy="6523542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Dém. (2)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projection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est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de moyenne nulle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groupCh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24120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t de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-285750"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la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première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CP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Problème d’optimisation quadratique sous contrainte d’égalité. Par dualité forte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Annexe 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), le maximum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sous contrainte est égal à</a:t>
                </a:r>
              </a:p>
              <a:p>
                <a:pPr marL="2412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⟙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24120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C’est-à-dire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paire propre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maximise la 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-285750">
                  <a:spcBef>
                    <a:spcPts val="600"/>
                  </a:spcBef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la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seconde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CP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On a donc deux multiplicateurs de Lagrange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supremum du lagrangien est atteint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Ainsi</a:t>
                </a:r>
              </a:p>
              <a:p>
                <a:pPr marL="24120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limLow>
                      <m:limLow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en déduit que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une paire propre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maximise la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variance.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241200" indent="0">
                  <a:spcBef>
                    <a:spcPts val="600"/>
                  </a:spcBef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479246" cy="6523542"/>
              </a:xfrm>
              <a:blipFill>
                <a:blip r:embed="rId3"/>
                <a:stretch>
                  <a:fillRect l="-144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0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●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Extraction de variables et SVD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5"/>
                <a:ext cx="8479246" cy="2235702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2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une matrice centrée. Les CP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ses vecteurs singuliers à droite ordonnés par valeur singulière décroissante.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err="1" smtClean="0">
                    <a:solidFill>
                      <a:schemeClr val="tx1"/>
                    </a:solidFill>
                  </a:rPr>
                  <a:t>Dém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.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alors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les valeurs singulières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les racines carrées des valeurs propres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tandis que les vecteurs singuliers à droite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(colonnes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sont les vecteurs propres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□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5"/>
                <a:ext cx="8479246" cy="2235702"/>
              </a:xfrm>
              <a:blipFill>
                <a:blip r:embed="rId3"/>
                <a:stretch>
                  <a:fillRect l="-144" t="-817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348560" y="3161654"/>
                <a:ext cx="4756265" cy="292544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Remarques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Du point de vue numérique, les implémentations de la SVD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sont plus stables que celles de la décomposition spectrale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Le nombre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de CP à conserver permet d’expliquer la proportion de variance expliquée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fr-FR" sz="16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6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241200" indent="0">
                  <a:spcBef>
                    <a:spcPts val="600"/>
                  </a:spcBef>
                  <a:buNone/>
                </a:pPr>
                <a:r>
                  <a:rPr lang="fr-FR" sz="1600" b="0" dirty="0">
                    <a:solidFill>
                      <a:schemeClr val="tx1"/>
                    </a:solidFill>
                    <a:latin typeface="+mn-lt"/>
                  </a:rPr>
                  <a:t>o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sont les valeurs propres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est la variance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0" y="3161654"/>
                <a:ext cx="4756265" cy="2925442"/>
              </a:xfrm>
              <a:prstGeom prst="rect">
                <a:avLst/>
              </a:prstGeom>
              <a:blipFill>
                <a:blip r:embed="rId4"/>
                <a:stretch>
                  <a:fillRect l="-256" t="-625" r="-38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739" y="3372908"/>
            <a:ext cx="3722981" cy="2710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011678" y="3547308"/>
                <a:ext cx="4296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0,95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678" y="3547308"/>
                <a:ext cx="429605" cy="246221"/>
              </a:xfrm>
              <a:prstGeom prst="rect">
                <a:avLst/>
              </a:prstGeom>
              <a:blipFill>
                <a:blip r:embed="rId6"/>
                <a:stretch>
                  <a:fillRect l="-9859" r="-985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425136" y="6063390"/>
                <a:ext cx="14243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fr-FR" sz="1600" b="0" dirty="0" smtClean="0"/>
                  <a:t>Nombre de CP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36" y="6063390"/>
                <a:ext cx="1424301" cy="246221"/>
              </a:xfrm>
              <a:prstGeom prst="rect">
                <a:avLst/>
              </a:prstGeom>
              <a:blipFill>
                <a:blip r:embed="rId7"/>
                <a:stretch>
                  <a:fillRect l="-8974" t="-27500" r="-213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5460763" y="3670419"/>
            <a:ext cx="1051132" cy="0"/>
          </a:xfrm>
          <a:prstGeom prst="line">
            <a:avLst/>
          </a:prstGeom>
          <a:ln w="28575">
            <a:solidFill>
              <a:schemeClr val="accent2">
                <a:lumMod val="7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6494803" y="3670419"/>
            <a:ext cx="8546" cy="2217633"/>
          </a:xfrm>
          <a:prstGeom prst="line">
            <a:avLst/>
          </a:prstGeom>
          <a:ln w="28575">
            <a:solidFill>
              <a:schemeClr val="accent2">
                <a:lumMod val="7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6494803" y="4516917"/>
            <a:ext cx="0" cy="296597"/>
          </a:xfrm>
          <a:prstGeom prst="line">
            <a:avLst/>
          </a:prstGeom>
          <a:ln w="25400">
            <a:solidFill>
              <a:schemeClr val="accent2">
                <a:lumMod val="75000"/>
                <a:alpha val="6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700827" y="3675035"/>
            <a:ext cx="408774" cy="0"/>
          </a:xfrm>
          <a:prstGeom prst="line">
            <a:avLst/>
          </a:prstGeom>
          <a:ln w="25400">
            <a:solidFill>
              <a:schemeClr val="accent2">
                <a:lumMod val="75000"/>
                <a:alpha val="6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Réduction de dimension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○ Factorisation de matrice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768156"/>
                <a:ext cx="8479246" cy="3412050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représentation réduite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dans un espace engendré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CP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représenté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est la projection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les colonnes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lim>
                    </m:limLow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ts val="120"/>
                  </a:lnSpc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Les colonnes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sont des vecteurs propres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la représentation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latente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hidden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recherchée des données.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Factorisation positive de matrices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NMF –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Non-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negative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Matrix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Factorization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: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cherche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algorithme à directions de descente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annexe 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768156"/>
                <a:ext cx="8479246" cy="3412050"/>
              </a:xfrm>
              <a:blipFill>
                <a:blip r:embed="rId3"/>
                <a:stretch>
                  <a:fillRect l="-144" t="-536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348560" y="4152968"/>
                <a:ext cx="8479246" cy="248609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Analyse factorielle :</a:t>
                </a:r>
                <a:endParaRPr lang="fr-FR" b="0" dirty="0" smtClean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: réalisations d’un vecteur aléatoire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tel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, avec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. Si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 sont indépendantes, alors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,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 est la variance spécifique à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 sont obtenues par maximum de vraisemblance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cf. C3</a:t>
                </a:r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).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  <a:latin typeface="+mn-lt"/>
                  </a:rPr>
                  <a:t>Remarques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Pas d’hypothèse d’orthogonalité : possibilité d’avoir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alors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𝑊𝑊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→ ACP probabiliste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L’ACP est un cas limite de l’ACP probabiliste obtenu pour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0" y="4152968"/>
                <a:ext cx="8479246" cy="2486091"/>
              </a:xfrm>
              <a:prstGeom prst="rect">
                <a:avLst/>
              </a:prstGeom>
              <a:blipFill>
                <a:blip r:embed="rId4"/>
                <a:stretch>
                  <a:fillRect l="-144" t="-490" r="-503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1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10551</TotalTime>
  <Words>4923</Words>
  <Application>Microsoft Office PowerPoint</Application>
  <PresentationFormat>Affichage à l'écran (4:3)</PresentationFormat>
  <Paragraphs>221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Réduction de dimension ● ○ ○ ○ ○ ○ ○ ○ ○ ○ ○ ○ ○ Objectifs</vt:lpstr>
      <vt:lpstr>Réduction de dimension ○ ● ○ ○ ○ ○ ○ ○ ○ ○ ○ ○ ○ Sélection de variables</vt:lpstr>
      <vt:lpstr>Réduction de dimension ○ ○ ● ○ ○ ○ ○ ○ ○ ○ ○ ○ ○ Sélection de sous-ensembles</vt:lpstr>
      <vt:lpstr>Réduction de dimension ○ ○ ○ ● ○ ○ ○ ○ ○ ○ ○ ○ ○ Sélection de variables</vt:lpstr>
      <vt:lpstr>Réduction de dimension ○ ○ ○ ○ ● ○ ○ ○ ○ ○ ○ ○ ○ Extraction de variables</vt:lpstr>
      <vt:lpstr>Réduction de dimension ○ ○ ○ ○ ○ ● ○ ○ ○ ○ ○ ○ ○ Extraction de variables</vt:lpstr>
      <vt:lpstr>Réduction de dimension ○ ○ ○ ○ ○ ○ ● ○ ○ ○ ○ ○ ○ Extraction de variables et SVD</vt:lpstr>
      <vt:lpstr>Réduction de dimension ○ ○ ○ ○ ○ ○ ○ ● ○ ○ ○ ○ ○ Factorisation de matrice</vt:lpstr>
      <vt:lpstr>Réduction de dimension ○ ○ ○ ○ ○ ○ ○ ○ ● ○ ○ ○ ○  Factorisation de matrice (NMF)</vt:lpstr>
      <vt:lpstr>Réduction de dimension ○ ○ ○ ○ ○ ○ ○ ○ ○ ● ○ ○ ○  Auto-encodeurs</vt:lpstr>
      <vt:lpstr>Réduction de dimension ○ ○ ○ ○ ○ ○ ○ ○ ○ ○ ● ○ ○  Auto-encodeurs</vt:lpstr>
      <vt:lpstr>Réduction de dimension ○ ○ ○ ○ ○ ○ ○ ○ ○ ○ ○ ● ○  Autres approches non linéaires</vt:lpstr>
      <vt:lpstr>Réduction de dimension ○ ○ ○ ○ ○ ○ ○ ○ ○ ○ ○ ○ ● 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777</cp:revision>
  <cp:lastPrinted>2018-12-05T09:44:31Z</cp:lastPrinted>
  <dcterms:created xsi:type="dcterms:W3CDTF">2021-04-07T05:39:48Z</dcterms:created>
  <dcterms:modified xsi:type="dcterms:W3CDTF">2023-03-15T07:36:05Z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