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4"/>
    <p:sldMasterId id="2147483712" r:id="rId5"/>
    <p:sldMasterId id="2147483724" r:id="rId6"/>
  </p:sldMasterIdLst>
  <p:notesMasterIdLst>
    <p:notesMasterId r:id="rId18"/>
  </p:notesMasterIdLst>
  <p:handoutMasterIdLst>
    <p:handoutMasterId r:id="rId19"/>
  </p:handoutMasterIdLst>
  <p:sldIdLst>
    <p:sldId id="273" r:id="rId7"/>
    <p:sldId id="322" r:id="rId8"/>
    <p:sldId id="323" r:id="rId9"/>
    <p:sldId id="324" r:id="rId10"/>
    <p:sldId id="325" r:id="rId11"/>
    <p:sldId id="326" r:id="rId12"/>
    <p:sldId id="328" r:id="rId13"/>
    <p:sldId id="327" r:id="rId14"/>
    <p:sldId id="329" r:id="rId15"/>
    <p:sldId id="330" r:id="rId16"/>
    <p:sldId id="263" r:id="rId17"/>
  </p:sldIdLst>
  <p:sldSz cx="9144000" cy="6858000" type="screen4x3"/>
  <p:notesSz cx="7099300" cy="10234613"/>
  <p:defaultTextStyle>
    <a:defPPr>
      <a:defRPr lang="en-US"/>
    </a:defPPr>
    <a:lvl1pPr marL="0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4" orient="horz" pos="3083" userDrawn="1">
          <p15:clr>
            <a:srgbClr val="A4A3A4"/>
          </p15:clr>
        </p15:guide>
        <p15:guide id="5" pos="232" userDrawn="1">
          <p15:clr>
            <a:srgbClr val="A4A3A4"/>
          </p15:clr>
        </p15:guide>
        <p15:guide id="8" orient="horz" pos="2074" userDrawn="1">
          <p15:clr>
            <a:srgbClr val="A4A3A4"/>
          </p15:clr>
        </p15:guide>
        <p15:guide id="11" pos="4151" userDrawn="1">
          <p15:clr>
            <a:srgbClr val="A4A3A4"/>
          </p15:clr>
        </p15:guide>
        <p15:guide id="12" pos="4082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  <p15:guide id="14" orient="horz" pos="4111" userDrawn="1">
          <p15:clr>
            <a:srgbClr val="A4A3A4"/>
          </p15:clr>
        </p15:guide>
        <p15:guide id="15" orient="horz" pos="2765" userDrawn="1">
          <p15:clr>
            <a:srgbClr val="A4A3A4"/>
          </p15:clr>
        </p15:guide>
        <p15:guide id="16" pos="2880" userDrawn="1">
          <p15:clr>
            <a:srgbClr val="A4A3A4"/>
          </p15:clr>
        </p15:guide>
        <p15:guide id="17" pos="309" userDrawn="1">
          <p15:clr>
            <a:srgbClr val="A4A3A4"/>
          </p15:clr>
        </p15:guide>
        <p15:guide id="18" pos="5535" userDrawn="1">
          <p15:clr>
            <a:srgbClr val="A4A3A4"/>
          </p15:clr>
        </p15:guide>
        <p15:guide id="19" pos="54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9415"/>
    <a:srgbClr val="A2660E"/>
    <a:srgbClr val="000000"/>
    <a:srgbClr val="270EE2"/>
    <a:srgbClr val="FFCC00"/>
    <a:srgbClr val="3EE275"/>
    <a:srgbClr val="29F75A"/>
    <a:srgbClr val="1F0787"/>
    <a:srgbClr val="83229E"/>
    <a:srgbClr val="ED51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2" autoAdjust="0"/>
    <p:restoredTop sz="96310" autoAdjust="0"/>
  </p:normalViewPr>
  <p:slideViewPr>
    <p:cSldViewPr snapToGrid="0" showGuides="1">
      <p:cViewPr varScale="1">
        <p:scale>
          <a:sx n="65" d="100"/>
          <a:sy n="65" d="100"/>
        </p:scale>
        <p:origin x="66" y="282"/>
      </p:cViewPr>
      <p:guideLst>
        <p:guide orient="horz" pos="1620"/>
        <p:guide pos="2160"/>
        <p:guide orient="horz" pos="3083"/>
        <p:guide pos="232"/>
        <p:guide orient="horz" pos="2074"/>
        <p:guide pos="4151"/>
        <p:guide pos="4082"/>
        <p:guide orient="horz" pos="2160"/>
        <p:guide orient="horz" pos="4111"/>
        <p:guide orient="horz" pos="2765"/>
        <p:guide pos="2880"/>
        <p:guide pos="309"/>
        <p:guide pos="5535"/>
        <p:guide pos="54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100" d="100"/>
          <a:sy n="100" d="100"/>
        </p:scale>
        <p:origin x="-3396" y="-7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r">
              <a:defRPr sz="1400"/>
            </a:lvl1pPr>
          </a:lstStyle>
          <a:p>
            <a:fld id="{F481E118-1CEA-43E8-BD51-A8A2CBD62889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r">
              <a:defRPr sz="1400"/>
            </a:lvl1pPr>
          </a:lstStyle>
          <a:p>
            <a:fld id="{7CB1C5FA-467D-48F3-9F36-205F533C0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08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r">
              <a:defRPr sz="1400"/>
            </a:lvl1pPr>
          </a:lstStyle>
          <a:p>
            <a:fld id="{F0389419-4E28-4B58-9AA2-383238311FDA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277938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20" tIns="47960" rIns="95920" bIns="4796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09930" y="4925410"/>
            <a:ext cx="5679440" cy="4029879"/>
          </a:xfrm>
          <a:prstGeom prst="rect">
            <a:avLst/>
          </a:prstGeom>
        </p:spPr>
        <p:txBody>
          <a:bodyPr vert="horz" lIns="95920" tIns="47960" rIns="95920" bIns="4796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r">
              <a:defRPr sz="1400"/>
            </a:lvl1pPr>
          </a:lstStyle>
          <a:p>
            <a:fld id="{39DC57ED-270C-43E3-91AA-48F4CC1938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1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008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404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498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016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371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265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806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056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821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8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0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3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ED1C4103-FF01-4613-BB77-A54429AC18D2}" type="datetime4">
              <a:rPr lang="fr-FR" noProof="0" smtClean="0"/>
              <a:t>19 octobre 2021</a:t>
            </a:fld>
            <a:endParaRPr lang="fr-FR" noProof="0" dirty="0"/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889468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d'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DA024-CC5C-49D4-9EDE-B13C9CE4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6952101-6F0D-4470-B900-D7C009A83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60769C5C-EDFB-44C6-A754-7FD9C1B5A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8242" y="135808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6" name="Espace réservé pour une image  4">
            <a:extLst>
              <a:ext uri="{FF2B5EF4-FFF2-40B4-BE49-F238E27FC236}">
                <a16:creationId xmlns:a16="http://schemas.microsoft.com/office/drawing/2014/main" id="{CE83B8F1-3CFD-4C6F-B77B-684EE09D6F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43696" y="135808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1F07BDA-5AB0-410C-A329-8C06350E1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1227" y="135808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5E4514-E62C-42B5-BE1E-5F1CD3D2A789}"/>
              </a:ext>
            </a:extLst>
          </p:cNvPr>
          <p:cNvCxnSpPr/>
          <p:nvPr userDrawn="1"/>
        </p:nvCxnSpPr>
        <p:spPr>
          <a:xfrm flipH="1">
            <a:off x="914402" y="233280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5C946E34-2083-434D-8404-8F5AEE71F0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23927" y="135808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653795C-036F-4780-863C-5F5B75D45AC9}"/>
              </a:ext>
            </a:extLst>
          </p:cNvPr>
          <p:cNvCxnSpPr/>
          <p:nvPr userDrawn="1"/>
        </p:nvCxnSpPr>
        <p:spPr>
          <a:xfrm flipH="1">
            <a:off x="4643696" y="233280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Espace réservé pour une image  4">
            <a:extLst>
              <a:ext uri="{FF2B5EF4-FFF2-40B4-BE49-F238E27FC236}">
                <a16:creationId xmlns:a16="http://schemas.microsoft.com/office/drawing/2014/main" id="{6076C443-2E06-4281-8B05-53A67256EE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8242" y="2628159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4" name="Espace réservé pour une image  4">
            <a:extLst>
              <a:ext uri="{FF2B5EF4-FFF2-40B4-BE49-F238E27FC236}">
                <a16:creationId xmlns:a16="http://schemas.microsoft.com/office/drawing/2014/main" id="{AAFC24E1-75A5-4390-A26C-B3DE9FF20EE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43696" y="2628159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67AD350B-6F89-4863-9328-41F1D93BBC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31227" y="2628160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B1C8393-42C9-4E5B-B22A-7A1C80B3392B}"/>
              </a:ext>
            </a:extLst>
          </p:cNvPr>
          <p:cNvCxnSpPr/>
          <p:nvPr userDrawn="1"/>
        </p:nvCxnSpPr>
        <p:spPr>
          <a:xfrm flipH="1">
            <a:off x="914402" y="3602884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EADC8B10-F914-44B6-855C-77AEF500D4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23927" y="2634550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674119E-EE06-45F8-B404-7D969C8F47C0}"/>
              </a:ext>
            </a:extLst>
          </p:cNvPr>
          <p:cNvCxnSpPr/>
          <p:nvPr userDrawn="1"/>
        </p:nvCxnSpPr>
        <p:spPr>
          <a:xfrm flipH="1">
            <a:off x="4643696" y="3602884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Espace réservé pour une image  4">
            <a:extLst>
              <a:ext uri="{FF2B5EF4-FFF2-40B4-BE49-F238E27FC236}">
                <a16:creationId xmlns:a16="http://schemas.microsoft.com/office/drawing/2014/main" id="{2E8B88C5-9DD3-4342-8110-493B6A4046E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398242" y="3878367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0" name="Espace réservé pour une image  4">
            <a:extLst>
              <a:ext uri="{FF2B5EF4-FFF2-40B4-BE49-F238E27FC236}">
                <a16:creationId xmlns:a16="http://schemas.microsoft.com/office/drawing/2014/main" id="{11DFD99F-CCC2-490B-9103-83A0C7B5BF9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43696" y="3878367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105DF51F-34C2-49EC-92D0-D81C49BE61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1227" y="3878368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A75A8DBD-F5B7-405E-B653-6D5F7E42EB8D}"/>
              </a:ext>
            </a:extLst>
          </p:cNvPr>
          <p:cNvCxnSpPr/>
          <p:nvPr userDrawn="1"/>
        </p:nvCxnSpPr>
        <p:spPr>
          <a:xfrm flipH="1">
            <a:off x="914402" y="4853092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A402FF8C-DB59-4608-B517-7FD56431411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23927" y="3866242"/>
            <a:ext cx="2359026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D552D8A-671C-4599-8FC0-D56624B966E2}"/>
              </a:ext>
            </a:extLst>
          </p:cNvPr>
          <p:cNvCxnSpPr/>
          <p:nvPr userDrawn="1"/>
        </p:nvCxnSpPr>
        <p:spPr>
          <a:xfrm flipH="1">
            <a:off x="4643696" y="4853092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Espace réservé pour une image  4">
            <a:extLst>
              <a:ext uri="{FF2B5EF4-FFF2-40B4-BE49-F238E27FC236}">
                <a16:creationId xmlns:a16="http://schemas.microsoft.com/office/drawing/2014/main" id="{979E6621-7EBD-4E8A-9D3F-98667422C62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398242" y="512857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6" name="Espace réservé pour une image  4">
            <a:extLst>
              <a:ext uri="{FF2B5EF4-FFF2-40B4-BE49-F238E27FC236}">
                <a16:creationId xmlns:a16="http://schemas.microsoft.com/office/drawing/2014/main" id="{4EB9FABD-311A-46B5-803C-4468714878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643696" y="512857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B039882E-C7D2-4A10-8D17-525FEF96661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1227" y="512857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40312D7E-F5FE-4ADB-8526-4D9ED88C5C15}"/>
              </a:ext>
            </a:extLst>
          </p:cNvPr>
          <p:cNvCxnSpPr/>
          <p:nvPr userDrawn="1"/>
        </p:nvCxnSpPr>
        <p:spPr>
          <a:xfrm flipH="1">
            <a:off x="914402" y="610329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6AD72B51-7D15-4502-B762-932C85FC894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23927" y="512857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D9F259-C0D9-40E4-B155-CD1D47C48F43}"/>
              </a:ext>
            </a:extLst>
          </p:cNvPr>
          <p:cNvCxnSpPr/>
          <p:nvPr userDrawn="1"/>
        </p:nvCxnSpPr>
        <p:spPr>
          <a:xfrm flipH="1">
            <a:off x="4643696" y="610329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188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269974" y="2277417"/>
            <a:ext cx="4765976" cy="62477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579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400" kern="1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</a:lstStyle>
          <a:p>
            <a:r>
              <a:rPr lang="fr-FR" noProof="0" dirty="0"/>
              <a:t>Merci de votre attention</a:t>
            </a:r>
          </a:p>
        </p:txBody>
      </p:sp>
      <p:sp>
        <p:nvSpPr>
          <p:cNvPr id="10" name="Espace réservé du texte 18"/>
          <p:cNvSpPr>
            <a:spLocks noGrp="1"/>
          </p:cNvSpPr>
          <p:nvPr>
            <p:ph type="body" sz="quarter" idx="10" hasCustomPrompt="1"/>
          </p:nvPr>
        </p:nvSpPr>
        <p:spPr>
          <a:xfrm>
            <a:off x="991769" y="4403563"/>
            <a:ext cx="6848148" cy="267471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z="1000" b="1" noProof="0" dirty="0">
                <a:solidFill>
                  <a:schemeClr val="tx1"/>
                </a:solidFill>
                <a:latin typeface="Calibri"/>
                <a:cs typeface="Calibri"/>
              </a:rPr>
              <a:t>Crédits photos </a:t>
            </a:r>
            <a:r>
              <a:rPr lang="fr-FR" sz="1000" noProof="0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11" name="Espace réservé du texte 20"/>
          <p:cNvSpPr>
            <a:spLocks noGrp="1"/>
          </p:cNvSpPr>
          <p:nvPr>
            <p:ph type="body" sz="quarter" idx="12" hasCustomPrompt="1"/>
          </p:nvPr>
        </p:nvSpPr>
        <p:spPr>
          <a:xfrm>
            <a:off x="3269974" y="3140287"/>
            <a:ext cx="4714240" cy="405970"/>
          </a:xfrm>
        </p:spPr>
        <p:txBody>
          <a:bodyPr>
            <a:spAutoFit/>
          </a:bodyPr>
          <a:lstStyle>
            <a:lvl1pPr marL="0" indent="0">
              <a:buFontTx/>
              <a:buNone/>
              <a:defRPr lang="fr-FR" sz="2000" kern="1200" smtClean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fr-FR" sz="2000" kern="1200" noProof="0" dirty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Mise à jour 20 mai 2019</a:t>
            </a:r>
            <a:endParaRPr lang="fr-FR" noProof="0" dirty="0"/>
          </a:p>
        </p:txBody>
      </p:sp>
      <p:sp>
        <p:nvSpPr>
          <p:cNvPr id="12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pic>
        <p:nvPicPr>
          <p:cNvPr id="13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4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54937" y="3564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977181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e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0"/>
            <a:ext cx="9144000" cy="5998464"/>
          </a:xfrm>
          <a:prstGeom prst="rect">
            <a:avLst/>
          </a:prstGeom>
        </p:spPr>
      </p:pic>
      <p:pic>
        <p:nvPicPr>
          <p:cNvPr id="13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6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Annexes</a:t>
            </a:r>
          </a:p>
        </p:txBody>
      </p:sp>
      <p:sp>
        <p:nvSpPr>
          <p:cNvPr id="19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20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13 mai 2019</a:t>
            </a:r>
          </a:p>
        </p:txBody>
      </p:sp>
    </p:spTree>
    <p:extLst>
      <p:ext uri="{BB962C8B-B14F-4D97-AF65-F5344CB8AC3E}">
        <p14:creationId xmlns:p14="http://schemas.microsoft.com/office/powerpoint/2010/main" val="93149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19 octobre 2021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699585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673908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3234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0038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46554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19 octobre 2021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85783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06679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19 octobre 2021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42050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42796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48433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41349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5286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513944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77697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0520F-F2B4-4144-B2A0-D31492DE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0C283F-3F6C-463B-B6FF-C5A1120E75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A0235D1-1CA4-4813-8F9E-8EA6F5F924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27" name="Titre 4">
            <a:extLst>
              <a:ext uri="{FF2B5EF4-FFF2-40B4-BE49-F238E27FC236}">
                <a16:creationId xmlns:a16="http://schemas.microsoft.com/office/drawing/2014/main" id="{9EB6429C-6B7C-4EE1-B9DC-E41E0338FCE4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Espace réservé pour une image  28">
            <a:extLst>
              <a:ext uri="{FF2B5EF4-FFF2-40B4-BE49-F238E27FC236}">
                <a16:creationId xmlns:a16="http://schemas.microsoft.com/office/drawing/2014/main" id="{00B39465-DFB6-4F0B-AD93-34B67A43F556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31444" y="1835212"/>
            <a:ext cx="1521946" cy="1950713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1" name="Espace réservé pour une image  30">
            <a:extLst>
              <a:ext uri="{FF2B5EF4-FFF2-40B4-BE49-F238E27FC236}">
                <a16:creationId xmlns:a16="http://schemas.microsoft.com/office/drawing/2014/main" id="{05215E8A-C584-469C-8777-F84DF88AD457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752037" y="1835212"/>
            <a:ext cx="1478663" cy="119856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3" name="Espace réservé pour une image  32">
            <a:extLst>
              <a:ext uri="{FF2B5EF4-FFF2-40B4-BE49-F238E27FC236}">
                <a16:creationId xmlns:a16="http://schemas.microsoft.com/office/drawing/2014/main" id="{F295F236-0258-44BD-A085-BC26E990060E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334674" y="1835151"/>
            <a:ext cx="1178590" cy="1280980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5" name="Espace réservé pour une image  34">
            <a:extLst>
              <a:ext uri="{FF2B5EF4-FFF2-40B4-BE49-F238E27FC236}">
                <a16:creationId xmlns:a16="http://schemas.microsoft.com/office/drawing/2014/main" id="{10F23775-F583-446B-ADBA-A32E31D6D2F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328279" y="3298825"/>
            <a:ext cx="1184516" cy="1138108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7" name="Espace réservé pour une image  36">
            <a:extLst>
              <a:ext uri="{FF2B5EF4-FFF2-40B4-BE49-F238E27FC236}">
                <a16:creationId xmlns:a16="http://schemas.microsoft.com/office/drawing/2014/main" id="{CBB53359-B79D-4793-A0BA-531D16C92DB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1757364" y="3201989"/>
            <a:ext cx="1466941" cy="58393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9" name="Espace réservé pour une image  38">
            <a:extLst>
              <a:ext uri="{FF2B5EF4-FFF2-40B4-BE49-F238E27FC236}">
                <a16:creationId xmlns:a16="http://schemas.microsoft.com/office/drawing/2014/main" id="{7629CC81-1DE8-42E7-8943-496B487C7A15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31763" y="3968619"/>
            <a:ext cx="1517650" cy="52718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1" name="Espace réservé pour une image  40">
            <a:extLst>
              <a:ext uri="{FF2B5EF4-FFF2-40B4-BE49-F238E27FC236}">
                <a16:creationId xmlns:a16="http://schemas.microsoft.com/office/drawing/2014/main" id="{3D9A0616-6187-42B8-A49C-5704495AFA0F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31763" y="4673601"/>
            <a:ext cx="1517650" cy="60564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3" name="Espace réservé pour une image  42">
            <a:extLst>
              <a:ext uri="{FF2B5EF4-FFF2-40B4-BE49-F238E27FC236}">
                <a16:creationId xmlns:a16="http://schemas.microsoft.com/office/drawing/2014/main" id="{10BA3FEF-381F-4AA8-9215-136F5361141D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1752037" y="3968619"/>
            <a:ext cx="1466850" cy="1310624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5" name="Espace réservé pour une image  44">
            <a:extLst>
              <a:ext uri="{FF2B5EF4-FFF2-40B4-BE49-F238E27FC236}">
                <a16:creationId xmlns:a16="http://schemas.microsoft.com/office/drawing/2014/main" id="{8FD27BC5-345B-4477-941A-3575E8185B4F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319464" y="4619627"/>
            <a:ext cx="1193800" cy="65961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429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838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08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107440" y="196178"/>
            <a:ext cx="8229600" cy="379192"/>
          </a:xfrm>
          <a:prstGeom prst="rect">
            <a:avLst/>
          </a:prstGeom>
        </p:spPr>
        <p:txBody>
          <a:bodyPr vert="horz" lIns="127723" tIns="50285" rIns="127723" bIns="50285" rtlCol="0" anchor="ctr">
            <a:spAutoFit/>
          </a:bodyPr>
          <a:lstStyle>
            <a:lvl1pPr>
              <a:defRPr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76914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2331902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 smtClean="0">
                <a:latin typeface="Calibri" panose="020F0502020204030204" pitchFamily="34" charset="0"/>
              </a:rPr>
              <a:t>C2</a:t>
            </a:r>
            <a:r>
              <a:rPr lang="fr-FR" sz="1100" baseline="0" dirty="0" smtClean="0">
                <a:latin typeface="Calibri" panose="020F0502020204030204" pitchFamily="34" charset="0"/>
              </a:rPr>
              <a:t> - sélection de modèle et évaluation</a:t>
            </a:r>
            <a:endParaRPr lang="fr-FR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84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04" r:id="rId2"/>
    <p:sldLayoutId id="2147483705" r:id="rId3"/>
    <p:sldLayoutId id="2147483706" r:id="rId4"/>
    <p:sldLayoutId id="2147483709" r:id="rId5"/>
    <p:sldLayoutId id="2147483710" r:id="rId6"/>
    <p:sldLayoutId id="2147483711" r:id="rId7"/>
    <p:sldLayoutId id="2147483708" r:id="rId8"/>
    <p:sldLayoutId id="2147483707" r:id="rId9"/>
    <p:sldLayoutId id="2147483732" r:id="rId10"/>
    <p:sldLayoutId id="2147483701" r:id="rId11"/>
    <p:sldLayoutId id="2147483702" r:id="rId12"/>
  </p:sldLayoutIdLst>
  <p:timing>
    <p:tnLst>
      <p:par>
        <p:cTn id="1" dur="indefinite" restart="never" nodeType="tmRoot"/>
      </p:par>
    </p:tnLst>
  </p:timing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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24 janvier 2023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61946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9" r:id="rId3"/>
    <p:sldLayoutId id="2147483717" r:id="rId4"/>
    <p:sldLayoutId id="2147483718" r:id="rId5"/>
  </p:sldLayoutIdLst>
  <p:timing>
    <p:tnLst>
      <p:par>
        <p:cTn id="1" dur="indefinite" restart="never" nodeType="tmRoot"/>
      </p:par>
    </p:tnLst>
  </p:timing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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24 janvier 2023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20076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31" r:id="rId3"/>
    <p:sldLayoutId id="2147483729" r:id="rId4"/>
    <p:sldLayoutId id="2147483730" r:id="rId5"/>
  </p:sldLayoutIdLst>
  <p:timing>
    <p:tnLst>
      <p:par>
        <p:cTn id="1" dur="indefinite" restart="never" nodeType="tmRoot"/>
      </p:par>
    </p:tnLst>
  </p:timing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u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2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11" Type="http://schemas.openxmlformats.org/officeDocument/2006/relationships/image" Target="../media/image25.png"/><Relationship Id="rId5" Type="http://schemas.openxmlformats.org/officeDocument/2006/relationships/image" Target="../media/image9.emf"/><Relationship Id="rId10" Type="http://schemas.openxmlformats.org/officeDocument/2006/relationships/image" Target="../media/image30.png"/><Relationship Id="rId4" Type="http://schemas.openxmlformats.org/officeDocument/2006/relationships/image" Target="../media/image8.emf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3757570" y="2022467"/>
            <a:ext cx="4776830" cy="1669906"/>
          </a:xfrm>
        </p:spPr>
        <p:txBody>
          <a:bodyPr/>
          <a:lstStyle/>
          <a:p>
            <a:r>
              <a:rPr lang="fr-FR" dirty="0" smtClean="0"/>
              <a:t>Sélection de modèle et évaluation </a:t>
            </a:r>
          </a:p>
          <a:p>
            <a:r>
              <a:rPr lang="fr-FR" dirty="0" smtClean="0"/>
              <a:t>C2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884465" y="5573328"/>
            <a:ext cx="2942010" cy="309021"/>
          </a:xfrm>
        </p:spPr>
        <p:txBody>
          <a:bodyPr/>
          <a:lstStyle/>
          <a:p>
            <a:r>
              <a:rPr lang="fr-FR" dirty="0" smtClean="0"/>
              <a:t>24/01/2023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834775" y="4578243"/>
            <a:ext cx="8053851" cy="783509"/>
          </a:xfrm>
        </p:spPr>
        <p:txBody>
          <a:bodyPr/>
          <a:lstStyle/>
          <a:p>
            <a:r>
              <a:rPr lang="fr-FR" sz="2000" b="1" dirty="0"/>
              <a:t>C</a:t>
            </a:r>
            <a:r>
              <a:rPr lang="fr-FR" dirty="0"/>
              <a:t>hristophe </a:t>
            </a:r>
            <a:r>
              <a:rPr lang="fr-FR" sz="2000" b="1" dirty="0" smtClean="0"/>
              <a:t>M</a:t>
            </a:r>
            <a:r>
              <a:rPr lang="fr-FR" dirty="0" smtClean="0"/>
              <a:t>illet</a:t>
            </a:r>
            <a:r>
              <a:rPr lang="fr-FR" baseline="30000" dirty="0" smtClean="0"/>
              <a:t>1,2</a:t>
            </a:r>
          </a:p>
          <a:p>
            <a:r>
              <a:rPr lang="fr-FR" baseline="30000" dirty="0" smtClean="0"/>
              <a:t>1 </a:t>
            </a:r>
            <a:r>
              <a:rPr lang="fr-FR" dirty="0" smtClean="0"/>
              <a:t>CEA, DAM, DIF; </a:t>
            </a:r>
            <a:r>
              <a:rPr lang="fr-FR" baseline="30000" dirty="0" smtClean="0"/>
              <a:t>2</a:t>
            </a:r>
            <a:r>
              <a:rPr lang="fr-FR" dirty="0" smtClean="0"/>
              <a:t>ENS Paris-Saclay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733" y="6181964"/>
            <a:ext cx="1838893" cy="40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0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10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6020"/>
            <a:ext cx="7789671" cy="599509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Sélection de modèle et évaluation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○ ○ ○</a:t>
            </a:r>
            <a:r>
              <a:rPr lang="fr-FR" sz="1800" dirty="0" smtClean="0">
                <a:solidFill>
                  <a:schemeClr val="tx1"/>
                </a:solidFill>
              </a:rPr>
              <a:t> </a:t>
            </a:r>
            <a:r>
              <a:rPr lang="fr-FR" sz="1800" dirty="0">
                <a:solidFill>
                  <a:schemeClr val="tx1"/>
                </a:solidFill>
              </a:rPr>
              <a:t>○ </a:t>
            </a:r>
            <a:r>
              <a:rPr lang="fr-FR" sz="1800" dirty="0" smtClean="0">
                <a:solidFill>
                  <a:schemeClr val="tx1"/>
                </a:solidFill>
              </a:rPr>
              <a:t>● Points clés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4" name="Espace réservé du contenu 4"/>
          <p:cNvSpPr txBox="1">
            <a:spLocks/>
          </p:cNvSpPr>
          <p:nvPr/>
        </p:nvSpPr>
        <p:spPr>
          <a:xfrm>
            <a:off x="136609" y="773396"/>
            <a:ext cx="8760502" cy="5207285"/>
          </a:xfrm>
          <a:prstGeom prst="rect">
            <a:avLst/>
          </a:prstGeom>
        </p:spPr>
        <p:txBody>
          <a:bodyPr vert="horz" wrap="square" lIns="127723" tIns="63862" rIns="127723" bIns="63862" rtlCol="0">
            <a:spAutoFit/>
          </a:bodyPr>
          <a:lstStyle>
            <a:lvl1pPr marL="239481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SzPct val="80000"/>
              <a:buFont typeface="Wingdings 3" panose="05040102010807070707" pitchFamily="18" charset="2"/>
              <a:buChar char=""/>
              <a:defRPr sz="1800" b="1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18444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97407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76370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155332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634295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panose="05040102010807070707" pitchFamily="18" charset="2"/>
              <a:buNone/>
            </a:pPr>
            <a:r>
              <a:rPr lang="fr-FR" b="0" dirty="0" smtClean="0">
                <a:solidFill>
                  <a:schemeClr val="tx1"/>
                </a:solidFill>
              </a:rPr>
              <a:t>Pour éviter le sur-apprentissage, il est essentiel lors de l’étape de sélection du modèle de valider les différents modèles testés sur un jeu de données différent de celui utilisé pour l’entraînement.</a:t>
            </a:r>
          </a:p>
          <a:p>
            <a:pPr marL="0" indent="0" algn="just">
              <a:spcBef>
                <a:spcPts val="600"/>
              </a:spcBef>
              <a:buFont typeface="Wingdings 3" panose="05040102010807070707" pitchFamily="18" charset="2"/>
              <a:buNone/>
            </a:pPr>
            <a:r>
              <a:rPr lang="fr-FR" b="0" dirty="0" smtClean="0">
                <a:solidFill>
                  <a:schemeClr val="tx1"/>
                </a:solidFill>
              </a:rPr>
              <a:t>Pour estimer la performance de généralisation d’un modèle, il est essentiel de l’évaluer sur des données qui n’ont été utilisées ni pour l’entraînement, ni pour la sélection de ce modèle.</a:t>
            </a:r>
          </a:p>
          <a:p>
            <a:pPr marL="0" indent="0" algn="just">
              <a:spcBef>
                <a:spcPts val="600"/>
              </a:spcBef>
              <a:buFont typeface="Wingdings 3" panose="05040102010807070707" pitchFamily="18" charset="2"/>
              <a:buNone/>
            </a:pPr>
            <a:r>
              <a:rPr lang="fr-FR" b="0" dirty="0" smtClean="0">
                <a:solidFill>
                  <a:schemeClr val="tx1"/>
                </a:solidFill>
              </a:rPr>
              <a:t>De nombreux critères permettent d’évaluer la performance prédictive d’un modèle. On les choisira en fonction de l’application. Pour interpréter la performance d’un modèle, il peut être utile de le comparer à une approche naïve.</a:t>
            </a:r>
          </a:p>
          <a:p>
            <a:pPr marL="0" indent="0" algn="just">
              <a:buFont typeface="Wingdings 3" panose="05040102010807070707" pitchFamily="18" charset="2"/>
              <a:buNone/>
            </a:pPr>
            <a:endParaRPr lang="fr-FR" b="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fr-FR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Pour aller plus loin 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fr-FR" sz="1600" dirty="0" smtClean="0">
                <a:solidFill>
                  <a:schemeClr val="tx1">
                    <a:lumMod val="50000"/>
                  </a:schemeClr>
                </a:solidFill>
              </a:rPr>
              <a:t>Notion d’optimisme 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(erreur d’entraînement – erreur de test) </a:t>
            </a:r>
            <a:r>
              <a:rPr lang="fr-FR" sz="1600" dirty="0" smtClean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fr-FR" sz="1600" b="0" dirty="0" err="1" smtClean="0">
                <a:solidFill>
                  <a:schemeClr val="tx1"/>
                </a:solidFill>
              </a:rPr>
              <a:t>Dodge</a:t>
            </a:r>
            <a:r>
              <a:rPr lang="fr-FR" sz="1600" b="0" dirty="0" smtClean="0">
                <a:solidFill>
                  <a:schemeClr val="tx1"/>
                </a:solidFill>
              </a:rPr>
              <a:t>, Y. &amp; </a:t>
            </a:r>
            <a:r>
              <a:rPr lang="fr-FR" sz="1600" b="0" dirty="0" err="1" smtClean="0">
                <a:solidFill>
                  <a:schemeClr val="tx1"/>
                </a:solidFill>
              </a:rPr>
              <a:t>Rousson</a:t>
            </a:r>
            <a:r>
              <a:rPr lang="fr-FR" sz="1600" b="0" dirty="0" smtClean="0">
                <a:solidFill>
                  <a:schemeClr val="tx1"/>
                </a:solidFill>
              </a:rPr>
              <a:t>, V. (2004). </a:t>
            </a:r>
            <a:r>
              <a:rPr lang="fr-FR" sz="1600" b="0" i="1" dirty="0" smtClean="0">
                <a:solidFill>
                  <a:schemeClr val="tx1"/>
                </a:solidFill>
              </a:rPr>
              <a:t>Analyse de régression appliquée. </a:t>
            </a:r>
            <a:r>
              <a:rPr lang="fr-FR" sz="1600" b="0" dirty="0" err="1" smtClean="0">
                <a:solidFill>
                  <a:schemeClr val="tx1"/>
                </a:solidFill>
              </a:rPr>
              <a:t>Dunod</a:t>
            </a:r>
            <a:r>
              <a:rPr lang="fr-FR" sz="1600" b="0" dirty="0" smtClean="0">
                <a:solidFill>
                  <a:schemeClr val="tx1"/>
                </a:solidFill>
              </a:rPr>
              <a:t>.</a:t>
            </a:r>
            <a:endParaRPr lang="fr-FR" sz="1600" b="0" dirty="0">
              <a:solidFill>
                <a:schemeClr val="tx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fr-FR" sz="1600" dirty="0" smtClean="0">
                <a:solidFill>
                  <a:schemeClr val="tx1">
                    <a:lumMod val="50000"/>
                  </a:schemeClr>
                </a:solidFill>
              </a:rPr>
              <a:t>Validation croisée : </a:t>
            </a:r>
            <a:r>
              <a:rPr lang="fr-FR" sz="1600" b="0" dirty="0" err="1" smtClean="0">
                <a:solidFill>
                  <a:schemeClr val="tx1"/>
                </a:solidFill>
              </a:rPr>
              <a:t>Arlot</a:t>
            </a:r>
            <a:r>
              <a:rPr lang="fr-FR" sz="1600" b="0" dirty="0" smtClean="0">
                <a:solidFill>
                  <a:schemeClr val="tx1"/>
                </a:solidFill>
              </a:rPr>
              <a:t>, S. &amp; </a:t>
            </a:r>
            <a:r>
              <a:rPr lang="fr-FR" sz="1600" b="0" dirty="0" err="1" smtClean="0">
                <a:solidFill>
                  <a:schemeClr val="tx1"/>
                </a:solidFill>
              </a:rPr>
              <a:t>Celisse</a:t>
            </a:r>
            <a:r>
              <a:rPr lang="fr-FR" sz="1600" b="0" dirty="0" smtClean="0">
                <a:solidFill>
                  <a:schemeClr val="tx1"/>
                </a:solidFill>
              </a:rPr>
              <a:t>, A. (2010). A </a:t>
            </a:r>
            <a:r>
              <a:rPr lang="fr-FR" sz="1600" b="0" dirty="0" err="1" smtClean="0">
                <a:solidFill>
                  <a:schemeClr val="tx1"/>
                </a:solidFill>
              </a:rPr>
              <a:t>survey</a:t>
            </a:r>
            <a:r>
              <a:rPr lang="fr-FR" sz="1600" b="0" dirty="0" smtClean="0">
                <a:solidFill>
                  <a:schemeClr val="tx1"/>
                </a:solidFill>
              </a:rPr>
              <a:t> of cross-validation </a:t>
            </a:r>
            <a:r>
              <a:rPr lang="fr-FR" sz="1600" b="0" dirty="0" err="1" smtClean="0">
                <a:solidFill>
                  <a:schemeClr val="tx1"/>
                </a:solidFill>
              </a:rPr>
              <a:t>procedures</a:t>
            </a:r>
            <a:r>
              <a:rPr lang="fr-FR" sz="1600" b="0" dirty="0" smtClean="0">
                <a:solidFill>
                  <a:schemeClr val="tx1"/>
                </a:solidFill>
              </a:rPr>
              <a:t> for model </a:t>
            </a:r>
            <a:r>
              <a:rPr lang="fr-FR" sz="1600" b="0" dirty="0" err="1" smtClean="0">
                <a:solidFill>
                  <a:schemeClr val="tx1"/>
                </a:solidFill>
              </a:rPr>
              <a:t>selection</a:t>
            </a:r>
            <a:r>
              <a:rPr lang="fr-FR" sz="1600" b="0" dirty="0" smtClean="0">
                <a:solidFill>
                  <a:schemeClr val="tx1"/>
                </a:solidFill>
              </a:rPr>
              <a:t>.</a:t>
            </a:r>
            <a:r>
              <a:rPr lang="fr-FR" sz="1600" b="0" i="1" dirty="0" smtClean="0">
                <a:solidFill>
                  <a:schemeClr val="tx1"/>
                </a:solidFill>
              </a:rPr>
              <a:t> </a:t>
            </a:r>
            <a:r>
              <a:rPr lang="fr-FR" sz="1600" b="0" i="1" dirty="0" err="1" smtClean="0">
                <a:solidFill>
                  <a:schemeClr val="tx1"/>
                </a:solidFill>
              </a:rPr>
              <a:t>Statistics</a:t>
            </a:r>
            <a:r>
              <a:rPr lang="fr-FR" sz="1600" b="0" i="1" dirty="0" smtClean="0">
                <a:solidFill>
                  <a:schemeClr val="tx1"/>
                </a:solidFill>
              </a:rPr>
              <a:t> </a:t>
            </a:r>
            <a:r>
              <a:rPr lang="fr-FR" sz="1600" b="0" i="1" dirty="0" err="1" smtClean="0">
                <a:solidFill>
                  <a:schemeClr val="tx1"/>
                </a:solidFill>
              </a:rPr>
              <a:t>Surveys</a:t>
            </a:r>
            <a:r>
              <a:rPr lang="fr-FR" sz="1600" b="0" i="1" dirty="0" smtClean="0">
                <a:solidFill>
                  <a:schemeClr val="tx1"/>
                </a:solidFill>
              </a:rPr>
              <a:t>, 4:40-79.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fr-FR" sz="1600" dirty="0" smtClean="0">
                <a:solidFill>
                  <a:schemeClr val="tx1">
                    <a:lumMod val="50000"/>
                  </a:schemeClr>
                </a:solidFill>
              </a:rPr>
              <a:t>Longueur de description minimale (MDL) : </a:t>
            </a:r>
            <a:r>
              <a:rPr lang="fr-FR" sz="1600" b="0" dirty="0" err="1" smtClean="0">
                <a:solidFill>
                  <a:schemeClr val="tx1"/>
                </a:solidFill>
              </a:rPr>
              <a:t>Rissanen</a:t>
            </a:r>
            <a:r>
              <a:rPr lang="fr-FR" sz="1600" b="0" dirty="0" smtClean="0">
                <a:solidFill>
                  <a:schemeClr val="tx1"/>
                </a:solidFill>
              </a:rPr>
              <a:t>, J. </a:t>
            </a:r>
            <a:r>
              <a:rPr lang="fr-FR" sz="1600" b="0" dirty="0">
                <a:solidFill>
                  <a:schemeClr val="tx1"/>
                </a:solidFill>
              </a:rPr>
              <a:t>(</a:t>
            </a:r>
            <a:r>
              <a:rPr lang="fr-FR" sz="1600" b="0" dirty="0" smtClean="0">
                <a:solidFill>
                  <a:schemeClr val="tx1"/>
                </a:solidFill>
              </a:rPr>
              <a:t>1978). </a:t>
            </a:r>
            <a:r>
              <a:rPr lang="fr-FR" sz="1600" b="0" dirty="0" err="1" smtClean="0">
                <a:solidFill>
                  <a:schemeClr val="tx1"/>
                </a:solidFill>
              </a:rPr>
              <a:t>Modeling</a:t>
            </a:r>
            <a:r>
              <a:rPr lang="fr-FR" sz="1600" b="0" dirty="0" smtClean="0">
                <a:solidFill>
                  <a:schemeClr val="tx1"/>
                </a:solidFill>
              </a:rPr>
              <a:t> by </a:t>
            </a:r>
            <a:r>
              <a:rPr lang="fr-FR" sz="1600" b="0" dirty="0" err="1" smtClean="0">
                <a:solidFill>
                  <a:schemeClr val="tx1"/>
                </a:solidFill>
              </a:rPr>
              <a:t>shortest</a:t>
            </a:r>
            <a:r>
              <a:rPr lang="fr-FR" sz="1600" b="0" dirty="0" smtClean="0">
                <a:solidFill>
                  <a:schemeClr val="tx1"/>
                </a:solidFill>
              </a:rPr>
              <a:t> data description. </a:t>
            </a:r>
            <a:r>
              <a:rPr lang="fr-FR" sz="1600" b="0" dirty="0" err="1" smtClean="0">
                <a:solidFill>
                  <a:schemeClr val="tx1"/>
                </a:solidFill>
              </a:rPr>
              <a:t>Automatica</a:t>
            </a:r>
            <a:r>
              <a:rPr lang="fr-FR" sz="1600" b="0" dirty="0" smtClean="0">
                <a:solidFill>
                  <a:schemeClr val="tx1"/>
                </a:solidFill>
              </a:rPr>
              <a:t>, 14(5):465-471.</a:t>
            </a:r>
          </a:p>
        </p:txBody>
      </p:sp>
    </p:spTree>
    <p:extLst>
      <p:ext uri="{BB962C8B-B14F-4D97-AF65-F5344CB8AC3E}">
        <p14:creationId xmlns:p14="http://schemas.microsoft.com/office/powerpoint/2010/main" val="105802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93735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743127" y="4546326"/>
            <a:ext cx="2100622" cy="558011"/>
          </a:xfrm>
          <a:prstGeom prst="rect">
            <a:avLst/>
          </a:prstGeom>
          <a:solidFill>
            <a:srgbClr val="C0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2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Sélection de modèle et évaluation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● </a:t>
            </a:r>
            <a:r>
              <a:rPr lang="fr-FR" sz="1800" dirty="0" smtClean="0">
                <a:solidFill>
                  <a:schemeClr val="tx1"/>
                </a:solidFill>
              </a:rPr>
              <a:t>○ 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 ○ ○</a:t>
            </a:r>
            <a:r>
              <a:rPr lang="fr-FR" sz="1800" dirty="0" smtClean="0">
                <a:solidFill>
                  <a:schemeClr val="tx1"/>
                </a:solidFill>
              </a:rPr>
              <a:t> </a:t>
            </a:r>
            <a:r>
              <a:rPr lang="fr-FR" sz="1800" dirty="0">
                <a:solidFill>
                  <a:schemeClr val="tx1"/>
                </a:solidFill>
              </a:rPr>
              <a:t>Notations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Espace réservé du contenu 4"/>
          <p:cNvSpPr>
            <a:spLocks noGrp="1"/>
          </p:cNvSpPr>
          <p:nvPr>
            <p:ph idx="1"/>
          </p:nvPr>
        </p:nvSpPr>
        <p:spPr>
          <a:xfrm>
            <a:off x="195400" y="772803"/>
            <a:ext cx="8536707" cy="959968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 smtClean="0">
                <a:solidFill>
                  <a:schemeClr val="tx1"/>
                </a:solidFill>
              </a:rPr>
              <a:t>Objectif :</a:t>
            </a:r>
          </a:p>
          <a:p>
            <a:pPr marL="0" indent="0" algn="just">
              <a:buNone/>
            </a:pPr>
            <a:r>
              <a:rPr lang="fr-FR" b="0" dirty="0" smtClean="0">
                <a:solidFill>
                  <a:schemeClr val="tx1"/>
                </a:solidFill>
              </a:rPr>
              <a:t>Sélectionner et évaluer un modèle d’apprentissage supervisé et estimer la performance en généralisation de ce modèle.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Espace réservé du contenu 4"/>
              <p:cNvSpPr txBox="1">
                <a:spLocks/>
              </p:cNvSpPr>
              <p:nvPr/>
            </p:nvSpPr>
            <p:spPr>
              <a:xfrm>
                <a:off x="195400" y="1915130"/>
                <a:ext cx="8536707" cy="1236967"/>
              </a:xfrm>
              <a:prstGeom prst="rect">
                <a:avLst/>
              </a:prstGeom>
            </p:spPr>
            <p:txBody>
              <a:bodyPr vert="horz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1 :</a:t>
                </a:r>
              </a:p>
              <a:p>
                <a:pPr marL="0" indent="0" algn="just">
                  <a:buFont typeface="Wingdings 3" panose="05040102010807070707" pitchFamily="18" charset="2"/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Étant donné un jeu de données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partitionné en deux jeux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on appelle </a:t>
                </a:r>
                <a:r>
                  <a:rPr lang="fr-FR" b="0" i="1" dirty="0" smtClean="0">
                    <a:solidFill>
                      <a:srgbClr val="C00000"/>
                    </a:solidFill>
                  </a:rPr>
                  <a:t>jeu d’entraînement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l’ensemble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utilisé pour entraîner un modèle prédictif, et </a:t>
                </a:r>
                <a:r>
                  <a:rPr lang="fr-FR" b="0" i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jeu de test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l’ensemble</a:t>
                </a:r>
                <a:r>
                  <a:rPr lang="fr-FR" b="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utilisé pour son évaluation.</a:t>
                </a:r>
              </a:p>
            </p:txBody>
          </p:sp>
        </mc:Choice>
        <mc:Fallback xmlns="">
          <p:sp>
            <p:nvSpPr>
              <p:cNvPr id="20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1915130"/>
                <a:ext cx="8536707" cy="1236967"/>
              </a:xfrm>
              <a:prstGeom prst="rect">
                <a:avLst/>
              </a:prstGeom>
              <a:blipFill>
                <a:blip r:embed="rId3"/>
                <a:stretch>
                  <a:fillRect l="-143" t="-985" r="-214" b="-5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Espace réservé du contenu 4"/>
              <p:cNvSpPr txBox="1">
                <a:spLocks/>
              </p:cNvSpPr>
              <p:nvPr/>
            </p:nvSpPr>
            <p:spPr>
              <a:xfrm>
                <a:off x="195400" y="3233315"/>
                <a:ext cx="8536707" cy="1698055"/>
              </a:xfrm>
              <a:prstGeom prst="rect">
                <a:avLst/>
              </a:prstGeom>
            </p:spPr>
            <p:txBody>
              <a:bodyPr vert="horz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Wingdings 3" panose="05040102010807070707" pitchFamily="18" charset="2"/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Choix entre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modèles :</a:t>
                </a:r>
              </a:p>
              <a:p>
                <a:pPr marL="0" indent="0" algn="just">
                  <a:spcAft>
                    <a:spcPts val="600"/>
                  </a:spcAft>
                  <a:buFont typeface="Wingdings 3" panose="050401020108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fr-FR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16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1600" b="0" i="0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fr-FR" sz="16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16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fr-FR" sz="16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fr-FR" sz="16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6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600" b="0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600" b="0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b="0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𝒟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600" b="0" i="0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te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fr-FR" sz="16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sz="16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16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6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16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sSub>
                                <m:sSubPr>
                                  <m:ctrlPr>
                                    <a:rPr lang="fr-FR" sz="16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sz="16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 sz="1600" b="0" i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te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fr-FR" sz="16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fr-FR" sz="16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6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16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sz="1600" b="0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1600" b="0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b="0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fr-FR" sz="16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  <m:r>
                        <a:rPr lang="fr-FR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1600" b="0" dirty="0" smtClean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algn="just"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Quelle est l’erreur de généralisation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?</a:t>
                </a:r>
              </a:p>
              <a:p>
                <a:pPr algn="just"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Solution : partitionner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val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3233315"/>
                <a:ext cx="8536707" cy="1698055"/>
              </a:xfrm>
              <a:prstGeom prst="rect">
                <a:avLst/>
              </a:prstGeom>
              <a:blipFill>
                <a:blip r:embed="rId4"/>
                <a:stretch>
                  <a:fillRect l="-143" t="-717" b="-2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1492370" y="5011143"/>
                <a:ext cx="22428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800" dirty="0" smtClean="0">
                    <a:solidFill>
                      <a:srgbClr val="C00000"/>
                    </a:solidFill>
                  </a:rPr>
                  <a:t>Entraînement des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</a:rPr>
                  <a:t> algorithmes </a:t>
                </a:r>
                <a:r>
                  <a:rPr lang="en-US" sz="1800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→</a:t>
                </a:r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370" y="5011143"/>
                <a:ext cx="2242868" cy="646331"/>
              </a:xfrm>
              <a:prstGeom prst="rect">
                <a:avLst/>
              </a:prstGeom>
              <a:blipFill>
                <a:blip r:embed="rId5"/>
                <a:stretch>
                  <a:fillRect l="-2446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2923305" y="5289724"/>
                <a:ext cx="21652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fr-FR" sz="1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Évaluation des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fr-FR" sz="1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modèles  </a:t>
                </a:r>
                <a:r>
                  <a:rPr lang="en-US" sz="1800" dirty="0" smtClean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→</a:t>
                </a:r>
                <a:r>
                  <a:rPr lang="en-US" sz="1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endParaRPr lang="en-US" sz="1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305" y="5289724"/>
                <a:ext cx="2165230" cy="646331"/>
              </a:xfrm>
              <a:prstGeom prst="rect">
                <a:avLst/>
              </a:prstGeom>
              <a:blipFill>
                <a:blip r:embed="rId6"/>
                <a:stretch>
                  <a:fillRect l="-2535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ZoneTexte 28"/>
          <p:cNvSpPr txBox="1"/>
          <p:nvPr/>
        </p:nvSpPr>
        <p:spPr>
          <a:xfrm>
            <a:off x="4092188" y="5559679"/>
            <a:ext cx="2165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800" dirty="0" smtClean="0">
                <a:solidFill>
                  <a:schemeClr val="accent2">
                    <a:lumMod val="75000"/>
                  </a:schemeClr>
                </a:solidFill>
              </a:rPr>
              <a:t>Test du modèle sélectionné</a:t>
            </a:r>
            <a:endParaRPr lang="fr-FR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3916392" y="5745192"/>
            <a:ext cx="0" cy="32780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 flipV="1">
            <a:off x="1276709" y="6065281"/>
            <a:ext cx="2639683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C00000"/>
                </a:gs>
                <a:gs pos="100000">
                  <a:schemeClr val="accent1">
                    <a:lumMod val="75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>
            <a:off x="1280824" y="5366139"/>
            <a:ext cx="0" cy="70201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1268083" y="5360187"/>
            <a:ext cx="232913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1268083" y="6029970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</m:t>
                          </m:r>
                        </m:sub>
                      </m:sSub>
                      <m:r>
                        <a:rPr lang="fr-F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fr-FR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</m:t>
                          </m:r>
                        </m:sub>
                      </m:sSub>
                      <m:r>
                        <a:rPr lang="fr-F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fr-FR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800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val</m:t>
                          </m:r>
                        </m:sub>
                      </m:sSub>
                    </m:oMath>
                  </m:oMathPara>
                </a14:m>
                <a:endParaRPr lang="fr-FR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083" y="6029970"/>
                <a:ext cx="21652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6743127" y="4546326"/>
            <a:ext cx="2100622" cy="1600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7609124" y="3962871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124" y="3962871"/>
                <a:ext cx="368627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44"/>
          <p:cNvCxnSpPr/>
          <p:nvPr/>
        </p:nvCxnSpPr>
        <p:spPr>
          <a:xfrm>
            <a:off x="6565624" y="4546326"/>
            <a:ext cx="0" cy="16002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headEnd type="arrow"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6191034" y="5104337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 smtClean="0"/>
                  <a:t> </a:t>
                </a:r>
                <a:endParaRPr lang="en-US" sz="18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034" y="5104337"/>
                <a:ext cx="37459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>
            <a:off x="6743127" y="4392133"/>
            <a:ext cx="2100622" cy="0"/>
          </a:xfrm>
          <a:prstGeom prst="line">
            <a:avLst/>
          </a:prstGeom>
          <a:ln w="19050">
            <a:solidFill>
              <a:srgbClr val="C00000"/>
            </a:solidFill>
            <a:headEnd type="arrow"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759487" y="5106657"/>
            <a:ext cx="2100622" cy="373984"/>
          </a:xfrm>
          <a:prstGeom prst="rect">
            <a:avLst/>
          </a:prstGeom>
          <a:solidFill>
            <a:schemeClr val="accent1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751307" y="5480641"/>
            <a:ext cx="2100622" cy="665886"/>
          </a:xfrm>
          <a:prstGeom prst="rect">
            <a:avLst/>
          </a:prstGeom>
          <a:solidFill>
            <a:schemeClr val="accent2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6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9" grpId="0" build="p"/>
      <p:bldP spid="20" grpId="0"/>
      <p:bldP spid="7" grpId="0"/>
      <p:bldP spid="27" grpId="0"/>
      <p:bldP spid="29" grpId="0"/>
      <p:bldP spid="40" grpId="0"/>
      <p:bldP spid="42" grpId="0" animBg="1"/>
      <p:bldP spid="44" grpId="0"/>
      <p:bldP spid="46" grpId="0"/>
      <p:bldP spid="58" grpId="0" animBg="1"/>
      <p:bldP spid="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3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6020"/>
            <a:ext cx="7789671" cy="599509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Sélection de modèle et évaluation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</a:t>
            </a:r>
            <a:r>
              <a:rPr lang="fr-FR" sz="1800" dirty="0" smtClean="0">
                <a:solidFill>
                  <a:schemeClr val="tx1"/>
                </a:solidFill>
              </a:rPr>
              <a:t>● </a:t>
            </a:r>
            <a:r>
              <a:rPr lang="fr-FR" sz="1800" dirty="0">
                <a:solidFill>
                  <a:schemeClr val="tx1"/>
                </a:solidFill>
              </a:rPr>
              <a:t>○ ○ ○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 ○ ○</a:t>
            </a:r>
            <a:r>
              <a:rPr lang="fr-FR" sz="1800" dirty="0" smtClean="0">
                <a:solidFill>
                  <a:schemeClr val="tx1"/>
                </a:solidFill>
              </a:rPr>
              <a:t> </a:t>
            </a:r>
            <a:r>
              <a:rPr lang="fr-FR" sz="1800" dirty="0">
                <a:solidFill>
                  <a:schemeClr val="tx1"/>
                </a:solidFill>
              </a:rPr>
              <a:t>Validation </a:t>
            </a:r>
            <a:r>
              <a:rPr lang="fr-FR" sz="1800" dirty="0" smtClean="0">
                <a:solidFill>
                  <a:schemeClr val="tx1"/>
                </a:solidFill>
              </a:rPr>
              <a:t>croisée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Espace réservé du contenu 4"/>
              <p:cNvSpPr txBox="1">
                <a:spLocks/>
              </p:cNvSpPr>
              <p:nvPr/>
            </p:nvSpPr>
            <p:spPr>
              <a:xfrm>
                <a:off x="145156" y="769021"/>
                <a:ext cx="6717198" cy="2283407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2  (validation croisée - VC) :</a:t>
                </a:r>
              </a:p>
              <a:p>
                <a:pPr marL="0" indent="0" algn="just">
                  <a:buFont typeface="Wingdings 3" panose="05040102010807070707" pitchFamily="18" charset="2"/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Étant donné un jeu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observations, et un entier positif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on appelle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validation croisée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la procédure qui consiste à :</a:t>
                </a:r>
              </a:p>
              <a:p>
                <a:pPr algn="just"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Partitionner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en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parties de tailles similaires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just"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Pour chaque valeur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dans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⟦1,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⟧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:</a:t>
                </a:r>
              </a:p>
              <a:p>
                <a:pPr lvl="1" algn="just">
                  <a:buFontTx/>
                  <a:buChar char="-"/>
                </a:pPr>
                <a:r>
                  <a:rPr lang="fr-FR" dirty="0" smtClean="0">
                    <a:solidFill>
                      <a:schemeClr val="tx1"/>
                    </a:solidFill>
                  </a:rPr>
                  <a:t>Entraîner un modèle sur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nary>
                  </m:oMath>
                </a14:m>
                <a:r>
                  <a:rPr lang="fr-FR" dirty="0" smtClean="0">
                    <a:solidFill>
                      <a:schemeClr val="tx1"/>
                    </a:solidFill>
                  </a:rPr>
                  <a:t> ;</a:t>
                </a:r>
              </a:p>
              <a:p>
                <a:pPr lvl="1" algn="just"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Évaluer ce modèle sur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Chaque partition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nary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appelé un </a:t>
                </a:r>
                <a:r>
                  <a:rPr lang="fr-FR" b="0" i="1" dirty="0" err="1" smtClean="0">
                    <a:solidFill>
                      <a:schemeClr val="tx1"/>
                    </a:solidFill>
                  </a:rPr>
                  <a:t>fold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56" y="769021"/>
                <a:ext cx="6717198" cy="2283407"/>
              </a:xfrm>
              <a:prstGeom prst="rect">
                <a:avLst/>
              </a:prstGeom>
              <a:blipFill>
                <a:blip r:embed="rId3"/>
                <a:stretch>
                  <a:fillRect l="-272" t="-533" r="-181" b="-2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Espace réservé du contenu 4"/>
              <p:cNvSpPr txBox="1">
                <a:spLocks/>
              </p:cNvSpPr>
              <p:nvPr/>
            </p:nvSpPr>
            <p:spPr>
              <a:xfrm>
                <a:off x="145156" y="3184244"/>
                <a:ext cx="8536707" cy="3483159"/>
              </a:xfrm>
              <a:prstGeom prst="rect">
                <a:avLst/>
              </a:prstGeom>
            </p:spPr>
            <p:txBody>
              <a:bodyPr vert="horz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3  (validation croisée stratifiée) :</a:t>
                </a:r>
              </a:p>
              <a:p>
                <a:pPr marL="0" indent="0" algn="just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Une VC est dite stratifiée si la moyenne des étiquettes des observations est sensiblement la même dans chacun des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sous-ensembles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i.e.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≃</m:t>
                          </m:r>
                          <m:f>
                            <m:f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𝒟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≃</m:t>
                              </m:r>
                            </m:e>
                          </m:nary>
                          <m:f>
                            <m:fPr>
                              <m:ctrlP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buFont typeface="Wingdings 3" panose="05040102010807070707" pitchFamily="18" charset="2"/>
                  <a:buNone/>
                </a:pPr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spcAft>
                    <a:spcPts val="1200"/>
                  </a:spcAft>
                  <a:buFont typeface="Wingdings 3" panose="05040102010807070707" pitchFamily="18" charset="2"/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- Un jeu de test d’une VC à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b="0" i="1" dirty="0" err="1" smtClean="0">
                    <a:solidFill>
                      <a:schemeClr val="tx1"/>
                    </a:solidFill>
                  </a:rPr>
                  <a:t>folds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contient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points (maximal pour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).</a:t>
                </a:r>
                <a:endParaRPr lang="fr-FR" b="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4  (</a:t>
                </a:r>
                <a:r>
                  <a:rPr lang="fr-FR" b="0" i="1" dirty="0" err="1" smtClean="0">
                    <a:solidFill>
                      <a:schemeClr val="tx1"/>
                    </a:solidFill>
                  </a:rPr>
                  <a:t>leave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-one-out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) </a:t>
                </a:r>
                <a:r>
                  <a:rPr lang="fr-FR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 algn="just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Une VC dont le nombre de </a:t>
                </a:r>
                <a:r>
                  <a:rPr lang="fr-FR" b="0" i="1" dirty="0" err="1" smtClean="0">
                    <a:solidFill>
                      <a:schemeClr val="tx1"/>
                    </a:solidFill>
                  </a:rPr>
                  <a:t>folds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est égal au nombre d’observations dans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et dont chaque </a:t>
                </a:r>
                <a:r>
                  <a:rPr lang="fr-FR" b="0" i="1" dirty="0" err="1" smtClean="0">
                    <a:solidFill>
                      <a:schemeClr val="tx1"/>
                    </a:solidFill>
                  </a:rPr>
                  <a:t>fold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est composé d’un jeu d’entraînement de taille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d’un jeu de test de taille 1, est appelé </a:t>
                </a:r>
                <a:r>
                  <a:rPr lang="fr-FR" b="0" i="1" dirty="0" err="1" smtClean="0">
                    <a:solidFill>
                      <a:schemeClr val="tx1"/>
                    </a:solidFill>
                  </a:rPr>
                  <a:t>leave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-one-out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56" y="3184244"/>
                <a:ext cx="8536707" cy="3483159"/>
              </a:xfrm>
              <a:prstGeom prst="rect">
                <a:avLst/>
              </a:prstGeom>
              <a:blipFill>
                <a:blip r:embed="rId4"/>
                <a:stretch>
                  <a:fillRect l="-214" t="-350" r="-143" b="-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e 12"/>
          <p:cNvGrpSpPr/>
          <p:nvPr/>
        </p:nvGrpSpPr>
        <p:grpSpPr>
          <a:xfrm>
            <a:off x="7299223" y="1120657"/>
            <a:ext cx="1362379" cy="1533603"/>
            <a:chOff x="6864208" y="4862764"/>
            <a:chExt cx="1362379" cy="1533603"/>
          </a:xfrm>
        </p:grpSpPr>
        <p:sp>
          <p:nvSpPr>
            <p:cNvPr id="27" name="Rectangle 26"/>
            <p:cNvSpPr/>
            <p:nvPr/>
          </p:nvSpPr>
          <p:spPr>
            <a:xfrm>
              <a:off x="6874731" y="5336583"/>
              <a:ext cx="327122" cy="1058339"/>
            </a:xfrm>
            <a:prstGeom prst="rect">
              <a:avLst/>
            </a:prstGeom>
            <a:solidFill>
              <a:srgbClr val="C0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880098" y="5928517"/>
              <a:ext cx="346489" cy="460027"/>
            </a:xfrm>
            <a:prstGeom prst="rect">
              <a:avLst/>
            </a:prstGeom>
            <a:solidFill>
              <a:schemeClr val="accent1">
                <a:lumMod val="75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e 11"/>
            <p:cNvGrpSpPr/>
            <p:nvPr/>
          </p:nvGrpSpPr>
          <p:grpSpPr>
            <a:xfrm>
              <a:off x="6865047" y="4867360"/>
              <a:ext cx="346489" cy="1525781"/>
              <a:chOff x="6777961" y="4733318"/>
              <a:chExt cx="346489" cy="1525781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6777961" y="4735099"/>
                <a:ext cx="345650" cy="15240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778800" y="4887499"/>
                <a:ext cx="345650" cy="15240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778800" y="5039899"/>
                <a:ext cx="345650" cy="15240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778800" y="5192299"/>
                <a:ext cx="345650" cy="15240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778800" y="5344699"/>
                <a:ext cx="345650" cy="15240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778800" y="5497099"/>
                <a:ext cx="345650" cy="15240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778800" y="5649499"/>
                <a:ext cx="345650" cy="15240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778800" y="5801899"/>
                <a:ext cx="345650" cy="15240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778800" y="5954299"/>
                <a:ext cx="345650" cy="15240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6778800" y="6106699"/>
                <a:ext cx="345650" cy="15240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777961" y="4733318"/>
                <a:ext cx="345650" cy="152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e 54"/>
            <p:cNvGrpSpPr/>
            <p:nvPr/>
          </p:nvGrpSpPr>
          <p:grpSpPr>
            <a:xfrm>
              <a:off x="7372992" y="4870586"/>
              <a:ext cx="346489" cy="1525781"/>
              <a:chOff x="6777961" y="4733318"/>
              <a:chExt cx="346489" cy="1525781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6777961" y="4735099"/>
                <a:ext cx="345650" cy="15240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6778800" y="4887499"/>
                <a:ext cx="345650" cy="15240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778800" y="5039899"/>
                <a:ext cx="345650" cy="15240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778800" y="5192299"/>
                <a:ext cx="345650" cy="15240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778800" y="5344699"/>
                <a:ext cx="345650" cy="15240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778800" y="5497099"/>
                <a:ext cx="345650" cy="15240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778800" y="5649499"/>
                <a:ext cx="345650" cy="15240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778800" y="5801899"/>
                <a:ext cx="345650" cy="15240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778800" y="5954299"/>
                <a:ext cx="345650" cy="15240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778800" y="6106699"/>
                <a:ext cx="345650" cy="15240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777961" y="4733318"/>
                <a:ext cx="345650" cy="152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e 66"/>
            <p:cNvGrpSpPr/>
            <p:nvPr/>
          </p:nvGrpSpPr>
          <p:grpSpPr>
            <a:xfrm>
              <a:off x="7880098" y="4862764"/>
              <a:ext cx="346489" cy="1525781"/>
              <a:chOff x="6777961" y="4733318"/>
              <a:chExt cx="346489" cy="1525781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6777961" y="4735099"/>
                <a:ext cx="345650" cy="15240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778800" y="4887499"/>
                <a:ext cx="345650" cy="15240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778800" y="5039899"/>
                <a:ext cx="345650" cy="15240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778800" y="5192299"/>
                <a:ext cx="345650" cy="15240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778800" y="5344699"/>
                <a:ext cx="345650" cy="15240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778800" y="5497099"/>
                <a:ext cx="345650" cy="15240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6778800" y="5649499"/>
                <a:ext cx="345650" cy="15240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778800" y="5801899"/>
                <a:ext cx="345650" cy="15240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778800" y="5954299"/>
                <a:ext cx="345650" cy="15240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778800" y="6106699"/>
                <a:ext cx="345650" cy="15240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777961" y="4733318"/>
                <a:ext cx="345650" cy="152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7372992" y="5336583"/>
              <a:ext cx="333442" cy="594762"/>
            </a:xfrm>
            <a:prstGeom prst="rect">
              <a:avLst/>
            </a:prstGeom>
            <a:solidFill>
              <a:schemeClr val="accent1">
                <a:lumMod val="75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64208" y="4876157"/>
              <a:ext cx="346489" cy="445588"/>
            </a:xfrm>
            <a:prstGeom prst="rect">
              <a:avLst/>
            </a:prstGeom>
            <a:solidFill>
              <a:schemeClr val="accent1">
                <a:lumMod val="75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397001" y="5935370"/>
              <a:ext cx="327122" cy="456766"/>
            </a:xfrm>
            <a:prstGeom prst="rect">
              <a:avLst/>
            </a:prstGeom>
            <a:solidFill>
              <a:srgbClr val="C0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397001" y="4865750"/>
              <a:ext cx="327122" cy="470834"/>
            </a:xfrm>
            <a:prstGeom prst="rect">
              <a:avLst/>
            </a:prstGeom>
            <a:solidFill>
              <a:srgbClr val="C0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898626" y="4877031"/>
              <a:ext cx="327122" cy="1058339"/>
            </a:xfrm>
            <a:prstGeom prst="rect">
              <a:avLst/>
            </a:prstGeom>
            <a:solidFill>
              <a:srgbClr val="C0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7152932" y="2796186"/>
            <a:ext cx="1886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/>
              <a:t>Validation </a:t>
            </a:r>
            <a:r>
              <a:rPr lang="en-US" sz="1600" dirty="0" err="1" smtClean="0"/>
              <a:t>croisée</a:t>
            </a:r>
            <a:r>
              <a:rPr lang="en-US" sz="1600" dirty="0" smtClean="0"/>
              <a:t> </a:t>
            </a:r>
            <a:r>
              <a:rPr lang="en-US" sz="1600" dirty="0" err="1" smtClean="0"/>
              <a:t>en</a:t>
            </a:r>
            <a:r>
              <a:rPr lang="en-US" sz="1600" dirty="0" smtClean="0"/>
              <a:t> 3 </a:t>
            </a:r>
            <a:r>
              <a:rPr lang="en-US" sz="1600" i="1" dirty="0" smtClean="0"/>
              <a:t>folds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6808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4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6020"/>
            <a:ext cx="7789671" cy="599509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Sélection de modèle et évaluation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</a:t>
            </a:r>
            <a:r>
              <a:rPr lang="fr-FR" sz="1800" dirty="0" smtClean="0">
                <a:solidFill>
                  <a:schemeClr val="tx1"/>
                </a:solidFill>
              </a:rPr>
              <a:t>● </a:t>
            </a:r>
            <a:r>
              <a:rPr lang="fr-FR" sz="1800" dirty="0">
                <a:solidFill>
                  <a:schemeClr val="tx1"/>
                </a:solidFill>
              </a:rPr>
              <a:t>○ ○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 ○ ○</a:t>
            </a:r>
            <a:r>
              <a:rPr lang="fr-FR" sz="1800" dirty="0" smtClean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Bootstrap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Espace réservé du contenu 4"/>
              <p:cNvSpPr txBox="1">
                <a:spLocks/>
              </p:cNvSpPr>
              <p:nvPr/>
            </p:nvSpPr>
            <p:spPr>
              <a:xfrm>
                <a:off x="145155" y="769021"/>
                <a:ext cx="8751955" cy="2801626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5  (</a:t>
                </a:r>
                <a:r>
                  <a:rPr lang="fr-FR" b="0" i="1" dirty="0" err="1" smtClean="0">
                    <a:solidFill>
                      <a:schemeClr val="tx1"/>
                    </a:solidFill>
                  </a:rPr>
                  <a:t>bootstrap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) :</a:t>
                </a:r>
              </a:p>
              <a:p>
                <a:pPr marL="0" indent="0" algn="just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Étant donné un jeu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observations, et un entier positif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on appelle </a:t>
                </a:r>
                <a:r>
                  <a:rPr lang="fr-FR" b="0" i="1" dirty="0" err="1" smtClean="0">
                    <a:solidFill>
                      <a:schemeClr val="tx1"/>
                    </a:solidFill>
                  </a:rPr>
                  <a:t>bootstrap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la procédure qui consiste à créer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échantillons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obtenus chacun en tirant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exemples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avec remplacement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. Chaque exemple peut donc apparaître plusieurs fois, ou pas du tout, dans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∈⟦1,</m:t>
                    </m:r>
                    <m:r>
                      <a:rPr lang="fr-F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⟧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).</a:t>
                </a:r>
              </a:p>
              <a:p>
                <a:pPr marL="0" indent="0" algn="just">
                  <a:buNone/>
                </a:pPr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Remarque :</a:t>
                </a:r>
                <a:endParaRPr lang="fr-FR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⟦"/>
                        <m:endChr m:val="⟧"/>
                        <m:ctrlPr>
                          <a:rPr lang="fr-F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fr-FR" sz="16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fr-F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fr-F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fr-FR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groupChr>
                      <m:groupChrPr>
                        <m:chr m:val="→"/>
                        <m:pos m:val="top"/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→∞</m:t>
                        </m:r>
                      </m:e>
                    </m:groupCh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Ainsi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contient environ 2/3 des observations de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1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55" y="769021"/>
                <a:ext cx="8751955" cy="2801626"/>
              </a:xfrm>
              <a:prstGeom prst="rect">
                <a:avLst/>
              </a:prstGeom>
              <a:blipFill>
                <a:blip r:embed="rId3"/>
                <a:stretch>
                  <a:fillRect l="-209" t="-435" r="-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52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Espace réservé du contenu 4"/>
              <p:cNvSpPr txBox="1">
                <a:spLocks/>
              </p:cNvSpPr>
              <p:nvPr/>
            </p:nvSpPr>
            <p:spPr>
              <a:xfrm>
                <a:off x="145155" y="769021"/>
                <a:ext cx="8751955" cy="3375116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6  (matrice de confusion) :</a:t>
                </a:r>
              </a:p>
              <a:p>
                <a:pPr marL="0" indent="0" algn="just">
                  <a:spcAft>
                    <a:spcPts val="1200"/>
                  </a:spcAft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Étant donné un problème de classification, on appelle matrice de confusion une matrice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où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le nombre de classes, et telle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le nombre d’exemples de la classe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pour laquelle l’étiquette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a été prédite.</a:t>
                </a:r>
              </a:p>
              <a:p>
                <a:pPr algn="just"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Dans le cas de la classification binaire, on a :</a:t>
                </a:r>
              </a:p>
              <a:p>
                <a:pPr algn="just"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Critères dérivés :</a:t>
                </a:r>
              </a:p>
              <a:p>
                <a:pPr lvl="1" algn="just">
                  <a:buFontTx/>
                  <a:buChar char="-"/>
                </a:pPr>
                <a:r>
                  <a:rPr lang="fr-FR" dirty="0" smtClean="0">
                    <a:solidFill>
                      <a:schemeClr val="tx1"/>
                    </a:solidFill>
                  </a:rPr>
                  <a:t>Rappel (ou sensibilité)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lvl="1" algn="just">
                  <a:buFontTx/>
                  <a:buChar char="-"/>
                </a:pPr>
                <a:r>
                  <a:rPr lang="fr-FR" dirty="0" smtClean="0">
                    <a:solidFill>
                      <a:schemeClr val="tx1"/>
                    </a:solidFill>
                  </a:rPr>
                  <a:t>Précision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fr-FR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fr-FR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lvl="1" algn="just">
                  <a:buFontTx/>
                  <a:buChar char="-"/>
                </a:pPr>
                <a:r>
                  <a:rPr lang="fr-FR" dirty="0" smtClean="0">
                    <a:solidFill>
                      <a:schemeClr val="tx1"/>
                    </a:solidFill>
                  </a:rPr>
                  <a:t>F-mesure (</a:t>
                </a:r>
                <a:r>
                  <a:rPr lang="fr-FR" i="1" dirty="0" smtClean="0">
                    <a:solidFill>
                      <a:schemeClr val="tx1"/>
                    </a:solidFill>
                  </a:rPr>
                  <a:t>F-score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)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FP</m:t>
                        </m:r>
                        <m: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lvl="1" algn="just">
                  <a:buFontTx/>
                  <a:buChar char="-"/>
                </a:pPr>
                <a:r>
                  <a:rPr lang="fr-FR" dirty="0" smtClean="0">
                    <a:solidFill>
                      <a:schemeClr val="tx1"/>
                    </a:solidFill>
                  </a:rPr>
                  <a:t>Spécificité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fr-FR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fr-FR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fr-FR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55" y="769021"/>
                <a:ext cx="8751955" cy="3375116"/>
              </a:xfrm>
              <a:prstGeom prst="rect">
                <a:avLst/>
              </a:prstGeom>
              <a:blipFill>
                <a:blip r:embed="rId3"/>
                <a:stretch>
                  <a:fillRect l="-209" t="-361" r="-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5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6020"/>
            <a:ext cx="7789671" cy="599509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Sélection de modèle et évaluation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</a:t>
            </a:r>
            <a:r>
              <a:rPr lang="fr-FR" sz="1800" dirty="0" smtClean="0">
                <a:solidFill>
                  <a:schemeClr val="tx1"/>
                </a:solidFill>
              </a:rPr>
              <a:t>● </a:t>
            </a:r>
            <a:r>
              <a:rPr lang="fr-FR" sz="1800" dirty="0">
                <a:solidFill>
                  <a:schemeClr val="tx1"/>
                </a:solidFill>
              </a:rPr>
              <a:t>○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 ○ ○</a:t>
            </a:r>
            <a:r>
              <a:rPr lang="fr-FR" sz="1800" dirty="0" smtClean="0">
                <a:solidFill>
                  <a:schemeClr val="tx1"/>
                </a:solidFill>
              </a:rPr>
              <a:t> Critère de performance</a:t>
            </a:r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25" name="Groupe 24"/>
          <p:cNvGrpSpPr/>
          <p:nvPr/>
        </p:nvGrpSpPr>
        <p:grpSpPr>
          <a:xfrm>
            <a:off x="4925244" y="2014068"/>
            <a:ext cx="3774910" cy="1985300"/>
            <a:chOff x="4925244" y="2014068"/>
            <a:chExt cx="3774910" cy="1985300"/>
          </a:xfrm>
        </p:grpSpPr>
        <p:sp>
          <p:nvSpPr>
            <p:cNvPr id="6" name="Rectangle 5"/>
            <p:cNvSpPr/>
            <p:nvPr/>
          </p:nvSpPr>
          <p:spPr>
            <a:xfrm>
              <a:off x="5673299" y="2375746"/>
              <a:ext cx="891397" cy="514109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564696" y="2376047"/>
              <a:ext cx="891397" cy="514109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73299" y="2890560"/>
              <a:ext cx="891397" cy="514109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564696" y="2890560"/>
              <a:ext cx="891397" cy="514109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6793829" y="2448134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F</a:t>
              </a:r>
              <a:r>
                <a:rPr lang="en-US" sz="1800" dirty="0" smtClean="0"/>
                <a:t>N</a:t>
              </a:r>
              <a:endParaRPr lang="en-US" sz="18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5896020" y="2418915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 smtClean="0"/>
                <a:t>TN</a:t>
              </a:r>
              <a:endParaRPr lang="en-US" sz="1800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5902432" y="2961590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 smtClean="0"/>
                <a:t>F</a:t>
              </a:r>
              <a:r>
                <a:rPr lang="en-US" sz="1800" dirty="0"/>
                <a:t>P</a:t>
              </a: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6793829" y="296159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 smtClean="0"/>
                <a:t>TP</a:t>
              </a:r>
              <a:endParaRPr lang="en-US" sz="1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/>
                <p:cNvSpPr txBox="1"/>
                <p:nvPr/>
              </p:nvSpPr>
              <p:spPr>
                <a:xfrm>
                  <a:off x="6828943" y="201406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ZoneTexte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8943" y="2014068"/>
                  <a:ext cx="36580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/>
                <p:cNvSpPr txBox="1"/>
                <p:nvPr/>
              </p:nvSpPr>
              <p:spPr>
                <a:xfrm>
                  <a:off x="5924072" y="201406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ZoneTexte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72" y="2014068"/>
                  <a:ext cx="36580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/>
                <p:cNvSpPr txBox="1"/>
                <p:nvPr/>
              </p:nvSpPr>
              <p:spPr>
                <a:xfrm>
                  <a:off x="5347090" y="296832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" name="ZoneTexte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7090" y="2968328"/>
                  <a:ext cx="36580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5347090" y="246568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7090" y="2465688"/>
                  <a:ext cx="36580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ZoneTexte 17"/>
            <p:cNvSpPr txBox="1"/>
            <p:nvPr/>
          </p:nvSpPr>
          <p:spPr>
            <a:xfrm>
              <a:off x="7607354" y="2066997"/>
              <a:ext cx="10928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err="1" smtClean="0">
                  <a:solidFill>
                    <a:srgbClr val="C00000"/>
                  </a:solidFill>
                </a:rPr>
                <a:t>Classe</a:t>
              </a:r>
              <a:r>
                <a:rPr lang="en-US" sz="1400" dirty="0" smtClean="0">
                  <a:solidFill>
                    <a:srgbClr val="C00000"/>
                  </a:solidFill>
                </a:rPr>
                <a:t> </a:t>
              </a:r>
              <a:r>
                <a:rPr lang="en-US" sz="1400" dirty="0" err="1" smtClean="0">
                  <a:solidFill>
                    <a:srgbClr val="C00000"/>
                  </a:solidFill>
                </a:rPr>
                <a:t>réelle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925244" y="3691591"/>
              <a:ext cx="1209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err="1" smtClean="0">
                  <a:solidFill>
                    <a:schemeClr val="accent2">
                      <a:lumMod val="75000"/>
                    </a:schemeClr>
                  </a:solidFill>
                </a:rPr>
                <a:t>Classe</a:t>
              </a:r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2">
                      <a:lumMod val="75000"/>
                    </a:schemeClr>
                  </a:solidFill>
                </a:rPr>
                <a:t>prédite</a:t>
              </a:r>
              <a:endParaRPr 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2" name="Connecteur droit avec flèche 21"/>
            <p:cNvCxnSpPr/>
            <p:nvPr/>
          </p:nvCxnSpPr>
          <p:spPr>
            <a:xfrm flipH="1">
              <a:off x="7410749" y="2229511"/>
              <a:ext cx="222487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/>
            <p:cNvCxnSpPr/>
            <p:nvPr/>
          </p:nvCxnSpPr>
          <p:spPr>
            <a:xfrm rot="16200000">
              <a:off x="5418750" y="3546328"/>
              <a:ext cx="222487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Espace réservé du contenu 4"/>
          <p:cNvSpPr txBox="1">
            <a:spLocks/>
          </p:cNvSpPr>
          <p:nvPr/>
        </p:nvSpPr>
        <p:spPr>
          <a:xfrm>
            <a:off x="145154" y="4244085"/>
            <a:ext cx="8751955" cy="1944853"/>
          </a:xfrm>
          <a:prstGeom prst="rect">
            <a:avLst/>
          </a:prstGeom>
        </p:spPr>
        <p:txBody>
          <a:bodyPr vert="horz" wrap="square" lIns="127723" tIns="63862" rIns="127723" bIns="63862" rtlCol="0">
            <a:spAutoFit/>
          </a:bodyPr>
          <a:lstStyle>
            <a:lvl1pPr marL="239481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SzPct val="80000"/>
              <a:buFont typeface="Wingdings 3" panose="05040102010807070707" pitchFamily="18" charset="2"/>
              <a:buChar char=""/>
              <a:defRPr sz="1800" b="1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18444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97407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76370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155332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634295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panose="05040102010807070707" pitchFamily="18" charset="2"/>
              <a:buNone/>
            </a:pPr>
            <a:r>
              <a:rPr lang="fr-FR" dirty="0" smtClean="0">
                <a:solidFill>
                  <a:schemeClr val="tx1"/>
                </a:solidFill>
              </a:rPr>
              <a:t>Limitations :</a:t>
            </a:r>
          </a:p>
          <a:p>
            <a:pPr algn="just">
              <a:buFontTx/>
              <a:buChar char="-"/>
            </a:pPr>
            <a:r>
              <a:rPr lang="fr-FR" b="0" dirty="0" smtClean="0">
                <a:solidFill>
                  <a:schemeClr val="tx1"/>
                </a:solidFill>
              </a:rPr>
              <a:t>Il est facile d’avoir un bon rappel au détriment de la précision et réciproquement.</a:t>
            </a:r>
          </a:p>
          <a:p>
            <a:pPr algn="just">
              <a:buFontTx/>
              <a:buChar char="-"/>
            </a:pPr>
            <a:r>
              <a:rPr lang="fr-FR" b="0" dirty="0" smtClean="0">
                <a:solidFill>
                  <a:schemeClr val="tx1"/>
                </a:solidFill>
              </a:rPr>
              <a:t>La F-mesure est la moyenne harmonique de la précision et du rappel.</a:t>
            </a:r>
          </a:p>
          <a:p>
            <a:pPr algn="just">
              <a:spcAft>
                <a:spcPts val="1200"/>
              </a:spcAft>
              <a:buFontTx/>
              <a:buChar char="-"/>
            </a:pPr>
            <a:r>
              <a:rPr lang="fr-FR" b="0" dirty="0" smtClean="0">
                <a:solidFill>
                  <a:schemeClr val="tx1"/>
                </a:solidFill>
              </a:rPr>
              <a:t>Ces indicateurs ne permettent pas d’évaluer </a:t>
            </a:r>
            <a:r>
              <a:rPr lang="fr-FR" b="0" dirty="0">
                <a:solidFill>
                  <a:schemeClr val="tx1"/>
                </a:solidFill>
              </a:rPr>
              <a:t>l</a:t>
            </a:r>
            <a:r>
              <a:rPr lang="fr-FR" b="0" dirty="0" smtClean="0">
                <a:solidFill>
                  <a:schemeClr val="tx1"/>
                </a:solidFill>
              </a:rPr>
              <a:t>a qualité de la fonction de décision avant seuillage.</a:t>
            </a:r>
            <a:endParaRPr lang="fr-FR" b="0" dirty="0">
              <a:solidFill>
                <a:schemeClr val="tx1"/>
              </a:solidFill>
            </a:endParaRPr>
          </a:p>
          <a:p>
            <a:pPr marL="0" indent="0" algn="r">
              <a:spcAft>
                <a:spcPts val="1200"/>
              </a:spcAft>
              <a:buNone/>
            </a:pPr>
            <a:r>
              <a:rPr lang="fr-FR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Évaluation de méthodes retournant un score.</a:t>
            </a:r>
            <a:endParaRPr lang="fr-FR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94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6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6020"/>
            <a:ext cx="7789671" cy="599509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Sélection de modèle et évaluation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</a:t>
            </a:r>
            <a:r>
              <a:rPr lang="fr-FR" sz="1800" dirty="0" smtClean="0">
                <a:solidFill>
                  <a:schemeClr val="tx1"/>
                </a:solidFill>
              </a:rPr>
              <a:t>● ○ </a:t>
            </a:r>
            <a:r>
              <a:rPr lang="fr-FR" sz="1800" dirty="0">
                <a:solidFill>
                  <a:schemeClr val="tx1"/>
                </a:solidFill>
              </a:rPr>
              <a:t>○ ○ ○</a:t>
            </a:r>
            <a:r>
              <a:rPr lang="fr-FR" sz="1800" dirty="0" smtClean="0">
                <a:solidFill>
                  <a:schemeClr val="tx1"/>
                </a:solidFill>
              </a:rPr>
              <a:t> </a:t>
            </a:r>
            <a:r>
              <a:rPr lang="fr-FR" sz="1800" dirty="0">
                <a:solidFill>
                  <a:schemeClr val="tx1"/>
                </a:solidFill>
              </a:rPr>
              <a:t>Critère </a:t>
            </a:r>
            <a:r>
              <a:rPr lang="fr-FR" sz="1800" dirty="0" smtClean="0">
                <a:solidFill>
                  <a:schemeClr val="tx1"/>
                </a:solidFill>
              </a:rPr>
              <a:t>de performance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Espace réservé du contenu 4"/>
              <p:cNvSpPr txBox="1">
                <a:spLocks/>
              </p:cNvSpPr>
              <p:nvPr/>
            </p:nvSpPr>
            <p:spPr>
              <a:xfrm>
                <a:off x="136609" y="773396"/>
                <a:ext cx="8760502" cy="1236967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7  (courbe ROC) :</a:t>
                </a:r>
              </a:p>
              <a:p>
                <a:pPr marL="0" indent="0" algn="just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On appelle courbe ROC (</a:t>
                </a:r>
                <a:r>
                  <a:rPr lang="fr-FR" b="0" i="1" dirty="0" err="1" smtClean="0">
                    <a:solidFill>
                      <a:schemeClr val="tx1"/>
                    </a:solidFill>
                  </a:rPr>
                  <a:t>Receiver-Operator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b="0" i="1" dirty="0" err="1" smtClean="0">
                    <a:solidFill>
                      <a:schemeClr val="tx1"/>
                    </a:solidFill>
                  </a:rPr>
                  <a:t>Characteristic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) la courbe décrivant l’évolution de la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sensibilité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en fonction du complémentaire à 1 de la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spécificité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(</a:t>
                </a:r>
                <a:r>
                  <a:rPr lang="fr-FR" b="0" i="1" dirty="0" err="1" smtClean="0">
                    <a:solidFill>
                      <a:schemeClr val="tx1"/>
                    </a:solidFill>
                  </a:rPr>
                  <a:t>antispécificité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), lorsque le seuil de décision (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) change.</a:t>
                </a:r>
              </a:p>
            </p:txBody>
          </p:sp>
        </mc:Choice>
        <mc:Fallback xmlns="">
          <p:sp>
            <p:nvSpPr>
              <p:cNvPr id="24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9" y="773396"/>
                <a:ext cx="8760502" cy="1236967"/>
              </a:xfrm>
              <a:prstGeom prst="rect">
                <a:avLst/>
              </a:prstGeom>
              <a:blipFill>
                <a:blip r:embed="rId3"/>
                <a:stretch>
                  <a:fillRect l="-139" t="-1478" r="-209" b="-5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Imag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861" y="4080067"/>
            <a:ext cx="2648974" cy="2483413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3812" y="5137476"/>
            <a:ext cx="3297606" cy="513443"/>
          </a:xfrm>
          <a:prstGeom prst="rect">
            <a:avLst/>
          </a:prstGeom>
        </p:spPr>
      </p:pic>
      <p:sp>
        <p:nvSpPr>
          <p:cNvPr id="28" name="Flèche droite 27"/>
          <p:cNvSpPr/>
          <p:nvPr/>
        </p:nvSpPr>
        <p:spPr>
          <a:xfrm>
            <a:off x="6184929" y="5855755"/>
            <a:ext cx="253178" cy="223566"/>
          </a:xfrm>
          <a:prstGeom prst="rightArrow">
            <a:avLst/>
          </a:prstGeom>
          <a:solidFill>
            <a:srgbClr val="EB9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Espace réservé du contenu 4"/>
              <p:cNvSpPr txBox="1">
                <a:spLocks/>
              </p:cNvSpPr>
              <p:nvPr/>
            </p:nvSpPr>
            <p:spPr>
              <a:xfrm>
                <a:off x="136609" y="2098230"/>
                <a:ext cx="5686970" cy="2326817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spcBef>
                    <a:spcPts val="600"/>
                  </a:spcBef>
                  <a:buNone/>
                </a:pPr>
                <a:r>
                  <a:rPr lang="fr-FR" sz="1600" b="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Sensibilité (TPR) 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: taux de vrais P (% des P qui sont détectés).</a:t>
                </a:r>
              </a:p>
              <a:p>
                <a:pPr marL="0" indent="0" algn="just">
                  <a:buNone/>
                </a:pPr>
                <a:r>
                  <a:rPr lang="fr-FR" sz="1600" b="0" dirty="0" err="1" smtClean="0">
                    <a:solidFill>
                      <a:srgbClr val="C00000"/>
                    </a:solidFill>
                  </a:rPr>
                  <a:t>Antispécificité</a:t>
                </a:r>
                <a:r>
                  <a:rPr lang="fr-FR" sz="1600" b="0" dirty="0" smtClean="0">
                    <a:solidFill>
                      <a:srgbClr val="C00000"/>
                    </a:solidFill>
                  </a:rPr>
                  <a:t> (FPR) 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: taux de faux P (% des N détectés en P).</a:t>
                </a:r>
              </a:p>
              <a:p>
                <a:pPr marL="0" indent="0" algn="just">
                  <a:spcBef>
                    <a:spcPts val="1200"/>
                  </a:spcBef>
                  <a:buNone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Propriétés :</a:t>
                </a:r>
                <a:endParaRPr lang="fr-FR" sz="1600" b="0" dirty="0">
                  <a:solidFill>
                    <a:schemeClr val="tx1"/>
                  </a:solidFill>
                </a:endParaRPr>
              </a:p>
              <a:p>
                <a:pPr algn="just"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Tous les cas sont classés N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TPR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FPR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just"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Tous les cas sont classés P: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sty m:val="p"/>
                      </m:rPr>
                      <a:rPr lang="fr-FR" sz="16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sz="16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sty m:val="p"/>
                      </m:rPr>
                      <a:rPr lang="fr-FR" sz="16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  <a:endParaRPr lang="fr-FR" sz="1600" b="0" dirty="0">
                  <a:solidFill>
                    <a:schemeClr val="tx1"/>
                  </a:solidFill>
                </a:endParaRPr>
              </a:p>
              <a:p>
                <a:pPr algn="just"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Pour construire la courbe ROC, on choisit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just"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Un </a:t>
                </a:r>
                <a:r>
                  <a:rPr lang="fr-FR" sz="1600" b="0" dirty="0" err="1" smtClean="0">
                    <a:solidFill>
                      <a:schemeClr val="tx1"/>
                    </a:solidFill>
                  </a:rPr>
                  <a:t>classifieur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6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idéal 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(aucune erreur) est tel 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AUROC</m:t>
                    </m:r>
                    <m:r>
                      <a:rPr lang="fr-F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just"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Un </a:t>
                </a:r>
                <a:r>
                  <a:rPr lang="fr-FR" sz="1600" b="0" dirty="0" err="1" smtClean="0">
                    <a:solidFill>
                      <a:schemeClr val="tx1"/>
                    </a:solidFill>
                  </a:rPr>
                  <a:t>classifieur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600" b="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aléatoire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 est tel 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AUROC</m:t>
                    </m:r>
                    <m:r>
                      <a:rPr lang="fr-FR" sz="1600" b="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fr-FR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  <a:endParaRPr lang="fr-FR" sz="1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9" y="2098230"/>
                <a:ext cx="5686970" cy="23268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/>
          <p:nvPr/>
        </p:nvCxnSpPr>
        <p:spPr>
          <a:xfrm flipV="1">
            <a:off x="6853730" y="3577590"/>
            <a:ext cx="1934601" cy="0"/>
          </a:xfrm>
          <a:prstGeom prst="straightConnector1">
            <a:avLst/>
          </a:prstGeom>
          <a:ln w="22225">
            <a:solidFill>
              <a:srgbClr val="C00000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6645829" y="2245244"/>
            <a:ext cx="0" cy="1194894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6670827" y="3600039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827" y="3600039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8632041" y="3593809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041" y="3593809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6233853" y="3247698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8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853" y="3247698"/>
                <a:ext cx="3658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6250497" y="2061297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8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497" y="2061297"/>
                <a:ext cx="36580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9" name="Image 78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807" y="2251574"/>
            <a:ext cx="1924524" cy="1188564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6692000" y="2098230"/>
            <a:ext cx="2096331" cy="134190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e 97"/>
          <p:cNvGrpSpPr/>
          <p:nvPr/>
        </p:nvGrpSpPr>
        <p:grpSpPr>
          <a:xfrm>
            <a:off x="6853730" y="2242577"/>
            <a:ext cx="1934601" cy="1197005"/>
            <a:chOff x="6853730" y="2242577"/>
            <a:chExt cx="1934601" cy="1197005"/>
          </a:xfrm>
        </p:grpSpPr>
        <p:cxnSp>
          <p:nvCxnSpPr>
            <p:cNvPr id="83" name="Connecteur droit 82"/>
            <p:cNvCxnSpPr/>
            <p:nvPr/>
          </p:nvCxnSpPr>
          <p:spPr>
            <a:xfrm flipH="1" flipV="1">
              <a:off x="6853730" y="3187582"/>
              <a:ext cx="10077" cy="252000"/>
            </a:xfrm>
            <a:prstGeom prst="line">
              <a:avLst/>
            </a:prstGeom>
            <a:ln w="28575">
              <a:solidFill>
                <a:srgbClr val="EB9415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flipH="1">
              <a:off x="6863807" y="3196424"/>
              <a:ext cx="360000" cy="0"/>
            </a:xfrm>
            <a:prstGeom prst="line">
              <a:avLst/>
            </a:prstGeom>
            <a:ln w="28575">
              <a:solidFill>
                <a:srgbClr val="EB94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H="1" flipV="1">
              <a:off x="7239863" y="2746686"/>
              <a:ext cx="0" cy="468000"/>
            </a:xfrm>
            <a:prstGeom prst="line">
              <a:avLst/>
            </a:prstGeom>
            <a:ln w="28575">
              <a:solidFill>
                <a:srgbClr val="EB9415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/>
            <p:cNvCxnSpPr/>
            <p:nvPr/>
          </p:nvCxnSpPr>
          <p:spPr>
            <a:xfrm flipH="1">
              <a:off x="7248410" y="2724238"/>
              <a:ext cx="1128027" cy="10844"/>
            </a:xfrm>
            <a:prstGeom prst="line">
              <a:avLst/>
            </a:prstGeom>
            <a:ln w="28575">
              <a:solidFill>
                <a:srgbClr val="EB9415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>
              <a:off x="8395060" y="2242577"/>
              <a:ext cx="0" cy="504000"/>
            </a:xfrm>
            <a:prstGeom prst="line">
              <a:avLst/>
            </a:prstGeom>
            <a:ln w="28575">
              <a:solidFill>
                <a:srgbClr val="EB9415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/>
            <p:nvPr/>
          </p:nvCxnSpPr>
          <p:spPr>
            <a:xfrm>
              <a:off x="8376437" y="2257233"/>
              <a:ext cx="411894" cy="0"/>
            </a:xfrm>
            <a:prstGeom prst="line">
              <a:avLst/>
            </a:prstGeom>
            <a:ln w="28575">
              <a:solidFill>
                <a:srgbClr val="EB941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Forme libre 99"/>
          <p:cNvSpPr/>
          <p:nvPr/>
        </p:nvSpPr>
        <p:spPr>
          <a:xfrm>
            <a:off x="6853727" y="2247547"/>
            <a:ext cx="1939895" cy="1187865"/>
          </a:xfrm>
          <a:custGeom>
            <a:avLst/>
            <a:gdLst>
              <a:gd name="connsiteX0" fmla="*/ 8546 w 1939895"/>
              <a:gd name="connsiteY0" fmla="*/ 1187865 h 1187865"/>
              <a:gd name="connsiteX1" fmla="*/ 0 w 1939895"/>
              <a:gd name="connsiteY1" fmla="*/ 0 h 1187865"/>
              <a:gd name="connsiteX2" fmla="*/ 1939895 w 1939895"/>
              <a:gd name="connsiteY2" fmla="*/ 8546 h 118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9895" h="1187865">
                <a:moveTo>
                  <a:pt x="8546" y="1187865"/>
                </a:moveTo>
                <a:cubicBezTo>
                  <a:pt x="5697" y="791910"/>
                  <a:pt x="2849" y="395955"/>
                  <a:pt x="0" y="0"/>
                </a:cubicBezTo>
                <a:lnTo>
                  <a:pt x="1939895" y="8546"/>
                </a:lnTo>
              </a:path>
            </a:pathLst>
          </a:custGeom>
          <a:noFill/>
          <a:ln w="31750">
            <a:solidFill>
              <a:schemeClr val="accent1">
                <a:lumMod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Connecteur droit 101"/>
          <p:cNvCxnSpPr/>
          <p:nvPr/>
        </p:nvCxnSpPr>
        <p:spPr>
          <a:xfrm flipV="1">
            <a:off x="6853727" y="2251574"/>
            <a:ext cx="1944681" cy="1183838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ZoneTexte 102"/>
          <p:cNvSpPr txBox="1"/>
          <p:nvPr/>
        </p:nvSpPr>
        <p:spPr>
          <a:xfrm>
            <a:off x="6738301" y="1871124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 smtClean="0"/>
              <a:t>Ex. de </a:t>
            </a:r>
            <a:r>
              <a:rPr lang="en-US" sz="1400" dirty="0" err="1" smtClean="0"/>
              <a:t>courbes</a:t>
            </a:r>
            <a:r>
              <a:rPr lang="en-US" sz="1400" dirty="0" smtClean="0"/>
              <a:t> ROC.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4" name="Espace réservé du contenu 4"/>
          <p:cNvSpPr txBox="1">
            <a:spLocks/>
          </p:cNvSpPr>
          <p:nvPr/>
        </p:nvSpPr>
        <p:spPr>
          <a:xfrm>
            <a:off x="136609" y="4404482"/>
            <a:ext cx="5686970" cy="944579"/>
          </a:xfrm>
          <a:prstGeom prst="rect">
            <a:avLst/>
          </a:prstGeom>
        </p:spPr>
        <p:txBody>
          <a:bodyPr vert="horz" wrap="square" lIns="127723" tIns="63862" rIns="127723" bIns="63862" rtlCol="0">
            <a:spAutoFit/>
          </a:bodyPr>
          <a:lstStyle>
            <a:lvl1pPr marL="239481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SzPct val="80000"/>
              <a:buFont typeface="Wingdings 3" panose="05040102010807070707" pitchFamily="18" charset="2"/>
              <a:buChar char=""/>
              <a:defRPr sz="1800" b="1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18444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97407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76370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155332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634295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buNone/>
            </a:pPr>
            <a:r>
              <a:rPr lang="fr-FR" sz="1600" b="0" dirty="0" smtClean="0">
                <a:solidFill>
                  <a:schemeClr val="tx1"/>
                </a:solidFill>
              </a:rPr>
              <a:t>Exemple :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fr-FR" sz="1600" b="0" dirty="0" smtClean="0">
                <a:solidFill>
                  <a:schemeClr val="tx1"/>
                </a:solidFill>
              </a:rPr>
              <a:t>Résultats d’une expérience de classification binaire, évaluée sur 6 échantillons.</a:t>
            </a:r>
            <a:endParaRPr lang="fr-FR" sz="1600" b="0" dirty="0">
              <a:solidFill>
                <a:schemeClr val="tx1"/>
              </a:solidFill>
            </a:endParaRPr>
          </a:p>
        </p:txBody>
      </p:sp>
      <p:pic>
        <p:nvPicPr>
          <p:cNvPr id="106" name="Image 10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9731" y="5657595"/>
            <a:ext cx="4525489" cy="695091"/>
          </a:xfrm>
          <a:prstGeom prst="rect">
            <a:avLst/>
          </a:prstGeom>
        </p:spPr>
      </p:pic>
      <p:sp>
        <p:nvSpPr>
          <p:cNvPr id="108" name="Forme libre 107"/>
          <p:cNvSpPr/>
          <p:nvPr/>
        </p:nvSpPr>
        <p:spPr>
          <a:xfrm>
            <a:off x="6879364" y="4187439"/>
            <a:ext cx="1948442" cy="1905712"/>
          </a:xfrm>
          <a:custGeom>
            <a:avLst/>
            <a:gdLst>
              <a:gd name="connsiteX0" fmla="*/ 0 w 1948442"/>
              <a:gd name="connsiteY0" fmla="*/ 1897167 h 1905712"/>
              <a:gd name="connsiteX1" fmla="*/ 0 w 1948442"/>
              <a:gd name="connsiteY1" fmla="*/ 1281869 h 1905712"/>
              <a:gd name="connsiteX2" fmla="*/ 640935 w 1948442"/>
              <a:gd name="connsiteY2" fmla="*/ 1273324 h 1905712"/>
              <a:gd name="connsiteX3" fmla="*/ 640935 w 1948442"/>
              <a:gd name="connsiteY3" fmla="*/ 17092 h 1905712"/>
              <a:gd name="connsiteX4" fmla="*/ 1939896 w 1948442"/>
              <a:gd name="connsiteY4" fmla="*/ 0 h 1905712"/>
              <a:gd name="connsiteX5" fmla="*/ 1948442 w 1948442"/>
              <a:gd name="connsiteY5" fmla="*/ 1905712 h 1905712"/>
              <a:gd name="connsiteX6" fmla="*/ 0 w 1948442"/>
              <a:gd name="connsiteY6" fmla="*/ 1897167 h 190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8442" h="1905712">
                <a:moveTo>
                  <a:pt x="0" y="1897167"/>
                </a:moveTo>
                <a:lnTo>
                  <a:pt x="0" y="1281869"/>
                </a:lnTo>
                <a:lnTo>
                  <a:pt x="640935" y="1273324"/>
                </a:lnTo>
                <a:lnTo>
                  <a:pt x="640935" y="17092"/>
                </a:lnTo>
                <a:lnTo>
                  <a:pt x="1939896" y="0"/>
                </a:lnTo>
                <a:cubicBezTo>
                  <a:pt x="1942745" y="635237"/>
                  <a:pt x="1945593" y="1270475"/>
                  <a:pt x="1948442" y="1905712"/>
                </a:cubicBezTo>
                <a:lnTo>
                  <a:pt x="0" y="1897167"/>
                </a:lnTo>
                <a:close/>
              </a:path>
            </a:pathLst>
          </a:custGeom>
          <a:solidFill>
            <a:srgbClr val="EB9415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/>
              <p:cNvSpPr txBox="1"/>
              <p:nvPr/>
            </p:nvSpPr>
            <p:spPr>
              <a:xfrm>
                <a:off x="7554390" y="5084850"/>
                <a:ext cx="11682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solidFill>
                            <a:srgbClr val="EB9415"/>
                          </a:solidFill>
                          <a:latin typeface="Cambria Math" panose="02040503050406030204" pitchFamily="18" charset="0"/>
                        </a:rPr>
                        <m:t>AUROC</m:t>
                      </m:r>
                      <m:r>
                        <a:rPr lang="fr-FR" sz="1600" b="0" i="0" smtClean="0">
                          <a:solidFill>
                            <a:srgbClr val="EB9415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1600" dirty="0">
                  <a:solidFill>
                    <a:srgbClr val="EB9415"/>
                  </a:solidFill>
                </a:endParaRPr>
              </a:p>
            </p:txBody>
          </p:sp>
        </mc:Choice>
        <mc:Fallback xmlns="">
          <p:sp>
            <p:nvSpPr>
              <p:cNvPr id="109" name="ZoneTexte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390" y="5084850"/>
                <a:ext cx="1168205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9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 animBg="1"/>
      <p:bldP spid="35" grpId="0"/>
      <p:bldP spid="36" grpId="0"/>
      <p:bldP spid="37" grpId="0"/>
      <p:bldP spid="38" grpId="0"/>
      <p:bldP spid="81" grpId="0" animBg="1"/>
      <p:bldP spid="100" grpId="0" animBg="1"/>
      <p:bldP spid="103" grpId="0"/>
      <p:bldP spid="104" grpId="0"/>
      <p:bldP spid="108" grpId="0" animBg="1"/>
      <p:bldP spid="10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7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6020"/>
            <a:ext cx="7789671" cy="599509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Sélection de modèle et évaluation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</a:t>
            </a:r>
            <a:r>
              <a:rPr lang="fr-FR" sz="1800" dirty="0" smtClean="0">
                <a:solidFill>
                  <a:schemeClr val="tx1"/>
                </a:solidFill>
              </a:rPr>
              <a:t>○ ● </a:t>
            </a:r>
            <a:r>
              <a:rPr lang="fr-FR" sz="1800" dirty="0">
                <a:solidFill>
                  <a:schemeClr val="tx1"/>
                </a:solidFill>
              </a:rPr>
              <a:t>○ ○ ○</a:t>
            </a:r>
            <a:r>
              <a:rPr lang="fr-FR" sz="1800" dirty="0" smtClean="0">
                <a:solidFill>
                  <a:schemeClr val="tx1"/>
                </a:solidFill>
              </a:rPr>
              <a:t> </a:t>
            </a:r>
            <a:r>
              <a:rPr lang="fr-FR" sz="1800" dirty="0">
                <a:solidFill>
                  <a:schemeClr val="tx1"/>
                </a:solidFill>
              </a:rPr>
              <a:t>Critère </a:t>
            </a:r>
            <a:r>
              <a:rPr lang="fr-FR" sz="1800" dirty="0" smtClean="0">
                <a:solidFill>
                  <a:schemeClr val="tx1"/>
                </a:solidFill>
              </a:rPr>
              <a:t>de performance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Espace réservé du contenu 4"/>
              <p:cNvSpPr txBox="1">
                <a:spLocks/>
              </p:cNvSpPr>
              <p:nvPr/>
            </p:nvSpPr>
            <p:spPr>
              <a:xfrm>
                <a:off x="136609" y="773396"/>
                <a:ext cx="8760502" cy="2344963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7 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(courbe ROC, formulation probabiliste) :</a:t>
                </a:r>
              </a:p>
              <a:p>
                <a:pPr marL="0" indent="0" algn="just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la </a:t>
                </a:r>
                <a:r>
                  <a:rPr lang="fr-FR" b="0" dirty="0" err="1" smtClean="0">
                    <a:solidFill>
                      <a:schemeClr val="tx1"/>
                    </a:solidFill>
                  </a:rPr>
                  <a:t>v.a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. des scores des expériences qui ont réussi et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celle des scores des expériences qui ont échoué. On suppose que tous les scores sont indépendants. On 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les fonctions de répartition de ces variables,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 On définit 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 algn="just">
                  <a:buNone/>
                </a:pPr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La courbe ROC est le graphe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lorsque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varie dans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9" y="773396"/>
                <a:ext cx="8760502" cy="2344963"/>
              </a:xfrm>
              <a:prstGeom prst="rect">
                <a:avLst/>
              </a:prstGeom>
              <a:blipFill>
                <a:blip r:embed="rId3"/>
                <a:stretch>
                  <a:fillRect l="-139" t="-779" r="-209" b="-2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Espace réservé du contenu 4"/>
              <p:cNvSpPr txBox="1">
                <a:spLocks/>
              </p:cNvSpPr>
              <p:nvPr/>
            </p:nvSpPr>
            <p:spPr>
              <a:xfrm>
                <a:off x="136609" y="3039783"/>
                <a:ext cx="4743040" cy="2944486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Remarque 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TP</m:t>
                          </m:r>
                          <m:d>
                            <m:d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TN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FN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FP</m:t>
                          </m:r>
                          <m:d>
                            <m:d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FN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TP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TN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fr-FR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fr-FR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sont </a:t>
                </a:r>
                <a:r>
                  <a:rPr lang="fr-FR" b="0" dirty="0" err="1" smtClean="0">
                    <a:solidFill>
                      <a:schemeClr val="tx1"/>
                    </a:solidFill>
                  </a:rPr>
                  <a:t>contants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  <a:endParaRPr lang="fr-FR" b="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endParaRPr lang="fr-FR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9" y="3039783"/>
                <a:ext cx="4743040" cy="2944486"/>
              </a:xfrm>
              <a:prstGeom prst="rect">
                <a:avLst/>
              </a:prstGeom>
              <a:blipFill>
                <a:blip r:embed="rId4"/>
                <a:stretch>
                  <a:fillRect l="-257" r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" t="3400" r="36005" b="50703"/>
          <a:stretch/>
        </p:blipFill>
        <p:spPr>
          <a:xfrm>
            <a:off x="4477721" y="3352545"/>
            <a:ext cx="4465439" cy="239753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34" t="3399" r="1496" b="71782"/>
          <a:stretch/>
        </p:blipFill>
        <p:spPr>
          <a:xfrm>
            <a:off x="7087835" y="2720226"/>
            <a:ext cx="1908000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5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8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6020"/>
            <a:ext cx="7789671" cy="599509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Sélection de modèle et évaluation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○ ○ </a:t>
            </a:r>
            <a:r>
              <a:rPr lang="fr-FR" sz="1800" dirty="0" smtClean="0">
                <a:solidFill>
                  <a:schemeClr val="tx1"/>
                </a:solidFill>
              </a:rPr>
              <a:t>● </a:t>
            </a:r>
            <a:r>
              <a:rPr lang="fr-FR" sz="1800" dirty="0">
                <a:solidFill>
                  <a:schemeClr val="tx1"/>
                </a:solidFill>
              </a:rPr>
              <a:t>○ ○ </a:t>
            </a:r>
            <a:r>
              <a:rPr lang="fr-FR" sz="1800" dirty="0" smtClean="0">
                <a:solidFill>
                  <a:schemeClr val="tx1"/>
                </a:solidFill>
              </a:rPr>
              <a:t>Critère de performance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Espace réservé du contenu 4"/>
              <p:cNvSpPr txBox="1">
                <a:spLocks/>
              </p:cNvSpPr>
              <p:nvPr/>
            </p:nvSpPr>
            <p:spPr>
              <a:xfrm>
                <a:off x="136609" y="773396"/>
                <a:ext cx="8760502" cy="1523648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8 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(RMSE) :</a:t>
                </a:r>
              </a:p>
              <a:p>
                <a:pPr marL="0" indent="0" algn="just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Étant données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étiquettes réelles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prédictions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on appelle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racine de l’erreur quadratique moyenne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, ou RMSE, la valeur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RMSE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fr-FR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fr-FR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9" y="773396"/>
                <a:ext cx="8760502" cy="1523648"/>
              </a:xfrm>
              <a:prstGeom prst="rect">
                <a:avLst/>
              </a:prstGeom>
              <a:blipFill>
                <a:blip r:embed="rId3"/>
                <a:stretch>
                  <a:fillRect l="-139" t="-1200" r="-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Espace réservé du contenu 4"/>
              <p:cNvSpPr txBox="1">
                <a:spLocks/>
              </p:cNvSpPr>
              <p:nvPr/>
            </p:nvSpPr>
            <p:spPr>
              <a:xfrm>
                <a:off x="136609" y="2297044"/>
                <a:ext cx="8760502" cy="1523648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9 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(RMSLE) :</a:t>
                </a:r>
              </a:p>
              <a:p>
                <a:pPr marL="0" indent="0" algn="just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Étant données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étiquettes réelles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prédictions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on appelle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racine du log de l’erreur quadratique moyenne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, ou RMSLE, la valeur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RMSLE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fr-F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fr-F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fr-F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+1)</m:t>
                                        </m:r>
                                      </m:e>
                                    </m:func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p>
                                          <m:sSupPr>
                                            <m:ctrlP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+1)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9" y="2297044"/>
                <a:ext cx="8760502" cy="1523648"/>
              </a:xfrm>
              <a:prstGeom prst="rect">
                <a:avLst/>
              </a:prstGeom>
              <a:blipFill>
                <a:blip r:embed="rId4"/>
                <a:stretch>
                  <a:fillRect l="-139" t="-1200" r="-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Espace réservé du contenu 4"/>
              <p:cNvSpPr txBox="1">
                <a:spLocks/>
              </p:cNvSpPr>
              <p:nvPr/>
            </p:nvSpPr>
            <p:spPr>
              <a:xfrm>
                <a:off x="136609" y="3919321"/>
                <a:ext cx="8760502" cy="2224930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10 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(RSE) :</a:t>
                </a:r>
              </a:p>
              <a:p>
                <a:pPr marL="0" indent="0" algn="just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Étant données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étiquettes réelles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prédictions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on appelle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erreur carrée relative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, ou RSE, la valeur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RSE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fr-FR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fr-FR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fr-FR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fr-FR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fr-FR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fr-FR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Le complémentaire à 1 de la RSE est le coefficient de détermination, noté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9" y="3919321"/>
                <a:ext cx="8760502" cy="2224930"/>
              </a:xfrm>
              <a:prstGeom prst="rect">
                <a:avLst/>
              </a:prstGeom>
              <a:blipFill>
                <a:blip r:embed="rId5"/>
                <a:stretch>
                  <a:fillRect l="-139" t="-822" r="-209" b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7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9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6020"/>
            <a:ext cx="7789671" cy="599509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Sélection de modèle et évaluation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○ ○ ○ </a:t>
            </a:r>
            <a:r>
              <a:rPr lang="fr-FR" sz="1800" dirty="0" smtClean="0">
                <a:solidFill>
                  <a:schemeClr val="tx1"/>
                </a:solidFill>
              </a:rPr>
              <a:t>● </a:t>
            </a:r>
            <a:r>
              <a:rPr lang="fr-FR" sz="1800" dirty="0">
                <a:solidFill>
                  <a:schemeClr val="tx1"/>
                </a:solidFill>
              </a:rPr>
              <a:t>○</a:t>
            </a:r>
            <a:r>
              <a:rPr lang="fr-FR" sz="1800" dirty="0" smtClean="0">
                <a:solidFill>
                  <a:schemeClr val="tx1"/>
                </a:solidFill>
              </a:rPr>
              <a:t> </a:t>
            </a:r>
            <a:r>
              <a:rPr lang="fr-FR" sz="1800" dirty="0">
                <a:solidFill>
                  <a:schemeClr val="tx1"/>
                </a:solidFill>
              </a:rPr>
              <a:t>Critère </a:t>
            </a:r>
            <a:r>
              <a:rPr lang="fr-FR" sz="1800" dirty="0" smtClean="0">
                <a:solidFill>
                  <a:schemeClr val="tx1"/>
                </a:solidFill>
              </a:rPr>
              <a:t>de performance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Espace réservé du contenu 4"/>
              <p:cNvSpPr txBox="1">
                <a:spLocks/>
              </p:cNvSpPr>
              <p:nvPr/>
            </p:nvSpPr>
            <p:spPr>
              <a:xfrm>
                <a:off x="136609" y="773396"/>
                <a:ext cx="8760502" cy="3452958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Comparaison à des algorithmes naïfs :</a:t>
                </a:r>
              </a:p>
              <a:p>
                <a:pPr marL="0" indent="0" algn="just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Classification :</a:t>
                </a:r>
              </a:p>
              <a:p>
                <a:pPr algn="just"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Prédire systématiquement l’étiquette majoritaire dans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</m:t>
                        </m:r>
                      </m:sub>
                    </m:sSub>
                  </m:oMath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algn="just"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Prédire une étiquette aléatoire, selon la distribution des étiquettes dans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just"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={0,1}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prédire </a:t>
                </a:r>
                <a:r>
                  <a:rPr lang="fr-FR" b="0" dirty="0">
                    <a:solidFill>
                      <a:schemeClr val="tx1"/>
                    </a:solidFill>
                  </a:rPr>
                  <a:t>d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es scores de manière uniforme avant de les </a:t>
                </a:r>
                <a:r>
                  <a:rPr lang="fr-FR" b="0" dirty="0" err="1" smtClean="0">
                    <a:solidFill>
                      <a:schemeClr val="tx1"/>
                    </a:solidFill>
                  </a:rPr>
                  <a:t>seuiller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just">
                  <a:buFontTx/>
                  <a:buChar char="-"/>
                </a:pPr>
                <a:endParaRPr lang="fr-FR" b="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Régression :</a:t>
                </a:r>
              </a:p>
              <a:p>
                <a:pPr algn="just"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Prédire une valeur aléatoire, uniformément entre la plus petite et la plus grande des valeurs des étiquettes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just"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Prédire systématiquement la moyenne ou la médiane des étiquettes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 algn="just">
                  <a:buNone/>
                </a:pPr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endParaRPr lang="fr-FR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9" y="773396"/>
                <a:ext cx="8760502" cy="3452958"/>
              </a:xfrm>
              <a:prstGeom prst="rect">
                <a:avLst/>
              </a:prstGeom>
              <a:blipFill>
                <a:blip r:embed="rId3"/>
                <a:stretch>
                  <a:fillRect l="-139" t="-530" r="-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05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9-Presentation-PPT-4-3">
  <a:themeElements>
    <a:clrScheme name="CEA Défaut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92D050"/>
      </a:accent1>
      <a:accent2>
        <a:srgbClr val="008BBC"/>
      </a:accent2>
      <a:accent3>
        <a:srgbClr val="D81142"/>
      </a:accent3>
      <a:accent4>
        <a:srgbClr val="FFC000"/>
      </a:accent4>
      <a:accent5>
        <a:srgbClr val="218380"/>
      </a:accent5>
      <a:accent6>
        <a:srgbClr val="8F2D56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PP CEA 4-3.pptx" id="{017B0BBD-D478-416D-9408-C3E5553B88B8}" vid="{9A88B8C1-4942-46D3-9391-C2B501F07E87}"/>
    </a:ext>
  </a:extLst>
</a:theme>
</file>

<file path=ppt/theme/theme2.xml><?xml version="1.0" encoding="utf-8"?>
<a:theme xmlns:a="http://schemas.openxmlformats.org/drawingml/2006/main" name="Template CEA 2019 Clair">
  <a:themeElements>
    <a:clrScheme name="CEA Défaut 2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FFBC42"/>
      </a:accent1>
      <a:accent2>
        <a:srgbClr val="D81159"/>
      </a:accent2>
      <a:accent3>
        <a:srgbClr val="8F2D56"/>
      </a:accent3>
      <a:accent4>
        <a:srgbClr val="689B42"/>
      </a:accent4>
      <a:accent5>
        <a:srgbClr val="218380"/>
      </a:accent5>
      <a:accent6>
        <a:srgbClr val="FFD29F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PP CEA 4-3.pptx" id="{017B0BBD-D478-416D-9408-C3E5553B88B8}" vid="{52A1E219-64F3-4477-912D-9636D70C98A7}"/>
    </a:ext>
  </a:extLst>
</a:theme>
</file>

<file path=ppt/theme/theme3.xml><?xml version="1.0" encoding="utf-8"?>
<a:theme xmlns:a="http://schemas.openxmlformats.org/drawingml/2006/main" name="Template CEA 2019 Bleu">
  <a:themeElements>
    <a:clrScheme name="CEA Bleu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49728C"/>
      </a:accent1>
      <a:accent2>
        <a:srgbClr val="689BA6"/>
      </a:accent2>
      <a:accent3>
        <a:srgbClr val="C2F2F2"/>
      </a:accent3>
      <a:accent4>
        <a:srgbClr val="273D40"/>
      </a:accent4>
      <a:accent5>
        <a:srgbClr val="0084B4"/>
      </a:accent5>
      <a:accent6>
        <a:srgbClr val="93E2FF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PP CEA 4-3.pptx" id="{017B0BBD-D478-416D-9408-C3E5553B88B8}" vid="{0799EC0F-9A1D-48A9-9692-520D5CEBB494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2F2A79C4BED747976EC3AD530384C1" ma:contentTypeVersion="0" ma:contentTypeDescription="Crée un document." ma:contentTypeScope="" ma:versionID="9ea4ffbb61354172aceb879db3e265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B0D5B4-4CC6-4497-9BFB-91C4C64EBEC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95E45C-96CD-4B8B-A608-7C5E76B37C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6C4233-EA21-4292-B391-09F7550CF5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2019-Presentation-PPT-4-3</Template>
  <TotalTime>6858</TotalTime>
  <Words>2193</Words>
  <Application>Microsoft Office PowerPoint</Application>
  <PresentationFormat>Affichage à l'écran (4:3)</PresentationFormat>
  <Paragraphs>148</Paragraphs>
  <Slides>11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Wingdings</vt:lpstr>
      <vt:lpstr>Wingdings 3</vt:lpstr>
      <vt:lpstr>2019-Presentation-PPT-4-3</vt:lpstr>
      <vt:lpstr>Template CEA 2019 Clair</vt:lpstr>
      <vt:lpstr>Template CEA 2019 Bleu</vt:lpstr>
      <vt:lpstr>Présentation PowerPoint</vt:lpstr>
      <vt:lpstr>Sélection de modèle et évaluation ● ○ ○ ○ ○ ○ ○ ○ ○ Notations</vt:lpstr>
      <vt:lpstr>Sélection de modèle et évaluation ○ ● ○ ○ ○ ○ ○ ○ ○ Validation croisée</vt:lpstr>
      <vt:lpstr>Sélection de modèle et évaluation ○ ○ ● ○ ○ ○ ○ ○ ○ Bootstrap</vt:lpstr>
      <vt:lpstr>Sélection de modèle et évaluation ○ ○ ○ ● ○ ○ ○ ○ ○ Critère de performance</vt:lpstr>
      <vt:lpstr>Sélection de modèle et évaluation ○ ○ ○ ○ ● ○ ○ ○ ○ Critère de performance</vt:lpstr>
      <vt:lpstr>Sélection de modèle et évaluation ○ ○ ○ ○ ○ ● ○ ○ ○ Critère de performance</vt:lpstr>
      <vt:lpstr>Sélection de modèle et évaluation ○ ○ ○ ○ ○ ○ ● ○ ○ Critère de performance</vt:lpstr>
      <vt:lpstr>Sélection de modèle et évaluation ○ ○ ○ ○ ○ ○ ○ ● ○ Critère de performance</vt:lpstr>
      <vt:lpstr>Sélection de modèle et évaluation ○ ○ ○ ○ ○ ○ ○ ○ ● Points clés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MILLET Christophe</dc:creator>
  <cp:lastModifiedBy>MILLET Christophe</cp:lastModifiedBy>
  <cp:revision>397</cp:revision>
  <cp:lastPrinted>2018-12-05T09:44:31Z</cp:lastPrinted>
  <dcterms:created xsi:type="dcterms:W3CDTF">2021-04-07T05:39:48Z</dcterms:created>
  <dcterms:modified xsi:type="dcterms:W3CDTF">2023-01-24T12:32:41Z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0x010100362F2A79C4BED747976EC3AD530384C1</vt:lpwstr>
  </property>
  <property fmtid="{D5CDD505-2E9C-101B-9397-08002B2CF9AE}" pid="3" name="I2ICODE">
    <vt:lpwstr>WEB</vt:lpwstr>
  </property>
  <property fmtid="{D5CDD505-2E9C-101B-9397-08002B2CF9AE}" pid="4" name="WebApplicationID">
    <vt:lpwstr>3f72b11a-dedf-47a1-b48a-dfd7b45017bd</vt:lpwstr>
  </property>
  <property fmtid="{D5CDD505-2E9C-101B-9397-08002B2CF9AE}" pid="5" name="I2ISITECODE">
    <vt:lpwstr/>
  </property>
</Properties>
</file>