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6" r:id="rId4"/>
    <p:sldMasterId id="2147483712" r:id="rId5"/>
    <p:sldMasterId id="2147483724" r:id="rId6"/>
  </p:sldMasterIdLst>
  <p:notesMasterIdLst>
    <p:notesMasterId r:id="rId27"/>
  </p:notesMasterIdLst>
  <p:handoutMasterIdLst>
    <p:handoutMasterId r:id="rId28"/>
  </p:handoutMasterIdLst>
  <p:sldIdLst>
    <p:sldId id="273" r:id="rId7"/>
    <p:sldId id="322" r:id="rId8"/>
    <p:sldId id="323" r:id="rId9"/>
    <p:sldId id="336" r:id="rId10"/>
    <p:sldId id="324" r:id="rId11"/>
    <p:sldId id="331" r:id="rId12"/>
    <p:sldId id="337" r:id="rId13"/>
    <p:sldId id="325" r:id="rId14"/>
    <p:sldId id="326" r:id="rId15"/>
    <p:sldId id="332" r:id="rId16"/>
    <p:sldId id="333" r:id="rId17"/>
    <p:sldId id="328" r:id="rId18"/>
    <p:sldId id="338" r:id="rId19"/>
    <p:sldId id="335" r:id="rId20"/>
    <p:sldId id="339" r:id="rId21"/>
    <p:sldId id="334" r:id="rId22"/>
    <p:sldId id="327" r:id="rId23"/>
    <p:sldId id="329" r:id="rId24"/>
    <p:sldId id="330" r:id="rId25"/>
    <p:sldId id="263" r:id="rId26"/>
  </p:sldIdLst>
  <p:sldSz cx="9144000" cy="6858000" type="screen4x3"/>
  <p:notesSz cx="7099300" cy="10234613"/>
  <p:defaultTextStyle>
    <a:defPPr>
      <a:defRPr lang="en-US"/>
    </a:defPPr>
    <a:lvl1pPr marL="0" algn="l" defTabSz="638617" rtl="0" eaLnBrk="1" latinLnBrk="0" hangingPunct="1">
      <a:defRPr sz="2500" kern="1200">
        <a:solidFill>
          <a:schemeClr val="tx1"/>
        </a:solidFill>
        <a:latin typeface="+mn-lt"/>
        <a:ea typeface="+mn-ea"/>
        <a:cs typeface="+mn-cs"/>
      </a:defRPr>
    </a:lvl1pPr>
    <a:lvl2pPr marL="638617" algn="l" defTabSz="638617" rtl="0" eaLnBrk="1" latinLnBrk="0" hangingPunct="1">
      <a:defRPr sz="2500" kern="1200">
        <a:solidFill>
          <a:schemeClr val="tx1"/>
        </a:solidFill>
        <a:latin typeface="+mn-lt"/>
        <a:ea typeface="+mn-ea"/>
        <a:cs typeface="+mn-cs"/>
      </a:defRPr>
    </a:lvl2pPr>
    <a:lvl3pPr marL="1277234" algn="l" defTabSz="638617" rtl="0" eaLnBrk="1" latinLnBrk="0" hangingPunct="1">
      <a:defRPr sz="2500" kern="1200">
        <a:solidFill>
          <a:schemeClr val="tx1"/>
        </a:solidFill>
        <a:latin typeface="+mn-lt"/>
        <a:ea typeface="+mn-ea"/>
        <a:cs typeface="+mn-cs"/>
      </a:defRPr>
    </a:lvl3pPr>
    <a:lvl4pPr marL="1915851" algn="l" defTabSz="638617" rtl="0" eaLnBrk="1" latinLnBrk="0" hangingPunct="1">
      <a:defRPr sz="2500" kern="1200">
        <a:solidFill>
          <a:schemeClr val="tx1"/>
        </a:solidFill>
        <a:latin typeface="+mn-lt"/>
        <a:ea typeface="+mn-ea"/>
        <a:cs typeface="+mn-cs"/>
      </a:defRPr>
    </a:lvl4pPr>
    <a:lvl5pPr marL="2554468" algn="l" defTabSz="638617" rtl="0" eaLnBrk="1" latinLnBrk="0" hangingPunct="1">
      <a:defRPr sz="2500" kern="1200">
        <a:solidFill>
          <a:schemeClr val="tx1"/>
        </a:solidFill>
        <a:latin typeface="+mn-lt"/>
        <a:ea typeface="+mn-ea"/>
        <a:cs typeface="+mn-cs"/>
      </a:defRPr>
    </a:lvl5pPr>
    <a:lvl6pPr marL="3193085" algn="l" defTabSz="638617" rtl="0" eaLnBrk="1" latinLnBrk="0" hangingPunct="1">
      <a:defRPr sz="2500" kern="1200">
        <a:solidFill>
          <a:schemeClr val="tx1"/>
        </a:solidFill>
        <a:latin typeface="+mn-lt"/>
        <a:ea typeface="+mn-ea"/>
        <a:cs typeface="+mn-cs"/>
      </a:defRPr>
    </a:lvl6pPr>
    <a:lvl7pPr marL="3831702" algn="l" defTabSz="638617" rtl="0" eaLnBrk="1" latinLnBrk="0" hangingPunct="1">
      <a:defRPr sz="2500" kern="1200">
        <a:solidFill>
          <a:schemeClr val="tx1"/>
        </a:solidFill>
        <a:latin typeface="+mn-lt"/>
        <a:ea typeface="+mn-ea"/>
        <a:cs typeface="+mn-cs"/>
      </a:defRPr>
    </a:lvl7pPr>
    <a:lvl8pPr marL="4470319" algn="l" defTabSz="638617" rtl="0" eaLnBrk="1" latinLnBrk="0" hangingPunct="1">
      <a:defRPr sz="2500" kern="1200">
        <a:solidFill>
          <a:schemeClr val="tx1"/>
        </a:solidFill>
        <a:latin typeface="+mn-lt"/>
        <a:ea typeface="+mn-ea"/>
        <a:cs typeface="+mn-cs"/>
      </a:defRPr>
    </a:lvl8pPr>
    <a:lvl9pPr marL="5108936" algn="l" defTabSz="638617" rtl="0" eaLnBrk="1" latinLnBrk="0" hangingPunct="1">
      <a:defRPr sz="2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guide id="4" orient="horz" pos="3083" userDrawn="1">
          <p15:clr>
            <a:srgbClr val="A4A3A4"/>
          </p15:clr>
        </p15:guide>
        <p15:guide id="5" pos="232" userDrawn="1">
          <p15:clr>
            <a:srgbClr val="A4A3A4"/>
          </p15:clr>
        </p15:guide>
        <p15:guide id="8" orient="horz" pos="2074" userDrawn="1">
          <p15:clr>
            <a:srgbClr val="A4A3A4"/>
          </p15:clr>
        </p15:guide>
        <p15:guide id="11" pos="4151" userDrawn="1">
          <p15:clr>
            <a:srgbClr val="A4A3A4"/>
          </p15:clr>
        </p15:guide>
        <p15:guide id="12" pos="4082" userDrawn="1">
          <p15:clr>
            <a:srgbClr val="A4A3A4"/>
          </p15:clr>
        </p15:guide>
        <p15:guide id="13" orient="horz" pos="2160" userDrawn="1">
          <p15:clr>
            <a:srgbClr val="A4A3A4"/>
          </p15:clr>
        </p15:guide>
        <p15:guide id="14" orient="horz" pos="4111" userDrawn="1">
          <p15:clr>
            <a:srgbClr val="A4A3A4"/>
          </p15:clr>
        </p15:guide>
        <p15:guide id="15" orient="horz" pos="2765" userDrawn="1">
          <p15:clr>
            <a:srgbClr val="A4A3A4"/>
          </p15:clr>
        </p15:guide>
        <p15:guide id="16" pos="2880" userDrawn="1">
          <p15:clr>
            <a:srgbClr val="A4A3A4"/>
          </p15:clr>
        </p15:guide>
        <p15:guide id="17" pos="309" userDrawn="1">
          <p15:clr>
            <a:srgbClr val="A4A3A4"/>
          </p15:clr>
        </p15:guide>
        <p15:guide id="18" pos="5535" userDrawn="1">
          <p15:clr>
            <a:srgbClr val="A4A3A4"/>
          </p15:clr>
        </p15:guide>
        <p15:guide id="19" pos="5442"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0EE2"/>
    <a:srgbClr val="EB9415"/>
    <a:srgbClr val="A2660E"/>
    <a:srgbClr val="000000"/>
    <a:srgbClr val="FFCC00"/>
    <a:srgbClr val="3EE275"/>
    <a:srgbClr val="29F75A"/>
    <a:srgbClr val="1F0787"/>
    <a:srgbClr val="83229E"/>
    <a:srgbClr val="ED51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62" autoAdjust="0"/>
    <p:restoredTop sz="96310" autoAdjust="0"/>
  </p:normalViewPr>
  <p:slideViewPr>
    <p:cSldViewPr snapToGrid="0" showGuides="1">
      <p:cViewPr varScale="1">
        <p:scale>
          <a:sx n="75" d="100"/>
          <a:sy n="75" d="100"/>
        </p:scale>
        <p:origin x="1278" y="54"/>
      </p:cViewPr>
      <p:guideLst>
        <p:guide orient="horz" pos="1620"/>
        <p:guide pos="2160"/>
        <p:guide orient="horz" pos="3083"/>
        <p:guide pos="232"/>
        <p:guide orient="horz" pos="2074"/>
        <p:guide pos="4151"/>
        <p:guide pos="4082"/>
        <p:guide orient="horz" pos="2160"/>
        <p:guide orient="horz" pos="4111"/>
        <p:guide orient="horz" pos="2765"/>
        <p:guide pos="2880"/>
        <p:guide pos="309"/>
        <p:guide pos="5535"/>
        <p:guide pos="5442"/>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p:scale>
          <a:sx n="100" d="100"/>
          <a:sy n="100" d="100"/>
        </p:scale>
        <p:origin x="-3396" y="-72"/>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3508"/>
          </a:xfrm>
          <a:prstGeom prst="rect">
            <a:avLst/>
          </a:prstGeom>
        </p:spPr>
        <p:txBody>
          <a:bodyPr vert="horz" lIns="95920" tIns="47960" rIns="95920" bIns="47960" rtlCol="0"/>
          <a:lstStyle>
            <a:lvl1pPr algn="l">
              <a:defRPr sz="1400"/>
            </a:lvl1pPr>
          </a:lstStyle>
          <a:p>
            <a:endParaRPr lang="fr-FR"/>
          </a:p>
        </p:txBody>
      </p:sp>
      <p:sp>
        <p:nvSpPr>
          <p:cNvPr id="3" name="Espace réservé de la date 2"/>
          <p:cNvSpPr>
            <a:spLocks noGrp="1"/>
          </p:cNvSpPr>
          <p:nvPr>
            <p:ph type="dt" sz="quarter" idx="1"/>
          </p:nvPr>
        </p:nvSpPr>
        <p:spPr>
          <a:xfrm>
            <a:off x="4021294" y="0"/>
            <a:ext cx="3076363" cy="513508"/>
          </a:xfrm>
          <a:prstGeom prst="rect">
            <a:avLst/>
          </a:prstGeom>
        </p:spPr>
        <p:txBody>
          <a:bodyPr vert="horz" lIns="95920" tIns="47960" rIns="95920" bIns="47960" rtlCol="0"/>
          <a:lstStyle>
            <a:lvl1pPr algn="r">
              <a:defRPr sz="1400"/>
            </a:lvl1pPr>
          </a:lstStyle>
          <a:p>
            <a:fld id="{F481E118-1CEA-43E8-BD51-A8A2CBD62889}" type="datetimeFigureOut">
              <a:rPr lang="fr-FR" smtClean="0"/>
              <a:t>08/02/2023</a:t>
            </a:fld>
            <a:endParaRPr lang="fr-FR"/>
          </a:p>
        </p:txBody>
      </p:sp>
      <p:sp>
        <p:nvSpPr>
          <p:cNvPr id="4" name="Espace réservé du pied de page 3"/>
          <p:cNvSpPr>
            <a:spLocks noGrp="1"/>
          </p:cNvSpPr>
          <p:nvPr>
            <p:ph type="ftr" sz="quarter" idx="2"/>
          </p:nvPr>
        </p:nvSpPr>
        <p:spPr>
          <a:xfrm>
            <a:off x="0" y="9721110"/>
            <a:ext cx="3076363" cy="513507"/>
          </a:xfrm>
          <a:prstGeom prst="rect">
            <a:avLst/>
          </a:prstGeom>
        </p:spPr>
        <p:txBody>
          <a:bodyPr vert="horz" lIns="95920" tIns="47960" rIns="95920" bIns="47960" rtlCol="0" anchor="b"/>
          <a:lstStyle>
            <a:lvl1pPr algn="l">
              <a:defRPr sz="1400"/>
            </a:lvl1pPr>
          </a:lstStyle>
          <a:p>
            <a:endParaRPr lang="fr-FR"/>
          </a:p>
        </p:txBody>
      </p:sp>
      <p:sp>
        <p:nvSpPr>
          <p:cNvPr id="5" name="Espace réservé du numéro de diapositive 4"/>
          <p:cNvSpPr>
            <a:spLocks noGrp="1"/>
          </p:cNvSpPr>
          <p:nvPr>
            <p:ph type="sldNum" sz="quarter" idx="3"/>
          </p:nvPr>
        </p:nvSpPr>
        <p:spPr>
          <a:xfrm>
            <a:off x="4021294" y="9721110"/>
            <a:ext cx="3076363" cy="513507"/>
          </a:xfrm>
          <a:prstGeom prst="rect">
            <a:avLst/>
          </a:prstGeom>
        </p:spPr>
        <p:txBody>
          <a:bodyPr vert="horz" lIns="95920" tIns="47960" rIns="95920" bIns="47960" rtlCol="0" anchor="b"/>
          <a:lstStyle>
            <a:lvl1pPr algn="r">
              <a:defRPr sz="1400"/>
            </a:lvl1pPr>
          </a:lstStyle>
          <a:p>
            <a:fld id="{7CB1C5FA-467D-48F3-9F36-205F533C0F0C}" type="slidenum">
              <a:rPr lang="fr-FR" smtClean="0"/>
              <a:t>‹N°›</a:t>
            </a:fld>
            <a:endParaRPr lang="fr-FR"/>
          </a:p>
        </p:txBody>
      </p:sp>
    </p:spTree>
    <p:extLst>
      <p:ext uri="{BB962C8B-B14F-4D97-AF65-F5344CB8AC3E}">
        <p14:creationId xmlns:p14="http://schemas.microsoft.com/office/powerpoint/2010/main" val="16212080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3508"/>
          </a:xfrm>
          <a:prstGeom prst="rect">
            <a:avLst/>
          </a:prstGeom>
        </p:spPr>
        <p:txBody>
          <a:bodyPr vert="horz" lIns="95920" tIns="47960" rIns="95920" bIns="47960" rtlCol="0"/>
          <a:lstStyle>
            <a:lvl1pPr algn="l">
              <a:defRPr sz="1400"/>
            </a:lvl1pPr>
          </a:lstStyle>
          <a:p>
            <a:endParaRPr lang="fr-FR"/>
          </a:p>
        </p:txBody>
      </p:sp>
      <p:sp>
        <p:nvSpPr>
          <p:cNvPr id="3" name="Espace réservé de la date 2"/>
          <p:cNvSpPr>
            <a:spLocks noGrp="1"/>
          </p:cNvSpPr>
          <p:nvPr>
            <p:ph type="dt" idx="1"/>
          </p:nvPr>
        </p:nvSpPr>
        <p:spPr>
          <a:xfrm>
            <a:off x="4021294" y="0"/>
            <a:ext cx="3076363" cy="513508"/>
          </a:xfrm>
          <a:prstGeom prst="rect">
            <a:avLst/>
          </a:prstGeom>
        </p:spPr>
        <p:txBody>
          <a:bodyPr vert="horz" lIns="95920" tIns="47960" rIns="95920" bIns="47960" rtlCol="0"/>
          <a:lstStyle>
            <a:lvl1pPr algn="r">
              <a:defRPr sz="1400"/>
            </a:lvl1pPr>
          </a:lstStyle>
          <a:p>
            <a:fld id="{F0389419-4E28-4B58-9AA2-383238311FDA}" type="datetimeFigureOut">
              <a:rPr lang="fr-FR" smtClean="0"/>
              <a:t>08/02/2023</a:t>
            </a:fld>
            <a:endParaRPr lang="fr-FR"/>
          </a:p>
        </p:txBody>
      </p:sp>
      <p:sp>
        <p:nvSpPr>
          <p:cNvPr id="4" name="Espace réservé de l'image des diapositives 3"/>
          <p:cNvSpPr>
            <a:spLocks noGrp="1" noRot="1" noChangeAspect="1"/>
          </p:cNvSpPr>
          <p:nvPr>
            <p:ph type="sldImg" idx="2"/>
          </p:nvPr>
        </p:nvSpPr>
        <p:spPr>
          <a:xfrm>
            <a:off x="1244600" y="1277938"/>
            <a:ext cx="4610100" cy="3457575"/>
          </a:xfrm>
          <a:prstGeom prst="rect">
            <a:avLst/>
          </a:prstGeom>
          <a:noFill/>
          <a:ln w="12700">
            <a:solidFill>
              <a:prstClr val="black"/>
            </a:solidFill>
          </a:ln>
        </p:spPr>
        <p:txBody>
          <a:bodyPr vert="horz" lIns="95920" tIns="47960" rIns="95920" bIns="47960" rtlCol="0" anchor="ctr"/>
          <a:lstStyle/>
          <a:p>
            <a:endParaRPr lang="fr-FR"/>
          </a:p>
        </p:txBody>
      </p:sp>
      <p:sp>
        <p:nvSpPr>
          <p:cNvPr id="5" name="Espace réservé des notes 4"/>
          <p:cNvSpPr>
            <a:spLocks noGrp="1"/>
          </p:cNvSpPr>
          <p:nvPr>
            <p:ph type="body" sz="quarter" idx="3"/>
          </p:nvPr>
        </p:nvSpPr>
        <p:spPr>
          <a:xfrm>
            <a:off x="709930" y="4925410"/>
            <a:ext cx="5679440" cy="4029879"/>
          </a:xfrm>
          <a:prstGeom prst="rect">
            <a:avLst/>
          </a:prstGeom>
        </p:spPr>
        <p:txBody>
          <a:bodyPr vert="horz" lIns="95920" tIns="47960" rIns="95920" bIns="4796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721110"/>
            <a:ext cx="3076363" cy="513507"/>
          </a:xfrm>
          <a:prstGeom prst="rect">
            <a:avLst/>
          </a:prstGeom>
        </p:spPr>
        <p:txBody>
          <a:bodyPr vert="horz" lIns="95920" tIns="47960" rIns="95920" bIns="47960" rtlCol="0" anchor="b"/>
          <a:lstStyle>
            <a:lvl1pPr algn="l">
              <a:defRPr sz="1400"/>
            </a:lvl1pPr>
          </a:lstStyle>
          <a:p>
            <a:endParaRPr lang="fr-FR"/>
          </a:p>
        </p:txBody>
      </p:sp>
      <p:sp>
        <p:nvSpPr>
          <p:cNvPr id="7" name="Espace réservé du numéro de diapositive 6"/>
          <p:cNvSpPr>
            <a:spLocks noGrp="1"/>
          </p:cNvSpPr>
          <p:nvPr>
            <p:ph type="sldNum" sz="quarter" idx="5"/>
          </p:nvPr>
        </p:nvSpPr>
        <p:spPr>
          <a:xfrm>
            <a:off x="4021294" y="9721110"/>
            <a:ext cx="3076363" cy="513507"/>
          </a:xfrm>
          <a:prstGeom prst="rect">
            <a:avLst/>
          </a:prstGeom>
        </p:spPr>
        <p:txBody>
          <a:bodyPr vert="horz" lIns="95920" tIns="47960" rIns="95920" bIns="47960" rtlCol="0" anchor="b"/>
          <a:lstStyle>
            <a:lvl1pPr algn="r">
              <a:defRPr sz="1400"/>
            </a:lvl1pPr>
          </a:lstStyle>
          <a:p>
            <a:fld id="{39DC57ED-270C-43E3-91AA-48F4CC193819}" type="slidenum">
              <a:rPr lang="fr-FR" smtClean="0"/>
              <a:t>‹N°›</a:t>
            </a:fld>
            <a:endParaRPr lang="fr-FR"/>
          </a:p>
        </p:txBody>
      </p:sp>
    </p:spTree>
    <p:extLst>
      <p:ext uri="{BB962C8B-B14F-4D97-AF65-F5344CB8AC3E}">
        <p14:creationId xmlns:p14="http://schemas.microsoft.com/office/powerpoint/2010/main" val="96513307"/>
      </p:ext>
    </p:extLst>
  </p:cSld>
  <p:clrMap bg1="lt1" tx1="dk1" bg2="lt2" tx2="dk2" accent1="accent1" accent2="accent2" accent3="accent3" accent4="accent4" accent5="accent5" accent6="accent6" hlink="hlink" folHlink="folHlink"/>
  <p:notesStyle>
    <a:lvl1pPr marL="0" algn="l" defTabSz="1277234" rtl="0" eaLnBrk="1" latinLnBrk="0" hangingPunct="1">
      <a:defRPr sz="1700" kern="1200">
        <a:solidFill>
          <a:schemeClr val="tx1"/>
        </a:solidFill>
        <a:latin typeface="+mn-lt"/>
        <a:ea typeface="+mn-ea"/>
        <a:cs typeface="+mn-cs"/>
      </a:defRPr>
    </a:lvl1pPr>
    <a:lvl2pPr marL="638617" algn="l" defTabSz="1277234" rtl="0" eaLnBrk="1" latinLnBrk="0" hangingPunct="1">
      <a:defRPr sz="1700" kern="1200">
        <a:solidFill>
          <a:schemeClr val="tx1"/>
        </a:solidFill>
        <a:latin typeface="+mn-lt"/>
        <a:ea typeface="+mn-ea"/>
        <a:cs typeface="+mn-cs"/>
      </a:defRPr>
    </a:lvl2pPr>
    <a:lvl3pPr marL="1277234" algn="l" defTabSz="1277234" rtl="0" eaLnBrk="1" latinLnBrk="0" hangingPunct="1">
      <a:defRPr sz="1700" kern="1200">
        <a:solidFill>
          <a:schemeClr val="tx1"/>
        </a:solidFill>
        <a:latin typeface="+mn-lt"/>
        <a:ea typeface="+mn-ea"/>
        <a:cs typeface="+mn-cs"/>
      </a:defRPr>
    </a:lvl3pPr>
    <a:lvl4pPr marL="1915851" algn="l" defTabSz="1277234" rtl="0" eaLnBrk="1" latinLnBrk="0" hangingPunct="1">
      <a:defRPr sz="1700" kern="1200">
        <a:solidFill>
          <a:schemeClr val="tx1"/>
        </a:solidFill>
        <a:latin typeface="+mn-lt"/>
        <a:ea typeface="+mn-ea"/>
        <a:cs typeface="+mn-cs"/>
      </a:defRPr>
    </a:lvl4pPr>
    <a:lvl5pPr marL="2554468" algn="l" defTabSz="1277234" rtl="0" eaLnBrk="1" latinLnBrk="0" hangingPunct="1">
      <a:defRPr sz="1700" kern="1200">
        <a:solidFill>
          <a:schemeClr val="tx1"/>
        </a:solidFill>
        <a:latin typeface="+mn-lt"/>
        <a:ea typeface="+mn-ea"/>
        <a:cs typeface="+mn-cs"/>
      </a:defRPr>
    </a:lvl5pPr>
    <a:lvl6pPr marL="3193085" algn="l" defTabSz="1277234" rtl="0" eaLnBrk="1" latinLnBrk="0" hangingPunct="1">
      <a:defRPr sz="1700" kern="1200">
        <a:solidFill>
          <a:schemeClr val="tx1"/>
        </a:solidFill>
        <a:latin typeface="+mn-lt"/>
        <a:ea typeface="+mn-ea"/>
        <a:cs typeface="+mn-cs"/>
      </a:defRPr>
    </a:lvl6pPr>
    <a:lvl7pPr marL="3831702" algn="l" defTabSz="1277234" rtl="0" eaLnBrk="1" latinLnBrk="0" hangingPunct="1">
      <a:defRPr sz="1700" kern="1200">
        <a:solidFill>
          <a:schemeClr val="tx1"/>
        </a:solidFill>
        <a:latin typeface="+mn-lt"/>
        <a:ea typeface="+mn-ea"/>
        <a:cs typeface="+mn-cs"/>
      </a:defRPr>
    </a:lvl7pPr>
    <a:lvl8pPr marL="4470319" algn="l" defTabSz="1277234" rtl="0" eaLnBrk="1" latinLnBrk="0" hangingPunct="1">
      <a:defRPr sz="1700" kern="1200">
        <a:solidFill>
          <a:schemeClr val="tx1"/>
        </a:solidFill>
        <a:latin typeface="+mn-lt"/>
        <a:ea typeface="+mn-ea"/>
        <a:cs typeface="+mn-cs"/>
      </a:defRPr>
    </a:lvl8pPr>
    <a:lvl9pPr marL="5108936" algn="l" defTabSz="1277234"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sz="1100" baseline="0" dirty="0">
              <a:latin typeface="Calibri" panose="020F0502020204030204" pitchFamily="34" charset="0"/>
            </a:endParaRPr>
          </a:p>
        </p:txBody>
      </p:sp>
      <p:sp>
        <p:nvSpPr>
          <p:cNvPr id="4" name="Espace réservé du numéro de diapositive 3"/>
          <p:cNvSpPr>
            <a:spLocks noGrp="1"/>
          </p:cNvSpPr>
          <p:nvPr>
            <p:ph type="sldNum" sz="quarter" idx="10"/>
          </p:nvPr>
        </p:nvSpPr>
        <p:spPr/>
        <p:txBody>
          <a:bodyPr/>
          <a:lstStyle/>
          <a:p>
            <a:fld id="{39DC57ED-270C-43E3-91AA-48F4CC193819}" type="slidenum">
              <a:rPr lang="fr-FR" smtClean="0"/>
              <a:t>2</a:t>
            </a:fld>
            <a:endParaRPr lang="fr-FR"/>
          </a:p>
        </p:txBody>
      </p:sp>
    </p:spTree>
    <p:extLst>
      <p:ext uri="{BB962C8B-B14F-4D97-AF65-F5344CB8AC3E}">
        <p14:creationId xmlns:p14="http://schemas.microsoft.com/office/powerpoint/2010/main" val="1654008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sz="1100" baseline="0" dirty="0">
              <a:latin typeface="Calibri" panose="020F0502020204030204" pitchFamily="34" charset="0"/>
            </a:endParaRPr>
          </a:p>
        </p:txBody>
      </p:sp>
      <p:sp>
        <p:nvSpPr>
          <p:cNvPr id="4" name="Espace réservé du numéro de diapositive 3"/>
          <p:cNvSpPr>
            <a:spLocks noGrp="1"/>
          </p:cNvSpPr>
          <p:nvPr>
            <p:ph type="sldNum" sz="quarter" idx="10"/>
          </p:nvPr>
        </p:nvSpPr>
        <p:spPr/>
        <p:txBody>
          <a:bodyPr/>
          <a:lstStyle/>
          <a:p>
            <a:fld id="{39DC57ED-270C-43E3-91AA-48F4CC193819}" type="slidenum">
              <a:rPr lang="fr-FR" smtClean="0"/>
              <a:t>11</a:t>
            </a:fld>
            <a:endParaRPr lang="fr-FR"/>
          </a:p>
        </p:txBody>
      </p:sp>
    </p:spTree>
    <p:extLst>
      <p:ext uri="{BB962C8B-B14F-4D97-AF65-F5344CB8AC3E}">
        <p14:creationId xmlns:p14="http://schemas.microsoft.com/office/powerpoint/2010/main" val="3912295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sz="1100" baseline="0" dirty="0">
              <a:latin typeface="Calibri" panose="020F0502020204030204" pitchFamily="34" charset="0"/>
            </a:endParaRPr>
          </a:p>
        </p:txBody>
      </p:sp>
      <p:sp>
        <p:nvSpPr>
          <p:cNvPr id="4" name="Espace réservé du numéro de diapositive 3"/>
          <p:cNvSpPr>
            <a:spLocks noGrp="1"/>
          </p:cNvSpPr>
          <p:nvPr>
            <p:ph type="sldNum" sz="quarter" idx="10"/>
          </p:nvPr>
        </p:nvSpPr>
        <p:spPr/>
        <p:txBody>
          <a:bodyPr/>
          <a:lstStyle/>
          <a:p>
            <a:fld id="{39DC57ED-270C-43E3-91AA-48F4CC193819}" type="slidenum">
              <a:rPr lang="fr-FR" smtClean="0"/>
              <a:t>12</a:t>
            </a:fld>
            <a:endParaRPr lang="fr-FR"/>
          </a:p>
        </p:txBody>
      </p:sp>
    </p:spTree>
    <p:extLst>
      <p:ext uri="{BB962C8B-B14F-4D97-AF65-F5344CB8AC3E}">
        <p14:creationId xmlns:p14="http://schemas.microsoft.com/office/powerpoint/2010/main" val="2897265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sz="1100" baseline="0" dirty="0">
              <a:latin typeface="Calibri" panose="020F0502020204030204" pitchFamily="34" charset="0"/>
            </a:endParaRPr>
          </a:p>
        </p:txBody>
      </p:sp>
      <p:sp>
        <p:nvSpPr>
          <p:cNvPr id="4" name="Espace réservé du numéro de diapositive 3"/>
          <p:cNvSpPr>
            <a:spLocks noGrp="1"/>
          </p:cNvSpPr>
          <p:nvPr>
            <p:ph type="sldNum" sz="quarter" idx="10"/>
          </p:nvPr>
        </p:nvSpPr>
        <p:spPr/>
        <p:txBody>
          <a:bodyPr/>
          <a:lstStyle/>
          <a:p>
            <a:fld id="{39DC57ED-270C-43E3-91AA-48F4CC193819}" type="slidenum">
              <a:rPr lang="fr-FR" smtClean="0"/>
              <a:t>13</a:t>
            </a:fld>
            <a:endParaRPr lang="fr-FR"/>
          </a:p>
        </p:txBody>
      </p:sp>
    </p:spTree>
    <p:extLst>
      <p:ext uri="{BB962C8B-B14F-4D97-AF65-F5344CB8AC3E}">
        <p14:creationId xmlns:p14="http://schemas.microsoft.com/office/powerpoint/2010/main" val="8299787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sz="1100" baseline="0" dirty="0">
              <a:latin typeface="Calibri" panose="020F0502020204030204" pitchFamily="34" charset="0"/>
            </a:endParaRPr>
          </a:p>
        </p:txBody>
      </p:sp>
      <p:sp>
        <p:nvSpPr>
          <p:cNvPr id="4" name="Espace réservé du numéro de diapositive 3"/>
          <p:cNvSpPr>
            <a:spLocks noGrp="1"/>
          </p:cNvSpPr>
          <p:nvPr>
            <p:ph type="sldNum" sz="quarter" idx="10"/>
          </p:nvPr>
        </p:nvSpPr>
        <p:spPr/>
        <p:txBody>
          <a:bodyPr/>
          <a:lstStyle/>
          <a:p>
            <a:fld id="{39DC57ED-270C-43E3-91AA-48F4CC193819}" type="slidenum">
              <a:rPr lang="fr-FR" smtClean="0"/>
              <a:t>14</a:t>
            </a:fld>
            <a:endParaRPr lang="fr-FR"/>
          </a:p>
        </p:txBody>
      </p:sp>
    </p:spTree>
    <p:extLst>
      <p:ext uri="{BB962C8B-B14F-4D97-AF65-F5344CB8AC3E}">
        <p14:creationId xmlns:p14="http://schemas.microsoft.com/office/powerpoint/2010/main" val="4223952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sz="1100" baseline="0" dirty="0">
              <a:latin typeface="Calibri" panose="020F0502020204030204" pitchFamily="34" charset="0"/>
            </a:endParaRPr>
          </a:p>
        </p:txBody>
      </p:sp>
      <p:sp>
        <p:nvSpPr>
          <p:cNvPr id="4" name="Espace réservé du numéro de diapositive 3"/>
          <p:cNvSpPr>
            <a:spLocks noGrp="1"/>
          </p:cNvSpPr>
          <p:nvPr>
            <p:ph type="sldNum" sz="quarter" idx="10"/>
          </p:nvPr>
        </p:nvSpPr>
        <p:spPr/>
        <p:txBody>
          <a:bodyPr/>
          <a:lstStyle/>
          <a:p>
            <a:fld id="{39DC57ED-270C-43E3-91AA-48F4CC193819}" type="slidenum">
              <a:rPr lang="fr-FR" smtClean="0"/>
              <a:t>15</a:t>
            </a:fld>
            <a:endParaRPr lang="fr-FR"/>
          </a:p>
        </p:txBody>
      </p:sp>
    </p:spTree>
    <p:extLst>
      <p:ext uri="{BB962C8B-B14F-4D97-AF65-F5344CB8AC3E}">
        <p14:creationId xmlns:p14="http://schemas.microsoft.com/office/powerpoint/2010/main" val="3682088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sz="1100" baseline="0" dirty="0">
              <a:latin typeface="Calibri" panose="020F0502020204030204" pitchFamily="34" charset="0"/>
            </a:endParaRPr>
          </a:p>
        </p:txBody>
      </p:sp>
      <p:sp>
        <p:nvSpPr>
          <p:cNvPr id="4" name="Espace réservé du numéro de diapositive 3"/>
          <p:cNvSpPr>
            <a:spLocks noGrp="1"/>
          </p:cNvSpPr>
          <p:nvPr>
            <p:ph type="sldNum" sz="quarter" idx="10"/>
          </p:nvPr>
        </p:nvSpPr>
        <p:spPr/>
        <p:txBody>
          <a:bodyPr/>
          <a:lstStyle/>
          <a:p>
            <a:fld id="{39DC57ED-270C-43E3-91AA-48F4CC193819}" type="slidenum">
              <a:rPr lang="fr-FR" smtClean="0"/>
              <a:t>16</a:t>
            </a:fld>
            <a:endParaRPr lang="fr-FR"/>
          </a:p>
        </p:txBody>
      </p:sp>
    </p:spTree>
    <p:extLst>
      <p:ext uri="{BB962C8B-B14F-4D97-AF65-F5344CB8AC3E}">
        <p14:creationId xmlns:p14="http://schemas.microsoft.com/office/powerpoint/2010/main" val="11410990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sz="1100" baseline="0" dirty="0">
              <a:latin typeface="Calibri" panose="020F0502020204030204" pitchFamily="34" charset="0"/>
            </a:endParaRPr>
          </a:p>
        </p:txBody>
      </p:sp>
      <p:sp>
        <p:nvSpPr>
          <p:cNvPr id="4" name="Espace réservé du numéro de diapositive 3"/>
          <p:cNvSpPr>
            <a:spLocks noGrp="1"/>
          </p:cNvSpPr>
          <p:nvPr>
            <p:ph type="sldNum" sz="quarter" idx="10"/>
          </p:nvPr>
        </p:nvSpPr>
        <p:spPr/>
        <p:txBody>
          <a:bodyPr/>
          <a:lstStyle/>
          <a:p>
            <a:fld id="{39DC57ED-270C-43E3-91AA-48F4CC193819}" type="slidenum">
              <a:rPr lang="fr-FR" smtClean="0"/>
              <a:t>17</a:t>
            </a:fld>
            <a:endParaRPr lang="fr-FR"/>
          </a:p>
        </p:txBody>
      </p:sp>
    </p:spTree>
    <p:extLst>
      <p:ext uri="{BB962C8B-B14F-4D97-AF65-F5344CB8AC3E}">
        <p14:creationId xmlns:p14="http://schemas.microsoft.com/office/powerpoint/2010/main" val="7188060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sz="1100" baseline="0" dirty="0">
              <a:latin typeface="Calibri" panose="020F0502020204030204" pitchFamily="34" charset="0"/>
            </a:endParaRPr>
          </a:p>
        </p:txBody>
      </p:sp>
      <p:sp>
        <p:nvSpPr>
          <p:cNvPr id="4" name="Espace réservé du numéro de diapositive 3"/>
          <p:cNvSpPr>
            <a:spLocks noGrp="1"/>
          </p:cNvSpPr>
          <p:nvPr>
            <p:ph type="sldNum" sz="quarter" idx="10"/>
          </p:nvPr>
        </p:nvSpPr>
        <p:spPr/>
        <p:txBody>
          <a:bodyPr/>
          <a:lstStyle/>
          <a:p>
            <a:fld id="{39DC57ED-270C-43E3-91AA-48F4CC193819}" type="slidenum">
              <a:rPr lang="fr-FR" smtClean="0"/>
              <a:t>18</a:t>
            </a:fld>
            <a:endParaRPr lang="fr-FR"/>
          </a:p>
        </p:txBody>
      </p:sp>
    </p:spTree>
    <p:extLst>
      <p:ext uri="{BB962C8B-B14F-4D97-AF65-F5344CB8AC3E}">
        <p14:creationId xmlns:p14="http://schemas.microsoft.com/office/powerpoint/2010/main" val="38720566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sz="1100" baseline="0" dirty="0">
              <a:latin typeface="Calibri" panose="020F0502020204030204" pitchFamily="34" charset="0"/>
            </a:endParaRPr>
          </a:p>
        </p:txBody>
      </p:sp>
      <p:sp>
        <p:nvSpPr>
          <p:cNvPr id="4" name="Espace réservé du numéro de diapositive 3"/>
          <p:cNvSpPr>
            <a:spLocks noGrp="1"/>
          </p:cNvSpPr>
          <p:nvPr>
            <p:ph type="sldNum" sz="quarter" idx="10"/>
          </p:nvPr>
        </p:nvSpPr>
        <p:spPr/>
        <p:txBody>
          <a:bodyPr/>
          <a:lstStyle/>
          <a:p>
            <a:fld id="{39DC57ED-270C-43E3-91AA-48F4CC193819}" type="slidenum">
              <a:rPr lang="fr-FR" smtClean="0"/>
              <a:t>19</a:t>
            </a:fld>
            <a:endParaRPr lang="fr-FR"/>
          </a:p>
        </p:txBody>
      </p:sp>
    </p:spTree>
    <p:extLst>
      <p:ext uri="{BB962C8B-B14F-4D97-AF65-F5344CB8AC3E}">
        <p14:creationId xmlns:p14="http://schemas.microsoft.com/office/powerpoint/2010/main" val="3064821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sz="1100" baseline="0" dirty="0">
              <a:latin typeface="Calibri" panose="020F0502020204030204" pitchFamily="34" charset="0"/>
            </a:endParaRPr>
          </a:p>
        </p:txBody>
      </p:sp>
      <p:sp>
        <p:nvSpPr>
          <p:cNvPr id="4" name="Espace réservé du numéro de diapositive 3"/>
          <p:cNvSpPr>
            <a:spLocks noGrp="1"/>
          </p:cNvSpPr>
          <p:nvPr>
            <p:ph type="sldNum" sz="quarter" idx="10"/>
          </p:nvPr>
        </p:nvSpPr>
        <p:spPr/>
        <p:txBody>
          <a:bodyPr/>
          <a:lstStyle/>
          <a:p>
            <a:fld id="{39DC57ED-270C-43E3-91AA-48F4CC193819}" type="slidenum">
              <a:rPr lang="fr-FR" smtClean="0"/>
              <a:t>3</a:t>
            </a:fld>
            <a:endParaRPr lang="fr-FR"/>
          </a:p>
        </p:txBody>
      </p:sp>
    </p:spTree>
    <p:extLst>
      <p:ext uri="{BB962C8B-B14F-4D97-AF65-F5344CB8AC3E}">
        <p14:creationId xmlns:p14="http://schemas.microsoft.com/office/powerpoint/2010/main" val="3932404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sz="1100" baseline="0" dirty="0">
              <a:latin typeface="Calibri" panose="020F0502020204030204" pitchFamily="34" charset="0"/>
            </a:endParaRPr>
          </a:p>
        </p:txBody>
      </p:sp>
      <p:sp>
        <p:nvSpPr>
          <p:cNvPr id="4" name="Espace réservé du numéro de diapositive 3"/>
          <p:cNvSpPr>
            <a:spLocks noGrp="1"/>
          </p:cNvSpPr>
          <p:nvPr>
            <p:ph type="sldNum" sz="quarter" idx="10"/>
          </p:nvPr>
        </p:nvSpPr>
        <p:spPr/>
        <p:txBody>
          <a:bodyPr/>
          <a:lstStyle/>
          <a:p>
            <a:fld id="{39DC57ED-270C-43E3-91AA-48F4CC193819}" type="slidenum">
              <a:rPr lang="fr-FR" smtClean="0"/>
              <a:t>4</a:t>
            </a:fld>
            <a:endParaRPr lang="fr-FR"/>
          </a:p>
        </p:txBody>
      </p:sp>
    </p:spTree>
    <p:extLst>
      <p:ext uri="{BB962C8B-B14F-4D97-AF65-F5344CB8AC3E}">
        <p14:creationId xmlns:p14="http://schemas.microsoft.com/office/powerpoint/2010/main" val="3397826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sz="1100" baseline="0" dirty="0">
              <a:latin typeface="Calibri" panose="020F0502020204030204" pitchFamily="34" charset="0"/>
            </a:endParaRPr>
          </a:p>
        </p:txBody>
      </p:sp>
      <p:sp>
        <p:nvSpPr>
          <p:cNvPr id="4" name="Espace réservé du numéro de diapositive 3"/>
          <p:cNvSpPr>
            <a:spLocks noGrp="1"/>
          </p:cNvSpPr>
          <p:nvPr>
            <p:ph type="sldNum" sz="quarter" idx="10"/>
          </p:nvPr>
        </p:nvSpPr>
        <p:spPr/>
        <p:txBody>
          <a:bodyPr/>
          <a:lstStyle/>
          <a:p>
            <a:fld id="{39DC57ED-270C-43E3-91AA-48F4CC193819}" type="slidenum">
              <a:rPr lang="fr-FR" smtClean="0"/>
              <a:t>5</a:t>
            </a:fld>
            <a:endParaRPr lang="fr-FR"/>
          </a:p>
        </p:txBody>
      </p:sp>
    </p:spTree>
    <p:extLst>
      <p:ext uri="{BB962C8B-B14F-4D97-AF65-F5344CB8AC3E}">
        <p14:creationId xmlns:p14="http://schemas.microsoft.com/office/powerpoint/2010/main" val="2750498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sz="1100" baseline="0" dirty="0">
              <a:latin typeface="Calibri" panose="020F0502020204030204" pitchFamily="34" charset="0"/>
            </a:endParaRPr>
          </a:p>
        </p:txBody>
      </p:sp>
      <p:sp>
        <p:nvSpPr>
          <p:cNvPr id="4" name="Espace réservé du numéro de diapositive 3"/>
          <p:cNvSpPr>
            <a:spLocks noGrp="1"/>
          </p:cNvSpPr>
          <p:nvPr>
            <p:ph type="sldNum" sz="quarter" idx="10"/>
          </p:nvPr>
        </p:nvSpPr>
        <p:spPr/>
        <p:txBody>
          <a:bodyPr/>
          <a:lstStyle/>
          <a:p>
            <a:fld id="{39DC57ED-270C-43E3-91AA-48F4CC193819}" type="slidenum">
              <a:rPr lang="fr-FR" smtClean="0"/>
              <a:t>6</a:t>
            </a:fld>
            <a:endParaRPr lang="fr-FR"/>
          </a:p>
        </p:txBody>
      </p:sp>
    </p:spTree>
    <p:extLst>
      <p:ext uri="{BB962C8B-B14F-4D97-AF65-F5344CB8AC3E}">
        <p14:creationId xmlns:p14="http://schemas.microsoft.com/office/powerpoint/2010/main" val="3052814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sz="1100" baseline="0" dirty="0">
              <a:latin typeface="Calibri" panose="020F0502020204030204" pitchFamily="34" charset="0"/>
            </a:endParaRPr>
          </a:p>
        </p:txBody>
      </p:sp>
      <p:sp>
        <p:nvSpPr>
          <p:cNvPr id="4" name="Espace réservé du numéro de diapositive 3"/>
          <p:cNvSpPr>
            <a:spLocks noGrp="1"/>
          </p:cNvSpPr>
          <p:nvPr>
            <p:ph type="sldNum" sz="quarter" idx="10"/>
          </p:nvPr>
        </p:nvSpPr>
        <p:spPr/>
        <p:txBody>
          <a:bodyPr/>
          <a:lstStyle/>
          <a:p>
            <a:fld id="{39DC57ED-270C-43E3-91AA-48F4CC193819}" type="slidenum">
              <a:rPr lang="fr-FR" smtClean="0"/>
              <a:t>7</a:t>
            </a:fld>
            <a:endParaRPr lang="fr-FR"/>
          </a:p>
        </p:txBody>
      </p:sp>
    </p:spTree>
    <p:extLst>
      <p:ext uri="{BB962C8B-B14F-4D97-AF65-F5344CB8AC3E}">
        <p14:creationId xmlns:p14="http://schemas.microsoft.com/office/powerpoint/2010/main" val="1917958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sz="1100" baseline="0" dirty="0">
              <a:latin typeface="Calibri" panose="020F0502020204030204" pitchFamily="34" charset="0"/>
            </a:endParaRPr>
          </a:p>
        </p:txBody>
      </p:sp>
      <p:sp>
        <p:nvSpPr>
          <p:cNvPr id="4" name="Espace réservé du numéro de diapositive 3"/>
          <p:cNvSpPr>
            <a:spLocks noGrp="1"/>
          </p:cNvSpPr>
          <p:nvPr>
            <p:ph type="sldNum" sz="quarter" idx="10"/>
          </p:nvPr>
        </p:nvSpPr>
        <p:spPr/>
        <p:txBody>
          <a:bodyPr/>
          <a:lstStyle/>
          <a:p>
            <a:fld id="{39DC57ED-270C-43E3-91AA-48F4CC193819}" type="slidenum">
              <a:rPr lang="fr-FR" smtClean="0"/>
              <a:t>8</a:t>
            </a:fld>
            <a:endParaRPr lang="fr-FR"/>
          </a:p>
        </p:txBody>
      </p:sp>
    </p:spTree>
    <p:extLst>
      <p:ext uri="{BB962C8B-B14F-4D97-AF65-F5344CB8AC3E}">
        <p14:creationId xmlns:p14="http://schemas.microsoft.com/office/powerpoint/2010/main" val="3266016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sz="1100" baseline="0" dirty="0">
              <a:latin typeface="Calibri" panose="020F0502020204030204" pitchFamily="34" charset="0"/>
            </a:endParaRPr>
          </a:p>
        </p:txBody>
      </p:sp>
      <p:sp>
        <p:nvSpPr>
          <p:cNvPr id="4" name="Espace réservé du numéro de diapositive 3"/>
          <p:cNvSpPr>
            <a:spLocks noGrp="1"/>
          </p:cNvSpPr>
          <p:nvPr>
            <p:ph type="sldNum" sz="quarter" idx="10"/>
          </p:nvPr>
        </p:nvSpPr>
        <p:spPr/>
        <p:txBody>
          <a:bodyPr/>
          <a:lstStyle/>
          <a:p>
            <a:fld id="{39DC57ED-270C-43E3-91AA-48F4CC193819}" type="slidenum">
              <a:rPr lang="fr-FR" smtClean="0"/>
              <a:t>9</a:t>
            </a:fld>
            <a:endParaRPr lang="fr-FR"/>
          </a:p>
        </p:txBody>
      </p:sp>
    </p:spTree>
    <p:extLst>
      <p:ext uri="{BB962C8B-B14F-4D97-AF65-F5344CB8AC3E}">
        <p14:creationId xmlns:p14="http://schemas.microsoft.com/office/powerpoint/2010/main" val="2407371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sz="1100" baseline="0" dirty="0">
              <a:latin typeface="Calibri" panose="020F0502020204030204" pitchFamily="34" charset="0"/>
            </a:endParaRPr>
          </a:p>
        </p:txBody>
      </p:sp>
      <p:sp>
        <p:nvSpPr>
          <p:cNvPr id="4" name="Espace réservé du numéro de diapositive 3"/>
          <p:cNvSpPr>
            <a:spLocks noGrp="1"/>
          </p:cNvSpPr>
          <p:nvPr>
            <p:ph type="sldNum" sz="quarter" idx="10"/>
          </p:nvPr>
        </p:nvSpPr>
        <p:spPr/>
        <p:txBody>
          <a:bodyPr/>
          <a:lstStyle/>
          <a:p>
            <a:fld id="{39DC57ED-270C-43E3-91AA-48F4CC193819}" type="slidenum">
              <a:rPr lang="fr-FR" smtClean="0"/>
              <a:t>10</a:t>
            </a:fld>
            <a:endParaRPr lang="fr-FR"/>
          </a:p>
        </p:txBody>
      </p:sp>
    </p:spTree>
    <p:extLst>
      <p:ext uri="{BB962C8B-B14F-4D97-AF65-F5344CB8AC3E}">
        <p14:creationId xmlns:p14="http://schemas.microsoft.com/office/powerpoint/2010/main" val="33377620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ccueil">
    <p:spTree>
      <p:nvGrpSpPr>
        <p:cNvPr id="1" name=""/>
        <p:cNvGrpSpPr/>
        <p:nvPr/>
      </p:nvGrpSpPr>
      <p:grpSpPr>
        <a:xfrm>
          <a:off x="0" y="0"/>
          <a:ext cx="0" cy="0"/>
          <a:chOff x="0" y="0"/>
          <a:chExt cx="0" cy="0"/>
        </a:xfrm>
      </p:grpSpPr>
      <p:sp>
        <p:nvSpPr>
          <p:cNvPr id="5" name="Rectangle 4"/>
          <p:cNvSpPr/>
          <p:nvPr userDrawn="1"/>
        </p:nvSpPr>
        <p:spPr>
          <a:xfrm>
            <a:off x="2" y="5971213"/>
            <a:ext cx="9143999" cy="896948"/>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7723" tIns="63862" rIns="127723" bIns="63862" rtlCol="0" anchor="ctr"/>
          <a:lstStyle/>
          <a:p>
            <a:pPr algn="ctr"/>
            <a:r>
              <a:rPr lang="fr-FR" sz="2500" noProof="0" dirty="0">
                <a:solidFill>
                  <a:schemeClr val="accent1"/>
                </a:solidFill>
              </a:rPr>
              <a:t> </a:t>
            </a:r>
          </a:p>
        </p:txBody>
      </p:sp>
      <p:pic>
        <p:nvPicPr>
          <p:cNvPr id="6" name="Picture 8" descr="fondCEA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60" y="-40641"/>
            <a:ext cx="9154160" cy="6011852"/>
          </a:xfrm>
          <a:prstGeom prst="rect">
            <a:avLst/>
          </a:prstGeom>
        </p:spPr>
      </p:pic>
      <p:pic>
        <p:nvPicPr>
          <p:cNvPr id="8" name="Picture 9" descr="cea_logo_small2.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78176" y="1861047"/>
            <a:ext cx="1942272" cy="1585387"/>
          </a:xfrm>
          <a:prstGeom prst="rect">
            <a:avLst/>
          </a:prstGeom>
          <a:effectLst>
            <a:outerShdw blurRad="517525" dist="38100" dir="2700000" algn="tl" rotWithShape="0">
              <a:srgbClr val="000000">
                <a:alpha val="33000"/>
              </a:srgbClr>
            </a:outerShdw>
          </a:effectLst>
        </p:spPr>
      </p:pic>
      <p:sp>
        <p:nvSpPr>
          <p:cNvPr id="10" name="Titre 3"/>
          <p:cNvSpPr txBox="1">
            <a:spLocks/>
          </p:cNvSpPr>
          <p:nvPr userDrawn="1"/>
        </p:nvSpPr>
        <p:spPr>
          <a:xfrm>
            <a:off x="843276" y="3757134"/>
            <a:ext cx="7860672" cy="350340"/>
          </a:xfrm>
          <a:prstGeom prst="rect">
            <a:avLst/>
          </a:prstGeom>
        </p:spPr>
        <p:txBody>
          <a:bodyPr lIns="127723" tIns="63862" rIns="127723" bIns="63862">
            <a:normAutofit fontScale="975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fr-FR" sz="1700" noProof="0" dirty="0">
                <a:solidFill>
                  <a:schemeClr val="bg1"/>
                </a:solidFill>
                <a:latin typeface="Calibri"/>
                <a:cs typeface="Calibri"/>
              </a:rPr>
              <a:t>DE LA RECHERCHE À L’INDUSTRIE</a:t>
            </a:r>
          </a:p>
        </p:txBody>
      </p:sp>
      <p:sp>
        <p:nvSpPr>
          <p:cNvPr id="11" name="ZoneTexte 10"/>
          <p:cNvSpPr txBox="1"/>
          <p:nvPr userDrawn="1"/>
        </p:nvSpPr>
        <p:spPr>
          <a:xfrm>
            <a:off x="834777" y="6158143"/>
            <a:ext cx="7782330" cy="422128"/>
          </a:xfrm>
          <a:prstGeom prst="rect">
            <a:avLst/>
          </a:prstGeom>
          <a:noFill/>
        </p:spPr>
        <p:txBody>
          <a:bodyPr wrap="square" lIns="127723" tIns="63862" rIns="127723" bIns="63862" rtlCol="0">
            <a:spAutoFit/>
          </a:bodyPr>
          <a:lstStyle/>
          <a:p>
            <a:pPr algn="l">
              <a:lnSpc>
                <a:spcPct val="140000"/>
              </a:lnSpc>
            </a:pPr>
            <a:r>
              <a:rPr lang="fr-FR" sz="1500" kern="0" noProof="0" dirty="0">
                <a:solidFill>
                  <a:schemeClr val="tx1">
                    <a:lumMod val="85000"/>
                    <a:lumOff val="15000"/>
                  </a:schemeClr>
                </a:solidFill>
                <a:latin typeface="Calibri"/>
                <a:cs typeface="Calibri"/>
              </a:rPr>
              <a:t>Commissariat à l’énergie atomique et aux énergies alternatives - </a:t>
            </a:r>
            <a:r>
              <a:rPr lang="fr-FR" sz="1500" kern="0" noProof="0" dirty="0">
                <a:solidFill>
                  <a:srgbClr val="A50119"/>
                </a:solidFill>
                <a:latin typeface="Calibri"/>
                <a:cs typeface="Calibri"/>
              </a:rPr>
              <a:t>www.cea.fr</a:t>
            </a:r>
          </a:p>
        </p:txBody>
      </p:sp>
      <p:sp>
        <p:nvSpPr>
          <p:cNvPr id="13" name="Espace réservé du texte 12"/>
          <p:cNvSpPr>
            <a:spLocks noGrp="1"/>
          </p:cNvSpPr>
          <p:nvPr>
            <p:ph type="body" sz="quarter" idx="10" hasCustomPrompt="1"/>
          </p:nvPr>
        </p:nvSpPr>
        <p:spPr>
          <a:xfrm>
            <a:off x="843277" y="4461090"/>
            <a:ext cx="6572852" cy="599869"/>
          </a:xfrm>
        </p:spPr>
        <p:txBody>
          <a:bodyPr wrap="square">
            <a:spAutoFit/>
          </a:bodyPr>
          <a:lstStyle>
            <a:lvl1pPr marL="0" indent="0">
              <a:buFontTx/>
              <a:buNone/>
              <a:defRPr sz="3400" b="1">
                <a:solidFill>
                  <a:schemeClr val="bg1"/>
                </a:solidFill>
              </a:defRPr>
            </a:lvl1pPr>
          </a:lstStyle>
          <a:p>
            <a:pPr lvl="0"/>
            <a:r>
              <a:rPr lang="fr-FR" noProof="0" dirty="0"/>
              <a:t>TITRE À VENIR</a:t>
            </a:r>
          </a:p>
        </p:txBody>
      </p:sp>
      <p:sp>
        <p:nvSpPr>
          <p:cNvPr id="18" name="Espace réservé du texte 12"/>
          <p:cNvSpPr>
            <a:spLocks noGrp="1"/>
          </p:cNvSpPr>
          <p:nvPr>
            <p:ph type="body" sz="quarter" idx="11" hasCustomPrompt="1"/>
          </p:nvPr>
        </p:nvSpPr>
        <p:spPr>
          <a:xfrm>
            <a:off x="843277" y="5122102"/>
            <a:ext cx="2942010" cy="309021"/>
          </a:xfrm>
        </p:spPr>
        <p:txBody>
          <a:bodyPr wrap="square">
            <a:spAutoFit/>
          </a:bodyPr>
          <a:lstStyle>
            <a:lvl1pPr marL="0" indent="0">
              <a:buFontTx/>
              <a:buNone/>
              <a:defRPr sz="1300" b="0">
                <a:solidFill>
                  <a:schemeClr val="bg1"/>
                </a:solidFill>
              </a:defRPr>
            </a:lvl1pPr>
          </a:lstStyle>
          <a:p>
            <a:pPr lvl="0"/>
            <a:fld id="{ED1C4103-FF01-4613-BB77-A54429AC18D2}" type="datetime4">
              <a:rPr lang="fr-FR" noProof="0" smtClean="0"/>
              <a:t>19 octobre 2021</a:t>
            </a:fld>
            <a:endParaRPr lang="fr-FR" noProof="0" dirty="0"/>
          </a:p>
        </p:txBody>
      </p:sp>
      <p:sp>
        <p:nvSpPr>
          <p:cNvPr id="9" name="Espace réservé du texte 12"/>
          <p:cNvSpPr>
            <a:spLocks noGrp="1"/>
          </p:cNvSpPr>
          <p:nvPr>
            <p:ph type="body" sz="quarter" idx="12" hasCustomPrompt="1"/>
          </p:nvPr>
        </p:nvSpPr>
        <p:spPr>
          <a:xfrm>
            <a:off x="834777" y="5469234"/>
            <a:ext cx="2942010" cy="378270"/>
          </a:xfrm>
        </p:spPr>
        <p:txBody>
          <a:bodyPr wrap="square">
            <a:spAutoFit/>
          </a:bodyPr>
          <a:lstStyle>
            <a:lvl1pPr marL="0" indent="0">
              <a:buFontTx/>
              <a:buNone/>
              <a:defRPr sz="1800" b="0">
                <a:solidFill>
                  <a:schemeClr val="bg1"/>
                </a:solidFill>
              </a:defRPr>
            </a:lvl1pPr>
          </a:lstStyle>
          <a:p>
            <a:pPr lvl="0"/>
            <a:r>
              <a:rPr lang="fr-FR" noProof="0" dirty="0"/>
              <a:t>Auteur</a:t>
            </a:r>
          </a:p>
        </p:txBody>
      </p:sp>
    </p:spTree>
    <p:extLst>
      <p:ext uri="{BB962C8B-B14F-4D97-AF65-F5344CB8AC3E}">
        <p14:creationId xmlns:p14="http://schemas.microsoft.com/office/powerpoint/2010/main" val="388946835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e d'imag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DDA024-CC5C-49D4-9EDE-B13C9CE4F869}"/>
              </a:ext>
            </a:extLst>
          </p:cNvPr>
          <p:cNvSpPr>
            <a:spLocks noGrp="1"/>
          </p:cNvSpPr>
          <p:nvPr>
            <p:ph type="title"/>
          </p:nvPr>
        </p:nvSpPr>
        <p:spPr/>
        <p:txBody>
          <a:bodyPr/>
          <a:lstStyle/>
          <a:p>
            <a:r>
              <a:rPr lang="fr-FR" smtClean="0"/>
              <a:t>Modifiez le style du titre</a:t>
            </a:r>
            <a:endParaRPr lang="fr-FR"/>
          </a:p>
        </p:txBody>
      </p:sp>
      <p:sp>
        <p:nvSpPr>
          <p:cNvPr id="3" name="Espace réservé du numéro de diapositive 2">
            <a:extLst>
              <a:ext uri="{FF2B5EF4-FFF2-40B4-BE49-F238E27FC236}">
                <a16:creationId xmlns:a16="http://schemas.microsoft.com/office/drawing/2014/main" id="{76952101-6F0D-4470-B900-D7C009A8362C}"/>
              </a:ext>
            </a:extLst>
          </p:cNvPr>
          <p:cNvSpPr>
            <a:spLocks noGrp="1"/>
          </p:cNvSpPr>
          <p:nvPr>
            <p:ph type="sldNum" sz="quarter" idx="10"/>
          </p:nvPr>
        </p:nvSpPr>
        <p:spPr/>
        <p:txBody>
          <a:bodyPr/>
          <a:lstStyle/>
          <a:p>
            <a:pPr algn="ctr"/>
            <a:fld id="{53F0B3ED-4F75-49BF-B028-1A262D3A6E64}" type="slidenum">
              <a:rPr lang="fr-FR" sz="1000" smtClean="0">
                <a:solidFill>
                  <a:schemeClr val="bg1"/>
                </a:solidFill>
                <a:latin typeface="Arial" charset="0"/>
                <a:ea typeface="Arial" charset="0"/>
                <a:cs typeface="Arial" charset="0"/>
              </a:rPr>
              <a:t>‹N°›</a:t>
            </a:fld>
            <a:endParaRPr lang="fr-FR" sz="1000" dirty="0">
              <a:solidFill>
                <a:schemeClr val="bg1"/>
              </a:solidFill>
              <a:latin typeface="Arial" charset="0"/>
              <a:ea typeface="Arial" charset="0"/>
              <a:cs typeface="Arial" charset="0"/>
            </a:endParaRPr>
          </a:p>
        </p:txBody>
      </p:sp>
      <p:sp>
        <p:nvSpPr>
          <p:cNvPr id="5" name="Espace réservé pour une image  4">
            <a:extLst>
              <a:ext uri="{FF2B5EF4-FFF2-40B4-BE49-F238E27FC236}">
                <a16:creationId xmlns:a16="http://schemas.microsoft.com/office/drawing/2014/main" id="{60769C5C-EDFB-44C6-A754-7FD9C1B5A1AC}"/>
              </a:ext>
            </a:extLst>
          </p:cNvPr>
          <p:cNvSpPr>
            <a:spLocks noGrp="1"/>
          </p:cNvSpPr>
          <p:nvPr>
            <p:ph type="pic" sz="quarter" idx="11"/>
          </p:nvPr>
        </p:nvSpPr>
        <p:spPr>
          <a:xfrm>
            <a:off x="3398242" y="1358084"/>
            <a:ext cx="1085850" cy="974725"/>
          </a:xfrm>
        </p:spPr>
        <p:txBody>
          <a:bodyPr/>
          <a:lstStyle/>
          <a:p>
            <a:r>
              <a:rPr lang="fr-FR" smtClean="0"/>
              <a:t>Cliquez sur l'icône pour ajouter une image</a:t>
            </a:r>
            <a:endParaRPr lang="fr-FR"/>
          </a:p>
        </p:txBody>
      </p:sp>
      <p:sp>
        <p:nvSpPr>
          <p:cNvPr id="6" name="Espace réservé pour une image  4">
            <a:extLst>
              <a:ext uri="{FF2B5EF4-FFF2-40B4-BE49-F238E27FC236}">
                <a16:creationId xmlns:a16="http://schemas.microsoft.com/office/drawing/2014/main" id="{CE83B8F1-3CFD-4C6F-B77B-684EE09D6FEC}"/>
              </a:ext>
            </a:extLst>
          </p:cNvPr>
          <p:cNvSpPr>
            <a:spLocks noGrp="1"/>
          </p:cNvSpPr>
          <p:nvPr>
            <p:ph type="pic" sz="quarter" idx="12"/>
          </p:nvPr>
        </p:nvSpPr>
        <p:spPr>
          <a:xfrm>
            <a:off x="4643696" y="1358084"/>
            <a:ext cx="1085850" cy="974725"/>
          </a:xfrm>
        </p:spPr>
        <p:txBody>
          <a:bodyPr/>
          <a:lstStyle/>
          <a:p>
            <a:r>
              <a:rPr lang="fr-FR" smtClean="0"/>
              <a:t>Cliquez sur l'icône pour ajouter une image</a:t>
            </a:r>
            <a:endParaRPr lang="fr-FR"/>
          </a:p>
        </p:txBody>
      </p:sp>
      <p:sp>
        <p:nvSpPr>
          <p:cNvPr id="8" name="Espace réservé du texte 7">
            <a:extLst>
              <a:ext uri="{FF2B5EF4-FFF2-40B4-BE49-F238E27FC236}">
                <a16:creationId xmlns:a16="http://schemas.microsoft.com/office/drawing/2014/main" id="{81F07BDA-5AB0-410C-A329-8C06350E1EDE}"/>
              </a:ext>
            </a:extLst>
          </p:cNvPr>
          <p:cNvSpPr>
            <a:spLocks noGrp="1"/>
          </p:cNvSpPr>
          <p:nvPr>
            <p:ph type="body" sz="quarter" idx="13"/>
          </p:nvPr>
        </p:nvSpPr>
        <p:spPr>
          <a:xfrm>
            <a:off x="931227" y="1358085"/>
            <a:ext cx="2359025" cy="874756"/>
          </a:xfrm>
        </p:spPr>
        <p:txBody>
          <a:bodyPr/>
          <a:lstStyle>
            <a:lvl1pPr>
              <a:defRPr sz="1400"/>
            </a:lvl1pPr>
            <a:lvl2pPr>
              <a:defRPr sz="1200"/>
            </a:lvl2pPr>
            <a:lvl5pPr marL="1915851" indent="0">
              <a:buNone/>
              <a:defRPr/>
            </a:lvl5pPr>
          </a:lstStyle>
          <a:p>
            <a:pPr lvl="0"/>
            <a:r>
              <a:rPr lang="fr-FR" smtClean="0"/>
              <a:t>Modifiez les styles du texte du masque</a:t>
            </a:r>
          </a:p>
          <a:p>
            <a:pPr lvl="1"/>
            <a:r>
              <a:rPr lang="fr-FR" smtClean="0"/>
              <a:t>Deuxième niveau</a:t>
            </a:r>
          </a:p>
        </p:txBody>
      </p:sp>
      <p:cxnSp>
        <p:nvCxnSpPr>
          <p:cNvPr id="10" name="Connecteur droit 9">
            <a:extLst>
              <a:ext uri="{FF2B5EF4-FFF2-40B4-BE49-F238E27FC236}">
                <a16:creationId xmlns:a16="http://schemas.microsoft.com/office/drawing/2014/main" id="{F95E4514-E62C-42B5-BE1E-5F1CD3D2A789}"/>
              </a:ext>
            </a:extLst>
          </p:cNvPr>
          <p:cNvCxnSpPr/>
          <p:nvPr userDrawn="1"/>
        </p:nvCxnSpPr>
        <p:spPr>
          <a:xfrm flipH="1">
            <a:off x="914402" y="2332809"/>
            <a:ext cx="3569690" cy="0"/>
          </a:xfrm>
          <a:prstGeom prst="line">
            <a:avLst/>
          </a:prstGeom>
          <a:ln w="19050">
            <a:solidFill>
              <a:srgbClr val="548235"/>
            </a:solidFill>
          </a:ln>
        </p:spPr>
        <p:style>
          <a:lnRef idx="1">
            <a:schemeClr val="accent2"/>
          </a:lnRef>
          <a:fillRef idx="0">
            <a:schemeClr val="accent2"/>
          </a:fillRef>
          <a:effectRef idx="0">
            <a:schemeClr val="accent2"/>
          </a:effectRef>
          <a:fontRef idx="minor">
            <a:schemeClr val="tx1"/>
          </a:fontRef>
        </p:style>
      </p:cxnSp>
      <p:sp>
        <p:nvSpPr>
          <p:cNvPr id="11" name="Espace réservé du texte 7">
            <a:extLst>
              <a:ext uri="{FF2B5EF4-FFF2-40B4-BE49-F238E27FC236}">
                <a16:creationId xmlns:a16="http://schemas.microsoft.com/office/drawing/2014/main" id="{5C946E34-2083-434D-8404-8F5AEE71F02C}"/>
              </a:ext>
            </a:extLst>
          </p:cNvPr>
          <p:cNvSpPr>
            <a:spLocks noGrp="1"/>
          </p:cNvSpPr>
          <p:nvPr>
            <p:ph type="body" sz="quarter" idx="14"/>
          </p:nvPr>
        </p:nvSpPr>
        <p:spPr>
          <a:xfrm>
            <a:off x="5823927" y="1358085"/>
            <a:ext cx="2359025" cy="874756"/>
          </a:xfrm>
        </p:spPr>
        <p:txBody>
          <a:bodyPr/>
          <a:lstStyle>
            <a:lvl1pPr>
              <a:defRPr sz="1400"/>
            </a:lvl1pPr>
            <a:lvl2pPr>
              <a:defRPr sz="1200"/>
            </a:lvl2pPr>
            <a:lvl5pPr marL="1915851" indent="0">
              <a:buNone/>
              <a:defRPr/>
            </a:lvl5pPr>
          </a:lstStyle>
          <a:p>
            <a:pPr lvl="0"/>
            <a:r>
              <a:rPr lang="fr-FR" smtClean="0"/>
              <a:t>Modifiez les styles du texte du masque</a:t>
            </a:r>
          </a:p>
          <a:p>
            <a:pPr lvl="1"/>
            <a:r>
              <a:rPr lang="fr-FR" smtClean="0"/>
              <a:t>Deuxième niveau</a:t>
            </a:r>
          </a:p>
        </p:txBody>
      </p:sp>
      <p:cxnSp>
        <p:nvCxnSpPr>
          <p:cNvPr id="12" name="Connecteur droit 11">
            <a:extLst>
              <a:ext uri="{FF2B5EF4-FFF2-40B4-BE49-F238E27FC236}">
                <a16:creationId xmlns:a16="http://schemas.microsoft.com/office/drawing/2014/main" id="{6653795C-036F-4780-863C-5F5B75D45AC9}"/>
              </a:ext>
            </a:extLst>
          </p:cNvPr>
          <p:cNvCxnSpPr/>
          <p:nvPr userDrawn="1"/>
        </p:nvCxnSpPr>
        <p:spPr>
          <a:xfrm flipH="1">
            <a:off x="4643696" y="2332809"/>
            <a:ext cx="3569690" cy="0"/>
          </a:xfrm>
          <a:prstGeom prst="line">
            <a:avLst/>
          </a:prstGeom>
          <a:ln w="19050">
            <a:solidFill>
              <a:srgbClr val="548235"/>
            </a:solidFill>
          </a:ln>
        </p:spPr>
        <p:style>
          <a:lnRef idx="1">
            <a:schemeClr val="accent2"/>
          </a:lnRef>
          <a:fillRef idx="0">
            <a:schemeClr val="accent2"/>
          </a:fillRef>
          <a:effectRef idx="0">
            <a:schemeClr val="accent2"/>
          </a:effectRef>
          <a:fontRef idx="minor">
            <a:schemeClr val="tx1"/>
          </a:fontRef>
        </p:style>
      </p:cxnSp>
      <p:sp>
        <p:nvSpPr>
          <p:cNvPr id="13" name="Espace réservé pour une image  4">
            <a:extLst>
              <a:ext uri="{FF2B5EF4-FFF2-40B4-BE49-F238E27FC236}">
                <a16:creationId xmlns:a16="http://schemas.microsoft.com/office/drawing/2014/main" id="{6076C443-2E06-4281-8B05-53A67256EEBA}"/>
              </a:ext>
            </a:extLst>
          </p:cNvPr>
          <p:cNvSpPr>
            <a:spLocks noGrp="1"/>
          </p:cNvSpPr>
          <p:nvPr>
            <p:ph type="pic" sz="quarter" idx="15"/>
          </p:nvPr>
        </p:nvSpPr>
        <p:spPr>
          <a:xfrm>
            <a:off x="3398242" y="2628159"/>
            <a:ext cx="1085850" cy="974725"/>
          </a:xfrm>
        </p:spPr>
        <p:txBody>
          <a:bodyPr/>
          <a:lstStyle/>
          <a:p>
            <a:r>
              <a:rPr lang="fr-FR" smtClean="0"/>
              <a:t>Cliquez sur l'icône pour ajouter une image</a:t>
            </a:r>
            <a:endParaRPr lang="fr-FR"/>
          </a:p>
        </p:txBody>
      </p:sp>
      <p:sp>
        <p:nvSpPr>
          <p:cNvPr id="14" name="Espace réservé pour une image  4">
            <a:extLst>
              <a:ext uri="{FF2B5EF4-FFF2-40B4-BE49-F238E27FC236}">
                <a16:creationId xmlns:a16="http://schemas.microsoft.com/office/drawing/2014/main" id="{AAFC24E1-75A5-4390-A26C-B3DE9FF20EE3}"/>
              </a:ext>
            </a:extLst>
          </p:cNvPr>
          <p:cNvSpPr>
            <a:spLocks noGrp="1"/>
          </p:cNvSpPr>
          <p:nvPr>
            <p:ph type="pic" sz="quarter" idx="16"/>
          </p:nvPr>
        </p:nvSpPr>
        <p:spPr>
          <a:xfrm>
            <a:off x="4643696" y="2628159"/>
            <a:ext cx="1085850" cy="974725"/>
          </a:xfrm>
        </p:spPr>
        <p:txBody>
          <a:bodyPr/>
          <a:lstStyle/>
          <a:p>
            <a:r>
              <a:rPr lang="fr-FR" smtClean="0"/>
              <a:t>Cliquez sur l'icône pour ajouter une image</a:t>
            </a:r>
            <a:endParaRPr lang="fr-FR"/>
          </a:p>
        </p:txBody>
      </p:sp>
      <p:sp>
        <p:nvSpPr>
          <p:cNvPr id="15" name="Espace réservé du texte 7">
            <a:extLst>
              <a:ext uri="{FF2B5EF4-FFF2-40B4-BE49-F238E27FC236}">
                <a16:creationId xmlns:a16="http://schemas.microsoft.com/office/drawing/2014/main" id="{67AD350B-6F89-4863-9328-41F1D93BBC1F}"/>
              </a:ext>
            </a:extLst>
          </p:cNvPr>
          <p:cNvSpPr>
            <a:spLocks noGrp="1"/>
          </p:cNvSpPr>
          <p:nvPr>
            <p:ph type="body" sz="quarter" idx="17"/>
          </p:nvPr>
        </p:nvSpPr>
        <p:spPr>
          <a:xfrm>
            <a:off x="931227" y="2628160"/>
            <a:ext cx="2359025" cy="874756"/>
          </a:xfrm>
        </p:spPr>
        <p:txBody>
          <a:bodyPr/>
          <a:lstStyle>
            <a:lvl1pPr>
              <a:defRPr sz="1400"/>
            </a:lvl1pPr>
            <a:lvl2pPr>
              <a:defRPr sz="1200"/>
            </a:lvl2pPr>
            <a:lvl5pPr marL="1915851" indent="0">
              <a:buNone/>
              <a:defRPr/>
            </a:lvl5pPr>
          </a:lstStyle>
          <a:p>
            <a:pPr lvl="0"/>
            <a:r>
              <a:rPr lang="fr-FR" smtClean="0"/>
              <a:t>Modifiez les styles du texte du masque</a:t>
            </a:r>
          </a:p>
          <a:p>
            <a:pPr lvl="1"/>
            <a:r>
              <a:rPr lang="fr-FR" smtClean="0"/>
              <a:t>Deuxième niveau</a:t>
            </a:r>
          </a:p>
        </p:txBody>
      </p:sp>
      <p:cxnSp>
        <p:nvCxnSpPr>
          <p:cNvPr id="16" name="Connecteur droit 15">
            <a:extLst>
              <a:ext uri="{FF2B5EF4-FFF2-40B4-BE49-F238E27FC236}">
                <a16:creationId xmlns:a16="http://schemas.microsoft.com/office/drawing/2014/main" id="{7B1C8393-42C9-4E5B-B22A-7A1C80B3392B}"/>
              </a:ext>
            </a:extLst>
          </p:cNvPr>
          <p:cNvCxnSpPr/>
          <p:nvPr userDrawn="1"/>
        </p:nvCxnSpPr>
        <p:spPr>
          <a:xfrm flipH="1">
            <a:off x="914402" y="3602884"/>
            <a:ext cx="3569690" cy="0"/>
          </a:xfrm>
          <a:prstGeom prst="line">
            <a:avLst/>
          </a:prstGeom>
          <a:ln w="19050">
            <a:solidFill>
              <a:srgbClr val="548235"/>
            </a:solidFill>
          </a:ln>
        </p:spPr>
        <p:style>
          <a:lnRef idx="1">
            <a:schemeClr val="accent2"/>
          </a:lnRef>
          <a:fillRef idx="0">
            <a:schemeClr val="accent2"/>
          </a:fillRef>
          <a:effectRef idx="0">
            <a:schemeClr val="accent2"/>
          </a:effectRef>
          <a:fontRef idx="minor">
            <a:schemeClr val="tx1"/>
          </a:fontRef>
        </p:style>
      </p:cxnSp>
      <p:sp>
        <p:nvSpPr>
          <p:cNvPr id="17" name="Espace réservé du texte 7">
            <a:extLst>
              <a:ext uri="{FF2B5EF4-FFF2-40B4-BE49-F238E27FC236}">
                <a16:creationId xmlns:a16="http://schemas.microsoft.com/office/drawing/2014/main" id="{EADC8B10-F914-44B6-855C-77AEF500D416}"/>
              </a:ext>
            </a:extLst>
          </p:cNvPr>
          <p:cNvSpPr>
            <a:spLocks noGrp="1"/>
          </p:cNvSpPr>
          <p:nvPr>
            <p:ph type="body" sz="quarter" idx="18"/>
          </p:nvPr>
        </p:nvSpPr>
        <p:spPr>
          <a:xfrm>
            <a:off x="5823927" y="2634550"/>
            <a:ext cx="2359025" cy="874756"/>
          </a:xfrm>
        </p:spPr>
        <p:txBody>
          <a:bodyPr/>
          <a:lstStyle>
            <a:lvl1pPr>
              <a:defRPr sz="1400"/>
            </a:lvl1pPr>
            <a:lvl2pPr>
              <a:defRPr sz="1200"/>
            </a:lvl2pPr>
            <a:lvl5pPr marL="1915851" indent="0">
              <a:buNone/>
              <a:defRPr/>
            </a:lvl5pPr>
          </a:lstStyle>
          <a:p>
            <a:pPr lvl="0"/>
            <a:r>
              <a:rPr lang="fr-FR" smtClean="0"/>
              <a:t>Modifiez les styles du texte du masque</a:t>
            </a:r>
          </a:p>
          <a:p>
            <a:pPr lvl="1"/>
            <a:r>
              <a:rPr lang="fr-FR" smtClean="0"/>
              <a:t>Deuxième niveau</a:t>
            </a:r>
          </a:p>
        </p:txBody>
      </p:sp>
      <p:cxnSp>
        <p:nvCxnSpPr>
          <p:cNvPr id="18" name="Connecteur droit 17">
            <a:extLst>
              <a:ext uri="{FF2B5EF4-FFF2-40B4-BE49-F238E27FC236}">
                <a16:creationId xmlns:a16="http://schemas.microsoft.com/office/drawing/2014/main" id="{6674119E-EE06-45F8-B404-7D969C8F47C0}"/>
              </a:ext>
            </a:extLst>
          </p:cNvPr>
          <p:cNvCxnSpPr/>
          <p:nvPr userDrawn="1"/>
        </p:nvCxnSpPr>
        <p:spPr>
          <a:xfrm flipH="1">
            <a:off x="4643696" y="3602884"/>
            <a:ext cx="3569690" cy="0"/>
          </a:xfrm>
          <a:prstGeom prst="line">
            <a:avLst/>
          </a:prstGeom>
          <a:ln w="19050">
            <a:solidFill>
              <a:srgbClr val="548235"/>
            </a:solidFill>
          </a:ln>
        </p:spPr>
        <p:style>
          <a:lnRef idx="1">
            <a:schemeClr val="accent2"/>
          </a:lnRef>
          <a:fillRef idx="0">
            <a:schemeClr val="accent2"/>
          </a:fillRef>
          <a:effectRef idx="0">
            <a:schemeClr val="accent2"/>
          </a:effectRef>
          <a:fontRef idx="minor">
            <a:schemeClr val="tx1"/>
          </a:fontRef>
        </p:style>
      </p:cxnSp>
      <p:sp>
        <p:nvSpPr>
          <p:cNvPr id="19" name="Espace réservé pour une image  4">
            <a:extLst>
              <a:ext uri="{FF2B5EF4-FFF2-40B4-BE49-F238E27FC236}">
                <a16:creationId xmlns:a16="http://schemas.microsoft.com/office/drawing/2014/main" id="{2E8B88C5-9DD3-4342-8110-493B6A4046ED}"/>
              </a:ext>
            </a:extLst>
          </p:cNvPr>
          <p:cNvSpPr>
            <a:spLocks noGrp="1"/>
          </p:cNvSpPr>
          <p:nvPr>
            <p:ph type="pic" sz="quarter" idx="19"/>
          </p:nvPr>
        </p:nvSpPr>
        <p:spPr>
          <a:xfrm>
            <a:off x="3398242" y="3878367"/>
            <a:ext cx="1085850" cy="974725"/>
          </a:xfrm>
        </p:spPr>
        <p:txBody>
          <a:bodyPr/>
          <a:lstStyle/>
          <a:p>
            <a:r>
              <a:rPr lang="fr-FR" smtClean="0"/>
              <a:t>Cliquez sur l'icône pour ajouter une image</a:t>
            </a:r>
            <a:endParaRPr lang="fr-FR"/>
          </a:p>
        </p:txBody>
      </p:sp>
      <p:sp>
        <p:nvSpPr>
          <p:cNvPr id="20" name="Espace réservé pour une image  4">
            <a:extLst>
              <a:ext uri="{FF2B5EF4-FFF2-40B4-BE49-F238E27FC236}">
                <a16:creationId xmlns:a16="http://schemas.microsoft.com/office/drawing/2014/main" id="{11DFD99F-CCC2-490B-9103-83A0C7B5BF9E}"/>
              </a:ext>
            </a:extLst>
          </p:cNvPr>
          <p:cNvSpPr>
            <a:spLocks noGrp="1"/>
          </p:cNvSpPr>
          <p:nvPr>
            <p:ph type="pic" sz="quarter" idx="20"/>
          </p:nvPr>
        </p:nvSpPr>
        <p:spPr>
          <a:xfrm>
            <a:off x="4643696" y="3878367"/>
            <a:ext cx="1085850" cy="974725"/>
          </a:xfrm>
        </p:spPr>
        <p:txBody>
          <a:bodyPr/>
          <a:lstStyle/>
          <a:p>
            <a:r>
              <a:rPr lang="fr-FR" smtClean="0"/>
              <a:t>Cliquez sur l'icône pour ajouter une image</a:t>
            </a:r>
            <a:endParaRPr lang="fr-FR"/>
          </a:p>
        </p:txBody>
      </p:sp>
      <p:sp>
        <p:nvSpPr>
          <p:cNvPr id="21" name="Espace réservé du texte 7">
            <a:extLst>
              <a:ext uri="{FF2B5EF4-FFF2-40B4-BE49-F238E27FC236}">
                <a16:creationId xmlns:a16="http://schemas.microsoft.com/office/drawing/2014/main" id="{105DF51F-34C2-49EC-92D0-D81C49BE61DF}"/>
              </a:ext>
            </a:extLst>
          </p:cNvPr>
          <p:cNvSpPr>
            <a:spLocks noGrp="1"/>
          </p:cNvSpPr>
          <p:nvPr>
            <p:ph type="body" sz="quarter" idx="21"/>
          </p:nvPr>
        </p:nvSpPr>
        <p:spPr>
          <a:xfrm>
            <a:off x="931227" y="3878368"/>
            <a:ext cx="2359025" cy="874756"/>
          </a:xfrm>
        </p:spPr>
        <p:txBody>
          <a:bodyPr/>
          <a:lstStyle>
            <a:lvl1pPr>
              <a:defRPr sz="1400"/>
            </a:lvl1pPr>
            <a:lvl2pPr>
              <a:defRPr sz="1200"/>
            </a:lvl2pPr>
            <a:lvl5pPr marL="1915851" indent="0">
              <a:buNone/>
              <a:defRPr/>
            </a:lvl5pPr>
          </a:lstStyle>
          <a:p>
            <a:pPr lvl="0"/>
            <a:r>
              <a:rPr lang="fr-FR" smtClean="0"/>
              <a:t>Modifiez les styles du texte du masque</a:t>
            </a:r>
          </a:p>
          <a:p>
            <a:pPr lvl="1"/>
            <a:r>
              <a:rPr lang="fr-FR" smtClean="0"/>
              <a:t>Deuxième niveau</a:t>
            </a:r>
          </a:p>
        </p:txBody>
      </p:sp>
      <p:cxnSp>
        <p:nvCxnSpPr>
          <p:cNvPr id="22" name="Connecteur droit 21">
            <a:extLst>
              <a:ext uri="{FF2B5EF4-FFF2-40B4-BE49-F238E27FC236}">
                <a16:creationId xmlns:a16="http://schemas.microsoft.com/office/drawing/2014/main" id="{A75A8DBD-F5B7-405E-B653-6D5F7E42EB8D}"/>
              </a:ext>
            </a:extLst>
          </p:cNvPr>
          <p:cNvCxnSpPr/>
          <p:nvPr userDrawn="1"/>
        </p:nvCxnSpPr>
        <p:spPr>
          <a:xfrm flipH="1">
            <a:off x="914402" y="4853092"/>
            <a:ext cx="3569690" cy="0"/>
          </a:xfrm>
          <a:prstGeom prst="line">
            <a:avLst/>
          </a:prstGeom>
          <a:ln w="19050">
            <a:solidFill>
              <a:srgbClr val="548235"/>
            </a:solidFill>
          </a:ln>
        </p:spPr>
        <p:style>
          <a:lnRef idx="1">
            <a:schemeClr val="accent2"/>
          </a:lnRef>
          <a:fillRef idx="0">
            <a:schemeClr val="accent2"/>
          </a:fillRef>
          <a:effectRef idx="0">
            <a:schemeClr val="accent2"/>
          </a:effectRef>
          <a:fontRef idx="minor">
            <a:schemeClr val="tx1"/>
          </a:fontRef>
        </p:style>
      </p:cxnSp>
      <p:sp>
        <p:nvSpPr>
          <p:cNvPr id="23" name="Espace réservé du texte 7">
            <a:extLst>
              <a:ext uri="{FF2B5EF4-FFF2-40B4-BE49-F238E27FC236}">
                <a16:creationId xmlns:a16="http://schemas.microsoft.com/office/drawing/2014/main" id="{A402FF8C-DB59-4608-B517-7FD56431411A}"/>
              </a:ext>
            </a:extLst>
          </p:cNvPr>
          <p:cNvSpPr>
            <a:spLocks noGrp="1"/>
          </p:cNvSpPr>
          <p:nvPr>
            <p:ph type="body" sz="quarter" idx="22"/>
          </p:nvPr>
        </p:nvSpPr>
        <p:spPr>
          <a:xfrm>
            <a:off x="5823927" y="3866242"/>
            <a:ext cx="2359026" cy="874756"/>
          </a:xfrm>
        </p:spPr>
        <p:txBody>
          <a:bodyPr/>
          <a:lstStyle>
            <a:lvl1pPr>
              <a:defRPr sz="1400"/>
            </a:lvl1pPr>
            <a:lvl2pPr>
              <a:defRPr sz="1200"/>
            </a:lvl2pPr>
            <a:lvl5pPr marL="1915851" indent="0">
              <a:buNone/>
              <a:defRPr/>
            </a:lvl5pPr>
          </a:lstStyle>
          <a:p>
            <a:pPr lvl="0"/>
            <a:r>
              <a:rPr lang="fr-FR" smtClean="0"/>
              <a:t>Modifiez les styles du texte du masque</a:t>
            </a:r>
          </a:p>
          <a:p>
            <a:pPr lvl="1"/>
            <a:r>
              <a:rPr lang="fr-FR" smtClean="0"/>
              <a:t>Deuxième niveau</a:t>
            </a:r>
          </a:p>
        </p:txBody>
      </p:sp>
      <p:cxnSp>
        <p:nvCxnSpPr>
          <p:cNvPr id="24" name="Connecteur droit 23">
            <a:extLst>
              <a:ext uri="{FF2B5EF4-FFF2-40B4-BE49-F238E27FC236}">
                <a16:creationId xmlns:a16="http://schemas.microsoft.com/office/drawing/2014/main" id="{7D552D8A-671C-4599-8FC0-D56624B966E2}"/>
              </a:ext>
            </a:extLst>
          </p:cNvPr>
          <p:cNvCxnSpPr/>
          <p:nvPr userDrawn="1"/>
        </p:nvCxnSpPr>
        <p:spPr>
          <a:xfrm flipH="1">
            <a:off x="4643696" y="4853092"/>
            <a:ext cx="3569690" cy="0"/>
          </a:xfrm>
          <a:prstGeom prst="line">
            <a:avLst/>
          </a:prstGeom>
          <a:ln w="19050">
            <a:solidFill>
              <a:srgbClr val="548235"/>
            </a:solidFill>
          </a:ln>
        </p:spPr>
        <p:style>
          <a:lnRef idx="1">
            <a:schemeClr val="accent2"/>
          </a:lnRef>
          <a:fillRef idx="0">
            <a:schemeClr val="accent2"/>
          </a:fillRef>
          <a:effectRef idx="0">
            <a:schemeClr val="accent2"/>
          </a:effectRef>
          <a:fontRef idx="minor">
            <a:schemeClr val="tx1"/>
          </a:fontRef>
        </p:style>
      </p:cxnSp>
      <p:sp>
        <p:nvSpPr>
          <p:cNvPr id="25" name="Espace réservé pour une image  4">
            <a:extLst>
              <a:ext uri="{FF2B5EF4-FFF2-40B4-BE49-F238E27FC236}">
                <a16:creationId xmlns:a16="http://schemas.microsoft.com/office/drawing/2014/main" id="{979E6621-7EBD-4E8A-9D3F-98667422C622}"/>
              </a:ext>
            </a:extLst>
          </p:cNvPr>
          <p:cNvSpPr>
            <a:spLocks noGrp="1"/>
          </p:cNvSpPr>
          <p:nvPr>
            <p:ph type="pic" sz="quarter" idx="23"/>
          </p:nvPr>
        </p:nvSpPr>
        <p:spPr>
          <a:xfrm>
            <a:off x="3398242" y="5128574"/>
            <a:ext cx="1085850" cy="974725"/>
          </a:xfrm>
        </p:spPr>
        <p:txBody>
          <a:bodyPr/>
          <a:lstStyle/>
          <a:p>
            <a:r>
              <a:rPr lang="fr-FR" smtClean="0"/>
              <a:t>Cliquez sur l'icône pour ajouter une image</a:t>
            </a:r>
            <a:endParaRPr lang="fr-FR"/>
          </a:p>
        </p:txBody>
      </p:sp>
      <p:sp>
        <p:nvSpPr>
          <p:cNvPr id="26" name="Espace réservé pour une image  4">
            <a:extLst>
              <a:ext uri="{FF2B5EF4-FFF2-40B4-BE49-F238E27FC236}">
                <a16:creationId xmlns:a16="http://schemas.microsoft.com/office/drawing/2014/main" id="{4EB9FABD-311A-46B5-803C-4468714878B6}"/>
              </a:ext>
            </a:extLst>
          </p:cNvPr>
          <p:cNvSpPr>
            <a:spLocks noGrp="1"/>
          </p:cNvSpPr>
          <p:nvPr>
            <p:ph type="pic" sz="quarter" idx="24"/>
          </p:nvPr>
        </p:nvSpPr>
        <p:spPr>
          <a:xfrm>
            <a:off x="4643696" y="5128574"/>
            <a:ext cx="1085850" cy="974725"/>
          </a:xfrm>
        </p:spPr>
        <p:txBody>
          <a:bodyPr/>
          <a:lstStyle/>
          <a:p>
            <a:r>
              <a:rPr lang="fr-FR" smtClean="0"/>
              <a:t>Cliquez sur l'icône pour ajouter une image</a:t>
            </a:r>
            <a:endParaRPr lang="fr-FR"/>
          </a:p>
        </p:txBody>
      </p:sp>
      <p:sp>
        <p:nvSpPr>
          <p:cNvPr id="27" name="Espace réservé du texte 7">
            <a:extLst>
              <a:ext uri="{FF2B5EF4-FFF2-40B4-BE49-F238E27FC236}">
                <a16:creationId xmlns:a16="http://schemas.microsoft.com/office/drawing/2014/main" id="{B039882E-C7D2-4A10-8D17-525FEF966617}"/>
              </a:ext>
            </a:extLst>
          </p:cNvPr>
          <p:cNvSpPr>
            <a:spLocks noGrp="1"/>
          </p:cNvSpPr>
          <p:nvPr>
            <p:ph type="body" sz="quarter" idx="25"/>
          </p:nvPr>
        </p:nvSpPr>
        <p:spPr>
          <a:xfrm>
            <a:off x="931227" y="5128575"/>
            <a:ext cx="2359025" cy="874756"/>
          </a:xfrm>
        </p:spPr>
        <p:txBody>
          <a:bodyPr/>
          <a:lstStyle>
            <a:lvl1pPr>
              <a:defRPr sz="1400"/>
            </a:lvl1pPr>
            <a:lvl2pPr>
              <a:defRPr sz="1200"/>
            </a:lvl2pPr>
            <a:lvl5pPr marL="1915851" indent="0">
              <a:buNone/>
              <a:defRPr/>
            </a:lvl5pPr>
          </a:lstStyle>
          <a:p>
            <a:pPr lvl="0"/>
            <a:r>
              <a:rPr lang="fr-FR" smtClean="0"/>
              <a:t>Modifiez les styles du texte du masque</a:t>
            </a:r>
          </a:p>
          <a:p>
            <a:pPr lvl="1"/>
            <a:r>
              <a:rPr lang="fr-FR" smtClean="0"/>
              <a:t>Deuxième niveau</a:t>
            </a:r>
          </a:p>
        </p:txBody>
      </p:sp>
      <p:cxnSp>
        <p:nvCxnSpPr>
          <p:cNvPr id="28" name="Connecteur droit 27">
            <a:extLst>
              <a:ext uri="{FF2B5EF4-FFF2-40B4-BE49-F238E27FC236}">
                <a16:creationId xmlns:a16="http://schemas.microsoft.com/office/drawing/2014/main" id="{40312D7E-F5FE-4ADB-8526-4D9ED88C5C15}"/>
              </a:ext>
            </a:extLst>
          </p:cNvPr>
          <p:cNvCxnSpPr/>
          <p:nvPr userDrawn="1"/>
        </p:nvCxnSpPr>
        <p:spPr>
          <a:xfrm flipH="1">
            <a:off x="914402" y="6103299"/>
            <a:ext cx="3569690" cy="0"/>
          </a:xfrm>
          <a:prstGeom prst="line">
            <a:avLst/>
          </a:prstGeom>
          <a:ln w="19050">
            <a:solidFill>
              <a:srgbClr val="548235"/>
            </a:solidFill>
          </a:ln>
        </p:spPr>
        <p:style>
          <a:lnRef idx="1">
            <a:schemeClr val="accent2"/>
          </a:lnRef>
          <a:fillRef idx="0">
            <a:schemeClr val="accent2"/>
          </a:fillRef>
          <a:effectRef idx="0">
            <a:schemeClr val="accent2"/>
          </a:effectRef>
          <a:fontRef idx="minor">
            <a:schemeClr val="tx1"/>
          </a:fontRef>
        </p:style>
      </p:cxnSp>
      <p:sp>
        <p:nvSpPr>
          <p:cNvPr id="29" name="Espace réservé du texte 7">
            <a:extLst>
              <a:ext uri="{FF2B5EF4-FFF2-40B4-BE49-F238E27FC236}">
                <a16:creationId xmlns:a16="http://schemas.microsoft.com/office/drawing/2014/main" id="{6AD72B51-7D15-4502-B762-932C85FC8940}"/>
              </a:ext>
            </a:extLst>
          </p:cNvPr>
          <p:cNvSpPr>
            <a:spLocks noGrp="1"/>
          </p:cNvSpPr>
          <p:nvPr>
            <p:ph type="body" sz="quarter" idx="26"/>
          </p:nvPr>
        </p:nvSpPr>
        <p:spPr>
          <a:xfrm>
            <a:off x="5823927" y="5128575"/>
            <a:ext cx="2359025" cy="874756"/>
          </a:xfrm>
        </p:spPr>
        <p:txBody>
          <a:bodyPr/>
          <a:lstStyle>
            <a:lvl1pPr>
              <a:defRPr sz="1400"/>
            </a:lvl1pPr>
            <a:lvl2pPr>
              <a:defRPr sz="1200"/>
            </a:lvl2pPr>
            <a:lvl5pPr marL="1915851" indent="0">
              <a:buNone/>
              <a:defRPr/>
            </a:lvl5pPr>
          </a:lstStyle>
          <a:p>
            <a:pPr lvl="0"/>
            <a:r>
              <a:rPr lang="fr-FR" smtClean="0"/>
              <a:t>Modifiez les styles du texte du masque</a:t>
            </a:r>
          </a:p>
          <a:p>
            <a:pPr lvl="1"/>
            <a:r>
              <a:rPr lang="fr-FR" smtClean="0"/>
              <a:t>Deuxième niveau</a:t>
            </a:r>
          </a:p>
        </p:txBody>
      </p:sp>
      <p:cxnSp>
        <p:nvCxnSpPr>
          <p:cNvPr id="30" name="Connecteur droit 29">
            <a:extLst>
              <a:ext uri="{FF2B5EF4-FFF2-40B4-BE49-F238E27FC236}">
                <a16:creationId xmlns:a16="http://schemas.microsoft.com/office/drawing/2014/main" id="{13D9F259-C0D9-40E4-B155-CD1D47C48F43}"/>
              </a:ext>
            </a:extLst>
          </p:cNvPr>
          <p:cNvCxnSpPr/>
          <p:nvPr userDrawn="1"/>
        </p:nvCxnSpPr>
        <p:spPr>
          <a:xfrm flipH="1">
            <a:off x="4643696" y="6103299"/>
            <a:ext cx="3569690" cy="0"/>
          </a:xfrm>
          <a:prstGeom prst="line">
            <a:avLst/>
          </a:prstGeom>
          <a:ln w="19050">
            <a:solidFill>
              <a:srgbClr val="548235"/>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59518843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emerciements">
    <p:spTree>
      <p:nvGrpSpPr>
        <p:cNvPr id="1" name=""/>
        <p:cNvGrpSpPr/>
        <p:nvPr/>
      </p:nvGrpSpPr>
      <p:grpSpPr>
        <a:xfrm>
          <a:off x="0" y="0"/>
          <a:ext cx="0" cy="0"/>
          <a:chOff x="0" y="0"/>
          <a:chExt cx="0" cy="0"/>
        </a:xfrm>
      </p:grpSpPr>
      <p:sp>
        <p:nvSpPr>
          <p:cNvPr id="5" name="Rectangle 4"/>
          <p:cNvSpPr/>
          <p:nvPr userDrawn="1"/>
        </p:nvSpPr>
        <p:spPr>
          <a:xfrm>
            <a:off x="2" y="5961053"/>
            <a:ext cx="9143999" cy="896948"/>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7723" tIns="63862" rIns="127723" bIns="63862" rtlCol="0" anchor="ctr"/>
          <a:lstStyle/>
          <a:p>
            <a:pPr algn="ctr"/>
            <a:r>
              <a:rPr lang="fr-FR" sz="2500" noProof="0" dirty="0">
                <a:solidFill>
                  <a:schemeClr val="accent1"/>
                </a:solidFill>
              </a:rPr>
              <a:t> </a:t>
            </a:r>
          </a:p>
        </p:txBody>
      </p:sp>
      <p:pic>
        <p:nvPicPr>
          <p:cNvPr id="6" name="Picture 1" descr="fondCEA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7412"/>
            <a:ext cx="9144000" cy="5998464"/>
          </a:xfrm>
          <a:prstGeom prst="rect">
            <a:avLst/>
          </a:prstGeom>
        </p:spPr>
      </p:pic>
      <p:sp>
        <p:nvSpPr>
          <p:cNvPr id="9" name="Titre 1"/>
          <p:cNvSpPr>
            <a:spLocks noGrp="1"/>
          </p:cNvSpPr>
          <p:nvPr>
            <p:ph type="title" hasCustomPrompt="1"/>
          </p:nvPr>
        </p:nvSpPr>
        <p:spPr>
          <a:xfrm>
            <a:off x="3269974" y="2277417"/>
            <a:ext cx="4765976" cy="624772"/>
          </a:xfrm>
          <a:prstGeom prst="rect">
            <a:avLst/>
          </a:prstGeom>
        </p:spPr>
        <p:txBody>
          <a:bodyPr wrap="square">
            <a:spAutoFit/>
          </a:bodyPr>
          <a:lstStyle>
            <a:lvl1pPr marL="0" marR="0" indent="0" algn="l" defTabSz="957925" rtl="0" eaLnBrk="1" fontAlgn="auto" latinLnBrk="0" hangingPunct="1">
              <a:lnSpc>
                <a:spcPct val="100000"/>
              </a:lnSpc>
              <a:spcBef>
                <a:spcPct val="0"/>
              </a:spcBef>
              <a:spcAft>
                <a:spcPts val="0"/>
              </a:spcAft>
              <a:buClrTx/>
              <a:buSzTx/>
              <a:buFontTx/>
              <a:buNone/>
              <a:tabLst/>
              <a:defRPr lang="fr-FR" sz="3400" kern="1200" dirty="0" smtClean="0">
                <a:solidFill>
                  <a:schemeClr val="bg1"/>
                </a:solidFill>
                <a:latin typeface="Calibri"/>
                <a:ea typeface="+mn-ea"/>
                <a:cs typeface="Calibri"/>
              </a:defRPr>
            </a:lvl1pPr>
          </a:lstStyle>
          <a:p>
            <a:r>
              <a:rPr lang="fr-FR" noProof="0" dirty="0"/>
              <a:t>Merci de votre attention</a:t>
            </a:r>
          </a:p>
        </p:txBody>
      </p:sp>
      <p:sp>
        <p:nvSpPr>
          <p:cNvPr id="10" name="Espace réservé du texte 18"/>
          <p:cNvSpPr>
            <a:spLocks noGrp="1"/>
          </p:cNvSpPr>
          <p:nvPr>
            <p:ph type="body" sz="quarter" idx="10" hasCustomPrompt="1"/>
          </p:nvPr>
        </p:nvSpPr>
        <p:spPr>
          <a:xfrm>
            <a:off x="991769" y="4403563"/>
            <a:ext cx="6848148" cy="267471"/>
          </a:xfrm>
        </p:spPr>
        <p:txBody>
          <a:bodyPr>
            <a:spAutoFit/>
          </a:bodyPr>
          <a:lstStyle>
            <a:lvl1pPr marL="0" indent="0">
              <a:buFontTx/>
              <a:buNone/>
              <a:defRPr sz="1100" baseline="0">
                <a:solidFill>
                  <a:schemeClr val="tx1">
                    <a:lumMod val="75000"/>
                    <a:lumOff val="25000"/>
                  </a:schemeClr>
                </a:solidFill>
              </a:defRPr>
            </a:lvl1pPr>
          </a:lstStyle>
          <a:p>
            <a:r>
              <a:rPr lang="fr-FR" sz="1000" b="1" noProof="0" dirty="0">
                <a:solidFill>
                  <a:schemeClr val="tx1"/>
                </a:solidFill>
                <a:latin typeface="Calibri"/>
                <a:cs typeface="Calibri"/>
              </a:rPr>
              <a:t>Crédits photos </a:t>
            </a:r>
            <a:r>
              <a:rPr lang="fr-FR" sz="1000" noProof="0" dirty="0">
                <a:solidFill>
                  <a:schemeClr val="tx1"/>
                </a:solidFill>
                <a:latin typeface="Calibri"/>
                <a:cs typeface="Calibri"/>
              </a:rPr>
              <a:t>:</a:t>
            </a:r>
          </a:p>
        </p:txBody>
      </p:sp>
      <p:sp>
        <p:nvSpPr>
          <p:cNvPr id="11" name="Espace réservé du texte 20"/>
          <p:cNvSpPr>
            <a:spLocks noGrp="1"/>
          </p:cNvSpPr>
          <p:nvPr>
            <p:ph type="body" sz="quarter" idx="12" hasCustomPrompt="1"/>
          </p:nvPr>
        </p:nvSpPr>
        <p:spPr>
          <a:xfrm>
            <a:off x="3269974" y="3140287"/>
            <a:ext cx="4714240" cy="405970"/>
          </a:xfrm>
        </p:spPr>
        <p:txBody>
          <a:bodyPr>
            <a:spAutoFit/>
          </a:bodyPr>
          <a:lstStyle>
            <a:lvl1pPr marL="0" indent="0">
              <a:buFontTx/>
              <a:buNone/>
              <a:defRPr lang="fr-FR" sz="2000" kern="1200" smtClean="0">
                <a:solidFill>
                  <a:schemeClr val="bg1"/>
                </a:solidFill>
                <a:latin typeface="Calibri"/>
                <a:cs typeface="Calibri"/>
              </a:defRPr>
            </a:lvl1pPr>
          </a:lstStyle>
          <a:p>
            <a:pPr lvl="0"/>
            <a:r>
              <a:rPr lang="fr-FR" sz="2000" kern="1200" noProof="0" dirty="0">
                <a:solidFill>
                  <a:schemeClr val="bg1"/>
                </a:solidFill>
                <a:latin typeface="Calibri"/>
                <a:ea typeface="+mn-ea"/>
                <a:cs typeface="Calibri"/>
              </a:rPr>
              <a:t>Mise à jour 20 mai 2019</a:t>
            </a:r>
            <a:endParaRPr lang="fr-FR" noProof="0" dirty="0"/>
          </a:p>
        </p:txBody>
      </p:sp>
      <p:sp>
        <p:nvSpPr>
          <p:cNvPr id="12" name="ZoneTexte 10"/>
          <p:cNvSpPr txBox="1"/>
          <p:nvPr userDrawn="1"/>
        </p:nvSpPr>
        <p:spPr>
          <a:xfrm>
            <a:off x="834777" y="6158142"/>
            <a:ext cx="7782330" cy="422128"/>
          </a:xfrm>
          <a:prstGeom prst="rect">
            <a:avLst/>
          </a:prstGeom>
          <a:noFill/>
        </p:spPr>
        <p:txBody>
          <a:bodyPr wrap="square" lIns="127723" tIns="63862" rIns="127723" bIns="63862" rtlCol="0">
            <a:spAutoFit/>
          </a:bodyPr>
          <a:lstStyle/>
          <a:p>
            <a:pPr algn="l">
              <a:lnSpc>
                <a:spcPct val="140000"/>
              </a:lnSpc>
            </a:pPr>
            <a:r>
              <a:rPr lang="fr-FR" sz="1500" kern="0" noProof="0" dirty="0">
                <a:solidFill>
                  <a:schemeClr val="tx1">
                    <a:lumMod val="85000"/>
                    <a:lumOff val="15000"/>
                  </a:schemeClr>
                </a:solidFill>
                <a:latin typeface="Calibri"/>
                <a:cs typeface="Calibri"/>
              </a:rPr>
              <a:t>Commissariat à l’énergie atomique et aux énergies alternatives - </a:t>
            </a:r>
            <a:r>
              <a:rPr lang="fr-FR" sz="1500" kern="0" noProof="0" dirty="0">
                <a:solidFill>
                  <a:srgbClr val="A50119"/>
                </a:solidFill>
                <a:latin typeface="Calibri"/>
                <a:cs typeface="Calibri"/>
              </a:rPr>
              <a:t>www.cea.fr</a:t>
            </a:r>
          </a:p>
        </p:txBody>
      </p:sp>
      <p:pic>
        <p:nvPicPr>
          <p:cNvPr id="13" name="Picture 9" descr="cea_logo_small2.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78176" y="1861047"/>
            <a:ext cx="1942272" cy="1585387"/>
          </a:xfrm>
          <a:prstGeom prst="rect">
            <a:avLst/>
          </a:prstGeom>
          <a:effectLst>
            <a:outerShdw blurRad="517525" dist="38100" dir="2700000" algn="tl" rotWithShape="0">
              <a:srgbClr val="000000">
                <a:alpha val="33000"/>
              </a:srgbClr>
            </a:outerShdw>
          </a:effectLst>
        </p:spPr>
      </p:pic>
      <p:sp>
        <p:nvSpPr>
          <p:cNvPr id="14" name="Espace réservé du texte 12"/>
          <p:cNvSpPr>
            <a:spLocks noGrp="1"/>
          </p:cNvSpPr>
          <p:nvPr>
            <p:ph type="body" sz="quarter" idx="13" hasCustomPrompt="1"/>
          </p:nvPr>
        </p:nvSpPr>
        <p:spPr>
          <a:xfrm>
            <a:off x="3254937" y="3564234"/>
            <a:ext cx="2942010" cy="378270"/>
          </a:xfrm>
        </p:spPr>
        <p:txBody>
          <a:bodyPr wrap="square">
            <a:spAutoFit/>
          </a:bodyPr>
          <a:lstStyle>
            <a:lvl1pPr marL="0" indent="0">
              <a:buFontTx/>
              <a:buNone/>
              <a:defRPr sz="1800" b="0">
                <a:solidFill>
                  <a:schemeClr val="bg1"/>
                </a:solidFill>
              </a:defRPr>
            </a:lvl1pPr>
          </a:lstStyle>
          <a:p>
            <a:pPr lvl="0"/>
            <a:r>
              <a:rPr lang="fr-FR" noProof="0" dirty="0"/>
              <a:t>Auteur</a:t>
            </a:r>
          </a:p>
        </p:txBody>
      </p:sp>
    </p:spTree>
    <p:extLst>
      <p:ext uri="{BB962C8B-B14F-4D97-AF65-F5344CB8AC3E}">
        <p14:creationId xmlns:p14="http://schemas.microsoft.com/office/powerpoint/2010/main" val="197718185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nnexes">
    <p:spTree>
      <p:nvGrpSpPr>
        <p:cNvPr id="1" name=""/>
        <p:cNvGrpSpPr/>
        <p:nvPr/>
      </p:nvGrpSpPr>
      <p:grpSpPr>
        <a:xfrm>
          <a:off x="0" y="0"/>
          <a:ext cx="0" cy="0"/>
          <a:chOff x="0" y="0"/>
          <a:chExt cx="0" cy="0"/>
        </a:xfrm>
      </p:grpSpPr>
      <p:sp>
        <p:nvSpPr>
          <p:cNvPr id="5" name="Rectangle 4"/>
          <p:cNvSpPr/>
          <p:nvPr userDrawn="1"/>
        </p:nvSpPr>
        <p:spPr>
          <a:xfrm>
            <a:off x="2" y="5961053"/>
            <a:ext cx="9143999" cy="896948"/>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7723" tIns="63862" rIns="127723" bIns="63862" rtlCol="0" anchor="ctr"/>
          <a:lstStyle/>
          <a:p>
            <a:pPr algn="ctr"/>
            <a:r>
              <a:rPr lang="fr-FR" sz="2500" noProof="0" dirty="0">
                <a:solidFill>
                  <a:schemeClr val="accent1"/>
                </a:solidFill>
              </a:rPr>
              <a:t> </a:t>
            </a:r>
          </a:p>
        </p:txBody>
      </p:sp>
      <p:pic>
        <p:nvPicPr>
          <p:cNvPr id="6" name="Picture 8" descr="fondCEA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0480"/>
            <a:ext cx="9144000" cy="5998464"/>
          </a:xfrm>
          <a:prstGeom prst="rect">
            <a:avLst/>
          </a:prstGeom>
        </p:spPr>
      </p:pic>
      <p:pic>
        <p:nvPicPr>
          <p:cNvPr id="13" name="Picture 9" descr="cea_logo_small2.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78176" y="1861047"/>
            <a:ext cx="1942272" cy="1585387"/>
          </a:xfrm>
          <a:prstGeom prst="rect">
            <a:avLst/>
          </a:prstGeom>
          <a:effectLst>
            <a:outerShdw blurRad="517525" dist="38100" dir="2700000" algn="tl" rotWithShape="0">
              <a:srgbClr val="000000">
                <a:alpha val="33000"/>
              </a:srgbClr>
            </a:outerShdw>
          </a:effectLst>
        </p:spPr>
      </p:pic>
      <p:sp>
        <p:nvSpPr>
          <p:cNvPr id="16" name="Titre 3"/>
          <p:cNvSpPr txBox="1">
            <a:spLocks/>
          </p:cNvSpPr>
          <p:nvPr userDrawn="1"/>
        </p:nvSpPr>
        <p:spPr>
          <a:xfrm>
            <a:off x="843276" y="3757134"/>
            <a:ext cx="7860672" cy="350340"/>
          </a:xfrm>
          <a:prstGeom prst="rect">
            <a:avLst/>
          </a:prstGeom>
        </p:spPr>
        <p:txBody>
          <a:bodyPr lIns="127723" tIns="63862" rIns="127723" bIns="63862">
            <a:normAutofit fontScale="975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fr-FR" sz="1700" noProof="0" dirty="0">
                <a:solidFill>
                  <a:schemeClr val="bg1"/>
                </a:solidFill>
                <a:latin typeface="Calibri"/>
                <a:cs typeface="Calibri"/>
              </a:rPr>
              <a:t>DE LA RECHERCHE À L’INDUSTRIE</a:t>
            </a:r>
          </a:p>
        </p:txBody>
      </p:sp>
      <p:sp>
        <p:nvSpPr>
          <p:cNvPr id="18" name="Espace réservé du texte 12"/>
          <p:cNvSpPr>
            <a:spLocks noGrp="1"/>
          </p:cNvSpPr>
          <p:nvPr>
            <p:ph type="body" sz="quarter" idx="10" hasCustomPrompt="1"/>
          </p:nvPr>
        </p:nvSpPr>
        <p:spPr>
          <a:xfrm>
            <a:off x="843277" y="4461090"/>
            <a:ext cx="6572852" cy="599869"/>
          </a:xfrm>
        </p:spPr>
        <p:txBody>
          <a:bodyPr wrap="square">
            <a:spAutoFit/>
          </a:bodyPr>
          <a:lstStyle>
            <a:lvl1pPr marL="0" indent="0">
              <a:buFontTx/>
              <a:buNone/>
              <a:defRPr sz="3400" b="1">
                <a:solidFill>
                  <a:schemeClr val="bg1"/>
                </a:solidFill>
              </a:defRPr>
            </a:lvl1pPr>
          </a:lstStyle>
          <a:p>
            <a:pPr lvl="0"/>
            <a:r>
              <a:rPr lang="fr-FR" noProof="0" dirty="0"/>
              <a:t>Annexes</a:t>
            </a:r>
          </a:p>
        </p:txBody>
      </p:sp>
      <p:sp>
        <p:nvSpPr>
          <p:cNvPr id="19" name="ZoneTexte 10"/>
          <p:cNvSpPr txBox="1"/>
          <p:nvPr userDrawn="1"/>
        </p:nvSpPr>
        <p:spPr>
          <a:xfrm>
            <a:off x="834777" y="6158142"/>
            <a:ext cx="7782330" cy="422128"/>
          </a:xfrm>
          <a:prstGeom prst="rect">
            <a:avLst/>
          </a:prstGeom>
          <a:noFill/>
        </p:spPr>
        <p:txBody>
          <a:bodyPr wrap="square" lIns="127723" tIns="63862" rIns="127723" bIns="63862" rtlCol="0">
            <a:spAutoFit/>
          </a:bodyPr>
          <a:lstStyle/>
          <a:p>
            <a:pPr algn="l">
              <a:lnSpc>
                <a:spcPct val="140000"/>
              </a:lnSpc>
            </a:pPr>
            <a:r>
              <a:rPr lang="fr-FR" sz="1500" kern="0" noProof="0" dirty="0">
                <a:solidFill>
                  <a:schemeClr val="tx1">
                    <a:lumMod val="85000"/>
                    <a:lumOff val="15000"/>
                  </a:schemeClr>
                </a:solidFill>
                <a:latin typeface="Calibri"/>
                <a:cs typeface="Calibri"/>
              </a:rPr>
              <a:t>Commissariat à l’énergie atomique et aux énergies alternatives - </a:t>
            </a:r>
            <a:r>
              <a:rPr lang="fr-FR" sz="1500" kern="0" noProof="0" dirty="0">
                <a:solidFill>
                  <a:srgbClr val="A50119"/>
                </a:solidFill>
                <a:latin typeface="Calibri"/>
                <a:cs typeface="Calibri"/>
              </a:rPr>
              <a:t>www.cea.fr</a:t>
            </a:r>
          </a:p>
        </p:txBody>
      </p:sp>
      <p:sp>
        <p:nvSpPr>
          <p:cNvPr id="20" name="Espace réservé du texte 12"/>
          <p:cNvSpPr>
            <a:spLocks noGrp="1"/>
          </p:cNvSpPr>
          <p:nvPr>
            <p:ph type="body" sz="quarter" idx="11" hasCustomPrompt="1"/>
          </p:nvPr>
        </p:nvSpPr>
        <p:spPr>
          <a:xfrm>
            <a:off x="843277" y="5122102"/>
            <a:ext cx="2942010" cy="309021"/>
          </a:xfrm>
        </p:spPr>
        <p:txBody>
          <a:bodyPr wrap="square">
            <a:spAutoFit/>
          </a:bodyPr>
          <a:lstStyle>
            <a:lvl1pPr marL="0" indent="0">
              <a:buFontTx/>
              <a:buNone/>
              <a:defRPr sz="1300" b="0">
                <a:solidFill>
                  <a:schemeClr val="bg1"/>
                </a:solidFill>
              </a:defRPr>
            </a:lvl1pPr>
          </a:lstStyle>
          <a:p>
            <a:pPr lvl="0"/>
            <a:r>
              <a:rPr lang="fr-FR" noProof="0" dirty="0"/>
              <a:t>13 mai 2019</a:t>
            </a:r>
          </a:p>
        </p:txBody>
      </p:sp>
    </p:spTree>
    <p:extLst>
      <p:ext uri="{BB962C8B-B14F-4D97-AF65-F5344CB8AC3E}">
        <p14:creationId xmlns:p14="http://schemas.microsoft.com/office/powerpoint/2010/main" val="9314939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ccueil avec contenu">
    <p:spTree>
      <p:nvGrpSpPr>
        <p:cNvPr id="1" name=""/>
        <p:cNvGrpSpPr/>
        <p:nvPr/>
      </p:nvGrpSpPr>
      <p:grpSpPr>
        <a:xfrm>
          <a:off x="0" y="0"/>
          <a:ext cx="0" cy="0"/>
          <a:chOff x="0" y="0"/>
          <a:chExt cx="0" cy="0"/>
        </a:xfrm>
      </p:grpSpPr>
      <p:sp>
        <p:nvSpPr>
          <p:cNvPr id="4" name="Rectangle 3"/>
          <p:cNvSpPr/>
          <p:nvPr userDrawn="1"/>
        </p:nvSpPr>
        <p:spPr>
          <a:xfrm>
            <a:off x="2" y="5971213"/>
            <a:ext cx="9143999" cy="896948"/>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7723" tIns="63862" rIns="127723" bIns="63862" rtlCol="0" anchor="ctr"/>
          <a:lstStyle/>
          <a:p>
            <a:pPr algn="ctr"/>
            <a:r>
              <a:rPr lang="fr-FR" sz="2500" noProof="0" dirty="0">
                <a:solidFill>
                  <a:schemeClr val="accent1"/>
                </a:solidFill>
              </a:rPr>
              <a:t> </a:t>
            </a:r>
          </a:p>
        </p:txBody>
      </p:sp>
      <p:pic>
        <p:nvPicPr>
          <p:cNvPr id="5" name="Picture 8" descr="fondCEA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60" y="-40641"/>
            <a:ext cx="9154160" cy="6011852"/>
          </a:xfrm>
          <a:prstGeom prst="rect">
            <a:avLst/>
          </a:prstGeom>
        </p:spPr>
      </p:pic>
      <p:pic>
        <p:nvPicPr>
          <p:cNvPr id="12" name="Picture 9" descr="cea_logo_small2.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78176" y="1861047"/>
            <a:ext cx="1942272" cy="1585387"/>
          </a:xfrm>
          <a:prstGeom prst="rect">
            <a:avLst/>
          </a:prstGeom>
          <a:effectLst>
            <a:outerShdw blurRad="517525" dist="38100" dir="2700000" algn="tl" rotWithShape="0">
              <a:srgbClr val="000000">
                <a:alpha val="33000"/>
              </a:srgbClr>
            </a:outerShdw>
          </a:effectLst>
        </p:spPr>
      </p:pic>
      <p:sp>
        <p:nvSpPr>
          <p:cNvPr id="15" name="Espace réservé du texte 12"/>
          <p:cNvSpPr>
            <a:spLocks noGrp="1"/>
          </p:cNvSpPr>
          <p:nvPr>
            <p:ph type="body" sz="quarter" idx="10" hasCustomPrompt="1"/>
          </p:nvPr>
        </p:nvSpPr>
        <p:spPr>
          <a:xfrm>
            <a:off x="843277" y="4461090"/>
            <a:ext cx="6572852" cy="599869"/>
          </a:xfrm>
        </p:spPr>
        <p:txBody>
          <a:bodyPr wrap="square">
            <a:spAutoFit/>
          </a:bodyPr>
          <a:lstStyle>
            <a:lvl1pPr marL="0" indent="0">
              <a:buFontTx/>
              <a:buNone/>
              <a:defRPr sz="3400" b="1">
                <a:solidFill>
                  <a:schemeClr val="bg1"/>
                </a:solidFill>
              </a:defRPr>
            </a:lvl1pPr>
          </a:lstStyle>
          <a:p>
            <a:pPr lvl="0"/>
            <a:r>
              <a:rPr lang="fr-FR" noProof="0" dirty="0"/>
              <a:t>TITRE À VENIR</a:t>
            </a:r>
          </a:p>
        </p:txBody>
      </p:sp>
      <p:sp>
        <p:nvSpPr>
          <p:cNvPr id="17" name="Titre 3"/>
          <p:cNvSpPr txBox="1">
            <a:spLocks/>
          </p:cNvSpPr>
          <p:nvPr userDrawn="1"/>
        </p:nvSpPr>
        <p:spPr>
          <a:xfrm>
            <a:off x="843276" y="3757134"/>
            <a:ext cx="7860672" cy="350340"/>
          </a:xfrm>
          <a:prstGeom prst="rect">
            <a:avLst/>
          </a:prstGeom>
        </p:spPr>
        <p:txBody>
          <a:bodyPr lIns="127723" tIns="63862" rIns="127723" bIns="63862">
            <a:normAutofit fontScale="975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fr-FR" sz="1700" noProof="0" dirty="0">
                <a:solidFill>
                  <a:schemeClr val="bg1"/>
                </a:solidFill>
                <a:latin typeface="Calibri"/>
                <a:cs typeface="Calibri"/>
              </a:rPr>
              <a:t>DE LA RECHERCHE À L’INDUSTRIE</a:t>
            </a:r>
          </a:p>
        </p:txBody>
      </p:sp>
      <p:sp>
        <p:nvSpPr>
          <p:cNvPr id="18" name="ZoneTexte 10"/>
          <p:cNvSpPr txBox="1"/>
          <p:nvPr userDrawn="1"/>
        </p:nvSpPr>
        <p:spPr>
          <a:xfrm>
            <a:off x="834777" y="6158142"/>
            <a:ext cx="7782330" cy="422128"/>
          </a:xfrm>
          <a:prstGeom prst="rect">
            <a:avLst/>
          </a:prstGeom>
          <a:noFill/>
        </p:spPr>
        <p:txBody>
          <a:bodyPr wrap="square" lIns="127723" tIns="63862" rIns="127723" bIns="63862" rtlCol="0">
            <a:spAutoFit/>
          </a:bodyPr>
          <a:lstStyle/>
          <a:p>
            <a:pPr algn="l">
              <a:lnSpc>
                <a:spcPct val="140000"/>
              </a:lnSpc>
            </a:pPr>
            <a:r>
              <a:rPr lang="fr-FR" sz="1500" kern="0" noProof="0" dirty="0">
                <a:solidFill>
                  <a:schemeClr val="tx1">
                    <a:lumMod val="85000"/>
                    <a:lumOff val="15000"/>
                  </a:schemeClr>
                </a:solidFill>
                <a:latin typeface="Calibri"/>
                <a:cs typeface="Calibri"/>
              </a:rPr>
              <a:t>Commissariat à l’énergie atomique et aux énergies alternatives - </a:t>
            </a:r>
            <a:r>
              <a:rPr lang="fr-FR" sz="1500" kern="0" noProof="0" dirty="0">
                <a:solidFill>
                  <a:srgbClr val="A50119"/>
                </a:solidFill>
                <a:latin typeface="Calibri"/>
                <a:cs typeface="Calibri"/>
              </a:rPr>
              <a:t>www.cea.fr</a:t>
            </a:r>
          </a:p>
        </p:txBody>
      </p:sp>
      <p:sp>
        <p:nvSpPr>
          <p:cNvPr id="19" name="Espace réservé du texte 12"/>
          <p:cNvSpPr>
            <a:spLocks noGrp="1"/>
          </p:cNvSpPr>
          <p:nvPr>
            <p:ph type="body" sz="quarter" idx="12" hasCustomPrompt="1"/>
          </p:nvPr>
        </p:nvSpPr>
        <p:spPr>
          <a:xfrm>
            <a:off x="843277" y="5122102"/>
            <a:ext cx="2942010" cy="309021"/>
          </a:xfrm>
        </p:spPr>
        <p:txBody>
          <a:bodyPr wrap="square">
            <a:spAutoFit/>
          </a:bodyPr>
          <a:lstStyle>
            <a:lvl1pPr marL="0" indent="0">
              <a:buFontTx/>
              <a:buNone/>
              <a:defRPr sz="1300" b="0">
                <a:solidFill>
                  <a:schemeClr val="bg1"/>
                </a:solidFill>
              </a:defRPr>
            </a:lvl1pPr>
          </a:lstStyle>
          <a:p>
            <a:pPr lvl="0"/>
            <a:fld id="{B5559CBA-976B-4265-9B41-694881203DBF}" type="datetime4">
              <a:rPr lang="fr-FR" noProof="0" smtClean="0"/>
              <a:t>19 octobre 2021</a:t>
            </a:fld>
            <a:endParaRPr lang="fr-FR" noProof="0" dirty="0"/>
          </a:p>
        </p:txBody>
      </p:sp>
      <p:sp>
        <p:nvSpPr>
          <p:cNvPr id="7" name="Espace réservé du contenu 6"/>
          <p:cNvSpPr>
            <a:spLocks noGrp="1"/>
          </p:cNvSpPr>
          <p:nvPr>
            <p:ph sz="quarter" idx="13"/>
          </p:nvPr>
        </p:nvSpPr>
        <p:spPr>
          <a:xfrm>
            <a:off x="5122334" y="1143001"/>
            <a:ext cx="2751138" cy="2393694"/>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0" name="Espace réservé du texte 12"/>
          <p:cNvSpPr>
            <a:spLocks noGrp="1"/>
          </p:cNvSpPr>
          <p:nvPr>
            <p:ph type="body" sz="quarter" idx="14" hasCustomPrompt="1"/>
          </p:nvPr>
        </p:nvSpPr>
        <p:spPr>
          <a:xfrm>
            <a:off x="834777" y="5469234"/>
            <a:ext cx="2942010" cy="378270"/>
          </a:xfrm>
        </p:spPr>
        <p:txBody>
          <a:bodyPr wrap="square">
            <a:spAutoFit/>
          </a:bodyPr>
          <a:lstStyle>
            <a:lvl1pPr marL="0" indent="0">
              <a:buFontTx/>
              <a:buNone/>
              <a:defRPr sz="1800" b="0">
                <a:solidFill>
                  <a:schemeClr val="bg1"/>
                </a:solidFill>
              </a:defRPr>
            </a:lvl1pPr>
          </a:lstStyle>
          <a:p>
            <a:pPr lvl="0"/>
            <a:r>
              <a:rPr lang="fr-FR" noProof="0" dirty="0"/>
              <a:t>Auteur</a:t>
            </a:r>
          </a:p>
        </p:txBody>
      </p:sp>
    </p:spTree>
    <p:extLst>
      <p:ext uri="{BB962C8B-B14F-4D97-AF65-F5344CB8AC3E}">
        <p14:creationId xmlns:p14="http://schemas.microsoft.com/office/powerpoint/2010/main" val="69958528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ous-titre avec contenu">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0"/>
          </p:nvPr>
        </p:nvSpPr>
        <p:spPr/>
        <p:txBody>
          <a:bodyPr/>
          <a:lstStyle/>
          <a:p>
            <a:pPr algn="ctr"/>
            <a:fld id="{854A34C9-9A4B-6445-85E1-F779B5E87362}" type="slidenum">
              <a:rPr lang="fr-FR" sz="1000" noProof="0" smtClean="0">
                <a:solidFill>
                  <a:schemeClr val="bg1"/>
                </a:solidFill>
                <a:latin typeface="Arial" charset="0"/>
                <a:ea typeface="Arial" charset="0"/>
                <a:cs typeface="Arial" charset="0"/>
              </a:rPr>
              <a:pPr algn="ctr"/>
              <a:t>‹N°›</a:t>
            </a:fld>
            <a:endParaRPr lang="fr-FR" sz="1000" noProof="0" dirty="0">
              <a:solidFill>
                <a:schemeClr val="bg1"/>
              </a:solidFill>
              <a:latin typeface="Arial" charset="0"/>
              <a:ea typeface="Arial" charset="0"/>
              <a:cs typeface="Arial" charset="0"/>
            </a:endParaRPr>
          </a:p>
        </p:txBody>
      </p:sp>
      <p:pic>
        <p:nvPicPr>
          <p:cNvPr id="4" name="Picture 1" descr="fondCEA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7412"/>
            <a:ext cx="9144000" cy="5998464"/>
          </a:xfrm>
          <a:prstGeom prst="rect">
            <a:avLst/>
          </a:prstGeom>
        </p:spPr>
      </p:pic>
      <p:sp>
        <p:nvSpPr>
          <p:cNvPr id="6" name="Espace réservé du texte 5"/>
          <p:cNvSpPr>
            <a:spLocks noGrp="1"/>
          </p:cNvSpPr>
          <p:nvPr>
            <p:ph type="body" sz="quarter" idx="11" hasCustomPrompt="1"/>
          </p:nvPr>
        </p:nvSpPr>
        <p:spPr>
          <a:xfrm>
            <a:off x="845677" y="4801464"/>
            <a:ext cx="1604435" cy="180049"/>
          </a:xfrm>
        </p:spPr>
        <p:txBody>
          <a:bodyPr wrap="square" tIns="0" bIns="0">
            <a:spAutoFit/>
          </a:bodyPr>
          <a:lstStyle>
            <a:lvl1pPr marL="0" indent="0">
              <a:buFontTx/>
              <a:buNone/>
              <a:defRPr/>
            </a:lvl1pPr>
          </a:lstStyle>
          <a:p>
            <a:pPr lvl="0"/>
            <a:r>
              <a:rPr lang="fr-FR" noProof="0" dirty="0"/>
              <a:t>Partie 1</a:t>
            </a:r>
          </a:p>
        </p:txBody>
      </p:sp>
      <p:sp>
        <p:nvSpPr>
          <p:cNvPr id="9" name="Rectangle 8"/>
          <p:cNvSpPr/>
          <p:nvPr userDrawn="1"/>
        </p:nvSpPr>
        <p:spPr>
          <a:xfrm>
            <a:off x="2" y="5961053"/>
            <a:ext cx="9143999" cy="896948"/>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7723" tIns="63862" rIns="127723" bIns="63862" rtlCol="0" anchor="ctr"/>
          <a:lstStyle/>
          <a:p>
            <a:pPr algn="ctr"/>
            <a:r>
              <a:rPr lang="fr-FR" sz="2500" noProof="0" dirty="0">
                <a:solidFill>
                  <a:schemeClr val="accent1"/>
                </a:solidFill>
              </a:rPr>
              <a:t> </a:t>
            </a:r>
          </a:p>
        </p:txBody>
      </p:sp>
      <p:sp>
        <p:nvSpPr>
          <p:cNvPr id="16" name="ZoneTexte 10"/>
          <p:cNvSpPr txBox="1"/>
          <p:nvPr userDrawn="1"/>
        </p:nvSpPr>
        <p:spPr>
          <a:xfrm>
            <a:off x="834777" y="6158142"/>
            <a:ext cx="7782330" cy="422128"/>
          </a:xfrm>
          <a:prstGeom prst="rect">
            <a:avLst/>
          </a:prstGeom>
          <a:noFill/>
        </p:spPr>
        <p:txBody>
          <a:bodyPr wrap="square" lIns="127723" tIns="63862" rIns="127723" bIns="63862" rtlCol="0">
            <a:spAutoFit/>
          </a:bodyPr>
          <a:lstStyle/>
          <a:p>
            <a:pPr algn="l">
              <a:lnSpc>
                <a:spcPct val="140000"/>
              </a:lnSpc>
            </a:pPr>
            <a:r>
              <a:rPr lang="fr-FR" sz="1500" kern="0" noProof="0" dirty="0">
                <a:solidFill>
                  <a:schemeClr val="tx1">
                    <a:lumMod val="85000"/>
                    <a:lumOff val="15000"/>
                  </a:schemeClr>
                </a:solidFill>
                <a:latin typeface="Calibri"/>
                <a:cs typeface="Calibri"/>
              </a:rPr>
              <a:t>Commissariat à l’énergie atomique et aux énergies alternatives - </a:t>
            </a:r>
            <a:r>
              <a:rPr lang="fr-FR" sz="1500" kern="0" noProof="0" dirty="0">
                <a:solidFill>
                  <a:srgbClr val="A50119"/>
                </a:solidFill>
                <a:latin typeface="Calibri"/>
                <a:cs typeface="Calibri"/>
              </a:rPr>
              <a:t>www.cea.fr</a:t>
            </a:r>
          </a:p>
        </p:txBody>
      </p:sp>
      <p:sp>
        <p:nvSpPr>
          <p:cNvPr id="10" name="Espace réservé du contenu 9"/>
          <p:cNvSpPr>
            <a:spLocks noGrp="1"/>
          </p:cNvSpPr>
          <p:nvPr>
            <p:ph sz="quarter" idx="14"/>
          </p:nvPr>
        </p:nvSpPr>
        <p:spPr>
          <a:xfrm>
            <a:off x="1066800" y="473604"/>
            <a:ext cx="3505200" cy="1438048"/>
          </a:xfrm>
        </p:spPr>
        <p:txBody>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367390856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éfaut avec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b="1" cap="none" baseline="0"/>
            </a:lvl1pPr>
          </a:lstStyle>
          <a:p>
            <a:r>
              <a:rPr lang="fr-FR" noProof="0"/>
              <a:t>Modifiez le style du titre</a:t>
            </a:r>
            <a:endParaRPr lang="fr-FR" noProof="0" dirty="0"/>
          </a:p>
        </p:txBody>
      </p:sp>
      <p:sp>
        <p:nvSpPr>
          <p:cNvPr id="3" name="Espace réservé du numéro de diapositive 2"/>
          <p:cNvSpPr>
            <a:spLocks noGrp="1"/>
          </p:cNvSpPr>
          <p:nvPr>
            <p:ph type="sldNum" sz="quarter" idx="10"/>
          </p:nvPr>
        </p:nvSpPr>
        <p:spPr/>
        <p:txBody>
          <a:bodyPr/>
          <a:lstStyle/>
          <a:p>
            <a:pPr algn="ctr"/>
            <a:fld id="{854A34C9-9A4B-6445-85E1-F779B5E87362}" type="slidenum">
              <a:rPr lang="fr-FR" sz="1000" noProof="0" smtClean="0">
                <a:solidFill>
                  <a:schemeClr val="bg1"/>
                </a:solidFill>
                <a:latin typeface="Arial" charset="0"/>
                <a:ea typeface="Arial" charset="0"/>
                <a:cs typeface="Arial" charset="0"/>
              </a:rPr>
              <a:pPr algn="ctr"/>
              <a:t>‹N°›</a:t>
            </a:fld>
            <a:endParaRPr lang="fr-FR" sz="1000" noProof="0" dirty="0">
              <a:solidFill>
                <a:schemeClr val="bg1"/>
              </a:solidFill>
              <a:latin typeface="Arial" charset="0"/>
              <a:ea typeface="Arial" charset="0"/>
              <a:cs typeface="Arial" charset="0"/>
            </a:endParaRPr>
          </a:p>
        </p:txBody>
      </p:sp>
      <p:sp>
        <p:nvSpPr>
          <p:cNvPr id="4" name="Text Placeholder 2"/>
          <p:cNvSpPr>
            <a:spLocks noGrp="1"/>
          </p:cNvSpPr>
          <p:nvPr>
            <p:ph idx="1"/>
          </p:nvPr>
        </p:nvSpPr>
        <p:spPr>
          <a:xfrm>
            <a:off x="660824" y="1630411"/>
            <a:ext cx="7886700" cy="1236967"/>
          </a:xfrm>
          <a:prstGeom prst="rect">
            <a:avLst/>
          </a:prstGeom>
        </p:spPr>
        <p:txBody>
          <a:bodyPr vert="horz" lIns="127723" tIns="63862" rIns="127723" bIns="63862" rtlCol="0">
            <a:spAutoFit/>
          </a:bodyPr>
          <a:lstStyle>
            <a:lvl1pPr>
              <a:lnSpc>
                <a:spcPct val="100000"/>
              </a:lnSpc>
              <a:spcBef>
                <a:spcPts val="0"/>
              </a:spcBef>
              <a:defRPr sz="1800"/>
            </a:lvl1pPr>
            <a:lvl2pPr>
              <a:lnSpc>
                <a:spcPct val="100000"/>
              </a:lnSpc>
              <a:spcBef>
                <a:spcPts val="0"/>
              </a:spcBef>
              <a:defRPr sz="1600"/>
            </a:lvl2pPr>
            <a:lvl3pPr>
              <a:lnSpc>
                <a:spcPct val="100000"/>
              </a:lnSpc>
              <a:spcBef>
                <a:spcPts val="0"/>
              </a:spcBef>
              <a:defRPr sz="1400"/>
            </a:lvl3pPr>
            <a:lvl4pPr marL="1676370" indent="-239481">
              <a:lnSpc>
                <a:spcPct val="100000"/>
              </a:lnSpc>
              <a:spcBef>
                <a:spcPts val="0"/>
              </a:spcBef>
              <a:buFont typeface="Calibri" panose="020F0502020204030204" pitchFamily="34" charset="0"/>
              <a:buChar char="-"/>
              <a:defRPr sz="1200"/>
            </a:lvl4pPr>
            <a:lvl5pPr marL="2155332" indent="-239481">
              <a:lnSpc>
                <a:spcPct val="100000"/>
              </a:lnSpc>
              <a:spcBef>
                <a:spcPts val="0"/>
              </a:spcBef>
              <a:buFont typeface="Wingdings" panose="05000000000000000000" pitchFamily="2" charset="2"/>
              <a:buChar char="§"/>
              <a:defRPr sz="1200"/>
            </a:lvl5pPr>
          </a:lstStyle>
          <a:p>
            <a:pPr lvl="0"/>
            <a:r>
              <a:rPr lang="fr-FR" noProof="0" dirty="0"/>
              <a:t>Modifier les styles du texte du masque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p:txBody>
      </p:sp>
      <p:sp>
        <p:nvSpPr>
          <p:cNvPr id="5" name="Espace réservé du texte 2"/>
          <p:cNvSpPr>
            <a:spLocks noGrp="1"/>
          </p:cNvSpPr>
          <p:nvPr>
            <p:ph type="body" sz="quarter" idx="12" hasCustomPrompt="1"/>
          </p:nvPr>
        </p:nvSpPr>
        <p:spPr>
          <a:xfrm>
            <a:off x="660825" y="1067647"/>
            <a:ext cx="7924376" cy="378270"/>
          </a:xfrm>
        </p:spPr>
        <p:txBody>
          <a:bodyPr wrap="square">
            <a:spAutoFit/>
          </a:bodyPr>
          <a:lstStyle>
            <a:lvl1pPr marL="0" indent="0">
              <a:buFontTx/>
              <a:buNone/>
              <a:defRPr sz="1800"/>
            </a:lvl1pPr>
          </a:lstStyle>
          <a:p>
            <a:pPr lvl="0"/>
            <a:r>
              <a:rPr lang="fr-FR" noProof="0" dirty="0"/>
              <a:t>Texte simple de la diapositive</a:t>
            </a:r>
          </a:p>
        </p:txBody>
      </p:sp>
    </p:spTree>
    <p:extLst>
      <p:ext uri="{BB962C8B-B14F-4D97-AF65-F5344CB8AC3E}">
        <p14:creationId xmlns:p14="http://schemas.microsoft.com/office/powerpoint/2010/main" val="32348982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uverture de chapitre avec champ photos 2">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DD946C-1F13-4F67-B8D1-64EF5CF71ABB}"/>
              </a:ext>
            </a:extLst>
          </p:cNvPr>
          <p:cNvSpPr>
            <a:spLocks noGrp="1"/>
          </p:cNvSpPr>
          <p:nvPr>
            <p:ph type="title"/>
          </p:nvPr>
        </p:nvSpPr>
        <p:spPr/>
        <p:txBody>
          <a:bodyPr/>
          <a:lstStyle/>
          <a:p>
            <a:r>
              <a:rPr lang="fr-FR"/>
              <a:t>Modifiez le style du titre</a:t>
            </a:r>
          </a:p>
        </p:txBody>
      </p:sp>
      <p:sp>
        <p:nvSpPr>
          <p:cNvPr id="3" name="Espace réservé du numéro de diapositive 2">
            <a:extLst>
              <a:ext uri="{FF2B5EF4-FFF2-40B4-BE49-F238E27FC236}">
                <a16:creationId xmlns:a16="http://schemas.microsoft.com/office/drawing/2014/main" id="{DC37902D-B358-44BD-9A3B-CD8E2882EA2D}"/>
              </a:ext>
            </a:extLst>
          </p:cNvPr>
          <p:cNvSpPr>
            <a:spLocks noGrp="1"/>
          </p:cNvSpPr>
          <p:nvPr>
            <p:ph type="sldNum" sz="quarter" idx="10"/>
          </p:nvPr>
        </p:nvSpPr>
        <p:spPr/>
        <p:txBody>
          <a:bodyPr/>
          <a:lstStyle/>
          <a:p>
            <a:pPr algn="ctr"/>
            <a:fld id="{53F0B3ED-4F75-49BF-B028-1A262D3A6E64}" type="slidenum">
              <a:rPr lang="fr-FR" sz="1000" smtClean="0">
                <a:solidFill>
                  <a:schemeClr val="bg1"/>
                </a:solidFill>
                <a:latin typeface="Arial" charset="0"/>
                <a:ea typeface="Arial" charset="0"/>
                <a:cs typeface="Arial" charset="0"/>
              </a:rPr>
              <a:t>‹N°›</a:t>
            </a:fld>
            <a:endParaRPr lang="fr-FR" sz="1000" dirty="0">
              <a:solidFill>
                <a:schemeClr val="bg1"/>
              </a:solidFill>
              <a:latin typeface="Arial" charset="0"/>
              <a:ea typeface="Arial" charset="0"/>
              <a:cs typeface="Arial" charset="0"/>
            </a:endParaRPr>
          </a:p>
        </p:txBody>
      </p:sp>
      <p:pic>
        <p:nvPicPr>
          <p:cNvPr id="4" name="Image 3">
            <a:extLst>
              <a:ext uri="{FF2B5EF4-FFF2-40B4-BE49-F238E27FC236}">
                <a16:creationId xmlns:a16="http://schemas.microsoft.com/office/drawing/2014/main" id="{187ADA7C-03B8-49D0-A935-DE3625BD6FA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58065"/>
            <a:ext cx="9144000" cy="5808504"/>
          </a:xfrm>
          <a:prstGeom prst="rect">
            <a:avLst/>
          </a:prstGeom>
        </p:spPr>
      </p:pic>
      <p:sp>
        <p:nvSpPr>
          <p:cNvPr id="15" name="Titre 4">
            <a:extLst>
              <a:ext uri="{FF2B5EF4-FFF2-40B4-BE49-F238E27FC236}">
                <a16:creationId xmlns:a16="http://schemas.microsoft.com/office/drawing/2014/main" id="{72E9C4E7-2BF2-4AB8-9707-825FA5757113}"/>
              </a:ext>
            </a:extLst>
          </p:cNvPr>
          <p:cNvSpPr txBox="1">
            <a:spLocks/>
          </p:cNvSpPr>
          <p:nvPr userDrawn="1"/>
        </p:nvSpPr>
        <p:spPr>
          <a:xfrm>
            <a:off x="4572000" y="2824702"/>
            <a:ext cx="3700463" cy="1198561"/>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endParaRPr lang="fr-FR" sz="3733" b="1" dirty="0">
              <a:solidFill>
                <a:srgbClr val="C00000"/>
              </a:solidFill>
              <a:latin typeface="Calibri" charset="0"/>
              <a:ea typeface="Calibri" charset="0"/>
              <a:cs typeface="Calibri" charset="0"/>
            </a:endParaRPr>
          </a:p>
        </p:txBody>
      </p:sp>
      <p:sp>
        <p:nvSpPr>
          <p:cNvPr id="19" name="Espace réservé du contenu 18">
            <a:extLst>
              <a:ext uri="{FF2B5EF4-FFF2-40B4-BE49-F238E27FC236}">
                <a16:creationId xmlns:a16="http://schemas.microsoft.com/office/drawing/2014/main" id="{E6D00721-9CE1-4CF1-AD6A-47E2B8CCCC48}"/>
              </a:ext>
            </a:extLst>
          </p:cNvPr>
          <p:cNvSpPr>
            <a:spLocks noGrp="1"/>
          </p:cNvSpPr>
          <p:nvPr>
            <p:ph sz="quarter" idx="11"/>
          </p:nvPr>
        </p:nvSpPr>
        <p:spPr>
          <a:xfrm>
            <a:off x="131763" y="1835150"/>
            <a:ext cx="4381500" cy="3590290"/>
          </a:xfrm>
        </p:spPr>
        <p:txBody>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9003873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uverture gris avec contenu">
    <p:spTree>
      <p:nvGrpSpPr>
        <p:cNvPr id="1" name=""/>
        <p:cNvGrpSpPr/>
        <p:nvPr/>
      </p:nvGrpSpPr>
      <p:grpSpPr>
        <a:xfrm>
          <a:off x="0" y="0"/>
          <a:ext cx="0" cy="0"/>
          <a:chOff x="0" y="0"/>
          <a:chExt cx="0" cy="0"/>
        </a:xfrm>
      </p:grpSpPr>
      <p:pic>
        <p:nvPicPr>
          <p:cNvPr id="2" name="Picture 1" descr="fond_ppt2.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36218"/>
            <a:ext cx="9144000" cy="6021547"/>
          </a:xfrm>
          <a:prstGeom prst="rect">
            <a:avLst/>
          </a:prstGeom>
        </p:spPr>
      </p:pic>
      <p:sp>
        <p:nvSpPr>
          <p:cNvPr id="3" name="Espace réservé du numéro de diapositive 2"/>
          <p:cNvSpPr>
            <a:spLocks noGrp="1"/>
          </p:cNvSpPr>
          <p:nvPr>
            <p:ph type="sldNum" sz="quarter" idx="10"/>
          </p:nvPr>
        </p:nvSpPr>
        <p:spPr/>
        <p:txBody>
          <a:bodyPr/>
          <a:lstStyle/>
          <a:p>
            <a:pPr algn="ctr"/>
            <a:fld id="{854A34C9-9A4B-6445-85E1-F779B5E87362}" type="slidenum">
              <a:rPr lang="fr-FR" sz="1000" noProof="0" smtClean="0">
                <a:solidFill>
                  <a:schemeClr val="bg1"/>
                </a:solidFill>
                <a:latin typeface="Arial" charset="0"/>
                <a:ea typeface="Arial" charset="0"/>
                <a:cs typeface="Arial" charset="0"/>
              </a:rPr>
              <a:pPr algn="ctr"/>
              <a:t>‹N°›</a:t>
            </a:fld>
            <a:endParaRPr lang="fr-FR" sz="1000" noProof="0" dirty="0">
              <a:solidFill>
                <a:schemeClr val="bg1"/>
              </a:solidFill>
              <a:latin typeface="Arial" charset="0"/>
              <a:ea typeface="Arial" charset="0"/>
              <a:cs typeface="Arial" charset="0"/>
            </a:endParaRPr>
          </a:p>
        </p:txBody>
      </p:sp>
      <p:sp>
        <p:nvSpPr>
          <p:cNvPr id="9" name="Rectangle 8"/>
          <p:cNvSpPr/>
          <p:nvPr userDrawn="1"/>
        </p:nvSpPr>
        <p:spPr>
          <a:xfrm>
            <a:off x="2" y="5961053"/>
            <a:ext cx="9143999" cy="896948"/>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7723" tIns="63862" rIns="127723" bIns="63862" rtlCol="0" anchor="ctr"/>
          <a:lstStyle/>
          <a:p>
            <a:pPr algn="ctr"/>
            <a:r>
              <a:rPr lang="fr-FR" sz="2500" noProof="0" dirty="0">
                <a:solidFill>
                  <a:schemeClr val="accent1"/>
                </a:solidFill>
              </a:rPr>
              <a:t> </a:t>
            </a:r>
          </a:p>
        </p:txBody>
      </p:sp>
      <p:sp>
        <p:nvSpPr>
          <p:cNvPr id="11" name="ZoneTexte 10"/>
          <p:cNvSpPr txBox="1"/>
          <p:nvPr userDrawn="1"/>
        </p:nvSpPr>
        <p:spPr>
          <a:xfrm>
            <a:off x="834777" y="6158142"/>
            <a:ext cx="7782330" cy="422128"/>
          </a:xfrm>
          <a:prstGeom prst="rect">
            <a:avLst/>
          </a:prstGeom>
          <a:noFill/>
        </p:spPr>
        <p:txBody>
          <a:bodyPr wrap="square" lIns="127723" tIns="63862" rIns="127723" bIns="63862" rtlCol="0">
            <a:spAutoFit/>
          </a:bodyPr>
          <a:lstStyle/>
          <a:p>
            <a:pPr algn="l">
              <a:lnSpc>
                <a:spcPct val="140000"/>
              </a:lnSpc>
            </a:pPr>
            <a:r>
              <a:rPr lang="fr-FR" sz="1500" kern="0" noProof="0" dirty="0">
                <a:solidFill>
                  <a:schemeClr val="tx1">
                    <a:lumMod val="85000"/>
                    <a:lumOff val="15000"/>
                  </a:schemeClr>
                </a:solidFill>
                <a:latin typeface="Calibri"/>
                <a:cs typeface="Calibri"/>
              </a:rPr>
              <a:t>Commissariat à l’énergie atomique et aux énergies alternatives - </a:t>
            </a:r>
            <a:r>
              <a:rPr lang="fr-FR" sz="1500" kern="0" noProof="0" dirty="0">
                <a:solidFill>
                  <a:srgbClr val="A50119"/>
                </a:solidFill>
                <a:latin typeface="Calibri"/>
                <a:cs typeface="Calibri"/>
              </a:rPr>
              <a:t>www.cea.fr</a:t>
            </a:r>
          </a:p>
        </p:txBody>
      </p:sp>
      <p:sp>
        <p:nvSpPr>
          <p:cNvPr id="12" name="Espace réservé du texte 5"/>
          <p:cNvSpPr>
            <a:spLocks noGrp="1"/>
          </p:cNvSpPr>
          <p:nvPr>
            <p:ph type="body" sz="quarter" idx="11" hasCustomPrompt="1"/>
          </p:nvPr>
        </p:nvSpPr>
        <p:spPr>
          <a:xfrm>
            <a:off x="845677" y="4801464"/>
            <a:ext cx="1604435" cy="180049"/>
          </a:xfrm>
        </p:spPr>
        <p:txBody>
          <a:bodyPr wrap="square" tIns="0" bIns="0">
            <a:spAutoFit/>
          </a:bodyPr>
          <a:lstStyle>
            <a:lvl1pPr marL="0" indent="0">
              <a:buFontTx/>
              <a:buNone/>
              <a:defRPr>
                <a:solidFill>
                  <a:srgbClr val="FFFFFF"/>
                </a:solidFill>
              </a:defRPr>
            </a:lvl1pPr>
          </a:lstStyle>
          <a:p>
            <a:pPr lvl="0"/>
            <a:r>
              <a:rPr lang="fr-FR" noProof="0" dirty="0"/>
              <a:t>Partie 1</a:t>
            </a:r>
          </a:p>
        </p:txBody>
      </p:sp>
      <p:sp>
        <p:nvSpPr>
          <p:cNvPr id="5" name="Espace réservé du contenu 4"/>
          <p:cNvSpPr>
            <a:spLocks noGrp="1"/>
          </p:cNvSpPr>
          <p:nvPr>
            <p:ph sz="quarter" idx="13"/>
          </p:nvPr>
        </p:nvSpPr>
        <p:spPr>
          <a:xfrm>
            <a:off x="738142" y="617538"/>
            <a:ext cx="3987800" cy="1244148"/>
          </a:xfrm>
        </p:spPr>
        <p:txBody>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384655431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ccueil avec contenu">
    <p:spTree>
      <p:nvGrpSpPr>
        <p:cNvPr id="1" name=""/>
        <p:cNvGrpSpPr/>
        <p:nvPr/>
      </p:nvGrpSpPr>
      <p:grpSpPr>
        <a:xfrm>
          <a:off x="0" y="0"/>
          <a:ext cx="0" cy="0"/>
          <a:chOff x="0" y="0"/>
          <a:chExt cx="0" cy="0"/>
        </a:xfrm>
      </p:grpSpPr>
      <p:sp>
        <p:nvSpPr>
          <p:cNvPr id="4" name="Rectangle 3"/>
          <p:cNvSpPr/>
          <p:nvPr userDrawn="1"/>
        </p:nvSpPr>
        <p:spPr>
          <a:xfrm>
            <a:off x="2" y="5971213"/>
            <a:ext cx="9143999" cy="896948"/>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7723" tIns="63862" rIns="127723" bIns="63862" rtlCol="0" anchor="ctr"/>
          <a:lstStyle/>
          <a:p>
            <a:pPr algn="ctr"/>
            <a:r>
              <a:rPr lang="fr-FR" sz="2500" noProof="0" dirty="0">
                <a:solidFill>
                  <a:schemeClr val="accent1"/>
                </a:solidFill>
              </a:rPr>
              <a:t> </a:t>
            </a:r>
          </a:p>
        </p:txBody>
      </p:sp>
      <p:pic>
        <p:nvPicPr>
          <p:cNvPr id="5" name="Picture 8" descr="fondCEA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60" y="-40641"/>
            <a:ext cx="9154160" cy="6011852"/>
          </a:xfrm>
          <a:prstGeom prst="rect">
            <a:avLst/>
          </a:prstGeom>
        </p:spPr>
      </p:pic>
      <p:pic>
        <p:nvPicPr>
          <p:cNvPr id="12" name="Picture 9" descr="cea_logo_small2.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78176" y="1861047"/>
            <a:ext cx="1942272" cy="1585387"/>
          </a:xfrm>
          <a:prstGeom prst="rect">
            <a:avLst/>
          </a:prstGeom>
          <a:effectLst>
            <a:outerShdw blurRad="517525" dist="38100" dir="2700000" algn="tl" rotWithShape="0">
              <a:srgbClr val="000000">
                <a:alpha val="33000"/>
              </a:srgbClr>
            </a:outerShdw>
          </a:effectLst>
        </p:spPr>
      </p:pic>
      <p:sp>
        <p:nvSpPr>
          <p:cNvPr id="15" name="Espace réservé du texte 12"/>
          <p:cNvSpPr>
            <a:spLocks noGrp="1"/>
          </p:cNvSpPr>
          <p:nvPr>
            <p:ph type="body" sz="quarter" idx="10" hasCustomPrompt="1"/>
          </p:nvPr>
        </p:nvSpPr>
        <p:spPr>
          <a:xfrm>
            <a:off x="843277" y="4461090"/>
            <a:ext cx="6572852" cy="599869"/>
          </a:xfrm>
        </p:spPr>
        <p:txBody>
          <a:bodyPr wrap="square">
            <a:spAutoFit/>
          </a:bodyPr>
          <a:lstStyle>
            <a:lvl1pPr marL="0" indent="0">
              <a:buFontTx/>
              <a:buNone/>
              <a:defRPr sz="3400" b="1">
                <a:solidFill>
                  <a:schemeClr val="bg1"/>
                </a:solidFill>
              </a:defRPr>
            </a:lvl1pPr>
          </a:lstStyle>
          <a:p>
            <a:pPr lvl="0"/>
            <a:r>
              <a:rPr lang="fr-FR" noProof="0" dirty="0"/>
              <a:t>TITRE À VENIR</a:t>
            </a:r>
          </a:p>
        </p:txBody>
      </p:sp>
      <p:sp>
        <p:nvSpPr>
          <p:cNvPr id="17" name="Titre 3"/>
          <p:cNvSpPr txBox="1">
            <a:spLocks/>
          </p:cNvSpPr>
          <p:nvPr userDrawn="1"/>
        </p:nvSpPr>
        <p:spPr>
          <a:xfrm>
            <a:off x="843276" y="3757134"/>
            <a:ext cx="7860672" cy="350340"/>
          </a:xfrm>
          <a:prstGeom prst="rect">
            <a:avLst/>
          </a:prstGeom>
        </p:spPr>
        <p:txBody>
          <a:bodyPr lIns="127723" tIns="63862" rIns="127723" bIns="63862">
            <a:normAutofit fontScale="975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fr-FR" sz="1700" noProof="0" dirty="0">
                <a:solidFill>
                  <a:schemeClr val="bg1"/>
                </a:solidFill>
                <a:latin typeface="Calibri"/>
                <a:cs typeface="Calibri"/>
              </a:rPr>
              <a:t>DE LA RECHERCHE À L’INDUSTRIE</a:t>
            </a:r>
          </a:p>
        </p:txBody>
      </p:sp>
      <p:sp>
        <p:nvSpPr>
          <p:cNvPr id="18" name="ZoneTexte 10"/>
          <p:cNvSpPr txBox="1"/>
          <p:nvPr userDrawn="1"/>
        </p:nvSpPr>
        <p:spPr>
          <a:xfrm>
            <a:off x="834777" y="6158142"/>
            <a:ext cx="7782330" cy="422128"/>
          </a:xfrm>
          <a:prstGeom prst="rect">
            <a:avLst/>
          </a:prstGeom>
          <a:noFill/>
        </p:spPr>
        <p:txBody>
          <a:bodyPr wrap="square" lIns="127723" tIns="63862" rIns="127723" bIns="63862" rtlCol="0">
            <a:spAutoFit/>
          </a:bodyPr>
          <a:lstStyle/>
          <a:p>
            <a:pPr algn="l">
              <a:lnSpc>
                <a:spcPct val="140000"/>
              </a:lnSpc>
            </a:pPr>
            <a:r>
              <a:rPr lang="fr-FR" sz="1500" kern="0" noProof="0" dirty="0">
                <a:solidFill>
                  <a:schemeClr val="tx1">
                    <a:lumMod val="85000"/>
                    <a:lumOff val="15000"/>
                  </a:schemeClr>
                </a:solidFill>
                <a:latin typeface="Calibri"/>
                <a:cs typeface="Calibri"/>
              </a:rPr>
              <a:t>Commissariat à l’énergie atomique et aux énergies alternatives - </a:t>
            </a:r>
            <a:r>
              <a:rPr lang="fr-FR" sz="1500" kern="0" noProof="0" dirty="0">
                <a:solidFill>
                  <a:srgbClr val="A50119"/>
                </a:solidFill>
                <a:latin typeface="Calibri"/>
                <a:cs typeface="Calibri"/>
              </a:rPr>
              <a:t>www.cea.fr</a:t>
            </a:r>
          </a:p>
        </p:txBody>
      </p:sp>
      <p:sp>
        <p:nvSpPr>
          <p:cNvPr id="19" name="Espace réservé du texte 12"/>
          <p:cNvSpPr>
            <a:spLocks noGrp="1"/>
          </p:cNvSpPr>
          <p:nvPr>
            <p:ph type="body" sz="quarter" idx="12" hasCustomPrompt="1"/>
          </p:nvPr>
        </p:nvSpPr>
        <p:spPr>
          <a:xfrm>
            <a:off x="843277" y="5122102"/>
            <a:ext cx="2942010" cy="309021"/>
          </a:xfrm>
        </p:spPr>
        <p:txBody>
          <a:bodyPr wrap="square">
            <a:spAutoFit/>
          </a:bodyPr>
          <a:lstStyle>
            <a:lvl1pPr marL="0" indent="0">
              <a:buFontTx/>
              <a:buNone/>
              <a:defRPr sz="1300" b="0">
                <a:solidFill>
                  <a:schemeClr val="bg1"/>
                </a:solidFill>
              </a:defRPr>
            </a:lvl1pPr>
          </a:lstStyle>
          <a:p>
            <a:pPr lvl="0"/>
            <a:fld id="{B5559CBA-976B-4265-9B41-694881203DBF}" type="datetime4">
              <a:rPr lang="fr-FR" noProof="0" smtClean="0"/>
              <a:t>19 octobre 2021</a:t>
            </a:fld>
            <a:endParaRPr lang="fr-FR" noProof="0" dirty="0"/>
          </a:p>
        </p:txBody>
      </p:sp>
      <p:sp>
        <p:nvSpPr>
          <p:cNvPr id="7" name="Espace réservé du contenu 6"/>
          <p:cNvSpPr>
            <a:spLocks noGrp="1"/>
          </p:cNvSpPr>
          <p:nvPr>
            <p:ph sz="quarter" idx="13"/>
          </p:nvPr>
        </p:nvSpPr>
        <p:spPr>
          <a:xfrm>
            <a:off x="5122334" y="1143001"/>
            <a:ext cx="2751138" cy="2393694"/>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0" name="Espace réservé du texte 12"/>
          <p:cNvSpPr>
            <a:spLocks noGrp="1"/>
          </p:cNvSpPr>
          <p:nvPr>
            <p:ph type="body" sz="quarter" idx="14" hasCustomPrompt="1"/>
          </p:nvPr>
        </p:nvSpPr>
        <p:spPr>
          <a:xfrm>
            <a:off x="834777" y="5469234"/>
            <a:ext cx="2942010" cy="378270"/>
          </a:xfrm>
        </p:spPr>
        <p:txBody>
          <a:bodyPr wrap="square">
            <a:spAutoFit/>
          </a:bodyPr>
          <a:lstStyle>
            <a:lvl1pPr marL="0" indent="0">
              <a:buFontTx/>
              <a:buNone/>
              <a:defRPr sz="1800" b="0">
                <a:solidFill>
                  <a:schemeClr val="bg1"/>
                </a:solidFill>
              </a:defRPr>
            </a:lvl1pPr>
          </a:lstStyle>
          <a:p>
            <a:pPr lvl="0"/>
            <a:r>
              <a:rPr lang="fr-FR" noProof="0" dirty="0"/>
              <a:t>Auteur</a:t>
            </a:r>
          </a:p>
        </p:txBody>
      </p:sp>
    </p:spTree>
    <p:extLst>
      <p:ext uri="{BB962C8B-B14F-4D97-AF65-F5344CB8AC3E}">
        <p14:creationId xmlns:p14="http://schemas.microsoft.com/office/powerpoint/2010/main" val="8578398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ous-titre avec contenu">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0"/>
          </p:nvPr>
        </p:nvSpPr>
        <p:spPr/>
        <p:txBody>
          <a:bodyPr/>
          <a:lstStyle/>
          <a:p>
            <a:pPr algn="ctr"/>
            <a:fld id="{854A34C9-9A4B-6445-85E1-F779B5E87362}" type="slidenum">
              <a:rPr lang="fr-FR" sz="1000" noProof="0" smtClean="0">
                <a:solidFill>
                  <a:schemeClr val="bg1"/>
                </a:solidFill>
                <a:latin typeface="Arial" charset="0"/>
                <a:ea typeface="Arial" charset="0"/>
                <a:cs typeface="Arial" charset="0"/>
              </a:rPr>
              <a:pPr algn="ctr"/>
              <a:t>‹N°›</a:t>
            </a:fld>
            <a:endParaRPr lang="fr-FR" sz="1000" noProof="0" dirty="0">
              <a:solidFill>
                <a:schemeClr val="bg1"/>
              </a:solidFill>
              <a:latin typeface="Arial" charset="0"/>
              <a:ea typeface="Arial" charset="0"/>
              <a:cs typeface="Arial" charset="0"/>
            </a:endParaRPr>
          </a:p>
        </p:txBody>
      </p:sp>
      <p:pic>
        <p:nvPicPr>
          <p:cNvPr id="4" name="Picture 1" descr="fondCEA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7412"/>
            <a:ext cx="9144000" cy="5998464"/>
          </a:xfrm>
          <a:prstGeom prst="rect">
            <a:avLst/>
          </a:prstGeom>
        </p:spPr>
      </p:pic>
      <p:sp>
        <p:nvSpPr>
          <p:cNvPr id="6" name="Espace réservé du texte 5"/>
          <p:cNvSpPr>
            <a:spLocks noGrp="1"/>
          </p:cNvSpPr>
          <p:nvPr>
            <p:ph type="body" sz="quarter" idx="11" hasCustomPrompt="1"/>
          </p:nvPr>
        </p:nvSpPr>
        <p:spPr>
          <a:xfrm>
            <a:off x="845677" y="4801464"/>
            <a:ext cx="1604435" cy="180049"/>
          </a:xfrm>
        </p:spPr>
        <p:txBody>
          <a:bodyPr wrap="square" tIns="0" bIns="0">
            <a:spAutoFit/>
          </a:bodyPr>
          <a:lstStyle>
            <a:lvl1pPr marL="0" indent="0">
              <a:buFontTx/>
              <a:buNone/>
              <a:defRPr/>
            </a:lvl1pPr>
          </a:lstStyle>
          <a:p>
            <a:pPr lvl="0"/>
            <a:r>
              <a:rPr lang="fr-FR" noProof="0" dirty="0"/>
              <a:t>Partie 1</a:t>
            </a:r>
          </a:p>
        </p:txBody>
      </p:sp>
      <p:sp>
        <p:nvSpPr>
          <p:cNvPr id="9" name="Rectangle 8"/>
          <p:cNvSpPr/>
          <p:nvPr userDrawn="1"/>
        </p:nvSpPr>
        <p:spPr>
          <a:xfrm>
            <a:off x="2" y="5961053"/>
            <a:ext cx="9143999" cy="896948"/>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7723" tIns="63862" rIns="127723" bIns="63862" rtlCol="0" anchor="ctr"/>
          <a:lstStyle/>
          <a:p>
            <a:pPr algn="ctr"/>
            <a:r>
              <a:rPr lang="fr-FR" sz="2500" noProof="0" dirty="0">
                <a:solidFill>
                  <a:schemeClr val="accent1"/>
                </a:solidFill>
              </a:rPr>
              <a:t> </a:t>
            </a:r>
          </a:p>
        </p:txBody>
      </p:sp>
      <p:sp>
        <p:nvSpPr>
          <p:cNvPr id="16" name="ZoneTexte 10"/>
          <p:cNvSpPr txBox="1"/>
          <p:nvPr userDrawn="1"/>
        </p:nvSpPr>
        <p:spPr>
          <a:xfrm>
            <a:off x="834777" y="6158142"/>
            <a:ext cx="7782330" cy="422128"/>
          </a:xfrm>
          <a:prstGeom prst="rect">
            <a:avLst/>
          </a:prstGeom>
          <a:noFill/>
        </p:spPr>
        <p:txBody>
          <a:bodyPr wrap="square" lIns="127723" tIns="63862" rIns="127723" bIns="63862" rtlCol="0">
            <a:spAutoFit/>
          </a:bodyPr>
          <a:lstStyle/>
          <a:p>
            <a:pPr algn="l">
              <a:lnSpc>
                <a:spcPct val="140000"/>
              </a:lnSpc>
            </a:pPr>
            <a:r>
              <a:rPr lang="fr-FR" sz="1500" kern="0" noProof="0" dirty="0">
                <a:solidFill>
                  <a:schemeClr val="tx1">
                    <a:lumMod val="85000"/>
                    <a:lumOff val="15000"/>
                  </a:schemeClr>
                </a:solidFill>
                <a:latin typeface="Calibri"/>
                <a:cs typeface="Calibri"/>
              </a:rPr>
              <a:t>Commissariat à l’énergie atomique et aux énergies alternatives - </a:t>
            </a:r>
            <a:r>
              <a:rPr lang="fr-FR" sz="1500" kern="0" noProof="0" dirty="0">
                <a:solidFill>
                  <a:srgbClr val="A50119"/>
                </a:solidFill>
                <a:latin typeface="Calibri"/>
                <a:cs typeface="Calibri"/>
              </a:rPr>
              <a:t>www.cea.fr</a:t>
            </a:r>
          </a:p>
        </p:txBody>
      </p:sp>
      <p:sp>
        <p:nvSpPr>
          <p:cNvPr id="10" name="Espace réservé du contenu 9"/>
          <p:cNvSpPr>
            <a:spLocks noGrp="1"/>
          </p:cNvSpPr>
          <p:nvPr>
            <p:ph sz="quarter" idx="14"/>
          </p:nvPr>
        </p:nvSpPr>
        <p:spPr>
          <a:xfrm>
            <a:off x="1066800" y="473604"/>
            <a:ext cx="3505200" cy="1438048"/>
          </a:xfrm>
        </p:spPr>
        <p:txBody>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39066792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ccueil avec contenu">
    <p:spTree>
      <p:nvGrpSpPr>
        <p:cNvPr id="1" name=""/>
        <p:cNvGrpSpPr/>
        <p:nvPr/>
      </p:nvGrpSpPr>
      <p:grpSpPr>
        <a:xfrm>
          <a:off x="0" y="0"/>
          <a:ext cx="0" cy="0"/>
          <a:chOff x="0" y="0"/>
          <a:chExt cx="0" cy="0"/>
        </a:xfrm>
      </p:grpSpPr>
      <p:sp>
        <p:nvSpPr>
          <p:cNvPr id="4" name="Rectangle 3"/>
          <p:cNvSpPr/>
          <p:nvPr userDrawn="1"/>
        </p:nvSpPr>
        <p:spPr>
          <a:xfrm>
            <a:off x="2" y="5971213"/>
            <a:ext cx="9143999" cy="896948"/>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7723" tIns="63862" rIns="127723" bIns="63862" rtlCol="0" anchor="ctr"/>
          <a:lstStyle/>
          <a:p>
            <a:pPr algn="ctr"/>
            <a:r>
              <a:rPr lang="fr-FR" sz="2500" noProof="0" dirty="0">
                <a:solidFill>
                  <a:schemeClr val="accent1"/>
                </a:solidFill>
              </a:rPr>
              <a:t> </a:t>
            </a:r>
          </a:p>
        </p:txBody>
      </p:sp>
      <p:pic>
        <p:nvPicPr>
          <p:cNvPr id="5" name="Picture 8" descr="fondCEA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60" y="-40641"/>
            <a:ext cx="9154160" cy="6011852"/>
          </a:xfrm>
          <a:prstGeom prst="rect">
            <a:avLst/>
          </a:prstGeom>
        </p:spPr>
      </p:pic>
      <p:pic>
        <p:nvPicPr>
          <p:cNvPr id="12" name="Picture 9" descr="cea_logo_small2.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78176" y="1861047"/>
            <a:ext cx="1942272" cy="1585387"/>
          </a:xfrm>
          <a:prstGeom prst="rect">
            <a:avLst/>
          </a:prstGeom>
          <a:effectLst>
            <a:outerShdw blurRad="517525" dist="38100" dir="2700000" algn="tl" rotWithShape="0">
              <a:srgbClr val="000000">
                <a:alpha val="33000"/>
              </a:srgbClr>
            </a:outerShdw>
          </a:effectLst>
        </p:spPr>
      </p:pic>
      <p:sp>
        <p:nvSpPr>
          <p:cNvPr id="15" name="Espace réservé du texte 12"/>
          <p:cNvSpPr>
            <a:spLocks noGrp="1"/>
          </p:cNvSpPr>
          <p:nvPr>
            <p:ph type="body" sz="quarter" idx="10" hasCustomPrompt="1"/>
          </p:nvPr>
        </p:nvSpPr>
        <p:spPr>
          <a:xfrm>
            <a:off x="843277" y="4461090"/>
            <a:ext cx="6572852" cy="599869"/>
          </a:xfrm>
        </p:spPr>
        <p:txBody>
          <a:bodyPr wrap="square">
            <a:spAutoFit/>
          </a:bodyPr>
          <a:lstStyle>
            <a:lvl1pPr marL="0" indent="0">
              <a:buFontTx/>
              <a:buNone/>
              <a:defRPr sz="3400" b="1">
                <a:solidFill>
                  <a:schemeClr val="bg1"/>
                </a:solidFill>
              </a:defRPr>
            </a:lvl1pPr>
          </a:lstStyle>
          <a:p>
            <a:pPr lvl="0"/>
            <a:r>
              <a:rPr lang="fr-FR" noProof="0" dirty="0"/>
              <a:t>TITRE À VENIR</a:t>
            </a:r>
          </a:p>
        </p:txBody>
      </p:sp>
      <p:sp>
        <p:nvSpPr>
          <p:cNvPr id="17" name="Titre 3"/>
          <p:cNvSpPr txBox="1">
            <a:spLocks/>
          </p:cNvSpPr>
          <p:nvPr userDrawn="1"/>
        </p:nvSpPr>
        <p:spPr>
          <a:xfrm>
            <a:off x="843276" y="3757134"/>
            <a:ext cx="7860672" cy="350340"/>
          </a:xfrm>
          <a:prstGeom prst="rect">
            <a:avLst/>
          </a:prstGeom>
        </p:spPr>
        <p:txBody>
          <a:bodyPr lIns="127723" tIns="63862" rIns="127723" bIns="63862">
            <a:normAutofit fontScale="975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fr-FR" sz="1700" noProof="0" dirty="0">
                <a:solidFill>
                  <a:schemeClr val="bg1"/>
                </a:solidFill>
                <a:latin typeface="Calibri"/>
                <a:cs typeface="Calibri"/>
              </a:rPr>
              <a:t>DE LA RECHERCHE À L’INDUSTRIE</a:t>
            </a:r>
          </a:p>
        </p:txBody>
      </p:sp>
      <p:sp>
        <p:nvSpPr>
          <p:cNvPr id="18" name="ZoneTexte 10"/>
          <p:cNvSpPr txBox="1"/>
          <p:nvPr userDrawn="1"/>
        </p:nvSpPr>
        <p:spPr>
          <a:xfrm>
            <a:off x="834777" y="6158142"/>
            <a:ext cx="7782330" cy="422128"/>
          </a:xfrm>
          <a:prstGeom prst="rect">
            <a:avLst/>
          </a:prstGeom>
          <a:noFill/>
        </p:spPr>
        <p:txBody>
          <a:bodyPr wrap="square" lIns="127723" tIns="63862" rIns="127723" bIns="63862" rtlCol="0">
            <a:spAutoFit/>
          </a:bodyPr>
          <a:lstStyle/>
          <a:p>
            <a:pPr algn="l">
              <a:lnSpc>
                <a:spcPct val="140000"/>
              </a:lnSpc>
            </a:pPr>
            <a:r>
              <a:rPr lang="fr-FR" sz="1500" kern="0" noProof="0" dirty="0">
                <a:solidFill>
                  <a:schemeClr val="tx1">
                    <a:lumMod val="85000"/>
                    <a:lumOff val="15000"/>
                  </a:schemeClr>
                </a:solidFill>
                <a:latin typeface="Calibri"/>
                <a:cs typeface="Calibri"/>
              </a:rPr>
              <a:t>Commissariat à l’énergie atomique et aux énergies alternatives - </a:t>
            </a:r>
            <a:r>
              <a:rPr lang="fr-FR" sz="1500" kern="0" noProof="0" dirty="0">
                <a:solidFill>
                  <a:srgbClr val="A50119"/>
                </a:solidFill>
                <a:latin typeface="Calibri"/>
                <a:cs typeface="Calibri"/>
              </a:rPr>
              <a:t>www.cea.fr</a:t>
            </a:r>
          </a:p>
        </p:txBody>
      </p:sp>
      <p:sp>
        <p:nvSpPr>
          <p:cNvPr id="19" name="Espace réservé du texte 12"/>
          <p:cNvSpPr>
            <a:spLocks noGrp="1"/>
          </p:cNvSpPr>
          <p:nvPr>
            <p:ph type="body" sz="quarter" idx="12" hasCustomPrompt="1"/>
          </p:nvPr>
        </p:nvSpPr>
        <p:spPr>
          <a:xfrm>
            <a:off x="843277" y="5122102"/>
            <a:ext cx="2942010" cy="309021"/>
          </a:xfrm>
        </p:spPr>
        <p:txBody>
          <a:bodyPr wrap="square">
            <a:spAutoFit/>
          </a:bodyPr>
          <a:lstStyle>
            <a:lvl1pPr marL="0" indent="0">
              <a:buFontTx/>
              <a:buNone/>
              <a:defRPr sz="1300" b="0">
                <a:solidFill>
                  <a:schemeClr val="bg1"/>
                </a:solidFill>
              </a:defRPr>
            </a:lvl1pPr>
          </a:lstStyle>
          <a:p>
            <a:pPr lvl="0"/>
            <a:fld id="{B5559CBA-976B-4265-9B41-694881203DBF}" type="datetime4">
              <a:rPr lang="fr-FR" noProof="0" smtClean="0"/>
              <a:t>19 octobre 2021</a:t>
            </a:fld>
            <a:endParaRPr lang="fr-FR" noProof="0" dirty="0"/>
          </a:p>
        </p:txBody>
      </p:sp>
      <p:sp>
        <p:nvSpPr>
          <p:cNvPr id="7" name="Espace réservé du contenu 6"/>
          <p:cNvSpPr>
            <a:spLocks noGrp="1"/>
          </p:cNvSpPr>
          <p:nvPr>
            <p:ph sz="quarter" idx="13"/>
          </p:nvPr>
        </p:nvSpPr>
        <p:spPr>
          <a:xfrm>
            <a:off x="5122334" y="1143001"/>
            <a:ext cx="2751138" cy="2393694"/>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10" name="Espace réservé du texte 12"/>
          <p:cNvSpPr>
            <a:spLocks noGrp="1"/>
          </p:cNvSpPr>
          <p:nvPr>
            <p:ph type="body" sz="quarter" idx="14" hasCustomPrompt="1"/>
          </p:nvPr>
        </p:nvSpPr>
        <p:spPr>
          <a:xfrm>
            <a:off x="834777" y="5469234"/>
            <a:ext cx="2942010" cy="378270"/>
          </a:xfrm>
        </p:spPr>
        <p:txBody>
          <a:bodyPr wrap="square">
            <a:spAutoFit/>
          </a:bodyPr>
          <a:lstStyle>
            <a:lvl1pPr marL="0" indent="0">
              <a:buFontTx/>
              <a:buNone/>
              <a:defRPr sz="1800" b="0">
                <a:solidFill>
                  <a:schemeClr val="bg1"/>
                </a:solidFill>
              </a:defRPr>
            </a:lvl1pPr>
          </a:lstStyle>
          <a:p>
            <a:pPr lvl="0"/>
            <a:r>
              <a:rPr lang="fr-FR" noProof="0" dirty="0"/>
              <a:t>Auteur</a:t>
            </a:r>
          </a:p>
        </p:txBody>
      </p:sp>
    </p:spTree>
    <p:extLst>
      <p:ext uri="{BB962C8B-B14F-4D97-AF65-F5344CB8AC3E}">
        <p14:creationId xmlns:p14="http://schemas.microsoft.com/office/powerpoint/2010/main" val="4205029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éfaut avec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b="1" cap="none" baseline="0"/>
            </a:lvl1pPr>
          </a:lstStyle>
          <a:p>
            <a:r>
              <a:rPr lang="fr-FR" noProof="0"/>
              <a:t>Modifiez le style du titre</a:t>
            </a:r>
            <a:endParaRPr lang="fr-FR" noProof="0" dirty="0"/>
          </a:p>
        </p:txBody>
      </p:sp>
      <p:sp>
        <p:nvSpPr>
          <p:cNvPr id="3" name="Espace réservé du numéro de diapositive 2"/>
          <p:cNvSpPr>
            <a:spLocks noGrp="1"/>
          </p:cNvSpPr>
          <p:nvPr>
            <p:ph type="sldNum" sz="quarter" idx="10"/>
          </p:nvPr>
        </p:nvSpPr>
        <p:spPr/>
        <p:txBody>
          <a:bodyPr/>
          <a:lstStyle/>
          <a:p>
            <a:pPr algn="ctr"/>
            <a:fld id="{854A34C9-9A4B-6445-85E1-F779B5E87362}" type="slidenum">
              <a:rPr lang="fr-FR" sz="1000" noProof="0" smtClean="0">
                <a:solidFill>
                  <a:schemeClr val="bg1"/>
                </a:solidFill>
                <a:latin typeface="Arial" charset="0"/>
                <a:ea typeface="Arial" charset="0"/>
                <a:cs typeface="Arial" charset="0"/>
              </a:rPr>
              <a:pPr algn="ctr"/>
              <a:t>‹N°›</a:t>
            </a:fld>
            <a:endParaRPr lang="fr-FR" sz="1000" noProof="0" dirty="0">
              <a:solidFill>
                <a:schemeClr val="bg1"/>
              </a:solidFill>
              <a:latin typeface="Arial" charset="0"/>
              <a:ea typeface="Arial" charset="0"/>
              <a:cs typeface="Arial" charset="0"/>
            </a:endParaRPr>
          </a:p>
        </p:txBody>
      </p:sp>
      <p:sp>
        <p:nvSpPr>
          <p:cNvPr id="4" name="Text Placeholder 2"/>
          <p:cNvSpPr>
            <a:spLocks noGrp="1"/>
          </p:cNvSpPr>
          <p:nvPr>
            <p:ph idx="1"/>
          </p:nvPr>
        </p:nvSpPr>
        <p:spPr>
          <a:xfrm>
            <a:off x="660824" y="1630411"/>
            <a:ext cx="7886700" cy="1236967"/>
          </a:xfrm>
          <a:prstGeom prst="rect">
            <a:avLst/>
          </a:prstGeom>
        </p:spPr>
        <p:txBody>
          <a:bodyPr vert="horz" lIns="127723" tIns="63862" rIns="127723" bIns="63862" rtlCol="0">
            <a:spAutoFit/>
          </a:bodyPr>
          <a:lstStyle>
            <a:lvl1pPr>
              <a:lnSpc>
                <a:spcPct val="100000"/>
              </a:lnSpc>
              <a:spcBef>
                <a:spcPts val="0"/>
              </a:spcBef>
              <a:defRPr sz="1800"/>
            </a:lvl1pPr>
            <a:lvl2pPr>
              <a:lnSpc>
                <a:spcPct val="100000"/>
              </a:lnSpc>
              <a:spcBef>
                <a:spcPts val="0"/>
              </a:spcBef>
              <a:defRPr sz="1600"/>
            </a:lvl2pPr>
            <a:lvl3pPr>
              <a:lnSpc>
                <a:spcPct val="100000"/>
              </a:lnSpc>
              <a:spcBef>
                <a:spcPts val="0"/>
              </a:spcBef>
              <a:defRPr sz="1400"/>
            </a:lvl3pPr>
            <a:lvl4pPr marL="1676370" indent="-239481">
              <a:lnSpc>
                <a:spcPct val="100000"/>
              </a:lnSpc>
              <a:spcBef>
                <a:spcPts val="0"/>
              </a:spcBef>
              <a:buFont typeface="Calibri" panose="020F0502020204030204" pitchFamily="34" charset="0"/>
              <a:buChar char="-"/>
              <a:defRPr sz="1200"/>
            </a:lvl4pPr>
            <a:lvl5pPr marL="2155332" indent="-239481">
              <a:lnSpc>
                <a:spcPct val="100000"/>
              </a:lnSpc>
              <a:spcBef>
                <a:spcPts val="0"/>
              </a:spcBef>
              <a:buFont typeface="Wingdings" panose="05000000000000000000" pitchFamily="2" charset="2"/>
              <a:buChar char="§"/>
              <a:defRPr sz="1200"/>
            </a:lvl5pPr>
          </a:lstStyle>
          <a:p>
            <a:pPr lvl="0"/>
            <a:r>
              <a:rPr lang="fr-FR" noProof="0" dirty="0"/>
              <a:t>Modifier les styles du texte du masque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p:txBody>
      </p:sp>
      <p:sp>
        <p:nvSpPr>
          <p:cNvPr id="5" name="Espace réservé du texte 2"/>
          <p:cNvSpPr>
            <a:spLocks noGrp="1"/>
          </p:cNvSpPr>
          <p:nvPr>
            <p:ph type="body" sz="quarter" idx="12" hasCustomPrompt="1"/>
          </p:nvPr>
        </p:nvSpPr>
        <p:spPr>
          <a:xfrm>
            <a:off x="660825" y="1067647"/>
            <a:ext cx="7924376" cy="378270"/>
          </a:xfrm>
        </p:spPr>
        <p:txBody>
          <a:bodyPr wrap="square">
            <a:spAutoFit/>
          </a:bodyPr>
          <a:lstStyle>
            <a:lvl1pPr marL="0" indent="0">
              <a:buFontTx/>
              <a:buNone/>
              <a:defRPr sz="1800"/>
            </a:lvl1pPr>
          </a:lstStyle>
          <a:p>
            <a:pPr lvl="0"/>
            <a:r>
              <a:rPr lang="fr-FR" noProof="0" dirty="0"/>
              <a:t>Texte simple de la diapositive</a:t>
            </a:r>
          </a:p>
        </p:txBody>
      </p:sp>
    </p:spTree>
    <p:extLst>
      <p:ext uri="{BB962C8B-B14F-4D97-AF65-F5344CB8AC3E}">
        <p14:creationId xmlns:p14="http://schemas.microsoft.com/office/powerpoint/2010/main" val="142796439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uverture de chapitre avec champ photos 2">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DD946C-1F13-4F67-B8D1-64EF5CF71ABB}"/>
              </a:ext>
            </a:extLst>
          </p:cNvPr>
          <p:cNvSpPr>
            <a:spLocks noGrp="1"/>
          </p:cNvSpPr>
          <p:nvPr>
            <p:ph type="title"/>
          </p:nvPr>
        </p:nvSpPr>
        <p:spPr/>
        <p:txBody>
          <a:bodyPr/>
          <a:lstStyle/>
          <a:p>
            <a:r>
              <a:rPr lang="fr-FR"/>
              <a:t>Modifiez le style du titre</a:t>
            </a:r>
          </a:p>
        </p:txBody>
      </p:sp>
      <p:sp>
        <p:nvSpPr>
          <p:cNvPr id="3" name="Espace réservé du numéro de diapositive 2">
            <a:extLst>
              <a:ext uri="{FF2B5EF4-FFF2-40B4-BE49-F238E27FC236}">
                <a16:creationId xmlns:a16="http://schemas.microsoft.com/office/drawing/2014/main" id="{DC37902D-B358-44BD-9A3B-CD8E2882EA2D}"/>
              </a:ext>
            </a:extLst>
          </p:cNvPr>
          <p:cNvSpPr>
            <a:spLocks noGrp="1"/>
          </p:cNvSpPr>
          <p:nvPr>
            <p:ph type="sldNum" sz="quarter" idx="10"/>
          </p:nvPr>
        </p:nvSpPr>
        <p:spPr/>
        <p:txBody>
          <a:bodyPr/>
          <a:lstStyle/>
          <a:p>
            <a:pPr algn="ctr"/>
            <a:fld id="{53F0B3ED-4F75-49BF-B028-1A262D3A6E64}" type="slidenum">
              <a:rPr lang="fr-FR" sz="1000" smtClean="0">
                <a:solidFill>
                  <a:schemeClr val="bg1"/>
                </a:solidFill>
                <a:latin typeface="Arial" charset="0"/>
                <a:ea typeface="Arial" charset="0"/>
                <a:cs typeface="Arial" charset="0"/>
              </a:rPr>
              <a:t>‹N°›</a:t>
            </a:fld>
            <a:endParaRPr lang="fr-FR" sz="1000" dirty="0">
              <a:solidFill>
                <a:schemeClr val="bg1"/>
              </a:solidFill>
              <a:latin typeface="Arial" charset="0"/>
              <a:ea typeface="Arial" charset="0"/>
              <a:cs typeface="Arial" charset="0"/>
            </a:endParaRPr>
          </a:p>
        </p:txBody>
      </p:sp>
      <p:pic>
        <p:nvPicPr>
          <p:cNvPr id="4" name="Image 3">
            <a:extLst>
              <a:ext uri="{FF2B5EF4-FFF2-40B4-BE49-F238E27FC236}">
                <a16:creationId xmlns:a16="http://schemas.microsoft.com/office/drawing/2014/main" id="{187ADA7C-03B8-49D0-A935-DE3625BD6FA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58065"/>
            <a:ext cx="9144000" cy="5808504"/>
          </a:xfrm>
          <a:prstGeom prst="rect">
            <a:avLst/>
          </a:prstGeom>
        </p:spPr>
      </p:pic>
      <p:sp>
        <p:nvSpPr>
          <p:cNvPr id="15" name="Titre 4">
            <a:extLst>
              <a:ext uri="{FF2B5EF4-FFF2-40B4-BE49-F238E27FC236}">
                <a16:creationId xmlns:a16="http://schemas.microsoft.com/office/drawing/2014/main" id="{72E9C4E7-2BF2-4AB8-9707-825FA5757113}"/>
              </a:ext>
            </a:extLst>
          </p:cNvPr>
          <p:cNvSpPr txBox="1">
            <a:spLocks/>
          </p:cNvSpPr>
          <p:nvPr userDrawn="1"/>
        </p:nvSpPr>
        <p:spPr>
          <a:xfrm>
            <a:off x="4572000" y="2824702"/>
            <a:ext cx="3700463" cy="1198561"/>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endParaRPr lang="fr-FR" sz="3733" b="1" dirty="0">
              <a:solidFill>
                <a:srgbClr val="C00000"/>
              </a:solidFill>
              <a:latin typeface="Calibri" charset="0"/>
              <a:ea typeface="Calibri" charset="0"/>
              <a:cs typeface="Calibri" charset="0"/>
            </a:endParaRPr>
          </a:p>
        </p:txBody>
      </p:sp>
      <p:sp>
        <p:nvSpPr>
          <p:cNvPr id="19" name="Espace réservé du contenu 18">
            <a:extLst>
              <a:ext uri="{FF2B5EF4-FFF2-40B4-BE49-F238E27FC236}">
                <a16:creationId xmlns:a16="http://schemas.microsoft.com/office/drawing/2014/main" id="{E6D00721-9CE1-4CF1-AD6A-47E2B8CCCC48}"/>
              </a:ext>
            </a:extLst>
          </p:cNvPr>
          <p:cNvSpPr>
            <a:spLocks noGrp="1"/>
          </p:cNvSpPr>
          <p:nvPr>
            <p:ph sz="quarter" idx="11"/>
          </p:nvPr>
        </p:nvSpPr>
        <p:spPr>
          <a:xfrm>
            <a:off x="131763" y="1835150"/>
            <a:ext cx="4381500" cy="3590290"/>
          </a:xfrm>
        </p:spPr>
        <p:txBody>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54843302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uverture gris avec contenu">
    <p:spTree>
      <p:nvGrpSpPr>
        <p:cNvPr id="1" name=""/>
        <p:cNvGrpSpPr/>
        <p:nvPr/>
      </p:nvGrpSpPr>
      <p:grpSpPr>
        <a:xfrm>
          <a:off x="0" y="0"/>
          <a:ext cx="0" cy="0"/>
          <a:chOff x="0" y="0"/>
          <a:chExt cx="0" cy="0"/>
        </a:xfrm>
      </p:grpSpPr>
      <p:pic>
        <p:nvPicPr>
          <p:cNvPr id="2" name="Picture 1" descr="fond_ppt2.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36218"/>
            <a:ext cx="9144000" cy="6021547"/>
          </a:xfrm>
          <a:prstGeom prst="rect">
            <a:avLst/>
          </a:prstGeom>
        </p:spPr>
      </p:pic>
      <p:sp>
        <p:nvSpPr>
          <p:cNvPr id="3" name="Espace réservé du numéro de diapositive 2"/>
          <p:cNvSpPr>
            <a:spLocks noGrp="1"/>
          </p:cNvSpPr>
          <p:nvPr>
            <p:ph type="sldNum" sz="quarter" idx="10"/>
          </p:nvPr>
        </p:nvSpPr>
        <p:spPr/>
        <p:txBody>
          <a:bodyPr/>
          <a:lstStyle/>
          <a:p>
            <a:pPr algn="ctr"/>
            <a:fld id="{854A34C9-9A4B-6445-85E1-F779B5E87362}" type="slidenum">
              <a:rPr lang="fr-FR" sz="1000" noProof="0" smtClean="0">
                <a:solidFill>
                  <a:schemeClr val="bg1"/>
                </a:solidFill>
                <a:latin typeface="Arial" charset="0"/>
                <a:ea typeface="Arial" charset="0"/>
                <a:cs typeface="Arial" charset="0"/>
              </a:rPr>
              <a:pPr algn="ctr"/>
              <a:t>‹N°›</a:t>
            </a:fld>
            <a:endParaRPr lang="fr-FR" sz="1000" noProof="0" dirty="0">
              <a:solidFill>
                <a:schemeClr val="bg1"/>
              </a:solidFill>
              <a:latin typeface="Arial" charset="0"/>
              <a:ea typeface="Arial" charset="0"/>
              <a:cs typeface="Arial" charset="0"/>
            </a:endParaRPr>
          </a:p>
        </p:txBody>
      </p:sp>
      <p:sp>
        <p:nvSpPr>
          <p:cNvPr id="9" name="Rectangle 8"/>
          <p:cNvSpPr/>
          <p:nvPr userDrawn="1"/>
        </p:nvSpPr>
        <p:spPr>
          <a:xfrm>
            <a:off x="2" y="5961053"/>
            <a:ext cx="9143999" cy="896948"/>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7723" tIns="63862" rIns="127723" bIns="63862" rtlCol="0" anchor="ctr"/>
          <a:lstStyle/>
          <a:p>
            <a:pPr algn="ctr"/>
            <a:r>
              <a:rPr lang="fr-FR" sz="2500" noProof="0" dirty="0">
                <a:solidFill>
                  <a:schemeClr val="accent1"/>
                </a:solidFill>
              </a:rPr>
              <a:t> </a:t>
            </a:r>
          </a:p>
        </p:txBody>
      </p:sp>
      <p:sp>
        <p:nvSpPr>
          <p:cNvPr id="11" name="ZoneTexte 10"/>
          <p:cNvSpPr txBox="1"/>
          <p:nvPr userDrawn="1"/>
        </p:nvSpPr>
        <p:spPr>
          <a:xfrm>
            <a:off x="834777" y="6158142"/>
            <a:ext cx="7782330" cy="422128"/>
          </a:xfrm>
          <a:prstGeom prst="rect">
            <a:avLst/>
          </a:prstGeom>
          <a:noFill/>
        </p:spPr>
        <p:txBody>
          <a:bodyPr wrap="square" lIns="127723" tIns="63862" rIns="127723" bIns="63862" rtlCol="0">
            <a:spAutoFit/>
          </a:bodyPr>
          <a:lstStyle/>
          <a:p>
            <a:pPr algn="l">
              <a:lnSpc>
                <a:spcPct val="140000"/>
              </a:lnSpc>
            </a:pPr>
            <a:r>
              <a:rPr lang="fr-FR" sz="1500" kern="0" noProof="0" dirty="0">
                <a:solidFill>
                  <a:schemeClr val="tx1">
                    <a:lumMod val="85000"/>
                    <a:lumOff val="15000"/>
                  </a:schemeClr>
                </a:solidFill>
                <a:latin typeface="Calibri"/>
                <a:cs typeface="Calibri"/>
              </a:rPr>
              <a:t>Commissariat à l’énergie atomique et aux énergies alternatives - </a:t>
            </a:r>
            <a:r>
              <a:rPr lang="fr-FR" sz="1500" kern="0" noProof="0" dirty="0">
                <a:solidFill>
                  <a:srgbClr val="A50119"/>
                </a:solidFill>
                <a:latin typeface="Calibri"/>
                <a:cs typeface="Calibri"/>
              </a:rPr>
              <a:t>www.cea.fr</a:t>
            </a:r>
          </a:p>
        </p:txBody>
      </p:sp>
      <p:sp>
        <p:nvSpPr>
          <p:cNvPr id="12" name="Espace réservé du texte 5"/>
          <p:cNvSpPr>
            <a:spLocks noGrp="1"/>
          </p:cNvSpPr>
          <p:nvPr>
            <p:ph type="body" sz="quarter" idx="11" hasCustomPrompt="1"/>
          </p:nvPr>
        </p:nvSpPr>
        <p:spPr>
          <a:xfrm>
            <a:off x="845677" y="4801464"/>
            <a:ext cx="1604435" cy="180049"/>
          </a:xfrm>
        </p:spPr>
        <p:txBody>
          <a:bodyPr wrap="square" tIns="0" bIns="0">
            <a:spAutoFit/>
          </a:bodyPr>
          <a:lstStyle>
            <a:lvl1pPr marL="0" indent="0">
              <a:buFontTx/>
              <a:buNone/>
              <a:defRPr>
                <a:solidFill>
                  <a:srgbClr val="FFFFFF"/>
                </a:solidFill>
              </a:defRPr>
            </a:lvl1pPr>
          </a:lstStyle>
          <a:p>
            <a:pPr lvl="0"/>
            <a:r>
              <a:rPr lang="fr-FR" noProof="0" dirty="0"/>
              <a:t>Partie 1</a:t>
            </a:r>
          </a:p>
        </p:txBody>
      </p:sp>
      <p:sp>
        <p:nvSpPr>
          <p:cNvPr id="5" name="Espace réservé du contenu 4"/>
          <p:cNvSpPr>
            <a:spLocks noGrp="1"/>
          </p:cNvSpPr>
          <p:nvPr>
            <p:ph sz="quarter" idx="13"/>
          </p:nvPr>
        </p:nvSpPr>
        <p:spPr>
          <a:xfrm>
            <a:off x="738142" y="617538"/>
            <a:ext cx="3987800" cy="1244148"/>
          </a:xfrm>
        </p:spPr>
        <p:txBody>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12413498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ous-titre avec contenu">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0"/>
          </p:nvPr>
        </p:nvSpPr>
        <p:spPr/>
        <p:txBody>
          <a:bodyPr/>
          <a:lstStyle/>
          <a:p>
            <a:pPr algn="ctr"/>
            <a:fld id="{854A34C9-9A4B-6445-85E1-F779B5E87362}" type="slidenum">
              <a:rPr lang="fr-FR" sz="1000" noProof="0" smtClean="0">
                <a:solidFill>
                  <a:schemeClr val="bg1"/>
                </a:solidFill>
                <a:latin typeface="Arial" charset="0"/>
                <a:ea typeface="Arial" charset="0"/>
                <a:cs typeface="Arial" charset="0"/>
              </a:rPr>
              <a:pPr algn="ctr"/>
              <a:t>‹N°›</a:t>
            </a:fld>
            <a:endParaRPr lang="fr-FR" sz="1000" noProof="0" dirty="0">
              <a:solidFill>
                <a:schemeClr val="bg1"/>
              </a:solidFill>
              <a:latin typeface="Arial" charset="0"/>
              <a:ea typeface="Arial" charset="0"/>
              <a:cs typeface="Arial" charset="0"/>
            </a:endParaRPr>
          </a:p>
        </p:txBody>
      </p:sp>
      <p:pic>
        <p:nvPicPr>
          <p:cNvPr id="4" name="Picture 1" descr="fondCEA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7412"/>
            <a:ext cx="9144000" cy="5998464"/>
          </a:xfrm>
          <a:prstGeom prst="rect">
            <a:avLst/>
          </a:prstGeom>
        </p:spPr>
      </p:pic>
      <p:sp>
        <p:nvSpPr>
          <p:cNvPr id="6" name="Espace réservé du texte 5"/>
          <p:cNvSpPr>
            <a:spLocks noGrp="1"/>
          </p:cNvSpPr>
          <p:nvPr>
            <p:ph type="body" sz="quarter" idx="11" hasCustomPrompt="1"/>
          </p:nvPr>
        </p:nvSpPr>
        <p:spPr>
          <a:xfrm>
            <a:off x="845677" y="4801464"/>
            <a:ext cx="1604435" cy="180049"/>
          </a:xfrm>
        </p:spPr>
        <p:txBody>
          <a:bodyPr wrap="square" tIns="0" bIns="0">
            <a:spAutoFit/>
          </a:bodyPr>
          <a:lstStyle>
            <a:lvl1pPr marL="0" indent="0">
              <a:buFontTx/>
              <a:buNone/>
              <a:defRPr/>
            </a:lvl1pPr>
          </a:lstStyle>
          <a:p>
            <a:pPr lvl="0"/>
            <a:r>
              <a:rPr lang="fr-FR" noProof="0" dirty="0"/>
              <a:t>Partie 1</a:t>
            </a:r>
          </a:p>
        </p:txBody>
      </p:sp>
      <p:sp>
        <p:nvSpPr>
          <p:cNvPr id="9" name="Rectangle 8"/>
          <p:cNvSpPr/>
          <p:nvPr userDrawn="1"/>
        </p:nvSpPr>
        <p:spPr>
          <a:xfrm>
            <a:off x="2" y="5961053"/>
            <a:ext cx="9143999" cy="896948"/>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7723" tIns="63862" rIns="127723" bIns="63862" rtlCol="0" anchor="ctr"/>
          <a:lstStyle/>
          <a:p>
            <a:pPr algn="ctr"/>
            <a:r>
              <a:rPr lang="fr-FR" sz="2500" noProof="0" dirty="0">
                <a:solidFill>
                  <a:schemeClr val="accent1"/>
                </a:solidFill>
              </a:rPr>
              <a:t> </a:t>
            </a:r>
          </a:p>
        </p:txBody>
      </p:sp>
      <p:sp>
        <p:nvSpPr>
          <p:cNvPr id="16" name="ZoneTexte 10"/>
          <p:cNvSpPr txBox="1"/>
          <p:nvPr userDrawn="1"/>
        </p:nvSpPr>
        <p:spPr>
          <a:xfrm>
            <a:off x="834777" y="6158142"/>
            <a:ext cx="7782330" cy="422128"/>
          </a:xfrm>
          <a:prstGeom prst="rect">
            <a:avLst/>
          </a:prstGeom>
          <a:noFill/>
        </p:spPr>
        <p:txBody>
          <a:bodyPr wrap="square" lIns="127723" tIns="63862" rIns="127723" bIns="63862" rtlCol="0">
            <a:spAutoFit/>
          </a:bodyPr>
          <a:lstStyle/>
          <a:p>
            <a:pPr algn="l">
              <a:lnSpc>
                <a:spcPct val="140000"/>
              </a:lnSpc>
            </a:pPr>
            <a:r>
              <a:rPr lang="fr-FR" sz="1500" kern="0" noProof="0" dirty="0">
                <a:solidFill>
                  <a:schemeClr val="tx1">
                    <a:lumMod val="85000"/>
                    <a:lumOff val="15000"/>
                  </a:schemeClr>
                </a:solidFill>
                <a:latin typeface="Calibri"/>
                <a:cs typeface="Calibri"/>
              </a:rPr>
              <a:t>Commissariat à l’énergie atomique et aux énergies alternatives - </a:t>
            </a:r>
            <a:r>
              <a:rPr lang="fr-FR" sz="1500" kern="0" noProof="0" dirty="0">
                <a:solidFill>
                  <a:srgbClr val="A50119"/>
                </a:solidFill>
                <a:latin typeface="Calibri"/>
                <a:cs typeface="Calibri"/>
              </a:rPr>
              <a:t>www.cea.fr</a:t>
            </a:r>
          </a:p>
        </p:txBody>
      </p:sp>
      <p:sp>
        <p:nvSpPr>
          <p:cNvPr id="10" name="Espace réservé du contenu 9"/>
          <p:cNvSpPr>
            <a:spLocks noGrp="1"/>
          </p:cNvSpPr>
          <p:nvPr>
            <p:ph sz="quarter" idx="14"/>
          </p:nvPr>
        </p:nvSpPr>
        <p:spPr>
          <a:xfrm>
            <a:off x="1066800" y="473604"/>
            <a:ext cx="3505200" cy="143804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Tree>
    <p:extLst>
      <p:ext uri="{BB962C8B-B14F-4D97-AF65-F5344CB8AC3E}">
        <p14:creationId xmlns:p14="http://schemas.microsoft.com/office/powerpoint/2010/main" val="36852864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éfaut avec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b="1" cap="none" baseline="0"/>
            </a:lvl1pPr>
          </a:lstStyle>
          <a:p>
            <a:r>
              <a:rPr lang="fr-FR" noProof="0" smtClean="0"/>
              <a:t>Modifiez le style du titre</a:t>
            </a:r>
            <a:endParaRPr lang="fr-FR" noProof="0" dirty="0"/>
          </a:p>
        </p:txBody>
      </p:sp>
      <p:sp>
        <p:nvSpPr>
          <p:cNvPr id="3" name="Espace réservé du numéro de diapositive 2"/>
          <p:cNvSpPr>
            <a:spLocks noGrp="1"/>
          </p:cNvSpPr>
          <p:nvPr>
            <p:ph type="sldNum" sz="quarter" idx="10"/>
          </p:nvPr>
        </p:nvSpPr>
        <p:spPr/>
        <p:txBody>
          <a:bodyPr/>
          <a:lstStyle/>
          <a:p>
            <a:pPr algn="ctr"/>
            <a:fld id="{854A34C9-9A4B-6445-85E1-F779B5E87362}" type="slidenum">
              <a:rPr lang="fr-FR" sz="1000" noProof="0" smtClean="0">
                <a:solidFill>
                  <a:schemeClr val="bg1"/>
                </a:solidFill>
                <a:latin typeface="Arial" charset="0"/>
                <a:ea typeface="Arial" charset="0"/>
                <a:cs typeface="Arial" charset="0"/>
              </a:rPr>
              <a:pPr algn="ctr"/>
              <a:t>‹N°›</a:t>
            </a:fld>
            <a:endParaRPr lang="fr-FR" sz="1000" noProof="0" dirty="0">
              <a:solidFill>
                <a:schemeClr val="bg1"/>
              </a:solidFill>
              <a:latin typeface="Arial" charset="0"/>
              <a:ea typeface="Arial" charset="0"/>
              <a:cs typeface="Arial" charset="0"/>
            </a:endParaRPr>
          </a:p>
        </p:txBody>
      </p:sp>
      <p:sp>
        <p:nvSpPr>
          <p:cNvPr id="4" name="Text Placeholder 2"/>
          <p:cNvSpPr>
            <a:spLocks noGrp="1"/>
          </p:cNvSpPr>
          <p:nvPr>
            <p:ph idx="1"/>
          </p:nvPr>
        </p:nvSpPr>
        <p:spPr>
          <a:xfrm>
            <a:off x="660824" y="1630411"/>
            <a:ext cx="7886700" cy="1236967"/>
          </a:xfrm>
          <a:prstGeom prst="rect">
            <a:avLst/>
          </a:prstGeom>
        </p:spPr>
        <p:txBody>
          <a:bodyPr vert="horz" lIns="127723" tIns="63862" rIns="127723" bIns="63862" rtlCol="0">
            <a:spAutoFit/>
          </a:bodyPr>
          <a:lstStyle>
            <a:lvl1pPr>
              <a:lnSpc>
                <a:spcPct val="100000"/>
              </a:lnSpc>
              <a:spcBef>
                <a:spcPts val="0"/>
              </a:spcBef>
              <a:defRPr sz="1800"/>
            </a:lvl1pPr>
            <a:lvl2pPr>
              <a:lnSpc>
                <a:spcPct val="100000"/>
              </a:lnSpc>
              <a:spcBef>
                <a:spcPts val="0"/>
              </a:spcBef>
              <a:defRPr sz="1600"/>
            </a:lvl2pPr>
            <a:lvl3pPr>
              <a:lnSpc>
                <a:spcPct val="100000"/>
              </a:lnSpc>
              <a:spcBef>
                <a:spcPts val="0"/>
              </a:spcBef>
              <a:defRPr sz="1400"/>
            </a:lvl3pPr>
            <a:lvl4pPr marL="1676370" indent="-239481">
              <a:lnSpc>
                <a:spcPct val="100000"/>
              </a:lnSpc>
              <a:spcBef>
                <a:spcPts val="0"/>
              </a:spcBef>
              <a:buFont typeface="Calibri" panose="020F0502020204030204" pitchFamily="34" charset="0"/>
              <a:buChar char="-"/>
              <a:defRPr sz="1200"/>
            </a:lvl4pPr>
            <a:lvl5pPr marL="2155332" indent="-239481">
              <a:lnSpc>
                <a:spcPct val="100000"/>
              </a:lnSpc>
              <a:spcBef>
                <a:spcPts val="0"/>
              </a:spcBef>
              <a:buFont typeface="Wingdings" panose="05000000000000000000" pitchFamily="2" charset="2"/>
              <a:buChar char="§"/>
              <a:defRPr sz="1200"/>
            </a:lvl5pPr>
          </a:lstStyle>
          <a:p>
            <a:pPr lvl="0"/>
            <a:r>
              <a:rPr lang="fr-FR" noProof="0" smtClean="0"/>
              <a:t>Modifiez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FR" noProof="0" dirty="0"/>
          </a:p>
        </p:txBody>
      </p:sp>
      <p:sp>
        <p:nvSpPr>
          <p:cNvPr id="5" name="Espace réservé du texte 2"/>
          <p:cNvSpPr>
            <a:spLocks noGrp="1"/>
          </p:cNvSpPr>
          <p:nvPr>
            <p:ph type="body" sz="quarter" idx="12" hasCustomPrompt="1"/>
          </p:nvPr>
        </p:nvSpPr>
        <p:spPr>
          <a:xfrm>
            <a:off x="660825" y="1067647"/>
            <a:ext cx="7924376" cy="378270"/>
          </a:xfrm>
        </p:spPr>
        <p:txBody>
          <a:bodyPr wrap="square">
            <a:spAutoFit/>
          </a:bodyPr>
          <a:lstStyle>
            <a:lvl1pPr marL="0" indent="0">
              <a:buFontTx/>
              <a:buNone/>
              <a:defRPr sz="1800"/>
            </a:lvl1pPr>
          </a:lstStyle>
          <a:p>
            <a:pPr lvl="0"/>
            <a:r>
              <a:rPr lang="fr-FR" noProof="0" dirty="0"/>
              <a:t>Texte simple de la diapositive</a:t>
            </a:r>
          </a:p>
        </p:txBody>
      </p:sp>
    </p:spTree>
    <p:extLst>
      <p:ext uri="{BB962C8B-B14F-4D97-AF65-F5344CB8AC3E}">
        <p14:creationId xmlns:p14="http://schemas.microsoft.com/office/powerpoint/2010/main" val="151394451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éfaut avec titr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b="1" cap="none" baseline="0"/>
            </a:lvl1pPr>
          </a:lstStyle>
          <a:p>
            <a:r>
              <a:rPr lang="fr-FR" noProof="0" smtClean="0"/>
              <a:t>Modifiez le style du titre</a:t>
            </a:r>
            <a:endParaRPr lang="fr-FR" noProof="0" dirty="0"/>
          </a:p>
        </p:txBody>
      </p:sp>
      <p:sp>
        <p:nvSpPr>
          <p:cNvPr id="3" name="Espace réservé du numéro de diapositive 2"/>
          <p:cNvSpPr>
            <a:spLocks noGrp="1"/>
          </p:cNvSpPr>
          <p:nvPr>
            <p:ph type="sldNum" sz="quarter" idx="10"/>
          </p:nvPr>
        </p:nvSpPr>
        <p:spPr/>
        <p:txBody>
          <a:bodyPr/>
          <a:lstStyle/>
          <a:p>
            <a:pPr algn="ctr"/>
            <a:fld id="{854A34C9-9A4B-6445-85E1-F779B5E87362}" type="slidenum">
              <a:rPr lang="fr-FR" sz="1000" noProof="0" smtClean="0">
                <a:solidFill>
                  <a:schemeClr val="bg1"/>
                </a:solidFill>
                <a:latin typeface="Arial" charset="0"/>
                <a:ea typeface="Arial" charset="0"/>
                <a:cs typeface="Arial" charset="0"/>
              </a:rPr>
              <a:pPr algn="ctr"/>
              <a:t>‹N°›</a:t>
            </a:fld>
            <a:endParaRPr lang="fr-FR" sz="1000" noProof="0" dirty="0">
              <a:solidFill>
                <a:schemeClr val="bg1"/>
              </a:solidFill>
              <a:latin typeface="Arial" charset="0"/>
              <a:ea typeface="Arial" charset="0"/>
              <a:cs typeface="Arial" charset="0"/>
            </a:endParaRPr>
          </a:p>
        </p:txBody>
      </p:sp>
      <p:sp>
        <p:nvSpPr>
          <p:cNvPr id="5" name="Espace réservé du texte 2"/>
          <p:cNvSpPr>
            <a:spLocks noGrp="1"/>
          </p:cNvSpPr>
          <p:nvPr>
            <p:ph type="body" sz="quarter" idx="12" hasCustomPrompt="1"/>
          </p:nvPr>
        </p:nvSpPr>
        <p:spPr>
          <a:xfrm>
            <a:off x="660825" y="1067647"/>
            <a:ext cx="7924376" cy="378270"/>
          </a:xfrm>
        </p:spPr>
        <p:txBody>
          <a:bodyPr wrap="square">
            <a:spAutoFit/>
          </a:bodyPr>
          <a:lstStyle>
            <a:lvl1pPr marL="0" indent="0">
              <a:buFontTx/>
              <a:buNone/>
              <a:defRPr sz="1800"/>
            </a:lvl1pPr>
          </a:lstStyle>
          <a:p>
            <a:pPr lvl="0"/>
            <a:r>
              <a:rPr lang="fr-FR" noProof="0" dirty="0"/>
              <a:t>Texte simple de la diapositive</a:t>
            </a:r>
          </a:p>
        </p:txBody>
      </p:sp>
    </p:spTree>
    <p:extLst>
      <p:ext uri="{BB962C8B-B14F-4D97-AF65-F5344CB8AC3E}">
        <p14:creationId xmlns:p14="http://schemas.microsoft.com/office/powerpoint/2010/main" val="17769746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uverture de chapitre avec champ photo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A0520F-F2B4-4144-B2A0-D31492DE5858}"/>
              </a:ext>
            </a:extLst>
          </p:cNvPr>
          <p:cNvSpPr>
            <a:spLocks noGrp="1"/>
          </p:cNvSpPr>
          <p:nvPr>
            <p:ph type="title"/>
          </p:nvPr>
        </p:nvSpPr>
        <p:spPr/>
        <p:txBody>
          <a:bodyPr/>
          <a:lstStyle/>
          <a:p>
            <a:r>
              <a:rPr lang="fr-FR" smtClean="0"/>
              <a:t>Modifiez le style du titre</a:t>
            </a:r>
            <a:endParaRPr lang="fr-FR"/>
          </a:p>
        </p:txBody>
      </p:sp>
      <p:sp>
        <p:nvSpPr>
          <p:cNvPr id="3" name="Espace réservé du numéro de diapositive 2">
            <a:extLst>
              <a:ext uri="{FF2B5EF4-FFF2-40B4-BE49-F238E27FC236}">
                <a16:creationId xmlns:a16="http://schemas.microsoft.com/office/drawing/2014/main" id="{990C283F-3F6C-463B-B6FF-C5A1120E751C}"/>
              </a:ext>
            </a:extLst>
          </p:cNvPr>
          <p:cNvSpPr>
            <a:spLocks noGrp="1"/>
          </p:cNvSpPr>
          <p:nvPr>
            <p:ph type="sldNum" sz="quarter" idx="10"/>
          </p:nvPr>
        </p:nvSpPr>
        <p:spPr/>
        <p:txBody>
          <a:bodyPr/>
          <a:lstStyle/>
          <a:p>
            <a:pPr algn="ctr"/>
            <a:fld id="{53F0B3ED-4F75-49BF-B028-1A262D3A6E64}" type="slidenum">
              <a:rPr lang="fr-FR" sz="1000" smtClean="0">
                <a:solidFill>
                  <a:schemeClr val="bg1"/>
                </a:solidFill>
                <a:latin typeface="Arial" charset="0"/>
                <a:ea typeface="Arial" charset="0"/>
                <a:cs typeface="Arial" charset="0"/>
              </a:rPr>
              <a:t>‹N°›</a:t>
            </a:fld>
            <a:endParaRPr lang="fr-FR" sz="1000" dirty="0">
              <a:solidFill>
                <a:schemeClr val="bg1"/>
              </a:solidFill>
              <a:latin typeface="Arial" charset="0"/>
              <a:ea typeface="Arial" charset="0"/>
              <a:cs typeface="Arial" charset="0"/>
            </a:endParaRPr>
          </a:p>
        </p:txBody>
      </p:sp>
      <p:pic>
        <p:nvPicPr>
          <p:cNvPr id="16" name="Image 15">
            <a:extLst>
              <a:ext uri="{FF2B5EF4-FFF2-40B4-BE49-F238E27FC236}">
                <a16:creationId xmlns:a16="http://schemas.microsoft.com/office/drawing/2014/main" id="{EA0235D1-1CA4-4813-8F9E-8EA6F5F9245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58065"/>
            <a:ext cx="9144000" cy="5808504"/>
          </a:xfrm>
          <a:prstGeom prst="rect">
            <a:avLst/>
          </a:prstGeom>
        </p:spPr>
      </p:pic>
      <p:sp>
        <p:nvSpPr>
          <p:cNvPr id="27" name="Titre 4">
            <a:extLst>
              <a:ext uri="{FF2B5EF4-FFF2-40B4-BE49-F238E27FC236}">
                <a16:creationId xmlns:a16="http://schemas.microsoft.com/office/drawing/2014/main" id="{9EB6429C-6B7C-4EE1-B9DC-E41E0338FCE4}"/>
              </a:ext>
            </a:extLst>
          </p:cNvPr>
          <p:cNvSpPr txBox="1">
            <a:spLocks/>
          </p:cNvSpPr>
          <p:nvPr userDrawn="1"/>
        </p:nvSpPr>
        <p:spPr>
          <a:xfrm>
            <a:off x="4572000" y="2824702"/>
            <a:ext cx="3700463" cy="1198561"/>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endParaRPr lang="fr-FR" sz="3733" b="1" dirty="0">
              <a:solidFill>
                <a:srgbClr val="C00000"/>
              </a:solidFill>
              <a:latin typeface="Calibri" charset="0"/>
              <a:ea typeface="Calibri" charset="0"/>
              <a:cs typeface="Calibri" charset="0"/>
            </a:endParaRPr>
          </a:p>
        </p:txBody>
      </p:sp>
      <p:sp>
        <p:nvSpPr>
          <p:cNvPr id="29" name="Espace réservé pour une image  28">
            <a:extLst>
              <a:ext uri="{FF2B5EF4-FFF2-40B4-BE49-F238E27FC236}">
                <a16:creationId xmlns:a16="http://schemas.microsoft.com/office/drawing/2014/main" id="{00B39465-DFB6-4F0B-AD93-34B67A43F556}"/>
              </a:ext>
            </a:extLst>
          </p:cNvPr>
          <p:cNvSpPr>
            <a:spLocks noGrp="1" noChangeAspect="1"/>
          </p:cNvSpPr>
          <p:nvPr>
            <p:ph type="pic" sz="quarter" idx="11"/>
          </p:nvPr>
        </p:nvSpPr>
        <p:spPr>
          <a:xfrm>
            <a:off x="131444" y="1835212"/>
            <a:ext cx="1521946" cy="1950713"/>
          </a:xfrm>
        </p:spPr>
        <p:txBody>
          <a:bodyPr/>
          <a:lstStyle/>
          <a:p>
            <a:r>
              <a:rPr lang="fr-FR" smtClean="0"/>
              <a:t>Cliquez sur l'icône pour ajouter une image</a:t>
            </a:r>
            <a:endParaRPr lang="fr-FR" dirty="0"/>
          </a:p>
        </p:txBody>
      </p:sp>
      <p:sp>
        <p:nvSpPr>
          <p:cNvPr id="31" name="Espace réservé pour une image  30">
            <a:extLst>
              <a:ext uri="{FF2B5EF4-FFF2-40B4-BE49-F238E27FC236}">
                <a16:creationId xmlns:a16="http://schemas.microsoft.com/office/drawing/2014/main" id="{05215E8A-C584-469C-8777-F84DF88AD457}"/>
              </a:ext>
            </a:extLst>
          </p:cNvPr>
          <p:cNvSpPr>
            <a:spLocks noGrp="1" noChangeAspect="1"/>
          </p:cNvSpPr>
          <p:nvPr>
            <p:ph type="pic" sz="quarter" idx="12"/>
          </p:nvPr>
        </p:nvSpPr>
        <p:spPr>
          <a:xfrm>
            <a:off x="1752037" y="1835212"/>
            <a:ext cx="1478663" cy="1198561"/>
          </a:xfrm>
        </p:spPr>
        <p:txBody>
          <a:bodyPr/>
          <a:lstStyle/>
          <a:p>
            <a:r>
              <a:rPr lang="fr-FR" smtClean="0"/>
              <a:t>Cliquez sur l'icône pour ajouter une image</a:t>
            </a:r>
            <a:endParaRPr lang="fr-FR" dirty="0"/>
          </a:p>
        </p:txBody>
      </p:sp>
      <p:sp>
        <p:nvSpPr>
          <p:cNvPr id="33" name="Espace réservé pour une image  32">
            <a:extLst>
              <a:ext uri="{FF2B5EF4-FFF2-40B4-BE49-F238E27FC236}">
                <a16:creationId xmlns:a16="http://schemas.microsoft.com/office/drawing/2014/main" id="{F295F236-0258-44BD-A085-BC26E990060E}"/>
              </a:ext>
            </a:extLst>
          </p:cNvPr>
          <p:cNvSpPr>
            <a:spLocks noGrp="1" noChangeAspect="1"/>
          </p:cNvSpPr>
          <p:nvPr>
            <p:ph type="pic" sz="quarter" idx="13"/>
          </p:nvPr>
        </p:nvSpPr>
        <p:spPr>
          <a:xfrm>
            <a:off x="3334674" y="1835151"/>
            <a:ext cx="1178590" cy="1280980"/>
          </a:xfrm>
        </p:spPr>
        <p:txBody>
          <a:bodyPr/>
          <a:lstStyle/>
          <a:p>
            <a:r>
              <a:rPr lang="fr-FR" smtClean="0"/>
              <a:t>Cliquez sur l'icône pour ajouter une image</a:t>
            </a:r>
            <a:endParaRPr lang="fr-FR"/>
          </a:p>
        </p:txBody>
      </p:sp>
      <p:sp>
        <p:nvSpPr>
          <p:cNvPr id="35" name="Espace réservé pour une image  34">
            <a:extLst>
              <a:ext uri="{FF2B5EF4-FFF2-40B4-BE49-F238E27FC236}">
                <a16:creationId xmlns:a16="http://schemas.microsoft.com/office/drawing/2014/main" id="{10F23775-F583-446B-ADBA-A32E31D6D2FB}"/>
              </a:ext>
            </a:extLst>
          </p:cNvPr>
          <p:cNvSpPr>
            <a:spLocks noGrp="1" noChangeAspect="1"/>
          </p:cNvSpPr>
          <p:nvPr>
            <p:ph type="pic" sz="quarter" idx="14"/>
          </p:nvPr>
        </p:nvSpPr>
        <p:spPr>
          <a:xfrm>
            <a:off x="3328279" y="3298825"/>
            <a:ext cx="1184516" cy="1138108"/>
          </a:xfrm>
        </p:spPr>
        <p:txBody>
          <a:bodyPr/>
          <a:lstStyle/>
          <a:p>
            <a:r>
              <a:rPr lang="fr-FR" smtClean="0"/>
              <a:t>Cliquez sur l'icône pour ajouter une image</a:t>
            </a:r>
            <a:endParaRPr lang="fr-FR"/>
          </a:p>
        </p:txBody>
      </p:sp>
      <p:sp>
        <p:nvSpPr>
          <p:cNvPr id="37" name="Espace réservé pour une image  36">
            <a:extLst>
              <a:ext uri="{FF2B5EF4-FFF2-40B4-BE49-F238E27FC236}">
                <a16:creationId xmlns:a16="http://schemas.microsoft.com/office/drawing/2014/main" id="{CBB53359-B79D-4793-A0BA-531D16C92DB5}"/>
              </a:ext>
            </a:extLst>
          </p:cNvPr>
          <p:cNvSpPr>
            <a:spLocks noGrp="1" noChangeAspect="1"/>
          </p:cNvSpPr>
          <p:nvPr>
            <p:ph type="pic" sz="quarter" idx="15"/>
          </p:nvPr>
        </p:nvSpPr>
        <p:spPr>
          <a:xfrm>
            <a:off x="1757364" y="3201989"/>
            <a:ext cx="1466941" cy="583936"/>
          </a:xfrm>
        </p:spPr>
        <p:txBody>
          <a:bodyPr/>
          <a:lstStyle/>
          <a:p>
            <a:r>
              <a:rPr lang="fr-FR" smtClean="0"/>
              <a:t>Cliquez sur l'icône pour ajouter une image</a:t>
            </a:r>
            <a:endParaRPr lang="fr-FR"/>
          </a:p>
        </p:txBody>
      </p:sp>
      <p:sp>
        <p:nvSpPr>
          <p:cNvPr id="39" name="Espace réservé pour une image  38">
            <a:extLst>
              <a:ext uri="{FF2B5EF4-FFF2-40B4-BE49-F238E27FC236}">
                <a16:creationId xmlns:a16="http://schemas.microsoft.com/office/drawing/2014/main" id="{7629CC81-1DE8-42E7-8943-496B487C7A15}"/>
              </a:ext>
            </a:extLst>
          </p:cNvPr>
          <p:cNvSpPr>
            <a:spLocks noGrp="1" noChangeAspect="1"/>
          </p:cNvSpPr>
          <p:nvPr>
            <p:ph type="pic" sz="quarter" idx="16"/>
          </p:nvPr>
        </p:nvSpPr>
        <p:spPr>
          <a:xfrm>
            <a:off x="131763" y="3968619"/>
            <a:ext cx="1517650" cy="527181"/>
          </a:xfrm>
        </p:spPr>
        <p:txBody>
          <a:bodyPr/>
          <a:lstStyle/>
          <a:p>
            <a:r>
              <a:rPr lang="fr-FR" smtClean="0"/>
              <a:t>Cliquez sur l'icône pour ajouter une image</a:t>
            </a:r>
            <a:endParaRPr lang="fr-FR" dirty="0"/>
          </a:p>
        </p:txBody>
      </p:sp>
      <p:sp>
        <p:nvSpPr>
          <p:cNvPr id="41" name="Espace réservé pour une image  40">
            <a:extLst>
              <a:ext uri="{FF2B5EF4-FFF2-40B4-BE49-F238E27FC236}">
                <a16:creationId xmlns:a16="http://schemas.microsoft.com/office/drawing/2014/main" id="{3D9A0616-6187-42B8-A49C-5704495AFA0F}"/>
              </a:ext>
            </a:extLst>
          </p:cNvPr>
          <p:cNvSpPr>
            <a:spLocks noGrp="1" noChangeAspect="1"/>
          </p:cNvSpPr>
          <p:nvPr>
            <p:ph type="pic" sz="quarter" idx="17"/>
          </p:nvPr>
        </p:nvSpPr>
        <p:spPr>
          <a:xfrm>
            <a:off x="131763" y="4673601"/>
            <a:ext cx="1517650" cy="605642"/>
          </a:xfrm>
        </p:spPr>
        <p:txBody>
          <a:bodyPr/>
          <a:lstStyle/>
          <a:p>
            <a:r>
              <a:rPr lang="fr-FR" smtClean="0"/>
              <a:t>Cliquez sur l'icône pour ajouter une image</a:t>
            </a:r>
            <a:endParaRPr lang="fr-FR"/>
          </a:p>
        </p:txBody>
      </p:sp>
      <p:sp>
        <p:nvSpPr>
          <p:cNvPr id="43" name="Espace réservé pour une image  42">
            <a:extLst>
              <a:ext uri="{FF2B5EF4-FFF2-40B4-BE49-F238E27FC236}">
                <a16:creationId xmlns:a16="http://schemas.microsoft.com/office/drawing/2014/main" id="{10BA3FEF-381F-4AA8-9215-136F5361141D}"/>
              </a:ext>
            </a:extLst>
          </p:cNvPr>
          <p:cNvSpPr>
            <a:spLocks noGrp="1" noChangeAspect="1"/>
          </p:cNvSpPr>
          <p:nvPr>
            <p:ph type="pic" sz="quarter" idx="18"/>
          </p:nvPr>
        </p:nvSpPr>
        <p:spPr>
          <a:xfrm>
            <a:off x="1752037" y="3968619"/>
            <a:ext cx="1466850" cy="1310624"/>
          </a:xfrm>
        </p:spPr>
        <p:txBody>
          <a:bodyPr/>
          <a:lstStyle/>
          <a:p>
            <a:r>
              <a:rPr lang="fr-FR" smtClean="0"/>
              <a:t>Cliquez sur l'icône pour ajouter une image</a:t>
            </a:r>
            <a:endParaRPr lang="fr-FR"/>
          </a:p>
        </p:txBody>
      </p:sp>
      <p:sp>
        <p:nvSpPr>
          <p:cNvPr id="45" name="Espace réservé pour une image  44">
            <a:extLst>
              <a:ext uri="{FF2B5EF4-FFF2-40B4-BE49-F238E27FC236}">
                <a16:creationId xmlns:a16="http://schemas.microsoft.com/office/drawing/2014/main" id="{8FD27BC5-345B-4477-941A-3575E8185B4F}"/>
              </a:ext>
            </a:extLst>
          </p:cNvPr>
          <p:cNvSpPr>
            <a:spLocks noGrp="1" noChangeAspect="1"/>
          </p:cNvSpPr>
          <p:nvPr>
            <p:ph type="pic" sz="quarter" idx="19"/>
          </p:nvPr>
        </p:nvSpPr>
        <p:spPr>
          <a:xfrm>
            <a:off x="3319464" y="4619627"/>
            <a:ext cx="1193800" cy="659616"/>
          </a:xfrm>
        </p:spPr>
        <p:txBody>
          <a:bodyPr/>
          <a:lstStyle/>
          <a:p>
            <a:r>
              <a:rPr lang="fr-FR" smtClean="0"/>
              <a:t>Cliquez sur l'icône pour ajouter une image</a:t>
            </a:r>
            <a:endParaRPr lang="fr-FR"/>
          </a:p>
        </p:txBody>
      </p:sp>
    </p:spTree>
    <p:extLst>
      <p:ext uri="{BB962C8B-B14F-4D97-AF65-F5344CB8AC3E}">
        <p14:creationId xmlns:p14="http://schemas.microsoft.com/office/powerpoint/2010/main" val="364542955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uverture de chapitre avec champ photos 2">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DD946C-1F13-4F67-B8D1-64EF5CF71ABB}"/>
              </a:ext>
            </a:extLst>
          </p:cNvPr>
          <p:cNvSpPr>
            <a:spLocks noGrp="1"/>
          </p:cNvSpPr>
          <p:nvPr>
            <p:ph type="title"/>
          </p:nvPr>
        </p:nvSpPr>
        <p:spPr/>
        <p:txBody>
          <a:bodyPr/>
          <a:lstStyle/>
          <a:p>
            <a:r>
              <a:rPr lang="fr-FR" smtClean="0"/>
              <a:t>Modifiez le style du titre</a:t>
            </a:r>
            <a:endParaRPr lang="fr-FR"/>
          </a:p>
        </p:txBody>
      </p:sp>
      <p:sp>
        <p:nvSpPr>
          <p:cNvPr id="3" name="Espace réservé du numéro de diapositive 2">
            <a:extLst>
              <a:ext uri="{FF2B5EF4-FFF2-40B4-BE49-F238E27FC236}">
                <a16:creationId xmlns:a16="http://schemas.microsoft.com/office/drawing/2014/main" id="{DC37902D-B358-44BD-9A3B-CD8E2882EA2D}"/>
              </a:ext>
            </a:extLst>
          </p:cNvPr>
          <p:cNvSpPr>
            <a:spLocks noGrp="1"/>
          </p:cNvSpPr>
          <p:nvPr>
            <p:ph type="sldNum" sz="quarter" idx="10"/>
          </p:nvPr>
        </p:nvSpPr>
        <p:spPr/>
        <p:txBody>
          <a:bodyPr/>
          <a:lstStyle/>
          <a:p>
            <a:pPr algn="ctr"/>
            <a:fld id="{53F0B3ED-4F75-49BF-B028-1A262D3A6E64}" type="slidenum">
              <a:rPr lang="fr-FR" sz="1000" smtClean="0">
                <a:solidFill>
                  <a:schemeClr val="bg1"/>
                </a:solidFill>
                <a:latin typeface="Arial" charset="0"/>
                <a:ea typeface="Arial" charset="0"/>
                <a:cs typeface="Arial" charset="0"/>
              </a:rPr>
              <a:t>‹N°›</a:t>
            </a:fld>
            <a:endParaRPr lang="fr-FR" sz="1000" dirty="0">
              <a:solidFill>
                <a:schemeClr val="bg1"/>
              </a:solidFill>
              <a:latin typeface="Arial" charset="0"/>
              <a:ea typeface="Arial" charset="0"/>
              <a:cs typeface="Arial" charset="0"/>
            </a:endParaRPr>
          </a:p>
        </p:txBody>
      </p:sp>
      <p:pic>
        <p:nvPicPr>
          <p:cNvPr id="4" name="Image 3">
            <a:extLst>
              <a:ext uri="{FF2B5EF4-FFF2-40B4-BE49-F238E27FC236}">
                <a16:creationId xmlns:a16="http://schemas.microsoft.com/office/drawing/2014/main" id="{187ADA7C-03B8-49D0-A935-DE3625BD6FA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58065"/>
            <a:ext cx="9144000" cy="5808504"/>
          </a:xfrm>
          <a:prstGeom prst="rect">
            <a:avLst/>
          </a:prstGeom>
        </p:spPr>
      </p:pic>
      <p:sp>
        <p:nvSpPr>
          <p:cNvPr id="15" name="Titre 4">
            <a:extLst>
              <a:ext uri="{FF2B5EF4-FFF2-40B4-BE49-F238E27FC236}">
                <a16:creationId xmlns:a16="http://schemas.microsoft.com/office/drawing/2014/main" id="{72E9C4E7-2BF2-4AB8-9707-825FA5757113}"/>
              </a:ext>
            </a:extLst>
          </p:cNvPr>
          <p:cNvSpPr txBox="1">
            <a:spLocks/>
          </p:cNvSpPr>
          <p:nvPr userDrawn="1"/>
        </p:nvSpPr>
        <p:spPr>
          <a:xfrm>
            <a:off x="4572000" y="2824702"/>
            <a:ext cx="3700463" cy="1198561"/>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endParaRPr lang="fr-FR" sz="3733" b="1" dirty="0">
              <a:solidFill>
                <a:srgbClr val="C00000"/>
              </a:solidFill>
              <a:latin typeface="Calibri" charset="0"/>
              <a:ea typeface="Calibri" charset="0"/>
              <a:cs typeface="Calibri" charset="0"/>
            </a:endParaRPr>
          </a:p>
        </p:txBody>
      </p:sp>
      <p:sp>
        <p:nvSpPr>
          <p:cNvPr id="19" name="Espace réservé du contenu 18">
            <a:extLst>
              <a:ext uri="{FF2B5EF4-FFF2-40B4-BE49-F238E27FC236}">
                <a16:creationId xmlns:a16="http://schemas.microsoft.com/office/drawing/2014/main" id="{E6D00721-9CE1-4CF1-AD6A-47E2B8CCCC48}"/>
              </a:ext>
            </a:extLst>
          </p:cNvPr>
          <p:cNvSpPr>
            <a:spLocks noGrp="1"/>
          </p:cNvSpPr>
          <p:nvPr>
            <p:ph sz="quarter" idx="11"/>
          </p:nvPr>
        </p:nvSpPr>
        <p:spPr>
          <a:xfrm>
            <a:off x="131763" y="1835150"/>
            <a:ext cx="4381500" cy="359029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Tree>
    <p:extLst>
      <p:ext uri="{BB962C8B-B14F-4D97-AF65-F5344CB8AC3E}">
        <p14:creationId xmlns:p14="http://schemas.microsoft.com/office/powerpoint/2010/main" val="349838507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uverture gris avec contenu">
    <p:spTree>
      <p:nvGrpSpPr>
        <p:cNvPr id="1" name=""/>
        <p:cNvGrpSpPr/>
        <p:nvPr/>
      </p:nvGrpSpPr>
      <p:grpSpPr>
        <a:xfrm>
          <a:off x="0" y="0"/>
          <a:ext cx="0" cy="0"/>
          <a:chOff x="0" y="0"/>
          <a:chExt cx="0" cy="0"/>
        </a:xfrm>
      </p:grpSpPr>
      <p:pic>
        <p:nvPicPr>
          <p:cNvPr id="2" name="Picture 1" descr="fond_ppt2.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36218"/>
            <a:ext cx="9144000" cy="6021547"/>
          </a:xfrm>
          <a:prstGeom prst="rect">
            <a:avLst/>
          </a:prstGeom>
        </p:spPr>
      </p:pic>
      <p:sp>
        <p:nvSpPr>
          <p:cNvPr id="3" name="Espace réservé du numéro de diapositive 2"/>
          <p:cNvSpPr>
            <a:spLocks noGrp="1"/>
          </p:cNvSpPr>
          <p:nvPr>
            <p:ph type="sldNum" sz="quarter" idx="10"/>
          </p:nvPr>
        </p:nvSpPr>
        <p:spPr/>
        <p:txBody>
          <a:bodyPr/>
          <a:lstStyle/>
          <a:p>
            <a:pPr algn="ctr"/>
            <a:fld id="{854A34C9-9A4B-6445-85E1-F779B5E87362}" type="slidenum">
              <a:rPr lang="fr-FR" sz="1000" noProof="0" smtClean="0">
                <a:solidFill>
                  <a:schemeClr val="bg1"/>
                </a:solidFill>
                <a:latin typeface="Arial" charset="0"/>
                <a:ea typeface="Arial" charset="0"/>
                <a:cs typeface="Arial" charset="0"/>
              </a:rPr>
              <a:pPr algn="ctr"/>
              <a:t>‹N°›</a:t>
            </a:fld>
            <a:endParaRPr lang="fr-FR" sz="1000" noProof="0" dirty="0">
              <a:solidFill>
                <a:schemeClr val="bg1"/>
              </a:solidFill>
              <a:latin typeface="Arial" charset="0"/>
              <a:ea typeface="Arial" charset="0"/>
              <a:cs typeface="Arial" charset="0"/>
            </a:endParaRPr>
          </a:p>
        </p:txBody>
      </p:sp>
      <p:sp>
        <p:nvSpPr>
          <p:cNvPr id="9" name="Rectangle 8"/>
          <p:cNvSpPr/>
          <p:nvPr userDrawn="1"/>
        </p:nvSpPr>
        <p:spPr>
          <a:xfrm>
            <a:off x="2" y="5961053"/>
            <a:ext cx="9143999" cy="896948"/>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7723" tIns="63862" rIns="127723" bIns="63862" rtlCol="0" anchor="ctr"/>
          <a:lstStyle/>
          <a:p>
            <a:pPr algn="ctr"/>
            <a:r>
              <a:rPr lang="fr-FR" sz="2500" noProof="0" dirty="0">
                <a:solidFill>
                  <a:schemeClr val="accent1"/>
                </a:solidFill>
              </a:rPr>
              <a:t> </a:t>
            </a:r>
          </a:p>
        </p:txBody>
      </p:sp>
      <p:sp>
        <p:nvSpPr>
          <p:cNvPr id="11" name="ZoneTexte 10"/>
          <p:cNvSpPr txBox="1"/>
          <p:nvPr userDrawn="1"/>
        </p:nvSpPr>
        <p:spPr>
          <a:xfrm>
            <a:off x="834777" y="6158142"/>
            <a:ext cx="7782330" cy="422128"/>
          </a:xfrm>
          <a:prstGeom prst="rect">
            <a:avLst/>
          </a:prstGeom>
          <a:noFill/>
        </p:spPr>
        <p:txBody>
          <a:bodyPr wrap="square" lIns="127723" tIns="63862" rIns="127723" bIns="63862" rtlCol="0">
            <a:spAutoFit/>
          </a:bodyPr>
          <a:lstStyle/>
          <a:p>
            <a:pPr algn="l">
              <a:lnSpc>
                <a:spcPct val="140000"/>
              </a:lnSpc>
            </a:pPr>
            <a:r>
              <a:rPr lang="fr-FR" sz="1500" kern="0" noProof="0" dirty="0">
                <a:solidFill>
                  <a:schemeClr val="tx1">
                    <a:lumMod val="85000"/>
                    <a:lumOff val="15000"/>
                  </a:schemeClr>
                </a:solidFill>
                <a:latin typeface="Calibri"/>
                <a:cs typeface="Calibri"/>
              </a:rPr>
              <a:t>Commissariat à l’énergie atomique et aux énergies alternatives - </a:t>
            </a:r>
            <a:r>
              <a:rPr lang="fr-FR" sz="1500" kern="0" noProof="0" dirty="0">
                <a:solidFill>
                  <a:srgbClr val="A50119"/>
                </a:solidFill>
                <a:latin typeface="Calibri"/>
                <a:cs typeface="Calibri"/>
              </a:rPr>
              <a:t>www.cea.fr</a:t>
            </a:r>
          </a:p>
        </p:txBody>
      </p:sp>
      <p:sp>
        <p:nvSpPr>
          <p:cNvPr id="12" name="Espace réservé du texte 5"/>
          <p:cNvSpPr>
            <a:spLocks noGrp="1"/>
          </p:cNvSpPr>
          <p:nvPr>
            <p:ph type="body" sz="quarter" idx="11" hasCustomPrompt="1"/>
          </p:nvPr>
        </p:nvSpPr>
        <p:spPr>
          <a:xfrm>
            <a:off x="845677" y="4801464"/>
            <a:ext cx="1604435" cy="180049"/>
          </a:xfrm>
        </p:spPr>
        <p:txBody>
          <a:bodyPr wrap="square" tIns="0" bIns="0">
            <a:spAutoFit/>
          </a:bodyPr>
          <a:lstStyle>
            <a:lvl1pPr marL="0" indent="0">
              <a:buFontTx/>
              <a:buNone/>
              <a:defRPr>
                <a:solidFill>
                  <a:srgbClr val="FFFFFF"/>
                </a:solidFill>
              </a:defRPr>
            </a:lvl1pPr>
          </a:lstStyle>
          <a:p>
            <a:pPr lvl="0"/>
            <a:r>
              <a:rPr lang="fr-FR" noProof="0" dirty="0"/>
              <a:t>Partie 1</a:t>
            </a:r>
          </a:p>
        </p:txBody>
      </p:sp>
      <p:sp>
        <p:nvSpPr>
          <p:cNvPr id="5" name="Espace réservé du contenu 4"/>
          <p:cNvSpPr>
            <a:spLocks noGrp="1"/>
          </p:cNvSpPr>
          <p:nvPr>
            <p:ph sz="quarter" idx="13"/>
          </p:nvPr>
        </p:nvSpPr>
        <p:spPr>
          <a:xfrm>
            <a:off x="738142" y="617538"/>
            <a:ext cx="3987800" cy="124414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Tree>
    <p:extLst>
      <p:ext uri="{BB962C8B-B14F-4D97-AF65-F5344CB8AC3E}">
        <p14:creationId xmlns:p14="http://schemas.microsoft.com/office/powerpoint/2010/main" val="28490808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4" name="Espace réservé du titre 1"/>
          <p:cNvSpPr>
            <a:spLocks noGrp="1"/>
          </p:cNvSpPr>
          <p:nvPr>
            <p:ph type="title"/>
          </p:nvPr>
        </p:nvSpPr>
        <p:spPr>
          <a:xfrm>
            <a:off x="1107440" y="196178"/>
            <a:ext cx="8229600" cy="379192"/>
          </a:xfrm>
          <a:prstGeom prst="rect">
            <a:avLst/>
          </a:prstGeom>
        </p:spPr>
        <p:txBody>
          <a:bodyPr vert="horz" lIns="127723" tIns="50285" rIns="127723" bIns="50285" rtlCol="0" anchor="ctr">
            <a:spAutoFit/>
          </a:bodyPr>
          <a:lstStyle>
            <a:lvl1pPr>
              <a:defRPr cap="none" baseline="0"/>
            </a:lvl1pPr>
          </a:lstStyle>
          <a:p>
            <a:r>
              <a:rPr lang="fr-FR" noProof="0" smtClean="0"/>
              <a:t>Modifiez le style du titre</a:t>
            </a:r>
            <a:endParaRPr lang="fr-FR" noProof="0" dirty="0"/>
          </a:p>
        </p:txBody>
      </p:sp>
    </p:spTree>
    <p:extLst>
      <p:ext uri="{BB962C8B-B14F-4D97-AF65-F5344CB8AC3E}">
        <p14:creationId xmlns:p14="http://schemas.microsoft.com/office/powerpoint/2010/main" val="177691477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image" Target="../media/image1.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0.xml"/><Relationship Id="rId7" Type="http://schemas.openxmlformats.org/officeDocument/2006/relationships/image" Target="../media/image1.png"/><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heme" Target="../theme/theme3.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2" y="1293436"/>
            <a:ext cx="7886700" cy="1382648"/>
          </a:xfrm>
          <a:prstGeom prst="rect">
            <a:avLst/>
          </a:prstGeom>
        </p:spPr>
        <p:txBody>
          <a:bodyPr vert="horz" lIns="127723" tIns="63862" rIns="127723" bIns="63862" rtlCol="0">
            <a:spAutoFit/>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7" name="Rectangle 6"/>
          <p:cNvSpPr/>
          <p:nvPr/>
        </p:nvSpPr>
        <p:spPr>
          <a:xfrm>
            <a:off x="0" y="6625817"/>
            <a:ext cx="9144000" cy="234077"/>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7723" tIns="63862" rIns="127723" bIns="63862" rtlCol="0" anchor="ctr"/>
          <a:lstStyle/>
          <a:p>
            <a:pPr algn="ctr"/>
            <a:r>
              <a:rPr lang="en-US" sz="2500" dirty="0">
                <a:solidFill>
                  <a:schemeClr val="accent1"/>
                </a:solidFill>
              </a:rPr>
              <a:t> </a:t>
            </a:r>
          </a:p>
        </p:txBody>
      </p:sp>
      <p:sp>
        <p:nvSpPr>
          <p:cNvPr id="8" name="Rectangle 7"/>
          <p:cNvSpPr/>
          <p:nvPr/>
        </p:nvSpPr>
        <p:spPr>
          <a:xfrm>
            <a:off x="2" y="-25706"/>
            <a:ext cx="9143999" cy="791941"/>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7723" tIns="63862" rIns="127723" bIns="63862" rtlCol="0" anchor="ctr"/>
          <a:lstStyle/>
          <a:p>
            <a:pPr algn="ctr"/>
            <a:r>
              <a:rPr lang="en-US" sz="2500" dirty="0">
                <a:solidFill>
                  <a:schemeClr val="accent1"/>
                </a:solidFill>
              </a:rPr>
              <a:t> </a:t>
            </a:r>
          </a:p>
        </p:txBody>
      </p:sp>
      <p:sp>
        <p:nvSpPr>
          <p:cNvPr id="9" name="Rectangle 8"/>
          <p:cNvSpPr/>
          <p:nvPr/>
        </p:nvSpPr>
        <p:spPr>
          <a:xfrm>
            <a:off x="8173526" y="6627317"/>
            <a:ext cx="970475" cy="235568"/>
          </a:xfrm>
          <a:prstGeom prst="rect">
            <a:avLst/>
          </a:prstGeom>
          <a:solidFill>
            <a:srgbClr val="B1151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7723" tIns="63862" rIns="127723" bIns="63862" rtlCol="0" anchor="ctr"/>
          <a:lstStyle/>
          <a:p>
            <a:pPr algn="ctr"/>
            <a:endParaRPr lang="en-US" sz="2500">
              <a:solidFill>
                <a:schemeClr val="accent1"/>
              </a:solidFill>
            </a:endParaRPr>
          </a:p>
        </p:txBody>
      </p:sp>
      <p:sp>
        <p:nvSpPr>
          <p:cNvPr id="10" name="Rectangle 9"/>
          <p:cNvSpPr/>
          <p:nvPr/>
        </p:nvSpPr>
        <p:spPr>
          <a:xfrm>
            <a:off x="-8466" y="-25707"/>
            <a:ext cx="970475" cy="783772"/>
          </a:xfrm>
          <a:prstGeom prst="rect">
            <a:avLst/>
          </a:prstGeom>
          <a:solidFill>
            <a:srgbClr val="C1172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7723" tIns="63862" rIns="127723" bIns="63862" rtlCol="0" anchor="ctr"/>
          <a:lstStyle/>
          <a:p>
            <a:pPr algn="ctr"/>
            <a:endParaRPr lang="en-US" sz="2500">
              <a:solidFill>
                <a:schemeClr val="accent1"/>
              </a:solidFill>
            </a:endParaRPr>
          </a:p>
        </p:txBody>
      </p:sp>
      <p:sp>
        <p:nvSpPr>
          <p:cNvPr id="12" name="Slide Number Placeholder 2"/>
          <p:cNvSpPr>
            <a:spLocks noGrp="1"/>
          </p:cNvSpPr>
          <p:nvPr>
            <p:ph type="sldNum" sz="quarter" idx="4"/>
          </p:nvPr>
        </p:nvSpPr>
        <p:spPr>
          <a:xfrm>
            <a:off x="8367891" y="6665909"/>
            <a:ext cx="627944" cy="153888"/>
          </a:xfrm>
          <a:prstGeom prst="rect">
            <a:avLst/>
          </a:prstGeom>
        </p:spPr>
        <p:txBody>
          <a:bodyPr lIns="72000" tIns="0" rIns="72000" bIns="0">
            <a:spAutoFit/>
          </a:bodyPr>
          <a:lstStyle>
            <a:lvl1pPr>
              <a:defRPr/>
            </a:lvl1pPr>
          </a:lstStyle>
          <a:p>
            <a:pPr algn="ctr"/>
            <a:fld id="{53F0B3ED-4F75-49BF-B028-1A262D3A6E64}" type="slidenum">
              <a:rPr lang="fr-FR" sz="1000" smtClean="0">
                <a:solidFill>
                  <a:schemeClr val="bg1"/>
                </a:solidFill>
                <a:latin typeface="Arial" charset="0"/>
                <a:ea typeface="Arial" charset="0"/>
                <a:cs typeface="Arial" charset="0"/>
              </a:rPr>
              <a:t>‹N°›</a:t>
            </a:fld>
            <a:endParaRPr lang="fr-FR" sz="1000" dirty="0">
              <a:solidFill>
                <a:schemeClr val="bg1"/>
              </a:solidFill>
              <a:latin typeface="Arial" charset="0"/>
              <a:ea typeface="Arial" charset="0"/>
              <a:cs typeface="Arial" charset="0"/>
            </a:endParaRPr>
          </a:p>
        </p:txBody>
      </p:sp>
      <p:pic>
        <p:nvPicPr>
          <p:cNvPr id="13" name="Picture 25" descr="cea_logo_typo2_small.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69334" y="224966"/>
            <a:ext cx="612339" cy="346484"/>
          </a:xfrm>
          <a:prstGeom prst="rect">
            <a:avLst/>
          </a:prstGeom>
        </p:spPr>
      </p:pic>
      <p:sp>
        <p:nvSpPr>
          <p:cNvPr id="2" name="Espace réservé du titre 1"/>
          <p:cNvSpPr>
            <a:spLocks noGrp="1"/>
          </p:cNvSpPr>
          <p:nvPr>
            <p:ph type="title"/>
          </p:nvPr>
        </p:nvSpPr>
        <p:spPr>
          <a:xfrm>
            <a:off x="1107441" y="196179"/>
            <a:ext cx="4395374" cy="379192"/>
          </a:xfrm>
          <a:prstGeom prst="rect">
            <a:avLst/>
          </a:prstGeom>
        </p:spPr>
        <p:txBody>
          <a:bodyPr vert="horz" wrap="square" lIns="127723" tIns="50285" rIns="127723" bIns="50285" rtlCol="0" anchor="ctr">
            <a:spAutoFit/>
          </a:bodyPr>
          <a:lstStyle/>
          <a:p>
            <a:r>
              <a:rPr lang="fr-FR" dirty="0"/>
              <a:t>Modifiez le style du titre</a:t>
            </a:r>
          </a:p>
        </p:txBody>
      </p:sp>
      <p:sp>
        <p:nvSpPr>
          <p:cNvPr id="17" name="Rectangle 16"/>
          <p:cNvSpPr/>
          <p:nvPr/>
        </p:nvSpPr>
        <p:spPr>
          <a:xfrm>
            <a:off x="96652" y="6635131"/>
            <a:ext cx="4132448" cy="195438"/>
          </a:xfrm>
          <a:prstGeom prst="rect">
            <a:avLst/>
          </a:prstGeom>
        </p:spPr>
        <p:txBody>
          <a:bodyPr wrap="square" lIns="72000" tIns="0" rIns="72000" bIns="0">
            <a:spAutoFit/>
          </a:bodyPr>
          <a:lstStyle/>
          <a:p>
            <a:pPr>
              <a:lnSpc>
                <a:spcPct val="140000"/>
              </a:lnSpc>
            </a:pPr>
            <a:r>
              <a:rPr lang="fr-FR" sz="1000" kern="0" dirty="0">
                <a:solidFill>
                  <a:schemeClr val="bg1">
                    <a:lumMod val="50000"/>
                  </a:schemeClr>
                </a:solidFill>
                <a:latin typeface="Calibri"/>
                <a:cs typeface="Calibri"/>
              </a:rPr>
              <a:t>Commissariat à l’énergie atomique et aux énergies alternatives</a:t>
            </a:r>
          </a:p>
        </p:txBody>
      </p:sp>
      <p:sp>
        <p:nvSpPr>
          <p:cNvPr id="5" name="ZoneTexte 4"/>
          <p:cNvSpPr txBox="1"/>
          <p:nvPr/>
        </p:nvSpPr>
        <p:spPr>
          <a:xfrm>
            <a:off x="4961466" y="6658217"/>
            <a:ext cx="1657039" cy="169277"/>
          </a:xfrm>
          <a:prstGeom prst="rect">
            <a:avLst/>
          </a:prstGeom>
          <a:noFill/>
        </p:spPr>
        <p:txBody>
          <a:bodyPr wrap="none" lIns="72000" tIns="0" rIns="72000" bIns="0" rtlCol="0">
            <a:spAutoFit/>
          </a:bodyPr>
          <a:lstStyle/>
          <a:p>
            <a:r>
              <a:rPr lang="fr-FR" sz="1100" dirty="0" smtClean="0">
                <a:latin typeface="Calibri" panose="020F0502020204030204" pitchFamily="34" charset="0"/>
              </a:rPr>
              <a:t>C3</a:t>
            </a:r>
            <a:r>
              <a:rPr lang="fr-FR" sz="1100" baseline="0" dirty="0" smtClean="0">
                <a:latin typeface="Calibri" panose="020F0502020204030204" pitchFamily="34" charset="0"/>
              </a:rPr>
              <a:t> – Inférence bayésienne</a:t>
            </a:r>
            <a:endParaRPr lang="fr-FR" sz="1100" dirty="0">
              <a:latin typeface="Calibri" panose="020F0502020204030204" pitchFamily="34" charset="0"/>
            </a:endParaRPr>
          </a:p>
        </p:txBody>
      </p:sp>
    </p:spTree>
    <p:extLst>
      <p:ext uri="{BB962C8B-B14F-4D97-AF65-F5344CB8AC3E}">
        <p14:creationId xmlns:p14="http://schemas.microsoft.com/office/powerpoint/2010/main" val="1532843132"/>
      </p:ext>
    </p:extLst>
  </p:cSld>
  <p:clrMap bg1="lt1" tx1="dk1" bg2="lt2" tx2="dk2" accent1="accent1" accent2="accent2" accent3="accent3" accent4="accent4" accent5="accent5" accent6="accent6" hlink="hlink" folHlink="folHlink"/>
  <p:sldLayoutIdLst>
    <p:sldLayoutId id="2147483694" r:id="rId1"/>
    <p:sldLayoutId id="2147483704" r:id="rId2"/>
    <p:sldLayoutId id="2147483705" r:id="rId3"/>
    <p:sldLayoutId id="2147483706" r:id="rId4"/>
    <p:sldLayoutId id="2147483709" r:id="rId5"/>
    <p:sldLayoutId id="2147483710" r:id="rId6"/>
    <p:sldLayoutId id="2147483711" r:id="rId7"/>
    <p:sldLayoutId id="2147483708" r:id="rId8"/>
    <p:sldLayoutId id="2147483707" r:id="rId9"/>
    <p:sldLayoutId id="2147483732" r:id="rId10"/>
    <p:sldLayoutId id="2147483701" r:id="rId11"/>
    <p:sldLayoutId id="2147483702" r:id="rId12"/>
  </p:sldLayoutIdLst>
  <p:timing>
    <p:tnLst>
      <p:par>
        <p:cTn id="1" dur="indefinite" restart="never" nodeType="tmRoot"/>
      </p:par>
    </p:tnLst>
  </p:timing>
  <p:hf hdr="0"/>
  <p:txStyles>
    <p:titleStyle>
      <a:lvl1pPr marL="0" algn="l" defTabSz="957925" rtl="0" eaLnBrk="1" latinLnBrk="0" hangingPunct="1">
        <a:lnSpc>
          <a:spcPct val="80000"/>
        </a:lnSpc>
        <a:spcBef>
          <a:spcPct val="0"/>
        </a:spcBef>
        <a:buNone/>
        <a:defRPr lang="fr-FR" sz="2200" b="1" kern="1200" cap="none" baseline="0" dirty="0">
          <a:solidFill>
            <a:schemeClr val="bg2">
              <a:lumMod val="50000"/>
            </a:schemeClr>
          </a:solidFill>
          <a:latin typeface="Calibri"/>
          <a:ea typeface="+mj-ea"/>
          <a:cs typeface="+mj-cs"/>
        </a:defRPr>
      </a:lvl1pPr>
    </p:titleStyle>
    <p:bodyStyle>
      <a:lvl1pPr marL="239481" indent="-239481" algn="l" defTabSz="957925" rtl="0" eaLnBrk="1" latinLnBrk="0" hangingPunct="1">
        <a:lnSpc>
          <a:spcPct val="90000"/>
        </a:lnSpc>
        <a:spcBef>
          <a:spcPts val="1048"/>
        </a:spcBef>
        <a:buClr>
          <a:srgbClr val="548235"/>
        </a:buClr>
        <a:buSzPct val="80000"/>
        <a:buFont typeface="Wingdings 3" panose="05040102010807070707" pitchFamily="18" charset="2"/>
        <a:buChar char=""/>
        <a:defRPr sz="1800" b="1" kern="1200">
          <a:solidFill>
            <a:schemeClr val="bg2">
              <a:lumMod val="50000"/>
            </a:schemeClr>
          </a:solidFill>
          <a:latin typeface="Calibri" charset="0"/>
          <a:ea typeface="Calibri" charset="0"/>
          <a:cs typeface="Calibri" charset="0"/>
        </a:defRPr>
      </a:lvl1pPr>
      <a:lvl2pPr marL="718444" indent="-239481" algn="l" defTabSz="957925" rtl="0" eaLnBrk="1" latinLnBrk="0" hangingPunct="1">
        <a:lnSpc>
          <a:spcPct val="90000"/>
        </a:lnSpc>
        <a:spcBef>
          <a:spcPts val="524"/>
        </a:spcBef>
        <a:buClr>
          <a:srgbClr val="548235"/>
        </a:buClr>
        <a:buFont typeface="Calibri" panose="020F0502020204030204" pitchFamily="34" charset="0"/>
        <a:buChar char="-"/>
        <a:defRPr sz="1600" kern="1200">
          <a:solidFill>
            <a:schemeClr val="bg2">
              <a:lumMod val="50000"/>
            </a:schemeClr>
          </a:solidFill>
          <a:latin typeface="Calibri" charset="0"/>
          <a:ea typeface="Calibri" charset="0"/>
          <a:cs typeface="Calibri" charset="0"/>
        </a:defRPr>
      </a:lvl2pPr>
      <a:lvl3pPr marL="1197407" indent="-239481" algn="l" defTabSz="957925" rtl="0" eaLnBrk="1" latinLnBrk="0" hangingPunct="1">
        <a:lnSpc>
          <a:spcPct val="90000"/>
        </a:lnSpc>
        <a:spcBef>
          <a:spcPts val="524"/>
        </a:spcBef>
        <a:buClr>
          <a:srgbClr val="548235"/>
        </a:buClr>
        <a:buFont typeface="Wingdings" panose="05000000000000000000" pitchFamily="2" charset="2"/>
        <a:buChar char="§"/>
        <a:defRPr sz="1400" kern="1200">
          <a:solidFill>
            <a:schemeClr val="bg2">
              <a:lumMod val="50000"/>
            </a:schemeClr>
          </a:solidFill>
          <a:latin typeface="Calibri" charset="0"/>
          <a:ea typeface="Calibri" charset="0"/>
          <a:cs typeface="Calibri" charset="0"/>
        </a:defRPr>
      </a:lvl3pPr>
      <a:lvl4pPr marL="1676370" indent="-239481" algn="l" defTabSz="957925" rtl="0" eaLnBrk="1" latinLnBrk="0" hangingPunct="1">
        <a:lnSpc>
          <a:spcPct val="90000"/>
        </a:lnSpc>
        <a:spcBef>
          <a:spcPts val="524"/>
        </a:spcBef>
        <a:buClr>
          <a:srgbClr val="548235"/>
        </a:buClr>
        <a:buFont typeface="Calibri" panose="020F0502020204030204" pitchFamily="34" charset="0"/>
        <a:buChar char="-"/>
        <a:defRPr sz="1200" kern="1200">
          <a:solidFill>
            <a:schemeClr val="bg2">
              <a:lumMod val="50000"/>
            </a:schemeClr>
          </a:solidFill>
          <a:latin typeface="Calibri" charset="0"/>
          <a:ea typeface="Calibri" charset="0"/>
          <a:cs typeface="Calibri" charset="0"/>
        </a:defRPr>
      </a:lvl4pPr>
      <a:lvl5pPr marL="2155332" indent="-239481" algn="l" defTabSz="957925" rtl="0" eaLnBrk="1" latinLnBrk="0" hangingPunct="1">
        <a:lnSpc>
          <a:spcPct val="90000"/>
        </a:lnSpc>
        <a:spcBef>
          <a:spcPts val="524"/>
        </a:spcBef>
        <a:buClr>
          <a:srgbClr val="548235"/>
        </a:buClr>
        <a:buFont typeface="Wingdings" panose="05000000000000000000" pitchFamily="2" charset="2"/>
        <a:buChar char="§"/>
        <a:defRPr sz="1200" kern="1200">
          <a:solidFill>
            <a:schemeClr val="bg2">
              <a:lumMod val="50000"/>
            </a:schemeClr>
          </a:solidFill>
          <a:latin typeface="Calibri" charset="0"/>
          <a:ea typeface="Calibri" charset="0"/>
          <a:cs typeface="Calibri" charset="0"/>
        </a:defRPr>
      </a:lvl5pPr>
      <a:lvl6pPr marL="2634295"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6pPr>
      <a:lvl7pPr marL="3113258"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7pPr>
      <a:lvl8pPr marL="3592220"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8pPr>
      <a:lvl9pPr marL="4071183"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57925" rtl="0" eaLnBrk="1" latinLnBrk="0" hangingPunct="1">
        <a:defRPr sz="1900" kern="1200">
          <a:solidFill>
            <a:schemeClr val="tx1"/>
          </a:solidFill>
          <a:latin typeface="+mn-lt"/>
          <a:ea typeface="+mn-ea"/>
          <a:cs typeface="+mn-cs"/>
        </a:defRPr>
      </a:lvl1pPr>
      <a:lvl2pPr marL="478963" algn="l" defTabSz="957925" rtl="0" eaLnBrk="1" latinLnBrk="0" hangingPunct="1">
        <a:defRPr sz="1900" kern="1200">
          <a:solidFill>
            <a:schemeClr val="tx1"/>
          </a:solidFill>
          <a:latin typeface="+mn-lt"/>
          <a:ea typeface="+mn-ea"/>
          <a:cs typeface="+mn-cs"/>
        </a:defRPr>
      </a:lvl2pPr>
      <a:lvl3pPr marL="957925" algn="l" defTabSz="957925" rtl="0" eaLnBrk="1" latinLnBrk="0" hangingPunct="1">
        <a:defRPr sz="1900" kern="1200">
          <a:solidFill>
            <a:schemeClr val="tx1"/>
          </a:solidFill>
          <a:latin typeface="+mn-lt"/>
          <a:ea typeface="+mn-ea"/>
          <a:cs typeface="+mn-cs"/>
        </a:defRPr>
      </a:lvl3pPr>
      <a:lvl4pPr marL="1436888" algn="l" defTabSz="957925" rtl="0" eaLnBrk="1" latinLnBrk="0" hangingPunct="1">
        <a:defRPr sz="1900" kern="1200">
          <a:solidFill>
            <a:schemeClr val="tx1"/>
          </a:solidFill>
          <a:latin typeface="+mn-lt"/>
          <a:ea typeface="+mn-ea"/>
          <a:cs typeface="+mn-cs"/>
        </a:defRPr>
      </a:lvl4pPr>
      <a:lvl5pPr marL="1915851" algn="l" defTabSz="957925" rtl="0" eaLnBrk="1" latinLnBrk="0" hangingPunct="1">
        <a:defRPr sz="1900" kern="1200">
          <a:solidFill>
            <a:schemeClr val="tx1"/>
          </a:solidFill>
          <a:latin typeface="+mn-lt"/>
          <a:ea typeface="+mn-ea"/>
          <a:cs typeface="+mn-cs"/>
        </a:defRPr>
      </a:lvl5pPr>
      <a:lvl6pPr marL="2394814" algn="l" defTabSz="957925" rtl="0" eaLnBrk="1" latinLnBrk="0" hangingPunct="1">
        <a:defRPr sz="1900" kern="1200">
          <a:solidFill>
            <a:schemeClr val="tx1"/>
          </a:solidFill>
          <a:latin typeface="+mn-lt"/>
          <a:ea typeface="+mn-ea"/>
          <a:cs typeface="+mn-cs"/>
        </a:defRPr>
      </a:lvl6pPr>
      <a:lvl7pPr marL="2873776" algn="l" defTabSz="957925" rtl="0" eaLnBrk="1" latinLnBrk="0" hangingPunct="1">
        <a:defRPr sz="1900" kern="1200">
          <a:solidFill>
            <a:schemeClr val="tx1"/>
          </a:solidFill>
          <a:latin typeface="+mn-lt"/>
          <a:ea typeface="+mn-ea"/>
          <a:cs typeface="+mn-cs"/>
        </a:defRPr>
      </a:lvl7pPr>
      <a:lvl8pPr marL="3352739" algn="l" defTabSz="957925" rtl="0" eaLnBrk="1" latinLnBrk="0" hangingPunct="1">
        <a:defRPr sz="1900" kern="1200">
          <a:solidFill>
            <a:schemeClr val="tx1"/>
          </a:solidFill>
          <a:latin typeface="+mn-lt"/>
          <a:ea typeface="+mn-ea"/>
          <a:cs typeface="+mn-cs"/>
        </a:defRPr>
      </a:lvl8pPr>
      <a:lvl9pPr marL="3831702" algn="l" defTabSz="957925"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2" y="1293436"/>
            <a:ext cx="7886700" cy="1382648"/>
          </a:xfrm>
          <a:prstGeom prst="rect">
            <a:avLst/>
          </a:prstGeom>
        </p:spPr>
        <p:txBody>
          <a:bodyPr vert="horz" lIns="127723" tIns="63862" rIns="127723" bIns="63862" rtlCol="0">
            <a:spAutoFit/>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7" name="Rectangle 6"/>
          <p:cNvSpPr/>
          <p:nvPr/>
        </p:nvSpPr>
        <p:spPr>
          <a:xfrm>
            <a:off x="0" y="6625817"/>
            <a:ext cx="9144000" cy="234077"/>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7723" tIns="63862" rIns="127723" bIns="63862" rtlCol="0" anchor="ctr"/>
          <a:lstStyle/>
          <a:p>
            <a:pPr algn="ctr"/>
            <a:r>
              <a:rPr lang="en-US" sz="2500" dirty="0">
                <a:solidFill>
                  <a:schemeClr val="accent1"/>
                </a:solidFill>
              </a:rPr>
              <a:t> </a:t>
            </a:r>
          </a:p>
        </p:txBody>
      </p:sp>
      <p:sp>
        <p:nvSpPr>
          <p:cNvPr id="8" name="Rectangle 7"/>
          <p:cNvSpPr/>
          <p:nvPr/>
        </p:nvSpPr>
        <p:spPr>
          <a:xfrm>
            <a:off x="2" y="-25706"/>
            <a:ext cx="9143999" cy="791941"/>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7723" tIns="63862" rIns="127723" bIns="63862" rtlCol="0" anchor="ctr"/>
          <a:lstStyle/>
          <a:p>
            <a:pPr algn="ctr"/>
            <a:r>
              <a:rPr lang="en-US" sz="2500" dirty="0">
                <a:solidFill>
                  <a:schemeClr val="accent1"/>
                </a:solidFill>
              </a:rPr>
              <a:t> </a:t>
            </a:r>
          </a:p>
        </p:txBody>
      </p:sp>
      <p:sp>
        <p:nvSpPr>
          <p:cNvPr id="9" name="Rectangle 8"/>
          <p:cNvSpPr/>
          <p:nvPr/>
        </p:nvSpPr>
        <p:spPr>
          <a:xfrm>
            <a:off x="8173526" y="6627317"/>
            <a:ext cx="970475" cy="235568"/>
          </a:xfrm>
          <a:prstGeom prst="rect">
            <a:avLst/>
          </a:prstGeom>
          <a:solidFill>
            <a:srgbClr val="B1151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7723" tIns="63862" rIns="127723" bIns="63862" rtlCol="0" anchor="ctr"/>
          <a:lstStyle/>
          <a:p>
            <a:pPr algn="ctr"/>
            <a:endParaRPr lang="en-US" sz="2500">
              <a:solidFill>
                <a:schemeClr val="accent1"/>
              </a:solidFill>
            </a:endParaRPr>
          </a:p>
        </p:txBody>
      </p:sp>
      <p:sp>
        <p:nvSpPr>
          <p:cNvPr id="10" name="Rectangle 9"/>
          <p:cNvSpPr/>
          <p:nvPr/>
        </p:nvSpPr>
        <p:spPr>
          <a:xfrm>
            <a:off x="-8466" y="-25707"/>
            <a:ext cx="970475" cy="783772"/>
          </a:xfrm>
          <a:prstGeom prst="rect">
            <a:avLst/>
          </a:prstGeom>
          <a:solidFill>
            <a:srgbClr val="C1172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7723" tIns="63862" rIns="127723" bIns="63862" rtlCol="0" anchor="ctr"/>
          <a:lstStyle/>
          <a:p>
            <a:pPr algn="ctr"/>
            <a:endParaRPr lang="en-US" sz="2500">
              <a:solidFill>
                <a:schemeClr val="accent1"/>
              </a:solidFill>
            </a:endParaRPr>
          </a:p>
        </p:txBody>
      </p:sp>
      <p:sp>
        <p:nvSpPr>
          <p:cNvPr id="12" name="Slide Number Placeholder 2"/>
          <p:cNvSpPr>
            <a:spLocks noGrp="1"/>
          </p:cNvSpPr>
          <p:nvPr>
            <p:ph type="sldNum" sz="quarter" idx="4"/>
          </p:nvPr>
        </p:nvSpPr>
        <p:spPr>
          <a:xfrm>
            <a:off x="8367891" y="6665909"/>
            <a:ext cx="627944" cy="153888"/>
          </a:xfrm>
          <a:prstGeom prst="rect">
            <a:avLst/>
          </a:prstGeom>
        </p:spPr>
        <p:txBody>
          <a:bodyPr lIns="72000" tIns="0" rIns="72000" bIns="0">
            <a:spAutoFit/>
          </a:bodyPr>
          <a:lstStyle>
            <a:lvl1pPr>
              <a:defRPr/>
            </a:lvl1pPr>
          </a:lstStyle>
          <a:p>
            <a:pPr algn="ctr"/>
            <a:fld id="{53F0B3ED-4F75-49BF-B028-1A262D3A6E64}" type="slidenum">
              <a:rPr lang="fr-FR" sz="1000" smtClean="0">
                <a:solidFill>
                  <a:schemeClr val="bg1"/>
                </a:solidFill>
                <a:latin typeface="Arial" charset="0"/>
                <a:ea typeface="Arial" charset="0"/>
                <a:cs typeface="Arial" charset="0"/>
              </a:rPr>
              <a:t>‹N°›</a:t>
            </a:fld>
            <a:endParaRPr lang="fr-FR" sz="1000" dirty="0">
              <a:solidFill>
                <a:schemeClr val="bg1"/>
              </a:solidFill>
              <a:latin typeface="Arial" charset="0"/>
              <a:ea typeface="Arial" charset="0"/>
              <a:cs typeface="Arial" charset="0"/>
            </a:endParaRPr>
          </a:p>
        </p:txBody>
      </p:sp>
      <p:pic>
        <p:nvPicPr>
          <p:cNvPr id="13" name="Picture 25" descr="cea_logo_typo2_small.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9334" y="224966"/>
            <a:ext cx="612339" cy="346484"/>
          </a:xfrm>
          <a:prstGeom prst="rect">
            <a:avLst/>
          </a:prstGeom>
        </p:spPr>
      </p:pic>
      <p:sp>
        <p:nvSpPr>
          <p:cNvPr id="2" name="Espace réservé du titre 1"/>
          <p:cNvSpPr>
            <a:spLocks noGrp="1"/>
          </p:cNvSpPr>
          <p:nvPr>
            <p:ph type="title"/>
          </p:nvPr>
        </p:nvSpPr>
        <p:spPr>
          <a:xfrm>
            <a:off x="1107441" y="196179"/>
            <a:ext cx="4395374" cy="379192"/>
          </a:xfrm>
          <a:prstGeom prst="rect">
            <a:avLst/>
          </a:prstGeom>
        </p:spPr>
        <p:txBody>
          <a:bodyPr vert="horz" wrap="square" lIns="127723" tIns="50285" rIns="127723" bIns="50285" rtlCol="0" anchor="ctr">
            <a:spAutoFit/>
          </a:bodyPr>
          <a:lstStyle/>
          <a:p>
            <a:r>
              <a:rPr lang="fr-FR" dirty="0"/>
              <a:t>Modifiez le style du titre</a:t>
            </a:r>
          </a:p>
        </p:txBody>
      </p:sp>
      <p:sp>
        <p:nvSpPr>
          <p:cNvPr id="15" name="Espace réservé du texte 12"/>
          <p:cNvSpPr txBox="1">
            <a:spLocks/>
          </p:cNvSpPr>
          <p:nvPr/>
        </p:nvSpPr>
        <p:spPr>
          <a:xfrm>
            <a:off x="6593653" y="6666681"/>
            <a:ext cx="1583653" cy="152349"/>
          </a:xfrm>
          <a:prstGeom prst="rect">
            <a:avLst/>
          </a:prstGeom>
        </p:spPr>
        <p:txBody>
          <a:bodyPr wrap="square" lIns="72000" tIns="0" rIns="72000" bIns="0">
            <a:spAutoFit/>
          </a:bodyPr>
          <a:lstStyle>
            <a:lvl1pPr marL="0" indent="0" algn="l" defTabSz="685800" rtl="0" eaLnBrk="1" latinLnBrk="0" hangingPunct="1">
              <a:lnSpc>
                <a:spcPct val="90000"/>
              </a:lnSpc>
              <a:spcBef>
                <a:spcPts val="750"/>
              </a:spcBef>
              <a:buFontTx/>
              <a:buNone/>
              <a:defRPr sz="900" b="0" kern="1200">
                <a:solidFill>
                  <a:schemeClr val="bg1"/>
                </a:solidFill>
                <a:latin typeface="Calibri" charset="0"/>
                <a:ea typeface="Calibri" charset="0"/>
                <a:cs typeface="Calibri" charset="0"/>
              </a:defRPr>
            </a:lvl1pPr>
            <a:lvl2pPr marL="514350" indent="-171450" algn="l" defTabSz="685800" rtl="0" eaLnBrk="1" latinLnBrk="0" hangingPunct="1">
              <a:lnSpc>
                <a:spcPct val="90000"/>
              </a:lnSpc>
              <a:spcBef>
                <a:spcPts val="375"/>
              </a:spcBef>
              <a:buFont typeface="Courier New" panose="02070309020205020404" pitchFamily="49" charset="0"/>
              <a:buChar char="o"/>
              <a:defRPr sz="1800" kern="1200">
                <a:solidFill>
                  <a:schemeClr val="bg2">
                    <a:lumMod val="50000"/>
                  </a:schemeClr>
                </a:solidFill>
                <a:latin typeface="Calibri" charset="0"/>
                <a:ea typeface="Calibri" charset="0"/>
                <a:cs typeface="Calibri" charset="0"/>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bg2">
                    <a:lumMod val="50000"/>
                  </a:schemeClr>
                </a:solidFill>
                <a:latin typeface="Calibri" charset="0"/>
                <a:ea typeface="Calibri" charset="0"/>
                <a:cs typeface="Calibri"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bg2">
                    <a:lumMod val="50000"/>
                  </a:schemeClr>
                </a:solidFill>
                <a:latin typeface="Calibri" charset="0"/>
                <a:ea typeface="Calibri" charset="0"/>
                <a:cs typeface="Calibri"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bg2">
                    <a:lumMod val="50000"/>
                  </a:schemeClr>
                </a:solidFill>
                <a:latin typeface="Calibri" charset="0"/>
                <a:ea typeface="Calibri" charset="0"/>
                <a:cs typeface="Calibri"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r"/>
            <a:fld id="{E77F22B5-7D27-43F2-84DD-15A13BA901E0}" type="datetime4">
              <a:rPr lang="fr-FR" sz="1100" smtClean="0">
                <a:solidFill>
                  <a:schemeClr val="tx1">
                    <a:lumMod val="60000"/>
                    <a:lumOff val="40000"/>
                  </a:schemeClr>
                </a:solidFill>
              </a:rPr>
              <a:t>8 février 2023</a:t>
            </a:fld>
            <a:endParaRPr lang="fr-FR" sz="1100" dirty="0">
              <a:solidFill>
                <a:schemeClr val="tx1">
                  <a:lumMod val="60000"/>
                  <a:lumOff val="40000"/>
                </a:schemeClr>
              </a:solidFill>
            </a:endParaRPr>
          </a:p>
        </p:txBody>
      </p:sp>
      <p:sp>
        <p:nvSpPr>
          <p:cNvPr id="17" name="Rectangle 16"/>
          <p:cNvSpPr/>
          <p:nvPr/>
        </p:nvSpPr>
        <p:spPr>
          <a:xfrm>
            <a:off x="96652" y="6635131"/>
            <a:ext cx="4132448" cy="195438"/>
          </a:xfrm>
          <a:prstGeom prst="rect">
            <a:avLst/>
          </a:prstGeom>
        </p:spPr>
        <p:txBody>
          <a:bodyPr wrap="square" lIns="72000" tIns="0" rIns="72000" bIns="0">
            <a:spAutoFit/>
          </a:bodyPr>
          <a:lstStyle/>
          <a:p>
            <a:pPr>
              <a:lnSpc>
                <a:spcPct val="140000"/>
              </a:lnSpc>
            </a:pPr>
            <a:r>
              <a:rPr lang="fr-FR" sz="1000" kern="0" dirty="0">
                <a:solidFill>
                  <a:schemeClr val="bg1">
                    <a:lumMod val="50000"/>
                  </a:schemeClr>
                </a:solidFill>
                <a:latin typeface="Calibri"/>
                <a:cs typeface="Calibri"/>
              </a:rPr>
              <a:t>Commissariat à l’énergie atomique et aux énergies alternatives</a:t>
            </a:r>
          </a:p>
        </p:txBody>
      </p:sp>
      <p:sp>
        <p:nvSpPr>
          <p:cNvPr id="5" name="ZoneTexte 4"/>
          <p:cNvSpPr txBox="1"/>
          <p:nvPr/>
        </p:nvSpPr>
        <p:spPr>
          <a:xfrm>
            <a:off x="4961466" y="6658217"/>
            <a:ext cx="541348" cy="169277"/>
          </a:xfrm>
          <a:prstGeom prst="rect">
            <a:avLst/>
          </a:prstGeom>
          <a:noFill/>
        </p:spPr>
        <p:txBody>
          <a:bodyPr wrap="none" lIns="72000" tIns="0" rIns="72000" bIns="0" rtlCol="0">
            <a:spAutoFit/>
          </a:bodyPr>
          <a:lstStyle/>
          <a:p>
            <a:r>
              <a:rPr lang="fr-FR" sz="1100" dirty="0">
                <a:latin typeface="Calibri" panose="020F0502020204030204" pitchFamily="34" charset="0"/>
              </a:rPr>
              <a:t>Auteur</a:t>
            </a:r>
          </a:p>
        </p:txBody>
      </p:sp>
    </p:spTree>
    <p:extLst>
      <p:ext uri="{BB962C8B-B14F-4D97-AF65-F5344CB8AC3E}">
        <p14:creationId xmlns:p14="http://schemas.microsoft.com/office/powerpoint/2010/main" val="161946039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9" r:id="rId3"/>
    <p:sldLayoutId id="2147483717" r:id="rId4"/>
    <p:sldLayoutId id="2147483718" r:id="rId5"/>
  </p:sldLayoutIdLst>
  <p:timing>
    <p:tnLst>
      <p:par>
        <p:cTn id="1" dur="indefinite" restart="never" nodeType="tmRoot"/>
      </p:par>
    </p:tnLst>
  </p:timing>
  <p:hf hdr="0"/>
  <p:txStyles>
    <p:titleStyle>
      <a:lvl1pPr marL="0" algn="l" defTabSz="957925" rtl="0" eaLnBrk="1" latinLnBrk="0" hangingPunct="1">
        <a:lnSpc>
          <a:spcPct val="80000"/>
        </a:lnSpc>
        <a:spcBef>
          <a:spcPct val="0"/>
        </a:spcBef>
        <a:buNone/>
        <a:defRPr lang="fr-FR" sz="2200" b="1" kern="1200" cap="none" baseline="0" dirty="0">
          <a:solidFill>
            <a:schemeClr val="bg2">
              <a:lumMod val="50000"/>
            </a:schemeClr>
          </a:solidFill>
          <a:latin typeface="Calibri"/>
          <a:ea typeface="+mj-ea"/>
          <a:cs typeface="+mj-cs"/>
        </a:defRPr>
      </a:lvl1pPr>
    </p:titleStyle>
    <p:bodyStyle>
      <a:lvl1pPr marL="239481" indent="-239481" algn="l" defTabSz="957925" rtl="0" eaLnBrk="1" latinLnBrk="0" hangingPunct="1">
        <a:lnSpc>
          <a:spcPct val="90000"/>
        </a:lnSpc>
        <a:spcBef>
          <a:spcPts val="1048"/>
        </a:spcBef>
        <a:buClr>
          <a:srgbClr val="548235"/>
        </a:buClr>
        <a:buSzPct val="80000"/>
        <a:buFont typeface="Wingdings 3" panose="05040102010807070707" pitchFamily="18" charset="2"/>
        <a:buChar char=""/>
        <a:defRPr sz="1800" b="1" kern="1200">
          <a:solidFill>
            <a:schemeClr val="bg2">
              <a:lumMod val="50000"/>
            </a:schemeClr>
          </a:solidFill>
          <a:latin typeface="Calibri" charset="0"/>
          <a:ea typeface="Calibri" charset="0"/>
          <a:cs typeface="Calibri" charset="0"/>
        </a:defRPr>
      </a:lvl1pPr>
      <a:lvl2pPr marL="718444" indent="-239481" algn="l" defTabSz="957925" rtl="0" eaLnBrk="1" latinLnBrk="0" hangingPunct="1">
        <a:lnSpc>
          <a:spcPct val="90000"/>
        </a:lnSpc>
        <a:spcBef>
          <a:spcPts val="524"/>
        </a:spcBef>
        <a:buClr>
          <a:srgbClr val="548235"/>
        </a:buClr>
        <a:buFont typeface="Calibri" panose="020F0502020204030204" pitchFamily="34" charset="0"/>
        <a:buChar char="-"/>
        <a:defRPr sz="1600" kern="1200">
          <a:solidFill>
            <a:schemeClr val="bg2">
              <a:lumMod val="50000"/>
            </a:schemeClr>
          </a:solidFill>
          <a:latin typeface="Calibri" charset="0"/>
          <a:ea typeface="Calibri" charset="0"/>
          <a:cs typeface="Calibri" charset="0"/>
        </a:defRPr>
      </a:lvl2pPr>
      <a:lvl3pPr marL="1197407" indent="-239481" algn="l" defTabSz="957925" rtl="0" eaLnBrk="1" latinLnBrk="0" hangingPunct="1">
        <a:lnSpc>
          <a:spcPct val="90000"/>
        </a:lnSpc>
        <a:spcBef>
          <a:spcPts val="524"/>
        </a:spcBef>
        <a:buClr>
          <a:srgbClr val="548235"/>
        </a:buClr>
        <a:buFont typeface="Wingdings" panose="05000000000000000000" pitchFamily="2" charset="2"/>
        <a:buChar char="§"/>
        <a:defRPr sz="1400" kern="1200">
          <a:solidFill>
            <a:schemeClr val="bg2">
              <a:lumMod val="50000"/>
            </a:schemeClr>
          </a:solidFill>
          <a:latin typeface="Calibri" charset="0"/>
          <a:ea typeface="Calibri" charset="0"/>
          <a:cs typeface="Calibri" charset="0"/>
        </a:defRPr>
      </a:lvl3pPr>
      <a:lvl4pPr marL="1676370" indent="-239481" algn="l" defTabSz="957925" rtl="0" eaLnBrk="1" latinLnBrk="0" hangingPunct="1">
        <a:lnSpc>
          <a:spcPct val="90000"/>
        </a:lnSpc>
        <a:spcBef>
          <a:spcPts val="524"/>
        </a:spcBef>
        <a:buClr>
          <a:srgbClr val="548235"/>
        </a:buClr>
        <a:buFont typeface="Calibri" panose="020F0502020204030204" pitchFamily="34" charset="0"/>
        <a:buChar char="-"/>
        <a:defRPr sz="1200" kern="1200">
          <a:solidFill>
            <a:schemeClr val="bg2">
              <a:lumMod val="50000"/>
            </a:schemeClr>
          </a:solidFill>
          <a:latin typeface="Calibri" charset="0"/>
          <a:ea typeface="Calibri" charset="0"/>
          <a:cs typeface="Calibri" charset="0"/>
        </a:defRPr>
      </a:lvl4pPr>
      <a:lvl5pPr marL="2155332" indent="-239481" algn="l" defTabSz="957925" rtl="0" eaLnBrk="1" latinLnBrk="0" hangingPunct="1">
        <a:lnSpc>
          <a:spcPct val="90000"/>
        </a:lnSpc>
        <a:spcBef>
          <a:spcPts val="524"/>
        </a:spcBef>
        <a:buClr>
          <a:srgbClr val="548235"/>
        </a:buClr>
        <a:buFont typeface="Wingdings" panose="05000000000000000000" pitchFamily="2" charset="2"/>
        <a:buChar char="§"/>
        <a:defRPr sz="1200" kern="1200">
          <a:solidFill>
            <a:schemeClr val="bg2">
              <a:lumMod val="50000"/>
            </a:schemeClr>
          </a:solidFill>
          <a:latin typeface="Calibri" charset="0"/>
          <a:ea typeface="Calibri" charset="0"/>
          <a:cs typeface="Calibri" charset="0"/>
        </a:defRPr>
      </a:lvl5pPr>
      <a:lvl6pPr marL="2634295"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6pPr>
      <a:lvl7pPr marL="3113258"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7pPr>
      <a:lvl8pPr marL="3592220"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8pPr>
      <a:lvl9pPr marL="4071183"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57925" rtl="0" eaLnBrk="1" latinLnBrk="0" hangingPunct="1">
        <a:defRPr sz="1900" kern="1200">
          <a:solidFill>
            <a:schemeClr val="tx1"/>
          </a:solidFill>
          <a:latin typeface="+mn-lt"/>
          <a:ea typeface="+mn-ea"/>
          <a:cs typeface="+mn-cs"/>
        </a:defRPr>
      </a:lvl1pPr>
      <a:lvl2pPr marL="478963" algn="l" defTabSz="957925" rtl="0" eaLnBrk="1" latinLnBrk="0" hangingPunct="1">
        <a:defRPr sz="1900" kern="1200">
          <a:solidFill>
            <a:schemeClr val="tx1"/>
          </a:solidFill>
          <a:latin typeface="+mn-lt"/>
          <a:ea typeface="+mn-ea"/>
          <a:cs typeface="+mn-cs"/>
        </a:defRPr>
      </a:lvl2pPr>
      <a:lvl3pPr marL="957925" algn="l" defTabSz="957925" rtl="0" eaLnBrk="1" latinLnBrk="0" hangingPunct="1">
        <a:defRPr sz="1900" kern="1200">
          <a:solidFill>
            <a:schemeClr val="tx1"/>
          </a:solidFill>
          <a:latin typeface="+mn-lt"/>
          <a:ea typeface="+mn-ea"/>
          <a:cs typeface="+mn-cs"/>
        </a:defRPr>
      </a:lvl3pPr>
      <a:lvl4pPr marL="1436888" algn="l" defTabSz="957925" rtl="0" eaLnBrk="1" latinLnBrk="0" hangingPunct="1">
        <a:defRPr sz="1900" kern="1200">
          <a:solidFill>
            <a:schemeClr val="tx1"/>
          </a:solidFill>
          <a:latin typeface="+mn-lt"/>
          <a:ea typeface="+mn-ea"/>
          <a:cs typeface="+mn-cs"/>
        </a:defRPr>
      </a:lvl4pPr>
      <a:lvl5pPr marL="1915851" algn="l" defTabSz="957925" rtl="0" eaLnBrk="1" latinLnBrk="0" hangingPunct="1">
        <a:defRPr sz="1900" kern="1200">
          <a:solidFill>
            <a:schemeClr val="tx1"/>
          </a:solidFill>
          <a:latin typeface="+mn-lt"/>
          <a:ea typeface="+mn-ea"/>
          <a:cs typeface="+mn-cs"/>
        </a:defRPr>
      </a:lvl5pPr>
      <a:lvl6pPr marL="2394814" algn="l" defTabSz="957925" rtl="0" eaLnBrk="1" latinLnBrk="0" hangingPunct="1">
        <a:defRPr sz="1900" kern="1200">
          <a:solidFill>
            <a:schemeClr val="tx1"/>
          </a:solidFill>
          <a:latin typeface="+mn-lt"/>
          <a:ea typeface="+mn-ea"/>
          <a:cs typeface="+mn-cs"/>
        </a:defRPr>
      </a:lvl6pPr>
      <a:lvl7pPr marL="2873776" algn="l" defTabSz="957925" rtl="0" eaLnBrk="1" latinLnBrk="0" hangingPunct="1">
        <a:defRPr sz="1900" kern="1200">
          <a:solidFill>
            <a:schemeClr val="tx1"/>
          </a:solidFill>
          <a:latin typeface="+mn-lt"/>
          <a:ea typeface="+mn-ea"/>
          <a:cs typeface="+mn-cs"/>
        </a:defRPr>
      </a:lvl7pPr>
      <a:lvl8pPr marL="3352739" algn="l" defTabSz="957925" rtl="0" eaLnBrk="1" latinLnBrk="0" hangingPunct="1">
        <a:defRPr sz="1900" kern="1200">
          <a:solidFill>
            <a:schemeClr val="tx1"/>
          </a:solidFill>
          <a:latin typeface="+mn-lt"/>
          <a:ea typeface="+mn-ea"/>
          <a:cs typeface="+mn-cs"/>
        </a:defRPr>
      </a:lvl8pPr>
      <a:lvl9pPr marL="3831702" algn="l" defTabSz="957925" rtl="0" eaLnBrk="1" latinLnBrk="0" hangingPunct="1">
        <a:defRPr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2" y="1293436"/>
            <a:ext cx="7886700" cy="1382648"/>
          </a:xfrm>
          <a:prstGeom prst="rect">
            <a:avLst/>
          </a:prstGeom>
        </p:spPr>
        <p:txBody>
          <a:bodyPr vert="horz" lIns="127723" tIns="63862" rIns="127723" bIns="63862" rtlCol="0">
            <a:spAutoFit/>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7" name="Rectangle 6"/>
          <p:cNvSpPr/>
          <p:nvPr/>
        </p:nvSpPr>
        <p:spPr>
          <a:xfrm>
            <a:off x="0" y="6625817"/>
            <a:ext cx="9144000" cy="234077"/>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7723" tIns="63862" rIns="127723" bIns="63862" rtlCol="0" anchor="ctr"/>
          <a:lstStyle/>
          <a:p>
            <a:pPr algn="ctr"/>
            <a:r>
              <a:rPr lang="en-US" sz="2500" dirty="0">
                <a:solidFill>
                  <a:schemeClr val="accent1"/>
                </a:solidFill>
              </a:rPr>
              <a:t> </a:t>
            </a:r>
          </a:p>
        </p:txBody>
      </p:sp>
      <p:sp>
        <p:nvSpPr>
          <p:cNvPr id="8" name="Rectangle 7"/>
          <p:cNvSpPr/>
          <p:nvPr/>
        </p:nvSpPr>
        <p:spPr>
          <a:xfrm>
            <a:off x="2" y="-25706"/>
            <a:ext cx="9143999" cy="791941"/>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7723" tIns="63862" rIns="127723" bIns="63862" rtlCol="0" anchor="ctr"/>
          <a:lstStyle/>
          <a:p>
            <a:pPr algn="ctr"/>
            <a:r>
              <a:rPr lang="en-US" sz="2500" dirty="0">
                <a:solidFill>
                  <a:schemeClr val="accent1"/>
                </a:solidFill>
              </a:rPr>
              <a:t> </a:t>
            </a:r>
          </a:p>
        </p:txBody>
      </p:sp>
      <p:sp>
        <p:nvSpPr>
          <p:cNvPr id="9" name="Rectangle 8"/>
          <p:cNvSpPr/>
          <p:nvPr/>
        </p:nvSpPr>
        <p:spPr>
          <a:xfrm>
            <a:off x="8173526" y="6627317"/>
            <a:ext cx="970475" cy="235568"/>
          </a:xfrm>
          <a:prstGeom prst="rect">
            <a:avLst/>
          </a:prstGeom>
          <a:solidFill>
            <a:srgbClr val="B1151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7723" tIns="63862" rIns="127723" bIns="63862" rtlCol="0" anchor="ctr"/>
          <a:lstStyle/>
          <a:p>
            <a:pPr algn="ctr"/>
            <a:endParaRPr lang="en-US" sz="2500">
              <a:solidFill>
                <a:schemeClr val="accent1"/>
              </a:solidFill>
            </a:endParaRPr>
          </a:p>
        </p:txBody>
      </p:sp>
      <p:sp>
        <p:nvSpPr>
          <p:cNvPr id="10" name="Rectangle 9"/>
          <p:cNvSpPr/>
          <p:nvPr/>
        </p:nvSpPr>
        <p:spPr>
          <a:xfrm>
            <a:off x="-8466" y="-25707"/>
            <a:ext cx="970475" cy="783772"/>
          </a:xfrm>
          <a:prstGeom prst="rect">
            <a:avLst/>
          </a:prstGeom>
          <a:solidFill>
            <a:srgbClr val="C1172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7723" tIns="63862" rIns="127723" bIns="63862" rtlCol="0" anchor="ctr"/>
          <a:lstStyle/>
          <a:p>
            <a:pPr algn="ctr"/>
            <a:endParaRPr lang="en-US" sz="2500">
              <a:solidFill>
                <a:schemeClr val="accent1"/>
              </a:solidFill>
            </a:endParaRPr>
          </a:p>
        </p:txBody>
      </p:sp>
      <p:sp>
        <p:nvSpPr>
          <p:cNvPr id="12" name="Slide Number Placeholder 2"/>
          <p:cNvSpPr>
            <a:spLocks noGrp="1"/>
          </p:cNvSpPr>
          <p:nvPr>
            <p:ph type="sldNum" sz="quarter" idx="4"/>
          </p:nvPr>
        </p:nvSpPr>
        <p:spPr>
          <a:xfrm>
            <a:off x="8367891" y="6665909"/>
            <a:ext cx="627944" cy="153888"/>
          </a:xfrm>
          <a:prstGeom prst="rect">
            <a:avLst/>
          </a:prstGeom>
        </p:spPr>
        <p:txBody>
          <a:bodyPr lIns="72000" tIns="0" rIns="72000" bIns="0">
            <a:spAutoFit/>
          </a:bodyPr>
          <a:lstStyle>
            <a:lvl1pPr>
              <a:defRPr/>
            </a:lvl1pPr>
          </a:lstStyle>
          <a:p>
            <a:pPr algn="ctr"/>
            <a:fld id="{53F0B3ED-4F75-49BF-B028-1A262D3A6E64}" type="slidenum">
              <a:rPr lang="fr-FR" sz="1000" smtClean="0">
                <a:solidFill>
                  <a:schemeClr val="bg1"/>
                </a:solidFill>
                <a:latin typeface="Arial" charset="0"/>
                <a:ea typeface="Arial" charset="0"/>
                <a:cs typeface="Arial" charset="0"/>
              </a:rPr>
              <a:t>‹N°›</a:t>
            </a:fld>
            <a:endParaRPr lang="fr-FR" sz="1000" dirty="0">
              <a:solidFill>
                <a:schemeClr val="bg1"/>
              </a:solidFill>
              <a:latin typeface="Arial" charset="0"/>
              <a:ea typeface="Arial" charset="0"/>
              <a:cs typeface="Arial" charset="0"/>
            </a:endParaRPr>
          </a:p>
        </p:txBody>
      </p:sp>
      <p:pic>
        <p:nvPicPr>
          <p:cNvPr id="13" name="Picture 25" descr="cea_logo_typo2_small.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9334" y="224966"/>
            <a:ext cx="612339" cy="346484"/>
          </a:xfrm>
          <a:prstGeom prst="rect">
            <a:avLst/>
          </a:prstGeom>
        </p:spPr>
      </p:pic>
      <p:sp>
        <p:nvSpPr>
          <p:cNvPr id="2" name="Espace réservé du titre 1"/>
          <p:cNvSpPr>
            <a:spLocks noGrp="1"/>
          </p:cNvSpPr>
          <p:nvPr>
            <p:ph type="title"/>
          </p:nvPr>
        </p:nvSpPr>
        <p:spPr>
          <a:xfrm>
            <a:off x="1107441" y="196179"/>
            <a:ext cx="4395374" cy="379192"/>
          </a:xfrm>
          <a:prstGeom prst="rect">
            <a:avLst/>
          </a:prstGeom>
        </p:spPr>
        <p:txBody>
          <a:bodyPr vert="horz" wrap="square" lIns="127723" tIns="50285" rIns="127723" bIns="50285" rtlCol="0" anchor="ctr">
            <a:spAutoFit/>
          </a:bodyPr>
          <a:lstStyle/>
          <a:p>
            <a:r>
              <a:rPr lang="fr-FR" dirty="0"/>
              <a:t>Modifiez le style du titre</a:t>
            </a:r>
          </a:p>
        </p:txBody>
      </p:sp>
      <p:sp>
        <p:nvSpPr>
          <p:cNvPr id="15" name="Espace réservé du texte 12"/>
          <p:cNvSpPr txBox="1">
            <a:spLocks/>
          </p:cNvSpPr>
          <p:nvPr/>
        </p:nvSpPr>
        <p:spPr>
          <a:xfrm>
            <a:off x="6593653" y="6666681"/>
            <a:ext cx="1583653" cy="152349"/>
          </a:xfrm>
          <a:prstGeom prst="rect">
            <a:avLst/>
          </a:prstGeom>
        </p:spPr>
        <p:txBody>
          <a:bodyPr wrap="square" lIns="72000" tIns="0" rIns="72000" bIns="0">
            <a:spAutoFit/>
          </a:bodyPr>
          <a:lstStyle>
            <a:lvl1pPr marL="0" indent="0" algn="l" defTabSz="685800" rtl="0" eaLnBrk="1" latinLnBrk="0" hangingPunct="1">
              <a:lnSpc>
                <a:spcPct val="90000"/>
              </a:lnSpc>
              <a:spcBef>
                <a:spcPts val="750"/>
              </a:spcBef>
              <a:buFontTx/>
              <a:buNone/>
              <a:defRPr sz="900" b="0" kern="1200">
                <a:solidFill>
                  <a:schemeClr val="bg1"/>
                </a:solidFill>
                <a:latin typeface="Calibri" charset="0"/>
                <a:ea typeface="Calibri" charset="0"/>
                <a:cs typeface="Calibri" charset="0"/>
              </a:defRPr>
            </a:lvl1pPr>
            <a:lvl2pPr marL="514350" indent="-171450" algn="l" defTabSz="685800" rtl="0" eaLnBrk="1" latinLnBrk="0" hangingPunct="1">
              <a:lnSpc>
                <a:spcPct val="90000"/>
              </a:lnSpc>
              <a:spcBef>
                <a:spcPts val="375"/>
              </a:spcBef>
              <a:buFont typeface="Courier New" panose="02070309020205020404" pitchFamily="49" charset="0"/>
              <a:buChar char="o"/>
              <a:defRPr sz="1800" kern="1200">
                <a:solidFill>
                  <a:schemeClr val="bg2">
                    <a:lumMod val="50000"/>
                  </a:schemeClr>
                </a:solidFill>
                <a:latin typeface="Calibri" charset="0"/>
                <a:ea typeface="Calibri" charset="0"/>
                <a:cs typeface="Calibri" charset="0"/>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bg2">
                    <a:lumMod val="50000"/>
                  </a:schemeClr>
                </a:solidFill>
                <a:latin typeface="Calibri" charset="0"/>
                <a:ea typeface="Calibri" charset="0"/>
                <a:cs typeface="Calibri"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bg2">
                    <a:lumMod val="50000"/>
                  </a:schemeClr>
                </a:solidFill>
                <a:latin typeface="Calibri" charset="0"/>
                <a:ea typeface="Calibri" charset="0"/>
                <a:cs typeface="Calibri"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bg2">
                    <a:lumMod val="50000"/>
                  </a:schemeClr>
                </a:solidFill>
                <a:latin typeface="Calibri" charset="0"/>
                <a:ea typeface="Calibri" charset="0"/>
                <a:cs typeface="Calibri"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r"/>
            <a:fld id="{E77F22B5-7D27-43F2-84DD-15A13BA901E0}" type="datetime4">
              <a:rPr lang="fr-FR" sz="1100" smtClean="0">
                <a:solidFill>
                  <a:schemeClr val="tx1">
                    <a:lumMod val="60000"/>
                    <a:lumOff val="40000"/>
                  </a:schemeClr>
                </a:solidFill>
              </a:rPr>
              <a:t>8 février 2023</a:t>
            </a:fld>
            <a:endParaRPr lang="fr-FR" sz="1100" dirty="0">
              <a:solidFill>
                <a:schemeClr val="tx1">
                  <a:lumMod val="60000"/>
                  <a:lumOff val="40000"/>
                </a:schemeClr>
              </a:solidFill>
            </a:endParaRPr>
          </a:p>
        </p:txBody>
      </p:sp>
      <p:sp>
        <p:nvSpPr>
          <p:cNvPr id="17" name="Rectangle 16"/>
          <p:cNvSpPr/>
          <p:nvPr/>
        </p:nvSpPr>
        <p:spPr>
          <a:xfrm>
            <a:off x="96652" y="6635131"/>
            <a:ext cx="4132448" cy="195438"/>
          </a:xfrm>
          <a:prstGeom prst="rect">
            <a:avLst/>
          </a:prstGeom>
        </p:spPr>
        <p:txBody>
          <a:bodyPr wrap="square" lIns="72000" tIns="0" rIns="72000" bIns="0">
            <a:spAutoFit/>
          </a:bodyPr>
          <a:lstStyle/>
          <a:p>
            <a:pPr>
              <a:lnSpc>
                <a:spcPct val="140000"/>
              </a:lnSpc>
            </a:pPr>
            <a:r>
              <a:rPr lang="fr-FR" sz="1000" kern="0" dirty="0">
                <a:solidFill>
                  <a:schemeClr val="bg1">
                    <a:lumMod val="50000"/>
                  </a:schemeClr>
                </a:solidFill>
                <a:latin typeface="Calibri"/>
                <a:cs typeface="Calibri"/>
              </a:rPr>
              <a:t>Commissariat à l’énergie atomique et aux énergies alternatives</a:t>
            </a:r>
          </a:p>
        </p:txBody>
      </p:sp>
      <p:sp>
        <p:nvSpPr>
          <p:cNvPr id="5" name="ZoneTexte 4"/>
          <p:cNvSpPr txBox="1"/>
          <p:nvPr/>
        </p:nvSpPr>
        <p:spPr>
          <a:xfrm>
            <a:off x="4961466" y="6658217"/>
            <a:ext cx="541348" cy="169277"/>
          </a:xfrm>
          <a:prstGeom prst="rect">
            <a:avLst/>
          </a:prstGeom>
          <a:noFill/>
        </p:spPr>
        <p:txBody>
          <a:bodyPr wrap="none" lIns="72000" tIns="0" rIns="72000" bIns="0" rtlCol="0">
            <a:spAutoFit/>
          </a:bodyPr>
          <a:lstStyle/>
          <a:p>
            <a:r>
              <a:rPr lang="fr-FR" sz="1100" dirty="0">
                <a:latin typeface="Calibri" panose="020F0502020204030204" pitchFamily="34" charset="0"/>
              </a:rPr>
              <a:t>Auteur</a:t>
            </a:r>
          </a:p>
        </p:txBody>
      </p:sp>
    </p:spTree>
    <p:extLst>
      <p:ext uri="{BB962C8B-B14F-4D97-AF65-F5344CB8AC3E}">
        <p14:creationId xmlns:p14="http://schemas.microsoft.com/office/powerpoint/2010/main" val="320076508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31" r:id="rId3"/>
    <p:sldLayoutId id="2147483729" r:id="rId4"/>
    <p:sldLayoutId id="2147483730" r:id="rId5"/>
  </p:sldLayoutIdLst>
  <p:timing>
    <p:tnLst>
      <p:par>
        <p:cTn id="1" dur="indefinite" restart="never" nodeType="tmRoot"/>
      </p:par>
    </p:tnLst>
  </p:timing>
  <p:hf hdr="0"/>
  <p:txStyles>
    <p:titleStyle>
      <a:lvl1pPr marL="0" algn="l" defTabSz="957925" rtl="0" eaLnBrk="1" latinLnBrk="0" hangingPunct="1">
        <a:lnSpc>
          <a:spcPct val="80000"/>
        </a:lnSpc>
        <a:spcBef>
          <a:spcPct val="0"/>
        </a:spcBef>
        <a:buNone/>
        <a:defRPr lang="fr-FR" sz="2200" b="1" kern="1200" cap="none" baseline="0" dirty="0">
          <a:solidFill>
            <a:schemeClr val="bg2">
              <a:lumMod val="50000"/>
            </a:schemeClr>
          </a:solidFill>
          <a:latin typeface="Calibri"/>
          <a:ea typeface="+mj-ea"/>
          <a:cs typeface="+mj-cs"/>
        </a:defRPr>
      </a:lvl1pPr>
    </p:titleStyle>
    <p:bodyStyle>
      <a:lvl1pPr marL="239481" indent="-239481" algn="l" defTabSz="957925" rtl="0" eaLnBrk="1" latinLnBrk="0" hangingPunct="1">
        <a:lnSpc>
          <a:spcPct val="90000"/>
        </a:lnSpc>
        <a:spcBef>
          <a:spcPts val="1048"/>
        </a:spcBef>
        <a:buClr>
          <a:srgbClr val="548235"/>
        </a:buClr>
        <a:buSzPct val="80000"/>
        <a:buFont typeface="Wingdings 3" panose="05040102010807070707" pitchFamily="18" charset="2"/>
        <a:buChar char="u"/>
        <a:defRPr sz="1800" b="1" kern="1200">
          <a:solidFill>
            <a:schemeClr val="bg2">
              <a:lumMod val="50000"/>
            </a:schemeClr>
          </a:solidFill>
          <a:latin typeface="Calibri" charset="0"/>
          <a:ea typeface="Calibri" charset="0"/>
          <a:cs typeface="Calibri" charset="0"/>
        </a:defRPr>
      </a:lvl1pPr>
      <a:lvl2pPr marL="718444" indent="-239481" algn="l" defTabSz="957925" rtl="0" eaLnBrk="1" latinLnBrk="0" hangingPunct="1">
        <a:lnSpc>
          <a:spcPct val="90000"/>
        </a:lnSpc>
        <a:spcBef>
          <a:spcPts val="524"/>
        </a:spcBef>
        <a:buClr>
          <a:srgbClr val="548235"/>
        </a:buClr>
        <a:buFont typeface="Calibri" panose="020F0502020204030204" pitchFamily="34" charset="0"/>
        <a:buChar char="-"/>
        <a:defRPr sz="1600" kern="1200">
          <a:solidFill>
            <a:schemeClr val="bg2">
              <a:lumMod val="50000"/>
            </a:schemeClr>
          </a:solidFill>
          <a:latin typeface="Calibri" charset="0"/>
          <a:ea typeface="Calibri" charset="0"/>
          <a:cs typeface="Calibri" charset="0"/>
        </a:defRPr>
      </a:lvl2pPr>
      <a:lvl3pPr marL="1197407" indent="-239481" algn="l" defTabSz="957925" rtl="0" eaLnBrk="1" latinLnBrk="0" hangingPunct="1">
        <a:lnSpc>
          <a:spcPct val="90000"/>
        </a:lnSpc>
        <a:spcBef>
          <a:spcPts val="524"/>
        </a:spcBef>
        <a:buClr>
          <a:srgbClr val="548235"/>
        </a:buClr>
        <a:buFont typeface="Wingdings" panose="05000000000000000000" pitchFamily="2" charset="2"/>
        <a:buChar char="§"/>
        <a:defRPr sz="1400" kern="1200">
          <a:solidFill>
            <a:schemeClr val="bg2">
              <a:lumMod val="50000"/>
            </a:schemeClr>
          </a:solidFill>
          <a:latin typeface="Calibri" charset="0"/>
          <a:ea typeface="Calibri" charset="0"/>
          <a:cs typeface="Calibri" charset="0"/>
        </a:defRPr>
      </a:lvl3pPr>
      <a:lvl4pPr marL="1676370" indent="-239481" algn="l" defTabSz="957925" rtl="0" eaLnBrk="1" latinLnBrk="0" hangingPunct="1">
        <a:lnSpc>
          <a:spcPct val="90000"/>
        </a:lnSpc>
        <a:spcBef>
          <a:spcPts val="524"/>
        </a:spcBef>
        <a:buClr>
          <a:srgbClr val="548235"/>
        </a:buClr>
        <a:buFont typeface="Calibri" panose="020F0502020204030204" pitchFamily="34" charset="0"/>
        <a:buChar char="-"/>
        <a:defRPr sz="1200" kern="1200">
          <a:solidFill>
            <a:schemeClr val="bg2">
              <a:lumMod val="50000"/>
            </a:schemeClr>
          </a:solidFill>
          <a:latin typeface="Calibri" charset="0"/>
          <a:ea typeface="Calibri" charset="0"/>
          <a:cs typeface="Calibri" charset="0"/>
        </a:defRPr>
      </a:lvl4pPr>
      <a:lvl5pPr marL="2155332" indent="-239481" algn="l" defTabSz="957925" rtl="0" eaLnBrk="1" latinLnBrk="0" hangingPunct="1">
        <a:lnSpc>
          <a:spcPct val="90000"/>
        </a:lnSpc>
        <a:spcBef>
          <a:spcPts val="524"/>
        </a:spcBef>
        <a:buClr>
          <a:srgbClr val="548235"/>
        </a:buClr>
        <a:buFont typeface="Wingdings" panose="05000000000000000000" pitchFamily="2" charset="2"/>
        <a:buChar char="§"/>
        <a:defRPr sz="1200" kern="1200">
          <a:solidFill>
            <a:schemeClr val="bg2">
              <a:lumMod val="50000"/>
            </a:schemeClr>
          </a:solidFill>
          <a:latin typeface="Calibri" charset="0"/>
          <a:ea typeface="Calibri" charset="0"/>
          <a:cs typeface="Calibri" charset="0"/>
        </a:defRPr>
      </a:lvl5pPr>
      <a:lvl6pPr marL="2634295"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6pPr>
      <a:lvl7pPr marL="3113258"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7pPr>
      <a:lvl8pPr marL="3592220"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8pPr>
      <a:lvl9pPr marL="4071183"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57925" rtl="0" eaLnBrk="1" latinLnBrk="0" hangingPunct="1">
        <a:defRPr sz="1900" kern="1200">
          <a:solidFill>
            <a:schemeClr val="tx1"/>
          </a:solidFill>
          <a:latin typeface="+mn-lt"/>
          <a:ea typeface="+mn-ea"/>
          <a:cs typeface="+mn-cs"/>
        </a:defRPr>
      </a:lvl1pPr>
      <a:lvl2pPr marL="478963" algn="l" defTabSz="957925" rtl="0" eaLnBrk="1" latinLnBrk="0" hangingPunct="1">
        <a:defRPr sz="1900" kern="1200">
          <a:solidFill>
            <a:schemeClr val="tx1"/>
          </a:solidFill>
          <a:latin typeface="+mn-lt"/>
          <a:ea typeface="+mn-ea"/>
          <a:cs typeface="+mn-cs"/>
        </a:defRPr>
      </a:lvl2pPr>
      <a:lvl3pPr marL="957925" algn="l" defTabSz="957925" rtl="0" eaLnBrk="1" latinLnBrk="0" hangingPunct="1">
        <a:defRPr sz="1900" kern="1200">
          <a:solidFill>
            <a:schemeClr val="tx1"/>
          </a:solidFill>
          <a:latin typeface="+mn-lt"/>
          <a:ea typeface="+mn-ea"/>
          <a:cs typeface="+mn-cs"/>
        </a:defRPr>
      </a:lvl3pPr>
      <a:lvl4pPr marL="1436888" algn="l" defTabSz="957925" rtl="0" eaLnBrk="1" latinLnBrk="0" hangingPunct="1">
        <a:defRPr sz="1900" kern="1200">
          <a:solidFill>
            <a:schemeClr val="tx1"/>
          </a:solidFill>
          <a:latin typeface="+mn-lt"/>
          <a:ea typeface="+mn-ea"/>
          <a:cs typeface="+mn-cs"/>
        </a:defRPr>
      </a:lvl4pPr>
      <a:lvl5pPr marL="1915851" algn="l" defTabSz="957925" rtl="0" eaLnBrk="1" latinLnBrk="0" hangingPunct="1">
        <a:defRPr sz="1900" kern="1200">
          <a:solidFill>
            <a:schemeClr val="tx1"/>
          </a:solidFill>
          <a:latin typeface="+mn-lt"/>
          <a:ea typeface="+mn-ea"/>
          <a:cs typeface="+mn-cs"/>
        </a:defRPr>
      </a:lvl5pPr>
      <a:lvl6pPr marL="2394814" algn="l" defTabSz="957925" rtl="0" eaLnBrk="1" latinLnBrk="0" hangingPunct="1">
        <a:defRPr sz="1900" kern="1200">
          <a:solidFill>
            <a:schemeClr val="tx1"/>
          </a:solidFill>
          <a:latin typeface="+mn-lt"/>
          <a:ea typeface="+mn-ea"/>
          <a:cs typeface="+mn-cs"/>
        </a:defRPr>
      </a:lvl6pPr>
      <a:lvl7pPr marL="2873776" algn="l" defTabSz="957925" rtl="0" eaLnBrk="1" latinLnBrk="0" hangingPunct="1">
        <a:defRPr sz="1900" kern="1200">
          <a:solidFill>
            <a:schemeClr val="tx1"/>
          </a:solidFill>
          <a:latin typeface="+mn-lt"/>
          <a:ea typeface="+mn-ea"/>
          <a:cs typeface="+mn-cs"/>
        </a:defRPr>
      </a:lvl7pPr>
      <a:lvl8pPr marL="3352739" algn="l" defTabSz="957925" rtl="0" eaLnBrk="1" latinLnBrk="0" hangingPunct="1">
        <a:defRPr sz="1900" kern="1200">
          <a:solidFill>
            <a:schemeClr val="tx1"/>
          </a:solidFill>
          <a:latin typeface="+mn-lt"/>
          <a:ea typeface="+mn-ea"/>
          <a:cs typeface="+mn-cs"/>
        </a:defRPr>
      </a:lvl8pPr>
      <a:lvl9pPr marL="3831702" algn="l" defTabSz="95792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2.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350.png"/></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3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image" Target="../media/image420.png"/><Relationship Id="rId3" Type="http://schemas.openxmlformats.org/officeDocument/2006/relationships/image" Target="../media/image45.png"/><Relationship Id="rId7" Type="http://schemas.openxmlformats.org/officeDocument/2006/relationships/image" Target="../media/image410.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400.png"/><Relationship Id="rId5" Type="http://schemas.openxmlformats.org/officeDocument/2006/relationships/image" Target="../media/image390.png"/><Relationship Id="rId4" Type="http://schemas.openxmlformats.org/officeDocument/2006/relationships/image" Target="../media/image380.png"/></Relationships>
</file>

<file path=ppt/slides/_rels/slide18.xml.rels><?xml version="1.0" encoding="UTF-8" standalone="yes"?>
<Relationships xmlns="http://schemas.openxmlformats.org/package/2006/relationships"><Relationship Id="rId3" Type="http://schemas.openxmlformats.org/officeDocument/2006/relationships/image" Target="../media/image441.png"/><Relationship Id="rId7" Type="http://schemas.openxmlformats.org/officeDocument/2006/relationships/image" Target="../media/image48.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47.png"/><Relationship Id="rId5" Type="http://schemas.openxmlformats.org/officeDocument/2006/relationships/image" Target="../media/image47.emf"/><Relationship Id="rId4" Type="http://schemas.openxmlformats.org/officeDocument/2006/relationships/image" Target="../media/image46.emf"/></Relationships>
</file>

<file path=ppt/slides/_rels/slide19.xml.rels><?xml version="1.0" encoding="UTF-8" standalone="yes"?>
<Relationships xmlns="http://schemas.openxmlformats.org/package/2006/relationships"><Relationship Id="rId3" Type="http://schemas.openxmlformats.org/officeDocument/2006/relationships/image" Target="../media/image440.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290.png"/><Relationship Id="rId3" Type="http://schemas.openxmlformats.org/officeDocument/2006/relationships/image" Target="../media/image31.png"/><Relationship Id="rId7" Type="http://schemas.openxmlformats.org/officeDocument/2006/relationships/image" Target="../media/image34.png"/><Relationship Id="rId12"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220.png"/><Relationship Id="rId11" Type="http://schemas.openxmlformats.org/officeDocument/2006/relationships/image" Target="../media/image36.png"/><Relationship Id="rId5" Type="http://schemas.openxmlformats.org/officeDocument/2006/relationships/image" Target="../media/image33.png"/><Relationship Id="rId10" Type="http://schemas.openxmlformats.org/officeDocument/2006/relationships/image" Target="../media/image260.png"/><Relationship Id="rId4" Type="http://schemas.openxmlformats.org/officeDocument/2006/relationships/image" Target="../media/image32.png"/><Relationship Id="rId9" Type="http://schemas.openxmlformats.org/officeDocument/2006/relationships/image" Target="../media/image250.png"/></Relationships>
</file>

<file path=ppt/slides/_rels/slide9.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p:cNvSpPr>
            <a:spLocks noGrp="1"/>
          </p:cNvSpPr>
          <p:nvPr>
            <p:ph type="body" sz="quarter" idx="10"/>
          </p:nvPr>
        </p:nvSpPr>
        <p:spPr>
          <a:xfrm>
            <a:off x="3757570" y="2022467"/>
            <a:ext cx="4776830" cy="1199008"/>
          </a:xfrm>
        </p:spPr>
        <p:txBody>
          <a:bodyPr/>
          <a:lstStyle/>
          <a:p>
            <a:r>
              <a:rPr lang="fr-FR" dirty="0" smtClean="0"/>
              <a:t>Inférence bayésienne</a:t>
            </a:r>
          </a:p>
          <a:p>
            <a:r>
              <a:rPr lang="fr-FR" dirty="0" smtClean="0"/>
              <a:t>C3</a:t>
            </a:r>
            <a:endParaRPr lang="fr-FR" dirty="0"/>
          </a:p>
        </p:txBody>
      </p:sp>
      <p:sp>
        <p:nvSpPr>
          <p:cNvPr id="5" name="Espace réservé du texte 4"/>
          <p:cNvSpPr>
            <a:spLocks noGrp="1"/>
          </p:cNvSpPr>
          <p:nvPr>
            <p:ph type="body" sz="quarter" idx="11"/>
          </p:nvPr>
        </p:nvSpPr>
        <p:spPr>
          <a:xfrm>
            <a:off x="884465" y="5573328"/>
            <a:ext cx="2942010" cy="309021"/>
          </a:xfrm>
        </p:spPr>
        <p:txBody>
          <a:bodyPr/>
          <a:lstStyle/>
          <a:p>
            <a:r>
              <a:rPr lang="fr-FR" dirty="0" smtClean="0"/>
              <a:t>24/01/2023</a:t>
            </a:r>
            <a:endParaRPr lang="fr-FR" dirty="0"/>
          </a:p>
        </p:txBody>
      </p:sp>
      <p:sp>
        <p:nvSpPr>
          <p:cNvPr id="6" name="Espace réservé du texte 5"/>
          <p:cNvSpPr>
            <a:spLocks noGrp="1"/>
          </p:cNvSpPr>
          <p:nvPr>
            <p:ph type="body" sz="quarter" idx="12"/>
          </p:nvPr>
        </p:nvSpPr>
        <p:spPr>
          <a:xfrm>
            <a:off x="834775" y="4578243"/>
            <a:ext cx="8053851" cy="783509"/>
          </a:xfrm>
        </p:spPr>
        <p:txBody>
          <a:bodyPr/>
          <a:lstStyle/>
          <a:p>
            <a:r>
              <a:rPr lang="fr-FR" sz="2000" b="1" dirty="0"/>
              <a:t>C</a:t>
            </a:r>
            <a:r>
              <a:rPr lang="fr-FR" dirty="0"/>
              <a:t>hristophe </a:t>
            </a:r>
            <a:r>
              <a:rPr lang="fr-FR" sz="2000" b="1" dirty="0" smtClean="0"/>
              <a:t>M</a:t>
            </a:r>
            <a:r>
              <a:rPr lang="fr-FR" dirty="0" smtClean="0"/>
              <a:t>illet</a:t>
            </a:r>
            <a:r>
              <a:rPr lang="fr-FR" baseline="30000" dirty="0" smtClean="0"/>
              <a:t>1,2</a:t>
            </a:r>
          </a:p>
          <a:p>
            <a:r>
              <a:rPr lang="fr-FR" baseline="30000" dirty="0" smtClean="0"/>
              <a:t>1 </a:t>
            </a:r>
            <a:r>
              <a:rPr lang="fr-FR" dirty="0" smtClean="0"/>
              <a:t>CEA, DAM, DIF; </a:t>
            </a:r>
            <a:r>
              <a:rPr lang="fr-FR" baseline="30000" dirty="0" smtClean="0"/>
              <a:t>2</a:t>
            </a:r>
            <a:r>
              <a:rPr lang="fr-FR" dirty="0" smtClean="0"/>
              <a:t>ENS Paris-Saclay</a:t>
            </a:r>
            <a:endParaRPr lang="fr-FR" dirty="0"/>
          </a:p>
        </p:txBody>
      </p:sp>
      <p:pic>
        <p:nvPicPr>
          <p:cNvPr id="9" name="Image 8"/>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7049733" y="6181964"/>
            <a:ext cx="1838893" cy="406288"/>
          </a:xfrm>
          <a:prstGeom prst="rect">
            <a:avLst/>
          </a:prstGeom>
        </p:spPr>
      </p:pic>
    </p:spTree>
    <p:extLst>
      <p:ext uri="{BB962C8B-B14F-4D97-AF65-F5344CB8AC3E}">
        <p14:creationId xmlns:p14="http://schemas.microsoft.com/office/powerpoint/2010/main" val="35766031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p>
            <a:pPr algn="ctr"/>
            <a:fld id="{854A34C9-9A4B-6445-85E1-F779B5E87362}" type="slidenum">
              <a:rPr lang="fr-FR" sz="1000">
                <a:solidFill>
                  <a:schemeClr val="bg1"/>
                </a:solidFill>
                <a:latin typeface="Arial" charset="0"/>
                <a:ea typeface="Arial" charset="0"/>
                <a:cs typeface="Arial" charset="0"/>
              </a:rPr>
              <a:pPr algn="ctr"/>
              <a:t>10</a:t>
            </a:fld>
            <a:endParaRPr lang="fr-FR" sz="1000" dirty="0">
              <a:solidFill>
                <a:schemeClr val="bg1"/>
              </a:solidFill>
              <a:latin typeface="Arial" charset="0"/>
              <a:ea typeface="Arial" charset="0"/>
              <a:cs typeface="Arial" charset="0"/>
            </a:endParaRPr>
          </a:p>
        </p:txBody>
      </p:sp>
      <p:sp>
        <p:nvSpPr>
          <p:cNvPr id="3" name="Titre 2"/>
          <p:cNvSpPr>
            <a:spLocks noGrp="1"/>
          </p:cNvSpPr>
          <p:nvPr>
            <p:ph type="title"/>
          </p:nvPr>
        </p:nvSpPr>
        <p:spPr>
          <a:xfrm>
            <a:off x="1107440" y="86020"/>
            <a:ext cx="7789671" cy="599509"/>
          </a:xfrm>
        </p:spPr>
        <p:txBody>
          <a:bodyPr/>
          <a:lstStyle/>
          <a:p>
            <a:r>
              <a:rPr lang="fr-FR" dirty="0" smtClean="0">
                <a:solidFill>
                  <a:schemeClr val="tx1"/>
                </a:solidFill>
              </a:rPr>
              <a:t>Inférence bayésienne</a:t>
            </a:r>
            <a:r>
              <a:rPr lang="fr-FR" dirty="0">
                <a:solidFill>
                  <a:schemeClr val="tx1"/>
                </a:solidFill>
              </a:rPr>
              <a:t/>
            </a:r>
            <a:br>
              <a:rPr lang="fr-FR" dirty="0">
                <a:solidFill>
                  <a:schemeClr val="tx1"/>
                </a:solidFill>
              </a:rPr>
            </a:br>
            <a:r>
              <a:rPr lang="fr-FR" sz="1800" dirty="0">
                <a:solidFill>
                  <a:schemeClr val="tx1"/>
                </a:solidFill>
              </a:rPr>
              <a:t>○ ○ ○ ○ ○ ● </a:t>
            </a:r>
            <a:r>
              <a:rPr lang="fr-FR" sz="1800" dirty="0" smtClean="0">
                <a:solidFill>
                  <a:schemeClr val="tx1"/>
                </a:solidFill>
              </a:rPr>
              <a:t>○ </a:t>
            </a:r>
            <a:r>
              <a:rPr lang="fr-FR" sz="1800" dirty="0">
                <a:solidFill>
                  <a:schemeClr val="tx1"/>
                </a:solidFill>
              </a:rPr>
              <a:t>○ ○ ○ ○ ○ ○ ○ </a:t>
            </a:r>
            <a:r>
              <a:rPr lang="fr-FR" sz="1800" dirty="0" smtClean="0">
                <a:solidFill>
                  <a:schemeClr val="tx1"/>
                </a:solidFill>
              </a:rPr>
              <a:t>Risque et rejet</a:t>
            </a:r>
            <a:endParaRPr lang="en-US" sz="1800" dirty="0">
              <a:solidFill>
                <a:schemeClr val="tx1"/>
              </a:solidFill>
            </a:endParaRPr>
          </a:p>
        </p:txBody>
      </p:sp>
      <mc:AlternateContent xmlns:mc="http://schemas.openxmlformats.org/markup-compatibility/2006" xmlns:a14="http://schemas.microsoft.com/office/drawing/2010/main">
        <mc:Choice Requires="a14">
          <p:sp>
            <p:nvSpPr>
              <p:cNvPr id="24" name="Espace réservé du contenu 4"/>
              <p:cNvSpPr txBox="1">
                <a:spLocks/>
              </p:cNvSpPr>
              <p:nvPr/>
            </p:nvSpPr>
            <p:spPr>
              <a:xfrm>
                <a:off x="136609" y="773396"/>
                <a:ext cx="8760502" cy="7209308"/>
              </a:xfrm>
              <a:prstGeom prst="rect">
                <a:avLst/>
              </a:prstGeom>
            </p:spPr>
            <p:txBody>
              <a:bodyPr vert="horz" wrap="square" lIns="127723" tIns="63862" rIns="127723" bIns="63862" rtlCol="0">
                <a:spAutoFit/>
              </a:bodyPr>
              <a:lstStyle>
                <a:lvl1pPr marL="239481" indent="-239481" algn="l" defTabSz="957925" rtl="0" eaLnBrk="1" latinLnBrk="0" hangingPunct="1">
                  <a:lnSpc>
                    <a:spcPct val="100000"/>
                  </a:lnSpc>
                  <a:spcBef>
                    <a:spcPts val="0"/>
                  </a:spcBef>
                  <a:buClr>
                    <a:srgbClr val="548235"/>
                  </a:buClr>
                  <a:buSzPct val="80000"/>
                  <a:buFont typeface="Wingdings 3" panose="05040102010807070707" pitchFamily="18" charset="2"/>
                  <a:buChar char=""/>
                  <a:defRPr sz="1800" b="1" kern="1200">
                    <a:solidFill>
                      <a:schemeClr val="bg2">
                        <a:lumMod val="50000"/>
                      </a:schemeClr>
                    </a:solidFill>
                    <a:latin typeface="Calibri" charset="0"/>
                    <a:ea typeface="Calibri" charset="0"/>
                    <a:cs typeface="Calibri" charset="0"/>
                  </a:defRPr>
                </a:lvl1pPr>
                <a:lvl2pPr marL="718444" indent="-239481" algn="l" defTabSz="957925" rtl="0" eaLnBrk="1" latinLnBrk="0" hangingPunct="1">
                  <a:lnSpc>
                    <a:spcPct val="100000"/>
                  </a:lnSpc>
                  <a:spcBef>
                    <a:spcPts val="0"/>
                  </a:spcBef>
                  <a:buClr>
                    <a:srgbClr val="548235"/>
                  </a:buClr>
                  <a:buFont typeface="Calibri" panose="020F0502020204030204" pitchFamily="34" charset="0"/>
                  <a:buChar char="-"/>
                  <a:defRPr sz="1600" kern="1200">
                    <a:solidFill>
                      <a:schemeClr val="bg2">
                        <a:lumMod val="50000"/>
                      </a:schemeClr>
                    </a:solidFill>
                    <a:latin typeface="Calibri" charset="0"/>
                    <a:ea typeface="Calibri" charset="0"/>
                    <a:cs typeface="Calibri" charset="0"/>
                  </a:defRPr>
                </a:lvl2pPr>
                <a:lvl3pPr marL="1197407" indent="-239481" algn="l" defTabSz="957925" rtl="0" eaLnBrk="1" latinLnBrk="0" hangingPunct="1">
                  <a:lnSpc>
                    <a:spcPct val="100000"/>
                  </a:lnSpc>
                  <a:spcBef>
                    <a:spcPts val="0"/>
                  </a:spcBef>
                  <a:buClr>
                    <a:srgbClr val="548235"/>
                  </a:buClr>
                  <a:buFont typeface="Wingdings" panose="05000000000000000000" pitchFamily="2" charset="2"/>
                  <a:buChar char="§"/>
                  <a:defRPr sz="1400" kern="1200">
                    <a:solidFill>
                      <a:schemeClr val="bg2">
                        <a:lumMod val="50000"/>
                      </a:schemeClr>
                    </a:solidFill>
                    <a:latin typeface="Calibri" charset="0"/>
                    <a:ea typeface="Calibri" charset="0"/>
                    <a:cs typeface="Calibri" charset="0"/>
                  </a:defRPr>
                </a:lvl3pPr>
                <a:lvl4pPr marL="1676370" indent="-239481" algn="l" defTabSz="957925" rtl="0" eaLnBrk="1" latinLnBrk="0" hangingPunct="1">
                  <a:lnSpc>
                    <a:spcPct val="100000"/>
                  </a:lnSpc>
                  <a:spcBef>
                    <a:spcPts val="0"/>
                  </a:spcBef>
                  <a:buClr>
                    <a:srgbClr val="548235"/>
                  </a:buClr>
                  <a:buFont typeface="Calibri" panose="020F0502020204030204" pitchFamily="34" charset="0"/>
                  <a:buChar char="-"/>
                  <a:defRPr sz="1200" kern="1200">
                    <a:solidFill>
                      <a:schemeClr val="bg2">
                        <a:lumMod val="50000"/>
                      </a:schemeClr>
                    </a:solidFill>
                    <a:latin typeface="Calibri" charset="0"/>
                    <a:ea typeface="Calibri" charset="0"/>
                    <a:cs typeface="Calibri" charset="0"/>
                  </a:defRPr>
                </a:lvl4pPr>
                <a:lvl5pPr marL="2155332" indent="-239481" algn="l" defTabSz="957925" rtl="0" eaLnBrk="1" latinLnBrk="0" hangingPunct="1">
                  <a:lnSpc>
                    <a:spcPct val="100000"/>
                  </a:lnSpc>
                  <a:spcBef>
                    <a:spcPts val="0"/>
                  </a:spcBef>
                  <a:buClr>
                    <a:srgbClr val="548235"/>
                  </a:buClr>
                  <a:buFont typeface="Wingdings" panose="05000000000000000000" pitchFamily="2" charset="2"/>
                  <a:buChar char="§"/>
                  <a:defRPr sz="1200" kern="1200">
                    <a:solidFill>
                      <a:schemeClr val="bg2">
                        <a:lumMod val="50000"/>
                      </a:schemeClr>
                    </a:solidFill>
                    <a:latin typeface="Calibri" charset="0"/>
                    <a:ea typeface="Calibri" charset="0"/>
                    <a:cs typeface="Calibri" charset="0"/>
                  </a:defRPr>
                </a:lvl5pPr>
                <a:lvl6pPr marL="2634295"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6pPr>
                <a:lvl7pPr marL="3113258"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7pPr>
                <a:lvl8pPr marL="3592220"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8pPr>
                <a:lvl9pPr marL="4071183"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9pPr>
              </a:lstStyle>
              <a:p>
                <a:pPr marL="0" indent="0" algn="just">
                  <a:buFont typeface="Wingdings 3" panose="05040102010807070707" pitchFamily="18" charset="2"/>
                  <a:buNone/>
                </a:pPr>
                <a:r>
                  <a:rPr lang="fr-FR" dirty="0" smtClean="0">
                    <a:solidFill>
                      <a:schemeClr val="tx1"/>
                    </a:solidFill>
                  </a:rPr>
                  <a:t>Régions de décision </a:t>
                </a:r>
              </a:p>
              <a:p>
                <a:pPr marL="0" indent="0" algn="ctr">
                  <a:buNone/>
                </a:pPr>
                <a14:m>
                  <m:oMath xmlns:m="http://schemas.openxmlformats.org/officeDocument/2006/math">
                    <m:acc>
                      <m:accPr>
                        <m:chr m:val="̂"/>
                        <m:ctrlPr>
                          <a:rPr lang="fr-FR" b="0" i="1">
                            <a:solidFill>
                              <a:schemeClr val="tx1"/>
                            </a:solidFill>
                            <a:latin typeface="Cambria Math" panose="02040503050406030204" pitchFamily="18" charset="0"/>
                          </a:rPr>
                        </m:ctrlPr>
                      </m:accPr>
                      <m:e>
                        <m:r>
                          <a:rPr lang="fr-FR" b="0" i="1">
                            <a:solidFill>
                              <a:schemeClr val="tx1"/>
                            </a:solidFill>
                            <a:latin typeface="Cambria Math" panose="02040503050406030204" pitchFamily="18" charset="0"/>
                          </a:rPr>
                          <m:t>𝑦</m:t>
                        </m:r>
                      </m:e>
                    </m:acc>
                    <m:r>
                      <a:rPr lang="fr-FR" b="0" i="1">
                        <a:solidFill>
                          <a:schemeClr val="tx1"/>
                        </a:solidFill>
                        <a:latin typeface="Cambria Math" panose="02040503050406030204" pitchFamily="18" charset="0"/>
                      </a:rPr>
                      <m:t>=</m:t>
                    </m:r>
                    <m:nary>
                      <m:naryPr>
                        <m:chr m:val="∑"/>
                        <m:limLoc m:val="subSup"/>
                        <m:ctrlPr>
                          <a:rPr lang="fr-FR" b="0" i="1">
                            <a:solidFill>
                              <a:schemeClr val="tx1"/>
                            </a:solidFill>
                            <a:latin typeface="Cambria Math" panose="02040503050406030204" pitchFamily="18" charset="0"/>
                          </a:rPr>
                        </m:ctrlPr>
                      </m:naryPr>
                      <m:sub>
                        <m:r>
                          <m:rPr>
                            <m:brk m:alnAt="25"/>
                          </m:rPr>
                          <a:rPr lang="fr-FR" b="0" i="1">
                            <a:solidFill>
                              <a:schemeClr val="tx1"/>
                            </a:solidFill>
                            <a:latin typeface="Cambria Math" panose="02040503050406030204" pitchFamily="18" charset="0"/>
                          </a:rPr>
                          <m:t>𝑐</m:t>
                        </m:r>
                        <m:r>
                          <a:rPr lang="fr-FR" b="0" i="1">
                            <a:solidFill>
                              <a:schemeClr val="tx1"/>
                            </a:solidFill>
                            <a:latin typeface="Cambria Math" panose="02040503050406030204" pitchFamily="18" charset="0"/>
                          </a:rPr>
                          <m:t>=1</m:t>
                        </m:r>
                      </m:sub>
                      <m:sup>
                        <m:r>
                          <a:rPr lang="fr-FR" b="0" i="1">
                            <a:solidFill>
                              <a:schemeClr val="tx1"/>
                            </a:solidFill>
                            <a:latin typeface="Cambria Math" panose="02040503050406030204" pitchFamily="18" charset="0"/>
                          </a:rPr>
                          <m:t>𝐶</m:t>
                        </m:r>
                      </m:sup>
                      <m:e>
                        <m:sSub>
                          <m:sSubPr>
                            <m:ctrlPr>
                              <a:rPr lang="fr-FR" b="0" i="1">
                                <a:solidFill>
                                  <a:schemeClr val="tx1"/>
                                </a:solidFill>
                                <a:latin typeface="Cambria Math" panose="02040503050406030204" pitchFamily="18" charset="0"/>
                              </a:rPr>
                            </m:ctrlPr>
                          </m:sSubPr>
                          <m:e>
                            <m:r>
                              <a:rPr lang="fr-FR" b="0" i="1">
                                <a:solidFill>
                                  <a:schemeClr val="tx1"/>
                                </a:solidFill>
                                <a:latin typeface="Cambria Math" panose="02040503050406030204" pitchFamily="18" charset="0"/>
                              </a:rPr>
                              <m:t>𝛿</m:t>
                            </m:r>
                          </m:e>
                          <m:sub>
                            <m:r>
                              <a:rPr lang="fr-FR" b="0" i="1">
                                <a:solidFill>
                                  <a:schemeClr val="tx1"/>
                                </a:solidFill>
                                <a:latin typeface="Cambria Math" panose="02040503050406030204" pitchFamily="18" charset="0"/>
                              </a:rPr>
                              <m:t>𝑥</m:t>
                            </m:r>
                            <m:r>
                              <a:rPr lang="fr-FR" b="0" i="1">
                                <a:solidFill>
                                  <a:schemeClr val="tx1"/>
                                </a:solidFill>
                                <a:latin typeface="Cambria Math" panose="02040503050406030204" pitchFamily="18" charset="0"/>
                              </a:rPr>
                              <m:t>∈</m:t>
                            </m:r>
                            <m:sSub>
                              <m:sSubPr>
                                <m:ctrlPr>
                                  <a:rPr lang="fr-FR" b="0" i="1">
                                    <a:solidFill>
                                      <a:schemeClr val="tx1"/>
                                    </a:solidFill>
                                    <a:latin typeface="Cambria Math" panose="02040503050406030204" pitchFamily="18" charset="0"/>
                                  </a:rPr>
                                </m:ctrlPr>
                              </m:sSubPr>
                              <m:e>
                                <m:r>
                                  <a:rPr lang="fr-FR" b="0" i="1">
                                    <a:solidFill>
                                      <a:schemeClr val="tx1"/>
                                    </a:solidFill>
                                    <a:latin typeface="Cambria Math" panose="02040503050406030204" pitchFamily="18" charset="0"/>
                                  </a:rPr>
                                  <m:t>ℛ</m:t>
                                </m:r>
                              </m:e>
                              <m:sub>
                                <m:r>
                                  <a:rPr lang="fr-FR" b="0" i="1">
                                    <a:solidFill>
                                      <a:schemeClr val="tx1"/>
                                    </a:solidFill>
                                    <a:latin typeface="Cambria Math" panose="02040503050406030204" pitchFamily="18" charset="0"/>
                                  </a:rPr>
                                  <m:t>𝑐</m:t>
                                </m:r>
                              </m:sub>
                            </m:sSub>
                          </m:sub>
                        </m:sSub>
                      </m:e>
                    </m:nary>
                  </m:oMath>
                </a14:m>
                <a:r>
                  <a:rPr lang="fr-FR" b="0" dirty="0">
                    <a:solidFill>
                      <a:schemeClr val="tx1"/>
                    </a:solidFill>
                  </a:rPr>
                  <a:t>.</a:t>
                </a:r>
              </a:p>
              <a:p>
                <a:pPr marL="0" indent="0">
                  <a:spcBef>
                    <a:spcPts val="600"/>
                  </a:spcBef>
                  <a:buNone/>
                </a:pPr>
                <a:r>
                  <a:rPr lang="fr-FR" b="0" dirty="0">
                    <a:solidFill>
                      <a:schemeClr val="tx1"/>
                    </a:solidFill>
                  </a:rPr>
                  <a:t>Cette règle est équivalente à la règle de décision de Bayes si la fonction de </a:t>
                </a:r>
                <a:r>
                  <a:rPr lang="fr-FR" b="0" dirty="0" smtClean="0">
                    <a:solidFill>
                      <a:schemeClr val="tx1"/>
                    </a:solidFill>
                  </a:rPr>
                  <a:t>décision </a:t>
                </a:r>
                <a14:m>
                  <m:oMath xmlns:m="http://schemas.openxmlformats.org/officeDocument/2006/math">
                    <m:sSub>
                      <m:sSubPr>
                        <m:ctrlPr>
                          <a:rPr lang="fr-FR" b="0" i="1" smtClean="0">
                            <a:solidFill>
                              <a:schemeClr val="tx1"/>
                            </a:solidFill>
                            <a:latin typeface="Cambria Math" panose="02040503050406030204" pitchFamily="18" charset="0"/>
                          </a:rPr>
                        </m:ctrlPr>
                      </m:sSubPr>
                      <m:e>
                        <m:r>
                          <a:rPr lang="fr-FR" b="0" i="1" smtClean="0">
                            <a:solidFill>
                              <a:schemeClr val="tx1"/>
                            </a:solidFill>
                            <a:latin typeface="Cambria Math" panose="02040503050406030204" pitchFamily="18" charset="0"/>
                          </a:rPr>
                          <m:t>𝑓</m:t>
                        </m:r>
                      </m:e>
                      <m:sub>
                        <m:r>
                          <a:rPr lang="fr-FR" b="0" i="1" smtClean="0">
                            <a:solidFill>
                              <a:schemeClr val="tx1"/>
                            </a:solidFill>
                            <a:latin typeface="Cambria Math" panose="02040503050406030204" pitchFamily="18" charset="0"/>
                          </a:rPr>
                          <m:t>𝑐</m:t>
                        </m:r>
                      </m:sub>
                    </m:sSub>
                    <m:r>
                      <a:rPr lang="fr-FR" b="0" i="1" smtClean="0">
                        <a:solidFill>
                          <a:schemeClr val="tx1"/>
                        </a:solidFill>
                        <a:latin typeface="Cambria Math" panose="02040503050406030204" pitchFamily="18" charset="0"/>
                      </a:rPr>
                      <m:t>:</m:t>
                    </m:r>
                    <m:r>
                      <a:rPr lang="fr-FR" b="0" i="1" smtClean="0">
                        <a:solidFill>
                          <a:schemeClr val="tx1"/>
                        </a:solidFill>
                        <a:latin typeface="Cambria Math" panose="02040503050406030204" pitchFamily="18" charset="0"/>
                        <a:ea typeface="Cambria Math" panose="02040503050406030204" pitchFamily="18" charset="0"/>
                      </a:rPr>
                      <m:t>𝒳</m:t>
                    </m:r>
                    <m:r>
                      <a:rPr lang="fr-FR" b="0" i="1" smtClean="0">
                        <a:solidFill>
                          <a:schemeClr val="tx1"/>
                        </a:solidFill>
                        <a:latin typeface="Cambria Math" panose="02040503050406030204" pitchFamily="18" charset="0"/>
                        <a:ea typeface="Cambria Math" panose="02040503050406030204" pitchFamily="18" charset="0"/>
                      </a:rPr>
                      <m:t>→</m:t>
                    </m:r>
                    <m:r>
                      <a:rPr lang="fr-FR" b="0" i="1" smtClean="0">
                        <a:solidFill>
                          <a:schemeClr val="tx1"/>
                        </a:solidFill>
                        <a:latin typeface="Cambria Math" panose="02040503050406030204" pitchFamily="18" charset="0"/>
                        <a:ea typeface="Cambria Math" panose="02040503050406030204" pitchFamily="18" charset="0"/>
                      </a:rPr>
                      <m:t>ℝ</m:t>
                    </m:r>
                  </m:oMath>
                </a14:m>
                <a:r>
                  <a:rPr lang="fr-FR" b="0" dirty="0" smtClean="0">
                    <a:solidFill>
                      <a:schemeClr val="tx1"/>
                    </a:solidFill>
                  </a:rPr>
                  <a:t> </a:t>
                </a:r>
                <a:r>
                  <a:rPr lang="fr-FR" b="0" dirty="0">
                    <a:solidFill>
                      <a:schemeClr val="tx1"/>
                    </a:solidFill>
                  </a:rPr>
                  <a:t>(</a:t>
                </a:r>
                <a:r>
                  <a:rPr lang="fr-FR" dirty="0">
                    <a:solidFill>
                      <a:schemeClr val="accent2">
                        <a:lumMod val="75000"/>
                      </a:schemeClr>
                    </a:solidFill>
                  </a:rPr>
                  <a:t>cf. cours C1</a:t>
                </a:r>
                <a:r>
                  <a:rPr lang="fr-FR" b="0" dirty="0">
                    <a:solidFill>
                      <a:schemeClr val="tx1"/>
                    </a:solidFill>
                  </a:rPr>
                  <a:t>) est donnée par </a:t>
                </a:r>
                <a14:m>
                  <m:oMath xmlns:m="http://schemas.openxmlformats.org/officeDocument/2006/math">
                    <m:sSub>
                      <m:sSubPr>
                        <m:ctrlPr>
                          <a:rPr lang="fr-FR" b="0" i="1">
                            <a:solidFill>
                              <a:schemeClr val="tx1"/>
                            </a:solidFill>
                            <a:latin typeface="Cambria Math" panose="02040503050406030204" pitchFamily="18" charset="0"/>
                          </a:rPr>
                        </m:ctrlPr>
                      </m:sSubPr>
                      <m:e>
                        <m:r>
                          <a:rPr lang="fr-FR" b="0" i="1">
                            <a:solidFill>
                              <a:schemeClr val="tx1"/>
                            </a:solidFill>
                            <a:latin typeface="Cambria Math" panose="02040503050406030204" pitchFamily="18" charset="0"/>
                          </a:rPr>
                          <m:t>𝑓</m:t>
                        </m:r>
                      </m:e>
                      <m:sub>
                        <m:r>
                          <a:rPr lang="fr-FR" b="0" i="1">
                            <a:solidFill>
                              <a:schemeClr val="tx1"/>
                            </a:solidFill>
                            <a:latin typeface="Cambria Math" panose="02040503050406030204" pitchFamily="18" charset="0"/>
                          </a:rPr>
                          <m:t>𝑐</m:t>
                        </m:r>
                      </m:sub>
                    </m:sSub>
                    <m:d>
                      <m:dPr>
                        <m:ctrlPr>
                          <a:rPr lang="fr-FR" b="0" i="1">
                            <a:solidFill>
                              <a:schemeClr val="tx1"/>
                            </a:solidFill>
                            <a:latin typeface="Cambria Math" panose="02040503050406030204" pitchFamily="18" charset="0"/>
                          </a:rPr>
                        </m:ctrlPr>
                      </m:dPr>
                      <m:e>
                        <m:r>
                          <a:rPr lang="fr-FR" b="0" i="1">
                            <a:solidFill>
                              <a:schemeClr val="tx1"/>
                            </a:solidFill>
                            <a:latin typeface="Cambria Math" panose="02040503050406030204" pitchFamily="18" charset="0"/>
                          </a:rPr>
                          <m:t>𝑥</m:t>
                        </m:r>
                      </m:e>
                    </m:d>
                    <m:r>
                      <a:rPr lang="fr-FR" b="0" i="1">
                        <a:solidFill>
                          <a:schemeClr val="tx1"/>
                        </a:solidFill>
                        <a:latin typeface="Cambria Math" panose="02040503050406030204" pitchFamily="18" charset="0"/>
                      </a:rPr>
                      <m:t>=−</m:t>
                    </m:r>
                    <m:nary>
                      <m:naryPr>
                        <m:chr m:val="∑"/>
                        <m:limLoc m:val="subSup"/>
                        <m:ctrlPr>
                          <a:rPr lang="fr-FR" b="0" i="1">
                            <a:solidFill>
                              <a:schemeClr val="tx1"/>
                            </a:solidFill>
                            <a:latin typeface="Cambria Math" panose="02040503050406030204" pitchFamily="18" charset="0"/>
                          </a:rPr>
                        </m:ctrlPr>
                      </m:naryPr>
                      <m:sub>
                        <m:r>
                          <m:rPr>
                            <m:brk m:alnAt="25"/>
                          </m:rPr>
                          <a:rPr lang="fr-FR" b="0" i="1">
                            <a:solidFill>
                              <a:schemeClr val="tx1"/>
                            </a:solidFill>
                            <a:latin typeface="Cambria Math" panose="02040503050406030204" pitchFamily="18" charset="0"/>
                          </a:rPr>
                          <m:t>𝑘</m:t>
                        </m:r>
                        <m:r>
                          <a:rPr lang="fr-FR" b="0" i="1">
                            <a:solidFill>
                              <a:schemeClr val="tx1"/>
                            </a:solidFill>
                            <a:latin typeface="Cambria Math" panose="02040503050406030204" pitchFamily="18" charset="0"/>
                          </a:rPr>
                          <m:t>=1</m:t>
                        </m:r>
                      </m:sub>
                      <m:sup>
                        <m:r>
                          <a:rPr lang="fr-FR" b="0" i="1">
                            <a:solidFill>
                              <a:schemeClr val="tx1"/>
                            </a:solidFill>
                            <a:latin typeface="Cambria Math" panose="02040503050406030204" pitchFamily="18" charset="0"/>
                          </a:rPr>
                          <m:t>𝐶</m:t>
                        </m:r>
                      </m:sup>
                      <m:e>
                        <m:sSub>
                          <m:sSubPr>
                            <m:ctrlPr>
                              <a:rPr lang="fr-FR" b="0" i="1">
                                <a:solidFill>
                                  <a:schemeClr val="tx1"/>
                                </a:solidFill>
                                <a:latin typeface="Cambria Math" panose="02040503050406030204" pitchFamily="18" charset="0"/>
                              </a:rPr>
                            </m:ctrlPr>
                          </m:sSubPr>
                          <m:e>
                            <m:r>
                              <a:rPr lang="fr-FR" b="0" i="1">
                                <a:solidFill>
                                  <a:schemeClr val="tx1"/>
                                </a:solidFill>
                                <a:latin typeface="Cambria Math" panose="02040503050406030204" pitchFamily="18" charset="0"/>
                              </a:rPr>
                              <m:t>𝜆</m:t>
                            </m:r>
                          </m:e>
                          <m:sub>
                            <m:r>
                              <a:rPr lang="fr-FR" b="0" i="1">
                                <a:solidFill>
                                  <a:schemeClr val="tx1"/>
                                </a:solidFill>
                                <a:latin typeface="Cambria Math" panose="02040503050406030204" pitchFamily="18" charset="0"/>
                              </a:rPr>
                              <m:t>𝑐𝑘</m:t>
                            </m:r>
                          </m:sub>
                        </m:sSub>
                        <m:r>
                          <m:rPr>
                            <m:sty m:val="p"/>
                          </m:rPr>
                          <a:rPr lang="fr-FR" b="0">
                            <a:solidFill>
                              <a:schemeClr val="tx1"/>
                            </a:solidFill>
                            <a:latin typeface="Cambria Math" panose="02040503050406030204" pitchFamily="18" charset="0"/>
                          </a:rPr>
                          <m:t>P</m:t>
                        </m:r>
                        <m:r>
                          <a:rPr lang="fr-FR" b="0" i="1">
                            <a:solidFill>
                              <a:schemeClr val="tx1"/>
                            </a:solidFill>
                            <a:latin typeface="Cambria Math" panose="02040503050406030204" pitchFamily="18" charset="0"/>
                          </a:rPr>
                          <m:t>(</m:t>
                        </m:r>
                        <m:r>
                          <a:rPr lang="fr-FR" b="0" i="1">
                            <a:solidFill>
                              <a:schemeClr val="tx1"/>
                            </a:solidFill>
                            <a:latin typeface="Cambria Math" panose="02040503050406030204" pitchFamily="18" charset="0"/>
                          </a:rPr>
                          <m:t>𝑌</m:t>
                        </m:r>
                        <m:r>
                          <a:rPr lang="fr-FR" b="0" i="1">
                            <a:solidFill>
                              <a:schemeClr val="tx1"/>
                            </a:solidFill>
                            <a:latin typeface="Cambria Math" panose="02040503050406030204" pitchFamily="18" charset="0"/>
                          </a:rPr>
                          <m:t>=</m:t>
                        </m:r>
                        <m:r>
                          <a:rPr lang="fr-FR" b="0" i="1">
                            <a:solidFill>
                              <a:schemeClr val="tx1"/>
                            </a:solidFill>
                            <a:latin typeface="Cambria Math" panose="02040503050406030204" pitchFamily="18" charset="0"/>
                          </a:rPr>
                          <m:t>𝑘</m:t>
                        </m:r>
                        <m:r>
                          <a:rPr lang="fr-FR" b="0" i="1">
                            <a:solidFill>
                              <a:schemeClr val="tx1"/>
                            </a:solidFill>
                            <a:latin typeface="Cambria Math" panose="02040503050406030204" pitchFamily="18" charset="0"/>
                          </a:rPr>
                          <m:t>|</m:t>
                        </m:r>
                        <m:r>
                          <a:rPr lang="fr-FR" b="0" i="1">
                            <a:solidFill>
                              <a:schemeClr val="tx1"/>
                            </a:solidFill>
                            <a:latin typeface="Cambria Math" panose="02040503050406030204" pitchFamily="18" charset="0"/>
                          </a:rPr>
                          <m:t>𝑥</m:t>
                        </m:r>
                        <m:r>
                          <a:rPr lang="fr-FR" b="0" i="1">
                            <a:solidFill>
                              <a:schemeClr val="tx1"/>
                            </a:solidFill>
                            <a:latin typeface="Cambria Math" panose="02040503050406030204" pitchFamily="18" charset="0"/>
                          </a:rPr>
                          <m:t>)</m:t>
                        </m:r>
                      </m:e>
                    </m:nary>
                  </m:oMath>
                </a14:m>
                <a:r>
                  <a:rPr lang="fr-FR" b="0" dirty="0" smtClean="0">
                    <a:solidFill>
                      <a:schemeClr val="tx1"/>
                    </a:solidFill>
                  </a:rPr>
                  <a:t>.</a:t>
                </a:r>
              </a:p>
              <a:p>
                <a:pPr marL="0" indent="0">
                  <a:spcBef>
                    <a:spcPts val="600"/>
                  </a:spcBef>
                  <a:buNone/>
                </a:pPr>
                <a:r>
                  <a:rPr lang="fr-FR" b="0" dirty="0" smtClean="0">
                    <a:solidFill>
                      <a:schemeClr val="tx1"/>
                    </a:solidFill>
                  </a:rPr>
                  <a:t>Dans le cas binaire </a:t>
                </a:r>
                <a14:m>
                  <m:oMath xmlns:m="http://schemas.openxmlformats.org/officeDocument/2006/math">
                    <m:acc>
                      <m:accPr>
                        <m:chr m:val="̂"/>
                        <m:ctrlPr>
                          <a:rPr lang="fr-FR" b="0" i="1" smtClean="0">
                            <a:solidFill>
                              <a:schemeClr val="tx1"/>
                            </a:solidFill>
                            <a:latin typeface="Cambria Math" panose="02040503050406030204" pitchFamily="18" charset="0"/>
                          </a:rPr>
                        </m:ctrlPr>
                      </m:accPr>
                      <m:e>
                        <m:r>
                          <a:rPr lang="fr-FR" b="0" i="1" smtClean="0">
                            <a:solidFill>
                              <a:schemeClr val="tx1"/>
                            </a:solidFill>
                            <a:latin typeface="Cambria Math" panose="02040503050406030204" pitchFamily="18" charset="0"/>
                          </a:rPr>
                          <m:t>𝑦</m:t>
                        </m:r>
                      </m:e>
                    </m:acc>
                    <m:r>
                      <a:rPr lang="fr-FR" b="0" i="1" smtClean="0">
                        <a:solidFill>
                          <a:schemeClr val="tx1"/>
                        </a:solidFill>
                        <a:latin typeface="Cambria Math" panose="02040503050406030204" pitchFamily="18" charset="0"/>
                      </a:rPr>
                      <m:t>=1</m:t>
                    </m:r>
                  </m:oMath>
                </a14:m>
                <a:r>
                  <a:rPr lang="fr-FR" b="0" dirty="0" smtClean="0">
                    <a:solidFill>
                      <a:schemeClr val="tx1"/>
                    </a:solidFill>
                  </a:rPr>
                  <a:t> si </a:t>
                </a:r>
                <a14:m>
                  <m:oMath xmlns:m="http://schemas.openxmlformats.org/officeDocument/2006/math">
                    <m:r>
                      <a:rPr lang="fr-FR" b="0" i="1" smtClean="0">
                        <a:solidFill>
                          <a:schemeClr val="tx1"/>
                        </a:solidFill>
                        <a:latin typeface="Cambria Math" panose="02040503050406030204" pitchFamily="18" charset="0"/>
                      </a:rPr>
                      <m:t>𝑥</m:t>
                    </m:r>
                    <m:r>
                      <a:rPr lang="fr-FR" b="0" i="1" smtClean="0">
                        <a:solidFill>
                          <a:schemeClr val="tx1"/>
                        </a:solidFill>
                        <a:latin typeface="Cambria Math" panose="02040503050406030204" pitchFamily="18" charset="0"/>
                      </a:rPr>
                      <m:t>∈</m:t>
                    </m:r>
                    <m:sSub>
                      <m:sSubPr>
                        <m:ctrlPr>
                          <a:rPr lang="fr-FR" b="0" i="1" smtClean="0">
                            <a:solidFill>
                              <a:schemeClr val="tx1"/>
                            </a:solidFill>
                            <a:latin typeface="Cambria Math" panose="02040503050406030204" pitchFamily="18" charset="0"/>
                          </a:rPr>
                        </m:ctrlPr>
                      </m:sSubPr>
                      <m:e>
                        <m:r>
                          <a:rPr lang="fr-FR" b="0" i="1" smtClean="0">
                            <a:solidFill>
                              <a:schemeClr val="tx1"/>
                            </a:solidFill>
                            <a:latin typeface="Cambria Math" panose="02040503050406030204" pitchFamily="18" charset="0"/>
                          </a:rPr>
                          <m:t>ℛ</m:t>
                        </m:r>
                      </m:e>
                      <m:sub>
                        <m:r>
                          <a:rPr lang="fr-FR" b="0" i="1" smtClean="0">
                            <a:solidFill>
                              <a:schemeClr val="tx1"/>
                            </a:solidFill>
                            <a:latin typeface="Cambria Math" panose="02040503050406030204" pitchFamily="18" charset="0"/>
                          </a:rPr>
                          <m:t>1</m:t>
                        </m:r>
                      </m:sub>
                    </m:sSub>
                  </m:oMath>
                </a14:m>
                <a:r>
                  <a:rPr lang="fr-FR" b="0" dirty="0" smtClean="0">
                    <a:solidFill>
                      <a:schemeClr val="tx1"/>
                    </a:solidFill>
                  </a:rPr>
                  <a:t> et</a:t>
                </a:r>
              </a:p>
              <a:p>
                <a:pPr marL="0" indent="0">
                  <a:spcBef>
                    <a:spcPts val="600"/>
                  </a:spcBef>
                  <a:buNone/>
                </a:pPr>
                <a14:m>
                  <m:oMathPara xmlns:m="http://schemas.openxmlformats.org/officeDocument/2006/math">
                    <m:oMathParaPr>
                      <m:jc m:val="centerGroup"/>
                    </m:oMathParaPr>
                    <m:oMath xmlns:m="http://schemas.openxmlformats.org/officeDocument/2006/math">
                      <m:r>
                        <a:rPr lang="fr-FR" sz="1600" b="0" i="1" smtClean="0">
                          <a:solidFill>
                            <a:schemeClr val="tx1"/>
                          </a:solidFill>
                          <a:latin typeface="Cambria Math" panose="02040503050406030204" pitchFamily="18" charset="0"/>
                        </a:rPr>
                        <m:t>𝑓</m:t>
                      </m:r>
                      <m:d>
                        <m:dPr>
                          <m:ctrlPr>
                            <a:rPr lang="fr-FR" sz="1600" b="0" i="1" smtClean="0">
                              <a:solidFill>
                                <a:schemeClr val="tx1"/>
                              </a:solidFill>
                              <a:latin typeface="Cambria Math" panose="02040503050406030204" pitchFamily="18" charset="0"/>
                            </a:rPr>
                          </m:ctrlPr>
                        </m:dPr>
                        <m:e>
                          <m:r>
                            <a:rPr lang="fr-FR" sz="1600" b="0" i="1" smtClean="0">
                              <a:solidFill>
                                <a:schemeClr val="tx1"/>
                              </a:solidFill>
                              <a:latin typeface="Cambria Math" panose="02040503050406030204" pitchFamily="18" charset="0"/>
                            </a:rPr>
                            <m:t>𝑥</m:t>
                          </m:r>
                        </m:e>
                      </m:d>
                      <m:r>
                        <a:rPr lang="fr-FR" sz="1600" b="0" i="1" smtClean="0">
                          <a:solidFill>
                            <a:schemeClr val="tx1"/>
                          </a:solidFill>
                          <a:latin typeface="Cambria Math" panose="02040503050406030204" pitchFamily="18" charset="0"/>
                        </a:rPr>
                        <m:t>=</m:t>
                      </m:r>
                      <m:sSub>
                        <m:sSubPr>
                          <m:ctrlPr>
                            <a:rPr lang="fr-FR" sz="1600" b="0" i="1" smtClean="0">
                              <a:solidFill>
                                <a:schemeClr val="tx1"/>
                              </a:solidFill>
                              <a:latin typeface="Cambria Math" panose="02040503050406030204" pitchFamily="18" charset="0"/>
                            </a:rPr>
                          </m:ctrlPr>
                        </m:sSubPr>
                        <m:e>
                          <m:r>
                            <a:rPr lang="fr-FR" sz="1600" b="0" i="1" smtClean="0">
                              <a:solidFill>
                                <a:schemeClr val="tx1"/>
                              </a:solidFill>
                              <a:latin typeface="Cambria Math" panose="02040503050406030204" pitchFamily="18" charset="0"/>
                            </a:rPr>
                            <m:t>(</m:t>
                          </m:r>
                          <m:r>
                            <a:rPr lang="fr-FR" sz="1600" b="0" i="1" smtClean="0">
                              <a:solidFill>
                                <a:schemeClr val="tx1"/>
                              </a:solidFill>
                              <a:latin typeface="Cambria Math" panose="02040503050406030204" pitchFamily="18" charset="0"/>
                            </a:rPr>
                            <m:t>𝜆</m:t>
                          </m:r>
                        </m:e>
                        <m:sub>
                          <m:r>
                            <a:rPr lang="fr-FR" sz="1600" b="0" i="1" smtClean="0">
                              <a:solidFill>
                                <a:schemeClr val="tx1"/>
                              </a:solidFill>
                              <a:latin typeface="Cambria Math" panose="02040503050406030204" pitchFamily="18" charset="0"/>
                            </a:rPr>
                            <m:t>01</m:t>
                          </m:r>
                        </m:sub>
                      </m:sSub>
                      <m:r>
                        <a:rPr lang="fr-FR" sz="1600" b="0" i="1" smtClean="0">
                          <a:solidFill>
                            <a:schemeClr val="tx1"/>
                          </a:solidFill>
                          <a:latin typeface="Cambria Math" panose="02040503050406030204" pitchFamily="18" charset="0"/>
                        </a:rPr>
                        <m:t>−</m:t>
                      </m:r>
                      <m:sSub>
                        <m:sSubPr>
                          <m:ctrlPr>
                            <a:rPr lang="fr-FR" sz="1600" b="0" i="1" smtClean="0">
                              <a:solidFill>
                                <a:schemeClr val="tx1"/>
                              </a:solidFill>
                              <a:latin typeface="Cambria Math" panose="02040503050406030204" pitchFamily="18" charset="0"/>
                            </a:rPr>
                          </m:ctrlPr>
                        </m:sSubPr>
                        <m:e>
                          <m:r>
                            <a:rPr lang="fr-FR" sz="1600" b="0" i="1" smtClean="0">
                              <a:solidFill>
                                <a:schemeClr val="tx1"/>
                              </a:solidFill>
                              <a:latin typeface="Cambria Math" panose="02040503050406030204" pitchFamily="18" charset="0"/>
                            </a:rPr>
                            <m:t>𝜆</m:t>
                          </m:r>
                        </m:e>
                        <m:sub>
                          <m:r>
                            <a:rPr lang="fr-FR" sz="1600" b="0" i="1" smtClean="0">
                              <a:solidFill>
                                <a:schemeClr val="tx1"/>
                              </a:solidFill>
                              <a:latin typeface="Cambria Math" panose="02040503050406030204" pitchFamily="18" charset="0"/>
                            </a:rPr>
                            <m:t>11</m:t>
                          </m:r>
                        </m:sub>
                      </m:sSub>
                      <m:r>
                        <a:rPr lang="fr-FR" sz="1600" b="0" i="1" smtClean="0">
                          <a:solidFill>
                            <a:schemeClr val="tx1"/>
                          </a:solidFill>
                          <a:latin typeface="Cambria Math" panose="02040503050406030204" pitchFamily="18" charset="0"/>
                        </a:rPr>
                        <m:t>)</m:t>
                      </m:r>
                      <m:r>
                        <m:rPr>
                          <m:sty m:val="p"/>
                        </m:rPr>
                        <a:rPr lang="fr-FR" sz="1600" b="0" i="0" smtClean="0">
                          <a:solidFill>
                            <a:schemeClr val="tx1"/>
                          </a:solidFill>
                          <a:latin typeface="Cambria Math" panose="02040503050406030204" pitchFamily="18" charset="0"/>
                        </a:rPr>
                        <m:t>P</m:t>
                      </m:r>
                      <m:d>
                        <m:dPr>
                          <m:ctrlPr>
                            <a:rPr lang="fr-FR" sz="1600" b="0" i="1" smtClean="0">
                              <a:solidFill>
                                <a:schemeClr val="tx1"/>
                              </a:solidFill>
                              <a:latin typeface="Cambria Math" panose="02040503050406030204" pitchFamily="18" charset="0"/>
                            </a:rPr>
                          </m:ctrlPr>
                        </m:dPr>
                        <m:e>
                          <m:r>
                            <a:rPr lang="fr-FR" sz="1600" b="0" i="1" smtClean="0">
                              <a:solidFill>
                                <a:schemeClr val="tx1"/>
                              </a:solidFill>
                              <a:latin typeface="Cambria Math" panose="02040503050406030204" pitchFamily="18" charset="0"/>
                            </a:rPr>
                            <m:t>1</m:t>
                          </m:r>
                        </m:e>
                        <m:e>
                          <m:r>
                            <a:rPr lang="fr-FR" sz="1600" b="0" i="1" smtClean="0">
                              <a:solidFill>
                                <a:schemeClr val="tx1"/>
                              </a:solidFill>
                              <a:latin typeface="Cambria Math" panose="02040503050406030204" pitchFamily="18" charset="0"/>
                            </a:rPr>
                            <m:t>𝑥</m:t>
                          </m:r>
                        </m:e>
                      </m:d>
                      <m:r>
                        <a:rPr lang="fr-FR" sz="1600" b="0" i="1" smtClean="0">
                          <a:solidFill>
                            <a:schemeClr val="tx1"/>
                          </a:solidFill>
                          <a:latin typeface="Cambria Math" panose="02040503050406030204" pitchFamily="18" charset="0"/>
                        </a:rPr>
                        <m:t>+(</m:t>
                      </m:r>
                      <m:sSub>
                        <m:sSubPr>
                          <m:ctrlPr>
                            <a:rPr lang="fr-FR" sz="1600" b="0" i="1" smtClean="0">
                              <a:solidFill>
                                <a:schemeClr val="tx1"/>
                              </a:solidFill>
                              <a:latin typeface="Cambria Math" panose="02040503050406030204" pitchFamily="18" charset="0"/>
                            </a:rPr>
                          </m:ctrlPr>
                        </m:sSubPr>
                        <m:e>
                          <m:r>
                            <a:rPr lang="fr-FR" sz="1600" b="0" i="1" smtClean="0">
                              <a:solidFill>
                                <a:schemeClr val="tx1"/>
                              </a:solidFill>
                              <a:latin typeface="Cambria Math" panose="02040503050406030204" pitchFamily="18" charset="0"/>
                            </a:rPr>
                            <m:t>𝜆</m:t>
                          </m:r>
                        </m:e>
                        <m:sub>
                          <m:r>
                            <a:rPr lang="fr-FR" sz="1600" b="0" i="1" smtClean="0">
                              <a:solidFill>
                                <a:schemeClr val="tx1"/>
                              </a:solidFill>
                              <a:latin typeface="Cambria Math" panose="02040503050406030204" pitchFamily="18" charset="0"/>
                            </a:rPr>
                            <m:t>00</m:t>
                          </m:r>
                        </m:sub>
                      </m:sSub>
                      <m:r>
                        <a:rPr lang="fr-FR" sz="1600" b="0" i="1" smtClean="0">
                          <a:solidFill>
                            <a:schemeClr val="tx1"/>
                          </a:solidFill>
                          <a:latin typeface="Cambria Math" panose="02040503050406030204" pitchFamily="18" charset="0"/>
                        </a:rPr>
                        <m:t>−</m:t>
                      </m:r>
                      <m:sSub>
                        <m:sSubPr>
                          <m:ctrlPr>
                            <a:rPr lang="fr-FR" sz="1600" b="0" i="1" smtClean="0">
                              <a:solidFill>
                                <a:schemeClr val="tx1"/>
                              </a:solidFill>
                              <a:latin typeface="Cambria Math" panose="02040503050406030204" pitchFamily="18" charset="0"/>
                            </a:rPr>
                          </m:ctrlPr>
                        </m:sSubPr>
                        <m:e>
                          <m:r>
                            <a:rPr lang="fr-FR" sz="1600" b="0" i="1" smtClean="0">
                              <a:solidFill>
                                <a:schemeClr val="tx1"/>
                              </a:solidFill>
                              <a:latin typeface="Cambria Math" panose="02040503050406030204" pitchFamily="18" charset="0"/>
                            </a:rPr>
                            <m:t>𝜆</m:t>
                          </m:r>
                        </m:e>
                        <m:sub>
                          <m:r>
                            <a:rPr lang="fr-FR" sz="1600" b="0" i="1" smtClean="0">
                              <a:solidFill>
                                <a:schemeClr val="tx1"/>
                              </a:solidFill>
                              <a:latin typeface="Cambria Math" panose="02040503050406030204" pitchFamily="18" charset="0"/>
                            </a:rPr>
                            <m:t>10</m:t>
                          </m:r>
                        </m:sub>
                      </m:sSub>
                      <m:r>
                        <a:rPr lang="fr-FR" sz="1600" b="0" i="1" smtClean="0">
                          <a:solidFill>
                            <a:schemeClr val="tx1"/>
                          </a:solidFill>
                          <a:latin typeface="Cambria Math" panose="02040503050406030204" pitchFamily="18" charset="0"/>
                        </a:rPr>
                        <m:t>)</m:t>
                      </m:r>
                      <m:r>
                        <m:rPr>
                          <m:sty m:val="p"/>
                        </m:rPr>
                        <a:rPr lang="fr-FR" sz="1600" b="0" i="0" smtClean="0">
                          <a:solidFill>
                            <a:schemeClr val="tx1"/>
                          </a:solidFill>
                          <a:latin typeface="Cambria Math" panose="02040503050406030204" pitchFamily="18" charset="0"/>
                        </a:rPr>
                        <m:t>P</m:t>
                      </m:r>
                      <m:r>
                        <a:rPr lang="fr-FR" sz="1600" b="0" i="1" smtClean="0">
                          <a:solidFill>
                            <a:schemeClr val="tx1"/>
                          </a:solidFill>
                          <a:latin typeface="Cambria Math" panose="02040503050406030204" pitchFamily="18" charset="0"/>
                        </a:rPr>
                        <m:t>(0|</m:t>
                      </m:r>
                      <m:r>
                        <a:rPr lang="fr-FR" sz="1600" b="0" i="1" smtClean="0">
                          <a:solidFill>
                            <a:schemeClr val="tx1"/>
                          </a:solidFill>
                          <a:latin typeface="Cambria Math" panose="02040503050406030204" pitchFamily="18" charset="0"/>
                        </a:rPr>
                        <m:t>𝑥</m:t>
                      </m:r>
                      <m:r>
                        <a:rPr lang="fr-FR" sz="1600" b="0" i="1" smtClean="0">
                          <a:solidFill>
                            <a:schemeClr val="tx1"/>
                          </a:solidFill>
                          <a:latin typeface="Cambria Math" panose="02040503050406030204" pitchFamily="18" charset="0"/>
                        </a:rPr>
                        <m:t>)</m:t>
                      </m:r>
                    </m:oMath>
                  </m:oMathPara>
                </a14:m>
                <a:endParaRPr lang="fr-FR" sz="1600" b="0" dirty="0" smtClean="0">
                  <a:solidFill>
                    <a:schemeClr val="tx1"/>
                  </a:solidFill>
                </a:endParaRPr>
              </a:p>
              <a:p>
                <a:pPr marL="0" indent="0" algn="ctr">
                  <a:spcBef>
                    <a:spcPts val="600"/>
                  </a:spcBef>
                  <a:buNone/>
                </a:pPr>
                <a:r>
                  <a:rPr lang="fr-FR" sz="1600" b="0" dirty="0" smtClean="0">
                    <a:solidFill>
                      <a:schemeClr val="tx1"/>
                    </a:solidFill>
                  </a:rPr>
                  <a:t>Coût 0/1 : </a:t>
                </a:r>
                <a14:m>
                  <m:oMath xmlns:m="http://schemas.openxmlformats.org/officeDocument/2006/math">
                    <m:r>
                      <a:rPr lang="fr-FR" sz="1600" b="0" i="1" smtClean="0">
                        <a:solidFill>
                          <a:schemeClr val="tx1"/>
                        </a:solidFill>
                        <a:latin typeface="Cambria Math" panose="02040503050406030204" pitchFamily="18" charset="0"/>
                      </a:rPr>
                      <m:t>𝑓</m:t>
                    </m:r>
                    <m:d>
                      <m:dPr>
                        <m:ctrlPr>
                          <a:rPr lang="fr-FR" sz="1600" b="0" i="1" smtClean="0">
                            <a:solidFill>
                              <a:schemeClr val="tx1"/>
                            </a:solidFill>
                            <a:latin typeface="Cambria Math" panose="02040503050406030204" pitchFamily="18" charset="0"/>
                          </a:rPr>
                        </m:ctrlPr>
                      </m:dPr>
                      <m:e>
                        <m:r>
                          <a:rPr lang="fr-FR" sz="1600" b="0" i="1" smtClean="0">
                            <a:solidFill>
                              <a:schemeClr val="tx1"/>
                            </a:solidFill>
                            <a:latin typeface="Cambria Math" panose="02040503050406030204" pitchFamily="18" charset="0"/>
                          </a:rPr>
                          <m:t>𝑥</m:t>
                        </m:r>
                      </m:e>
                    </m:d>
                    <m:r>
                      <a:rPr lang="fr-FR" sz="1600" b="0" i="1" smtClean="0">
                        <a:solidFill>
                          <a:schemeClr val="tx1"/>
                        </a:solidFill>
                        <a:latin typeface="Cambria Math" panose="02040503050406030204" pitchFamily="18" charset="0"/>
                      </a:rPr>
                      <m:t>=</m:t>
                    </m:r>
                    <m:r>
                      <a:rPr lang="fr-FR" sz="1600" b="0" i="1" smtClean="0">
                        <a:solidFill>
                          <a:schemeClr val="tx1"/>
                        </a:solidFill>
                        <a:latin typeface="Cambria Math" panose="02040503050406030204" pitchFamily="18" charset="0"/>
                      </a:rPr>
                      <m:t>𝑃</m:t>
                    </m:r>
                    <m:d>
                      <m:dPr>
                        <m:ctrlPr>
                          <a:rPr lang="fr-FR" sz="1600" b="0" i="1" smtClean="0">
                            <a:solidFill>
                              <a:schemeClr val="tx1"/>
                            </a:solidFill>
                            <a:latin typeface="Cambria Math" panose="02040503050406030204" pitchFamily="18" charset="0"/>
                          </a:rPr>
                        </m:ctrlPr>
                      </m:dPr>
                      <m:e>
                        <m:r>
                          <a:rPr lang="fr-FR" sz="1600" b="0" i="1" smtClean="0">
                            <a:solidFill>
                              <a:schemeClr val="tx1"/>
                            </a:solidFill>
                            <a:latin typeface="Cambria Math" panose="02040503050406030204" pitchFamily="18" charset="0"/>
                          </a:rPr>
                          <m:t>1</m:t>
                        </m:r>
                      </m:e>
                      <m:e>
                        <m:r>
                          <a:rPr lang="fr-FR" sz="1600" b="0" i="1" smtClean="0">
                            <a:solidFill>
                              <a:schemeClr val="tx1"/>
                            </a:solidFill>
                            <a:latin typeface="Cambria Math" panose="02040503050406030204" pitchFamily="18" charset="0"/>
                          </a:rPr>
                          <m:t>𝑥</m:t>
                        </m:r>
                      </m:e>
                    </m:d>
                    <m:r>
                      <a:rPr lang="fr-FR" sz="1600" b="0" i="1" smtClean="0">
                        <a:solidFill>
                          <a:schemeClr val="tx1"/>
                        </a:solidFill>
                        <a:latin typeface="Cambria Math" panose="02040503050406030204" pitchFamily="18" charset="0"/>
                      </a:rPr>
                      <m:t>−</m:t>
                    </m:r>
                    <m:r>
                      <a:rPr lang="fr-FR" sz="1600" b="0" i="1" smtClean="0">
                        <a:solidFill>
                          <a:schemeClr val="tx1"/>
                        </a:solidFill>
                        <a:latin typeface="Cambria Math" panose="02040503050406030204" pitchFamily="18" charset="0"/>
                      </a:rPr>
                      <m:t>𝑃</m:t>
                    </m:r>
                    <m:r>
                      <a:rPr lang="fr-FR" sz="1600" b="0" i="1" smtClean="0">
                        <a:solidFill>
                          <a:schemeClr val="tx1"/>
                        </a:solidFill>
                        <a:latin typeface="Cambria Math" panose="02040503050406030204" pitchFamily="18" charset="0"/>
                      </a:rPr>
                      <m:t>(0|</m:t>
                    </m:r>
                    <m:r>
                      <a:rPr lang="fr-FR" sz="1600" b="0" i="1" smtClean="0">
                        <a:solidFill>
                          <a:schemeClr val="tx1"/>
                        </a:solidFill>
                        <a:latin typeface="Cambria Math" panose="02040503050406030204" pitchFamily="18" charset="0"/>
                      </a:rPr>
                      <m:t>𝑥</m:t>
                    </m:r>
                    <m:r>
                      <a:rPr lang="fr-FR" sz="1600" b="0" i="1" smtClean="0">
                        <a:solidFill>
                          <a:schemeClr val="tx1"/>
                        </a:solidFill>
                        <a:latin typeface="Cambria Math" panose="02040503050406030204" pitchFamily="18" charset="0"/>
                      </a:rPr>
                      <m:t>)</m:t>
                    </m:r>
                  </m:oMath>
                </a14:m>
                <a:endParaRPr lang="fr-FR" sz="1600" b="0" dirty="0" smtClean="0">
                  <a:solidFill>
                    <a:schemeClr val="tx1"/>
                  </a:solidFill>
                </a:endParaRPr>
              </a:p>
              <a:p>
                <a:pPr marL="0" indent="0">
                  <a:spcBef>
                    <a:spcPts val="600"/>
                  </a:spcBef>
                  <a:buNone/>
                </a:pPr>
                <a:r>
                  <a:rPr lang="fr-FR" sz="1600" b="0" dirty="0" smtClean="0">
                    <a:solidFill>
                      <a:schemeClr val="tx1"/>
                    </a:solidFill>
                  </a:rPr>
                  <a:t>Le </a:t>
                </a:r>
                <a:r>
                  <a:rPr lang="fr-FR" sz="1600" dirty="0" smtClean="0">
                    <a:solidFill>
                      <a:srgbClr val="C00000"/>
                    </a:solidFill>
                  </a:rPr>
                  <a:t>risque </a:t>
                </a:r>
                <a:r>
                  <a:rPr lang="fr-FR" sz="1600" b="0" dirty="0" smtClean="0">
                    <a:solidFill>
                      <a:schemeClr val="tx1"/>
                    </a:solidFill>
                  </a:rPr>
                  <a:t>de </a:t>
                </a:r>
                <a:r>
                  <a:rPr lang="fr-FR" sz="1600" b="0" dirty="0" err="1" smtClean="0">
                    <a:solidFill>
                      <a:schemeClr val="tx1"/>
                    </a:solidFill>
                  </a:rPr>
                  <a:t>Bayès</a:t>
                </a:r>
                <a:r>
                  <a:rPr lang="fr-FR" sz="1600" b="0" dirty="0" smtClean="0">
                    <a:solidFill>
                      <a:schemeClr val="tx1"/>
                    </a:solidFill>
                  </a:rPr>
                  <a:t> devient</a:t>
                </a:r>
              </a:p>
              <a:p>
                <a:pPr marL="0" indent="0">
                  <a:spcBef>
                    <a:spcPts val="600"/>
                  </a:spcBef>
                  <a:buNone/>
                </a:pPr>
                <a14:m>
                  <m:oMathPara xmlns:m="http://schemas.openxmlformats.org/officeDocument/2006/math">
                    <m:oMathParaPr>
                      <m:jc m:val="centerGroup"/>
                    </m:oMathParaPr>
                    <m:oMath xmlns:m="http://schemas.openxmlformats.org/officeDocument/2006/math">
                      <m:sSub>
                        <m:sSubPr>
                          <m:ctrlPr>
                            <a:rPr lang="fr-FR" sz="1600" b="0" i="1" smtClean="0">
                              <a:solidFill>
                                <a:schemeClr val="tx1"/>
                              </a:solidFill>
                              <a:latin typeface="Cambria Math" panose="02040503050406030204" pitchFamily="18" charset="0"/>
                            </a:rPr>
                          </m:ctrlPr>
                        </m:sSubPr>
                        <m:e>
                          <m:r>
                            <a:rPr lang="fr-FR" sz="1600" b="0" i="1" smtClean="0">
                              <a:solidFill>
                                <a:schemeClr val="tx1"/>
                              </a:solidFill>
                              <a:latin typeface="Cambria Math" panose="02040503050406030204" pitchFamily="18" charset="0"/>
                            </a:rPr>
                            <m:t>𝑟</m:t>
                          </m:r>
                        </m:e>
                        <m:sub>
                          <m:r>
                            <a:rPr lang="fr-FR" sz="1600" b="0" i="1" smtClean="0">
                              <a:solidFill>
                                <a:schemeClr val="tx1"/>
                              </a:solidFill>
                              <a:latin typeface="Cambria Math" panose="02040503050406030204" pitchFamily="18" charset="0"/>
                            </a:rPr>
                            <m:t>𝐵</m:t>
                          </m:r>
                        </m:sub>
                      </m:sSub>
                      <m:r>
                        <a:rPr lang="fr-FR" sz="1600" b="0" i="1" smtClean="0">
                          <a:solidFill>
                            <a:schemeClr val="tx1"/>
                          </a:solidFill>
                          <a:latin typeface="Cambria Math" panose="02040503050406030204" pitchFamily="18" charset="0"/>
                        </a:rPr>
                        <m:t>=</m:t>
                      </m:r>
                      <m:nary>
                        <m:naryPr>
                          <m:ctrlPr>
                            <a:rPr lang="fr-FR" sz="1600" b="0" i="1" smtClean="0">
                              <a:solidFill>
                                <a:schemeClr val="tx1"/>
                              </a:solidFill>
                              <a:latin typeface="Cambria Math" panose="02040503050406030204" pitchFamily="18" charset="0"/>
                            </a:rPr>
                          </m:ctrlPr>
                        </m:naryPr>
                        <m:sub>
                          <m:r>
                            <m:rPr>
                              <m:brk m:alnAt="23"/>
                            </m:rPr>
                            <a:rPr lang="fr-FR" sz="1600" b="0" i="1" smtClean="0">
                              <a:solidFill>
                                <a:schemeClr val="accent1">
                                  <a:lumMod val="50000"/>
                                </a:schemeClr>
                              </a:solidFill>
                              <a:latin typeface="Cambria Math" panose="02040503050406030204" pitchFamily="18" charset="0"/>
                            </a:rPr>
                            <m:t>𝑥</m:t>
                          </m:r>
                          <m:r>
                            <a:rPr lang="fr-FR" sz="1600" b="0" i="1" smtClean="0">
                              <a:solidFill>
                                <a:schemeClr val="accent1">
                                  <a:lumMod val="50000"/>
                                </a:schemeClr>
                              </a:solidFill>
                              <a:latin typeface="Cambria Math" panose="02040503050406030204" pitchFamily="18" charset="0"/>
                            </a:rPr>
                            <m:t>∈</m:t>
                          </m:r>
                          <m:r>
                            <a:rPr lang="fr-FR" sz="1600" b="0" i="1" smtClean="0">
                              <a:solidFill>
                                <a:schemeClr val="accent1">
                                  <a:lumMod val="50000"/>
                                </a:schemeClr>
                              </a:solidFill>
                              <a:latin typeface="Cambria Math" panose="02040503050406030204" pitchFamily="18" charset="0"/>
                              <a:ea typeface="Cambria Math" panose="02040503050406030204" pitchFamily="18" charset="0"/>
                            </a:rPr>
                            <m:t>𝒳</m:t>
                          </m:r>
                        </m:sub>
                        <m:sup/>
                        <m:e>
                          <m:sSub>
                            <m:sSubPr>
                              <m:ctrlPr>
                                <a:rPr lang="fr-FR" sz="1600" b="0" i="1" smtClean="0">
                                  <a:solidFill>
                                    <a:schemeClr val="tx1"/>
                                  </a:solidFill>
                                  <a:latin typeface="Cambria Math" panose="02040503050406030204" pitchFamily="18" charset="0"/>
                                </a:rPr>
                              </m:ctrlPr>
                            </m:sSubPr>
                            <m:e>
                              <m:r>
                                <a:rPr lang="fr-FR" sz="1600" b="0" i="1" smtClean="0">
                                  <a:solidFill>
                                    <a:schemeClr val="tx1"/>
                                  </a:solidFill>
                                  <a:latin typeface="Cambria Math" panose="02040503050406030204" pitchFamily="18" charset="0"/>
                                </a:rPr>
                                <m:t>𝜆</m:t>
                              </m:r>
                            </m:e>
                            <m:sub>
                              <m:r>
                                <a:rPr lang="fr-FR" sz="1600" b="0" i="1" smtClean="0">
                                  <a:solidFill>
                                    <a:schemeClr val="tx1"/>
                                  </a:solidFill>
                                  <a:latin typeface="Cambria Math" panose="02040503050406030204" pitchFamily="18" charset="0"/>
                                </a:rPr>
                                <m:t>0</m:t>
                              </m:r>
                              <m:acc>
                                <m:accPr>
                                  <m:chr m:val="̂"/>
                                  <m:ctrlPr>
                                    <a:rPr lang="fr-FR" sz="1600" b="0" i="1" smtClean="0">
                                      <a:solidFill>
                                        <a:schemeClr val="accent1">
                                          <a:lumMod val="50000"/>
                                        </a:schemeClr>
                                      </a:solidFill>
                                      <a:latin typeface="Cambria Math" panose="02040503050406030204" pitchFamily="18" charset="0"/>
                                    </a:rPr>
                                  </m:ctrlPr>
                                </m:accPr>
                                <m:e>
                                  <m:r>
                                    <a:rPr lang="fr-FR" sz="1600" b="0" i="1" smtClean="0">
                                      <a:solidFill>
                                        <a:schemeClr val="accent1">
                                          <a:lumMod val="50000"/>
                                        </a:schemeClr>
                                      </a:solidFill>
                                      <a:latin typeface="Cambria Math" panose="02040503050406030204" pitchFamily="18" charset="0"/>
                                    </a:rPr>
                                    <m:t>𝑦</m:t>
                                  </m:r>
                                </m:e>
                              </m:acc>
                            </m:sub>
                          </m:sSub>
                          <m:limUpp>
                            <m:limUppPr>
                              <m:ctrlPr>
                                <a:rPr lang="fr-FR" sz="1600" b="0" i="1" smtClean="0">
                                  <a:solidFill>
                                    <a:schemeClr val="tx1"/>
                                  </a:solidFill>
                                  <a:latin typeface="Cambria Math" panose="02040503050406030204" pitchFamily="18" charset="0"/>
                                </a:rPr>
                              </m:ctrlPr>
                            </m:limUppPr>
                            <m:e>
                              <m:groupChr>
                                <m:groupChrPr>
                                  <m:chr m:val="⏞"/>
                                  <m:pos m:val="top"/>
                                  <m:vertJc m:val="bot"/>
                                  <m:ctrlPr>
                                    <a:rPr lang="fr-FR" sz="1600" b="0" i="1" smtClean="0">
                                      <a:solidFill>
                                        <a:schemeClr val="tx1"/>
                                      </a:solidFill>
                                      <a:latin typeface="Cambria Math" panose="02040503050406030204" pitchFamily="18" charset="0"/>
                                    </a:rPr>
                                  </m:ctrlPr>
                                </m:groupChrPr>
                                <m:e>
                                  <m:r>
                                    <m:rPr>
                                      <m:sty m:val="p"/>
                                    </m:rPr>
                                    <a:rPr lang="fr-FR" sz="1600" b="0" i="0">
                                      <a:solidFill>
                                        <a:schemeClr val="tx1"/>
                                      </a:solidFill>
                                      <a:latin typeface="Cambria Math" panose="02040503050406030204" pitchFamily="18" charset="0"/>
                                    </a:rPr>
                                    <m:t>P</m:t>
                                  </m:r>
                                  <m:d>
                                    <m:dPr>
                                      <m:ctrlPr>
                                        <a:rPr lang="fr-FR" sz="1600" b="0" i="1">
                                          <a:solidFill>
                                            <a:schemeClr val="tx1"/>
                                          </a:solidFill>
                                          <a:latin typeface="Cambria Math" panose="02040503050406030204" pitchFamily="18" charset="0"/>
                                        </a:rPr>
                                      </m:ctrlPr>
                                    </m:dPr>
                                    <m:e>
                                      <m:r>
                                        <a:rPr lang="fr-FR" sz="1600" b="0" i="1" smtClean="0">
                                          <a:solidFill>
                                            <a:schemeClr val="accent1">
                                              <a:lumMod val="50000"/>
                                            </a:schemeClr>
                                          </a:solidFill>
                                          <a:latin typeface="Cambria Math" panose="02040503050406030204" pitchFamily="18" charset="0"/>
                                        </a:rPr>
                                        <m:t>𝑥</m:t>
                                      </m:r>
                                    </m:e>
                                    <m:e>
                                      <m:r>
                                        <a:rPr lang="fr-FR" sz="1600" b="0" i="1" smtClean="0">
                                          <a:solidFill>
                                            <a:schemeClr val="tx1"/>
                                          </a:solidFill>
                                          <a:latin typeface="Cambria Math" panose="02040503050406030204" pitchFamily="18" charset="0"/>
                                        </a:rPr>
                                        <m:t>𝑌</m:t>
                                      </m:r>
                                      <m:r>
                                        <a:rPr lang="fr-FR" sz="1600" b="0" i="1" smtClean="0">
                                          <a:solidFill>
                                            <a:schemeClr val="tx1"/>
                                          </a:solidFill>
                                          <a:latin typeface="Cambria Math" panose="02040503050406030204" pitchFamily="18" charset="0"/>
                                        </a:rPr>
                                        <m:t>=0</m:t>
                                      </m:r>
                                    </m:e>
                                  </m:d>
                                  <m:r>
                                    <m:rPr>
                                      <m:sty m:val="p"/>
                                    </m:rPr>
                                    <a:rPr lang="fr-FR" sz="1600" b="0" i="0">
                                      <a:solidFill>
                                        <a:schemeClr val="tx1"/>
                                      </a:solidFill>
                                      <a:latin typeface="Cambria Math" panose="02040503050406030204" pitchFamily="18" charset="0"/>
                                    </a:rPr>
                                    <m:t>P</m:t>
                                  </m:r>
                                  <m:d>
                                    <m:dPr>
                                      <m:ctrlPr>
                                        <a:rPr lang="fr-FR" sz="1600" b="0" i="1">
                                          <a:solidFill>
                                            <a:schemeClr val="tx1"/>
                                          </a:solidFill>
                                          <a:latin typeface="Cambria Math" panose="02040503050406030204" pitchFamily="18" charset="0"/>
                                        </a:rPr>
                                      </m:ctrlPr>
                                    </m:dPr>
                                    <m:e>
                                      <m:r>
                                        <a:rPr lang="fr-FR" sz="1600" b="0" i="1" smtClean="0">
                                          <a:solidFill>
                                            <a:schemeClr val="tx1"/>
                                          </a:solidFill>
                                          <a:latin typeface="Cambria Math" panose="02040503050406030204" pitchFamily="18" charset="0"/>
                                        </a:rPr>
                                        <m:t>𝑌</m:t>
                                      </m:r>
                                      <m:r>
                                        <a:rPr lang="fr-FR" sz="1600" b="0" i="1" smtClean="0">
                                          <a:solidFill>
                                            <a:schemeClr val="tx1"/>
                                          </a:solidFill>
                                          <a:latin typeface="Cambria Math" panose="02040503050406030204" pitchFamily="18" charset="0"/>
                                        </a:rPr>
                                        <m:t>=0</m:t>
                                      </m:r>
                                    </m:e>
                                  </m:d>
                                </m:e>
                              </m:groupChr>
                            </m:e>
                            <m:lim>
                              <m:r>
                                <m:rPr>
                                  <m:sty m:val="p"/>
                                </m:rPr>
                                <a:rPr lang="fr-FR" sz="1600" b="0" i="0" smtClean="0">
                                  <a:solidFill>
                                    <a:schemeClr val="tx1"/>
                                  </a:solidFill>
                                  <a:latin typeface="Cambria Math" panose="02040503050406030204" pitchFamily="18" charset="0"/>
                                </a:rPr>
                                <m:t>P</m:t>
                              </m:r>
                              <m:r>
                                <a:rPr lang="fr-FR" sz="1600" b="0" i="1" smtClean="0">
                                  <a:solidFill>
                                    <a:schemeClr val="tx1"/>
                                  </a:solidFill>
                                  <a:latin typeface="Cambria Math" panose="02040503050406030204" pitchFamily="18" charset="0"/>
                                </a:rPr>
                                <m:t>(</m:t>
                              </m:r>
                              <m:r>
                                <a:rPr lang="fr-FR" sz="1600" b="0" i="1" smtClean="0">
                                  <a:solidFill>
                                    <a:schemeClr val="tx1"/>
                                  </a:solidFill>
                                  <a:latin typeface="Cambria Math" panose="02040503050406030204" pitchFamily="18" charset="0"/>
                                </a:rPr>
                                <m:t>𝑥</m:t>
                              </m:r>
                              <m:r>
                                <a:rPr lang="fr-FR" sz="1600" b="0" i="1" smtClean="0">
                                  <a:solidFill>
                                    <a:schemeClr val="tx1"/>
                                  </a:solidFill>
                                  <a:latin typeface="Cambria Math" panose="02040503050406030204" pitchFamily="18" charset="0"/>
                                </a:rPr>
                                <m:t>,</m:t>
                              </m:r>
                              <m:r>
                                <a:rPr lang="fr-FR" sz="1600" b="0" i="1" smtClean="0">
                                  <a:solidFill>
                                    <a:schemeClr val="tx1"/>
                                  </a:solidFill>
                                  <a:latin typeface="Cambria Math" panose="02040503050406030204" pitchFamily="18" charset="0"/>
                                </a:rPr>
                                <m:t>𝑌</m:t>
                              </m:r>
                              <m:r>
                                <a:rPr lang="fr-FR" sz="1600" b="0" i="1" smtClean="0">
                                  <a:solidFill>
                                    <a:schemeClr val="tx1"/>
                                  </a:solidFill>
                                  <a:latin typeface="Cambria Math" panose="02040503050406030204" pitchFamily="18" charset="0"/>
                                </a:rPr>
                                <m:t>=0)</m:t>
                              </m:r>
                            </m:lim>
                          </m:limUpp>
                          <m:r>
                            <a:rPr lang="fr-FR" sz="1600" b="0" i="1" smtClean="0">
                              <a:solidFill>
                                <a:schemeClr val="tx1"/>
                              </a:solidFill>
                              <a:latin typeface="Cambria Math" panose="02040503050406030204" pitchFamily="18" charset="0"/>
                            </a:rPr>
                            <m:t>+</m:t>
                          </m:r>
                          <m:sSub>
                            <m:sSubPr>
                              <m:ctrlPr>
                                <a:rPr lang="fr-FR" sz="1600" b="0" i="1" smtClean="0">
                                  <a:solidFill>
                                    <a:schemeClr val="tx1"/>
                                  </a:solidFill>
                                  <a:latin typeface="Cambria Math" panose="02040503050406030204" pitchFamily="18" charset="0"/>
                                </a:rPr>
                              </m:ctrlPr>
                            </m:sSubPr>
                            <m:e>
                              <m:r>
                                <a:rPr lang="fr-FR" sz="1600" b="0" i="1" smtClean="0">
                                  <a:solidFill>
                                    <a:schemeClr val="tx1"/>
                                  </a:solidFill>
                                  <a:latin typeface="Cambria Math" panose="02040503050406030204" pitchFamily="18" charset="0"/>
                                </a:rPr>
                                <m:t>𝜆</m:t>
                              </m:r>
                            </m:e>
                            <m:sub>
                              <m:r>
                                <a:rPr lang="fr-FR" sz="1600" b="0" i="1" smtClean="0">
                                  <a:solidFill>
                                    <a:schemeClr val="tx1"/>
                                  </a:solidFill>
                                  <a:latin typeface="Cambria Math" panose="02040503050406030204" pitchFamily="18" charset="0"/>
                                </a:rPr>
                                <m:t>1</m:t>
                              </m:r>
                              <m:acc>
                                <m:accPr>
                                  <m:chr m:val="̂"/>
                                  <m:ctrlPr>
                                    <a:rPr lang="fr-FR" sz="1600" b="0" i="1" smtClean="0">
                                      <a:solidFill>
                                        <a:schemeClr val="accent1">
                                          <a:lumMod val="50000"/>
                                        </a:schemeClr>
                                      </a:solidFill>
                                      <a:latin typeface="Cambria Math" panose="02040503050406030204" pitchFamily="18" charset="0"/>
                                    </a:rPr>
                                  </m:ctrlPr>
                                </m:accPr>
                                <m:e>
                                  <m:r>
                                    <a:rPr lang="fr-FR" sz="1600" b="0" i="1" smtClean="0">
                                      <a:solidFill>
                                        <a:schemeClr val="accent1">
                                          <a:lumMod val="50000"/>
                                        </a:schemeClr>
                                      </a:solidFill>
                                      <a:latin typeface="Cambria Math" panose="02040503050406030204" pitchFamily="18" charset="0"/>
                                    </a:rPr>
                                    <m:t>𝑦</m:t>
                                  </m:r>
                                </m:e>
                              </m:acc>
                            </m:sub>
                          </m:sSub>
                          <m:r>
                            <m:rPr>
                              <m:sty m:val="p"/>
                            </m:rPr>
                            <a:rPr lang="fr-FR" sz="1600" b="0" i="0" smtClean="0">
                              <a:solidFill>
                                <a:schemeClr val="tx1"/>
                              </a:solidFill>
                              <a:latin typeface="Cambria Math" panose="02040503050406030204" pitchFamily="18" charset="0"/>
                            </a:rPr>
                            <m:t>P</m:t>
                          </m:r>
                          <m:d>
                            <m:dPr>
                              <m:ctrlPr>
                                <a:rPr lang="fr-FR" sz="1600" b="0" i="1" smtClean="0">
                                  <a:solidFill>
                                    <a:schemeClr val="tx1"/>
                                  </a:solidFill>
                                  <a:latin typeface="Cambria Math" panose="02040503050406030204" pitchFamily="18" charset="0"/>
                                </a:rPr>
                              </m:ctrlPr>
                            </m:dPr>
                            <m:e>
                              <m:r>
                                <a:rPr lang="fr-FR" sz="1600" b="0" i="1" smtClean="0">
                                  <a:solidFill>
                                    <a:schemeClr val="accent1">
                                      <a:lumMod val="50000"/>
                                    </a:schemeClr>
                                  </a:solidFill>
                                  <a:latin typeface="Cambria Math" panose="02040503050406030204" pitchFamily="18" charset="0"/>
                                </a:rPr>
                                <m:t>𝑥</m:t>
                              </m:r>
                            </m:e>
                            <m:e>
                              <m:r>
                                <a:rPr lang="fr-FR" sz="1600" b="0" i="1" smtClean="0">
                                  <a:solidFill>
                                    <a:schemeClr val="tx1"/>
                                  </a:solidFill>
                                  <a:latin typeface="Cambria Math" panose="02040503050406030204" pitchFamily="18" charset="0"/>
                                </a:rPr>
                                <m:t>1</m:t>
                              </m:r>
                            </m:e>
                          </m:d>
                          <m:r>
                            <m:rPr>
                              <m:sty m:val="p"/>
                            </m:rPr>
                            <a:rPr lang="fr-FR" sz="1600" b="0" i="0" smtClean="0">
                              <a:solidFill>
                                <a:schemeClr val="tx1"/>
                              </a:solidFill>
                              <a:latin typeface="Cambria Math" panose="02040503050406030204" pitchFamily="18" charset="0"/>
                            </a:rPr>
                            <m:t>P</m:t>
                          </m:r>
                          <m:d>
                            <m:dPr>
                              <m:ctrlPr>
                                <a:rPr lang="fr-FR" sz="1600" b="0" i="1" smtClean="0">
                                  <a:solidFill>
                                    <a:schemeClr val="tx1"/>
                                  </a:solidFill>
                                  <a:latin typeface="Cambria Math" panose="02040503050406030204" pitchFamily="18" charset="0"/>
                                </a:rPr>
                              </m:ctrlPr>
                            </m:dPr>
                            <m:e>
                              <m:r>
                                <a:rPr lang="fr-FR" sz="1600" b="0" i="0" smtClean="0">
                                  <a:solidFill>
                                    <a:schemeClr val="tx1"/>
                                  </a:solidFill>
                                  <a:latin typeface="Cambria Math" panose="02040503050406030204" pitchFamily="18" charset="0"/>
                                </a:rPr>
                                <m:t>1</m:t>
                              </m:r>
                            </m:e>
                          </m:d>
                          <m:r>
                            <m:rPr>
                              <m:sty m:val="p"/>
                            </m:rPr>
                            <a:rPr lang="fr-FR" sz="1600" b="0" i="0" smtClean="0">
                              <a:solidFill>
                                <a:schemeClr val="tx1"/>
                              </a:solidFill>
                              <a:latin typeface="Cambria Math" panose="02040503050406030204" pitchFamily="18" charset="0"/>
                            </a:rPr>
                            <m:t>d</m:t>
                          </m:r>
                          <m:r>
                            <a:rPr lang="fr-FR" sz="1600" b="0" i="1" smtClean="0">
                              <a:solidFill>
                                <a:schemeClr val="tx1"/>
                              </a:solidFill>
                              <a:latin typeface="Cambria Math" panose="02040503050406030204" pitchFamily="18" charset="0"/>
                            </a:rPr>
                            <m:t>𝑥</m:t>
                          </m:r>
                        </m:e>
                      </m:nary>
                    </m:oMath>
                  </m:oMathPara>
                </a14:m>
                <a:endParaRPr lang="fr-FR" sz="1600" b="0" dirty="0" smtClean="0">
                  <a:solidFill>
                    <a:schemeClr val="tx1"/>
                  </a:solidFill>
                </a:endParaRPr>
              </a:p>
              <a:p>
                <a:pPr marL="0" indent="0">
                  <a:spcBef>
                    <a:spcPts val="600"/>
                  </a:spcBef>
                  <a:buNone/>
                </a:pPr>
                <a14:m>
                  <m:oMathPara xmlns:m="http://schemas.openxmlformats.org/officeDocument/2006/math">
                    <m:oMathParaPr>
                      <m:jc m:val="centerGroup"/>
                    </m:oMathParaPr>
                    <m:oMath xmlns:m="http://schemas.openxmlformats.org/officeDocument/2006/math">
                      <m:sSub>
                        <m:sSubPr>
                          <m:ctrlPr>
                            <a:rPr lang="fr-FR" sz="1600" b="0" i="1" smtClean="0">
                              <a:solidFill>
                                <a:schemeClr val="tx1"/>
                              </a:solidFill>
                              <a:latin typeface="Cambria Math" panose="02040503050406030204" pitchFamily="18" charset="0"/>
                            </a:rPr>
                          </m:ctrlPr>
                        </m:sSubPr>
                        <m:e>
                          <m:r>
                            <a:rPr lang="fr-FR" sz="1600" b="0" i="1" smtClean="0">
                              <a:solidFill>
                                <a:schemeClr val="tx1"/>
                              </a:solidFill>
                              <a:latin typeface="Cambria Math" panose="02040503050406030204" pitchFamily="18" charset="0"/>
                            </a:rPr>
                            <m:t>𝑟</m:t>
                          </m:r>
                        </m:e>
                        <m:sub>
                          <m:r>
                            <a:rPr lang="fr-FR" sz="1600" b="0" i="1" smtClean="0">
                              <a:solidFill>
                                <a:schemeClr val="tx1"/>
                              </a:solidFill>
                              <a:latin typeface="Cambria Math" panose="02040503050406030204" pitchFamily="18" charset="0"/>
                            </a:rPr>
                            <m:t>𝐵</m:t>
                          </m:r>
                        </m:sub>
                      </m:sSub>
                      <m:r>
                        <a:rPr lang="fr-FR" sz="1600" b="0" i="1" smtClean="0">
                          <a:solidFill>
                            <a:schemeClr val="tx1"/>
                          </a:solidFill>
                          <a:latin typeface="Cambria Math" panose="02040503050406030204" pitchFamily="18" charset="0"/>
                        </a:rPr>
                        <m:t>=</m:t>
                      </m:r>
                      <m:nary>
                        <m:naryPr>
                          <m:ctrlPr>
                            <a:rPr lang="fr-FR" sz="1600" b="0" i="1">
                              <a:solidFill>
                                <a:schemeClr val="tx1"/>
                              </a:solidFill>
                              <a:latin typeface="Cambria Math" panose="02040503050406030204" pitchFamily="18" charset="0"/>
                            </a:rPr>
                          </m:ctrlPr>
                        </m:naryPr>
                        <m:sub>
                          <m:r>
                            <m:rPr>
                              <m:brk m:alnAt="23"/>
                            </m:rPr>
                            <a:rPr lang="fr-FR" sz="1600" b="0" i="1">
                              <a:solidFill>
                                <a:schemeClr val="accent1">
                                  <a:lumMod val="50000"/>
                                </a:schemeClr>
                              </a:solidFill>
                              <a:latin typeface="Cambria Math" panose="02040503050406030204" pitchFamily="18" charset="0"/>
                            </a:rPr>
                            <m:t>𝑥</m:t>
                          </m:r>
                          <m:r>
                            <a:rPr lang="fr-FR" sz="1600" b="0" i="1">
                              <a:solidFill>
                                <a:schemeClr val="accent1">
                                  <a:lumMod val="50000"/>
                                </a:schemeClr>
                              </a:solidFill>
                              <a:latin typeface="Cambria Math" panose="02040503050406030204" pitchFamily="18" charset="0"/>
                            </a:rPr>
                            <m:t>∈</m:t>
                          </m:r>
                          <m:sSub>
                            <m:sSubPr>
                              <m:ctrlPr>
                                <a:rPr lang="fr-FR" sz="1600" b="0" i="1" smtClean="0">
                                  <a:solidFill>
                                    <a:schemeClr val="accent1">
                                      <a:lumMod val="50000"/>
                                    </a:schemeClr>
                                  </a:solidFill>
                                  <a:latin typeface="Cambria Math" panose="02040503050406030204" pitchFamily="18" charset="0"/>
                                </a:rPr>
                              </m:ctrlPr>
                            </m:sSubPr>
                            <m:e>
                              <m:r>
                                <a:rPr lang="fr-FR" sz="1600" b="0" i="1" smtClean="0">
                                  <a:solidFill>
                                    <a:schemeClr val="accent1">
                                      <a:lumMod val="50000"/>
                                    </a:schemeClr>
                                  </a:solidFill>
                                  <a:latin typeface="Cambria Math" panose="02040503050406030204" pitchFamily="18" charset="0"/>
                                </a:rPr>
                                <m:t>ℛ</m:t>
                              </m:r>
                            </m:e>
                            <m:sub>
                              <m:r>
                                <a:rPr lang="fr-FR" sz="1600" b="0" i="1" smtClean="0">
                                  <a:solidFill>
                                    <a:schemeClr val="accent1">
                                      <a:lumMod val="50000"/>
                                    </a:schemeClr>
                                  </a:solidFill>
                                  <a:latin typeface="Cambria Math" panose="02040503050406030204" pitchFamily="18" charset="0"/>
                                </a:rPr>
                                <m:t>0</m:t>
                              </m:r>
                            </m:sub>
                          </m:sSub>
                        </m:sub>
                        <m:sup/>
                        <m:e>
                          <m:sSub>
                            <m:sSubPr>
                              <m:ctrlPr>
                                <a:rPr lang="fr-FR" sz="1600" b="0" i="1">
                                  <a:solidFill>
                                    <a:schemeClr val="tx1"/>
                                  </a:solidFill>
                                  <a:latin typeface="Cambria Math" panose="02040503050406030204" pitchFamily="18" charset="0"/>
                                </a:rPr>
                              </m:ctrlPr>
                            </m:sSubPr>
                            <m:e>
                              <m:r>
                                <a:rPr lang="fr-FR" sz="1600" b="0" i="1">
                                  <a:solidFill>
                                    <a:schemeClr val="tx1"/>
                                  </a:solidFill>
                                  <a:latin typeface="Cambria Math" panose="02040503050406030204" pitchFamily="18" charset="0"/>
                                </a:rPr>
                                <m:t>𝜆</m:t>
                              </m:r>
                            </m:e>
                            <m:sub>
                              <m:r>
                                <a:rPr lang="fr-FR" sz="1600" b="0" i="1">
                                  <a:solidFill>
                                    <a:schemeClr val="tx1"/>
                                  </a:solidFill>
                                  <a:latin typeface="Cambria Math" panose="02040503050406030204" pitchFamily="18" charset="0"/>
                                </a:rPr>
                                <m:t>0</m:t>
                              </m:r>
                              <m:r>
                                <a:rPr lang="fr-FR" sz="1600" b="0" i="1" smtClean="0">
                                  <a:solidFill>
                                    <a:schemeClr val="accent1">
                                      <a:lumMod val="50000"/>
                                    </a:schemeClr>
                                  </a:solidFill>
                                  <a:latin typeface="Cambria Math" panose="02040503050406030204" pitchFamily="18" charset="0"/>
                                </a:rPr>
                                <m:t>0</m:t>
                              </m:r>
                            </m:sub>
                          </m:sSub>
                          <m:r>
                            <m:rPr>
                              <m:sty m:val="p"/>
                            </m:rPr>
                            <a:rPr lang="fr-FR" sz="1600" b="0">
                              <a:solidFill>
                                <a:schemeClr val="tx1"/>
                              </a:solidFill>
                              <a:latin typeface="Cambria Math" panose="02040503050406030204" pitchFamily="18" charset="0"/>
                            </a:rPr>
                            <m:t>P</m:t>
                          </m:r>
                          <m:d>
                            <m:dPr>
                              <m:ctrlPr>
                                <a:rPr lang="fr-FR" sz="1600" b="0" i="1">
                                  <a:solidFill>
                                    <a:schemeClr val="tx1"/>
                                  </a:solidFill>
                                  <a:latin typeface="Cambria Math" panose="02040503050406030204" pitchFamily="18" charset="0"/>
                                </a:rPr>
                              </m:ctrlPr>
                            </m:dPr>
                            <m:e>
                              <m:r>
                                <a:rPr lang="fr-FR" sz="1600" b="0" i="1">
                                  <a:solidFill>
                                    <a:schemeClr val="accent1">
                                      <a:lumMod val="50000"/>
                                    </a:schemeClr>
                                  </a:solidFill>
                                  <a:latin typeface="Cambria Math" panose="02040503050406030204" pitchFamily="18" charset="0"/>
                                </a:rPr>
                                <m:t>𝑥</m:t>
                              </m:r>
                            </m:e>
                            <m:e>
                              <m:r>
                                <a:rPr lang="fr-FR" sz="1600" b="0" i="1">
                                  <a:solidFill>
                                    <a:schemeClr val="tx1"/>
                                  </a:solidFill>
                                  <a:latin typeface="Cambria Math" panose="02040503050406030204" pitchFamily="18" charset="0"/>
                                </a:rPr>
                                <m:t>0</m:t>
                              </m:r>
                            </m:e>
                          </m:d>
                          <m:r>
                            <m:rPr>
                              <m:sty m:val="p"/>
                            </m:rPr>
                            <a:rPr lang="fr-FR" sz="1600" b="0">
                              <a:solidFill>
                                <a:schemeClr val="tx1"/>
                              </a:solidFill>
                              <a:latin typeface="Cambria Math" panose="02040503050406030204" pitchFamily="18" charset="0"/>
                            </a:rPr>
                            <m:t>P</m:t>
                          </m:r>
                          <m:d>
                            <m:dPr>
                              <m:ctrlPr>
                                <a:rPr lang="fr-FR" sz="1600" b="0" i="1">
                                  <a:solidFill>
                                    <a:schemeClr val="tx1"/>
                                  </a:solidFill>
                                  <a:latin typeface="Cambria Math" panose="02040503050406030204" pitchFamily="18" charset="0"/>
                                </a:rPr>
                              </m:ctrlPr>
                            </m:dPr>
                            <m:e>
                              <m:r>
                                <a:rPr lang="fr-FR" sz="1600" b="0" i="1">
                                  <a:solidFill>
                                    <a:schemeClr val="tx1"/>
                                  </a:solidFill>
                                  <a:latin typeface="Cambria Math" panose="02040503050406030204" pitchFamily="18" charset="0"/>
                                </a:rPr>
                                <m:t>0</m:t>
                              </m:r>
                            </m:e>
                          </m:d>
                          <m:r>
                            <a:rPr lang="fr-FR" sz="1600" b="0" i="1">
                              <a:solidFill>
                                <a:schemeClr val="tx1"/>
                              </a:solidFill>
                              <a:latin typeface="Cambria Math" panose="02040503050406030204" pitchFamily="18" charset="0"/>
                            </a:rPr>
                            <m:t>+</m:t>
                          </m:r>
                          <m:sSub>
                            <m:sSubPr>
                              <m:ctrlPr>
                                <a:rPr lang="fr-FR" sz="1600" b="0" i="1">
                                  <a:solidFill>
                                    <a:schemeClr val="tx1"/>
                                  </a:solidFill>
                                  <a:latin typeface="Cambria Math" panose="02040503050406030204" pitchFamily="18" charset="0"/>
                                </a:rPr>
                              </m:ctrlPr>
                            </m:sSubPr>
                            <m:e>
                              <m:r>
                                <a:rPr lang="fr-FR" sz="1600" b="0" i="1">
                                  <a:solidFill>
                                    <a:schemeClr val="tx1"/>
                                  </a:solidFill>
                                  <a:latin typeface="Cambria Math" panose="02040503050406030204" pitchFamily="18" charset="0"/>
                                </a:rPr>
                                <m:t>𝜆</m:t>
                              </m:r>
                            </m:e>
                            <m:sub>
                              <m:r>
                                <a:rPr lang="fr-FR" sz="1600" b="0" i="1">
                                  <a:solidFill>
                                    <a:schemeClr val="tx1"/>
                                  </a:solidFill>
                                  <a:latin typeface="Cambria Math" panose="02040503050406030204" pitchFamily="18" charset="0"/>
                                </a:rPr>
                                <m:t>1</m:t>
                              </m:r>
                              <m:r>
                                <a:rPr lang="fr-FR" sz="1600" b="0" i="1" smtClean="0">
                                  <a:solidFill>
                                    <a:schemeClr val="accent1">
                                      <a:lumMod val="50000"/>
                                    </a:schemeClr>
                                  </a:solidFill>
                                  <a:latin typeface="Cambria Math" panose="02040503050406030204" pitchFamily="18" charset="0"/>
                                </a:rPr>
                                <m:t>0</m:t>
                              </m:r>
                            </m:sub>
                          </m:sSub>
                          <m:r>
                            <m:rPr>
                              <m:sty m:val="p"/>
                            </m:rPr>
                            <a:rPr lang="fr-FR" sz="1600" b="0">
                              <a:solidFill>
                                <a:schemeClr val="tx1"/>
                              </a:solidFill>
                              <a:latin typeface="Cambria Math" panose="02040503050406030204" pitchFamily="18" charset="0"/>
                            </a:rPr>
                            <m:t>P</m:t>
                          </m:r>
                          <m:d>
                            <m:dPr>
                              <m:ctrlPr>
                                <a:rPr lang="fr-FR" sz="1600" b="0" i="1">
                                  <a:solidFill>
                                    <a:schemeClr val="tx1"/>
                                  </a:solidFill>
                                  <a:latin typeface="Cambria Math" panose="02040503050406030204" pitchFamily="18" charset="0"/>
                                </a:rPr>
                              </m:ctrlPr>
                            </m:dPr>
                            <m:e>
                              <m:r>
                                <a:rPr lang="fr-FR" sz="1600" b="0" i="1">
                                  <a:solidFill>
                                    <a:schemeClr val="accent1">
                                      <a:lumMod val="50000"/>
                                    </a:schemeClr>
                                  </a:solidFill>
                                  <a:latin typeface="Cambria Math" panose="02040503050406030204" pitchFamily="18" charset="0"/>
                                </a:rPr>
                                <m:t>𝑥</m:t>
                              </m:r>
                            </m:e>
                            <m:e>
                              <m:r>
                                <a:rPr lang="fr-FR" sz="1600" b="0" i="1">
                                  <a:solidFill>
                                    <a:schemeClr val="tx1"/>
                                  </a:solidFill>
                                  <a:latin typeface="Cambria Math" panose="02040503050406030204" pitchFamily="18" charset="0"/>
                                </a:rPr>
                                <m:t>1</m:t>
                              </m:r>
                            </m:e>
                          </m:d>
                          <m:r>
                            <m:rPr>
                              <m:sty m:val="p"/>
                            </m:rPr>
                            <a:rPr lang="fr-FR" sz="1600" b="0">
                              <a:solidFill>
                                <a:schemeClr val="tx1"/>
                              </a:solidFill>
                              <a:latin typeface="Cambria Math" panose="02040503050406030204" pitchFamily="18" charset="0"/>
                            </a:rPr>
                            <m:t>P</m:t>
                          </m:r>
                          <m:d>
                            <m:dPr>
                              <m:ctrlPr>
                                <a:rPr lang="fr-FR" sz="1600" b="0" i="1">
                                  <a:solidFill>
                                    <a:schemeClr val="tx1"/>
                                  </a:solidFill>
                                  <a:latin typeface="Cambria Math" panose="02040503050406030204" pitchFamily="18" charset="0"/>
                                </a:rPr>
                              </m:ctrlPr>
                            </m:dPr>
                            <m:e>
                              <m:r>
                                <a:rPr lang="fr-FR" sz="1600" b="0">
                                  <a:solidFill>
                                    <a:schemeClr val="tx1"/>
                                  </a:solidFill>
                                  <a:latin typeface="Cambria Math" panose="02040503050406030204" pitchFamily="18" charset="0"/>
                                </a:rPr>
                                <m:t>1</m:t>
                              </m:r>
                            </m:e>
                          </m:d>
                          <m:r>
                            <m:rPr>
                              <m:sty m:val="p"/>
                            </m:rPr>
                            <a:rPr lang="fr-FR" sz="1600" b="0">
                              <a:solidFill>
                                <a:schemeClr val="tx1"/>
                              </a:solidFill>
                              <a:latin typeface="Cambria Math" panose="02040503050406030204" pitchFamily="18" charset="0"/>
                            </a:rPr>
                            <m:t>d</m:t>
                          </m:r>
                          <m:r>
                            <a:rPr lang="fr-FR" sz="1600" b="0" i="1">
                              <a:solidFill>
                                <a:schemeClr val="tx1"/>
                              </a:solidFill>
                              <a:latin typeface="Cambria Math" panose="02040503050406030204" pitchFamily="18" charset="0"/>
                            </a:rPr>
                            <m:t>𝑥</m:t>
                          </m:r>
                        </m:e>
                      </m:nary>
                      <m:r>
                        <a:rPr lang="fr-FR" sz="1600" b="0" i="0" smtClean="0">
                          <a:solidFill>
                            <a:schemeClr val="tx1"/>
                          </a:solidFill>
                          <a:latin typeface="Cambria Math" panose="02040503050406030204" pitchFamily="18" charset="0"/>
                        </a:rPr>
                        <m:t>+</m:t>
                      </m:r>
                      <m:nary>
                        <m:naryPr>
                          <m:ctrlPr>
                            <a:rPr lang="fr-FR" sz="1600" b="0" i="1">
                              <a:solidFill>
                                <a:schemeClr val="tx1"/>
                              </a:solidFill>
                              <a:latin typeface="Cambria Math" panose="02040503050406030204" pitchFamily="18" charset="0"/>
                            </a:rPr>
                          </m:ctrlPr>
                        </m:naryPr>
                        <m:sub>
                          <m:r>
                            <m:rPr>
                              <m:brk m:alnAt="23"/>
                            </m:rPr>
                            <a:rPr lang="fr-FR" sz="1600" b="0" i="1">
                              <a:solidFill>
                                <a:schemeClr val="accent1">
                                  <a:lumMod val="50000"/>
                                </a:schemeClr>
                              </a:solidFill>
                              <a:latin typeface="Cambria Math" panose="02040503050406030204" pitchFamily="18" charset="0"/>
                            </a:rPr>
                            <m:t>𝑥</m:t>
                          </m:r>
                          <m:r>
                            <a:rPr lang="fr-FR" sz="1600" b="0" i="1">
                              <a:solidFill>
                                <a:schemeClr val="accent1">
                                  <a:lumMod val="50000"/>
                                </a:schemeClr>
                              </a:solidFill>
                              <a:latin typeface="Cambria Math" panose="02040503050406030204" pitchFamily="18" charset="0"/>
                            </a:rPr>
                            <m:t>∈</m:t>
                          </m:r>
                          <m:sSub>
                            <m:sSubPr>
                              <m:ctrlPr>
                                <a:rPr lang="fr-FR" sz="1600" b="0" i="1" smtClean="0">
                                  <a:solidFill>
                                    <a:schemeClr val="accent1">
                                      <a:lumMod val="50000"/>
                                    </a:schemeClr>
                                  </a:solidFill>
                                  <a:latin typeface="Cambria Math" panose="02040503050406030204" pitchFamily="18" charset="0"/>
                                </a:rPr>
                              </m:ctrlPr>
                            </m:sSubPr>
                            <m:e>
                              <m:r>
                                <a:rPr lang="fr-FR" sz="1600" b="0" i="1" smtClean="0">
                                  <a:solidFill>
                                    <a:schemeClr val="accent1">
                                      <a:lumMod val="50000"/>
                                    </a:schemeClr>
                                  </a:solidFill>
                                  <a:latin typeface="Cambria Math" panose="02040503050406030204" pitchFamily="18" charset="0"/>
                                </a:rPr>
                                <m:t>ℛ</m:t>
                              </m:r>
                            </m:e>
                            <m:sub>
                              <m:r>
                                <a:rPr lang="fr-FR" sz="1600" b="0" i="1" smtClean="0">
                                  <a:solidFill>
                                    <a:schemeClr val="accent1">
                                      <a:lumMod val="50000"/>
                                    </a:schemeClr>
                                  </a:solidFill>
                                  <a:latin typeface="Cambria Math" panose="02040503050406030204" pitchFamily="18" charset="0"/>
                                </a:rPr>
                                <m:t>1</m:t>
                              </m:r>
                            </m:sub>
                          </m:sSub>
                        </m:sub>
                        <m:sup/>
                        <m:e>
                          <m:sSub>
                            <m:sSubPr>
                              <m:ctrlPr>
                                <a:rPr lang="fr-FR" sz="1600" b="0" i="1">
                                  <a:solidFill>
                                    <a:schemeClr val="tx1"/>
                                  </a:solidFill>
                                  <a:latin typeface="Cambria Math" panose="02040503050406030204" pitchFamily="18" charset="0"/>
                                </a:rPr>
                              </m:ctrlPr>
                            </m:sSubPr>
                            <m:e>
                              <m:r>
                                <a:rPr lang="fr-FR" sz="1600" b="0" i="1">
                                  <a:solidFill>
                                    <a:schemeClr val="tx1"/>
                                  </a:solidFill>
                                  <a:latin typeface="Cambria Math" panose="02040503050406030204" pitchFamily="18" charset="0"/>
                                </a:rPr>
                                <m:t>𝜆</m:t>
                              </m:r>
                            </m:e>
                            <m:sub>
                              <m:r>
                                <a:rPr lang="fr-FR" sz="1600" b="0" i="1">
                                  <a:solidFill>
                                    <a:schemeClr val="tx1"/>
                                  </a:solidFill>
                                  <a:latin typeface="Cambria Math" panose="02040503050406030204" pitchFamily="18" charset="0"/>
                                </a:rPr>
                                <m:t>0</m:t>
                              </m:r>
                              <m:r>
                                <a:rPr lang="fr-FR" sz="1600" b="0" i="1" smtClean="0">
                                  <a:solidFill>
                                    <a:schemeClr val="accent1">
                                      <a:lumMod val="50000"/>
                                    </a:schemeClr>
                                  </a:solidFill>
                                  <a:latin typeface="Cambria Math" panose="02040503050406030204" pitchFamily="18" charset="0"/>
                                </a:rPr>
                                <m:t>1</m:t>
                              </m:r>
                            </m:sub>
                          </m:sSub>
                          <m:r>
                            <m:rPr>
                              <m:sty m:val="p"/>
                            </m:rPr>
                            <a:rPr lang="fr-FR" sz="1600" b="0">
                              <a:solidFill>
                                <a:schemeClr val="tx1"/>
                              </a:solidFill>
                              <a:latin typeface="Cambria Math" panose="02040503050406030204" pitchFamily="18" charset="0"/>
                            </a:rPr>
                            <m:t>P</m:t>
                          </m:r>
                          <m:d>
                            <m:dPr>
                              <m:ctrlPr>
                                <a:rPr lang="fr-FR" sz="1600" b="0" i="1">
                                  <a:solidFill>
                                    <a:schemeClr val="tx1"/>
                                  </a:solidFill>
                                  <a:latin typeface="Cambria Math" panose="02040503050406030204" pitchFamily="18" charset="0"/>
                                </a:rPr>
                              </m:ctrlPr>
                            </m:dPr>
                            <m:e>
                              <m:r>
                                <a:rPr lang="fr-FR" sz="1600" b="0" i="1">
                                  <a:solidFill>
                                    <a:schemeClr val="accent1">
                                      <a:lumMod val="50000"/>
                                    </a:schemeClr>
                                  </a:solidFill>
                                  <a:latin typeface="Cambria Math" panose="02040503050406030204" pitchFamily="18" charset="0"/>
                                </a:rPr>
                                <m:t>𝑥</m:t>
                              </m:r>
                            </m:e>
                            <m:e>
                              <m:r>
                                <a:rPr lang="fr-FR" sz="1600" b="0" i="1">
                                  <a:solidFill>
                                    <a:schemeClr val="tx1"/>
                                  </a:solidFill>
                                  <a:latin typeface="Cambria Math" panose="02040503050406030204" pitchFamily="18" charset="0"/>
                                </a:rPr>
                                <m:t>0</m:t>
                              </m:r>
                            </m:e>
                          </m:d>
                          <m:r>
                            <m:rPr>
                              <m:sty m:val="p"/>
                            </m:rPr>
                            <a:rPr lang="fr-FR" sz="1600" b="0">
                              <a:solidFill>
                                <a:schemeClr val="tx1"/>
                              </a:solidFill>
                              <a:latin typeface="Cambria Math" panose="02040503050406030204" pitchFamily="18" charset="0"/>
                            </a:rPr>
                            <m:t>P</m:t>
                          </m:r>
                          <m:d>
                            <m:dPr>
                              <m:ctrlPr>
                                <a:rPr lang="fr-FR" sz="1600" b="0" i="1">
                                  <a:solidFill>
                                    <a:schemeClr val="tx1"/>
                                  </a:solidFill>
                                  <a:latin typeface="Cambria Math" panose="02040503050406030204" pitchFamily="18" charset="0"/>
                                </a:rPr>
                              </m:ctrlPr>
                            </m:dPr>
                            <m:e>
                              <m:r>
                                <a:rPr lang="fr-FR" sz="1600" b="0" i="1">
                                  <a:solidFill>
                                    <a:schemeClr val="tx1"/>
                                  </a:solidFill>
                                  <a:latin typeface="Cambria Math" panose="02040503050406030204" pitchFamily="18" charset="0"/>
                                </a:rPr>
                                <m:t>0</m:t>
                              </m:r>
                            </m:e>
                          </m:d>
                          <m:r>
                            <a:rPr lang="fr-FR" sz="1600" b="0" i="1">
                              <a:solidFill>
                                <a:schemeClr val="tx1"/>
                              </a:solidFill>
                              <a:latin typeface="Cambria Math" panose="02040503050406030204" pitchFamily="18" charset="0"/>
                            </a:rPr>
                            <m:t>+</m:t>
                          </m:r>
                          <m:sSub>
                            <m:sSubPr>
                              <m:ctrlPr>
                                <a:rPr lang="fr-FR" sz="1600" b="0" i="1">
                                  <a:solidFill>
                                    <a:schemeClr val="tx1"/>
                                  </a:solidFill>
                                  <a:latin typeface="Cambria Math" panose="02040503050406030204" pitchFamily="18" charset="0"/>
                                </a:rPr>
                              </m:ctrlPr>
                            </m:sSubPr>
                            <m:e>
                              <m:r>
                                <a:rPr lang="fr-FR" sz="1600" b="0" i="1">
                                  <a:solidFill>
                                    <a:schemeClr val="tx1"/>
                                  </a:solidFill>
                                  <a:latin typeface="Cambria Math" panose="02040503050406030204" pitchFamily="18" charset="0"/>
                                </a:rPr>
                                <m:t>𝜆</m:t>
                              </m:r>
                            </m:e>
                            <m:sub>
                              <m:r>
                                <a:rPr lang="fr-FR" sz="1600" b="0" i="1">
                                  <a:solidFill>
                                    <a:schemeClr val="tx1"/>
                                  </a:solidFill>
                                  <a:latin typeface="Cambria Math" panose="02040503050406030204" pitchFamily="18" charset="0"/>
                                </a:rPr>
                                <m:t>1</m:t>
                              </m:r>
                              <m:r>
                                <a:rPr lang="fr-FR" sz="1600" b="0" i="1" smtClean="0">
                                  <a:solidFill>
                                    <a:schemeClr val="accent1">
                                      <a:lumMod val="50000"/>
                                    </a:schemeClr>
                                  </a:solidFill>
                                  <a:latin typeface="Cambria Math" panose="02040503050406030204" pitchFamily="18" charset="0"/>
                                </a:rPr>
                                <m:t>1</m:t>
                              </m:r>
                            </m:sub>
                          </m:sSub>
                          <m:r>
                            <m:rPr>
                              <m:sty m:val="p"/>
                            </m:rPr>
                            <a:rPr lang="fr-FR" sz="1600" b="0">
                              <a:solidFill>
                                <a:schemeClr val="tx1"/>
                              </a:solidFill>
                              <a:latin typeface="Cambria Math" panose="02040503050406030204" pitchFamily="18" charset="0"/>
                            </a:rPr>
                            <m:t>P</m:t>
                          </m:r>
                          <m:d>
                            <m:dPr>
                              <m:ctrlPr>
                                <a:rPr lang="fr-FR" sz="1600" b="0" i="1">
                                  <a:solidFill>
                                    <a:schemeClr val="tx1"/>
                                  </a:solidFill>
                                  <a:latin typeface="Cambria Math" panose="02040503050406030204" pitchFamily="18" charset="0"/>
                                </a:rPr>
                              </m:ctrlPr>
                            </m:dPr>
                            <m:e>
                              <m:r>
                                <a:rPr lang="fr-FR" sz="1600" b="0" i="1">
                                  <a:solidFill>
                                    <a:schemeClr val="accent1">
                                      <a:lumMod val="50000"/>
                                    </a:schemeClr>
                                  </a:solidFill>
                                  <a:latin typeface="Cambria Math" panose="02040503050406030204" pitchFamily="18" charset="0"/>
                                </a:rPr>
                                <m:t>𝑥</m:t>
                              </m:r>
                            </m:e>
                            <m:e>
                              <m:r>
                                <a:rPr lang="fr-FR" sz="1600" b="0" i="1">
                                  <a:solidFill>
                                    <a:schemeClr val="tx1"/>
                                  </a:solidFill>
                                  <a:latin typeface="Cambria Math" panose="02040503050406030204" pitchFamily="18" charset="0"/>
                                </a:rPr>
                                <m:t>1</m:t>
                              </m:r>
                            </m:e>
                          </m:d>
                          <m:r>
                            <m:rPr>
                              <m:sty m:val="p"/>
                            </m:rPr>
                            <a:rPr lang="fr-FR" sz="1600" b="0">
                              <a:solidFill>
                                <a:schemeClr val="tx1"/>
                              </a:solidFill>
                              <a:latin typeface="Cambria Math" panose="02040503050406030204" pitchFamily="18" charset="0"/>
                            </a:rPr>
                            <m:t>P</m:t>
                          </m:r>
                          <m:d>
                            <m:dPr>
                              <m:ctrlPr>
                                <a:rPr lang="fr-FR" sz="1600" b="0" i="1">
                                  <a:solidFill>
                                    <a:schemeClr val="tx1"/>
                                  </a:solidFill>
                                  <a:latin typeface="Cambria Math" panose="02040503050406030204" pitchFamily="18" charset="0"/>
                                </a:rPr>
                              </m:ctrlPr>
                            </m:dPr>
                            <m:e>
                              <m:r>
                                <a:rPr lang="fr-FR" sz="1600" b="0">
                                  <a:solidFill>
                                    <a:schemeClr val="tx1"/>
                                  </a:solidFill>
                                  <a:latin typeface="Cambria Math" panose="02040503050406030204" pitchFamily="18" charset="0"/>
                                </a:rPr>
                                <m:t>1</m:t>
                              </m:r>
                            </m:e>
                          </m:d>
                          <m:r>
                            <m:rPr>
                              <m:sty m:val="p"/>
                            </m:rPr>
                            <a:rPr lang="fr-FR" sz="1600" b="0">
                              <a:solidFill>
                                <a:schemeClr val="tx1"/>
                              </a:solidFill>
                              <a:latin typeface="Cambria Math" panose="02040503050406030204" pitchFamily="18" charset="0"/>
                            </a:rPr>
                            <m:t>d</m:t>
                          </m:r>
                          <m:r>
                            <a:rPr lang="fr-FR" sz="1600" b="0" i="1">
                              <a:solidFill>
                                <a:schemeClr val="tx1"/>
                              </a:solidFill>
                              <a:latin typeface="Cambria Math" panose="02040503050406030204" pitchFamily="18" charset="0"/>
                            </a:rPr>
                            <m:t>𝑥</m:t>
                          </m:r>
                        </m:e>
                      </m:nary>
                    </m:oMath>
                  </m:oMathPara>
                </a14:m>
                <a:endParaRPr lang="fr-FR" sz="1600" b="0" dirty="0">
                  <a:solidFill>
                    <a:schemeClr val="tx1"/>
                  </a:solidFill>
                </a:endParaRPr>
              </a:p>
              <a:p>
                <a:pPr marL="0" indent="0" algn="just">
                  <a:spcBef>
                    <a:spcPts val="600"/>
                  </a:spcBef>
                  <a:buNone/>
                </a:pPr>
                <a:r>
                  <a:rPr lang="fr-FR" b="0" dirty="0" smtClean="0">
                    <a:solidFill>
                      <a:schemeClr val="tx1"/>
                    </a:solidFill>
                  </a:rPr>
                  <a:t>Définir les régions de décision de sorte à minimiser </a:t>
                </a:r>
                <a14:m>
                  <m:oMath xmlns:m="http://schemas.openxmlformats.org/officeDocument/2006/math">
                    <m:sSub>
                      <m:sSubPr>
                        <m:ctrlPr>
                          <a:rPr lang="fr-FR" b="0" i="1" smtClean="0">
                            <a:solidFill>
                              <a:schemeClr val="tx1"/>
                            </a:solidFill>
                            <a:latin typeface="Cambria Math" panose="02040503050406030204" pitchFamily="18" charset="0"/>
                          </a:rPr>
                        </m:ctrlPr>
                      </m:sSubPr>
                      <m:e>
                        <m:r>
                          <a:rPr lang="fr-FR" b="0" i="1" smtClean="0">
                            <a:solidFill>
                              <a:schemeClr val="tx1"/>
                            </a:solidFill>
                            <a:latin typeface="Cambria Math" panose="02040503050406030204" pitchFamily="18" charset="0"/>
                          </a:rPr>
                          <m:t>𝑟</m:t>
                        </m:r>
                      </m:e>
                      <m:sub>
                        <m:r>
                          <a:rPr lang="fr-FR" b="0" i="1" smtClean="0">
                            <a:solidFill>
                              <a:schemeClr val="tx1"/>
                            </a:solidFill>
                            <a:latin typeface="Cambria Math" panose="02040503050406030204" pitchFamily="18" charset="0"/>
                          </a:rPr>
                          <m:t>𝐵</m:t>
                        </m:r>
                      </m:sub>
                    </m:sSub>
                  </m:oMath>
                </a14:m>
                <a:r>
                  <a:rPr lang="fr-FR" b="0" dirty="0" smtClean="0">
                    <a:solidFill>
                      <a:schemeClr val="tx1"/>
                    </a:solidFill>
                  </a:rPr>
                  <a:t> est équivalent à utiliser la fonction de décision </a:t>
                </a:r>
                <a14:m>
                  <m:oMath xmlns:m="http://schemas.openxmlformats.org/officeDocument/2006/math">
                    <m:r>
                      <a:rPr lang="fr-FR" b="0" i="1">
                        <a:solidFill>
                          <a:schemeClr val="tx1"/>
                        </a:solidFill>
                        <a:latin typeface="Cambria Math" panose="02040503050406030204" pitchFamily="18" charset="0"/>
                      </a:rPr>
                      <m:t>𝑓</m:t>
                    </m:r>
                    <m:d>
                      <m:dPr>
                        <m:ctrlPr>
                          <a:rPr lang="fr-FR" b="0" i="1">
                            <a:solidFill>
                              <a:schemeClr val="tx1"/>
                            </a:solidFill>
                            <a:latin typeface="Cambria Math" panose="02040503050406030204" pitchFamily="18" charset="0"/>
                          </a:rPr>
                        </m:ctrlPr>
                      </m:dPr>
                      <m:e>
                        <m:r>
                          <a:rPr lang="fr-FR" b="0" i="1">
                            <a:solidFill>
                              <a:schemeClr val="tx1"/>
                            </a:solidFill>
                            <a:latin typeface="Cambria Math" panose="02040503050406030204" pitchFamily="18" charset="0"/>
                          </a:rPr>
                          <m:t>𝑥</m:t>
                        </m:r>
                      </m:e>
                    </m:d>
                    <m:r>
                      <a:rPr lang="fr-FR" b="0" i="1">
                        <a:solidFill>
                          <a:schemeClr val="tx1"/>
                        </a:solidFill>
                        <a:latin typeface="Cambria Math" panose="02040503050406030204" pitchFamily="18" charset="0"/>
                      </a:rPr>
                      <m:t>=</m:t>
                    </m:r>
                    <m:sSub>
                      <m:sSubPr>
                        <m:ctrlPr>
                          <a:rPr lang="fr-FR" b="0" i="1">
                            <a:solidFill>
                              <a:schemeClr val="tx1"/>
                            </a:solidFill>
                            <a:latin typeface="Cambria Math" panose="02040503050406030204" pitchFamily="18" charset="0"/>
                          </a:rPr>
                        </m:ctrlPr>
                      </m:sSubPr>
                      <m:e>
                        <m:r>
                          <a:rPr lang="fr-FR" b="0" i="1">
                            <a:solidFill>
                              <a:schemeClr val="tx1"/>
                            </a:solidFill>
                            <a:latin typeface="Cambria Math" panose="02040503050406030204" pitchFamily="18" charset="0"/>
                          </a:rPr>
                          <m:t>(</m:t>
                        </m:r>
                        <m:r>
                          <a:rPr lang="fr-FR" b="0" i="1">
                            <a:solidFill>
                              <a:schemeClr val="tx1"/>
                            </a:solidFill>
                            <a:latin typeface="Cambria Math" panose="02040503050406030204" pitchFamily="18" charset="0"/>
                          </a:rPr>
                          <m:t>𝜆</m:t>
                        </m:r>
                      </m:e>
                      <m:sub>
                        <m:r>
                          <a:rPr lang="fr-FR" b="0" i="1">
                            <a:solidFill>
                              <a:schemeClr val="tx1"/>
                            </a:solidFill>
                            <a:latin typeface="Cambria Math" panose="02040503050406030204" pitchFamily="18" charset="0"/>
                          </a:rPr>
                          <m:t>01</m:t>
                        </m:r>
                      </m:sub>
                    </m:sSub>
                    <m:r>
                      <a:rPr lang="fr-FR" b="0" i="1">
                        <a:solidFill>
                          <a:schemeClr val="tx1"/>
                        </a:solidFill>
                        <a:latin typeface="Cambria Math" panose="02040503050406030204" pitchFamily="18" charset="0"/>
                      </a:rPr>
                      <m:t>−</m:t>
                    </m:r>
                    <m:sSub>
                      <m:sSubPr>
                        <m:ctrlPr>
                          <a:rPr lang="fr-FR" b="0" i="1">
                            <a:solidFill>
                              <a:schemeClr val="tx1"/>
                            </a:solidFill>
                            <a:latin typeface="Cambria Math" panose="02040503050406030204" pitchFamily="18" charset="0"/>
                          </a:rPr>
                        </m:ctrlPr>
                      </m:sSubPr>
                      <m:e>
                        <m:r>
                          <a:rPr lang="fr-FR" b="0" i="1">
                            <a:solidFill>
                              <a:schemeClr val="tx1"/>
                            </a:solidFill>
                            <a:latin typeface="Cambria Math" panose="02040503050406030204" pitchFamily="18" charset="0"/>
                          </a:rPr>
                          <m:t>𝜆</m:t>
                        </m:r>
                      </m:e>
                      <m:sub>
                        <m:r>
                          <a:rPr lang="fr-FR" b="0" i="1">
                            <a:solidFill>
                              <a:schemeClr val="tx1"/>
                            </a:solidFill>
                            <a:latin typeface="Cambria Math" panose="02040503050406030204" pitchFamily="18" charset="0"/>
                          </a:rPr>
                          <m:t>11</m:t>
                        </m:r>
                      </m:sub>
                    </m:sSub>
                    <m:r>
                      <a:rPr lang="fr-FR" b="0" i="1">
                        <a:solidFill>
                          <a:schemeClr val="tx1"/>
                        </a:solidFill>
                        <a:latin typeface="Cambria Math" panose="02040503050406030204" pitchFamily="18" charset="0"/>
                      </a:rPr>
                      <m:t>)</m:t>
                    </m:r>
                    <m:r>
                      <m:rPr>
                        <m:sty m:val="p"/>
                      </m:rPr>
                      <a:rPr lang="fr-FR" b="0">
                        <a:solidFill>
                          <a:schemeClr val="tx1"/>
                        </a:solidFill>
                        <a:latin typeface="Cambria Math" panose="02040503050406030204" pitchFamily="18" charset="0"/>
                      </a:rPr>
                      <m:t>P</m:t>
                    </m:r>
                    <m:d>
                      <m:dPr>
                        <m:ctrlPr>
                          <a:rPr lang="fr-FR" b="0" i="1">
                            <a:solidFill>
                              <a:schemeClr val="tx1"/>
                            </a:solidFill>
                            <a:latin typeface="Cambria Math" panose="02040503050406030204" pitchFamily="18" charset="0"/>
                          </a:rPr>
                        </m:ctrlPr>
                      </m:dPr>
                      <m:e>
                        <m:r>
                          <a:rPr lang="fr-FR" b="0" i="1">
                            <a:solidFill>
                              <a:schemeClr val="tx1"/>
                            </a:solidFill>
                            <a:latin typeface="Cambria Math" panose="02040503050406030204" pitchFamily="18" charset="0"/>
                          </a:rPr>
                          <m:t>1</m:t>
                        </m:r>
                      </m:e>
                      <m:e>
                        <m:r>
                          <a:rPr lang="fr-FR" b="0" i="1">
                            <a:solidFill>
                              <a:schemeClr val="tx1"/>
                            </a:solidFill>
                            <a:latin typeface="Cambria Math" panose="02040503050406030204" pitchFamily="18" charset="0"/>
                          </a:rPr>
                          <m:t>𝑥</m:t>
                        </m:r>
                      </m:e>
                    </m:d>
                    <m:r>
                      <a:rPr lang="fr-FR" b="0" i="1">
                        <a:solidFill>
                          <a:schemeClr val="tx1"/>
                        </a:solidFill>
                        <a:latin typeface="Cambria Math" panose="02040503050406030204" pitchFamily="18" charset="0"/>
                      </a:rPr>
                      <m:t>+(</m:t>
                    </m:r>
                    <m:sSub>
                      <m:sSubPr>
                        <m:ctrlPr>
                          <a:rPr lang="fr-FR" b="0" i="1">
                            <a:solidFill>
                              <a:schemeClr val="tx1"/>
                            </a:solidFill>
                            <a:latin typeface="Cambria Math" panose="02040503050406030204" pitchFamily="18" charset="0"/>
                          </a:rPr>
                        </m:ctrlPr>
                      </m:sSubPr>
                      <m:e>
                        <m:r>
                          <a:rPr lang="fr-FR" b="0" i="1">
                            <a:solidFill>
                              <a:schemeClr val="tx1"/>
                            </a:solidFill>
                            <a:latin typeface="Cambria Math" panose="02040503050406030204" pitchFamily="18" charset="0"/>
                          </a:rPr>
                          <m:t>𝜆</m:t>
                        </m:r>
                      </m:e>
                      <m:sub>
                        <m:r>
                          <a:rPr lang="fr-FR" b="0" i="1">
                            <a:solidFill>
                              <a:schemeClr val="tx1"/>
                            </a:solidFill>
                            <a:latin typeface="Cambria Math" panose="02040503050406030204" pitchFamily="18" charset="0"/>
                          </a:rPr>
                          <m:t>00</m:t>
                        </m:r>
                      </m:sub>
                    </m:sSub>
                    <m:r>
                      <a:rPr lang="fr-FR" b="0" i="1">
                        <a:solidFill>
                          <a:schemeClr val="tx1"/>
                        </a:solidFill>
                        <a:latin typeface="Cambria Math" panose="02040503050406030204" pitchFamily="18" charset="0"/>
                      </a:rPr>
                      <m:t>−</m:t>
                    </m:r>
                    <m:sSub>
                      <m:sSubPr>
                        <m:ctrlPr>
                          <a:rPr lang="fr-FR" b="0" i="1">
                            <a:solidFill>
                              <a:schemeClr val="tx1"/>
                            </a:solidFill>
                            <a:latin typeface="Cambria Math" panose="02040503050406030204" pitchFamily="18" charset="0"/>
                          </a:rPr>
                        </m:ctrlPr>
                      </m:sSubPr>
                      <m:e>
                        <m:r>
                          <a:rPr lang="fr-FR" b="0" i="1">
                            <a:solidFill>
                              <a:schemeClr val="tx1"/>
                            </a:solidFill>
                            <a:latin typeface="Cambria Math" panose="02040503050406030204" pitchFamily="18" charset="0"/>
                          </a:rPr>
                          <m:t>𝜆</m:t>
                        </m:r>
                      </m:e>
                      <m:sub>
                        <m:r>
                          <a:rPr lang="fr-FR" b="0" i="1">
                            <a:solidFill>
                              <a:schemeClr val="tx1"/>
                            </a:solidFill>
                            <a:latin typeface="Cambria Math" panose="02040503050406030204" pitchFamily="18" charset="0"/>
                          </a:rPr>
                          <m:t>10</m:t>
                        </m:r>
                      </m:sub>
                    </m:sSub>
                    <m:r>
                      <a:rPr lang="fr-FR" b="0" i="1">
                        <a:solidFill>
                          <a:schemeClr val="tx1"/>
                        </a:solidFill>
                        <a:latin typeface="Cambria Math" panose="02040503050406030204" pitchFamily="18" charset="0"/>
                      </a:rPr>
                      <m:t>)</m:t>
                    </m:r>
                    <m:r>
                      <m:rPr>
                        <m:sty m:val="p"/>
                      </m:rPr>
                      <a:rPr lang="fr-FR" b="0">
                        <a:solidFill>
                          <a:schemeClr val="tx1"/>
                        </a:solidFill>
                        <a:latin typeface="Cambria Math" panose="02040503050406030204" pitchFamily="18" charset="0"/>
                      </a:rPr>
                      <m:t>P</m:t>
                    </m:r>
                    <m:r>
                      <a:rPr lang="fr-FR" b="0" i="1">
                        <a:solidFill>
                          <a:schemeClr val="tx1"/>
                        </a:solidFill>
                        <a:latin typeface="Cambria Math" panose="02040503050406030204" pitchFamily="18" charset="0"/>
                      </a:rPr>
                      <m:t>(0|</m:t>
                    </m:r>
                    <m:r>
                      <a:rPr lang="fr-FR" b="0" i="1">
                        <a:solidFill>
                          <a:schemeClr val="tx1"/>
                        </a:solidFill>
                        <a:latin typeface="Cambria Math" panose="02040503050406030204" pitchFamily="18" charset="0"/>
                      </a:rPr>
                      <m:t>𝑥</m:t>
                    </m:r>
                    <m:r>
                      <a:rPr lang="fr-FR" b="0" i="1">
                        <a:solidFill>
                          <a:schemeClr val="tx1"/>
                        </a:solidFill>
                        <a:latin typeface="Cambria Math" panose="02040503050406030204" pitchFamily="18" charset="0"/>
                      </a:rPr>
                      <m:t>)</m:t>
                    </m:r>
                  </m:oMath>
                </a14:m>
                <a:r>
                  <a:rPr lang="fr-FR" b="0" dirty="0" smtClean="0">
                    <a:solidFill>
                      <a:schemeClr val="tx1"/>
                    </a:solidFill>
                  </a:rPr>
                  <a:t>.</a:t>
                </a:r>
                <a:endParaRPr lang="fr-FR" b="0" dirty="0">
                  <a:solidFill>
                    <a:schemeClr val="tx1"/>
                  </a:solidFill>
                </a:endParaRPr>
              </a:p>
              <a:p>
                <a:pPr marL="0" indent="0" algn="just">
                  <a:spcBef>
                    <a:spcPts val="1200"/>
                  </a:spcBef>
                  <a:buNone/>
                </a:pPr>
                <a:r>
                  <a:rPr lang="fr-FR" sz="1600" dirty="0" smtClean="0">
                    <a:solidFill>
                      <a:schemeClr val="tx1"/>
                    </a:solidFill>
                  </a:rPr>
                  <a:t>Remarque : </a:t>
                </a:r>
                <a:r>
                  <a:rPr lang="fr-FR" sz="1600" b="0" dirty="0" smtClean="0">
                    <a:solidFill>
                      <a:schemeClr val="tx1"/>
                    </a:solidFill>
                  </a:rPr>
                  <a:t>cas </a:t>
                </a:r>
                <a:r>
                  <a:rPr lang="fr-FR" sz="1600" b="0" dirty="0" err="1" smtClean="0">
                    <a:solidFill>
                      <a:schemeClr val="tx1"/>
                    </a:solidFill>
                  </a:rPr>
                  <a:t>multiclasse</a:t>
                </a:r>
                <a:r>
                  <a:rPr lang="fr-FR" sz="1600" b="0" dirty="0" smtClean="0">
                    <a:solidFill>
                      <a:schemeClr val="tx1"/>
                    </a:solidFill>
                  </a:rPr>
                  <a:t> </a:t>
                </a:r>
              </a:p>
              <a:p>
                <a:pPr marL="0" indent="0" algn="just">
                  <a:buNone/>
                </a:pPr>
                <a14:m>
                  <m:oMathPara xmlns:m="http://schemas.openxmlformats.org/officeDocument/2006/math">
                    <m:oMathParaPr>
                      <m:jc m:val="centerGroup"/>
                    </m:oMathParaPr>
                    <m:oMath xmlns:m="http://schemas.openxmlformats.org/officeDocument/2006/math">
                      <m:sSub>
                        <m:sSubPr>
                          <m:ctrlPr>
                            <a:rPr lang="fr-FR" b="0" i="1" smtClean="0">
                              <a:solidFill>
                                <a:schemeClr val="tx1"/>
                              </a:solidFill>
                              <a:latin typeface="Cambria Math" panose="02040503050406030204" pitchFamily="18" charset="0"/>
                            </a:rPr>
                          </m:ctrlPr>
                        </m:sSubPr>
                        <m:e>
                          <m:r>
                            <a:rPr lang="fr-FR" b="0" i="1" smtClean="0">
                              <a:solidFill>
                                <a:schemeClr val="tx1"/>
                              </a:solidFill>
                              <a:latin typeface="Cambria Math" panose="02040503050406030204" pitchFamily="18" charset="0"/>
                            </a:rPr>
                            <m:t>𝑟</m:t>
                          </m:r>
                        </m:e>
                        <m:sub>
                          <m:r>
                            <a:rPr lang="fr-FR" b="0" i="1" smtClean="0">
                              <a:solidFill>
                                <a:schemeClr val="tx1"/>
                              </a:solidFill>
                              <a:latin typeface="Cambria Math" panose="02040503050406030204" pitchFamily="18" charset="0"/>
                            </a:rPr>
                            <m:t>𝐵</m:t>
                          </m:r>
                        </m:sub>
                      </m:sSub>
                      <m:r>
                        <a:rPr lang="fr-FR" b="0" i="1" smtClean="0">
                          <a:solidFill>
                            <a:schemeClr val="tx1"/>
                          </a:solidFill>
                          <a:latin typeface="Cambria Math" panose="02040503050406030204" pitchFamily="18" charset="0"/>
                        </a:rPr>
                        <m:t>=</m:t>
                      </m:r>
                      <m:nary>
                        <m:naryPr>
                          <m:chr m:val="∑"/>
                          <m:ctrlPr>
                            <a:rPr lang="fr-FR" b="0" i="1" smtClean="0">
                              <a:solidFill>
                                <a:schemeClr val="tx1"/>
                              </a:solidFill>
                              <a:latin typeface="Cambria Math" panose="02040503050406030204" pitchFamily="18" charset="0"/>
                            </a:rPr>
                          </m:ctrlPr>
                        </m:naryPr>
                        <m:sub>
                          <m:r>
                            <m:rPr>
                              <m:brk m:alnAt="23"/>
                            </m:rPr>
                            <a:rPr lang="fr-FR" b="0" i="1" smtClean="0">
                              <a:solidFill>
                                <a:schemeClr val="tx1"/>
                              </a:solidFill>
                              <a:latin typeface="Cambria Math" panose="02040503050406030204" pitchFamily="18" charset="0"/>
                            </a:rPr>
                            <m:t>𝑘</m:t>
                          </m:r>
                          <m:r>
                            <a:rPr lang="fr-FR" b="0" i="1" smtClean="0">
                              <a:solidFill>
                                <a:schemeClr val="tx1"/>
                              </a:solidFill>
                              <a:latin typeface="Cambria Math" panose="02040503050406030204" pitchFamily="18" charset="0"/>
                            </a:rPr>
                            <m:t>=</m:t>
                          </m:r>
                          <m:r>
                            <m:rPr>
                              <m:brk m:alnAt="23"/>
                            </m:rPr>
                            <a:rPr lang="fr-FR" b="0" i="1" smtClean="0">
                              <a:solidFill>
                                <a:schemeClr val="tx1"/>
                              </a:solidFill>
                              <a:latin typeface="Cambria Math" panose="02040503050406030204" pitchFamily="18" charset="0"/>
                            </a:rPr>
                            <m:t>1</m:t>
                          </m:r>
                        </m:sub>
                        <m:sup>
                          <m:r>
                            <a:rPr lang="fr-FR" b="0" i="1" smtClean="0">
                              <a:solidFill>
                                <a:schemeClr val="tx1"/>
                              </a:solidFill>
                              <a:latin typeface="Cambria Math" panose="02040503050406030204" pitchFamily="18" charset="0"/>
                            </a:rPr>
                            <m:t>𝐶</m:t>
                          </m:r>
                        </m:sup>
                        <m:e>
                          <m:nary>
                            <m:naryPr>
                              <m:ctrlPr>
                                <a:rPr lang="fr-FR" b="0" i="1">
                                  <a:solidFill>
                                    <a:schemeClr val="tx1"/>
                                  </a:solidFill>
                                  <a:latin typeface="Cambria Math" panose="02040503050406030204" pitchFamily="18" charset="0"/>
                                </a:rPr>
                              </m:ctrlPr>
                            </m:naryPr>
                            <m:sub>
                              <m:r>
                                <m:rPr>
                                  <m:brk m:alnAt="23"/>
                                </m:rPr>
                                <a:rPr lang="fr-FR" b="0" i="1">
                                  <a:solidFill>
                                    <a:schemeClr val="accent1">
                                      <a:lumMod val="50000"/>
                                    </a:schemeClr>
                                  </a:solidFill>
                                  <a:latin typeface="Cambria Math" panose="02040503050406030204" pitchFamily="18" charset="0"/>
                                </a:rPr>
                                <m:t>𝑥</m:t>
                              </m:r>
                              <m:r>
                                <a:rPr lang="fr-FR" b="0" i="1">
                                  <a:solidFill>
                                    <a:schemeClr val="accent1">
                                      <a:lumMod val="50000"/>
                                    </a:schemeClr>
                                  </a:solidFill>
                                  <a:latin typeface="Cambria Math" panose="02040503050406030204" pitchFamily="18" charset="0"/>
                                </a:rPr>
                                <m:t>∈</m:t>
                              </m:r>
                              <m:sSub>
                                <m:sSubPr>
                                  <m:ctrlPr>
                                    <a:rPr lang="fr-FR" b="0" i="1">
                                      <a:solidFill>
                                        <a:schemeClr val="accent1">
                                          <a:lumMod val="50000"/>
                                        </a:schemeClr>
                                      </a:solidFill>
                                      <a:latin typeface="Cambria Math" panose="02040503050406030204" pitchFamily="18" charset="0"/>
                                    </a:rPr>
                                  </m:ctrlPr>
                                </m:sSubPr>
                                <m:e>
                                  <m:r>
                                    <a:rPr lang="fr-FR" b="0" i="1">
                                      <a:solidFill>
                                        <a:schemeClr val="accent1">
                                          <a:lumMod val="50000"/>
                                        </a:schemeClr>
                                      </a:solidFill>
                                      <a:latin typeface="Cambria Math" panose="02040503050406030204" pitchFamily="18" charset="0"/>
                                    </a:rPr>
                                    <m:t>ℛ</m:t>
                                  </m:r>
                                </m:e>
                                <m:sub>
                                  <m:r>
                                    <a:rPr lang="fr-FR" b="0" i="1" smtClean="0">
                                      <a:solidFill>
                                        <a:schemeClr val="accent1">
                                          <a:lumMod val="50000"/>
                                        </a:schemeClr>
                                      </a:solidFill>
                                      <a:latin typeface="Cambria Math" panose="02040503050406030204" pitchFamily="18" charset="0"/>
                                    </a:rPr>
                                    <m:t>𝑘</m:t>
                                  </m:r>
                                </m:sub>
                              </m:sSub>
                            </m:sub>
                            <m:sup/>
                            <m:e>
                              <m:nary>
                                <m:naryPr>
                                  <m:chr m:val="∑"/>
                                  <m:ctrlPr>
                                    <a:rPr lang="fr-FR" b="0" i="1">
                                      <a:solidFill>
                                        <a:schemeClr val="tx1"/>
                                      </a:solidFill>
                                      <a:latin typeface="Cambria Math" panose="02040503050406030204" pitchFamily="18" charset="0"/>
                                    </a:rPr>
                                  </m:ctrlPr>
                                </m:naryPr>
                                <m:sub>
                                  <m:r>
                                    <m:rPr>
                                      <m:brk m:alnAt="23"/>
                                    </m:rPr>
                                    <a:rPr lang="fr-FR" b="0" i="1">
                                      <a:solidFill>
                                        <a:schemeClr val="tx1"/>
                                      </a:solidFill>
                                      <a:latin typeface="Cambria Math" panose="02040503050406030204" pitchFamily="18" charset="0"/>
                                    </a:rPr>
                                    <m:t>𝑐</m:t>
                                  </m:r>
                                  <m:r>
                                    <a:rPr lang="fr-FR" b="0" i="1">
                                      <a:solidFill>
                                        <a:schemeClr val="tx1"/>
                                      </a:solidFill>
                                      <a:latin typeface="Cambria Math" panose="02040503050406030204" pitchFamily="18" charset="0"/>
                                    </a:rPr>
                                    <m:t>=1</m:t>
                                  </m:r>
                                </m:sub>
                                <m:sup>
                                  <m:r>
                                    <a:rPr lang="fr-FR" b="0" i="1">
                                      <a:solidFill>
                                        <a:schemeClr val="tx1"/>
                                      </a:solidFill>
                                      <a:latin typeface="Cambria Math" panose="02040503050406030204" pitchFamily="18" charset="0"/>
                                    </a:rPr>
                                    <m:t>𝐶</m:t>
                                  </m:r>
                                </m:sup>
                                <m:e>
                                  <m:sSub>
                                    <m:sSubPr>
                                      <m:ctrlPr>
                                        <a:rPr lang="fr-FR" b="0" i="1">
                                          <a:solidFill>
                                            <a:schemeClr val="tx1"/>
                                          </a:solidFill>
                                          <a:latin typeface="Cambria Math" panose="02040503050406030204" pitchFamily="18" charset="0"/>
                                        </a:rPr>
                                      </m:ctrlPr>
                                    </m:sSubPr>
                                    <m:e>
                                      <m:r>
                                        <a:rPr lang="fr-FR" b="0" i="1">
                                          <a:solidFill>
                                            <a:schemeClr val="tx1"/>
                                          </a:solidFill>
                                          <a:latin typeface="Cambria Math" panose="02040503050406030204" pitchFamily="18" charset="0"/>
                                        </a:rPr>
                                        <m:t>𝜆</m:t>
                                      </m:r>
                                    </m:e>
                                    <m:sub>
                                      <m:r>
                                        <a:rPr lang="fr-FR" b="0" i="1">
                                          <a:solidFill>
                                            <a:schemeClr val="tx1"/>
                                          </a:solidFill>
                                          <a:latin typeface="Cambria Math" panose="02040503050406030204" pitchFamily="18" charset="0"/>
                                        </a:rPr>
                                        <m:t>𝑐𝑘</m:t>
                                      </m:r>
                                    </m:sub>
                                  </m:sSub>
                                </m:e>
                              </m:nary>
                              <m:r>
                                <m:rPr>
                                  <m:sty m:val="p"/>
                                </m:rPr>
                                <a:rPr lang="fr-FR" b="0">
                                  <a:solidFill>
                                    <a:schemeClr val="tx1"/>
                                  </a:solidFill>
                                  <a:latin typeface="Cambria Math" panose="02040503050406030204" pitchFamily="18" charset="0"/>
                                </a:rPr>
                                <m:t>P</m:t>
                              </m:r>
                              <m:r>
                                <a:rPr lang="fr-FR" b="0" i="0" smtClean="0">
                                  <a:solidFill>
                                    <a:schemeClr val="tx1"/>
                                  </a:solidFill>
                                  <a:latin typeface="Cambria Math" panose="02040503050406030204" pitchFamily="18" charset="0"/>
                                </a:rPr>
                                <m:t>(</m:t>
                              </m:r>
                              <m:r>
                                <a:rPr lang="fr-FR" b="0" i="1" smtClean="0">
                                  <a:solidFill>
                                    <a:schemeClr val="tx1"/>
                                  </a:solidFill>
                                  <a:latin typeface="Cambria Math" panose="02040503050406030204" pitchFamily="18" charset="0"/>
                                </a:rPr>
                                <m:t>{</m:t>
                              </m:r>
                              <m:r>
                                <a:rPr lang="fr-FR" b="0" i="1" smtClean="0">
                                  <a:solidFill>
                                    <a:schemeClr val="tx1"/>
                                  </a:solidFill>
                                  <a:latin typeface="Cambria Math" panose="02040503050406030204" pitchFamily="18" charset="0"/>
                                </a:rPr>
                                <m:t>𝑥</m:t>
                              </m:r>
                              <m:r>
                                <a:rPr lang="fr-FR" b="0" i="1" smtClean="0">
                                  <a:solidFill>
                                    <a:schemeClr val="tx1"/>
                                  </a:solidFill>
                                  <a:latin typeface="Cambria Math" panose="02040503050406030204" pitchFamily="18" charset="0"/>
                                </a:rPr>
                                <m:t>}∩{</m:t>
                              </m:r>
                              <m:r>
                                <a:rPr lang="fr-FR" b="0" i="1" smtClean="0">
                                  <a:solidFill>
                                    <a:schemeClr val="tx1"/>
                                  </a:solidFill>
                                  <a:latin typeface="Cambria Math" panose="02040503050406030204" pitchFamily="18" charset="0"/>
                                </a:rPr>
                                <m:t>𝑌</m:t>
                              </m:r>
                              <m:r>
                                <a:rPr lang="fr-FR" b="0" i="1" smtClean="0">
                                  <a:solidFill>
                                    <a:schemeClr val="tx1"/>
                                  </a:solidFill>
                                  <a:latin typeface="Cambria Math" panose="02040503050406030204" pitchFamily="18" charset="0"/>
                                </a:rPr>
                                <m:t>=</m:t>
                              </m:r>
                              <m:r>
                                <a:rPr lang="fr-FR" b="0" i="1" smtClean="0">
                                  <a:solidFill>
                                    <a:schemeClr val="tx1"/>
                                  </a:solidFill>
                                  <a:latin typeface="Cambria Math" panose="02040503050406030204" pitchFamily="18" charset="0"/>
                                </a:rPr>
                                <m:t>𝑐</m:t>
                              </m:r>
                              <m:r>
                                <a:rPr lang="fr-FR" b="0" i="0" smtClean="0">
                                  <a:solidFill>
                                    <a:schemeClr val="tx1"/>
                                  </a:solidFill>
                                  <a:latin typeface="Cambria Math" panose="02040503050406030204" pitchFamily="18" charset="0"/>
                                </a:rPr>
                                <m:t>})</m:t>
                              </m:r>
                              <m:r>
                                <m:rPr>
                                  <m:sty m:val="p"/>
                                </m:rPr>
                                <a:rPr lang="fr-FR" b="0">
                                  <a:solidFill>
                                    <a:schemeClr val="tx1"/>
                                  </a:solidFill>
                                  <a:latin typeface="Cambria Math" panose="02040503050406030204" pitchFamily="18" charset="0"/>
                                </a:rPr>
                                <m:t>d</m:t>
                              </m:r>
                              <m:r>
                                <a:rPr lang="fr-FR" b="0" i="1">
                                  <a:solidFill>
                                    <a:schemeClr val="tx1"/>
                                  </a:solidFill>
                                  <a:latin typeface="Cambria Math" panose="02040503050406030204" pitchFamily="18" charset="0"/>
                                </a:rPr>
                                <m:t>𝑥</m:t>
                              </m:r>
                            </m:e>
                          </m:nary>
                        </m:e>
                      </m:nary>
                    </m:oMath>
                  </m:oMathPara>
                </a14:m>
                <a:endParaRPr lang="fr-FR" b="0" dirty="0" smtClean="0">
                  <a:solidFill>
                    <a:schemeClr val="tx1"/>
                  </a:solidFill>
                </a:endParaRPr>
              </a:p>
              <a:p>
                <a:pPr marL="0" indent="0" algn="just">
                  <a:spcBef>
                    <a:spcPts val="600"/>
                  </a:spcBef>
                  <a:buNone/>
                </a:pPr>
                <a:endParaRPr lang="fr-FR" b="0" dirty="0">
                  <a:solidFill>
                    <a:schemeClr val="tx1"/>
                  </a:solidFill>
                </a:endParaRPr>
              </a:p>
              <a:p>
                <a:pPr marL="0" indent="0" algn="just">
                  <a:spcBef>
                    <a:spcPts val="600"/>
                  </a:spcBef>
                  <a:buFont typeface="Wingdings 3" panose="05040102010807070707" pitchFamily="18" charset="2"/>
                  <a:buNone/>
                </a:pPr>
                <a:r>
                  <a:rPr lang="fr-FR" b="0" dirty="0" smtClean="0">
                    <a:solidFill>
                      <a:schemeClr val="tx1"/>
                    </a:solidFill>
                  </a:rPr>
                  <a:t> </a:t>
                </a:r>
              </a:p>
              <a:p>
                <a:pPr marL="0" indent="0" algn="ctr">
                  <a:buNone/>
                </a:pPr>
                <a:endParaRPr lang="fr-FR" b="0" dirty="0">
                  <a:solidFill>
                    <a:schemeClr val="tx1"/>
                  </a:solidFill>
                </a:endParaRPr>
              </a:p>
              <a:p>
                <a:pPr marL="0" indent="0" algn="just">
                  <a:buFont typeface="Wingdings 3" panose="05040102010807070707" pitchFamily="18" charset="2"/>
                  <a:buNone/>
                </a:pPr>
                <a:endParaRPr lang="fr-FR" b="0" dirty="0" smtClean="0">
                  <a:solidFill>
                    <a:schemeClr val="tx1"/>
                  </a:solidFill>
                </a:endParaRPr>
              </a:p>
              <a:p>
                <a:pPr marL="0" indent="0" algn="just">
                  <a:buFont typeface="Wingdings 3" panose="05040102010807070707" pitchFamily="18" charset="2"/>
                  <a:buNone/>
                </a:pPr>
                <a:endParaRPr lang="fr-FR" sz="1600" b="0" dirty="0" smtClean="0">
                  <a:solidFill>
                    <a:schemeClr val="tx1"/>
                  </a:solidFill>
                </a:endParaRPr>
              </a:p>
            </p:txBody>
          </p:sp>
        </mc:Choice>
        <mc:Fallback xmlns="">
          <p:sp>
            <p:nvSpPr>
              <p:cNvPr id="24" name="Espace réservé du contenu 4"/>
              <p:cNvSpPr txBox="1">
                <a:spLocks noRot="1" noChangeAspect="1" noMove="1" noResize="1" noEditPoints="1" noAdjustHandles="1" noChangeArrowheads="1" noChangeShapeType="1" noTextEdit="1"/>
              </p:cNvSpPr>
              <p:nvPr/>
            </p:nvSpPr>
            <p:spPr>
              <a:xfrm>
                <a:off x="136609" y="773396"/>
                <a:ext cx="8760502" cy="7209308"/>
              </a:xfrm>
              <a:prstGeom prst="rect">
                <a:avLst/>
              </a:prstGeom>
              <a:blipFill>
                <a:blip r:embed="rId3"/>
                <a:stretch>
                  <a:fillRect l="-139" t="-1861" r="-209"/>
                </a:stretch>
              </a:blipFill>
            </p:spPr>
            <p:txBody>
              <a:bodyPr/>
              <a:lstStyle/>
              <a:p>
                <a:r>
                  <a:rPr lang="en-US">
                    <a:noFill/>
                  </a:rPr>
                  <a:t> </a:t>
                </a:r>
              </a:p>
            </p:txBody>
          </p:sp>
        </mc:Fallback>
      </mc:AlternateContent>
    </p:spTree>
    <p:extLst>
      <p:ext uri="{BB962C8B-B14F-4D97-AF65-F5344CB8AC3E}">
        <p14:creationId xmlns:p14="http://schemas.microsoft.com/office/powerpoint/2010/main" val="1877281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4">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4">
                                            <p:txEl>
                                              <p:pRg st="10" end="1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p>
            <a:pPr algn="ctr"/>
            <a:fld id="{854A34C9-9A4B-6445-85E1-F779B5E87362}" type="slidenum">
              <a:rPr lang="fr-FR" sz="1000">
                <a:solidFill>
                  <a:schemeClr val="bg1"/>
                </a:solidFill>
                <a:latin typeface="Arial" charset="0"/>
                <a:ea typeface="Arial" charset="0"/>
                <a:cs typeface="Arial" charset="0"/>
              </a:rPr>
              <a:pPr algn="ctr"/>
              <a:t>11</a:t>
            </a:fld>
            <a:endParaRPr lang="fr-FR" sz="1000" dirty="0">
              <a:solidFill>
                <a:schemeClr val="bg1"/>
              </a:solidFill>
              <a:latin typeface="Arial" charset="0"/>
              <a:ea typeface="Arial" charset="0"/>
              <a:cs typeface="Arial" charset="0"/>
            </a:endParaRPr>
          </a:p>
        </p:txBody>
      </p:sp>
      <p:sp>
        <p:nvSpPr>
          <p:cNvPr id="3" name="Titre 2"/>
          <p:cNvSpPr>
            <a:spLocks noGrp="1"/>
          </p:cNvSpPr>
          <p:nvPr>
            <p:ph type="title"/>
          </p:nvPr>
        </p:nvSpPr>
        <p:spPr>
          <a:xfrm>
            <a:off x="1107440" y="86020"/>
            <a:ext cx="7789671" cy="599509"/>
          </a:xfrm>
        </p:spPr>
        <p:txBody>
          <a:bodyPr/>
          <a:lstStyle/>
          <a:p>
            <a:r>
              <a:rPr lang="fr-FR" dirty="0" smtClean="0">
                <a:solidFill>
                  <a:schemeClr val="tx1"/>
                </a:solidFill>
              </a:rPr>
              <a:t>Inférence bayésienne</a:t>
            </a:r>
            <a:r>
              <a:rPr lang="fr-FR" dirty="0">
                <a:solidFill>
                  <a:schemeClr val="tx1"/>
                </a:solidFill>
              </a:rPr>
              <a:t/>
            </a:r>
            <a:br>
              <a:rPr lang="fr-FR" dirty="0">
                <a:solidFill>
                  <a:schemeClr val="tx1"/>
                </a:solidFill>
              </a:rPr>
            </a:br>
            <a:r>
              <a:rPr lang="fr-FR" sz="1800" dirty="0">
                <a:solidFill>
                  <a:schemeClr val="tx1"/>
                </a:solidFill>
              </a:rPr>
              <a:t>○ ○ ○ ○ ○ ○ </a:t>
            </a:r>
            <a:r>
              <a:rPr lang="fr-FR" sz="1800" dirty="0" smtClean="0">
                <a:solidFill>
                  <a:schemeClr val="tx1"/>
                </a:solidFill>
              </a:rPr>
              <a:t>● </a:t>
            </a:r>
            <a:r>
              <a:rPr lang="fr-FR" sz="1800" dirty="0">
                <a:solidFill>
                  <a:schemeClr val="tx1"/>
                </a:solidFill>
              </a:rPr>
              <a:t>○ ○ ○ ○ ○ ○ ○ </a:t>
            </a:r>
            <a:r>
              <a:rPr lang="fr-FR" sz="1800" dirty="0" smtClean="0">
                <a:solidFill>
                  <a:schemeClr val="tx1"/>
                </a:solidFill>
              </a:rPr>
              <a:t>Rejet</a:t>
            </a:r>
            <a:endParaRPr lang="en-US" sz="1800" dirty="0">
              <a:solidFill>
                <a:schemeClr val="tx1"/>
              </a:solidFill>
            </a:endParaRPr>
          </a:p>
        </p:txBody>
      </p:sp>
      <mc:AlternateContent xmlns:mc="http://schemas.openxmlformats.org/markup-compatibility/2006" xmlns:a14="http://schemas.microsoft.com/office/drawing/2010/main">
        <mc:Choice Requires="a14">
          <p:sp>
            <p:nvSpPr>
              <p:cNvPr id="24" name="Espace réservé du contenu 4"/>
              <p:cNvSpPr txBox="1">
                <a:spLocks/>
              </p:cNvSpPr>
              <p:nvPr/>
            </p:nvSpPr>
            <p:spPr>
              <a:xfrm>
                <a:off x="136609" y="773396"/>
                <a:ext cx="8760502" cy="3731432"/>
              </a:xfrm>
              <a:prstGeom prst="rect">
                <a:avLst/>
              </a:prstGeom>
            </p:spPr>
            <p:txBody>
              <a:bodyPr vert="horz" wrap="square" lIns="127723" tIns="63862" rIns="127723" bIns="63862" rtlCol="0">
                <a:spAutoFit/>
              </a:bodyPr>
              <a:lstStyle>
                <a:lvl1pPr marL="239481" indent="-239481" algn="l" defTabSz="957925" rtl="0" eaLnBrk="1" latinLnBrk="0" hangingPunct="1">
                  <a:lnSpc>
                    <a:spcPct val="100000"/>
                  </a:lnSpc>
                  <a:spcBef>
                    <a:spcPts val="0"/>
                  </a:spcBef>
                  <a:buClr>
                    <a:srgbClr val="548235"/>
                  </a:buClr>
                  <a:buSzPct val="80000"/>
                  <a:buFont typeface="Wingdings 3" panose="05040102010807070707" pitchFamily="18" charset="2"/>
                  <a:buChar char=""/>
                  <a:defRPr sz="1800" b="1" kern="1200">
                    <a:solidFill>
                      <a:schemeClr val="bg2">
                        <a:lumMod val="50000"/>
                      </a:schemeClr>
                    </a:solidFill>
                    <a:latin typeface="Calibri" charset="0"/>
                    <a:ea typeface="Calibri" charset="0"/>
                    <a:cs typeface="Calibri" charset="0"/>
                  </a:defRPr>
                </a:lvl1pPr>
                <a:lvl2pPr marL="718444" indent="-239481" algn="l" defTabSz="957925" rtl="0" eaLnBrk="1" latinLnBrk="0" hangingPunct="1">
                  <a:lnSpc>
                    <a:spcPct val="100000"/>
                  </a:lnSpc>
                  <a:spcBef>
                    <a:spcPts val="0"/>
                  </a:spcBef>
                  <a:buClr>
                    <a:srgbClr val="548235"/>
                  </a:buClr>
                  <a:buFont typeface="Calibri" panose="020F0502020204030204" pitchFamily="34" charset="0"/>
                  <a:buChar char="-"/>
                  <a:defRPr sz="1600" kern="1200">
                    <a:solidFill>
                      <a:schemeClr val="bg2">
                        <a:lumMod val="50000"/>
                      </a:schemeClr>
                    </a:solidFill>
                    <a:latin typeface="Calibri" charset="0"/>
                    <a:ea typeface="Calibri" charset="0"/>
                    <a:cs typeface="Calibri" charset="0"/>
                  </a:defRPr>
                </a:lvl2pPr>
                <a:lvl3pPr marL="1197407" indent="-239481" algn="l" defTabSz="957925" rtl="0" eaLnBrk="1" latinLnBrk="0" hangingPunct="1">
                  <a:lnSpc>
                    <a:spcPct val="100000"/>
                  </a:lnSpc>
                  <a:spcBef>
                    <a:spcPts val="0"/>
                  </a:spcBef>
                  <a:buClr>
                    <a:srgbClr val="548235"/>
                  </a:buClr>
                  <a:buFont typeface="Wingdings" panose="05000000000000000000" pitchFamily="2" charset="2"/>
                  <a:buChar char="§"/>
                  <a:defRPr sz="1400" kern="1200">
                    <a:solidFill>
                      <a:schemeClr val="bg2">
                        <a:lumMod val="50000"/>
                      </a:schemeClr>
                    </a:solidFill>
                    <a:latin typeface="Calibri" charset="0"/>
                    <a:ea typeface="Calibri" charset="0"/>
                    <a:cs typeface="Calibri" charset="0"/>
                  </a:defRPr>
                </a:lvl3pPr>
                <a:lvl4pPr marL="1676370" indent="-239481" algn="l" defTabSz="957925" rtl="0" eaLnBrk="1" latinLnBrk="0" hangingPunct="1">
                  <a:lnSpc>
                    <a:spcPct val="100000"/>
                  </a:lnSpc>
                  <a:spcBef>
                    <a:spcPts val="0"/>
                  </a:spcBef>
                  <a:buClr>
                    <a:srgbClr val="548235"/>
                  </a:buClr>
                  <a:buFont typeface="Calibri" panose="020F0502020204030204" pitchFamily="34" charset="0"/>
                  <a:buChar char="-"/>
                  <a:defRPr sz="1200" kern="1200">
                    <a:solidFill>
                      <a:schemeClr val="bg2">
                        <a:lumMod val="50000"/>
                      </a:schemeClr>
                    </a:solidFill>
                    <a:latin typeface="Calibri" charset="0"/>
                    <a:ea typeface="Calibri" charset="0"/>
                    <a:cs typeface="Calibri" charset="0"/>
                  </a:defRPr>
                </a:lvl4pPr>
                <a:lvl5pPr marL="2155332" indent="-239481" algn="l" defTabSz="957925" rtl="0" eaLnBrk="1" latinLnBrk="0" hangingPunct="1">
                  <a:lnSpc>
                    <a:spcPct val="100000"/>
                  </a:lnSpc>
                  <a:spcBef>
                    <a:spcPts val="0"/>
                  </a:spcBef>
                  <a:buClr>
                    <a:srgbClr val="548235"/>
                  </a:buClr>
                  <a:buFont typeface="Wingdings" panose="05000000000000000000" pitchFamily="2" charset="2"/>
                  <a:buChar char="§"/>
                  <a:defRPr sz="1200" kern="1200">
                    <a:solidFill>
                      <a:schemeClr val="bg2">
                        <a:lumMod val="50000"/>
                      </a:schemeClr>
                    </a:solidFill>
                    <a:latin typeface="Calibri" charset="0"/>
                    <a:ea typeface="Calibri" charset="0"/>
                    <a:cs typeface="Calibri" charset="0"/>
                  </a:defRPr>
                </a:lvl5pPr>
                <a:lvl6pPr marL="2634295"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6pPr>
                <a:lvl7pPr marL="3113258"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7pPr>
                <a:lvl8pPr marL="3592220"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8pPr>
                <a:lvl9pPr marL="4071183"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9pPr>
              </a:lstStyle>
              <a:p>
                <a:pPr marL="0" indent="0" algn="just">
                  <a:buFont typeface="Wingdings 3" panose="05040102010807070707" pitchFamily="18" charset="2"/>
                  <a:buNone/>
                </a:pPr>
                <a:r>
                  <a:rPr lang="fr-FR" dirty="0" smtClean="0">
                    <a:solidFill>
                      <a:schemeClr val="tx1"/>
                    </a:solidFill>
                  </a:rPr>
                  <a:t>Régions de décision et rejet </a:t>
                </a:r>
              </a:p>
              <a:p>
                <a:pPr marL="0" indent="0">
                  <a:spcBef>
                    <a:spcPts val="600"/>
                  </a:spcBef>
                  <a:buNone/>
                </a:pPr>
                <a:r>
                  <a:rPr lang="fr-FR" b="0" dirty="0" smtClean="0">
                    <a:solidFill>
                      <a:schemeClr val="tx1"/>
                    </a:solidFill>
                  </a:rPr>
                  <a:t>Pour certaines applications, il peut être utile que l’algorithme refuse de prendre une décision quand sa confiance en sa prédiction est faible, i.e. que </a:t>
                </a:r>
                <a14:m>
                  <m:oMath xmlns:m="http://schemas.openxmlformats.org/officeDocument/2006/math">
                    <m:r>
                      <m:rPr>
                        <m:sty m:val="p"/>
                      </m:rPr>
                      <a:rPr lang="fr-FR" b="0" i="0" smtClean="0">
                        <a:solidFill>
                          <a:schemeClr val="tx1"/>
                        </a:solidFill>
                        <a:latin typeface="Cambria Math" panose="02040503050406030204" pitchFamily="18" charset="0"/>
                      </a:rPr>
                      <m:t>Λ</m:t>
                    </m:r>
                    <m:d>
                      <m:dPr>
                        <m:ctrlPr>
                          <a:rPr lang="fr-FR" b="0" i="1" smtClean="0">
                            <a:solidFill>
                              <a:schemeClr val="tx1"/>
                            </a:solidFill>
                            <a:latin typeface="Cambria Math" panose="02040503050406030204" pitchFamily="18" charset="0"/>
                          </a:rPr>
                        </m:ctrlPr>
                      </m:dPr>
                      <m:e>
                        <m:r>
                          <a:rPr lang="fr-FR" b="0" i="1" smtClean="0">
                            <a:solidFill>
                              <a:schemeClr val="tx1"/>
                            </a:solidFill>
                            <a:latin typeface="Cambria Math" panose="02040503050406030204" pitchFamily="18" charset="0"/>
                          </a:rPr>
                          <m:t>𝑥</m:t>
                        </m:r>
                      </m:e>
                    </m:d>
                    <m:r>
                      <a:rPr lang="fr-FR" b="0" i="1" smtClean="0">
                        <a:solidFill>
                          <a:schemeClr val="tx1"/>
                        </a:solidFill>
                        <a:latin typeface="Cambria Math" panose="02040503050406030204" pitchFamily="18" charset="0"/>
                      </a:rPr>
                      <m:t>≃1</m:t>
                    </m:r>
                  </m:oMath>
                </a14:m>
                <a:r>
                  <a:rPr lang="fr-FR" b="0" dirty="0" smtClean="0">
                    <a:solidFill>
                      <a:schemeClr val="tx1"/>
                    </a:solidFill>
                  </a:rPr>
                  <a:t>. Dans ce cas on peut ajouter une classe </a:t>
                </a:r>
                <a14:m>
                  <m:oMath xmlns:m="http://schemas.openxmlformats.org/officeDocument/2006/math">
                    <m:r>
                      <a:rPr lang="fr-FR" b="0" i="1" smtClean="0">
                        <a:solidFill>
                          <a:schemeClr val="tx1"/>
                        </a:solidFill>
                        <a:latin typeface="Cambria Math" panose="02040503050406030204" pitchFamily="18" charset="0"/>
                      </a:rPr>
                      <m:t>𝐶</m:t>
                    </m:r>
                    <m:r>
                      <a:rPr lang="fr-FR" b="0" i="1" smtClean="0">
                        <a:solidFill>
                          <a:schemeClr val="tx1"/>
                        </a:solidFill>
                        <a:latin typeface="Cambria Math" panose="02040503050406030204" pitchFamily="18" charset="0"/>
                      </a:rPr>
                      <m:t>+1</m:t>
                    </m:r>
                  </m:oMath>
                </a14:m>
                <a:r>
                  <a:rPr lang="fr-FR" b="0" dirty="0" smtClean="0">
                    <a:solidFill>
                      <a:schemeClr val="tx1"/>
                    </a:solidFill>
                  </a:rPr>
                  <a:t> de rejet et adapter le coût 0/1 :</a:t>
                </a:r>
              </a:p>
              <a:p>
                <a:pPr marL="0" indent="0">
                  <a:spcBef>
                    <a:spcPts val="600"/>
                  </a:spcBef>
                  <a:buNone/>
                </a:pPr>
                <a14:m>
                  <m:oMathPara xmlns:m="http://schemas.openxmlformats.org/officeDocument/2006/math">
                    <m:oMathParaPr>
                      <m:jc m:val="centerGroup"/>
                    </m:oMathParaPr>
                    <m:oMath xmlns:m="http://schemas.openxmlformats.org/officeDocument/2006/math">
                      <m:sSub>
                        <m:sSubPr>
                          <m:ctrlPr>
                            <a:rPr lang="fr-FR" sz="1600" b="0" i="1" smtClean="0">
                              <a:solidFill>
                                <a:schemeClr val="tx1"/>
                              </a:solidFill>
                              <a:latin typeface="Cambria Math" panose="02040503050406030204" pitchFamily="18" charset="0"/>
                            </a:rPr>
                          </m:ctrlPr>
                        </m:sSubPr>
                        <m:e>
                          <m:r>
                            <a:rPr lang="fr-FR" sz="1600" b="0" i="1" smtClean="0">
                              <a:solidFill>
                                <a:schemeClr val="tx1"/>
                              </a:solidFill>
                              <a:latin typeface="Cambria Math" panose="02040503050406030204" pitchFamily="18" charset="0"/>
                            </a:rPr>
                            <m:t>𝜆</m:t>
                          </m:r>
                        </m:e>
                        <m:sub>
                          <m:r>
                            <a:rPr lang="fr-FR" sz="1600" b="0" i="1" smtClean="0">
                              <a:solidFill>
                                <a:schemeClr val="tx1"/>
                              </a:solidFill>
                              <a:latin typeface="Cambria Math" panose="02040503050406030204" pitchFamily="18" charset="0"/>
                            </a:rPr>
                            <m:t>𝑐𝑘</m:t>
                          </m:r>
                        </m:sub>
                      </m:sSub>
                      <m:r>
                        <a:rPr lang="fr-FR" sz="1600" b="0" i="1" smtClean="0">
                          <a:solidFill>
                            <a:schemeClr val="tx1"/>
                          </a:solidFill>
                          <a:latin typeface="Cambria Math" panose="02040503050406030204" pitchFamily="18" charset="0"/>
                        </a:rPr>
                        <m:t>=</m:t>
                      </m:r>
                      <m:d>
                        <m:dPr>
                          <m:begChr m:val="{"/>
                          <m:endChr m:val=""/>
                          <m:ctrlPr>
                            <a:rPr lang="fr-FR" sz="1600" b="0" i="1" smtClean="0">
                              <a:solidFill>
                                <a:schemeClr val="tx1"/>
                              </a:solidFill>
                              <a:latin typeface="Cambria Math" panose="02040503050406030204" pitchFamily="18" charset="0"/>
                            </a:rPr>
                          </m:ctrlPr>
                        </m:dPr>
                        <m:e>
                          <m:m>
                            <m:mPr>
                              <m:mcs>
                                <m:mc>
                                  <m:mcPr>
                                    <m:count m:val="2"/>
                                    <m:mcJc m:val="center"/>
                                  </m:mcPr>
                                </m:mc>
                              </m:mcs>
                              <m:ctrlPr>
                                <a:rPr lang="fr-FR" sz="1600" b="0" i="1" smtClean="0">
                                  <a:solidFill>
                                    <a:schemeClr val="tx1"/>
                                  </a:solidFill>
                                  <a:latin typeface="Cambria Math" panose="02040503050406030204" pitchFamily="18" charset="0"/>
                                </a:rPr>
                              </m:ctrlPr>
                            </m:mPr>
                            <m:mr>
                              <m:e>
                                <m:r>
                                  <m:rPr>
                                    <m:brk m:alnAt="7"/>
                                  </m:rPr>
                                  <a:rPr lang="fr-FR" sz="1600" b="0" i="1" smtClean="0">
                                    <a:solidFill>
                                      <a:schemeClr val="tx1"/>
                                    </a:solidFill>
                                    <a:latin typeface="Cambria Math" panose="02040503050406030204" pitchFamily="18" charset="0"/>
                                  </a:rPr>
                                  <m:t>0</m:t>
                                </m:r>
                              </m:e>
                              <m:e>
                                <m:r>
                                  <m:rPr>
                                    <m:sty m:val="p"/>
                                  </m:rPr>
                                  <a:rPr lang="fr-FR" sz="1600" b="0" i="0" smtClean="0">
                                    <a:solidFill>
                                      <a:schemeClr val="tx1"/>
                                    </a:solidFill>
                                    <a:latin typeface="Cambria Math" panose="02040503050406030204" pitchFamily="18" charset="0"/>
                                  </a:rPr>
                                  <m:t>si</m:t>
                                </m:r>
                                <m:r>
                                  <a:rPr lang="fr-FR" sz="1600" b="0" i="1" smtClean="0">
                                    <a:solidFill>
                                      <a:schemeClr val="tx1"/>
                                    </a:solidFill>
                                    <a:latin typeface="Cambria Math" panose="02040503050406030204" pitchFamily="18" charset="0"/>
                                  </a:rPr>
                                  <m:t> </m:t>
                                </m:r>
                                <m:r>
                                  <a:rPr lang="fr-FR" sz="1600" b="0" i="1" smtClean="0">
                                    <a:solidFill>
                                      <a:schemeClr val="tx1"/>
                                    </a:solidFill>
                                    <a:latin typeface="Cambria Math" panose="02040503050406030204" pitchFamily="18" charset="0"/>
                                  </a:rPr>
                                  <m:t>𝑘</m:t>
                                </m:r>
                                <m:r>
                                  <a:rPr lang="fr-FR" sz="1600" b="0" i="1" smtClean="0">
                                    <a:solidFill>
                                      <a:schemeClr val="tx1"/>
                                    </a:solidFill>
                                    <a:latin typeface="Cambria Math" panose="02040503050406030204" pitchFamily="18" charset="0"/>
                                  </a:rPr>
                                  <m:t>=</m:t>
                                </m:r>
                                <m:r>
                                  <a:rPr lang="fr-FR" sz="1600" b="0" i="1" smtClean="0">
                                    <a:solidFill>
                                      <a:schemeClr val="tx1"/>
                                    </a:solidFill>
                                    <a:latin typeface="Cambria Math" panose="02040503050406030204" pitchFamily="18" charset="0"/>
                                  </a:rPr>
                                  <m:t>𝑐</m:t>
                                </m:r>
                                <m:r>
                                  <a:rPr lang="fr-FR" sz="1600" b="0" i="1" smtClean="0">
                                    <a:solidFill>
                                      <a:schemeClr val="tx1"/>
                                    </a:solidFill>
                                    <a:latin typeface="Cambria Math" panose="02040503050406030204" pitchFamily="18" charset="0"/>
                                  </a:rPr>
                                  <m:t>         </m:t>
                                </m:r>
                              </m:e>
                            </m:mr>
                            <m:mr>
                              <m:e>
                                <m:r>
                                  <a:rPr lang="fr-FR" sz="1600" b="0" i="1" smtClean="0">
                                    <a:solidFill>
                                      <a:schemeClr val="tx1"/>
                                    </a:solidFill>
                                    <a:latin typeface="Cambria Math" panose="02040503050406030204" pitchFamily="18" charset="0"/>
                                  </a:rPr>
                                  <m:t>𝜆</m:t>
                                </m:r>
                              </m:e>
                              <m:e>
                                <m:r>
                                  <m:rPr>
                                    <m:sty m:val="p"/>
                                  </m:rPr>
                                  <a:rPr lang="fr-FR" sz="1600" b="0" i="0" smtClean="0">
                                    <a:solidFill>
                                      <a:schemeClr val="tx1"/>
                                    </a:solidFill>
                                    <a:latin typeface="Cambria Math" panose="02040503050406030204" pitchFamily="18" charset="0"/>
                                  </a:rPr>
                                  <m:t>si</m:t>
                                </m:r>
                                <m:r>
                                  <a:rPr lang="fr-FR" sz="1600" b="0" i="1" smtClean="0">
                                    <a:solidFill>
                                      <a:schemeClr val="tx1"/>
                                    </a:solidFill>
                                    <a:latin typeface="Cambria Math" panose="02040503050406030204" pitchFamily="18" charset="0"/>
                                  </a:rPr>
                                  <m:t> </m:t>
                                </m:r>
                                <m:r>
                                  <a:rPr lang="fr-FR" sz="1600" b="0" i="1" smtClean="0">
                                    <a:solidFill>
                                      <a:schemeClr val="tx1"/>
                                    </a:solidFill>
                                    <a:latin typeface="Cambria Math" panose="02040503050406030204" pitchFamily="18" charset="0"/>
                                  </a:rPr>
                                  <m:t>𝑘</m:t>
                                </m:r>
                                <m:r>
                                  <a:rPr lang="fr-FR" sz="1600" b="0" i="1" smtClean="0">
                                    <a:solidFill>
                                      <a:schemeClr val="tx1"/>
                                    </a:solidFill>
                                    <a:latin typeface="Cambria Math" panose="02040503050406030204" pitchFamily="18" charset="0"/>
                                  </a:rPr>
                                  <m:t>=</m:t>
                                </m:r>
                                <m:r>
                                  <a:rPr lang="fr-FR" sz="1600" b="0" i="1" smtClean="0">
                                    <a:solidFill>
                                      <a:schemeClr val="tx1"/>
                                    </a:solidFill>
                                    <a:latin typeface="Cambria Math" panose="02040503050406030204" pitchFamily="18" charset="0"/>
                                  </a:rPr>
                                  <m:t>𝐶</m:t>
                                </m:r>
                                <m:r>
                                  <a:rPr lang="fr-FR" sz="1600" b="0" i="1" smtClean="0">
                                    <a:solidFill>
                                      <a:schemeClr val="tx1"/>
                                    </a:solidFill>
                                    <a:latin typeface="Cambria Math" panose="02040503050406030204" pitchFamily="18" charset="0"/>
                                  </a:rPr>
                                  <m:t>+1</m:t>
                                </m:r>
                              </m:e>
                            </m:mr>
                            <m:mr>
                              <m:e>
                                <m:r>
                                  <a:rPr lang="fr-FR" sz="1600" b="0" i="1" smtClean="0">
                                    <a:solidFill>
                                      <a:schemeClr val="tx1"/>
                                    </a:solidFill>
                                    <a:latin typeface="Cambria Math" panose="02040503050406030204" pitchFamily="18" charset="0"/>
                                  </a:rPr>
                                  <m:t>1</m:t>
                                </m:r>
                              </m:e>
                              <m:e>
                                <m:r>
                                  <m:rPr>
                                    <m:sty m:val="p"/>
                                  </m:rPr>
                                  <a:rPr lang="fr-FR" sz="1600" b="0" i="0" smtClean="0">
                                    <a:solidFill>
                                      <a:schemeClr val="tx1"/>
                                    </a:solidFill>
                                    <a:latin typeface="Cambria Math" panose="02040503050406030204" pitchFamily="18" charset="0"/>
                                  </a:rPr>
                                  <m:t>sinon</m:t>
                                </m:r>
                                <m:r>
                                  <a:rPr lang="fr-FR" sz="1600" b="0" i="0" smtClean="0">
                                    <a:solidFill>
                                      <a:schemeClr val="tx1"/>
                                    </a:solidFill>
                                    <a:latin typeface="Cambria Math" panose="02040503050406030204" pitchFamily="18" charset="0"/>
                                  </a:rPr>
                                  <m:t>.</m:t>
                                </m:r>
                                <m:r>
                                  <a:rPr lang="fr-FR" sz="1600" b="0" i="1" smtClean="0">
                                    <a:solidFill>
                                      <a:schemeClr val="tx1"/>
                                    </a:solidFill>
                                    <a:latin typeface="Cambria Math" panose="02040503050406030204" pitchFamily="18" charset="0"/>
                                  </a:rPr>
                                  <m:t>             </m:t>
                                </m:r>
                              </m:e>
                            </m:mr>
                          </m:m>
                        </m:e>
                      </m:d>
                    </m:oMath>
                  </m:oMathPara>
                </a14:m>
                <a:endParaRPr lang="fr-FR" sz="1600" b="0" dirty="0">
                  <a:solidFill>
                    <a:schemeClr val="tx1"/>
                  </a:solidFill>
                </a:endParaRPr>
              </a:p>
              <a:p>
                <a:pPr marL="0" indent="0">
                  <a:spcBef>
                    <a:spcPts val="600"/>
                  </a:spcBef>
                  <a:buNone/>
                </a:pPr>
                <a:r>
                  <a:rPr lang="fr-FR" sz="1600" b="0" dirty="0" smtClean="0">
                    <a:solidFill>
                      <a:schemeClr val="tx1"/>
                    </a:solidFill>
                  </a:rPr>
                  <a:t>La règle de décision par minimisation de la perte espérée devient :</a:t>
                </a:r>
              </a:p>
              <a:p>
                <a:pPr marL="0" indent="0">
                  <a:spcBef>
                    <a:spcPts val="600"/>
                  </a:spcBef>
                  <a:buNone/>
                </a:pPr>
                <a14:m>
                  <m:oMathPara xmlns:m="http://schemas.openxmlformats.org/officeDocument/2006/math">
                    <m:oMathParaPr>
                      <m:jc m:val="centerGroup"/>
                    </m:oMathParaPr>
                    <m:oMath xmlns:m="http://schemas.openxmlformats.org/officeDocument/2006/math">
                      <m:acc>
                        <m:accPr>
                          <m:chr m:val="̂"/>
                          <m:ctrlPr>
                            <a:rPr lang="fr-FR" sz="1600" b="0" i="1" smtClean="0">
                              <a:solidFill>
                                <a:schemeClr val="tx1"/>
                              </a:solidFill>
                              <a:latin typeface="Cambria Math" panose="02040503050406030204" pitchFamily="18" charset="0"/>
                            </a:rPr>
                          </m:ctrlPr>
                        </m:accPr>
                        <m:e>
                          <m:r>
                            <a:rPr lang="fr-FR" sz="1600" b="0" i="1" smtClean="0">
                              <a:solidFill>
                                <a:schemeClr val="tx1"/>
                              </a:solidFill>
                              <a:latin typeface="Cambria Math" panose="02040503050406030204" pitchFamily="18" charset="0"/>
                            </a:rPr>
                            <m:t>𝑦</m:t>
                          </m:r>
                        </m:e>
                      </m:acc>
                      <m:r>
                        <a:rPr lang="fr-FR" sz="1600" b="0" i="1" smtClean="0">
                          <a:solidFill>
                            <a:schemeClr val="tx1"/>
                          </a:solidFill>
                          <a:latin typeface="Cambria Math" panose="02040503050406030204" pitchFamily="18" charset="0"/>
                        </a:rPr>
                        <m:t>=</m:t>
                      </m:r>
                      <m:d>
                        <m:dPr>
                          <m:begChr m:val="{"/>
                          <m:endChr m:val=""/>
                          <m:ctrlPr>
                            <a:rPr lang="fr-FR" sz="1600" b="0" i="1" smtClean="0">
                              <a:solidFill>
                                <a:schemeClr val="tx1"/>
                              </a:solidFill>
                              <a:latin typeface="Cambria Math" panose="02040503050406030204" pitchFamily="18" charset="0"/>
                            </a:rPr>
                          </m:ctrlPr>
                        </m:dPr>
                        <m:e>
                          <m:m>
                            <m:mPr>
                              <m:mcs>
                                <m:mc>
                                  <m:mcPr>
                                    <m:count m:val="2"/>
                                    <m:mcJc m:val="center"/>
                                  </m:mcPr>
                                </m:mc>
                              </m:mcs>
                              <m:ctrlPr>
                                <a:rPr lang="fr-FR" sz="1600" b="0" i="1" smtClean="0">
                                  <a:solidFill>
                                    <a:schemeClr val="tx1"/>
                                  </a:solidFill>
                                  <a:latin typeface="Cambria Math" panose="02040503050406030204" pitchFamily="18" charset="0"/>
                                </a:rPr>
                              </m:ctrlPr>
                            </m:mPr>
                            <m:mr>
                              <m:e>
                                <m:r>
                                  <m:rPr>
                                    <m:brk m:alnAt="7"/>
                                  </m:rPr>
                                  <a:rPr lang="fr-FR" sz="1600" b="0" i="1" smtClean="0">
                                    <a:solidFill>
                                      <a:schemeClr val="tx1"/>
                                    </a:solidFill>
                                    <a:latin typeface="Cambria Math" panose="02040503050406030204" pitchFamily="18" charset="0"/>
                                  </a:rPr>
                                  <m:t>𝑐</m:t>
                                </m:r>
                                <m:r>
                                  <a:rPr lang="fr-FR" sz="1600" b="0" i="1" smtClean="0">
                                    <a:solidFill>
                                      <a:schemeClr val="tx1"/>
                                    </a:solidFill>
                                    <a:latin typeface="Cambria Math" panose="02040503050406030204" pitchFamily="18" charset="0"/>
                                  </a:rPr>
                                  <m:t>      </m:t>
                                </m:r>
                              </m:e>
                              <m:e>
                                <m:r>
                                  <m:rPr>
                                    <m:sty m:val="p"/>
                                  </m:rPr>
                                  <a:rPr lang="fr-FR" sz="1600" b="0" i="0" smtClean="0">
                                    <a:solidFill>
                                      <a:schemeClr val="tx1"/>
                                    </a:solidFill>
                                    <a:latin typeface="Cambria Math" panose="02040503050406030204" pitchFamily="18" charset="0"/>
                                  </a:rPr>
                                  <m:t>si</m:t>
                                </m:r>
                                <m:r>
                                  <a:rPr lang="fr-FR" sz="1600" b="0" i="0" smtClean="0">
                                    <a:solidFill>
                                      <a:schemeClr val="tx1"/>
                                    </a:solidFill>
                                    <a:latin typeface="Cambria Math" panose="02040503050406030204" pitchFamily="18" charset="0"/>
                                  </a:rPr>
                                  <m:t> </m:t>
                                </m:r>
                                <m:r>
                                  <m:rPr>
                                    <m:sty m:val="p"/>
                                  </m:rPr>
                                  <a:rPr lang="fr-FR" sz="1600" b="0" i="0" smtClean="0">
                                    <a:solidFill>
                                      <a:schemeClr val="tx1"/>
                                    </a:solidFill>
                                    <a:latin typeface="Cambria Math" panose="02040503050406030204" pitchFamily="18" charset="0"/>
                                  </a:rPr>
                                  <m:t>P</m:t>
                                </m:r>
                                <m:d>
                                  <m:dPr>
                                    <m:ctrlPr>
                                      <a:rPr lang="fr-FR" sz="1600" b="0" i="1" smtClean="0">
                                        <a:solidFill>
                                          <a:schemeClr val="tx1"/>
                                        </a:solidFill>
                                        <a:latin typeface="Cambria Math" panose="02040503050406030204" pitchFamily="18" charset="0"/>
                                      </a:rPr>
                                    </m:ctrlPr>
                                  </m:dPr>
                                  <m:e>
                                    <m:r>
                                      <a:rPr lang="fr-FR" sz="1600" b="0" i="1" smtClean="0">
                                        <a:solidFill>
                                          <a:schemeClr val="tx1"/>
                                        </a:solidFill>
                                        <a:latin typeface="Cambria Math" panose="02040503050406030204" pitchFamily="18" charset="0"/>
                                      </a:rPr>
                                      <m:t>𝑐</m:t>
                                    </m:r>
                                  </m:e>
                                  <m:e>
                                    <m:r>
                                      <a:rPr lang="fr-FR" sz="1600" b="0" i="1" smtClean="0">
                                        <a:solidFill>
                                          <a:schemeClr val="tx1"/>
                                        </a:solidFill>
                                        <a:latin typeface="Cambria Math" panose="02040503050406030204" pitchFamily="18" charset="0"/>
                                      </a:rPr>
                                      <m:t>𝑥</m:t>
                                    </m:r>
                                  </m:e>
                                </m:d>
                                <m:r>
                                  <a:rPr lang="fr-FR" sz="1600" b="0" i="1" smtClean="0">
                                    <a:solidFill>
                                      <a:schemeClr val="tx1"/>
                                    </a:solidFill>
                                    <a:latin typeface="Cambria Math" panose="02040503050406030204" pitchFamily="18" charset="0"/>
                                  </a:rPr>
                                  <m:t>≥</m:t>
                                </m:r>
                                <m:r>
                                  <m:rPr>
                                    <m:sty m:val="p"/>
                                  </m:rPr>
                                  <a:rPr lang="fr-FR" sz="1600" b="0" i="0" smtClean="0">
                                    <a:solidFill>
                                      <a:schemeClr val="tx1"/>
                                    </a:solidFill>
                                    <a:latin typeface="Cambria Math" panose="02040503050406030204" pitchFamily="18" charset="0"/>
                                  </a:rPr>
                                  <m:t>P</m:t>
                                </m:r>
                                <m:d>
                                  <m:dPr>
                                    <m:ctrlPr>
                                      <a:rPr lang="fr-FR" sz="1600" b="0" i="1" smtClean="0">
                                        <a:solidFill>
                                          <a:schemeClr val="tx1"/>
                                        </a:solidFill>
                                        <a:latin typeface="Cambria Math" panose="02040503050406030204" pitchFamily="18" charset="0"/>
                                      </a:rPr>
                                    </m:ctrlPr>
                                  </m:dPr>
                                  <m:e>
                                    <m:r>
                                      <a:rPr lang="fr-FR" sz="1600" b="0" i="1" smtClean="0">
                                        <a:solidFill>
                                          <a:schemeClr val="tx1"/>
                                        </a:solidFill>
                                        <a:latin typeface="Cambria Math" panose="02040503050406030204" pitchFamily="18" charset="0"/>
                                      </a:rPr>
                                      <m:t>𝑘</m:t>
                                    </m:r>
                                  </m:e>
                                  <m:e>
                                    <m:r>
                                      <a:rPr lang="fr-FR" sz="1600" b="0" i="1" smtClean="0">
                                        <a:solidFill>
                                          <a:schemeClr val="tx1"/>
                                        </a:solidFill>
                                        <a:latin typeface="Cambria Math" panose="02040503050406030204" pitchFamily="18" charset="0"/>
                                      </a:rPr>
                                      <m:t>𝑥</m:t>
                                    </m:r>
                                  </m:e>
                                </m:d>
                                <m:r>
                                  <a:rPr lang="fr-FR" sz="1600" b="0" i="1" smtClean="0">
                                    <a:solidFill>
                                      <a:schemeClr val="tx1"/>
                                    </a:solidFill>
                                    <a:latin typeface="Cambria Math" panose="02040503050406030204" pitchFamily="18" charset="0"/>
                                  </a:rPr>
                                  <m:t>, ∀</m:t>
                                </m:r>
                                <m:r>
                                  <a:rPr lang="fr-FR" sz="1600" b="0" i="1" smtClean="0">
                                    <a:solidFill>
                                      <a:schemeClr val="tx1"/>
                                    </a:solidFill>
                                    <a:latin typeface="Cambria Math" panose="02040503050406030204" pitchFamily="18" charset="0"/>
                                  </a:rPr>
                                  <m:t>𝑘</m:t>
                                </m:r>
                                <m:r>
                                  <a:rPr lang="fr-FR" sz="1600" b="0" i="1" smtClean="0">
                                    <a:solidFill>
                                      <a:schemeClr val="tx1"/>
                                    </a:solidFill>
                                    <a:latin typeface="Cambria Math" panose="02040503050406030204" pitchFamily="18" charset="0"/>
                                  </a:rPr>
                                  <m:t>≠</m:t>
                                </m:r>
                                <m:r>
                                  <a:rPr lang="fr-FR" sz="1600" b="0" i="1" smtClean="0">
                                    <a:solidFill>
                                      <a:schemeClr val="tx1"/>
                                    </a:solidFill>
                                    <a:latin typeface="Cambria Math" panose="02040503050406030204" pitchFamily="18" charset="0"/>
                                  </a:rPr>
                                  <m:t>𝑐</m:t>
                                </m:r>
                              </m:e>
                            </m:mr>
                            <m:mr>
                              <m:e>
                                <m:r>
                                  <m:rPr>
                                    <m:sty m:val="p"/>
                                  </m:rPr>
                                  <a:rPr lang="fr-FR" sz="1600" b="0" i="0" smtClean="0">
                                    <a:solidFill>
                                      <a:schemeClr val="tx1"/>
                                    </a:solidFill>
                                    <a:latin typeface="Cambria Math" panose="02040503050406030204" pitchFamily="18" charset="0"/>
                                  </a:rPr>
                                  <m:t>rejet</m:t>
                                </m:r>
                              </m:e>
                              <m:e>
                                <m:r>
                                  <m:rPr>
                                    <m:sty m:val="p"/>
                                  </m:rPr>
                                  <a:rPr lang="fr-FR" sz="1600" b="0" i="0" smtClean="0">
                                    <a:solidFill>
                                      <a:schemeClr val="tx1"/>
                                    </a:solidFill>
                                    <a:latin typeface="Cambria Math" panose="02040503050406030204" pitchFamily="18" charset="0"/>
                                  </a:rPr>
                                  <m:t>sinon</m:t>
                                </m:r>
                                <m:r>
                                  <a:rPr lang="fr-FR" sz="1600" b="0" i="1" smtClean="0">
                                    <a:solidFill>
                                      <a:schemeClr val="tx1"/>
                                    </a:solidFill>
                                    <a:latin typeface="Cambria Math" panose="02040503050406030204" pitchFamily="18" charset="0"/>
                                  </a:rPr>
                                  <m:t>.                                        </m:t>
                                </m:r>
                              </m:e>
                            </m:mr>
                          </m:m>
                        </m:e>
                      </m:d>
                    </m:oMath>
                  </m:oMathPara>
                </a14:m>
                <a:endParaRPr lang="fr-FR" sz="1600" b="0" dirty="0" smtClean="0">
                  <a:solidFill>
                    <a:schemeClr val="tx1"/>
                  </a:solidFill>
                </a:endParaRPr>
              </a:p>
              <a:p>
                <a:pPr marL="0" indent="0" algn="just">
                  <a:spcBef>
                    <a:spcPts val="600"/>
                  </a:spcBef>
                  <a:buNone/>
                </a:pPr>
                <a:endParaRPr lang="fr-FR" b="0" dirty="0" smtClean="0">
                  <a:solidFill>
                    <a:schemeClr val="tx1"/>
                  </a:solidFill>
                </a:endParaRPr>
              </a:p>
              <a:p>
                <a:pPr marL="0" indent="0" algn="just">
                  <a:spcBef>
                    <a:spcPts val="600"/>
                  </a:spcBef>
                  <a:buNone/>
                </a:pPr>
                <a:r>
                  <a:rPr lang="fr-FR" b="0" dirty="0" smtClean="0">
                    <a:solidFill>
                      <a:schemeClr val="tx1"/>
                    </a:solidFill>
                  </a:rPr>
                  <a:t>Dans ce cas </a:t>
                </a:r>
                <a14:m>
                  <m:oMath xmlns:m="http://schemas.openxmlformats.org/officeDocument/2006/math">
                    <m:nary>
                      <m:naryPr>
                        <m:chr m:val="⋃"/>
                        <m:ctrlPr>
                          <a:rPr lang="fr-FR" b="0" i="1" smtClean="0">
                            <a:solidFill>
                              <a:schemeClr val="tx1"/>
                            </a:solidFill>
                            <a:latin typeface="Cambria Math" panose="02040503050406030204" pitchFamily="18" charset="0"/>
                          </a:rPr>
                        </m:ctrlPr>
                      </m:naryPr>
                      <m:sub>
                        <m:r>
                          <m:rPr>
                            <m:brk m:alnAt="23"/>
                          </m:rPr>
                          <a:rPr lang="fr-FR" b="0" i="1" smtClean="0">
                            <a:solidFill>
                              <a:schemeClr val="tx1"/>
                            </a:solidFill>
                            <a:latin typeface="Cambria Math" panose="02040503050406030204" pitchFamily="18" charset="0"/>
                          </a:rPr>
                          <m:t>𝑐</m:t>
                        </m:r>
                        <m:r>
                          <a:rPr lang="fr-FR" b="0" i="1" smtClean="0">
                            <a:solidFill>
                              <a:schemeClr val="tx1"/>
                            </a:solidFill>
                            <a:latin typeface="Cambria Math" panose="02040503050406030204" pitchFamily="18" charset="0"/>
                          </a:rPr>
                          <m:t>=1</m:t>
                        </m:r>
                      </m:sub>
                      <m:sup>
                        <m:r>
                          <a:rPr lang="fr-FR" b="0" i="1" smtClean="0">
                            <a:solidFill>
                              <a:schemeClr val="tx1"/>
                            </a:solidFill>
                            <a:latin typeface="Cambria Math" panose="02040503050406030204" pitchFamily="18" charset="0"/>
                          </a:rPr>
                          <m:t>𝐶</m:t>
                        </m:r>
                      </m:sup>
                      <m:e>
                        <m:sSub>
                          <m:sSubPr>
                            <m:ctrlPr>
                              <a:rPr lang="fr-FR" b="0" i="1" smtClean="0">
                                <a:solidFill>
                                  <a:schemeClr val="tx1"/>
                                </a:solidFill>
                                <a:latin typeface="Cambria Math" panose="02040503050406030204" pitchFamily="18" charset="0"/>
                              </a:rPr>
                            </m:ctrlPr>
                          </m:sSubPr>
                          <m:e>
                            <m:r>
                              <a:rPr lang="fr-FR" b="0" i="1" smtClean="0">
                                <a:solidFill>
                                  <a:schemeClr val="tx1"/>
                                </a:solidFill>
                                <a:latin typeface="Cambria Math" panose="02040503050406030204" pitchFamily="18" charset="0"/>
                              </a:rPr>
                              <m:t>ℛ</m:t>
                            </m:r>
                          </m:e>
                          <m:sub>
                            <m:r>
                              <a:rPr lang="fr-FR" b="0" i="1" smtClean="0">
                                <a:solidFill>
                                  <a:schemeClr val="tx1"/>
                                </a:solidFill>
                                <a:latin typeface="Cambria Math" panose="02040503050406030204" pitchFamily="18" charset="0"/>
                              </a:rPr>
                              <m:t>𝑐</m:t>
                            </m:r>
                          </m:sub>
                        </m:sSub>
                        <m:r>
                          <a:rPr lang="fr-FR" b="0" i="1" smtClean="0">
                            <a:solidFill>
                              <a:schemeClr val="tx1"/>
                            </a:solidFill>
                            <a:latin typeface="Cambria Math" panose="02040503050406030204" pitchFamily="18" charset="0"/>
                          </a:rPr>
                          <m:t>⊂</m:t>
                        </m:r>
                        <m:r>
                          <a:rPr lang="fr-FR" b="0" i="1" smtClean="0">
                            <a:solidFill>
                              <a:schemeClr val="tx1"/>
                            </a:solidFill>
                            <a:latin typeface="Cambria Math" panose="02040503050406030204" pitchFamily="18" charset="0"/>
                            <a:ea typeface="Cambria Math" panose="02040503050406030204" pitchFamily="18" charset="0"/>
                          </a:rPr>
                          <m:t>𝒳</m:t>
                        </m:r>
                      </m:e>
                    </m:nary>
                  </m:oMath>
                </a14:m>
                <a:r>
                  <a:rPr lang="fr-FR" b="0" dirty="0" smtClean="0">
                    <a:solidFill>
                      <a:schemeClr val="tx1"/>
                    </a:solidFill>
                  </a:rPr>
                  <a:t> et </a:t>
                </a:r>
                <a14:m>
                  <m:oMath xmlns:m="http://schemas.openxmlformats.org/officeDocument/2006/math">
                    <m:acc>
                      <m:accPr>
                        <m:chr m:val="̅"/>
                        <m:ctrlPr>
                          <a:rPr lang="fr-FR" b="0" i="1" smtClean="0">
                            <a:solidFill>
                              <a:schemeClr val="tx1"/>
                            </a:solidFill>
                            <a:latin typeface="Cambria Math" panose="02040503050406030204" pitchFamily="18" charset="0"/>
                          </a:rPr>
                        </m:ctrlPr>
                      </m:accPr>
                      <m:e>
                        <m:nary>
                          <m:naryPr>
                            <m:chr m:val="⋃"/>
                            <m:ctrlPr>
                              <a:rPr lang="fr-FR" b="0" i="1">
                                <a:solidFill>
                                  <a:schemeClr val="tx1"/>
                                </a:solidFill>
                                <a:latin typeface="Cambria Math" panose="02040503050406030204" pitchFamily="18" charset="0"/>
                              </a:rPr>
                            </m:ctrlPr>
                          </m:naryPr>
                          <m:sub>
                            <m:r>
                              <m:rPr>
                                <m:brk m:alnAt="23"/>
                              </m:rPr>
                              <a:rPr lang="fr-FR" b="0" i="1">
                                <a:solidFill>
                                  <a:schemeClr val="tx1"/>
                                </a:solidFill>
                                <a:latin typeface="Cambria Math" panose="02040503050406030204" pitchFamily="18" charset="0"/>
                              </a:rPr>
                              <m:t>𝑐</m:t>
                            </m:r>
                            <m:r>
                              <a:rPr lang="fr-FR" b="0" i="1">
                                <a:solidFill>
                                  <a:schemeClr val="tx1"/>
                                </a:solidFill>
                                <a:latin typeface="Cambria Math" panose="02040503050406030204" pitchFamily="18" charset="0"/>
                              </a:rPr>
                              <m:t>=1</m:t>
                            </m:r>
                          </m:sub>
                          <m:sup>
                            <m:r>
                              <a:rPr lang="fr-FR" b="0" i="1">
                                <a:solidFill>
                                  <a:schemeClr val="tx1"/>
                                </a:solidFill>
                                <a:latin typeface="Cambria Math" panose="02040503050406030204" pitchFamily="18" charset="0"/>
                              </a:rPr>
                              <m:t>𝐶</m:t>
                            </m:r>
                          </m:sup>
                          <m:e>
                            <m:sSub>
                              <m:sSubPr>
                                <m:ctrlPr>
                                  <a:rPr lang="fr-FR" b="0" i="1">
                                    <a:solidFill>
                                      <a:schemeClr val="tx1"/>
                                    </a:solidFill>
                                    <a:latin typeface="Cambria Math" panose="02040503050406030204" pitchFamily="18" charset="0"/>
                                  </a:rPr>
                                </m:ctrlPr>
                              </m:sSubPr>
                              <m:e>
                                <m:r>
                                  <a:rPr lang="fr-FR" b="0" i="1">
                                    <a:solidFill>
                                      <a:schemeClr val="tx1"/>
                                    </a:solidFill>
                                    <a:latin typeface="Cambria Math" panose="02040503050406030204" pitchFamily="18" charset="0"/>
                                  </a:rPr>
                                  <m:t>ℛ</m:t>
                                </m:r>
                              </m:e>
                              <m:sub>
                                <m:r>
                                  <a:rPr lang="fr-FR" b="0" i="1">
                                    <a:solidFill>
                                      <a:schemeClr val="tx1"/>
                                    </a:solidFill>
                                    <a:latin typeface="Cambria Math" panose="02040503050406030204" pitchFamily="18" charset="0"/>
                                  </a:rPr>
                                  <m:t>𝑐</m:t>
                                </m:r>
                              </m:sub>
                            </m:sSub>
                          </m:e>
                        </m:nary>
                      </m:e>
                    </m:acc>
                  </m:oMath>
                </a14:m>
                <a:r>
                  <a:rPr lang="fr-FR" b="0" dirty="0" smtClean="0">
                    <a:solidFill>
                      <a:schemeClr val="tx1"/>
                    </a:solidFill>
                  </a:rPr>
                  <a:t> est la zone de </a:t>
                </a:r>
                <a:r>
                  <a:rPr lang="fr-FR" dirty="0" smtClean="0">
                    <a:solidFill>
                      <a:srgbClr val="C00000"/>
                    </a:solidFill>
                  </a:rPr>
                  <a:t>rejet</a:t>
                </a:r>
                <a:r>
                  <a:rPr lang="fr-FR" b="0" dirty="0" smtClean="0">
                    <a:solidFill>
                      <a:schemeClr val="tx1"/>
                    </a:solidFill>
                  </a:rPr>
                  <a:t>.</a:t>
                </a:r>
                <a:endParaRPr lang="fr-FR" b="0" dirty="0">
                  <a:solidFill>
                    <a:schemeClr val="tx1"/>
                  </a:solidFill>
                </a:endParaRPr>
              </a:p>
            </p:txBody>
          </p:sp>
        </mc:Choice>
        <mc:Fallback xmlns="">
          <p:sp>
            <p:nvSpPr>
              <p:cNvPr id="24" name="Espace réservé du contenu 4"/>
              <p:cNvSpPr txBox="1">
                <a:spLocks noRot="1" noChangeAspect="1" noMove="1" noResize="1" noEditPoints="1" noAdjustHandles="1" noChangeArrowheads="1" noChangeShapeType="1" noTextEdit="1"/>
              </p:cNvSpPr>
              <p:nvPr/>
            </p:nvSpPr>
            <p:spPr>
              <a:xfrm>
                <a:off x="136609" y="773396"/>
                <a:ext cx="8760502" cy="3731432"/>
              </a:xfrm>
              <a:prstGeom prst="rect">
                <a:avLst/>
              </a:prstGeom>
              <a:blipFill>
                <a:blip r:embed="rId3"/>
                <a:stretch>
                  <a:fillRect l="-139" t="-490" b="-13072"/>
                </a:stretch>
              </a:blipFill>
            </p:spPr>
            <p:txBody>
              <a:bodyPr/>
              <a:lstStyle/>
              <a:p>
                <a:r>
                  <a:rPr lang="en-US">
                    <a:noFill/>
                  </a:rPr>
                  <a:t> </a:t>
                </a:r>
              </a:p>
            </p:txBody>
          </p:sp>
        </mc:Fallback>
      </mc:AlternateContent>
      <p:sp>
        <p:nvSpPr>
          <p:cNvPr id="17" name="Forme libre 16"/>
          <p:cNvSpPr/>
          <p:nvPr/>
        </p:nvSpPr>
        <p:spPr>
          <a:xfrm>
            <a:off x="5828232" y="3674692"/>
            <a:ext cx="1794617" cy="1136590"/>
          </a:xfrm>
          <a:custGeom>
            <a:avLst/>
            <a:gdLst>
              <a:gd name="connsiteX0" fmla="*/ 0 w 1794617"/>
              <a:gd name="connsiteY0" fmla="*/ 0 h 1136590"/>
              <a:gd name="connsiteX1" fmla="*/ 1640792 w 1794617"/>
              <a:gd name="connsiteY1" fmla="*/ 8545 h 1136590"/>
              <a:gd name="connsiteX2" fmla="*/ 1794617 w 1794617"/>
              <a:gd name="connsiteY2" fmla="*/ 640934 h 1136590"/>
              <a:gd name="connsiteX3" fmla="*/ 1119499 w 1794617"/>
              <a:gd name="connsiteY3" fmla="*/ 1136590 h 1136590"/>
              <a:gd name="connsiteX4" fmla="*/ 8546 w 1794617"/>
              <a:gd name="connsiteY4" fmla="*/ 820396 h 1136590"/>
              <a:gd name="connsiteX5" fmla="*/ 0 w 1794617"/>
              <a:gd name="connsiteY5" fmla="*/ 0 h 1136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94617" h="1136590">
                <a:moveTo>
                  <a:pt x="0" y="0"/>
                </a:moveTo>
                <a:lnTo>
                  <a:pt x="1640792" y="8545"/>
                </a:lnTo>
                <a:lnTo>
                  <a:pt x="1794617" y="640934"/>
                </a:lnTo>
                <a:lnTo>
                  <a:pt x="1119499" y="1136590"/>
                </a:lnTo>
                <a:lnTo>
                  <a:pt x="8546" y="820396"/>
                </a:lnTo>
                <a:cubicBezTo>
                  <a:pt x="5697" y="546931"/>
                  <a:pt x="2849" y="273465"/>
                  <a:pt x="0" y="0"/>
                </a:cubicBezTo>
                <a:close/>
              </a:path>
            </a:pathLst>
          </a:custGeom>
          <a:solidFill>
            <a:schemeClr val="accent2">
              <a:lumMod val="7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orme libre 17"/>
          <p:cNvSpPr/>
          <p:nvPr/>
        </p:nvSpPr>
        <p:spPr>
          <a:xfrm>
            <a:off x="5818909" y="5049982"/>
            <a:ext cx="2514600" cy="1184563"/>
          </a:xfrm>
          <a:custGeom>
            <a:avLst/>
            <a:gdLst>
              <a:gd name="connsiteX0" fmla="*/ 0 w 2514600"/>
              <a:gd name="connsiteY0" fmla="*/ 353291 h 1184563"/>
              <a:gd name="connsiteX1" fmla="*/ 997527 w 2514600"/>
              <a:gd name="connsiteY1" fmla="*/ 0 h 1184563"/>
              <a:gd name="connsiteX2" fmla="*/ 2493818 w 2514600"/>
              <a:gd name="connsiteY2" fmla="*/ 737754 h 1184563"/>
              <a:gd name="connsiteX3" fmla="*/ 2514600 w 2514600"/>
              <a:gd name="connsiteY3" fmla="*/ 1184563 h 1184563"/>
              <a:gd name="connsiteX4" fmla="*/ 31173 w 2514600"/>
              <a:gd name="connsiteY4" fmla="*/ 1174173 h 1184563"/>
              <a:gd name="connsiteX5" fmla="*/ 0 w 2514600"/>
              <a:gd name="connsiteY5" fmla="*/ 353291 h 1184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14600" h="1184563">
                <a:moveTo>
                  <a:pt x="0" y="353291"/>
                </a:moveTo>
                <a:lnTo>
                  <a:pt x="997527" y="0"/>
                </a:lnTo>
                <a:lnTo>
                  <a:pt x="2493818" y="737754"/>
                </a:lnTo>
                <a:lnTo>
                  <a:pt x="2514600" y="1184563"/>
                </a:lnTo>
                <a:lnTo>
                  <a:pt x="31173" y="1174173"/>
                </a:lnTo>
                <a:lnTo>
                  <a:pt x="0" y="353291"/>
                </a:lnTo>
                <a:close/>
              </a:path>
            </a:pathLst>
          </a:custGeom>
          <a:solidFill>
            <a:srgbClr val="C00000">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orme libre 18"/>
          <p:cNvSpPr/>
          <p:nvPr/>
        </p:nvSpPr>
        <p:spPr>
          <a:xfrm>
            <a:off x="7481455" y="3667991"/>
            <a:ext cx="1433945" cy="2556164"/>
          </a:xfrm>
          <a:custGeom>
            <a:avLst/>
            <a:gdLst>
              <a:gd name="connsiteX0" fmla="*/ 1402772 w 1433945"/>
              <a:gd name="connsiteY0" fmla="*/ 2556164 h 2556164"/>
              <a:gd name="connsiteX1" fmla="*/ 0 w 1433945"/>
              <a:gd name="connsiteY1" fmla="*/ 1226127 h 2556164"/>
              <a:gd name="connsiteX2" fmla="*/ 488372 w 1433945"/>
              <a:gd name="connsiteY2" fmla="*/ 436418 h 2556164"/>
              <a:gd name="connsiteX3" fmla="*/ 1433945 w 1433945"/>
              <a:gd name="connsiteY3" fmla="*/ 0 h 2556164"/>
              <a:gd name="connsiteX4" fmla="*/ 1402772 w 1433945"/>
              <a:gd name="connsiteY4" fmla="*/ 2556164 h 25561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945" h="2556164">
                <a:moveTo>
                  <a:pt x="1402772" y="2556164"/>
                </a:moveTo>
                <a:lnTo>
                  <a:pt x="0" y="1226127"/>
                </a:lnTo>
                <a:lnTo>
                  <a:pt x="488372" y="436418"/>
                </a:lnTo>
                <a:lnTo>
                  <a:pt x="1433945" y="0"/>
                </a:lnTo>
                <a:lnTo>
                  <a:pt x="1402772" y="2556164"/>
                </a:lnTo>
                <a:close/>
              </a:path>
            </a:pathLst>
          </a:custGeom>
          <a:solidFill>
            <a:schemeClr val="accent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rganigramme : Connecteur 19"/>
          <p:cNvSpPr/>
          <p:nvPr/>
        </p:nvSpPr>
        <p:spPr>
          <a:xfrm>
            <a:off x="6018193" y="3741000"/>
            <a:ext cx="126000" cy="124982"/>
          </a:xfrm>
          <a:prstGeom prst="flowChartConnector">
            <a:avLst/>
          </a:prstGeom>
          <a:solidFill>
            <a:schemeClr val="accent2">
              <a:lumMod val="75000"/>
            </a:schemeClr>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rganigramme : Connecteur 21"/>
          <p:cNvSpPr/>
          <p:nvPr/>
        </p:nvSpPr>
        <p:spPr>
          <a:xfrm>
            <a:off x="6785731" y="4118005"/>
            <a:ext cx="126000" cy="124982"/>
          </a:xfrm>
          <a:prstGeom prst="flowChartConnector">
            <a:avLst/>
          </a:prstGeom>
          <a:solidFill>
            <a:schemeClr val="accent2">
              <a:lumMod val="75000"/>
            </a:schemeClr>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rganigramme : Connecteur 22"/>
          <p:cNvSpPr/>
          <p:nvPr/>
        </p:nvSpPr>
        <p:spPr>
          <a:xfrm>
            <a:off x="6144193" y="4246338"/>
            <a:ext cx="126000" cy="124982"/>
          </a:xfrm>
          <a:prstGeom prst="flowChartConnector">
            <a:avLst/>
          </a:prstGeom>
          <a:solidFill>
            <a:schemeClr val="accent2">
              <a:lumMod val="75000"/>
            </a:schemeClr>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rganigramme : Connecteur 24"/>
          <p:cNvSpPr/>
          <p:nvPr/>
        </p:nvSpPr>
        <p:spPr>
          <a:xfrm>
            <a:off x="6771914" y="4535908"/>
            <a:ext cx="126000" cy="124982"/>
          </a:xfrm>
          <a:prstGeom prst="flowChartConnector">
            <a:avLst/>
          </a:prstGeom>
          <a:solidFill>
            <a:schemeClr val="accent2">
              <a:lumMod val="75000"/>
            </a:schemeClr>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rganigramme : Connecteur 25"/>
          <p:cNvSpPr/>
          <p:nvPr/>
        </p:nvSpPr>
        <p:spPr>
          <a:xfrm>
            <a:off x="7225101" y="3865982"/>
            <a:ext cx="126000" cy="124982"/>
          </a:xfrm>
          <a:prstGeom prst="flowChartConnector">
            <a:avLst/>
          </a:prstGeom>
          <a:solidFill>
            <a:schemeClr val="accent2">
              <a:lumMod val="75000"/>
            </a:schemeClr>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lus 20"/>
          <p:cNvSpPr>
            <a:spLocks noChangeAspect="1"/>
          </p:cNvSpPr>
          <p:nvPr/>
        </p:nvSpPr>
        <p:spPr>
          <a:xfrm>
            <a:off x="6127317" y="5818910"/>
            <a:ext cx="207819" cy="207819"/>
          </a:xfrm>
          <a:prstGeom prst="mathPl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Plus 26"/>
          <p:cNvSpPr>
            <a:spLocks noChangeAspect="1"/>
          </p:cNvSpPr>
          <p:nvPr/>
        </p:nvSpPr>
        <p:spPr>
          <a:xfrm>
            <a:off x="6668005" y="5611091"/>
            <a:ext cx="207819" cy="207819"/>
          </a:xfrm>
          <a:prstGeom prst="mathPl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Plus 27"/>
          <p:cNvSpPr>
            <a:spLocks noChangeAspect="1"/>
          </p:cNvSpPr>
          <p:nvPr/>
        </p:nvSpPr>
        <p:spPr>
          <a:xfrm>
            <a:off x="6352453" y="5403272"/>
            <a:ext cx="207819" cy="207819"/>
          </a:xfrm>
          <a:prstGeom prst="mathPl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Plus 28"/>
          <p:cNvSpPr>
            <a:spLocks noChangeAspect="1"/>
          </p:cNvSpPr>
          <p:nvPr/>
        </p:nvSpPr>
        <p:spPr>
          <a:xfrm>
            <a:off x="7429367" y="5434444"/>
            <a:ext cx="207819" cy="207819"/>
          </a:xfrm>
          <a:prstGeom prst="mathPl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Plus 29"/>
          <p:cNvSpPr>
            <a:spLocks noChangeAspect="1"/>
          </p:cNvSpPr>
          <p:nvPr/>
        </p:nvSpPr>
        <p:spPr>
          <a:xfrm>
            <a:off x="7633867" y="5912429"/>
            <a:ext cx="207819" cy="207819"/>
          </a:xfrm>
          <a:prstGeom prst="mathPl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Plus 30"/>
          <p:cNvSpPr>
            <a:spLocks noChangeAspect="1"/>
          </p:cNvSpPr>
          <p:nvPr/>
        </p:nvSpPr>
        <p:spPr>
          <a:xfrm>
            <a:off x="6725540" y="5065937"/>
            <a:ext cx="207819" cy="207819"/>
          </a:xfrm>
          <a:prstGeom prst="mathPl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Multiplication 31"/>
          <p:cNvSpPr>
            <a:spLocks noChangeAspect="1"/>
          </p:cNvSpPr>
          <p:nvPr/>
        </p:nvSpPr>
        <p:spPr>
          <a:xfrm>
            <a:off x="8414907" y="4510667"/>
            <a:ext cx="259773" cy="259773"/>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Multiplication 32"/>
          <p:cNvSpPr>
            <a:spLocks noChangeAspect="1"/>
          </p:cNvSpPr>
          <p:nvPr/>
        </p:nvSpPr>
        <p:spPr>
          <a:xfrm>
            <a:off x="7581913" y="4707742"/>
            <a:ext cx="259773" cy="259773"/>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Multiplication 33"/>
          <p:cNvSpPr>
            <a:spLocks noChangeAspect="1"/>
          </p:cNvSpPr>
          <p:nvPr/>
        </p:nvSpPr>
        <p:spPr>
          <a:xfrm>
            <a:off x="8572629" y="3852896"/>
            <a:ext cx="259773" cy="259773"/>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Multiplication 34"/>
          <p:cNvSpPr>
            <a:spLocks noChangeAspect="1"/>
          </p:cNvSpPr>
          <p:nvPr/>
        </p:nvSpPr>
        <p:spPr>
          <a:xfrm>
            <a:off x="8217897" y="5118536"/>
            <a:ext cx="259773" cy="259773"/>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Multiplication 35"/>
          <p:cNvSpPr>
            <a:spLocks noChangeAspect="1"/>
          </p:cNvSpPr>
          <p:nvPr/>
        </p:nvSpPr>
        <p:spPr>
          <a:xfrm>
            <a:off x="8551976" y="5663046"/>
            <a:ext cx="259773" cy="259773"/>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ZoneTexte 36"/>
          <p:cNvSpPr txBox="1"/>
          <p:nvPr/>
        </p:nvSpPr>
        <p:spPr>
          <a:xfrm>
            <a:off x="6885162" y="4737678"/>
            <a:ext cx="622863" cy="369332"/>
          </a:xfrm>
          <a:prstGeom prst="rect">
            <a:avLst/>
          </a:prstGeom>
          <a:noFill/>
        </p:spPr>
        <p:txBody>
          <a:bodyPr wrap="none" rtlCol="0">
            <a:spAutoFit/>
          </a:bodyPr>
          <a:lstStyle/>
          <a:p>
            <a:pPr algn="l"/>
            <a:r>
              <a:rPr lang="en-US" sz="1800" dirty="0" err="1" smtClean="0"/>
              <a:t>rejet</a:t>
            </a:r>
            <a:endParaRPr lang="en-US" sz="1800" dirty="0"/>
          </a:p>
        </p:txBody>
      </p:sp>
      <mc:AlternateContent xmlns:mc="http://schemas.openxmlformats.org/markup-compatibility/2006" xmlns:a14="http://schemas.microsoft.com/office/drawing/2010/main">
        <mc:Choice Requires="a14">
          <p:sp>
            <p:nvSpPr>
              <p:cNvPr id="38" name="ZoneTexte 37"/>
              <p:cNvSpPr txBox="1"/>
              <p:nvPr/>
            </p:nvSpPr>
            <p:spPr>
              <a:xfrm>
                <a:off x="6225601" y="3811164"/>
                <a:ext cx="514885"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fr-FR" sz="1800" b="0" i="1" smtClean="0">
                              <a:latin typeface="Cambria Math" panose="02040503050406030204" pitchFamily="18" charset="0"/>
                            </a:rPr>
                          </m:ctrlPr>
                        </m:sSubPr>
                        <m:e>
                          <m:r>
                            <a:rPr lang="en-US" sz="1800" i="1" smtClean="0">
                              <a:latin typeface="Cambria Math" panose="02040503050406030204" pitchFamily="18" charset="0"/>
                            </a:rPr>
                            <m:t>ℛ</m:t>
                          </m:r>
                        </m:e>
                        <m:sub>
                          <m:r>
                            <a:rPr lang="fr-FR" sz="1800" b="0" i="1" smtClean="0">
                              <a:latin typeface="Cambria Math" panose="02040503050406030204" pitchFamily="18" charset="0"/>
                            </a:rPr>
                            <m:t>1</m:t>
                          </m:r>
                        </m:sub>
                      </m:sSub>
                    </m:oMath>
                  </m:oMathPara>
                </a14:m>
                <a:endParaRPr lang="en-US" sz="1800" dirty="0"/>
              </a:p>
            </p:txBody>
          </p:sp>
        </mc:Choice>
        <mc:Fallback xmlns="">
          <p:sp>
            <p:nvSpPr>
              <p:cNvPr id="38" name="ZoneTexte 37"/>
              <p:cNvSpPr txBox="1">
                <a:spLocks noRot="1" noChangeAspect="1" noMove="1" noResize="1" noEditPoints="1" noAdjustHandles="1" noChangeArrowheads="1" noChangeShapeType="1" noTextEdit="1"/>
              </p:cNvSpPr>
              <p:nvPr/>
            </p:nvSpPr>
            <p:spPr>
              <a:xfrm>
                <a:off x="6225601" y="3811164"/>
                <a:ext cx="514885"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ZoneTexte 38"/>
              <p:cNvSpPr txBox="1"/>
              <p:nvPr/>
            </p:nvSpPr>
            <p:spPr>
              <a:xfrm>
                <a:off x="6992256" y="5657393"/>
                <a:ext cx="520207"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fr-FR" sz="1800" b="0" i="1" smtClean="0">
                              <a:latin typeface="Cambria Math" panose="02040503050406030204" pitchFamily="18" charset="0"/>
                            </a:rPr>
                          </m:ctrlPr>
                        </m:sSubPr>
                        <m:e>
                          <m:r>
                            <a:rPr lang="en-US" sz="1800" i="1" smtClean="0">
                              <a:latin typeface="Cambria Math" panose="02040503050406030204" pitchFamily="18" charset="0"/>
                            </a:rPr>
                            <m:t>ℛ</m:t>
                          </m:r>
                        </m:e>
                        <m:sub>
                          <m:r>
                            <a:rPr lang="fr-FR" sz="1800" b="0" i="1" smtClean="0">
                              <a:latin typeface="Cambria Math" panose="02040503050406030204" pitchFamily="18" charset="0"/>
                            </a:rPr>
                            <m:t>2</m:t>
                          </m:r>
                        </m:sub>
                      </m:sSub>
                    </m:oMath>
                  </m:oMathPara>
                </a14:m>
                <a:endParaRPr lang="en-US" sz="1800" dirty="0"/>
              </a:p>
            </p:txBody>
          </p:sp>
        </mc:Choice>
        <mc:Fallback xmlns="">
          <p:sp>
            <p:nvSpPr>
              <p:cNvPr id="39" name="ZoneTexte 38"/>
              <p:cNvSpPr txBox="1">
                <a:spLocks noRot="1" noChangeAspect="1" noMove="1" noResize="1" noEditPoints="1" noAdjustHandles="1" noChangeArrowheads="1" noChangeShapeType="1" noTextEdit="1"/>
              </p:cNvSpPr>
              <p:nvPr/>
            </p:nvSpPr>
            <p:spPr>
              <a:xfrm>
                <a:off x="6992256" y="5657393"/>
                <a:ext cx="520207"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ZoneTexte 39"/>
              <p:cNvSpPr txBox="1"/>
              <p:nvPr/>
            </p:nvSpPr>
            <p:spPr>
              <a:xfrm>
                <a:off x="7971004" y="4151036"/>
                <a:ext cx="520207"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fr-FR" sz="1800" b="0" i="1" smtClean="0">
                              <a:latin typeface="Cambria Math" panose="02040503050406030204" pitchFamily="18" charset="0"/>
                            </a:rPr>
                          </m:ctrlPr>
                        </m:sSubPr>
                        <m:e>
                          <m:r>
                            <a:rPr lang="en-US" sz="1800" i="1" smtClean="0">
                              <a:latin typeface="Cambria Math" panose="02040503050406030204" pitchFamily="18" charset="0"/>
                            </a:rPr>
                            <m:t>ℛ</m:t>
                          </m:r>
                        </m:e>
                        <m:sub>
                          <m:r>
                            <a:rPr lang="fr-FR" sz="1800" b="0" i="1" smtClean="0">
                              <a:latin typeface="Cambria Math" panose="02040503050406030204" pitchFamily="18" charset="0"/>
                            </a:rPr>
                            <m:t>3</m:t>
                          </m:r>
                        </m:sub>
                      </m:sSub>
                    </m:oMath>
                  </m:oMathPara>
                </a14:m>
                <a:endParaRPr lang="en-US" sz="1800" dirty="0"/>
              </a:p>
            </p:txBody>
          </p:sp>
        </mc:Choice>
        <mc:Fallback xmlns="">
          <p:sp>
            <p:nvSpPr>
              <p:cNvPr id="40" name="ZoneTexte 39"/>
              <p:cNvSpPr txBox="1">
                <a:spLocks noRot="1" noChangeAspect="1" noMove="1" noResize="1" noEditPoints="1" noAdjustHandles="1" noChangeArrowheads="1" noChangeShapeType="1" noTextEdit="1"/>
              </p:cNvSpPr>
              <p:nvPr/>
            </p:nvSpPr>
            <p:spPr>
              <a:xfrm>
                <a:off x="7971004" y="4151036"/>
                <a:ext cx="520207" cy="369332"/>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41914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2" grpId="0" animBg="1"/>
      <p:bldP spid="23" grpId="0" animBg="1"/>
      <p:bldP spid="25" grpId="0" animBg="1"/>
      <p:bldP spid="26" grpId="0" animBg="1"/>
      <p:bldP spid="21"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p:bldP spid="38" grpId="0"/>
      <p:bldP spid="39" grpId="0"/>
      <p:bldP spid="4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p>
            <a:pPr algn="ctr"/>
            <a:fld id="{854A34C9-9A4B-6445-85E1-F779B5E87362}" type="slidenum">
              <a:rPr lang="fr-FR" sz="1000">
                <a:solidFill>
                  <a:schemeClr val="bg1"/>
                </a:solidFill>
                <a:latin typeface="Arial" charset="0"/>
                <a:ea typeface="Arial" charset="0"/>
                <a:cs typeface="Arial" charset="0"/>
              </a:rPr>
              <a:pPr algn="ctr"/>
              <a:t>12</a:t>
            </a:fld>
            <a:endParaRPr lang="fr-FR" sz="1000" dirty="0">
              <a:solidFill>
                <a:schemeClr val="bg1"/>
              </a:solidFill>
              <a:latin typeface="Arial" charset="0"/>
              <a:ea typeface="Arial" charset="0"/>
              <a:cs typeface="Arial" charset="0"/>
            </a:endParaRPr>
          </a:p>
        </p:txBody>
      </p:sp>
      <p:sp>
        <p:nvSpPr>
          <p:cNvPr id="3" name="Titre 2"/>
          <p:cNvSpPr>
            <a:spLocks noGrp="1"/>
          </p:cNvSpPr>
          <p:nvPr>
            <p:ph type="title"/>
          </p:nvPr>
        </p:nvSpPr>
        <p:spPr>
          <a:xfrm>
            <a:off x="1107440" y="86020"/>
            <a:ext cx="7789671" cy="599509"/>
          </a:xfrm>
        </p:spPr>
        <p:txBody>
          <a:bodyPr/>
          <a:lstStyle/>
          <a:p>
            <a:r>
              <a:rPr lang="fr-FR" dirty="0" smtClean="0">
                <a:solidFill>
                  <a:schemeClr val="tx1"/>
                </a:solidFill>
              </a:rPr>
              <a:t>Inférence bayésienne</a:t>
            </a:r>
            <a:r>
              <a:rPr lang="fr-FR" dirty="0">
                <a:solidFill>
                  <a:schemeClr val="tx1"/>
                </a:solidFill>
              </a:rPr>
              <a:t/>
            </a:r>
            <a:br>
              <a:rPr lang="fr-FR" dirty="0">
                <a:solidFill>
                  <a:schemeClr val="tx1"/>
                </a:solidFill>
              </a:rPr>
            </a:br>
            <a:r>
              <a:rPr lang="fr-FR" sz="1800" dirty="0">
                <a:solidFill>
                  <a:schemeClr val="tx1"/>
                </a:solidFill>
              </a:rPr>
              <a:t>○ ○ ○ ○ ○ ○ ○ </a:t>
            </a:r>
            <a:r>
              <a:rPr lang="fr-FR" sz="1800" dirty="0" smtClean="0">
                <a:solidFill>
                  <a:schemeClr val="tx1"/>
                </a:solidFill>
              </a:rPr>
              <a:t>● </a:t>
            </a:r>
            <a:r>
              <a:rPr lang="fr-FR" sz="1800" dirty="0">
                <a:solidFill>
                  <a:schemeClr val="tx1"/>
                </a:solidFill>
              </a:rPr>
              <a:t>○ ○ ○ ○ ○ ○ </a:t>
            </a:r>
            <a:r>
              <a:rPr lang="fr-FR" sz="1800" dirty="0" smtClean="0">
                <a:solidFill>
                  <a:schemeClr val="tx1"/>
                </a:solidFill>
              </a:rPr>
              <a:t>Estimation de la densité – CAS 1</a:t>
            </a:r>
            <a:endParaRPr lang="en-US" sz="1800" dirty="0">
              <a:solidFill>
                <a:schemeClr val="tx1"/>
              </a:solidFill>
            </a:endParaRPr>
          </a:p>
        </p:txBody>
      </p:sp>
      <mc:AlternateContent xmlns:mc="http://schemas.openxmlformats.org/markup-compatibility/2006" xmlns:a14="http://schemas.microsoft.com/office/drawing/2010/main">
        <mc:Choice Requires="a14">
          <p:sp>
            <p:nvSpPr>
              <p:cNvPr id="24" name="Espace réservé du contenu 4"/>
              <p:cNvSpPr txBox="1">
                <a:spLocks/>
              </p:cNvSpPr>
              <p:nvPr/>
            </p:nvSpPr>
            <p:spPr>
              <a:xfrm>
                <a:off x="136609" y="773396"/>
                <a:ext cx="8760502" cy="4331917"/>
              </a:xfrm>
              <a:prstGeom prst="rect">
                <a:avLst/>
              </a:prstGeom>
            </p:spPr>
            <p:txBody>
              <a:bodyPr vert="horz" wrap="square" lIns="127723" tIns="63862" rIns="127723" bIns="63862" rtlCol="0">
                <a:spAutoFit/>
              </a:bodyPr>
              <a:lstStyle>
                <a:lvl1pPr marL="239481" indent="-239481" algn="l" defTabSz="957925" rtl="0" eaLnBrk="1" latinLnBrk="0" hangingPunct="1">
                  <a:lnSpc>
                    <a:spcPct val="100000"/>
                  </a:lnSpc>
                  <a:spcBef>
                    <a:spcPts val="0"/>
                  </a:spcBef>
                  <a:buClr>
                    <a:srgbClr val="548235"/>
                  </a:buClr>
                  <a:buSzPct val="80000"/>
                  <a:buFont typeface="Wingdings 3" panose="05040102010807070707" pitchFamily="18" charset="2"/>
                  <a:buChar char=""/>
                  <a:defRPr sz="1800" b="1" kern="1200">
                    <a:solidFill>
                      <a:schemeClr val="bg2">
                        <a:lumMod val="50000"/>
                      </a:schemeClr>
                    </a:solidFill>
                    <a:latin typeface="Calibri" charset="0"/>
                    <a:ea typeface="Calibri" charset="0"/>
                    <a:cs typeface="Calibri" charset="0"/>
                  </a:defRPr>
                </a:lvl1pPr>
                <a:lvl2pPr marL="718444" indent="-239481" algn="l" defTabSz="957925" rtl="0" eaLnBrk="1" latinLnBrk="0" hangingPunct="1">
                  <a:lnSpc>
                    <a:spcPct val="100000"/>
                  </a:lnSpc>
                  <a:spcBef>
                    <a:spcPts val="0"/>
                  </a:spcBef>
                  <a:buClr>
                    <a:srgbClr val="548235"/>
                  </a:buClr>
                  <a:buFont typeface="Calibri" panose="020F0502020204030204" pitchFamily="34" charset="0"/>
                  <a:buChar char="-"/>
                  <a:defRPr sz="1600" kern="1200">
                    <a:solidFill>
                      <a:schemeClr val="bg2">
                        <a:lumMod val="50000"/>
                      </a:schemeClr>
                    </a:solidFill>
                    <a:latin typeface="Calibri" charset="0"/>
                    <a:ea typeface="Calibri" charset="0"/>
                    <a:cs typeface="Calibri" charset="0"/>
                  </a:defRPr>
                </a:lvl2pPr>
                <a:lvl3pPr marL="1197407" indent="-239481" algn="l" defTabSz="957925" rtl="0" eaLnBrk="1" latinLnBrk="0" hangingPunct="1">
                  <a:lnSpc>
                    <a:spcPct val="100000"/>
                  </a:lnSpc>
                  <a:spcBef>
                    <a:spcPts val="0"/>
                  </a:spcBef>
                  <a:buClr>
                    <a:srgbClr val="548235"/>
                  </a:buClr>
                  <a:buFont typeface="Wingdings" panose="05000000000000000000" pitchFamily="2" charset="2"/>
                  <a:buChar char="§"/>
                  <a:defRPr sz="1400" kern="1200">
                    <a:solidFill>
                      <a:schemeClr val="bg2">
                        <a:lumMod val="50000"/>
                      </a:schemeClr>
                    </a:solidFill>
                    <a:latin typeface="Calibri" charset="0"/>
                    <a:ea typeface="Calibri" charset="0"/>
                    <a:cs typeface="Calibri" charset="0"/>
                  </a:defRPr>
                </a:lvl3pPr>
                <a:lvl4pPr marL="1676370" indent="-239481" algn="l" defTabSz="957925" rtl="0" eaLnBrk="1" latinLnBrk="0" hangingPunct="1">
                  <a:lnSpc>
                    <a:spcPct val="100000"/>
                  </a:lnSpc>
                  <a:spcBef>
                    <a:spcPts val="0"/>
                  </a:spcBef>
                  <a:buClr>
                    <a:srgbClr val="548235"/>
                  </a:buClr>
                  <a:buFont typeface="Calibri" panose="020F0502020204030204" pitchFamily="34" charset="0"/>
                  <a:buChar char="-"/>
                  <a:defRPr sz="1200" kern="1200">
                    <a:solidFill>
                      <a:schemeClr val="bg2">
                        <a:lumMod val="50000"/>
                      </a:schemeClr>
                    </a:solidFill>
                    <a:latin typeface="Calibri" charset="0"/>
                    <a:ea typeface="Calibri" charset="0"/>
                    <a:cs typeface="Calibri" charset="0"/>
                  </a:defRPr>
                </a:lvl4pPr>
                <a:lvl5pPr marL="2155332" indent="-239481" algn="l" defTabSz="957925" rtl="0" eaLnBrk="1" latinLnBrk="0" hangingPunct="1">
                  <a:lnSpc>
                    <a:spcPct val="100000"/>
                  </a:lnSpc>
                  <a:spcBef>
                    <a:spcPts val="0"/>
                  </a:spcBef>
                  <a:buClr>
                    <a:srgbClr val="548235"/>
                  </a:buClr>
                  <a:buFont typeface="Wingdings" panose="05000000000000000000" pitchFamily="2" charset="2"/>
                  <a:buChar char="§"/>
                  <a:defRPr sz="1200" kern="1200">
                    <a:solidFill>
                      <a:schemeClr val="bg2">
                        <a:lumMod val="50000"/>
                      </a:schemeClr>
                    </a:solidFill>
                    <a:latin typeface="Calibri" charset="0"/>
                    <a:ea typeface="Calibri" charset="0"/>
                    <a:cs typeface="Calibri" charset="0"/>
                  </a:defRPr>
                </a:lvl5pPr>
                <a:lvl6pPr marL="2634295"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6pPr>
                <a:lvl7pPr marL="3113258"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7pPr>
                <a:lvl8pPr marL="3592220"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8pPr>
                <a:lvl9pPr marL="4071183"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9pPr>
              </a:lstStyle>
              <a:p>
                <a:pPr marL="0" indent="0" algn="just">
                  <a:buNone/>
                </a:pPr>
                <a:r>
                  <a:rPr lang="fr-FR" b="0" dirty="0" smtClean="0">
                    <a:solidFill>
                      <a:schemeClr val="tx1">
                        <a:lumMod val="50000"/>
                      </a:schemeClr>
                    </a:solidFill>
                  </a:rPr>
                  <a:t>On suppose que la </a:t>
                </a:r>
                <a:r>
                  <a:rPr lang="fr-FR" b="0" dirty="0" err="1" smtClean="0">
                    <a:solidFill>
                      <a:schemeClr val="tx1">
                        <a:lumMod val="50000"/>
                      </a:schemeClr>
                    </a:solidFill>
                  </a:rPr>
                  <a:t>v.a</a:t>
                </a:r>
                <a:r>
                  <a:rPr lang="fr-FR" b="0" dirty="0" smtClean="0">
                    <a:solidFill>
                      <a:schemeClr val="tx1">
                        <a:lumMod val="50000"/>
                      </a:schemeClr>
                    </a:solidFill>
                  </a:rPr>
                  <a:t>. </a:t>
                </a:r>
                <a14:m>
                  <m:oMath xmlns:m="http://schemas.openxmlformats.org/officeDocument/2006/math">
                    <m:r>
                      <a:rPr lang="fr-FR" b="0" i="1" smtClean="0">
                        <a:solidFill>
                          <a:schemeClr val="tx1">
                            <a:lumMod val="50000"/>
                          </a:schemeClr>
                        </a:solidFill>
                        <a:latin typeface="Cambria Math" panose="02040503050406030204" pitchFamily="18" charset="0"/>
                      </a:rPr>
                      <m:t>𝑋</m:t>
                    </m:r>
                  </m:oMath>
                </a14:m>
                <a:r>
                  <a:rPr lang="fr-FR" b="0" dirty="0" smtClean="0">
                    <a:solidFill>
                      <a:schemeClr val="tx1">
                        <a:lumMod val="50000"/>
                      </a:schemeClr>
                    </a:solidFill>
                  </a:rPr>
                  <a:t> suit une loi connue, </a:t>
                </a:r>
                <a:r>
                  <a:rPr lang="fr-FR" b="0" dirty="0" err="1" smtClean="0">
                    <a:solidFill>
                      <a:schemeClr val="tx1">
                        <a:lumMod val="50000"/>
                      </a:schemeClr>
                    </a:solidFill>
                  </a:rPr>
                  <a:t>paramétrisée</a:t>
                </a:r>
                <a:r>
                  <a:rPr lang="fr-FR" b="0" dirty="0" smtClean="0">
                    <a:solidFill>
                      <a:schemeClr val="tx1">
                        <a:lumMod val="50000"/>
                      </a:schemeClr>
                    </a:solidFill>
                  </a:rPr>
                  <a:t> par </a:t>
                </a:r>
                <a14:m>
                  <m:oMath xmlns:m="http://schemas.openxmlformats.org/officeDocument/2006/math">
                    <m:r>
                      <a:rPr lang="fr-FR" b="0" i="1" smtClean="0">
                        <a:solidFill>
                          <a:schemeClr val="tx1">
                            <a:lumMod val="50000"/>
                          </a:schemeClr>
                        </a:solidFill>
                        <a:latin typeface="Cambria Math" panose="02040503050406030204" pitchFamily="18" charset="0"/>
                      </a:rPr>
                      <m:t>𝜃</m:t>
                    </m:r>
                  </m:oMath>
                </a14:m>
                <a:r>
                  <a:rPr lang="fr-FR" b="0" dirty="0" smtClean="0">
                    <a:solidFill>
                      <a:schemeClr val="tx1">
                        <a:lumMod val="50000"/>
                      </a:schemeClr>
                    </a:solidFill>
                  </a:rPr>
                  <a:t> et on cherche à </a:t>
                </a:r>
                <a:r>
                  <a:rPr lang="fr-FR" b="0" i="1" dirty="0" smtClean="0">
                    <a:solidFill>
                      <a:schemeClr val="tx1">
                        <a:lumMod val="50000"/>
                      </a:schemeClr>
                    </a:solidFill>
                  </a:rPr>
                  <a:t>estimer</a:t>
                </a:r>
                <a:r>
                  <a:rPr lang="fr-FR" b="0" dirty="0" smtClean="0">
                    <a:solidFill>
                      <a:schemeClr val="tx1">
                        <a:lumMod val="50000"/>
                      </a:schemeClr>
                    </a:solidFill>
                  </a:rPr>
                  <a:t> </a:t>
                </a:r>
                <a14:m>
                  <m:oMath xmlns:m="http://schemas.openxmlformats.org/officeDocument/2006/math">
                    <m:r>
                      <a:rPr lang="fr-FR" b="0" i="1" smtClean="0">
                        <a:solidFill>
                          <a:schemeClr val="tx1">
                            <a:lumMod val="50000"/>
                          </a:schemeClr>
                        </a:solidFill>
                        <a:latin typeface="Cambria Math" panose="02040503050406030204" pitchFamily="18" charset="0"/>
                      </a:rPr>
                      <m:t>𝜃</m:t>
                    </m:r>
                  </m:oMath>
                </a14:m>
                <a:r>
                  <a:rPr lang="fr-FR" b="0" dirty="0" smtClean="0">
                    <a:solidFill>
                      <a:schemeClr val="tx1">
                        <a:lumMod val="50000"/>
                      </a:schemeClr>
                    </a:solidFill>
                  </a:rPr>
                  <a:t>.</a:t>
                </a:r>
              </a:p>
              <a:p>
                <a:pPr marL="0" indent="0" algn="just">
                  <a:spcBef>
                    <a:spcPts val="600"/>
                  </a:spcBef>
                  <a:buNone/>
                </a:pPr>
                <a:r>
                  <a:rPr lang="fr-FR" dirty="0" smtClean="0">
                    <a:solidFill>
                      <a:srgbClr val="C00000"/>
                    </a:solidFill>
                  </a:rPr>
                  <a:t>CAS 1 : </a:t>
                </a:r>
                <a14:m>
                  <m:oMath xmlns:m="http://schemas.openxmlformats.org/officeDocument/2006/math">
                    <m:r>
                      <a:rPr lang="fr-FR" b="0" i="1">
                        <a:solidFill>
                          <a:schemeClr val="tx1">
                            <a:lumMod val="50000"/>
                          </a:schemeClr>
                        </a:solidFill>
                        <a:latin typeface="Cambria Math" panose="02040503050406030204" pitchFamily="18" charset="0"/>
                      </a:rPr>
                      <m:t>𝜃</m:t>
                    </m:r>
                    <m:r>
                      <a:rPr lang="fr-FR" b="0" i="1" smtClean="0">
                        <a:solidFill>
                          <a:schemeClr val="tx1">
                            <a:lumMod val="50000"/>
                          </a:schemeClr>
                        </a:solidFill>
                        <a:latin typeface="Cambria Math" panose="02040503050406030204" pitchFamily="18" charset="0"/>
                      </a:rPr>
                      <m:t>∈</m:t>
                    </m:r>
                    <m:r>
                      <a:rPr lang="fr-FR" b="0" i="1" smtClean="0">
                        <a:solidFill>
                          <a:schemeClr val="tx1">
                            <a:lumMod val="50000"/>
                          </a:schemeClr>
                        </a:solidFill>
                        <a:latin typeface="Cambria Math" panose="02040503050406030204" pitchFamily="18" charset="0"/>
                        <a:ea typeface="Cambria Math" panose="02040503050406030204" pitchFamily="18" charset="0"/>
                      </a:rPr>
                      <m:t>ℝ</m:t>
                    </m:r>
                  </m:oMath>
                </a14:m>
                <a:r>
                  <a:rPr lang="fr-FR" b="0" dirty="0" smtClean="0">
                    <a:solidFill>
                      <a:schemeClr val="tx1">
                        <a:lumMod val="50000"/>
                      </a:schemeClr>
                    </a:solidFill>
                  </a:rPr>
                  <a:t> est supposé déterministe.</a:t>
                </a:r>
                <a:endParaRPr lang="fr-FR" b="0" dirty="0">
                  <a:solidFill>
                    <a:schemeClr val="tx1">
                      <a:lumMod val="50000"/>
                    </a:schemeClr>
                  </a:solidFill>
                </a:endParaRPr>
              </a:p>
              <a:p>
                <a:pPr marL="0" indent="0" algn="just">
                  <a:spcBef>
                    <a:spcPts val="1200"/>
                  </a:spcBef>
                  <a:buNone/>
                </a:pPr>
                <a:r>
                  <a:rPr lang="fr-FR" dirty="0" smtClean="0">
                    <a:solidFill>
                      <a:schemeClr val="tx1">
                        <a:lumMod val="50000"/>
                      </a:schemeClr>
                    </a:solidFill>
                  </a:rPr>
                  <a:t>Définition 5 (</a:t>
                </a:r>
                <a:r>
                  <a:rPr lang="fr-FR" b="0" dirty="0" smtClean="0">
                    <a:solidFill>
                      <a:schemeClr val="tx1">
                        <a:lumMod val="50000"/>
                      </a:schemeClr>
                    </a:solidFill>
                  </a:rPr>
                  <a:t>estimateur par </a:t>
                </a:r>
                <a:r>
                  <a:rPr lang="fr-FR" b="0" i="1" dirty="0" smtClean="0">
                    <a:solidFill>
                      <a:schemeClr val="tx1">
                        <a:lumMod val="50000"/>
                      </a:schemeClr>
                    </a:solidFill>
                  </a:rPr>
                  <a:t>maximum de vraisemblance </a:t>
                </a:r>
                <a:r>
                  <a:rPr lang="fr-FR" b="0" dirty="0" smtClean="0">
                    <a:solidFill>
                      <a:schemeClr val="tx1">
                        <a:lumMod val="50000"/>
                      </a:schemeClr>
                    </a:solidFill>
                  </a:rPr>
                  <a:t>ou MLE</a:t>
                </a:r>
                <a:r>
                  <a:rPr lang="fr-FR" dirty="0" smtClean="0">
                    <a:solidFill>
                      <a:schemeClr val="tx1">
                        <a:lumMod val="50000"/>
                      </a:schemeClr>
                    </a:solidFill>
                  </a:rPr>
                  <a:t>)</a:t>
                </a:r>
              </a:p>
              <a:p>
                <a:pPr marL="0" indent="0" algn="just">
                  <a:buNone/>
                </a:pPr>
                <a:r>
                  <a:rPr lang="fr-FR" b="0" dirty="0" smtClean="0">
                    <a:solidFill>
                      <a:schemeClr val="tx1">
                        <a:lumMod val="50000"/>
                      </a:schemeClr>
                    </a:solidFill>
                  </a:rPr>
                  <a:t>Le MLE de </a:t>
                </a:r>
                <a14:m>
                  <m:oMath xmlns:m="http://schemas.openxmlformats.org/officeDocument/2006/math">
                    <m:r>
                      <a:rPr lang="fr-FR" b="0" i="1" smtClean="0">
                        <a:solidFill>
                          <a:schemeClr val="tx1">
                            <a:lumMod val="50000"/>
                          </a:schemeClr>
                        </a:solidFill>
                        <a:latin typeface="Cambria Math" panose="02040503050406030204" pitchFamily="18" charset="0"/>
                      </a:rPr>
                      <m:t>𝜃</m:t>
                    </m:r>
                  </m:oMath>
                </a14:m>
                <a:r>
                  <a:rPr lang="fr-FR" b="0" dirty="0" smtClean="0">
                    <a:solidFill>
                      <a:schemeClr val="tx1">
                        <a:lumMod val="50000"/>
                      </a:schemeClr>
                    </a:solidFill>
                  </a:rPr>
                  <a:t>, noté </a:t>
                </a:r>
                <a14:m>
                  <m:oMath xmlns:m="http://schemas.openxmlformats.org/officeDocument/2006/math">
                    <m:sSub>
                      <m:sSubPr>
                        <m:ctrlPr>
                          <a:rPr lang="fr-FR" b="0" i="1" smtClean="0">
                            <a:solidFill>
                              <a:schemeClr val="tx1">
                                <a:lumMod val="50000"/>
                              </a:schemeClr>
                            </a:solidFill>
                            <a:latin typeface="Cambria Math" panose="02040503050406030204" pitchFamily="18" charset="0"/>
                          </a:rPr>
                        </m:ctrlPr>
                      </m:sSubPr>
                      <m:e>
                        <m:acc>
                          <m:accPr>
                            <m:chr m:val="̂"/>
                            <m:ctrlPr>
                              <a:rPr lang="fr-FR" b="0" i="1" smtClean="0">
                                <a:solidFill>
                                  <a:schemeClr val="tx1">
                                    <a:lumMod val="50000"/>
                                  </a:schemeClr>
                                </a:solidFill>
                                <a:latin typeface="Cambria Math" panose="02040503050406030204" pitchFamily="18" charset="0"/>
                              </a:rPr>
                            </m:ctrlPr>
                          </m:accPr>
                          <m:e>
                            <m:r>
                              <a:rPr lang="fr-FR" b="0" i="1" smtClean="0">
                                <a:solidFill>
                                  <a:schemeClr val="tx1">
                                    <a:lumMod val="50000"/>
                                  </a:schemeClr>
                                </a:solidFill>
                                <a:latin typeface="Cambria Math" panose="02040503050406030204" pitchFamily="18" charset="0"/>
                              </a:rPr>
                              <m:t>𝜃</m:t>
                            </m:r>
                          </m:e>
                        </m:acc>
                      </m:e>
                      <m:sub>
                        <m:r>
                          <m:rPr>
                            <m:sty m:val="p"/>
                          </m:rPr>
                          <a:rPr lang="fr-FR" b="0" i="0" smtClean="0">
                            <a:solidFill>
                              <a:schemeClr val="tx1">
                                <a:lumMod val="50000"/>
                              </a:schemeClr>
                            </a:solidFill>
                            <a:latin typeface="Cambria Math" panose="02040503050406030204" pitchFamily="18" charset="0"/>
                          </a:rPr>
                          <m:t>MLE</m:t>
                        </m:r>
                      </m:sub>
                    </m:sSub>
                  </m:oMath>
                </a14:m>
                <a:r>
                  <a:rPr lang="fr-FR" b="0" dirty="0" smtClean="0">
                    <a:solidFill>
                      <a:schemeClr val="tx1">
                        <a:lumMod val="50000"/>
                      </a:schemeClr>
                    </a:solidFill>
                  </a:rPr>
                  <a:t>, est le vecteur qui maximise la vraisemblance, autrement dit la probabilité d’avoir </a:t>
                </a:r>
                <a14:m>
                  <m:oMath xmlns:m="http://schemas.openxmlformats.org/officeDocument/2006/math">
                    <m:r>
                      <a:rPr lang="fr-FR" b="0" i="1" smtClean="0">
                        <a:solidFill>
                          <a:schemeClr val="tx1">
                            <a:lumMod val="50000"/>
                          </a:schemeClr>
                        </a:solidFill>
                        <a:latin typeface="Cambria Math" panose="02040503050406030204" pitchFamily="18" charset="0"/>
                        <a:ea typeface="Cambria Math" panose="02040503050406030204" pitchFamily="18" charset="0"/>
                      </a:rPr>
                      <m:t>𝒟</m:t>
                    </m:r>
                  </m:oMath>
                </a14:m>
                <a:r>
                  <a:rPr lang="fr-FR" b="0" dirty="0" smtClean="0">
                    <a:solidFill>
                      <a:schemeClr val="tx1">
                        <a:lumMod val="50000"/>
                      </a:schemeClr>
                    </a:solidFill>
                  </a:rPr>
                  <a:t> étant donné </a:t>
                </a:r>
                <a14:m>
                  <m:oMath xmlns:m="http://schemas.openxmlformats.org/officeDocument/2006/math">
                    <m:r>
                      <a:rPr lang="fr-FR" b="0" i="1" smtClean="0">
                        <a:solidFill>
                          <a:schemeClr val="tx1">
                            <a:lumMod val="50000"/>
                          </a:schemeClr>
                        </a:solidFill>
                        <a:latin typeface="Cambria Math" panose="02040503050406030204" pitchFamily="18" charset="0"/>
                      </a:rPr>
                      <m:t>𝜃</m:t>
                    </m:r>
                  </m:oMath>
                </a14:m>
                <a:r>
                  <a:rPr lang="fr-FR" b="0" dirty="0" smtClean="0">
                    <a:solidFill>
                      <a:schemeClr val="tx1">
                        <a:lumMod val="50000"/>
                      </a:schemeClr>
                    </a:solidFill>
                  </a:rPr>
                  <a:t> :</a:t>
                </a:r>
              </a:p>
              <a:p>
                <a:pPr marL="0" indent="0" algn="ctr">
                  <a:buNone/>
                </a:pPr>
                <a14:m>
                  <m:oMath xmlns:m="http://schemas.openxmlformats.org/officeDocument/2006/math">
                    <m:sSub>
                      <m:sSubPr>
                        <m:ctrlPr>
                          <a:rPr lang="fr-FR" b="0" i="1">
                            <a:solidFill>
                              <a:schemeClr val="tx1">
                                <a:lumMod val="50000"/>
                              </a:schemeClr>
                            </a:solidFill>
                            <a:latin typeface="Cambria Math" panose="02040503050406030204" pitchFamily="18" charset="0"/>
                          </a:rPr>
                        </m:ctrlPr>
                      </m:sSubPr>
                      <m:e>
                        <m:acc>
                          <m:accPr>
                            <m:chr m:val="̂"/>
                            <m:ctrlPr>
                              <a:rPr lang="fr-FR" b="0" i="1">
                                <a:solidFill>
                                  <a:schemeClr val="tx1">
                                    <a:lumMod val="50000"/>
                                  </a:schemeClr>
                                </a:solidFill>
                                <a:latin typeface="Cambria Math" panose="02040503050406030204" pitchFamily="18" charset="0"/>
                              </a:rPr>
                            </m:ctrlPr>
                          </m:accPr>
                          <m:e>
                            <m:r>
                              <a:rPr lang="fr-FR" b="0" i="1">
                                <a:solidFill>
                                  <a:schemeClr val="tx1">
                                    <a:lumMod val="50000"/>
                                  </a:schemeClr>
                                </a:solidFill>
                                <a:latin typeface="Cambria Math" panose="02040503050406030204" pitchFamily="18" charset="0"/>
                              </a:rPr>
                              <m:t>𝜃</m:t>
                            </m:r>
                          </m:e>
                        </m:acc>
                      </m:e>
                      <m:sub>
                        <m:r>
                          <m:rPr>
                            <m:sty m:val="p"/>
                          </m:rPr>
                          <a:rPr lang="fr-FR" b="0">
                            <a:solidFill>
                              <a:schemeClr val="tx1">
                                <a:lumMod val="50000"/>
                              </a:schemeClr>
                            </a:solidFill>
                            <a:latin typeface="Cambria Math" panose="02040503050406030204" pitchFamily="18" charset="0"/>
                          </a:rPr>
                          <m:t>MLE</m:t>
                        </m:r>
                      </m:sub>
                    </m:sSub>
                    <m:r>
                      <a:rPr lang="fr-FR" b="0" i="1" smtClean="0">
                        <a:solidFill>
                          <a:schemeClr val="tx1">
                            <a:lumMod val="50000"/>
                          </a:schemeClr>
                        </a:solidFill>
                        <a:latin typeface="Cambria Math" panose="02040503050406030204" pitchFamily="18" charset="0"/>
                      </a:rPr>
                      <m:t>=</m:t>
                    </m:r>
                    <m:func>
                      <m:funcPr>
                        <m:ctrlPr>
                          <a:rPr lang="fr-FR" b="0" i="1" smtClean="0">
                            <a:solidFill>
                              <a:schemeClr val="tx1">
                                <a:lumMod val="50000"/>
                              </a:schemeClr>
                            </a:solidFill>
                            <a:latin typeface="Cambria Math" panose="02040503050406030204" pitchFamily="18" charset="0"/>
                          </a:rPr>
                        </m:ctrlPr>
                      </m:funcPr>
                      <m:fName>
                        <m:limLow>
                          <m:limLowPr>
                            <m:ctrlPr>
                              <a:rPr lang="fr-FR" b="0" i="1" smtClean="0">
                                <a:solidFill>
                                  <a:schemeClr val="tx1">
                                    <a:lumMod val="50000"/>
                                  </a:schemeClr>
                                </a:solidFill>
                                <a:latin typeface="Cambria Math" panose="02040503050406030204" pitchFamily="18" charset="0"/>
                              </a:rPr>
                            </m:ctrlPr>
                          </m:limLowPr>
                          <m:e>
                            <m:r>
                              <m:rPr>
                                <m:sty m:val="p"/>
                              </m:rPr>
                              <a:rPr lang="fr-FR" b="0" i="0" smtClean="0">
                                <a:solidFill>
                                  <a:schemeClr val="tx1">
                                    <a:lumMod val="50000"/>
                                  </a:schemeClr>
                                </a:solidFill>
                                <a:latin typeface="Cambria Math" panose="02040503050406030204" pitchFamily="18" charset="0"/>
                              </a:rPr>
                              <m:t>argmax</m:t>
                            </m:r>
                          </m:e>
                          <m:lim>
                            <m:r>
                              <a:rPr lang="fr-FR" b="0" i="1" smtClean="0">
                                <a:solidFill>
                                  <a:schemeClr val="tx1">
                                    <a:lumMod val="50000"/>
                                  </a:schemeClr>
                                </a:solidFill>
                                <a:latin typeface="Cambria Math" panose="02040503050406030204" pitchFamily="18" charset="0"/>
                              </a:rPr>
                              <m:t>𝜃</m:t>
                            </m:r>
                          </m:lim>
                        </m:limLow>
                      </m:fName>
                      <m:e>
                        <m:r>
                          <m:rPr>
                            <m:sty m:val="p"/>
                          </m:rPr>
                          <a:rPr lang="fr-FR" b="0" i="0" smtClean="0">
                            <a:solidFill>
                              <a:schemeClr val="tx1">
                                <a:lumMod val="50000"/>
                              </a:schemeClr>
                            </a:solidFill>
                            <a:latin typeface="Cambria Math" panose="02040503050406030204" pitchFamily="18" charset="0"/>
                          </a:rPr>
                          <m:t>P</m:t>
                        </m:r>
                        <m:r>
                          <a:rPr lang="fr-FR" b="0" i="1" smtClean="0">
                            <a:solidFill>
                              <a:schemeClr val="tx1">
                                <a:lumMod val="50000"/>
                              </a:schemeClr>
                            </a:solidFill>
                            <a:latin typeface="Cambria Math" panose="02040503050406030204" pitchFamily="18" charset="0"/>
                          </a:rPr>
                          <m:t>(</m:t>
                        </m:r>
                        <m:r>
                          <a:rPr lang="fr-FR" b="0" i="1" smtClean="0">
                            <a:solidFill>
                              <a:schemeClr val="tx1">
                                <a:lumMod val="50000"/>
                              </a:schemeClr>
                            </a:solidFill>
                            <a:latin typeface="Cambria Math" panose="02040503050406030204" pitchFamily="18" charset="0"/>
                            <a:ea typeface="Cambria Math" panose="02040503050406030204" pitchFamily="18" charset="0"/>
                          </a:rPr>
                          <m:t>𝒟</m:t>
                        </m:r>
                        <m:r>
                          <a:rPr lang="fr-FR" b="0" i="1" smtClean="0">
                            <a:solidFill>
                              <a:schemeClr val="tx1">
                                <a:lumMod val="50000"/>
                              </a:schemeClr>
                            </a:solidFill>
                            <a:latin typeface="Cambria Math" panose="02040503050406030204" pitchFamily="18" charset="0"/>
                            <a:ea typeface="Cambria Math" panose="02040503050406030204" pitchFamily="18" charset="0"/>
                          </a:rPr>
                          <m:t>|</m:t>
                        </m:r>
                        <m:r>
                          <a:rPr lang="fr-FR" b="0" i="1" smtClean="0">
                            <a:solidFill>
                              <a:schemeClr val="tx1">
                                <a:lumMod val="50000"/>
                              </a:schemeClr>
                            </a:solidFill>
                            <a:latin typeface="Cambria Math" panose="02040503050406030204" pitchFamily="18" charset="0"/>
                            <a:ea typeface="Cambria Math" panose="02040503050406030204" pitchFamily="18" charset="0"/>
                          </a:rPr>
                          <m:t>𝜃</m:t>
                        </m:r>
                        <m:r>
                          <a:rPr lang="fr-FR" b="0" i="1" smtClean="0">
                            <a:solidFill>
                              <a:schemeClr val="tx1">
                                <a:lumMod val="50000"/>
                              </a:schemeClr>
                            </a:solidFill>
                            <a:latin typeface="Cambria Math" panose="02040503050406030204" pitchFamily="18" charset="0"/>
                          </a:rPr>
                          <m:t>)</m:t>
                        </m:r>
                      </m:e>
                    </m:func>
                  </m:oMath>
                </a14:m>
                <a:r>
                  <a:rPr lang="fr-FR" b="0" dirty="0" smtClean="0">
                    <a:solidFill>
                      <a:schemeClr val="tx1">
                        <a:lumMod val="50000"/>
                      </a:schemeClr>
                    </a:solidFill>
                  </a:rPr>
                  <a:t>.</a:t>
                </a:r>
              </a:p>
              <a:p>
                <a:pPr marL="0" indent="0" algn="just">
                  <a:buNone/>
                </a:pPr>
                <a:r>
                  <a:rPr lang="fr-FR" sz="1600" dirty="0" smtClean="0">
                    <a:solidFill>
                      <a:schemeClr val="tx1">
                        <a:lumMod val="50000"/>
                      </a:schemeClr>
                    </a:solidFill>
                  </a:rPr>
                  <a:t>Remarques</a:t>
                </a:r>
              </a:p>
              <a:p>
                <a:pPr algn="just">
                  <a:buFontTx/>
                  <a:buChar char="-"/>
                </a:pPr>
                <a:r>
                  <a:rPr lang="fr-FR" sz="1600" b="0" dirty="0" smtClean="0">
                    <a:solidFill>
                      <a:schemeClr val="tx1">
                        <a:lumMod val="50000"/>
                      </a:schemeClr>
                    </a:solidFill>
                  </a:rPr>
                  <a:t>Pour trouver </a:t>
                </a:r>
                <a14:m>
                  <m:oMath xmlns:m="http://schemas.openxmlformats.org/officeDocument/2006/math">
                    <m:sSub>
                      <m:sSubPr>
                        <m:ctrlPr>
                          <a:rPr lang="fr-FR" sz="1600" b="0" i="1">
                            <a:solidFill>
                              <a:schemeClr val="tx1">
                                <a:lumMod val="50000"/>
                              </a:schemeClr>
                            </a:solidFill>
                            <a:latin typeface="Cambria Math" panose="02040503050406030204" pitchFamily="18" charset="0"/>
                          </a:rPr>
                        </m:ctrlPr>
                      </m:sSubPr>
                      <m:e>
                        <m:acc>
                          <m:accPr>
                            <m:chr m:val="̂"/>
                            <m:ctrlPr>
                              <a:rPr lang="fr-FR" sz="1600" b="0" i="1">
                                <a:solidFill>
                                  <a:schemeClr val="tx1">
                                    <a:lumMod val="50000"/>
                                  </a:schemeClr>
                                </a:solidFill>
                                <a:latin typeface="Cambria Math" panose="02040503050406030204" pitchFamily="18" charset="0"/>
                              </a:rPr>
                            </m:ctrlPr>
                          </m:accPr>
                          <m:e>
                            <m:r>
                              <a:rPr lang="fr-FR" sz="1600" b="0" i="1">
                                <a:solidFill>
                                  <a:schemeClr val="tx1">
                                    <a:lumMod val="50000"/>
                                  </a:schemeClr>
                                </a:solidFill>
                                <a:latin typeface="Cambria Math" panose="02040503050406030204" pitchFamily="18" charset="0"/>
                              </a:rPr>
                              <m:t>𝜃</m:t>
                            </m:r>
                          </m:e>
                        </m:acc>
                      </m:e>
                      <m:sub>
                        <m:r>
                          <m:rPr>
                            <m:sty m:val="p"/>
                          </m:rPr>
                          <a:rPr lang="fr-FR" sz="1600" b="0">
                            <a:solidFill>
                              <a:schemeClr val="tx1">
                                <a:lumMod val="50000"/>
                              </a:schemeClr>
                            </a:solidFill>
                            <a:latin typeface="Cambria Math" panose="02040503050406030204" pitchFamily="18" charset="0"/>
                          </a:rPr>
                          <m:t>MLE</m:t>
                        </m:r>
                      </m:sub>
                    </m:sSub>
                  </m:oMath>
                </a14:m>
                <a:r>
                  <a:rPr lang="fr-FR" sz="1600" b="0" dirty="0" smtClean="0">
                    <a:solidFill>
                      <a:schemeClr val="tx1">
                        <a:lumMod val="50000"/>
                      </a:schemeClr>
                    </a:solidFill>
                  </a:rPr>
                  <a:t> on suppose que les observations sont </a:t>
                </a:r>
                <a:r>
                  <a:rPr lang="fr-FR" sz="1600" b="0" dirty="0" err="1" smtClean="0">
                    <a:solidFill>
                      <a:schemeClr val="tx1">
                        <a:lumMod val="50000"/>
                      </a:schemeClr>
                    </a:solidFill>
                  </a:rPr>
                  <a:t>iid</a:t>
                </a:r>
                <a:r>
                  <a:rPr lang="fr-FR" sz="1600" b="0" dirty="0" smtClean="0">
                    <a:solidFill>
                      <a:schemeClr val="tx1">
                        <a:lumMod val="50000"/>
                      </a:schemeClr>
                    </a:solidFill>
                  </a:rPr>
                  <a:t>, ce qui donne </a:t>
                </a:r>
                <a14:m>
                  <m:oMath xmlns:m="http://schemas.openxmlformats.org/officeDocument/2006/math">
                    <m:r>
                      <m:rPr>
                        <m:sty m:val="p"/>
                      </m:rPr>
                      <a:rPr lang="fr-FR" sz="1600" b="0" i="0" smtClean="0">
                        <a:solidFill>
                          <a:schemeClr val="tx1">
                            <a:lumMod val="50000"/>
                          </a:schemeClr>
                        </a:solidFill>
                        <a:latin typeface="Cambria Math" panose="02040503050406030204" pitchFamily="18" charset="0"/>
                      </a:rPr>
                      <m:t>P</m:t>
                    </m:r>
                    <m:d>
                      <m:dPr>
                        <m:ctrlPr>
                          <a:rPr lang="fr-FR" sz="1600" b="0" i="1" smtClean="0">
                            <a:solidFill>
                              <a:schemeClr val="tx1">
                                <a:lumMod val="50000"/>
                              </a:schemeClr>
                            </a:solidFill>
                            <a:latin typeface="Cambria Math" panose="02040503050406030204" pitchFamily="18" charset="0"/>
                          </a:rPr>
                        </m:ctrlPr>
                      </m:dPr>
                      <m:e>
                        <m:r>
                          <a:rPr lang="fr-FR" sz="1600" b="0" i="1" smtClean="0">
                            <a:solidFill>
                              <a:schemeClr val="tx1">
                                <a:lumMod val="50000"/>
                              </a:schemeClr>
                            </a:solidFill>
                            <a:latin typeface="Cambria Math" panose="02040503050406030204" pitchFamily="18" charset="0"/>
                            <a:ea typeface="Cambria Math" panose="02040503050406030204" pitchFamily="18" charset="0"/>
                          </a:rPr>
                          <m:t>𝒟</m:t>
                        </m:r>
                        <m:r>
                          <a:rPr lang="fr-FR" sz="1600" b="0" i="1" smtClean="0">
                            <a:solidFill>
                              <a:schemeClr val="tx1">
                                <a:lumMod val="50000"/>
                              </a:schemeClr>
                            </a:solidFill>
                            <a:latin typeface="Cambria Math" panose="02040503050406030204" pitchFamily="18" charset="0"/>
                            <a:ea typeface="Cambria Math" panose="02040503050406030204" pitchFamily="18" charset="0"/>
                          </a:rPr>
                          <m:t>|</m:t>
                        </m:r>
                        <m:r>
                          <a:rPr lang="fr-FR" sz="1600" b="0" i="1" smtClean="0">
                            <a:solidFill>
                              <a:schemeClr val="tx1">
                                <a:lumMod val="50000"/>
                              </a:schemeClr>
                            </a:solidFill>
                            <a:latin typeface="Cambria Math" panose="02040503050406030204" pitchFamily="18" charset="0"/>
                            <a:ea typeface="Cambria Math" panose="02040503050406030204" pitchFamily="18" charset="0"/>
                          </a:rPr>
                          <m:t>𝜃</m:t>
                        </m:r>
                      </m:e>
                    </m:d>
                    <m:r>
                      <a:rPr lang="fr-FR" sz="1600" b="0" i="1" smtClean="0">
                        <a:solidFill>
                          <a:schemeClr val="tx1">
                            <a:lumMod val="50000"/>
                          </a:schemeClr>
                        </a:solidFill>
                        <a:latin typeface="Cambria Math" panose="02040503050406030204" pitchFamily="18" charset="0"/>
                      </a:rPr>
                      <m:t>=</m:t>
                    </m:r>
                    <m:nary>
                      <m:naryPr>
                        <m:chr m:val="∏"/>
                        <m:limLoc m:val="subSup"/>
                        <m:supHide m:val="on"/>
                        <m:ctrlPr>
                          <a:rPr lang="fr-FR" sz="1600" b="0" i="1" smtClean="0">
                            <a:solidFill>
                              <a:schemeClr val="tx1">
                                <a:lumMod val="50000"/>
                              </a:schemeClr>
                            </a:solidFill>
                            <a:latin typeface="Cambria Math" panose="02040503050406030204" pitchFamily="18" charset="0"/>
                          </a:rPr>
                        </m:ctrlPr>
                      </m:naryPr>
                      <m:sub>
                        <m:r>
                          <m:rPr>
                            <m:brk m:alnAt="9"/>
                          </m:rPr>
                          <a:rPr lang="fr-FR" sz="1600" b="0" i="1" smtClean="0">
                            <a:solidFill>
                              <a:schemeClr val="tx1">
                                <a:lumMod val="50000"/>
                              </a:schemeClr>
                            </a:solidFill>
                            <a:latin typeface="Cambria Math" panose="02040503050406030204" pitchFamily="18" charset="0"/>
                          </a:rPr>
                          <m:t>𝑖</m:t>
                        </m:r>
                      </m:sub>
                      <m:sup/>
                      <m:e>
                        <m:r>
                          <m:rPr>
                            <m:sty m:val="p"/>
                          </m:rPr>
                          <a:rPr lang="fr-FR" sz="1600" b="0" i="0" smtClean="0">
                            <a:solidFill>
                              <a:schemeClr val="tx1">
                                <a:lumMod val="50000"/>
                              </a:schemeClr>
                            </a:solidFill>
                            <a:latin typeface="Cambria Math" panose="02040503050406030204" pitchFamily="18" charset="0"/>
                          </a:rPr>
                          <m:t>P</m:t>
                        </m:r>
                        <m:r>
                          <a:rPr lang="fr-FR" sz="1600" b="0" i="1" smtClean="0">
                            <a:solidFill>
                              <a:schemeClr val="tx1">
                                <a:lumMod val="50000"/>
                              </a:schemeClr>
                            </a:solidFill>
                            <a:latin typeface="Cambria Math" panose="02040503050406030204" pitchFamily="18" charset="0"/>
                          </a:rPr>
                          <m:t>(</m:t>
                        </m:r>
                        <m:sSup>
                          <m:sSupPr>
                            <m:ctrlPr>
                              <a:rPr lang="fr-FR" sz="1600" b="0" i="1" smtClean="0">
                                <a:solidFill>
                                  <a:schemeClr val="tx1">
                                    <a:lumMod val="50000"/>
                                  </a:schemeClr>
                                </a:solidFill>
                                <a:latin typeface="Cambria Math" panose="02040503050406030204" pitchFamily="18" charset="0"/>
                              </a:rPr>
                            </m:ctrlPr>
                          </m:sSupPr>
                          <m:e>
                            <m:r>
                              <a:rPr lang="fr-FR" sz="1600" b="0" i="1" smtClean="0">
                                <a:solidFill>
                                  <a:schemeClr val="tx1">
                                    <a:lumMod val="50000"/>
                                  </a:schemeClr>
                                </a:solidFill>
                                <a:latin typeface="Cambria Math" panose="02040503050406030204" pitchFamily="18" charset="0"/>
                              </a:rPr>
                              <m:t>𝑥</m:t>
                            </m:r>
                          </m:e>
                          <m:sup>
                            <m:r>
                              <a:rPr lang="fr-FR" sz="1600" b="0" i="1" smtClean="0">
                                <a:solidFill>
                                  <a:schemeClr val="tx1">
                                    <a:lumMod val="50000"/>
                                  </a:schemeClr>
                                </a:solidFill>
                                <a:latin typeface="Cambria Math" panose="02040503050406030204" pitchFamily="18" charset="0"/>
                              </a:rPr>
                              <m:t>𝑖</m:t>
                            </m:r>
                          </m:sup>
                        </m:sSup>
                        <m:r>
                          <a:rPr lang="fr-FR" sz="1600" b="0" i="1" smtClean="0">
                            <a:solidFill>
                              <a:schemeClr val="tx1">
                                <a:lumMod val="50000"/>
                              </a:schemeClr>
                            </a:solidFill>
                            <a:latin typeface="Cambria Math" panose="02040503050406030204" pitchFamily="18" charset="0"/>
                          </a:rPr>
                          <m:t>|</m:t>
                        </m:r>
                        <m:r>
                          <a:rPr lang="fr-FR" sz="1600" b="0" i="1" smtClean="0">
                            <a:solidFill>
                              <a:schemeClr val="tx1">
                                <a:lumMod val="50000"/>
                              </a:schemeClr>
                            </a:solidFill>
                            <a:latin typeface="Cambria Math" panose="02040503050406030204" pitchFamily="18" charset="0"/>
                          </a:rPr>
                          <m:t>𝜃</m:t>
                        </m:r>
                        <m:r>
                          <a:rPr lang="fr-FR" sz="1600" b="0" i="1" smtClean="0">
                            <a:solidFill>
                              <a:schemeClr val="tx1">
                                <a:lumMod val="50000"/>
                              </a:schemeClr>
                            </a:solidFill>
                            <a:latin typeface="Cambria Math" panose="02040503050406030204" pitchFamily="18" charset="0"/>
                          </a:rPr>
                          <m:t>)</m:t>
                        </m:r>
                      </m:e>
                    </m:nary>
                  </m:oMath>
                </a14:m>
                <a:r>
                  <a:rPr lang="fr-FR" sz="1600" b="0" dirty="0" smtClean="0">
                    <a:solidFill>
                      <a:schemeClr val="tx1">
                        <a:lumMod val="50000"/>
                      </a:schemeClr>
                    </a:solidFill>
                  </a:rPr>
                  <a:t> et on maximise la vraisemblance de son logarithme.</a:t>
                </a:r>
              </a:p>
              <a:p>
                <a:pPr algn="just">
                  <a:spcAft>
                    <a:spcPts val="600"/>
                  </a:spcAft>
                  <a:buFontTx/>
                  <a:buChar char="-"/>
                </a:pPr>
                <a:r>
                  <a:rPr lang="fr-FR" sz="1600" b="0" dirty="0" smtClean="0">
                    <a:solidFill>
                      <a:schemeClr val="bg1">
                        <a:lumMod val="50000"/>
                      </a:schemeClr>
                    </a:solidFill>
                  </a:rPr>
                  <a:t>Exemple du jeu de pile ou face avec </a:t>
                </a:r>
                <a14:m>
                  <m:oMath xmlns:m="http://schemas.openxmlformats.org/officeDocument/2006/math">
                    <m:r>
                      <a:rPr lang="fr-FR" sz="1600" b="0" i="1" smtClean="0">
                        <a:solidFill>
                          <a:schemeClr val="bg1">
                            <a:lumMod val="50000"/>
                          </a:schemeClr>
                        </a:solidFill>
                        <a:latin typeface="Cambria Math" panose="02040503050406030204" pitchFamily="18" charset="0"/>
                      </a:rPr>
                      <m:t>𝑋</m:t>
                    </m:r>
                    <m:r>
                      <a:rPr lang="fr-FR" sz="1600" b="0" i="1" smtClean="0">
                        <a:solidFill>
                          <a:schemeClr val="bg1">
                            <a:lumMod val="50000"/>
                          </a:schemeClr>
                        </a:solidFill>
                        <a:latin typeface="Cambria Math" panose="02040503050406030204" pitchFamily="18" charset="0"/>
                      </a:rPr>
                      <m:t>∼</m:t>
                    </m:r>
                    <m:r>
                      <a:rPr lang="fr-FR" sz="1600" b="0" i="1" smtClean="0">
                        <a:solidFill>
                          <a:schemeClr val="bg1">
                            <a:lumMod val="50000"/>
                          </a:schemeClr>
                        </a:solidFill>
                        <a:latin typeface="Cambria Math" panose="02040503050406030204" pitchFamily="18" charset="0"/>
                        <a:ea typeface="Cambria Math" panose="02040503050406030204" pitchFamily="18" charset="0"/>
                      </a:rPr>
                      <m:t>ℬ</m:t>
                    </m:r>
                    <m:r>
                      <a:rPr lang="fr-FR" sz="1600" b="0" i="1" smtClean="0">
                        <a:solidFill>
                          <a:schemeClr val="bg1">
                            <a:lumMod val="50000"/>
                          </a:schemeClr>
                        </a:solidFill>
                        <a:latin typeface="Cambria Math" panose="02040503050406030204" pitchFamily="18" charset="0"/>
                        <a:ea typeface="Cambria Math" panose="02040503050406030204" pitchFamily="18" charset="0"/>
                      </a:rPr>
                      <m:t>(1,</m:t>
                    </m:r>
                    <m:r>
                      <a:rPr lang="fr-FR" sz="1600" b="0" i="1" smtClean="0">
                        <a:solidFill>
                          <a:schemeClr val="bg1">
                            <a:lumMod val="50000"/>
                          </a:schemeClr>
                        </a:solidFill>
                        <a:latin typeface="Cambria Math" panose="02040503050406030204" pitchFamily="18" charset="0"/>
                        <a:ea typeface="Cambria Math" panose="02040503050406030204" pitchFamily="18" charset="0"/>
                      </a:rPr>
                      <m:t>𝑝</m:t>
                    </m:r>
                    <m:r>
                      <a:rPr lang="fr-FR" sz="1600" b="0" i="1" smtClean="0">
                        <a:solidFill>
                          <a:schemeClr val="bg1">
                            <a:lumMod val="50000"/>
                          </a:schemeClr>
                        </a:solidFill>
                        <a:latin typeface="Cambria Math" panose="02040503050406030204" pitchFamily="18" charset="0"/>
                        <a:ea typeface="Cambria Math" panose="02040503050406030204" pitchFamily="18" charset="0"/>
                      </a:rPr>
                      <m:t>)</m:t>
                    </m:r>
                  </m:oMath>
                </a14:m>
                <a:r>
                  <a:rPr lang="fr-FR" sz="1600" b="0" dirty="0" smtClean="0">
                    <a:solidFill>
                      <a:schemeClr val="bg1">
                        <a:lumMod val="50000"/>
                      </a:schemeClr>
                    </a:solidFill>
                  </a:rPr>
                  <a:t>, « face » correspondant à </a:t>
                </a:r>
                <a14:m>
                  <m:oMath xmlns:m="http://schemas.openxmlformats.org/officeDocument/2006/math">
                    <m:r>
                      <a:rPr lang="fr-FR" sz="1600" b="0" i="1" smtClean="0">
                        <a:solidFill>
                          <a:schemeClr val="bg1">
                            <a:lumMod val="50000"/>
                          </a:schemeClr>
                        </a:solidFill>
                        <a:latin typeface="Cambria Math" panose="02040503050406030204" pitchFamily="18" charset="0"/>
                      </a:rPr>
                      <m:t>𝑋</m:t>
                    </m:r>
                    <m:r>
                      <a:rPr lang="fr-FR" sz="1600" b="0" i="1" smtClean="0">
                        <a:solidFill>
                          <a:schemeClr val="bg1">
                            <a:lumMod val="50000"/>
                          </a:schemeClr>
                        </a:solidFill>
                        <a:latin typeface="Cambria Math" panose="02040503050406030204" pitchFamily="18" charset="0"/>
                      </a:rPr>
                      <m:t>=1</m:t>
                    </m:r>
                  </m:oMath>
                </a14:m>
                <a:r>
                  <a:rPr lang="fr-FR" sz="1600" b="0" dirty="0" smtClean="0">
                    <a:solidFill>
                      <a:schemeClr val="bg1">
                        <a:lumMod val="50000"/>
                      </a:schemeClr>
                    </a:solidFill>
                  </a:rPr>
                  <a:t>.</a:t>
                </a:r>
              </a:p>
              <a:p>
                <a:pPr marL="216000" indent="0">
                  <a:buNone/>
                </a:pPr>
                <a:r>
                  <a:rPr lang="fr-FR" sz="1600" b="0" dirty="0" smtClean="0">
                    <a:solidFill>
                      <a:schemeClr val="bg1">
                        <a:lumMod val="50000"/>
                      </a:schemeClr>
                    </a:solidFill>
                  </a:rPr>
                  <a:t>Par définition           </a:t>
                </a:r>
                <a14:m>
                  <m:oMath xmlns:m="http://schemas.openxmlformats.org/officeDocument/2006/math">
                    <m:nary>
                      <m:naryPr>
                        <m:chr m:val="∑"/>
                        <m:limLoc m:val="subSup"/>
                        <m:ctrlPr>
                          <a:rPr lang="fr-FR" sz="1600" b="0" i="1">
                            <a:solidFill>
                              <a:schemeClr val="bg1">
                                <a:lumMod val="50000"/>
                              </a:schemeClr>
                            </a:solidFill>
                            <a:latin typeface="Cambria Math" panose="02040503050406030204" pitchFamily="18" charset="0"/>
                          </a:rPr>
                        </m:ctrlPr>
                      </m:naryPr>
                      <m:sub>
                        <m:r>
                          <m:rPr>
                            <m:brk m:alnAt="25"/>
                          </m:rPr>
                          <a:rPr lang="fr-FR" sz="1600" b="0" i="1">
                            <a:solidFill>
                              <a:schemeClr val="bg1">
                                <a:lumMod val="50000"/>
                              </a:schemeClr>
                            </a:solidFill>
                            <a:latin typeface="Cambria Math" panose="02040503050406030204" pitchFamily="18" charset="0"/>
                          </a:rPr>
                          <m:t>𝑖</m:t>
                        </m:r>
                        <m:r>
                          <a:rPr lang="fr-FR" sz="1600" b="0" i="1">
                            <a:solidFill>
                              <a:schemeClr val="bg1">
                                <a:lumMod val="50000"/>
                              </a:schemeClr>
                            </a:solidFill>
                            <a:latin typeface="Cambria Math" panose="02040503050406030204" pitchFamily="18" charset="0"/>
                          </a:rPr>
                          <m:t>=1</m:t>
                        </m:r>
                      </m:sub>
                      <m:sup>
                        <m:r>
                          <a:rPr lang="fr-FR" sz="1600" b="0" i="1">
                            <a:solidFill>
                              <a:schemeClr val="bg1">
                                <a:lumMod val="50000"/>
                              </a:schemeClr>
                            </a:solidFill>
                            <a:latin typeface="Cambria Math" panose="02040503050406030204" pitchFamily="18" charset="0"/>
                          </a:rPr>
                          <m:t>𝑛</m:t>
                        </m:r>
                      </m:sup>
                      <m:e>
                        <m:func>
                          <m:funcPr>
                            <m:ctrlPr>
                              <a:rPr lang="fr-FR" sz="1600" b="0" i="1">
                                <a:solidFill>
                                  <a:schemeClr val="bg1">
                                    <a:lumMod val="50000"/>
                                  </a:schemeClr>
                                </a:solidFill>
                                <a:latin typeface="Cambria Math" panose="02040503050406030204" pitchFamily="18" charset="0"/>
                              </a:rPr>
                            </m:ctrlPr>
                          </m:funcPr>
                          <m:fName>
                            <m:r>
                              <m:rPr>
                                <m:sty m:val="p"/>
                              </m:rPr>
                              <a:rPr lang="fr-FR" sz="1600" b="0">
                                <a:solidFill>
                                  <a:schemeClr val="bg1">
                                    <a:lumMod val="50000"/>
                                  </a:schemeClr>
                                </a:solidFill>
                                <a:latin typeface="Cambria Math" panose="02040503050406030204" pitchFamily="18" charset="0"/>
                              </a:rPr>
                              <m:t>log</m:t>
                            </m:r>
                          </m:fName>
                          <m:e>
                            <m:r>
                              <m:rPr>
                                <m:sty m:val="p"/>
                              </m:rPr>
                              <a:rPr lang="fr-FR" sz="1600" b="0">
                                <a:solidFill>
                                  <a:schemeClr val="bg1">
                                    <a:lumMod val="50000"/>
                                  </a:schemeClr>
                                </a:solidFill>
                                <a:latin typeface="Cambria Math" panose="02040503050406030204" pitchFamily="18" charset="0"/>
                              </a:rPr>
                              <m:t>P</m:t>
                            </m:r>
                            <m:d>
                              <m:dPr>
                                <m:ctrlPr>
                                  <a:rPr lang="fr-FR" sz="1600" b="0" i="1">
                                    <a:solidFill>
                                      <a:schemeClr val="bg1">
                                        <a:lumMod val="50000"/>
                                      </a:schemeClr>
                                    </a:solidFill>
                                    <a:latin typeface="Cambria Math" panose="02040503050406030204" pitchFamily="18" charset="0"/>
                                  </a:rPr>
                                </m:ctrlPr>
                              </m:dPr>
                              <m:e>
                                <m:r>
                                  <a:rPr lang="fr-FR" sz="1600" b="0" i="1">
                                    <a:solidFill>
                                      <a:schemeClr val="bg1">
                                        <a:lumMod val="50000"/>
                                      </a:schemeClr>
                                    </a:solidFill>
                                    <a:latin typeface="Cambria Math" panose="02040503050406030204" pitchFamily="18" charset="0"/>
                                  </a:rPr>
                                  <m:t>𝑋</m:t>
                                </m:r>
                                <m:r>
                                  <a:rPr lang="fr-FR" sz="1600" b="0" i="1">
                                    <a:solidFill>
                                      <a:schemeClr val="bg1">
                                        <a:lumMod val="50000"/>
                                      </a:schemeClr>
                                    </a:solidFill>
                                    <a:latin typeface="Cambria Math" panose="02040503050406030204" pitchFamily="18" charset="0"/>
                                  </a:rPr>
                                  <m:t>=</m:t>
                                </m:r>
                                <m:sSup>
                                  <m:sSupPr>
                                    <m:ctrlPr>
                                      <a:rPr lang="fr-FR" sz="1600" b="0" i="1">
                                        <a:solidFill>
                                          <a:schemeClr val="bg1">
                                            <a:lumMod val="50000"/>
                                          </a:schemeClr>
                                        </a:solidFill>
                                        <a:latin typeface="Cambria Math" panose="02040503050406030204" pitchFamily="18" charset="0"/>
                                      </a:rPr>
                                    </m:ctrlPr>
                                  </m:sSupPr>
                                  <m:e>
                                    <m:r>
                                      <a:rPr lang="fr-FR" sz="1600" b="0" i="1">
                                        <a:solidFill>
                                          <a:schemeClr val="bg1">
                                            <a:lumMod val="50000"/>
                                          </a:schemeClr>
                                        </a:solidFill>
                                        <a:latin typeface="Cambria Math" panose="02040503050406030204" pitchFamily="18" charset="0"/>
                                      </a:rPr>
                                      <m:t>𝑥</m:t>
                                    </m:r>
                                  </m:e>
                                  <m:sup>
                                    <m:r>
                                      <a:rPr lang="fr-FR" sz="1600" b="0" i="1">
                                        <a:solidFill>
                                          <a:schemeClr val="bg1">
                                            <a:lumMod val="50000"/>
                                          </a:schemeClr>
                                        </a:solidFill>
                                        <a:latin typeface="Cambria Math" panose="02040503050406030204" pitchFamily="18" charset="0"/>
                                      </a:rPr>
                                      <m:t>𝑖</m:t>
                                    </m:r>
                                  </m:sup>
                                </m:sSup>
                              </m:e>
                              <m:e>
                                <m:r>
                                  <a:rPr lang="fr-FR" sz="1600" b="0" i="1">
                                    <a:solidFill>
                                      <a:schemeClr val="bg1">
                                        <a:lumMod val="50000"/>
                                      </a:schemeClr>
                                    </a:solidFill>
                                    <a:latin typeface="Cambria Math" panose="02040503050406030204" pitchFamily="18" charset="0"/>
                                  </a:rPr>
                                  <m:t>𝑝</m:t>
                                </m:r>
                              </m:e>
                            </m:d>
                            <m:r>
                              <a:rPr lang="fr-FR" sz="1600" b="0" i="1">
                                <a:solidFill>
                                  <a:schemeClr val="bg1">
                                    <a:lumMod val="50000"/>
                                  </a:schemeClr>
                                </a:solidFill>
                                <a:latin typeface="Cambria Math" panose="02040503050406030204" pitchFamily="18" charset="0"/>
                              </a:rPr>
                              <m:t>=</m:t>
                            </m:r>
                          </m:e>
                        </m:func>
                      </m:e>
                    </m:nary>
                    <m:nary>
                      <m:naryPr>
                        <m:chr m:val="∑"/>
                        <m:limLoc m:val="subSup"/>
                        <m:ctrlPr>
                          <a:rPr lang="fr-FR" sz="1600" b="0" i="1">
                            <a:solidFill>
                              <a:schemeClr val="bg1">
                                <a:lumMod val="50000"/>
                              </a:schemeClr>
                            </a:solidFill>
                            <a:latin typeface="Cambria Math" panose="02040503050406030204" pitchFamily="18" charset="0"/>
                          </a:rPr>
                        </m:ctrlPr>
                      </m:naryPr>
                      <m:sub>
                        <m:r>
                          <m:rPr>
                            <m:brk m:alnAt="25"/>
                          </m:rPr>
                          <a:rPr lang="fr-FR" sz="1600" b="0" i="1">
                            <a:solidFill>
                              <a:schemeClr val="bg1">
                                <a:lumMod val="50000"/>
                              </a:schemeClr>
                            </a:solidFill>
                            <a:latin typeface="Cambria Math" panose="02040503050406030204" pitchFamily="18" charset="0"/>
                          </a:rPr>
                          <m:t>𝑖</m:t>
                        </m:r>
                        <m:r>
                          <a:rPr lang="fr-FR" sz="1600" b="0" i="1">
                            <a:solidFill>
                              <a:schemeClr val="bg1">
                                <a:lumMod val="50000"/>
                              </a:schemeClr>
                            </a:solidFill>
                            <a:latin typeface="Cambria Math" panose="02040503050406030204" pitchFamily="18" charset="0"/>
                          </a:rPr>
                          <m:t>=1</m:t>
                        </m:r>
                      </m:sub>
                      <m:sup>
                        <m:r>
                          <a:rPr lang="fr-FR" sz="1600" b="0" i="1">
                            <a:solidFill>
                              <a:schemeClr val="bg1">
                                <a:lumMod val="50000"/>
                              </a:schemeClr>
                            </a:solidFill>
                            <a:latin typeface="Cambria Math" panose="02040503050406030204" pitchFamily="18" charset="0"/>
                          </a:rPr>
                          <m:t>𝑛</m:t>
                        </m:r>
                      </m:sup>
                      <m:e>
                        <m:func>
                          <m:funcPr>
                            <m:ctrlPr>
                              <a:rPr lang="fr-FR" sz="1600" b="0" i="1">
                                <a:solidFill>
                                  <a:schemeClr val="bg1">
                                    <a:lumMod val="50000"/>
                                  </a:schemeClr>
                                </a:solidFill>
                                <a:latin typeface="Cambria Math" panose="02040503050406030204" pitchFamily="18" charset="0"/>
                              </a:rPr>
                            </m:ctrlPr>
                          </m:funcPr>
                          <m:fName>
                            <m:r>
                              <m:rPr>
                                <m:sty m:val="p"/>
                              </m:rPr>
                              <a:rPr lang="fr-FR" sz="1600" b="0">
                                <a:solidFill>
                                  <a:schemeClr val="bg1">
                                    <a:lumMod val="50000"/>
                                  </a:schemeClr>
                                </a:solidFill>
                                <a:latin typeface="Cambria Math" panose="02040503050406030204" pitchFamily="18" charset="0"/>
                              </a:rPr>
                              <m:t>log</m:t>
                            </m:r>
                          </m:fName>
                          <m:e>
                            <m:d>
                              <m:dPr>
                                <m:begChr m:val="["/>
                                <m:endChr m:val="]"/>
                                <m:ctrlPr>
                                  <a:rPr lang="fr-FR" sz="1600" b="0" i="1" smtClean="0">
                                    <a:solidFill>
                                      <a:schemeClr val="bg1">
                                        <a:lumMod val="50000"/>
                                      </a:schemeClr>
                                    </a:solidFill>
                                    <a:latin typeface="Cambria Math" panose="02040503050406030204" pitchFamily="18" charset="0"/>
                                  </a:rPr>
                                </m:ctrlPr>
                              </m:dPr>
                              <m:e>
                                <m:sSup>
                                  <m:sSupPr>
                                    <m:ctrlPr>
                                      <a:rPr lang="fr-FR" sz="1600" b="0" i="1" smtClean="0">
                                        <a:solidFill>
                                          <a:schemeClr val="bg1">
                                            <a:lumMod val="50000"/>
                                          </a:schemeClr>
                                        </a:solidFill>
                                        <a:latin typeface="Cambria Math" panose="02040503050406030204" pitchFamily="18" charset="0"/>
                                      </a:rPr>
                                    </m:ctrlPr>
                                  </m:sSupPr>
                                  <m:e>
                                    <m:r>
                                      <a:rPr lang="fr-FR" sz="1600" b="0" i="1" smtClean="0">
                                        <a:solidFill>
                                          <a:schemeClr val="bg1">
                                            <a:lumMod val="50000"/>
                                          </a:schemeClr>
                                        </a:solidFill>
                                        <a:latin typeface="Cambria Math" panose="02040503050406030204" pitchFamily="18" charset="0"/>
                                      </a:rPr>
                                      <m:t>𝑝</m:t>
                                    </m:r>
                                  </m:e>
                                  <m:sup>
                                    <m:sSup>
                                      <m:sSupPr>
                                        <m:ctrlPr>
                                          <a:rPr lang="fr-FR" sz="1600" b="0" i="1" smtClean="0">
                                            <a:solidFill>
                                              <a:schemeClr val="bg1">
                                                <a:lumMod val="50000"/>
                                              </a:schemeClr>
                                            </a:solidFill>
                                            <a:latin typeface="Cambria Math" panose="02040503050406030204" pitchFamily="18" charset="0"/>
                                          </a:rPr>
                                        </m:ctrlPr>
                                      </m:sSupPr>
                                      <m:e>
                                        <m:r>
                                          <a:rPr lang="fr-FR" sz="1600" b="0" i="1" smtClean="0">
                                            <a:solidFill>
                                              <a:schemeClr val="bg1">
                                                <a:lumMod val="50000"/>
                                              </a:schemeClr>
                                            </a:solidFill>
                                            <a:latin typeface="Cambria Math" panose="02040503050406030204" pitchFamily="18" charset="0"/>
                                          </a:rPr>
                                          <m:t>𝑥</m:t>
                                        </m:r>
                                      </m:e>
                                      <m:sup>
                                        <m:r>
                                          <a:rPr lang="fr-FR" sz="1600" b="0" i="1" smtClean="0">
                                            <a:solidFill>
                                              <a:schemeClr val="bg1">
                                                <a:lumMod val="50000"/>
                                              </a:schemeClr>
                                            </a:solidFill>
                                            <a:latin typeface="Cambria Math" panose="02040503050406030204" pitchFamily="18" charset="0"/>
                                          </a:rPr>
                                          <m:t>𝑖</m:t>
                                        </m:r>
                                      </m:sup>
                                    </m:sSup>
                                  </m:sup>
                                </m:sSup>
                                <m:sSup>
                                  <m:sSupPr>
                                    <m:ctrlPr>
                                      <a:rPr lang="fr-FR" sz="1600" b="0" i="1" smtClean="0">
                                        <a:solidFill>
                                          <a:schemeClr val="bg1">
                                            <a:lumMod val="50000"/>
                                          </a:schemeClr>
                                        </a:solidFill>
                                        <a:latin typeface="Cambria Math" panose="02040503050406030204" pitchFamily="18" charset="0"/>
                                      </a:rPr>
                                    </m:ctrlPr>
                                  </m:sSupPr>
                                  <m:e>
                                    <m:d>
                                      <m:dPr>
                                        <m:ctrlPr>
                                          <a:rPr lang="fr-FR" sz="1600" b="0" i="1" smtClean="0">
                                            <a:solidFill>
                                              <a:schemeClr val="bg1">
                                                <a:lumMod val="50000"/>
                                              </a:schemeClr>
                                            </a:solidFill>
                                            <a:latin typeface="Cambria Math" panose="02040503050406030204" pitchFamily="18" charset="0"/>
                                          </a:rPr>
                                        </m:ctrlPr>
                                      </m:dPr>
                                      <m:e>
                                        <m:r>
                                          <a:rPr lang="fr-FR" sz="1600" b="0" i="1" smtClean="0">
                                            <a:solidFill>
                                              <a:schemeClr val="bg1">
                                                <a:lumMod val="50000"/>
                                              </a:schemeClr>
                                            </a:solidFill>
                                            <a:latin typeface="Cambria Math" panose="02040503050406030204" pitchFamily="18" charset="0"/>
                                          </a:rPr>
                                          <m:t>1−</m:t>
                                        </m:r>
                                        <m:r>
                                          <a:rPr lang="fr-FR" sz="1600" b="0" i="1" smtClean="0">
                                            <a:solidFill>
                                              <a:schemeClr val="bg1">
                                                <a:lumMod val="50000"/>
                                              </a:schemeClr>
                                            </a:solidFill>
                                            <a:latin typeface="Cambria Math" panose="02040503050406030204" pitchFamily="18" charset="0"/>
                                          </a:rPr>
                                          <m:t>𝑝</m:t>
                                        </m:r>
                                      </m:e>
                                    </m:d>
                                  </m:e>
                                  <m:sup>
                                    <m:r>
                                      <a:rPr lang="fr-FR" sz="1600" b="0" i="1" smtClean="0">
                                        <a:solidFill>
                                          <a:schemeClr val="bg1">
                                            <a:lumMod val="50000"/>
                                          </a:schemeClr>
                                        </a:solidFill>
                                        <a:latin typeface="Cambria Math" panose="02040503050406030204" pitchFamily="18" charset="0"/>
                                      </a:rPr>
                                      <m:t>1−</m:t>
                                    </m:r>
                                    <m:sSup>
                                      <m:sSupPr>
                                        <m:ctrlPr>
                                          <a:rPr lang="fr-FR" sz="1600" b="0" i="1" smtClean="0">
                                            <a:solidFill>
                                              <a:schemeClr val="bg1">
                                                <a:lumMod val="50000"/>
                                              </a:schemeClr>
                                            </a:solidFill>
                                            <a:latin typeface="Cambria Math" panose="02040503050406030204" pitchFamily="18" charset="0"/>
                                          </a:rPr>
                                        </m:ctrlPr>
                                      </m:sSupPr>
                                      <m:e>
                                        <m:r>
                                          <a:rPr lang="fr-FR" sz="1600" b="0" i="1" smtClean="0">
                                            <a:solidFill>
                                              <a:schemeClr val="bg1">
                                                <a:lumMod val="50000"/>
                                              </a:schemeClr>
                                            </a:solidFill>
                                            <a:latin typeface="Cambria Math" panose="02040503050406030204" pitchFamily="18" charset="0"/>
                                          </a:rPr>
                                          <m:t>𝑥</m:t>
                                        </m:r>
                                      </m:e>
                                      <m:sup>
                                        <m:r>
                                          <a:rPr lang="fr-FR" sz="1600" b="0" i="1" smtClean="0">
                                            <a:solidFill>
                                              <a:schemeClr val="bg1">
                                                <a:lumMod val="50000"/>
                                              </a:schemeClr>
                                            </a:solidFill>
                                            <a:latin typeface="Cambria Math" panose="02040503050406030204" pitchFamily="18" charset="0"/>
                                          </a:rPr>
                                          <m:t>𝑖</m:t>
                                        </m:r>
                                      </m:sup>
                                    </m:sSup>
                                  </m:sup>
                                </m:sSup>
                              </m:e>
                            </m:d>
                          </m:e>
                        </m:func>
                      </m:e>
                    </m:nary>
                    <m:r>
                      <a:rPr lang="fr-FR" sz="1600" b="0" i="1" smtClean="0">
                        <a:solidFill>
                          <a:schemeClr val="bg1">
                            <a:lumMod val="50000"/>
                          </a:schemeClr>
                        </a:solidFill>
                        <a:latin typeface="Cambria Math" panose="02040503050406030204" pitchFamily="18" charset="0"/>
                      </a:rPr>
                      <m:t>=</m:t>
                    </m:r>
                    <m:r>
                      <a:rPr lang="fr-FR" sz="1600" b="0" i="1" smtClean="0">
                        <a:solidFill>
                          <a:schemeClr val="bg1">
                            <a:lumMod val="50000"/>
                          </a:schemeClr>
                        </a:solidFill>
                        <a:latin typeface="Cambria Math" panose="02040503050406030204" pitchFamily="18" charset="0"/>
                      </a:rPr>
                      <m:t>𝐿</m:t>
                    </m:r>
                    <m:r>
                      <a:rPr lang="fr-FR" sz="1600" b="0" i="1" smtClean="0">
                        <a:solidFill>
                          <a:schemeClr val="bg1">
                            <a:lumMod val="50000"/>
                          </a:schemeClr>
                        </a:solidFill>
                        <a:latin typeface="Cambria Math" panose="02040503050406030204" pitchFamily="18" charset="0"/>
                      </a:rPr>
                      <m:t>(</m:t>
                    </m:r>
                    <m:r>
                      <a:rPr lang="fr-FR" sz="1600" b="0" i="1" smtClean="0">
                        <a:solidFill>
                          <a:schemeClr val="bg1">
                            <a:lumMod val="50000"/>
                          </a:schemeClr>
                        </a:solidFill>
                        <a:latin typeface="Cambria Math" panose="02040503050406030204" pitchFamily="18" charset="0"/>
                      </a:rPr>
                      <m:t>𝑝</m:t>
                    </m:r>
                    <m:r>
                      <a:rPr lang="fr-FR" sz="1600" b="0" i="1" smtClean="0">
                        <a:solidFill>
                          <a:schemeClr val="bg1">
                            <a:lumMod val="50000"/>
                          </a:schemeClr>
                        </a:solidFill>
                        <a:latin typeface="Cambria Math" panose="02040503050406030204" pitchFamily="18" charset="0"/>
                      </a:rPr>
                      <m:t>)</m:t>
                    </m:r>
                  </m:oMath>
                </a14:m>
                <a:endParaRPr lang="fr-FR" sz="1600" b="0" dirty="0" smtClean="0">
                  <a:solidFill>
                    <a:schemeClr val="bg1">
                      <a:lumMod val="50000"/>
                    </a:schemeClr>
                  </a:solidFill>
                </a:endParaRPr>
              </a:p>
              <a:p>
                <a:pPr marL="0" indent="0" algn="ctr">
                  <a:buNone/>
                </a:pPr>
                <a:r>
                  <a:rPr lang="fr-FR" sz="1600" b="0" dirty="0">
                    <a:solidFill>
                      <a:schemeClr val="bg1">
                        <a:lumMod val="50000"/>
                      </a:schemeClr>
                    </a:solidFill>
                  </a:rPr>
                  <a:t>a</a:t>
                </a:r>
                <a:r>
                  <a:rPr lang="fr-FR" sz="1600" b="0" dirty="0" smtClean="0">
                    <a:solidFill>
                      <a:schemeClr val="bg1">
                        <a:lumMod val="50000"/>
                      </a:schemeClr>
                    </a:solidFill>
                  </a:rPr>
                  <a:t>vec </a:t>
                </a:r>
                <a14:m>
                  <m:oMath xmlns:m="http://schemas.openxmlformats.org/officeDocument/2006/math">
                    <m:r>
                      <a:rPr lang="fr-FR" sz="1600" b="0" i="1" smtClean="0">
                        <a:solidFill>
                          <a:schemeClr val="bg1">
                            <a:lumMod val="50000"/>
                          </a:schemeClr>
                        </a:solidFill>
                        <a:latin typeface="Cambria Math" panose="02040503050406030204" pitchFamily="18" charset="0"/>
                      </a:rPr>
                      <m:t>𝐿</m:t>
                    </m:r>
                    <m:r>
                      <a:rPr lang="fr-FR" sz="1600" b="0" i="1" smtClean="0">
                        <a:solidFill>
                          <a:schemeClr val="bg1">
                            <a:lumMod val="50000"/>
                          </a:schemeClr>
                        </a:solidFill>
                        <a:latin typeface="Cambria Math" panose="02040503050406030204" pitchFamily="18" charset="0"/>
                      </a:rPr>
                      <m:t>:</m:t>
                    </m:r>
                    <m:r>
                      <a:rPr lang="fr-FR" sz="1600" b="0" i="1" smtClean="0">
                        <a:solidFill>
                          <a:schemeClr val="bg1">
                            <a:lumMod val="50000"/>
                          </a:schemeClr>
                        </a:solidFill>
                        <a:latin typeface="Cambria Math" panose="02040503050406030204" pitchFamily="18" charset="0"/>
                      </a:rPr>
                      <m:t>𝑝</m:t>
                    </m:r>
                    <m:r>
                      <a:rPr lang="fr-FR" sz="1600" b="0" i="1" smtClean="0">
                        <a:solidFill>
                          <a:schemeClr val="bg1">
                            <a:lumMod val="50000"/>
                          </a:schemeClr>
                        </a:solidFill>
                        <a:latin typeface="Cambria Math" panose="02040503050406030204" pitchFamily="18" charset="0"/>
                      </a:rPr>
                      <m:t>↦</m:t>
                    </m:r>
                    <m:nary>
                      <m:naryPr>
                        <m:chr m:val="∑"/>
                        <m:limLoc m:val="subSup"/>
                        <m:supHide m:val="on"/>
                        <m:ctrlPr>
                          <a:rPr lang="fr-FR" sz="1600" b="0" i="1" smtClean="0">
                            <a:solidFill>
                              <a:schemeClr val="bg1">
                                <a:lumMod val="50000"/>
                              </a:schemeClr>
                            </a:solidFill>
                            <a:latin typeface="Cambria Math" panose="02040503050406030204" pitchFamily="18" charset="0"/>
                          </a:rPr>
                        </m:ctrlPr>
                      </m:naryPr>
                      <m:sub>
                        <m:r>
                          <m:rPr>
                            <m:brk m:alnAt="9"/>
                          </m:rPr>
                          <a:rPr lang="fr-FR" sz="1600" b="0" i="1" smtClean="0">
                            <a:solidFill>
                              <a:schemeClr val="bg1">
                                <a:lumMod val="50000"/>
                              </a:schemeClr>
                            </a:solidFill>
                            <a:latin typeface="Cambria Math" panose="02040503050406030204" pitchFamily="18" charset="0"/>
                          </a:rPr>
                          <m:t>𝑖</m:t>
                        </m:r>
                      </m:sub>
                      <m:sup/>
                      <m:e>
                        <m:sSup>
                          <m:sSupPr>
                            <m:ctrlPr>
                              <a:rPr lang="fr-FR" sz="1600" b="0" i="1" smtClean="0">
                                <a:solidFill>
                                  <a:schemeClr val="bg1">
                                    <a:lumMod val="50000"/>
                                  </a:schemeClr>
                                </a:solidFill>
                                <a:latin typeface="Cambria Math" panose="02040503050406030204" pitchFamily="18" charset="0"/>
                              </a:rPr>
                            </m:ctrlPr>
                          </m:sSupPr>
                          <m:e>
                            <m:r>
                              <a:rPr lang="fr-FR" sz="1600" b="0" i="1" smtClean="0">
                                <a:solidFill>
                                  <a:schemeClr val="bg1">
                                    <a:lumMod val="50000"/>
                                  </a:schemeClr>
                                </a:solidFill>
                                <a:latin typeface="Cambria Math" panose="02040503050406030204" pitchFamily="18" charset="0"/>
                              </a:rPr>
                              <m:t>𝑥</m:t>
                            </m:r>
                          </m:e>
                          <m:sup>
                            <m:r>
                              <a:rPr lang="fr-FR" sz="1600" b="0" i="1" smtClean="0">
                                <a:solidFill>
                                  <a:schemeClr val="bg1">
                                    <a:lumMod val="50000"/>
                                  </a:schemeClr>
                                </a:solidFill>
                                <a:latin typeface="Cambria Math" panose="02040503050406030204" pitchFamily="18" charset="0"/>
                              </a:rPr>
                              <m:t>𝑖</m:t>
                            </m:r>
                          </m:sup>
                        </m:sSup>
                        <m:func>
                          <m:funcPr>
                            <m:ctrlPr>
                              <a:rPr lang="fr-FR" sz="1600" b="0" i="1" smtClean="0">
                                <a:solidFill>
                                  <a:schemeClr val="bg1">
                                    <a:lumMod val="50000"/>
                                  </a:schemeClr>
                                </a:solidFill>
                                <a:latin typeface="Cambria Math" panose="02040503050406030204" pitchFamily="18" charset="0"/>
                              </a:rPr>
                            </m:ctrlPr>
                          </m:funcPr>
                          <m:fName>
                            <m:r>
                              <m:rPr>
                                <m:sty m:val="p"/>
                              </m:rPr>
                              <a:rPr lang="fr-FR" sz="1600" b="0" i="0" smtClean="0">
                                <a:solidFill>
                                  <a:schemeClr val="bg1">
                                    <a:lumMod val="50000"/>
                                  </a:schemeClr>
                                </a:solidFill>
                                <a:latin typeface="Cambria Math" panose="02040503050406030204" pitchFamily="18" charset="0"/>
                              </a:rPr>
                              <m:t>log</m:t>
                            </m:r>
                          </m:fName>
                          <m:e>
                            <m:r>
                              <a:rPr lang="fr-FR" sz="1600" b="0" i="1" smtClean="0">
                                <a:solidFill>
                                  <a:schemeClr val="bg1">
                                    <a:lumMod val="50000"/>
                                  </a:schemeClr>
                                </a:solidFill>
                                <a:latin typeface="Cambria Math" panose="02040503050406030204" pitchFamily="18" charset="0"/>
                              </a:rPr>
                              <m:t>𝑝</m:t>
                            </m:r>
                            <m:r>
                              <a:rPr lang="fr-FR" sz="1600" b="0" i="1" smtClean="0">
                                <a:solidFill>
                                  <a:schemeClr val="bg1">
                                    <a:lumMod val="50000"/>
                                  </a:schemeClr>
                                </a:solidFill>
                                <a:latin typeface="Cambria Math" panose="02040503050406030204" pitchFamily="18" charset="0"/>
                              </a:rPr>
                              <m:t>+</m:t>
                            </m:r>
                            <m:d>
                              <m:dPr>
                                <m:ctrlPr>
                                  <a:rPr lang="fr-FR" sz="1600" b="0" i="1" smtClean="0">
                                    <a:solidFill>
                                      <a:schemeClr val="bg1">
                                        <a:lumMod val="50000"/>
                                      </a:schemeClr>
                                    </a:solidFill>
                                    <a:latin typeface="Cambria Math" panose="02040503050406030204" pitchFamily="18" charset="0"/>
                                  </a:rPr>
                                </m:ctrlPr>
                              </m:dPr>
                              <m:e>
                                <m:r>
                                  <a:rPr lang="fr-FR" sz="1600" b="0" i="1" smtClean="0">
                                    <a:solidFill>
                                      <a:schemeClr val="bg1">
                                        <a:lumMod val="50000"/>
                                      </a:schemeClr>
                                    </a:solidFill>
                                    <a:latin typeface="Cambria Math" panose="02040503050406030204" pitchFamily="18" charset="0"/>
                                  </a:rPr>
                                  <m:t>𝑛</m:t>
                                </m:r>
                                <m:r>
                                  <a:rPr lang="fr-FR" sz="1600" b="0" i="1" smtClean="0">
                                    <a:solidFill>
                                      <a:schemeClr val="bg1">
                                        <a:lumMod val="50000"/>
                                      </a:schemeClr>
                                    </a:solidFill>
                                    <a:latin typeface="Cambria Math" panose="02040503050406030204" pitchFamily="18" charset="0"/>
                                  </a:rPr>
                                  <m:t>−</m:t>
                                </m:r>
                                <m:nary>
                                  <m:naryPr>
                                    <m:chr m:val="∑"/>
                                    <m:limLoc m:val="subSup"/>
                                    <m:supHide m:val="on"/>
                                    <m:ctrlPr>
                                      <a:rPr lang="fr-FR" sz="1600" b="0" i="1" smtClean="0">
                                        <a:solidFill>
                                          <a:schemeClr val="bg1">
                                            <a:lumMod val="50000"/>
                                          </a:schemeClr>
                                        </a:solidFill>
                                        <a:latin typeface="Cambria Math" panose="02040503050406030204" pitchFamily="18" charset="0"/>
                                      </a:rPr>
                                    </m:ctrlPr>
                                  </m:naryPr>
                                  <m:sub>
                                    <m:r>
                                      <m:rPr>
                                        <m:brk m:alnAt="9"/>
                                      </m:rPr>
                                      <a:rPr lang="fr-FR" sz="1600" b="0" i="1" smtClean="0">
                                        <a:solidFill>
                                          <a:schemeClr val="bg1">
                                            <a:lumMod val="50000"/>
                                          </a:schemeClr>
                                        </a:solidFill>
                                        <a:latin typeface="Cambria Math" panose="02040503050406030204" pitchFamily="18" charset="0"/>
                                      </a:rPr>
                                      <m:t>𝑖</m:t>
                                    </m:r>
                                  </m:sub>
                                  <m:sup/>
                                  <m:e>
                                    <m:sSup>
                                      <m:sSupPr>
                                        <m:ctrlPr>
                                          <a:rPr lang="fr-FR" sz="1600" b="0" i="1" smtClean="0">
                                            <a:solidFill>
                                              <a:schemeClr val="bg1">
                                                <a:lumMod val="50000"/>
                                              </a:schemeClr>
                                            </a:solidFill>
                                            <a:latin typeface="Cambria Math" panose="02040503050406030204" pitchFamily="18" charset="0"/>
                                          </a:rPr>
                                        </m:ctrlPr>
                                      </m:sSupPr>
                                      <m:e>
                                        <m:r>
                                          <a:rPr lang="fr-FR" sz="1600" b="0" i="1" smtClean="0">
                                            <a:solidFill>
                                              <a:schemeClr val="bg1">
                                                <a:lumMod val="50000"/>
                                              </a:schemeClr>
                                            </a:solidFill>
                                            <a:latin typeface="Cambria Math" panose="02040503050406030204" pitchFamily="18" charset="0"/>
                                          </a:rPr>
                                          <m:t>𝑥</m:t>
                                        </m:r>
                                      </m:e>
                                      <m:sup>
                                        <m:r>
                                          <a:rPr lang="fr-FR" sz="1600" b="0" i="1" smtClean="0">
                                            <a:solidFill>
                                              <a:schemeClr val="bg1">
                                                <a:lumMod val="50000"/>
                                              </a:schemeClr>
                                            </a:solidFill>
                                            <a:latin typeface="Cambria Math" panose="02040503050406030204" pitchFamily="18" charset="0"/>
                                          </a:rPr>
                                          <m:t>𝑖</m:t>
                                        </m:r>
                                      </m:sup>
                                    </m:sSup>
                                  </m:e>
                                </m:nary>
                              </m:e>
                            </m:d>
                            <m:func>
                              <m:funcPr>
                                <m:ctrlPr>
                                  <a:rPr lang="fr-FR" sz="1600" b="0" i="1" smtClean="0">
                                    <a:solidFill>
                                      <a:schemeClr val="bg1">
                                        <a:lumMod val="50000"/>
                                      </a:schemeClr>
                                    </a:solidFill>
                                    <a:latin typeface="Cambria Math" panose="02040503050406030204" pitchFamily="18" charset="0"/>
                                  </a:rPr>
                                </m:ctrlPr>
                              </m:funcPr>
                              <m:fName>
                                <m:r>
                                  <m:rPr>
                                    <m:sty m:val="p"/>
                                  </m:rPr>
                                  <a:rPr lang="fr-FR" sz="1600" b="0" i="0" smtClean="0">
                                    <a:solidFill>
                                      <a:schemeClr val="bg1">
                                        <a:lumMod val="50000"/>
                                      </a:schemeClr>
                                    </a:solidFill>
                                    <a:latin typeface="Cambria Math" panose="02040503050406030204" pitchFamily="18" charset="0"/>
                                  </a:rPr>
                                  <m:t>log</m:t>
                                </m:r>
                              </m:fName>
                              <m:e>
                                <m:r>
                                  <a:rPr lang="fr-FR" sz="1600" b="0" i="1" smtClean="0">
                                    <a:solidFill>
                                      <a:schemeClr val="bg1">
                                        <a:lumMod val="50000"/>
                                      </a:schemeClr>
                                    </a:solidFill>
                                    <a:latin typeface="Cambria Math" panose="02040503050406030204" pitchFamily="18" charset="0"/>
                                  </a:rPr>
                                  <m:t>(1−</m:t>
                                </m:r>
                                <m:r>
                                  <a:rPr lang="fr-FR" sz="1600" b="0" i="1" smtClean="0">
                                    <a:solidFill>
                                      <a:schemeClr val="bg1">
                                        <a:lumMod val="50000"/>
                                      </a:schemeClr>
                                    </a:solidFill>
                                    <a:latin typeface="Cambria Math" panose="02040503050406030204" pitchFamily="18" charset="0"/>
                                  </a:rPr>
                                  <m:t>𝑝</m:t>
                                </m:r>
                                <m:r>
                                  <a:rPr lang="fr-FR" sz="1600" b="0" i="1" smtClean="0">
                                    <a:solidFill>
                                      <a:schemeClr val="bg1">
                                        <a:lumMod val="50000"/>
                                      </a:schemeClr>
                                    </a:solidFill>
                                    <a:latin typeface="Cambria Math" panose="02040503050406030204" pitchFamily="18" charset="0"/>
                                  </a:rPr>
                                  <m:t>)</m:t>
                                </m:r>
                              </m:e>
                            </m:func>
                          </m:e>
                        </m:func>
                      </m:e>
                    </m:nary>
                    <m:r>
                      <a:rPr lang="fr-FR" sz="1600" b="0" i="1" smtClean="0">
                        <a:solidFill>
                          <a:schemeClr val="bg1">
                            <a:lumMod val="50000"/>
                          </a:schemeClr>
                        </a:solidFill>
                        <a:latin typeface="Cambria Math" panose="02040503050406030204" pitchFamily="18" charset="0"/>
                      </a:rPr>
                      <m:t> </m:t>
                    </m:r>
                  </m:oMath>
                </a14:m>
                <a:r>
                  <a:rPr lang="fr-FR" sz="1600" b="0" dirty="0" smtClean="0">
                    <a:solidFill>
                      <a:schemeClr val="bg1">
                        <a:lumMod val="50000"/>
                      </a:schemeClr>
                    </a:solidFill>
                  </a:rPr>
                  <a:t>concave.</a:t>
                </a:r>
              </a:p>
              <a:p>
                <a:pPr marL="216000" indent="0">
                  <a:spcBef>
                    <a:spcPts val="600"/>
                  </a:spcBef>
                  <a:buNone/>
                </a:pPr>
                <a14:m>
                  <m:oMath xmlns:m="http://schemas.openxmlformats.org/officeDocument/2006/math">
                    <m:sSub>
                      <m:sSubPr>
                        <m:ctrlPr>
                          <a:rPr lang="fr-FR" sz="1600" b="0" i="1" smtClean="0">
                            <a:solidFill>
                              <a:schemeClr val="bg1">
                                <a:lumMod val="50000"/>
                              </a:schemeClr>
                            </a:solidFill>
                            <a:latin typeface="Cambria Math" panose="02040503050406030204" pitchFamily="18" charset="0"/>
                          </a:rPr>
                        </m:ctrlPr>
                      </m:sSubPr>
                      <m:e>
                        <m:r>
                          <a:rPr lang="fr-FR" sz="1600" b="0" i="1" smtClean="0">
                            <a:solidFill>
                              <a:schemeClr val="bg1">
                                <a:lumMod val="50000"/>
                              </a:schemeClr>
                            </a:solidFill>
                            <a:latin typeface="Cambria Math" panose="02040503050406030204" pitchFamily="18" charset="0"/>
                          </a:rPr>
                          <m:t>𝜕</m:t>
                        </m:r>
                      </m:e>
                      <m:sub>
                        <m:r>
                          <a:rPr lang="fr-FR" sz="1600" b="0" i="1" smtClean="0">
                            <a:solidFill>
                              <a:schemeClr val="bg1">
                                <a:lumMod val="50000"/>
                              </a:schemeClr>
                            </a:solidFill>
                            <a:latin typeface="Cambria Math" panose="02040503050406030204" pitchFamily="18" charset="0"/>
                          </a:rPr>
                          <m:t>𝑝</m:t>
                        </m:r>
                      </m:sub>
                    </m:sSub>
                    <m:r>
                      <a:rPr lang="fr-FR" sz="1600" b="0" i="1" smtClean="0">
                        <a:solidFill>
                          <a:schemeClr val="bg1">
                            <a:lumMod val="50000"/>
                          </a:schemeClr>
                        </a:solidFill>
                        <a:latin typeface="Cambria Math" panose="02040503050406030204" pitchFamily="18" charset="0"/>
                      </a:rPr>
                      <m:t>𝐿</m:t>
                    </m:r>
                    <m:r>
                      <a:rPr lang="fr-FR" sz="1600" b="0" i="1" smtClean="0">
                        <a:solidFill>
                          <a:schemeClr val="bg1">
                            <a:lumMod val="50000"/>
                          </a:schemeClr>
                        </a:solidFill>
                        <a:latin typeface="Cambria Math" panose="02040503050406030204" pitchFamily="18" charset="0"/>
                      </a:rPr>
                      <m:t>(</m:t>
                    </m:r>
                    <m:sSub>
                      <m:sSubPr>
                        <m:ctrlPr>
                          <a:rPr lang="fr-FR" sz="1600" b="0" i="1">
                            <a:solidFill>
                              <a:schemeClr val="bg1">
                                <a:lumMod val="50000"/>
                              </a:schemeClr>
                            </a:solidFill>
                            <a:latin typeface="Cambria Math" panose="02040503050406030204" pitchFamily="18" charset="0"/>
                          </a:rPr>
                        </m:ctrlPr>
                      </m:sSubPr>
                      <m:e>
                        <m:acc>
                          <m:accPr>
                            <m:chr m:val="̂"/>
                            <m:ctrlPr>
                              <a:rPr lang="fr-FR" sz="1600" b="0" i="1">
                                <a:solidFill>
                                  <a:schemeClr val="bg1">
                                    <a:lumMod val="50000"/>
                                  </a:schemeClr>
                                </a:solidFill>
                                <a:latin typeface="Cambria Math" panose="02040503050406030204" pitchFamily="18" charset="0"/>
                              </a:rPr>
                            </m:ctrlPr>
                          </m:accPr>
                          <m:e>
                            <m:r>
                              <a:rPr lang="fr-FR" sz="1600" b="0" i="1">
                                <a:solidFill>
                                  <a:schemeClr val="bg1">
                                    <a:lumMod val="50000"/>
                                  </a:schemeClr>
                                </a:solidFill>
                                <a:latin typeface="Cambria Math" panose="02040503050406030204" pitchFamily="18" charset="0"/>
                              </a:rPr>
                              <m:t>𝑝</m:t>
                            </m:r>
                          </m:e>
                        </m:acc>
                      </m:e>
                      <m:sub>
                        <m:r>
                          <m:rPr>
                            <m:sty m:val="p"/>
                          </m:rPr>
                          <a:rPr lang="fr-FR" sz="1600" b="0">
                            <a:solidFill>
                              <a:schemeClr val="bg1">
                                <a:lumMod val="50000"/>
                              </a:schemeClr>
                            </a:solidFill>
                            <a:latin typeface="Cambria Math" panose="02040503050406030204" pitchFamily="18" charset="0"/>
                          </a:rPr>
                          <m:t>MLE</m:t>
                        </m:r>
                      </m:sub>
                    </m:sSub>
                    <m:r>
                      <a:rPr lang="fr-FR" sz="1600" b="0" i="1" smtClean="0">
                        <a:solidFill>
                          <a:schemeClr val="bg1">
                            <a:lumMod val="50000"/>
                          </a:schemeClr>
                        </a:solidFill>
                        <a:latin typeface="Cambria Math" panose="02040503050406030204" pitchFamily="18" charset="0"/>
                      </a:rPr>
                      <m:t>)=0⇒</m:t>
                    </m:r>
                  </m:oMath>
                </a14:m>
                <a:r>
                  <a:rPr lang="fr-FR" sz="1600" b="0" dirty="0" smtClean="0">
                    <a:solidFill>
                      <a:schemeClr val="bg1">
                        <a:lumMod val="50000"/>
                      </a:schemeClr>
                    </a:solidFill>
                  </a:rPr>
                  <a:t> </a:t>
                </a:r>
                <a14:m>
                  <m:oMath xmlns:m="http://schemas.openxmlformats.org/officeDocument/2006/math">
                    <m:r>
                      <a:rPr lang="fr-FR" sz="1600" b="0" i="1" smtClean="0">
                        <a:solidFill>
                          <a:schemeClr val="bg1">
                            <a:lumMod val="50000"/>
                          </a:schemeClr>
                        </a:solidFill>
                        <a:latin typeface="Cambria Math" panose="02040503050406030204" pitchFamily="18" charset="0"/>
                      </a:rPr>
                      <m:t>(1−</m:t>
                    </m:r>
                    <m:sSub>
                      <m:sSubPr>
                        <m:ctrlPr>
                          <a:rPr lang="fr-FR" sz="1600" b="0" i="1" smtClean="0">
                            <a:solidFill>
                              <a:schemeClr val="bg1">
                                <a:lumMod val="50000"/>
                              </a:schemeClr>
                            </a:solidFill>
                            <a:latin typeface="Cambria Math" panose="02040503050406030204" pitchFamily="18" charset="0"/>
                          </a:rPr>
                        </m:ctrlPr>
                      </m:sSubPr>
                      <m:e>
                        <m:acc>
                          <m:accPr>
                            <m:chr m:val="̂"/>
                            <m:ctrlPr>
                              <a:rPr lang="fr-FR" sz="1600" b="0" i="1" smtClean="0">
                                <a:solidFill>
                                  <a:schemeClr val="bg1">
                                    <a:lumMod val="50000"/>
                                  </a:schemeClr>
                                </a:solidFill>
                                <a:latin typeface="Cambria Math" panose="02040503050406030204" pitchFamily="18" charset="0"/>
                              </a:rPr>
                            </m:ctrlPr>
                          </m:accPr>
                          <m:e>
                            <m:r>
                              <a:rPr lang="fr-FR" sz="1600" b="0" i="1" smtClean="0">
                                <a:solidFill>
                                  <a:schemeClr val="bg1">
                                    <a:lumMod val="50000"/>
                                  </a:schemeClr>
                                </a:solidFill>
                                <a:latin typeface="Cambria Math" panose="02040503050406030204" pitchFamily="18" charset="0"/>
                              </a:rPr>
                              <m:t>𝑝</m:t>
                            </m:r>
                          </m:e>
                        </m:acc>
                      </m:e>
                      <m:sub>
                        <m:r>
                          <m:rPr>
                            <m:sty m:val="p"/>
                          </m:rPr>
                          <a:rPr lang="fr-FR" sz="1600" b="0" i="0" smtClean="0">
                            <a:solidFill>
                              <a:schemeClr val="bg1">
                                <a:lumMod val="50000"/>
                              </a:schemeClr>
                            </a:solidFill>
                            <a:latin typeface="Cambria Math" panose="02040503050406030204" pitchFamily="18" charset="0"/>
                          </a:rPr>
                          <m:t>MLE</m:t>
                        </m:r>
                      </m:sub>
                    </m:sSub>
                    <m:r>
                      <a:rPr lang="fr-FR" sz="1600" b="0" i="1" smtClean="0">
                        <a:solidFill>
                          <a:schemeClr val="bg1">
                            <a:lumMod val="50000"/>
                          </a:schemeClr>
                        </a:solidFill>
                        <a:latin typeface="Cambria Math" panose="02040503050406030204" pitchFamily="18" charset="0"/>
                      </a:rPr>
                      <m:t>)</m:t>
                    </m:r>
                    <m:nary>
                      <m:naryPr>
                        <m:chr m:val="∑"/>
                        <m:limLoc m:val="subSup"/>
                        <m:supHide m:val="on"/>
                        <m:ctrlPr>
                          <a:rPr lang="fr-FR" sz="1600" b="0" i="1" smtClean="0">
                            <a:solidFill>
                              <a:schemeClr val="bg1">
                                <a:lumMod val="50000"/>
                              </a:schemeClr>
                            </a:solidFill>
                            <a:latin typeface="Cambria Math" panose="02040503050406030204" pitchFamily="18" charset="0"/>
                          </a:rPr>
                        </m:ctrlPr>
                      </m:naryPr>
                      <m:sub>
                        <m:r>
                          <m:rPr>
                            <m:brk m:alnAt="9"/>
                          </m:rPr>
                          <a:rPr lang="fr-FR" sz="1600" b="0" i="1" smtClean="0">
                            <a:solidFill>
                              <a:schemeClr val="bg1">
                                <a:lumMod val="50000"/>
                              </a:schemeClr>
                            </a:solidFill>
                            <a:latin typeface="Cambria Math" panose="02040503050406030204" pitchFamily="18" charset="0"/>
                          </a:rPr>
                          <m:t>𝑖</m:t>
                        </m:r>
                      </m:sub>
                      <m:sup/>
                      <m:e>
                        <m:sSup>
                          <m:sSupPr>
                            <m:ctrlPr>
                              <a:rPr lang="fr-FR" sz="1600" b="0" i="1" smtClean="0">
                                <a:solidFill>
                                  <a:schemeClr val="bg1">
                                    <a:lumMod val="50000"/>
                                  </a:schemeClr>
                                </a:solidFill>
                                <a:latin typeface="Cambria Math" panose="02040503050406030204" pitchFamily="18" charset="0"/>
                              </a:rPr>
                            </m:ctrlPr>
                          </m:sSupPr>
                          <m:e>
                            <m:r>
                              <a:rPr lang="fr-FR" sz="1600" b="0" i="1" smtClean="0">
                                <a:solidFill>
                                  <a:schemeClr val="bg1">
                                    <a:lumMod val="50000"/>
                                  </a:schemeClr>
                                </a:solidFill>
                                <a:latin typeface="Cambria Math" panose="02040503050406030204" pitchFamily="18" charset="0"/>
                              </a:rPr>
                              <m:t>𝑥</m:t>
                            </m:r>
                          </m:e>
                          <m:sup>
                            <m:r>
                              <a:rPr lang="fr-FR" sz="1600" b="0" i="1" smtClean="0">
                                <a:solidFill>
                                  <a:schemeClr val="bg1">
                                    <a:lumMod val="50000"/>
                                  </a:schemeClr>
                                </a:solidFill>
                                <a:latin typeface="Cambria Math" panose="02040503050406030204" pitchFamily="18" charset="0"/>
                              </a:rPr>
                              <m:t>𝑖</m:t>
                            </m:r>
                          </m:sup>
                        </m:sSup>
                        <m:r>
                          <a:rPr lang="fr-FR" sz="1600" b="0" i="1" smtClean="0">
                            <a:solidFill>
                              <a:schemeClr val="bg1">
                                <a:lumMod val="50000"/>
                              </a:schemeClr>
                            </a:solidFill>
                            <a:latin typeface="Cambria Math" panose="02040503050406030204" pitchFamily="18" charset="0"/>
                          </a:rPr>
                          <m:t>−</m:t>
                        </m:r>
                        <m:sSub>
                          <m:sSubPr>
                            <m:ctrlPr>
                              <a:rPr lang="fr-FR" sz="1600" b="0" i="1" smtClean="0">
                                <a:solidFill>
                                  <a:schemeClr val="bg1">
                                    <a:lumMod val="50000"/>
                                  </a:schemeClr>
                                </a:solidFill>
                                <a:latin typeface="Cambria Math" panose="02040503050406030204" pitchFamily="18" charset="0"/>
                              </a:rPr>
                            </m:ctrlPr>
                          </m:sSubPr>
                          <m:e>
                            <m:acc>
                              <m:accPr>
                                <m:chr m:val="̂"/>
                                <m:ctrlPr>
                                  <a:rPr lang="fr-FR" sz="1600" b="0" i="1" smtClean="0">
                                    <a:solidFill>
                                      <a:schemeClr val="bg1">
                                        <a:lumMod val="50000"/>
                                      </a:schemeClr>
                                    </a:solidFill>
                                    <a:latin typeface="Cambria Math" panose="02040503050406030204" pitchFamily="18" charset="0"/>
                                  </a:rPr>
                                </m:ctrlPr>
                              </m:accPr>
                              <m:e>
                                <m:r>
                                  <a:rPr lang="fr-FR" sz="1600" b="0" i="1" smtClean="0">
                                    <a:solidFill>
                                      <a:schemeClr val="bg1">
                                        <a:lumMod val="50000"/>
                                      </a:schemeClr>
                                    </a:solidFill>
                                    <a:latin typeface="Cambria Math" panose="02040503050406030204" pitchFamily="18" charset="0"/>
                                  </a:rPr>
                                  <m:t>𝑝</m:t>
                                </m:r>
                              </m:e>
                            </m:acc>
                          </m:e>
                          <m:sub>
                            <m:r>
                              <m:rPr>
                                <m:sty m:val="p"/>
                              </m:rPr>
                              <a:rPr lang="fr-FR" sz="1600" b="0" i="0" smtClean="0">
                                <a:solidFill>
                                  <a:schemeClr val="bg1">
                                    <a:lumMod val="50000"/>
                                  </a:schemeClr>
                                </a:solidFill>
                                <a:latin typeface="Cambria Math" panose="02040503050406030204" pitchFamily="18" charset="0"/>
                              </a:rPr>
                              <m:t>MLE</m:t>
                            </m:r>
                          </m:sub>
                        </m:sSub>
                      </m:e>
                    </m:nary>
                    <m:r>
                      <a:rPr lang="fr-FR" sz="1600" b="0" i="1" smtClean="0">
                        <a:solidFill>
                          <a:schemeClr val="bg1">
                            <a:lumMod val="50000"/>
                          </a:schemeClr>
                        </a:solidFill>
                        <a:latin typeface="Cambria Math" panose="02040503050406030204" pitchFamily="18" charset="0"/>
                      </a:rPr>
                      <m:t>(</m:t>
                    </m:r>
                    <m:r>
                      <a:rPr lang="fr-FR" sz="1600" b="0" i="1" smtClean="0">
                        <a:solidFill>
                          <a:schemeClr val="bg1">
                            <a:lumMod val="50000"/>
                          </a:schemeClr>
                        </a:solidFill>
                        <a:latin typeface="Cambria Math" panose="02040503050406030204" pitchFamily="18" charset="0"/>
                      </a:rPr>
                      <m:t>𝑛</m:t>
                    </m:r>
                    <m:r>
                      <a:rPr lang="fr-FR" sz="1600" b="0" i="1" smtClean="0">
                        <a:solidFill>
                          <a:schemeClr val="bg1">
                            <a:lumMod val="50000"/>
                          </a:schemeClr>
                        </a:solidFill>
                        <a:latin typeface="Cambria Math" panose="02040503050406030204" pitchFamily="18" charset="0"/>
                      </a:rPr>
                      <m:t>−</m:t>
                    </m:r>
                    <m:nary>
                      <m:naryPr>
                        <m:chr m:val="∑"/>
                        <m:supHide m:val="on"/>
                        <m:ctrlPr>
                          <a:rPr lang="fr-FR" sz="1600" b="0" i="1" smtClean="0">
                            <a:solidFill>
                              <a:schemeClr val="bg1">
                                <a:lumMod val="50000"/>
                              </a:schemeClr>
                            </a:solidFill>
                            <a:latin typeface="Cambria Math" panose="02040503050406030204" pitchFamily="18" charset="0"/>
                          </a:rPr>
                        </m:ctrlPr>
                      </m:naryPr>
                      <m:sub>
                        <m:r>
                          <m:rPr>
                            <m:brk m:alnAt="7"/>
                          </m:rPr>
                          <a:rPr lang="fr-FR" sz="1600" b="0" i="1" smtClean="0">
                            <a:solidFill>
                              <a:schemeClr val="bg1">
                                <a:lumMod val="50000"/>
                              </a:schemeClr>
                            </a:solidFill>
                            <a:latin typeface="Cambria Math" panose="02040503050406030204" pitchFamily="18" charset="0"/>
                          </a:rPr>
                          <m:t>𝑖</m:t>
                        </m:r>
                      </m:sub>
                      <m:sup/>
                      <m:e>
                        <m:sSup>
                          <m:sSupPr>
                            <m:ctrlPr>
                              <a:rPr lang="fr-FR" sz="1600" b="0" i="1" smtClean="0">
                                <a:solidFill>
                                  <a:schemeClr val="bg1">
                                    <a:lumMod val="50000"/>
                                  </a:schemeClr>
                                </a:solidFill>
                                <a:latin typeface="Cambria Math" panose="02040503050406030204" pitchFamily="18" charset="0"/>
                              </a:rPr>
                            </m:ctrlPr>
                          </m:sSupPr>
                          <m:e>
                            <m:r>
                              <a:rPr lang="fr-FR" sz="1600" b="0" i="1" smtClean="0">
                                <a:solidFill>
                                  <a:schemeClr val="bg1">
                                    <a:lumMod val="50000"/>
                                  </a:schemeClr>
                                </a:solidFill>
                                <a:latin typeface="Cambria Math" panose="02040503050406030204" pitchFamily="18" charset="0"/>
                              </a:rPr>
                              <m:t>𝑥</m:t>
                            </m:r>
                          </m:e>
                          <m:sup>
                            <m:r>
                              <a:rPr lang="fr-FR" sz="1600" b="0" i="1" smtClean="0">
                                <a:solidFill>
                                  <a:schemeClr val="bg1">
                                    <a:lumMod val="50000"/>
                                  </a:schemeClr>
                                </a:solidFill>
                                <a:latin typeface="Cambria Math" panose="02040503050406030204" pitchFamily="18" charset="0"/>
                              </a:rPr>
                              <m:t>𝑖</m:t>
                            </m:r>
                          </m:sup>
                        </m:sSup>
                        <m:r>
                          <a:rPr lang="fr-FR" sz="1600" b="0" i="1" smtClean="0">
                            <a:solidFill>
                              <a:schemeClr val="bg1">
                                <a:lumMod val="50000"/>
                              </a:schemeClr>
                            </a:solidFill>
                            <a:latin typeface="Cambria Math" panose="02040503050406030204" pitchFamily="18" charset="0"/>
                          </a:rPr>
                          <m:t>)=0</m:t>
                        </m:r>
                      </m:e>
                    </m:nary>
                  </m:oMath>
                </a14:m>
                <a:r>
                  <a:rPr lang="fr-FR" sz="1600" b="0" dirty="0" smtClean="0">
                    <a:solidFill>
                      <a:schemeClr val="bg1">
                        <a:lumMod val="50000"/>
                      </a:schemeClr>
                    </a:solidFill>
                  </a:rPr>
                  <a:t> et donc  </a:t>
                </a:r>
                <a14:m>
                  <m:oMath xmlns:m="http://schemas.openxmlformats.org/officeDocument/2006/math">
                    <m:sSub>
                      <m:sSubPr>
                        <m:ctrlPr>
                          <a:rPr lang="fr-FR" sz="1600" b="0" i="1" smtClean="0">
                            <a:solidFill>
                              <a:schemeClr val="bg1">
                                <a:lumMod val="50000"/>
                              </a:schemeClr>
                            </a:solidFill>
                            <a:latin typeface="Cambria Math" panose="02040503050406030204" pitchFamily="18" charset="0"/>
                          </a:rPr>
                        </m:ctrlPr>
                      </m:sSubPr>
                      <m:e>
                        <m:acc>
                          <m:accPr>
                            <m:chr m:val="̂"/>
                            <m:ctrlPr>
                              <a:rPr lang="fr-FR" sz="1600" b="0" i="1" smtClean="0">
                                <a:solidFill>
                                  <a:schemeClr val="bg1">
                                    <a:lumMod val="50000"/>
                                  </a:schemeClr>
                                </a:solidFill>
                                <a:latin typeface="Cambria Math" panose="02040503050406030204" pitchFamily="18" charset="0"/>
                              </a:rPr>
                            </m:ctrlPr>
                          </m:accPr>
                          <m:e>
                            <m:r>
                              <a:rPr lang="fr-FR" sz="1600" b="0" i="1" smtClean="0">
                                <a:solidFill>
                                  <a:schemeClr val="bg1">
                                    <a:lumMod val="50000"/>
                                  </a:schemeClr>
                                </a:solidFill>
                                <a:latin typeface="Cambria Math" panose="02040503050406030204" pitchFamily="18" charset="0"/>
                              </a:rPr>
                              <m:t>𝑝</m:t>
                            </m:r>
                          </m:e>
                        </m:acc>
                      </m:e>
                      <m:sub>
                        <m:r>
                          <a:rPr lang="fr-FR" sz="1600" b="0" i="1" smtClean="0">
                            <a:solidFill>
                              <a:schemeClr val="bg1">
                                <a:lumMod val="50000"/>
                              </a:schemeClr>
                            </a:solidFill>
                            <a:latin typeface="Cambria Math" panose="02040503050406030204" pitchFamily="18" charset="0"/>
                          </a:rPr>
                          <m:t>𝑀𝐿𝐸</m:t>
                        </m:r>
                      </m:sub>
                    </m:sSub>
                    <m:r>
                      <a:rPr lang="fr-FR" sz="1600" b="0" i="1" smtClean="0">
                        <a:solidFill>
                          <a:schemeClr val="bg1">
                            <a:lumMod val="50000"/>
                          </a:schemeClr>
                        </a:solidFill>
                        <a:latin typeface="Cambria Math" panose="02040503050406030204" pitchFamily="18" charset="0"/>
                      </a:rPr>
                      <m:t>=</m:t>
                    </m:r>
                    <m:f>
                      <m:fPr>
                        <m:ctrlPr>
                          <a:rPr lang="fr-FR" sz="1600" b="0" i="1" smtClean="0">
                            <a:solidFill>
                              <a:schemeClr val="bg1">
                                <a:lumMod val="50000"/>
                              </a:schemeClr>
                            </a:solidFill>
                            <a:latin typeface="Cambria Math" panose="02040503050406030204" pitchFamily="18" charset="0"/>
                          </a:rPr>
                        </m:ctrlPr>
                      </m:fPr>
                      <m:num>
                        <m:r>
                          <a:rPr lang="fr-FR" sz="1600" b="0" i="1" smtClean="0">
                            <a:solidFill>
                              <a:schemeClr val="bg1">
                                <a:lumMod val="50000"/>
                              </a:schemeClr>
                            </a:solidFill>
                            <a:latin typeface="Cambria Math" panose="02040503050406030204" pitchFamily="18" charset="0"/>
                          </a:rPr>
                          <m:t>1</m:t>
                        </m:r>
                      </m:num>
                      <m:den>
                        <m:r>
                          <a:rPr lang="fr-FR" sz="1600" b="0" i="1" smtClean="0">
                            <a:solidFill>
                              <a:schemeClr val="bg1">
                                <a:lumMod val="50000"/>
                              </a:schemeClr>
                            </a:solidFill>
                            <a:latin typeface="Cambria Math" panose="02040503050406030204" pitchFamily="18" charset="0"/>
                          </a:rPr>
                          <m:t>𝑛</m:t>
                        </m:r>
                      </m:den>
                    </m:f>
                    <m:nary>
                      <m:naryPr>
                        <m:chr m:val="∑"/>
                        <m:ctrlPr>
                          <a:rPr lang="fr-FR" sz="1600" b="0" i="1" smtClean="0">
                            <a:solidFill>
                              <a:schemeClr val="bg1">
                                <a:lumMod val="50000"/>
                              </a:schemeClr>
                            </a:solidFill>
                            <a:latin typeface="Cambria Math" panose="02040503050406030204" pitchFamily="18" charset="0"/>
                          </a:rPr>
                        </m:ctrlPr>
                      </m:naryPr>
                      <m:sub>
                        <m:r>
                          <m:rPr>
                            <m:brk m:alnAt="23"/>
                          </m:rPr>
                          <a:rPr lang="fr-FR" sz="1600" b="0" i="1" smtClean="0">
                            <a:solidFill>
                              <a:schemeClr val="bg1">
                                <a:lumMod val="50000"/>
                              </a:schemeClr>
                            </a:solidFill>
                            <a:latin typeface="Cambria Math" panose="02040503050406030204" pitchFamily="18" charset="0"/>
                          </a:rPr>
                          <m:t>𝑖</m:t>
                        </m:r>
                        <m:r>
                          <a:rPr lang="fr-FR" sz="1600" b="0" i="1" smtClean="0">
                            <a:solidFill>
                              <a:schemeClr val="bg1">
                                <a:lumMod val="50000"/>
                              </a:schemeClr>
                            </a:solidFill>
                            <a:latin typeface="Cambria Math" panose="02040503050406030204" pitchFamily="18" charset="0"/>
                          </a:rPr>
                          <m:t>=1</m:t>
                        </m:r>
                      </m:sub>
                      <m:sup>
                        <m:r>
                          <a:rPr lang="fr-FR" sz="1600" b="0" i="1" smtClean="0">
                            <a:solidFill>
                              <a:schemeClr val="bg1">
                                <a:lumMod val="50000"/>
                              </a:schemeClr>
                            </a:solidFill>
                            <a:latin typeface="Cambria Math" panose="02040503050406030204" pitchFamily="18" charset="0"/>
                          </a:rPr>
                          <m:t>𝑛</m:t>
                        </m:r>
                      </m:sup>
                      <m:e>
                        <m:sSup>
                          <m:sSupPr>
                            <m:ctrlPr>
                              <a:rPr lang="fr-FR" sz="1600" b="0" i="1" smtClean="0">
                                <a:solidFill>
                                  <a:schemeClr val="bg1">
                                    <a:lumMod val="50000"/>
                                  </a:schemeClr>
                                </a:solidFill>
                                <a:latin typeface="Cambria Math" panose="02040503050406030204" pitchFamily="18" charset="0"/>
                              </a:rPr>
                            </m:ctrlPr>
                          </m:sSupPr>
                          <m:e>
                            <m:r>
                              <a:rPr lang="fr-FR" sz="1600" b="0" i="1" smtClean="0">
                                <a:solidFill>
                                  <a:schemeClr val="bg1">
                                    <a:lumMod val="50000"/>
                                  </a:schemeClr>
                                </a:solidFill>
                                <a:latin typeface="Cambria Math" panose="02040503050406030204" pitchFamily="18" charset="0"/>
                              </a:rPr>
                              <m:t>𝑥</m:t>
                            </m:r>
                          </m:e>
                          <m:sup>
                            <m:r>
                              <a:rPr lang="fr-FR" sz="1600" b="0" i="1" smtClean="0">
                                <a:solidFill>
                                  <a:schemeClr val="bg1">
                                    <a:lumMod val="50000"/>
                                  </a:schemeClr>
                                </a:solidFill>
                                <a:latin typeface="Cambria Math" panose="02040503050406030204" pitchFamily="18" charset="0"/>
                              </a:rPr>
                              <m:t>𝑖</m:t>
                            </m:r>
                          </m:sup>
                        </m:sSup>
                      </m:e>
                    </m:nary>
                  </m:oMath>
                </a14:m>
                <a:r>
                  <a:rPr lang="fr-FR" sz="1600" b="0" dirty="0" smtClean="0">
                    <a:solidFill>
                      <a:schemeClr val="bg1">
                        <a:lumMod val="50000"/>
                      </a:schemeClr>
                    </a:solidFill>
                  </a:rPr>
                  <a:t>.</a:t>
                </a:r>
              </a:p>
            </p:txBody>
          </p:sp>
        </mc:Choice>
        <mc:Fallback xmlns="">
          <p:sp>
            <p:nvSpPr>
              <p:cNvPr id="24" name="Espace réservé du contenu 4"/>
              <p:cNvSpPr txBox="1">
                <a:spLocks noRot="1" noChangeAspect="1" noMove="1" noResize="1" noEditPoints="1" noAdjustHandles="1" noChangeArrowheads="1" noChangeShapeType="1" noTextEdit="1"/>
              </p:cNvSpPr>
              <p:nvPr/>
            </p:nvSpPr>
            <p:spPr>
              <a:xfrm>
                <a:off x="136609" y="773396"/>
                <a:ext cx="8760502" cy="4331917"/>
              </a:xfrm>
              <a:prstGeom prst="rect">
                <a:avLst/>
              </a:prstGeom>
              <a:blipFill>
                <a:blip r:embed="rId3"/>
                <a:stretch>
                  <a:fillRect l="-139" t="-423" r="-209" b="-10986"/>
                </a:stretch>
              </a:blipFill>
            </p:spPr>
            <p:txBody>
              <a:bodyPr/>
              <a:lstStyle/>
              <a:p>
                <a:r>
                  <a:rPr lang="en-US">
                    <a:noFill/>
                  </a:rPr>
                  <a:t> </a:t>
                </a:r>
              </a:p>
            </p:txBody>
          </p:sp>
        </mc:Fallback>
      </mc:AlternateContent>
    </p:spTree>
    <p:extLst>
      <p:ext uri="{BB962C8B-B14F-4D97-AF65-F5344CB8AC3E}">
        <p14:creationId xmlns:p14="http://schemas.microsoft.com/office/powerpoint/2010/main" val="153345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4">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p>
            <a:pPr algn="ctr"/>
            <a:fld id="{854A34C9-9A4B-6445-85E1-F779B5E87362}" type="slidenum">
              <a:rPr lang="fr-FR" sz="1000">
                <a:solidFill>
                  <a:schemeClr val="bg1"/>
                </a:solidFill>
                <a:latin typeface="Arial" charset="0"/>
                <a:ea typeface="Arial" charset="0"/>
                <a:cs typeface="Arial" charset="0"/>
              </a:rPr>
              <a:pPr algn="ctr"/>
              <a:t>13</a:t>
            </a:fld>
            <a:endParaRPr lang="fr-FR" sz="1000" dirty="0">
              <a:solidFill>
                <a:schemeClr val="bg1"/>
              </a:solidFill>
              <a:latin typeface="Arial" charset="0"/>
              <a:ea typeface="Arial" charset="0"/>
              <a:cs typeface="Arial" charset="0"/>
            </a:endParaRPr>
          </a:p>
        </p:txBody>
      </p:sp>
      <p:sp>
        <p:nvSpPr>
          <p:cNvPr id="3" name="Titre 2"/>
          <p:cNvSpPr>
            <a:spLocks noGrp="1"/>
          </p:cNvSpPr>
          <p:nvPr>
            <p:ph type="title"/>
          </p:nvPr>
        </p:nvSpPr>
        <p:spPr>
          <a:xfrm>
            <a:off x="1107440" y="86020"/>
            <a:ext cx="7789671" cy="599509"/>
          </a:xfrm>
        </p:spPr>
        <p:txBody>
          <a:bodyPr/>
          <a:lstStyle/>
          <a:p>
            <a:r>
              <a:rPr lang="fr-FR" dirty="0" smtClean="0">
                <a:solidFill>
                  <a:schemeClr val="tx1"/>
                </a:solidFill>
              </a:rPr>
              <a:t>Inférence bayésienne</a:t>
            </a:r>
            <a:r>
              <a:rPr lang="fr-FR" dirty="0">
                <a:solidFill>
                  <a:schemeClr val="tx1"/>
                </a:solidFill>
              </a:rPr>
              <a:t/>
            </a:r>
            <a:br>
              <a:rPr lang="fr-FR" dirty="0">
                <a:solidFill>
                  <a:schemeClr val="tx1"/>
                </a:solidFill>
              </a:rPr>
            </a:br>
            <a:r>
              <a:rPr lang="fr-FR" sz="1800" dirty="0">
                <a:solidFill>
                  <a:schemeClr val="tx1"/>
                </a:solidFill>
              </a:rPr>
              <a:t>○ ○ ○ ○ ○ ○ ○ </a:t>
            </a:r>
            <a:r>
              <a:rPr lang="fr-FR" sz="1800" dirty="0" smtClean="0">
                <a:solidFill>
                  <a:schemeClr val="tx1"/>
                </a:solidFill>
              </a:rPr>
              <a:t>● </a:t>
            </a:r>
            <a:r>
              <a:rPr lang="fr-FR" sz="1800" dirty="0">
                <a:solidFill>
                  <a:schemeClr val="tx1"/>
                </a:solidFill>
              </a:rPr>
              <a:t>○ ○ ○ ○ ○ ○ </a:t>
            </a:r>
            <a:r>
              <a:rPr lang="fr-FR" sz="1800" dirty="0" smtClean="0">
                <a:solidFill>
                  <a:schemeClr val="tx1"/>
                </a:solidFill>
              </a:rPr>
              <a:t>Estimation de la densité – CAS 1 (A. N.)</a:t>
            </a:r>
            <a:endParaRPr lang="en-US" sz="1800" dirty="0">
              <a:solidFill>
                <a:schemeClr val="tx1"/>
              </a:solidFill>
            </a:endParaRPr>
          </a:p>
        </p:txBody>
      </p:sp>
      <mc:AlternateContent xmlns:mc="http://schemas.openxmlformats.org/markup-compatibility/2006" xmlns:a14="http://schemas.microsoft.com/office/drawing/2010/main">
        <mc:Choice Requires="a14">
          <p:sp>
            <p:nvSpPr>
              <p:cNvPr id="24" name="Espace réservé du contenu 4"/>
              <p:cNvSpPr txBox="1">
                <a:spLocks/>
              </p:cNvSpPr>
              <p:nvPr/>
            </p:nvSpPr>
            <p:spPr>
              <a:xfrm>
                <a:off x="136609" y="773396"/>
                <a:ext cx="8760502" cy="3956173"/>
              </a:xfrm>
              <a:prstGeom prst="rect">
                <a:avLst/>
              </a:prstGeom>
            </p:spPr>
            <p:txBody>
              <a:bodyPr vert="horz" wrap="square" lIns="127723" tIns="63862" rIns="127723" bIns="63862" rtlCol="0">
                <a:spAutoFit/>
              </a:bodyPr>
              <a:lstStyle>
                <a:lvl1pPr marL="239481" indent="-239481" algn="l" defTabSz="957925" rtl="0" eaLnBrk="1" latinLnBrk="0" hangingPunct="1">
                  <a:lnSpc>
                    <a:spcPct val="100000"/>
                  </a:lnSpc>
                  <a:spcBef>
                    <a:spcPts val="0"/>
                  </a:spcBef>
                  <a:buClr>
                    <a:srgbClr val="548235"/>
                  </a:buClr>
                  <a:buSzPct val="80000"/>
                  <a:buFont typeface="Wingdings 3" panose="05040102010807070707" pitchFamily="18" charset="2"/>
                  <a:buChar char=""/>
                  <a:defRPr sz="1800" b="1" kern="1200">
                    <a:solidFill>
                      <a:schemeClr val="bg2">
                        <a:lumMod val="50000"/>
                      </a:schemeClr>
                    </a:solidFill>
                    <a:latin typeface="Calibri" charset="0"/>
                    <a:ea typeface="Calibri" charset="0"/>
                    <a:cs typeface="Calibri" charset="0"/>
                  </a:defRPr>
                </a:lvl1pPr>
                <a:lvl2pPr marL="718444" indent="-239481" algn="l" defTabSz="957925" rtl="0" eaLnBrk="1" latinLnBrk="0" hangingPunct="1">
                  <a:lnSpc>
                    <a:spcPct val="100000"/>
                  </a:lnSpc>
                  <a:spcBef>
                    <a:spcPts val="0"/>
                  </a:spcBef>
                  <a:buClr>
                    <a:srgbClr val="548235"/>
                  </a:buClr>
                  <a:buFont typeface="Calibri" panose="020F0502020204030204" pitchFamily="34" charset="0"/>
                  <a:buChar char="-"/>
                  <a:defRPr sz="1600" kern="1200">
                    <a:solidFill>
                      <a:schemeClr val="bg2">
                        <a:lumMod val="50000"/>
                      </a:schemeClr>
                    </a:solidFill>
                    <a:latin typeface="Calibri" charset="0"/>
                    <a:ea typeface="Calibri" charset="0"/>
                    <a:cs typeface="Calibri" charset="0"/>
                  </a:defRPr>
                </a:lvl2pPr>
                <a:lvl3pPr marL="1197407" indent="-239481" algn="l" defTabSz="957925" rtl="0" eaLnBrk="1" latinLnBrk="0" hangingPunct="1">
                  <a:lnSpc>
                    <a:spcPct val="100000"/>
                  </a:lnSpc>
                  <a:spcBef>
                    <a:spcPts val="0"/>
                  </a:spcBef>
                  <a:buClr>
                    <a:srgbClr val="548235"/>
                  </a:buClr>
                  <a:buFont typeface="Wingdings" panose="05000000000000000000" pitchFamily="2" charset="2"/>
                  <a:buChar char="§"/>
                  <a:defRPr sz="1400" kern="1200">
                    <a:solidFill>
                      <a:schemeClr val="bg2">
                        <a:lumMod val="50000"/>
                      </a:schemeClr>
                    </a:solidFill>
                    <a:latin typeface="Calibri" charset="0"/>
                    <a:ea typeface="Calibri" charset="0"/>
                    <a:cs typeface="Calibri" charset="0"/>
                  </a:defRPr>
                </a:lvl3pPr>
                <a:lvl4pPr marL="1676370" indent="-239481" algn="l" defTabSz="957925" rtl="0" eaLnBrk="1" latinLnBrk="0" hangingPunct="1">
                  <a:lnSpc>
                    <a:spcPct val="100000"/>
                  </a:lnSpc>
                  <a:spcBef>
                    <a:spcPts val="0"/>
                  </a:spcBef>
                  <a:buClr>
                    <a:srgbClr val="548235"/>
                  </a:buClr>
                  <a:buFont typeface="Calibri" panose="020F0502020204030204" pitchFamily="34" charset="0"/>
                  <a:buChar char="-"/>
                  <a:defRPr sz="1200" kern="1200">
                    <a:solidFill>
                      <a:schemeClr val="bg2">
                        <a:lumMod val="50000"/>
                      </a:schemeClr>
                    </a:solidFill>
                    <a:latin typeface="Calibri" charset="0"/>
                    <a:ea typeface="Calibri" charset="0"/>
                    <a:cs typeface="Calibri" charset="0"/>
                  </a:defRPr>
                </a:lvl4pPr>
                <a:lvl5pPr marL="2155332" indent="-239481" algn="l" defTabSz="957925" rtl="0" eaLnBrk="1" latinLnBrk="0" hangingPunct="1">
                  <a:lnSpc>
                    <a:spcPct val="100000"/>
                  </a:lnSpc>
                  <a:spcBef>
                    <a:spcPts val="0"/>
                  </a:spcBef>
                  <a:buClr>
                    <a:srgbClr val="548235"/>
                  </a:buClr>
                  <a:buFont typeface="Wingdings" panose="05000000000000000000" pitchFamily="2" charset="2"/>
                  <a:buChar char="§"/>
                  <a:defRPr sz="1200" kern="1200">
                    <a:solidFill>
                      <a:schemeClr val="bg2">
                        <a:lumMod val="50000"/>
                      </a:schemeClr>
                    </a:solidFill>
                    <a:latin typeface="Calibri" charset="0"/>
                    <a:ea typeface="Calibri" charset="0"/>
                    <a:cs typeface="Calibri" charset="0"/>
                  </a:defRPr>
                </a:lvl5pPr>
                <a:lvl6pPr marL="2634295"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6pPr>
                <a:lvl7pPr marL="3113258"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7pPr>
                <a:lvl8pPr marL="3592220"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8pPr>
                <a:lvl9pPr marL="4071183"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9pPr>
              </a:lstStyle>
              <a:p>
                <a:pPr marL="0" indent="0" algn="just">
                  <a:buNone/>
                </a:pPr>
                <a:r>
                  <a:rPr lang="fr-FR" dirty="0" smtClean="0">
                    <a:solidFill>
                      <a:schemeClr val="tx1">
                        <a:lumMod val="50000"/>
                      </a:schemeClr>
                    </a:solidFill>
                  </a:rPr>
                  <a:t>Application numérique : </a:t>
                </a:r>
                <a:r>
                  <a:rPr lang="fr-FR" b="0" dirty="0" smtClean="0">
                    <a:solidFill>
                      <a:schemeClr val="tx1">
                        <a:lumMod val="50000"/>
                      </a:schemeClr>
                    </a:solidFill>
                  </a:rPr>
                  <a:t>test de dépistage d’une maladie.</a:t>
                </a:r>
              </a:p>
              <a:p>
                <a:pPr marL="0" indent="0" algn="just">
                  <a:spcBef>
                    <a:spcPts val="600"/>
                  </a:spcBef>
                  <a:buNone/>
                </a:pPr>
                <a:r>
                  <a:rPr lang="fr-FR" b="0" dirty="0" smtClean="0">
                    <a:solidFill>
                      <a:schemeClr val="tx1">
                        <a:lumMod val="50000"/>
                      </a:schemeClr>
                    </a:solidFill>
                  </a:rPr>
                  <a:t>On dénombre </a:t>
                </a:r>
                <a14:m>
                  <m:oMath xmlns:m="http://schemas.openxmlformats.org/officeDocument/2006/math">
                    <m:sSub>
                      <m:sSubPr>
                        <m:ctrlPr>
                          <a:rPr lang="fr-FR" b="0" i="1" smtClean="0">
                            <a:solidFill>
                              <a:schemeClr val="tx1">
                                <a:lumMod val="50000"/>
                              </a:schemeClr>
                            </a:solidFill>
                            <a:latin typeface="Cambria Math" panose="02040503050406030204" pitchFamily="18" charset="0"/>
                          </a:rPr>
                        </m:ctrlPr>
                      </m:sSubPr>
                      <m:e>
                        <m:r>
                          <a:rPr lang="fr-FR" b="0" i="1" smtClean="0">
                            <a:solidFill>
                              <a:schemeClr val="tx1">
                                <a:lumMod val="50000"/>
                              </a:schemeClr>
                            </a:solidFill>
                            <a:latin typeface="Cambria Math" panose="02040503050406030204" pitchFamily="18" charset="0"/>
                          </a:rPr>
                          <m:t>𝑡</m:t>
                        </m:r>
                      </m:e>
                      <m:sub>
                        <m:r>
                          <a:rPr lang="fr-FR" b="0" i="1" smtClean="0">
                            <a:solidFill>
                              <a:schemeClr val="tx1">
                                <a:lumMod val="50000"/>
                              </a:schemeClr>
                            </a:solidFill>
                            <a:latin typeface="Cambria Math" panose="02040503050406030204" pitchFamily="18" charset="0"/>
                          </a:rPr>
                          <m:t>0</m:t>
                        </m:r>
                      </m:sub>
                    </m:sSub>
                  </m:oMath>
                </a14:m>
                <a:r>
                  <a:rPr lang="fr-FR" b="0" dirty="0" smtClean="0">
                    <a:solidFill>
                      <a:schemeClr val="tx1">
                        <a:lumMod val="50000"/>
                      </a:schemeClr>
                    </a:solidFill>
                  </a:rPr>
                  <a:t> (resp. </a:t>
                </a:r>
                <a14:m>
                  <m:oMath xmlns:m="http://schemas.openxmlformats.org/officeDocument/2006/math">
                    <m:sSub>
                      <m:sSubPr>
                        <m:ctrlPr>
                          <a:rPr lang="fr-FR" b="0" i="1" smtClean="0">
                            <a:solidFill>
                              <a:schemeClr val="tx1">
                                <a:lumMod val="50000"/>
                              </a:schemeClr>
                            </a:solidFill>
                            <a:latin typeface="Cambria Math" panose="02040503050406030204" pitchFamily="18" charset="0"/>
                          </a:rPr>
                        </m:ctrlPr>
                      </m:sSubPr>
                      <m:e>
                        <m:r>
                          <a:rPr lang="fr-FR" b="0" i="1" smtClean="0">
                            <a:solidFill>
                              <a:schemeClr val="tx1">
                                <a:lumMod val="50000"/>
                              </a:schemeClr>
                            </a:solidFill>
                            <a:latin typeface="Cambria Math" panose="02040503050406030204" pitchFamily="18" charset="0"/>
                          </a:rPr>
                          <m:t>𝑡</m:t>
                        </m:r>
                      </m:e>
                      <m:sub>
                        <m:r>
                          <a:rPr lang="fr-FR" b="0" i="1" smtClean="0">
                            <a:solidFill>
                              <a:schemeClr val="tx1">
                                <a:lumMod val="50000"/>
                              </a:schemeClr>
                            </a:solidFill>
                            <a:latin typeface="Cambria Math" panose="02040503050406030204" pitchFamily="18" charset="0"/>
                          </a:rPr>
                          <m:t>1</m:t>
                        </m:r>
                      </m:sub>
                    </m:sSub>
                  </m:oMath>
                </a14:m>
                <a:r>
                  <a:rPr lang="fr-FR" b="0" dirty="0" smtClean="0">
                    <a:solidFill>
                      <a:schemeClr val="tx1">
                        <a:lumMod val="50000"/>
                      </a:schemeClr>
                    </a:solidFill>
                  </a:rPr>
                  <a:t>) tests négatifs (</a:t>
                </a:r>
                <a:r>
                  <a:rPr lang="fr-FR" b="0" dirty="0" err="1" smtClean="0">
                    <a:solidFill>
                      <a:schemeClr val="tx1">
                        <a:lumMod val="50000"/>
                      </a:schemeClr>
                    </a:solidFill>
                  </a:rPr>
                  <a:t>resp</a:t>
                </a:r>
                <a:r>
                  <a:rPr lang="fr-FR" b="0" dirty="0" smtClean="0">
                    <a:solidFill>
                      <a:schemeClr val="tx1">
                        <a:lumMod val="50000"/>
                      </a:schemeClr>
                    </a:solidFill>
                  </a:rPr>
                  <a:t>. positifs) dans un groupe </a:t>
                </a:r>
                <a14:m>
                  <m:oMath xmlns:m="http://schemas.openxmlformats.org/officeDocument/2006/math">
                    <m:sSub>
                      <m:sSubPr>
                        <m:ctrlPr>
                          <a:rPr lang="fr-FR" b="0" i="1" smtClean="0">
                            <a:solidFill>
                              <a:schemeClr val="tx1">
                                <a:lumMod val="50000"/>
                              </a:schemeClr>
                            </a:solidFill>
                            <a:latin typeface="Cambria Math" panose="02040503050406030204" pitchFamily="18" charset="0"/>
                            <a:ea typeface="Cambria Math" panose="02040503050406030204" pitchFamily="18" charset="0"/>
                          </a:rPr>
                        </m:ctrlPr>
                      </m:sSubPr>
                      <m:e>
                        <m:r>
                          <a:rPr lang="fr-FR" b="0" i="1" smtClean="0">
                            <a:solidFill>
                              <a:schemeClr val="tx1">
                                <a:lumMod val="50000"/>
                              </a:schemeClr>
                            </a:solidFill>
                            <a:latin typeface="Cambria Math" panose="02040503050406030204" pitchFamily="18" charset="0"/>
                            <a:ea typeface="Cambria Math" panose="02040503050406030204" pitchFamily="18" charset="0"/>
                          </a:rPr>
                          <m:t>𝒟</m:t>
                        </m:r>
                      </m:e>
                      <m:sub>
                        <m:r>
                          <a:rPr lang="fr-FR" b="0" i="1" smtClean="0">
                            <a:solidFill>
                              <a:schemeClr val="tx1">
                                <a:lumMod val="50000"/>
                              </a:schemeClr>
                            </a:solidFill>
                            <a:latin typeface="Cambria Math" panose="02040503050406030204" pitchFamily="18" charset="0"/>
                            <a:ea typeface="Cambria Math" panose="02040503050406030204" pitchFamily="18" charset="0"/>
                          </a:rPr>
                          <m:t>0</m:t>
                        </m:r>
                      </m:sub>
                    </m:sSub>
                  </m:oMath>
                </a14:m>
                <a:r>
                  <a:rPr lang="fr-FR" b="0" dirty="0" smtClean="0">
                    <a:solidFill>
                      <a:schemeClr val="tx1">
                        <a:lumMod val="50000"/>
                      </a:schemeClr>
                    </a:solidFill>
                  </a:rPr>
                  <a:t> (</a:t>
                </a:r>
                <a:r>
                  <a:rPr lang="fr-FR" b="0" dirty="0" err="1" smtClean="0">
                    <a:solidFill>
                      <a:schemeClr val="tx1">
                        <a:lumMod val="50000"/>
                      </a:schemeClr>
                    </a:solidFill>
                  </a:rPr>
                  <a:t>resp</a:t>
                </a:r>
                <a:r>
                  <a:rPr lang="fr-FR" b="0" dirty="0" smtClean="0">
                    <a:solidFill>
                      <a:schemeClr val="tx1">
                        <a:lumMod val="50000"/>
                      </a:schemeClr>
                    </a:solidFill>
                  </a:rPr>
                  <a:t>. </a:t>
                </a:r>
                <a14:m>
                  <m:oMath xmlns:m="http://schemas.openxmlformats.org/officeDocument/2006/math">
                    <m:sSub>
                      <m:sSubPr>
                        <m:ctrlPr>
                          <a:rPr lang="fr-FR" b="0" i="1" smtClean="0">
                            <a:solidFill>
                              <a:schemeClr val="tx1">
                                <a:lumMod val="50000"/>
                              </a:schemeClr>
                            </a:solidFill>
                            <a:latin typeface="Cambria Math" panose="02040503050406030204" pitchFamily="18" charset="0"/>
                            <a:ea typeface="Cambria Math" panose="02040503050406030204" pitchFamily="18" charset="0"/>
                          </a:rPr>
                        </m:ctrlPr>
                      </m:sSubPr>
                      <m:e>
                        <m:r>
                          <a:rPr lang="fr-FR" b="0" i="1" smtClean="0">
                            <a:solidFill>
                              <a:schemeClr val="tx1">
                                <a:lumMod val="50000"/>
                              </a:schemeClr>
                            </a:solidFill>
                            <a:latin typeface="Cambria Math" panose="02040503050406030204" pitchFamily="18" charset="0"/>
                            <a:ea typeface="Cambria Math" panose="02040503050406030204" pitchFamily="18" charset="0"/>
                          </a:rPr>
                          <m:t>𝒟</m:t>
                        </m:r>
                      </m:e>
                      <m:sub>
                        <m:r>
                          <a:rPr lang="fr-FR" b="0" i="1" smtClean="0">
                            <a:solidFill>
                              <a:schemeClr val="tx1">
                                <a:lumMod val="50000"/>
                              </a:schemeClr>
                            </a:solidFill>
                            <a:latin typeface="Cambria Math" panose="02040503050406030204" pitchFamily="18" charset="0"/>
                            <a:ea typeface="Cambria Math" panose="02040503050406030204" pitchFamily="18" charset="0"/>
                          </a:rPr>
                          <m:t>1</m:t>
                        </m:r>
                      </m:sub>
                    </m:sSub>
                  </m:oMath>
                </a14:m>
                <a:r>
                  <a:rPr lang="fr-FR" b="0" dirty="0" smtClean="0">
                    <a:solidFill>
                      <a:schemeClr val="tx1">
                        <a:lumMod val="50000"/>
                      </a:schemeClr>
                    </a:solidFill>
                  </a:rPr>
                  <a:t>) de </a:t>
                </a:r>
                <a14:m>
                  <m:oMath xmlns:m="http://schemas.openxmlformats.org/officeDocument/2006/math">
                    <m:sSub>
                      <m:sSubPr>
                        <m:ctrlPr>
                          <a:rPr lang="fr-FR" b="0" i="1" smtClean="0">
                            <a:solidFill>
                              <a:schemeClr val="tx1">
                                <a:lumMod val="50000"/>
                              </a:schemeClr>
                            </a:solidFill>
                            <a:latin typeface="Cambria Math" panose="02040503050406030204" pitchFamily="18" charset="0"/>
                          </a:rPr>
                        </m:ctrlPr>
                      </m:sSubPr>
                      <m:e>
                        <m:r>
                          <a:rPr lang="fr-FR" b="0" i="1" smtClean="0">
                            <a:solidFill>
                              <a:schemeClr val="tx1">
                                <a:lumMod val="50000"/>
                              </a:schemeClr>
                            </a:solidFill>
                            <a:latin typeface="Cambria Math" panose="02040503050406030204" pitchFamily="18" charset="0"/>
                          </a:rPr>
                          <m:t>𝑛</m:t>
                        </m:r>
                      </m:e>
                      <m:sub>
                        <m:r>
                          <a:rPr lang="fr-FR" b="0" i="1" smtClean="0">
                            <a:solidFill>
                              <a:schemeClr val="tx1">
                                <a:lumMod val="50000"/>
                              </a:schemeClr>
                            </a:solidFill>
                            <a:latin typeface="Cambria Math" panose="02040503050406030204" pitchFamily="18" charset="0"/>
                          </a:rPr>
                          <m:t>0</m:t>
                        </m:r>
                      </m:sub>
                    </m:sSub>
                  </m:oMath>
                </a14:m>
                <a:r>
                  <a:rPr lang="fr-FR" b="0" dirty="0" smtClean="0">
                    <a:solidFill>
                      <a:schemeClr val="tx1">
                        <a:lumMod val="50000"/>
                      </a:schemeClr>
                    </a:solidFill>
                  </a:rPr>
                  <a:t> (</a:t>
                </a:r>
                <a:r>
                  <a:rPr lang="fr-FR" b="0" dirty="0" err="1" smtClean="0">
                    <a:solidFill>
                      <a:schemeClr val="tx1">
                        <a:lumMod val="50000"/>
                      </a:schemeClr>
                    </a:solidFill>
                  </a:rPr>
                  <a:t>resp</a:t>
                </a:r>
                <a:r>
                  <a:rPr lang="fr-FR" b="0" dirty="0" smtClean="0">
                    <a:solidFill>
                      <a:schemeClr val="tx1">
                        <a:lumMod val="50000"/>
                      </a:schemeClr>
                    </a:solidFill>
                  </a:rPr>
                  <a:t>. </a:t>
                </a:r>
                <a14:m>
                  <m:oMath xmlns:m="http://schemas.openxmlformats.org/officeDocument/2006/math">
                    <m:sSub>
                      <m:sSubPr>
                        <m:ctrlPr>
                          <a:rPr lang="fr-FR" b="0" i="1" smtClean="0">
                            <a:solidFill>
                              <a:schemeClr val="tx1">
                                <a:lumMod val="50000"/>
                              </a:schemeClr>
                            </a:solidFill>
                            <a:latin typeface="Cambria Math" panose="02040503050406030204" pitchFamily="18" charset="0"/>
                          </a:rPr>
                        </m:ctrlPr>
                      </m:sSubPr>
                      <m:e>
                        <m:r>
                          <a:rPr lang="fr-FR" b="0" i="1" smtClean="0">
                            <a:solidFill>
                              <a:schemeClr val="tx1">
                                <a:lumMod val="50000"/>
                              </a:schemeClr>
                            </a:solidFill>
                            <a:latin typeface="Cambria Math" panose="02040503050406030204" pitchFamily="18" charset="0"/>
                          </a:rPr>
                          <m:t>𝑛</m:t>
                        </m:r>
                      </m:e>
                      <m:sub>
                        <m:r>
                          <a:rPr lang="fr-FR" b="0" i="1" smtClean="0">
                            <a:solidFill>
                              <a:schemeClr val="tx1">
                                <a:lumMod val="50000"/>
                              </a:schemeClr>
                            </a:solidFill>
                            <a:latin typeface="Cambria Math" panose="02040503050406030204" pitchFamily="18" charset="0"/>
                          </a:rPr>
                          <m:t>1</m:t>
                        </m:r>
                      </m:sub>
                    </m:sSub>
                  </m:oMath>
                </a14:m>
                <a:r>
                  <a:rPr lang="fr-FR" b="0" dirty="0" smtClean="0">
                    <a:solidFill>
                      <a:schemeClr val="tx1">
                        <a:lumMod val="50000"/>
                      </a:schemeClr>
                    </a:solidFill>
                  </a:rPr>
                  <a:t>) personnes non malades (</a:t>
                </a:r>
                <a:r>
                  <a:rPr lang="fr-FR" b="0" dirty="0" err="1" smtClean="0">
                    <a:solidFill>
                      <a:schemeClr val="tx1">
                        <a:lumMod val="50000"/>
                      </a:schemeClr>
                    </a:solidFill>
                  </a:rPr>
                  <a:t>resp</a:t>
                </a:r>
                <a:r>
                  <a:rPr lang="fr-FR" b="0" dirty="0" smtClean="0">
                    <a:solidFill>
                      <a:schemeClr val="tx1">
                        <a:lumMod val="50000"/>
                      </a:schemeClr>
                    </a:solidFill>
                  </a:rPr>
                  <a:t>. malades).</a:t>
                </a:r>
              </a:p>
              <a:p>
                <a:pPr marL="0" indent="0" algn="just">
                  <a:buNone/>
                </a:pPr>
                <a:r>
                  <a:rPr lang="fr-FR" b="0" dirty="0" smtClean="0">
                    <a:solidFill>
                      <a:schemeClr val="tx1">
                        <a:lumMod val="50000"/>
                      </a:schemeClr>
                    </a:solidFill>
                  </a:rPr>
                  <a:t>Prévalence de la maladie : </a:t>
                </a:r>
                <a14:m>
                  <m:oMath xmlns:m="http://schemas.openxmlformats.org/officeDocument/2006/math">
                    <m:r>
                      <m:rPr>
                        <m:sty m:val="p"/>
                      </m:rPr>
                      <a:rPr lang="fr-FR" b="0" i="0" smtClean="0">
                        <a:solidFill>
                          <a:schemeClr val="tx1">
                            <a:lumMod val="50000"/>
                          </a:schemeClr>
                        </a:solidFill>
                        <a:latin typeface="Cambria Math" panose="02040503050406030204" pitchFamily="18" charset="0"/>
                      </a:rPr>
                      <m:t>P</m:t>
                    </m:r>
                    <m:d>
                      <m:dPr>
                        <m:ctrlPr>
                          <a:rPr lang="fr-FR" b="0" i="1" smtClean="0">
                            <a:solidFill>
                              <a:schemeClr val="tx1">
                                <a:lumMod val="50000"/>
                              </a:schemeClr>
                            </a:solidFill>
                            <a:latin typeface="Cambria Math" panose="02040503050406030204" pitchFamily="18" charset="0"/>
                          </a:rPr>
                        </m:ctrlPr>
                      </m:dPr>
                      <m:e>
                        <m:r>
                          <a:rPr lang="fr-FR" b="0" i="1" smtClean="0">
                            <a:solidFill>
                              <a:schemeClr val="tx1">
                                <a:lumMod val="50000"/>
                              </a:schemeClr>
                            </a:solidFill>
                            <a:latin typeface="Cambria Math" panose="02040503050406030204" pitchFamily="18" charset="0"/>
                          </a:rPr>
                          <m:t>𝑌</m:t>
                        </m:r>
                        <m:r>
                          <a:rPr lang="fr-FR" b="0" i="1" smtClean="0">
                            <a:solidFill>
                              <a:schemeClr val="tx1">
                                <a:lumMod val="50000"/>
                              </a:schemeClr>
                            </a:solidFill>
                            <a:latin typeface="Cambria Math" panose="02040503050406030204" pitchFamily="18" charset="0"/>
                          </a:rPr>
                          <m:t>=1</m:t>
                        </m:r>
                      </m:e>
                    </m:d>
                    <m:r>
                      <a:rPr lang="fr-FR" b="0" i="1" smtClean="0">
                        <a:solidFill>
                          <a:schemeClr val="tx1">
                            <a:lumMod val="50000"/>
                          </a:schemeClr>
                        </a:solidFill>
                        <a:latin typeface="Cambria Math" panose="02040503050406030204" pitchFamily="18" charset="0"/>
                      </a:rPr>
                      <m:t>=</m:t>
                    </m:r>
                    <m:r>
                      <a:rPr lang="fr-FR" b="0" i="1" smtClean="0">
                        <a:solidFill>
                          <a:schemeClr val="tx1">
                            <a:lumMod val="50000"/>
                          </a:schemeClr>
                        </a:solidFill>
                        <a:latin typeface="Cambria Math" panose="02040503050406030204" pitchFamily="18" charset="0"/>
                      </a:rPr>
                      <m:t>𝑝</m:t>
                    </m:r>
                  </m:oMath>
                </a14:m>
                <a:r>
                  <a:rPr lang="fr-FR" b="0" dirty="0" smtClean="0">
                    <a:solidFill>
                      <a:schemeClr val="tx1">
                        <a:lumMod val="50000"/>
                      </a:schemeClr>
                    </a:solidFill>
                  </a:rPr>
                  <a:t>.</a:t>
                </a:r>
              </a:p>
              <a:p>
                <a:pPr marL="0" indent="0" algn="just">
                  <a:buNone/>
                </a:pPr>
                <a14:m>
                  <m:oMath xmlns:m="http://schemas.openxmlformats.org/officeDocument/2006/math">
                    <m:r>
                      <a:rPr lang="fr-FR" b="0" i="1" smtClean="0">
                        <a:solidFill>
                          <a:schemeClr val="tx1">
                            <a:lumMod val="50000"/>
                          </a:schemeClr>
                        </a:solidFill>
                        <a:latin typeface="Cambria Math" panose="02040503050406030204" pitchFamily="18" charset="0"/>
                      </a:rPr>
                      <m:t>𝑋</m:t>
                    </m:r>
                    <m:r>
                      <a:rPr lang="fr-FR" b="0" i="1" smtClean="0">
                        <a:solidFill>
                          <a:schemeClr val="tx1">
                            <a:lumMod val="50000"/>
                          </a:schemeClr>
                        </a:solidFill>
                        <a:latin typeface="Cambria Math" panose="02040503050406030204" pitchFamily="18" charset="0"/>
                      </a:rPr>
                      <m:t>|</m:t>
                    </m:r>
                    <m:r>
                      <m:rPr>
                        <m:sty m:val="p"/>
                      </m:rPr>
                      <a:rPr lang="fr-FR" b="0" i="1" smtClean="0">
                        <a:solidFill>
                          <a:schemeClr val="tx1">
                            <a:lumMod val="50000"/>
                          </a:schemeClr>
                        </a:solidFill>
                        <a:latin typeface="Cambria Math" panose="02040503050406030204" pitchFamily="18" charset="0"/>
                      </a:rPr>
                      <m:t>Y</m:t>
                    </m:r>
                    <m:r>
                      <a:rPr lang="fr-FR" b="0" i="1" smtClean="0">
                        <a:solidFill>
                          <a:schemeClr val="tx1">
                            <a:lumMod val="50000"/>
                          </a:schemeClr>
                        </a:solidFill>
                        <a:latin typeface="Cambria Math" panose="02040503050406030204" pitchFamily="18" charset="0"/>
                      </a:rPr>
                      <m:t>=</m:t>
                    </m:r>
                    <m:r>
                      <a:rPr lang="fr-FR" b="0" i="1" smtClean="0">
                        <a:solidFill>
                          <a:schemeClr val="tx1">
                            <a:lumMod val="50000"/>
                          </a:schemeClr>
                        </a:solidFill>
                        <a:latin typeface="Cambria Math" panose="02040503050406030204" pitchFamily="18" charset="0"/>
                      </a:rPr>
                      <m:t>𝑗</m:t>
                    </m:r>
                    <m:r>
                      <a:rPr lang="fr-FR" b="0" i="1" smtClean="0">
                        <a:solidFill>
                          <a:schemeClr val="tx1">
                            <a:lumMod val="50000"/>
                          </a:schemeClr>
                        </a:solidFill>
                        <a:latin typeface="Cambria Math" panose="02040503050406030204" pitchFamily="18" charset="0"/>
                      </a:rPr>
                      <m:t>∼</m:t>
                    </m:r>
                    <m:r>
                      <a:rPr lang="fr-FR" b="0" i="1" smtClean="0">
                        <a:solidFill>
                          <a:schemeClr val="tx1">
                            <a:lumMod val="50000"/>
                          </a:schemeClr>
                        </a:solidFill>
                        <a:latin typeface="Cambria Math" panose="02040503050406030204" pitchFamily="18" charset="0"/>
                        <a:ea typeface="Cambria Math" panose="02040503050406030204" pitchFamily="18" charset="0"/>
                      </a:rPr>
                      <m:t>ℬ</m:t>
                    </m:r>
                    <m:r>
                      <a:rPr lang="fr-FR" b="0" i="1" smtClean="0">
                        <a:solidFill>
                          <a:schemeClr val="tx1">
                            <a:lumMod val="50000"/>
                          </a:schemeClr>
                        </a:solidFill>
                        <a:latin typeface="Cambria Math" panose="02040503050406030204" pitchFamily="18" charset="0"/>
                        <a:ea typeface="Cambria Math" panose="02040503050406030204" pitchFamily="18" charset="0"/>
                      </a:rPr>
                      <m:t>(1,</m:t>
                    </m:r>
                    <m:sSub>
                      <m:sSubPr>
                        <m:ctrlPr>
                          <a:rPr lang="fr-FR" b="0" i="1" smtClean="0">
                            <a:solidFill>
                              <a:schemeClr val="tx1">
                                <a:lumMod val="50000"/>
                              </a:schemeClr>
                            </a:solidFill>
                            <a:latin typeface="Cambria Math" panose="02040503050406030204" pitchFamily="18" charset="0"/>
                            <a:ea typeface="Cambria Math" panose="02040503050406030204" pitchFamily="18" charset="0"/>
                          </a:rPr>
                        </m:ctrlPr>
                      </m:sSubPr>
                      <m:e>
                        <m:r>
                          <a:rPr lang="fr-FR" b="0" i="1" smtClean="0">
                            <a:solidFill>
                              <a:schemeClr val="tx1">
                                <a:lumMod val="50000"/>
                              </a:schemeClr>
                            </a:solidFill>
                            <a:latin typeface="Cambria Math" panose="02040503050406030204" pitchFamily="18" charset="0"/>
                            <a:ea typeface="Cambria Math" panose="02040503050406030204" pitchFamily="18" charset="0"/>
                          </a:rPr>
                          <m:t>𝑝</m:t>
                        </m:r>
                      </m:e>
                      <m:sub>
                        <m:r>
                          <a:rPr lang="fr-FR" b="0" i="1" smtClean="0">
                            <a:solidFill>
                              <a:schemeClr val="tx1">
                                <a:lumMod val="50000"/>
                              </a:schemeClr>
                            </a:solidFill>
                            <a:latin typeface="Cambria Math" panose="02040503050406030204" pitchFamily="18" charset="0"/>
                            <a:ea typeface="Cambria Math" panose="02040503050406030204" pitchFamily="18" charset="0"/>
                          </a:rPr>
                          <m:t>𝑗</m:t>
                        </m:r>
                      </m:sub>
                    </m:sSub>
                    <m:r>
                      <a:rPr lang="fr-FR" b="0" i="1" smtClean="0">
                        <a:solidFill>
                          <a:schemeClr val="tx1">
                            <a:lumMod val="50000"/>
                          </a:schemeClr>
                        </a:solidFill>
                        <a:latin typeface="Cambria Math" panose="02040503050406030204" pitchFamily="18" charset="0"/>
                        <a:ea typeface="Cambria Math" panose="02040503050406030204" pitchFamily="18" charset="0"/>
                      </a:rPr>
                      <m:t>)</m:t>
                    </m:r>
                  </m:oMath>
                </a14:m>
                <a:r>
                  <a:rPr lang="fr-FR" b="0" dirty="0" smtClean="0">
                    <a:solidFill>
                      <a:schemeClr val="tx1">
                        <a:lumMod val="50000"/>
                      </a:schemeClr>
                    </a:solidFill>
                  </a:rPr>
                  <a:t>, </a:t>
                </a:r>
                <a14:m>
                  <m:oMath xmlns:m="http://schemas.openxmlformats.org/officeDocument/2006/math">
                    <m:r>
                      <a:rPr lang="fr-FR" b="0" i="1" dirty="0" smtClean="0">
                        <a:solidFill>
                          <a:schemeClr val="tx1">
                            <a:lumMod val="50000"/>
                          </a:schemeClr>
                        </a:solidFill>
                        <a:latin typeface="Cambria Math" panose="02040503050406030204" pitchFamily="18" charset="0"/>
                      </a:rPr>
                      <m:t>𝑗</m:t>
                    </m:r>
                    <m:r>
                      <a:rPr lang="fr-FR" b="0" i="1" dirty="0" smtClean="0">
                        <a:solidFill>
                          <a:schemeClr val="tx1">
                            <a:lumMod val="50000"/>
                          </a:schemeClr>
                        </a:solidFill>
                        <a:latin typeface="Cambria Math" panose="02040503050406030204" pitchFamily="18" charset="0"/>
                      </a:rPr>
                      <m:t>∈{0,1}</m:t>
                    </m:r>
                  </m:oMath>
                </a14:m>
                <a:r>
                  <a:rPr lang="fr-FR" b="0" dirty="0" smtClean="0">
                    <a:solidFill>
                      <a:schemeClr val="tx1">
                        <a:lumMod val="50000"/>
                      </a:schemeClr>
                    </a:solidFill>
                  </a:rPr>
                  <a:t>.</a:t>
                </a:r>
              </a:p>
              <a:p>
                <a:pPr marL="0" indent="0" algn="just">
                  <a:spcBef>
                    <a:spcPts val="600"/>
                  </a:spcBef>
                  <a:buNone/>
                </a:pPr>
                <a:r>
                  <a:rPr lang="fr-FR" b="0" dirty="0" smtClean="0">
                    <a:solidFill>
                      <a:schemeClr val="tx1">
                        <a:lumMod val="50000"/>
                      </a:schemeClr>
                    </a:solidFill>
                  </a:rPr>
                  <a:t>On a donc :</a:t>
                </a:r>
              </a:p>
              <a:p>
                <a:pPr marL="0" indent="0" algn="just">
                  <a:buNone/>
                </a:pPr>
                <a14:m>
                  <m:oMathPara xmlns:m="http://schemas.openxmlformats.org/officeDocument/2006/math">
                    <m:oMathParaPr>
                      <m:jc m:val="center"/>
                    </m:oMathParaPr>
                    <m:oMath xmlns:m="http://schemas.openxmlformats.org/officeDocument/2006/math">
                      <m:r>
                        <m:rPr>
                          <m:sty m:val="p"/>
                        </m:rPr>
                        <a:rPr lang="fr-FR" b="0" i="0" smtClean="0">
                          <a:solidFill>
                            <a:schemeClr val="tx1">
                              <a:lumMod val="50000"/>
                            </a:schemeClr>
                          </a:solidFill>
                          <a:latin typeface="Cambria Math" panose="02040503050406030204" pitchFamily="18" charset="0"/>
                        </a:rPr>
                        <m:t>P</m:t>
                      </m:r>
                      <m:d>
                        <m:dPr>
                          <m:ctrlPr>
                            <a:rPr lang="fr-FR" b="0" i="1" smtClean="0">
                              <a:solidFill>
                                <a:schemeClr val="tx1">
                                  <a:lumMod val="50000"/>
                                </a:schemeClr>
                              </a:solidFill>
                              <a:latin typeface="Cambria Math" panose="02040503050406030204" pitchFamily="18" charset="0"/>
                            </a:rPr>
                          </m:ctrlPr>
                        </m:dPr>
                        <m:e>
                          <m:r>
                            <a:rPr lang="fr-FR" b="0" i="1" smtClean="0">
                              <a:solidFill>
                                <a:schemeClr val="tx1">
                                  <a:lumMod val="50000"/>
                                </a:schemeClr>
                              </a:solidFill>
                              <a:latin typeface="Cambria Math" panose="02040503050406030204" pitchFamily="18" charset="0"/>
                            </a:rPr>
                            <m:t>𝑌</m:t>
                          </m:r>
                          <m:r>
                            <a:rPr lang="fr-FR" b="0" i="1" smtClean="0">
                              <a:solidFill>
                                <a:schemeClr val="tx1">
                                  <a:lumMod val="50000"/>
                                </a:schemeClr>
                              </a:solidFill>
                              <a:latin typeface="Cambria Math" panose="02040503050406030204" pitchFamily="18" charset="0"/>
                            </a:rPr>
                            <m:t>=1</m:t>
                          </m:r>
                        </m:e>
                        <m:e>
                          <m:r>
                            <a:rPr lang="fr-FR" b="0" i="1" smtClean="0">
                              <a:solidFill>
                                <a:schemeClr val="tx1">
                                  <a:lumMod val="50000"/>
                                </a:schemeClr>
                              </a:solidFill>
                              <a:latin typeface="Cambria Math" panose="02040503050406030204" pitchFamily="18" charset="0"/>
                            </a:rPr>
                            <m:t>𝑋</m:t>
                          </m:r>
                          <m:r>
                            <a:rPr lang="fr-FR" b="0" i="1" smtClean="0">
                              <a:solidFill>
                                <a:schemeClr val="tx1">
                                  <a:lumMod val="50000"/>
                                </a:schemeClr>
                              </a:solidFill>
                              <a:latin typeface="Cambria Math" panose="02040503050406030204" pitchFamily="18" charset="0"/>
                            </a:rPr>
                            <m:t>=1</m:t>
                          </m:r>
                        </m:e>
                      </m:d>
                      <m:r>
                        <a:rPr lang="fr-FR" b="0" i="1" smtClean="0">
                          <a:solidFill>
                            <a:schemeClr val="tx1">
                              <a:lumMod val="50000"/>
                            </a:schemeClr>
                          </a:solidFill>
                          <a:latin typeface="Cambria Math" panose="02040503050406030204" pitchFamily="18" charset="0"/>
                        </a:rPr>
                        <m:t>=</m:t>
                      </m:r>
                      <m:f>
                        <m:fPr>
                          <m:ctrlPr>
                            <a:rPr lang="fr-FR" b="0" i="1" smtClean="0">
                              <a:solidFill>
                                <a:schemeClr val="tx1">
                                  <a:lumMod val="50000"/>
                                </a:schemeClr>
                              </a:solidFill>
                              <a:latin typeface="Cambria Math" panose="02040503050406030204" pitchFamily="18" charset="0"/>
                            </a:rPr>
                          </m:ctrlPr>
                        </m:fPr>
                        <m:num>
                          <m:r>
                            <m:rPr>
                              <m:sty m:val="p"/>
                            </m:rPr>
                            <a:rPr lang="fr-FR" b="0" i="0" smtClean="0">
                              <a:solidFill>
                                <a:schemeClr val="tx1">
                                  <a:lumMod val="50000"/>
                                </a:schemeClr>
                              </a:solidFill>
                              <a:latin typeface="Cambria Math" panose="02040503050406030204" pitchFamily="18" charset="0"/>
                            </a:rPr>
                            <m:t>P</m:t>
                          </m:r>
                          <m:d>
                            <m:dPr>
                              <m:ctrlPr>
                                <a:rPr lang="fr-FR" b="0" i="1" smtClean="0">
                                  <a:solidFill>
                                    <a:schemeClr val="tx1">
                                      <a:lumMod val="50000"/>
                                    </a:schemeClr>
                                  </a:solidFill>
                                  <a:latin typeface="Cambria Math" panose="02040503050406030204" pitchFamily="18" charset="0"/>
                                </a:rPr>
                              </m:ctrlPr>
                            </m:dPr>
                            <m:e>
                              <m:r>
                                <a:rPr lang="fr-FR" b="0" i="1" smtClean="0">
                                  <a:solidFill>
                                    <a:schemeClr val="tx1">
                                      <a:lumMod val="50000"/>
                                    </a:schemeClr>
                                  </a:solidFill>
                                  <a:latin typeface="Cambria Math" panose="02040503050406030204" pitchFamily="18" charset="0"/>
                                </a:rPr>
                                <m:t>𝑋</m:t>
                              </m:r>
                              <m:r>
                                <a:rPr lang="fr-FR" b="0" i="1" smtClean="0">
                                  <a:solidFill>
                                    <a:schemeClr val="tx1">
                                      <a:lumMod val="50000"/>
                                    </a:schemeClr>
                                  </a:solidFill>
                                  <a:latin typeface="Cambria Math" panose="02040503050406030204" pitchFamily="18" charset="0"/>
                                </a:rPr>
                                <m:t>=1</m:t>
                              </m:r>
                            </m:e>
                            <m:e>
                              <m:r>
                                <a:rPr lang="fr-FR" b="0" i="1" smtClean="0">
                                  <a:solidFill>
                                    <a:schemeClr val="tx1">
                                      <a:lumMod val="50000"/>
                                    </a:schemeClr>
                                  </a:solidFill>
                                  <a:latin typeface="Cambria Math" panose="02040503050406030204" pitchFamily="18" charset="0"/>
                                </a:rPr>
                                <m:t>𝑌</m:t>
                              </m:r>
                              <m:r>
                                <a:rPr lang="fr-FR" b="0" i="1" smtClean="0">
                                  <a:solidFill>
                                    <a:schemeClr val="tx1">
                                      <a:lumMod val="50000"/>
                                    </a:schemeClr>
                                  </a:solidFill>
                                  <a:latin typeface="Cambria Math" panose="02040503050406030204" pitchFamily="18" charset="0"/>
                                </a:rPr>
                                <m:t>=1</m:t>
                              </m:r>
                            </m:e>
                          </m:d>
                          <m:r>
                            <m:rPr>
                              <m:sty m:val="p"/>
                            </m:rPr>
                            <a:rPr lang="fr-FR" b="0" i="0" smtClean="0">
                              <a:solidFill>
                                <a:schemeClr val="tx1">
                                  <a:lumMod val="50000"/>
                                </a:schemeClr>
                              </a:solidFill>
                              <a:latin typeface="Cambria Math" panose="02040503050406030204" pitchFamily="18" charset="0"/>
                            </a:rPr>
                            <m:t>P</m:t>
                          </m:r>
                          <m:r>
                            <a:rPr lang="fr-FR" b="0" i="1" smtClean="0">
                              <a:solidFill>
                                <a:schemeClr val="tx1">
                                  <a:lumMod val="50000"/>
                                </a:schemeClr>
                              </a:solidFill>
                              <a:latin typeface="Cambria Math" panose="02040503050406030204" pitchFamily="18" charset="0"/>
                            </a:rPr>
                            <m:t>(</m:t>
                          </m:r>
                          <m:r>
                            <a:rPr lang="fr-FR" b="0" i="1" smtClean="0">
                              <a:solidFill>
                                <a:schemeClr val="tx1">
                                  <a:lumMod val="50000"/>
                                </a:schemeClr>
                              </a:solidFill>
                              <a:latin typeface="Cambria Math" panose="02040503050406030204" pitchFamily="18" charset="0"/>
                            </a:rPr>
                            <m:t>𝑌</m:t>
                          </m:r>
                          <m:r>
                            <a:rPr lang="fr-FR" b="0" i="1" smtClean="0">
                              <a:solidFill>
                                <a:schemeClr val="tx1">
                                  <a:lumMod val="50000"/>
                                </a:schemeClr>
                              </a:solidFill>
                              <a:latin typeface="Cambria Math" panose="02040503050406030204" pitchFamily="18" charset="0"/>
                            </a:rPr>
                            <m:t>=1)</m:t>
                          </m:r>
                        </m:num>
                        <m:den>
                          <m:r>
                            <m:rPr>
                              <m:sty m:val="p"/>
                            </m:rPr>
                            <a:rPr lang="fr-FR" b="0" i="0" smtClean="0">
                              <a:solidFill>
                                <a:schemeClr val="tx1">
                                  <a:lumMod val="50000"/>
                                </a:schemeClr>
                              </a:solidFill>
                              <a:latin typeface="Cambria Math" panose="02040503050406030204" pitchFamily="18" charset="0"/>
                            </a:rPr>
                            <m:t>P</m:t>
                          </m:r>
                          <m:r>
                            <a:rPr lang="fr-FR" b="0" i="1" smtClean="0">
                              <a:solidFill>
                                <a:schemeClr val="tx1">
                                  <a:lumMod val="50000"/>
                                </a:schemeClr>
                              </a:solidFill>
                              <a:latin typeface="Cambria Math" panose="02040503050406030204" pitchFamily="18" charset="0"/>
                            </a:rPr>
                            <m:t>(</m:t>
                          </m:r>
                          <m:r>
                            <a:rPr lang="fr-FR" b="0" i="1" smtClean="0">
                              <a:solidFill>
                                <a:schemeClr val="tx1">
                                  <a:lumMod val="50000"/>
                                </a:schemeClr>
                              </a:solidFill>
                              <a:latin typeface="Cambria Math" panose="02040503050406030204" pitchFamily="18" charset="0"/>
                            </a:rPr>
                            <m:t>𝑋</m:t>
                          </m:r>
                          <m:r>
                            <a:rPr lang="fr-FR" b="0" i="1" smtClean="0">
                              <a:solidFill>
                                <a:schemeClr val="tx1">
                                  <a:lumMod val="50000"/>
                                </a:schemeClr>
                              </a:solidFill>
                              <a:latin typeface="Cambria Math" panose="02040503050406030204" pitchFamily="18" charset="0"/>
                            </a:rPr>
                            <m:t>=1)</m:t>
                          </m:r>
                        </m:den>
                      </m:f>
                      <m:r>
                        <a:rPr lang="fr-FR" b="0" i="1" smtClean="0">
                          <a:solidFill>
                            <a:schemeClr val="tx1">
                              <a:lumMod val="50000"/>
                            </a:schemeClr>
                          </a:solidFill>
                          <a:latin typeface="Cambria Math" panose="02040503050406030204" pitchFamily="18" charset="0"/>
                        </a:rPr>
                        <m:t>=</m:t>
                      </m:r>
                      <m:f>
                        <m:fPr>
                          <m:ctrlPr>
                            <a:rPr lang="fr-FR" b="0" i="1" smtClean="0">
                              <a:solidFill>
                                <a:schemeClr val="tx1">
                                  <a:lumMod val="50000"/>
                                </a:schemeClr>
                              </a:solidFill>
                              <a:latin typeface="Cambria Math" panose="02040503050406030204" pitchFamily="18" charset="0"/>
                            </a:rPr>
                          </m:ctrlPr>
                        </m:fPr>
                        <m:num>
                          <m:sSub>
                            <m:sSubPr>
                              <m:ctrlPr>
                                <a:rPr lang="fr-FR" b="0" i="1" smtClean="0">
                                  <a:solidFill>
                                    <a:schemeClr val="tx1">
                                      <a:lumMod val="50000"/>
                                    </a:schemeClr>
                                  </a:solidFill>
                                  <a:latin typeface="Cambria Math" panose="02040503050406030204" pitchFamily="18" charset="0"/>
                                </a:rPr>
                              </m:ctrlPr>
                            </m:sSubPr>
                            <m:e>
                              <m:r>
                                <a:rPr lang="fr-FR" b="0" i="1" smtClean="0">
                                  <a:solidFill>
                                    <a:schemeClr val="tx1">
                                      <a:lumMod val="50000"/>
                                    </a:schemeClr>
                                  </a:solidFill>
                                  <a:latin typeface="Cambria Math" panose="02040503050406030204" pitchFamily="18" charset="0"/>
                                </a:rPr>
                                <m:t>𝑝</m:t>
                              </m:r>
                            </m:e>
                            <m:sub>
                              <m:r>
                                <a:rPr lang="fr-FR" b="0" i="1" smtClean="0">
                                  <a:solidFill>
                                    <a:schemeClr val="tx1">
                                      <a:lumMod val="50000"/>
                                    </a:schemeClr>
                                  </a:solidFill>
                                  <a:latin typeface="Cambria Math" panose="02040503050406030204" pitchFamily="18" charset="0"/>
                                </a:rPr>
                                <m:t>1</m:t>
                              </m:r>
                            </m:sub>
                          </m:sSub>
                          <m:r>
                            <a:rPr lang="fr-FR" b="0" i="1" smtClean="0">
                              <a:solidFill>
                                <a:schemeClr val="tx1">
                                  <a:lumMod val="50000"/>
                                </a:schemeClr>
                              </a:solidFill>
                              <a:latin typeface="Cambria Math" panose="02040503050406030204" pitchFamily="18" charset="0"/>
                            </a:rPr>
                            <m:t>𝑝</m:t>
                          </m:r>
                        </m:num>
                        <m:den>
                          <m:sSub>
                            <m:sSubPr>
                              <m:ctrlPr>
                                <a:rPr lang="fr-FR" b="0" i="1" smtClean="0">
                                  <a:solidFill>
                                    <a:schemeClr val="tx1">
                                      <a:lumMod val="50000"/>
                                    </a:schemeClr>
                                  </a:solidFill>
                                  <a:latin typeface="Cambria Math" panose="02040503050406030204" pitchFamily="18" charset="0"/>
                                </a:rPr>
                              </m:ctrlPr>
                            </m:sSubPr>
                            <m:e>
                              <m:r>
                                <a:rPr lang="fr-FR" b="0" i="1" smtClean="0">
                                  <a:solidFill>
                                    <a:schemeClr val="tx1">
                                      <a:lumMod val="50000"/>
                                    </a:schemeClr>
                                  </a:solidFill>
                                  <a:latin typeface="Cambria Math" panose="02040503050406030204" pitchFamily="18" charset="0"/>
                                </a:rPr>
                                <m:t>𝑝</m:t>
                              </m:r>
                            </m:e>
                            <m:sub>
                              <m:r>
                                <a:rPr lang="fr-FR" b="0" i="1" smtClean="0">
                                  <a:solidFill>
                                    <a:schemeClr val="tx1">
                                      <a:lumMod val="50000"/>
                                    </a:schemeClr>
                                  </a:solidFill>
                                  <a:latin typeface="Cambria Math" panose="02040503050406030204" pitchFamily="18" charset="0"/>
                                </a:rPr>
                                <m:t>1</m:t>
                              </m:r>
                            </m:sub>
                          </m:sSub>
                          <m:r>
                            <a:rPr lang="fr-FR" b="0" i="1" smtClean="0">
                              <a:solidFill>
                                <a:schemeClr val="tx1">
                                  <a:lumMod val="50000"/>
                                </a:schemeClr>
                              </a:solidFill>
                              <a:latin typeface="Cambria Math" panose="02040503050406030204" pitchFamily="18" charset="0"/>
                            </a:rPr>
                            <m:t>𝑝</m:t>
                          </m:r>
                          <m:r>
                            <a:rPr lang="fr-FR" b="0" i="1" smtClean="0">
                              <a:solidFill>
                                <a:schemeClr val="tx1">
                                  <a:lumMod val="50000"/>
                                </a:schemeClr>
                              </a:solidFill>
                              <a:latin typeface="Cambria Math" panose="02040503050406030204" pitchFamily="18" charset="0"/>
                            </a:rPr>
                            <m:t>+</m:t>
                          </m:r>
                          <m:sSub>
                            <m:sSubPr>
                              <m:ctrlPr>
                                <a:rPr lang="fr-FR" b="0" i="1" smtClean="0">
                                  <a:solidFill>
                                    <a:schemeClr val="tx1">
                                      <a:lumMod val="50000"/>
                                    </a:schemeClr>
                                  </a:solidFill>
                                  <a:latin typeface="Cambria Math" panose="02040503050406030204" pitchFamily="18" charset="0"/>
                                </a:rPr>
                              </m:ctrlPr>
                            </m:sSubPr>
                            <m:e>
                              <m:r>
                                <a:rPr lang="fr-FR" b="0" i="1" smtClean="0">
                                  <a:solidFill>
                                    <a:schemeClr val="tx1">
                                      <a:lumMod val="50000"/>
                                    </a:schemeClr>
                                  </a:solidFill>
                                  <a:latin typeface="Cambria Math" panose="02040503050406030204" pitchFamily="18" charset="0"/>
                                </a:rPr>
                                <m:t>𝑝</m:t>
                              </m:r>
                            </m:e>
                            <m:sub>
                              <m:r>
                                <a:rPr lang="fr-FR" b="0" i="1" smtClean="0">
                                  <a:solidFill>
                                    <a:schemeClr val="tx1">
                                      <a:lumMod val="50000"/>
                                    </a:schemeClr>
                                  </a:solidFill>
                                  <a:latin typeface="Cambria Math" panose="02040503050406030204" pitchFamily="18" charset="0"/>
                                </a:rPr>
                                <m:t>0</m:t>
                              </m:r>
                            </m:sub>
                          </m:sSub>
                          <m:r>
                            <a:rPr lang="fr-FR" b="0" i="1" smtClean="0">
                              <a:solidFill>
                                <a:schemeClr val="tx1">
                                  <a:lumMod val="50000"/>
                                </a:schemeClr>
                              </a:solidFill>
                              <a:latin typeface="Cambria Math" panose="02040503050406030204" pitchFamily="18" charset="0"/>
                            </a:rPr>
                            <m:t>(1−</m:t>
                          </m:r>
                          <m:r>
                            <a:rPr lang="fr-FR" b="0" i="1" smtClean="0">
                              <a:solidFill>
                                <a:schemeClr val="tx1">
                                  <a:lumMod val="50000"/>
                                </a:schemeClr>
                              </a:solidFill>
                              <a:latin typeface="Cambria Math" panose="02040503050406030204" pitchFamily="18" charset="0"/>
                            </a:rPr>
                            <m:t>𝑝</m:t>
                          </m:r>
                          <m:r>
                            <a:rPr lang="fr-FR" b="0" i="1" smtClean="0">
                              <a:solidFill>
                                <a:schemeClr val="tx1">
                                  <a:lumMod val="50000"/>
                                </a:schemeClr>
                              </a:solidFill>
                              <a:latin typeface="Cambria Math" panose="02040503050406030204" pitchFamily="18" charset="0"/>
                            </a:rPr>
                            <m:t>)</m:t>
                          </m:r>
                        </m:den>
                      </m:f>
                    </m:oMath>
                  </m:oMathPara>
                </a14:m>
                <a:endParaRPr lang="fr-FR" b="0" dirty="0">
                  <a:solidFill>
                    <a:schemeClr val="tx1">
                      <a:lumMod val="50000"/>
                    </a:schemeClr>
                  </a:solidFill>
                </a:endParaRPr>
              </a:p>
              <a:p>
                <a:pPr marL="0" indent="0" algn="just">
                  <a:buNone/>
                </a:pPr>
                <a:endParaRPr lang="fr-FR" b="0" dirty="0" smtClean="0">
                  <a:solidFill>
                    <a:schemeClr val="tx1">
                      <a:lumMod val="50000"/>
                    </a:schemeClr>
                  </a:solidFill>
                </a:endParaRPr>
              </a:p>
              <a:p>
                <a:pPr marL="0" indent="0" algn="just">
                  <a:buNone/>
                </a:pPr>
                <a:r>
                  <a:rPr lang="fr-FR" b="0" dirty="0" smtClean="0">
                    <a:solidFill>
                      <a:schemeClr val="tx1">
                        <a:lumMod val="50000"/>
                      </a:schemeClr>
                    </a:solidFill>
                  </a:rPr>
                  <a:t>Et en utilisant les MLE : </a:t>
                </a:r>
              </a:p>
              <a:p>
                <a:pPr marL="0" indent="0" algn="ctr">
                  <a:buNone/>
                </a:pPr>
                <a14:m>
                  <m:oMath xmlns:m="http://schemas.openxmlformats.org/officeDocument/2006/math">
                    <m:sSub>
                      <m:sSubPr>
                        <m:ctrlPr>
                          <a:rPr lang="fr-FR" b="0" i="1" smtClean="0">
                            <a:solidFill>
                              <a:schemeClr val="tx1">
                                <a:lumMod val="50000"/>
                              </a:schemeClr>
                            </a:solidFill>
                            <a:latin typeface="Cambria Math" panose="02040503050406030204" pitchFamily="18" charset="0"/>
                          </a:rPr>
                        </m:ctrlPr>
                      </m:sSubPr>
                      <m:e>
                        <m:acc>
                          <m:accPr>
                            <m:chr m:val="̂"/>
                            <m:ctrlPr>
                              <a:rPr lang="fr-FR" b="0" i="1" smtClean="0">
                                <a:solidFill>
                                  <a:schemeClr val="tx1">
                                    <a:lumMod val="50000"/>
                                  </a:schemeClr>
                                </a:solidFill>
                                <a:latin typeface="Cambria Math" panose="02040503050406030204" pitchFamily="18" charset="0"/>
                              </a:rPr>
                            </m:ctrlPr>
                          </m:accPr>
                          <m:e>
                            <m:r>
                              <a:rPr lang="fr-FR" b="0" i="1" smtClean="0">
                                <a:solidFill>
                                  <a:schemeClr val="tx1">
                                    <a:lumMod val="50000"/>
                                  </a:schemeClr>
                                </a:solidFill>
                                <a:latin typeface="Cambria Math" panose="02040503050406030204" pitchFamily="18" charset="0"/>
                              </a:rPr>
                              <m:t>𝑝</m:t>
                            </m:r>
                          </m:e>
                        </m:acc>
                      </m:e>
                      <m:sub>
                        <m:r>
                          <a:rPr lang="fr-FR" b="0" i="1" smtClean="0">
                            <a:solidFill>
                              <a:schemeClr val="tx1">
                                <a:lumMod val="50000"/>
                              </a:schemeClr>
                            </a:solidFill>
                            <a:latin typeface="Cambria Math" panose="02040503050406030204" pitchFamily="18" charset="0"/>
                          </a:rPr>
                          <m:t>0</m:t>
                        </m:r>
                      </m:sub>
                    </m:sSub>
                    <m:r>
                      <a:rPr lang="fr-FR" b="0" i="1" smtClean="0">
                        <a:solidFill>
                          <a:schemeClr val="tx1">
                            <a:lumMod val="50000"/>
                          </a:schemeClr>
                        </a:solidFill>
                        <a:latin typeface="Cambria Math" panose="02040503050406030204" pitchFamily="18" charset="0"/>
                      </a:rPr>
                      <m:t>=1−</m:t>
                    </m:r>
                    <m:f>
                      <m:fPr>
                        <m:ctrlPr>
                          <a:rPr lang="fr-FR" b="0" i="1" smtClean="0">
                            <a:solidFill>
                              <a:schemeClr val="tx1">
                                <a:lumMod val="50000"/>
                              </a:schemeClr>
                            </a:solidFill>
                            <a:latin typeface="Cambria Math" panose="02040503050406030204" pitchFamily="18" charset="0"/>
                          </a:rPr>
                        </m:ctrlPr>
                      </m:fPr>
                      <m:num>
                        <m:sSub>
                          <m:sSubPr>
                            <m:ctrlPr>
                              <a:rPr lang="fr-FR" b="0" i="1" smtClean="0">
                                <a:solidFill>
                                  <a:schemeClr val="tx1">
                                    <a:lumMod val="50000"/>
                                  </a:schemeClr>
                                </a:solidFill>
                                <a:latin typeface="Cambria Math" panose="02040503050406030204" pitchFamily="18" charset="0"/>
                              </a:rPr>
                            </m:ctrlPr>
                          </m:sSubPr>
                          <m:e>
                            <m:r>
                              <a:rPr lang="fr-FR" b="0" i="1" smtClean="0">
                                <a:solidFill>
                                  <a:schemeClr val="tx1">
                                    <a:lumMod val="50000"/>
                                  </a:schemeClr>
                                </a:solidFill>
                                <a:latin typeface="Cambria Math" panose="02040503050406030204" pitchFamily="18" charset="0"/>
                              </a:rPr>
                              <m:t>𝑡</m:t>
                            </m:r>
                          </m:e>
                          <m:sub>
                            <m:r>
                              <a:rPr lang="fr-FR" b="0" i="1" smtClean="0">
                                <a:solidFill>
                                  <a:schemeClr val="tx1">
                                    <a:lumMod val="50000"/>
                                  </a:schemeClr>
                                </a:solidFill>
                                <a:latin typeface="Cambria Math" panose="02040503050406030204" pitchFamily="18" charset="0"/>
                              </a:rPr>
                              <m:t>0</m:t>
                            </m:r>
                          </m:sub>
                        </m:sSub>
                      </m:num>
                      <m:den>
                        <m:sSub>
                          <m:sSubPr>
                            <m:ctrlPr>
                              <a:rPr lang="fr-FR" b="0" i="1" smtClean="0">
                                <a:solidFill>
                                  <a:schemeClr val="tx1">
                                    <a:lumMod val="50000"/>
                                  </a:schemeClr>
                                </a:solidFill>
                                <a:latin typeface="Cambria Math" panose="02040503050406030204" pitchFamily="18" charset="0"/>
                              </a:rPr>
                            </m:ctrlPr>
                          </m:sSubPr>
                          <m:e>
                            <m:r>
                              <a:rPr lang="fr-FR" b="0" i="1" smtClean="0">
                                <a:solidFill>
                                  <a:schemeClr val="tx1">
                                    <a:lumMod val="50000"/>
                                  </a:schemeClr>
                                </a:solidFill>
                                <a:latin typeface="Cambria Math" panose="02040503050406030204" pitchFamily="18" charset="0"/>
                              </a:rPr>
                              <m:t>𝑛</m:t>
                            </m:r>
                          </m:e>
                          <m:sub>
                            <m:r>
                              <a:rPr lang="fr-FR" b="0" i="1" smtClean="0">
                                <a:solidFill>
                                  <a:schemeClr val="tx1">
                                    <a:lumMod val="50000"/>
                                  </a:schemeClr>
                                </a:solidFill>
                                <a:latin typeface="Cambria Math" panose="02040503050406030204" pitchFamily="18" charset="0"/>
                              </a:rPr>
                              <m:t>0</m:t>
                            </m:r>
                          </m:sub>
                        </m:sSub>
                      </m:den>
                    </m:f>
                  </m:oMath>
                </a14:m>
                <a:r>
                  <a:rPr lang="fr-FR" b="0" dirty="0" smtClean="0">
                    <a:solidFill>
                      <a:schemeClr val="tx1">
                        <a:lumMod val="50000"/>
                      </a:schemeClr>
                    </a:solidFill>
                  </a:rPr>
                  <a:t> (spécificité) et </a:t>
                </a:r>
                <a14:m>
                  <m:oMath xmlns:m="http://schemas.openxmlformats.org/officeDocument/2006/math">
                    <m:sSub>
                      <m:sSubPr>
                        <m:ctrlPr>
                          <a:rPr lang="fr-FR" b="0" i="1" smtClean="0">
                            <a:solidFill>
                              <a:schemeClr val="tx1">
                                <a:lumMod val="50000"/>
                              </a:schemeClr>
                            </a:solidFill>
                            <a:latin typeface="Cambria Math" panose="02040503050406030204" pitchFamily="18" charset="0"/>
                          </a:rPr>
                        </m:ctrlPr>
                      </m:sSubPr>
                      <m:e>
                        <m:acc>
                          <m:accPr>
                            <m:chr m:val="̂"/>
                            <m:ctrlPr>
                              <a:rPr lang="fr-FR" b="0" i="1" smtClean="0">
                                <a:solidFill>
                                  <a:schemeClr val="tx1">
                                    <a:lumMod val="50000"/>
                                  </a:schemeClr>
                                </a:solidFill>
                                <a:latin typeface="Cambria Math" panose="02040503050406030204" pitchFamily="18" charset="0"/>
                              </a:rPr>
                            </m:ctrlPr>
                          </m:accPr>
                          <m:e>
                            <m:r>
                              <a:rPr lang="fr-FR" b="0" i="1" smtClean="0">
                                <a:solidFill>
                                  <a:schemeClr val="tx1">
                                    <a:lumMod val="50000"/>
                                  </a:schemeClr>
                                </a:solidFill>
                                <a:latin typeface="Cambria Math" panose="02040503050406030204" pitchFamily="18" charset="0"/>
                              </a:rPr>
                              <m:t>𝑝</m:t>
                            </m:r>
                          </m:e>
                        </m:acc>
                      </m:e>
                      <m:sub>
                        <m:r>
                          <a:rPr lang="fr-FR" b="0" i="1" smtClean="0">
                            <a:solidFill>
                              <a:schemeClr val="tx1">
                                <a:lumMod val="50000"/>
                              </a:schemeClr>
                            </a:solidFill>
                            <a:latin typeface="Cambria Math" panose="02040503050406030204" pitchFamily="18" charset="0"/>
                          </a:rPr>
                          <m:t>1</m:t>
                        </m:r>
                      </m:sub>
                    </m:sSub>
                    <m:r>
                      <a:rPr lang="fr-FR" b="0" i="1" smtClean="0">
                        <a:solidFill>
                          <a:schemeClr val="tx1">
                            <a:lumMod val="50000"/>
                          </a:schemeClr>
                        </a:solidFill>
                        <a:latin typeface="Cambria Math" panose="02040503050406030204" pitchFamily="18" charset="0"/>
                      </a:rPr>
                      <m:t>=</m:t>
                    </m:r>
                    <m:f>
                      <m:fPr>
                        <m:ctrlPr>
                          <a:rPr lang="fr-FR" b="0" i="1" smtClean="0">
                            <a:solidFill>
                              <a:schemeClr val="tx1">
                                <a:lumMod val="50000"/>
                              </a:schemeClr>
                            </a:solidFill>
                            <a:latin typeface="Cambria Math" panose="02040503050406030204" pitchFamily="18" charset="0"/>
                          </a:rPr>
                        </m:ctrlPr>
                      </m:fPr>
                      <m:num>
                        <m:sSub>
                          <m:sSubPr>
                            <m:ctrlPr>
                              <a:rPr lang="fr-FR" b="0" i="1" smtClean="0">
                                <a:solidFill>
                                  <a:schemeClr val="tx1">
                                    <a:lumMod val="50000"/>
                                  </a:schemeClr>
                                </a:solidFill>
                                <a:latin typeface="Cambria Math" panose="02040503050406030204" pitchFamily="18" charset="0"/>
                              </a:rPr>
                            </m:ctrlPr>
                          </m:sSubPr>
                          <m:e>
                            <m:r>
                              <a:rPr lang="fr-FR" b="0" i="1" smtClean="0">
                                <a:solidFill>
                                  <a:schemeClr val="tx1">
                                    <a:lumMod val="50000"/>
                                  </a:schemeClr>
                                </a:solidFill>
                                <a:latin typeface="Cambria Math" panose="02040503050406030204" pitchFamily="18" charset="0"/>
                              </a:rPr>
                              <m:t>𝑡</m:t>
                            </m:r>
                          </m:e>
                          <m:sub>
                            <m:r>
                              <a:rPr lang="fr-FR" b="0" i="1" smtClean="0">
                                <a:solidFill>
                                  <a:schemeClr val="tx1">
                                    <a:lumMod val="50000"/>
                                  </a:schemeClr>
                                </a:solidFill>
                                <a:latin typeface="Cambria Math" panose="02040503050406030204" pitchFamily="18" charset="0"/>
                              </a:rPr>
                              <m:t>1</m:t>
                            </m:r>
                          </m:sub>
                        </m:sSub>
                      </m:num>
                      <m:den>
                        <m:sSub>
                          <m:sSubPr>
                            <m:ctrlPr>
                              <a:rPr lang="fr-FR" b="0" i="1" smtClean="0">
                                <a:solidFill>
                                  <a:schemeClr val="tx1">
                                    <a:lumMod val="50000"/>
                                  </a:schemeClr>
                                </a:solidFill>
                                <a:latin typeface="Cambria Math" panose="02040503050406030204" pitchFamily="18" charset="0"/>
                              </a:rPr>
                            </m:ctrlPr>
                          </m:sSubPr>
                          <m:e>
                            <m:r>
                              <a:rPr lang="fr-FR" b="0" i="1" smtClean="0">
                                <a:solidFill>
                                  <a:schemeClr val="tx1">
                                    <a:lumMod val="50000"/>
                                  </a:schemeClr>
                                </a:solidFill>
                                <a:latin typeface="Cambria Math" panose="02040503050406030204" pitchFamily="18" charset="0"/>
                              </a:rPr>
                              <m:t>𝑛</m:t>
                            </m:r>
                          </m:e>
                          <m:sub>
                            <m:r>
                              <a:rPr lang="fr-FR" b="0" i="1" smtClean="0">
                                <a:solidFill>
                                  <a:schemeClr val="tx1">
                                    <a:lumMod val="50000"/>
                                  </a:schemeClr>
                                </a:solidFill>
                                <a:latin typeface="Cambria Math" panose="02040503050406030204" pitchFamily="18" charset="0"/>
                              </a:rPr>
                              <m:t>1</m:t>
                            </m:r>
                          </m:sub>
                        </m:sSub>
                      </m:den>
                    </m:f>
                  </m:oMath>
                </a14:m>
                <a:r>
                  <a:rPr lang="fr-FR" b="0" dirty="0" smtClean="0">
                    <a:solidFill>
                      <a:schemeClr val="tx1">
                        <a:lumMod val="50000"/>
                      </a:schemeClr>
                    </a:solidFill>
                  </a:rPr>
                  <a:t> (sensibilité). </a:t>
                </a:r>
              </a:p>
              <a:p>
                <a:pPr marL="0" indent="0" algn="just">
                  <a:buNone/>
                </a:pPr>
                <a:r>
                  <a:rPr lang="fr-FR" b="0" dirty="0" smtClean="0">
                    <a:solidFill>
                      <a:schemeClr val="tx1">
                        <a:lumMod val="50000"/>
                      </a:schemeClr>
                    </a:solidFill>
                  </a:rPr>
                  <a:t>En prenant </a:t>
                </a:r>
                <a14:m>
                  <m:oMath xmlns:m="http://schemas.openxmlformats.org/officeDocument/2006/math">
                    <m:r>
                      <a:rPr lang="fr-FR" b="0" i="1" smtClean="0">
                        <a:solidFill>
                          <a:schemeClr val="tx1">
                            <a:lumMod val="50000"/>
                          </a:schemeClr>
                        </a:solidFill>
                        <a:latin typeface="Cambria Math" panose="02040503050406030204" pitchFamily="18" charset="0"/>
                      </a:rPr>
                      <m:t>𝑝</m:t>
                    </m:r>
                    <m:r>
                      <a:rPr lang="fr-FR" b="0" i="1" smtClean="0">
                        <a:solidFill>
                          <a:schemeClr val="tx1">
                            <a:lumMod val="50000"/>
                          </a:schemeClr>
                        </a:solidFill>
                        <a:latin typeface="Cambria Math" panose="02040503050406030204" pitchFamily="18" charset="0"/>
                      </a:rPr>
                      <m:t>=</m:t>
                    </m:r>
                    <m:sSup>
                      <m:sSupPr>
                        <m:ctrlPr>
                          <a:rPr lang="fr-FR" b="0" i="1" smtClean="0">
                            <a:solidFill>
                              <a:schemeClr val="tx1">
                                <a:lumMod val="50000"/>
                              </a:schemeClr>
                            </a:solidFill>
                            <a:latin typeface="Cambria Math" panose="02040503050406030204" pitchFamily="18" charset="0"/>
                          </a:rPr>
                        </m:ctrlPr>
                      </m:sSupPr>
                      <m:e>
                        <m:r>
                          <a:rPr lang="fr-FR" b="0" i="1" smtClean="0">
                            <a:solidFill>
                              <a:schemeClr val="tx1">
                                <a:lumMod val="50000"/>
                              </a:schemeClr>
                            </a:solidFill>
                            <a:latin typeface="Cambria Math" panose="02040503050406030204" pitchFamily="18" charset="0"/>
                          </a:rPr>
                          <m:t>10</m:t>
                        </m:r>
                      </m:e>
                      <m:sup>
                        <m:r>
                          <a:rPr lang="fr-FR" b="0" i="1" smtClean="0">
                            <a:solidFill>
                              <a:schemeClr val="tx1">
                                <a:lumMod val="50000"/>
                              </a:schemeClr>
                            </a:solidFill>
                            <a:latin typeface="Cambria Math" panose="02040503050406030204" pitchFamily="18" charset="0"/>
                          </a:rPr>
                          <m:t>−5</m:t>
                        </m:r>
                      </m:sup>
                    </m:sSup>
                  </m:oMath>
                </a14:m>
                <a:r>
                  <a:rPr lang="fr-FR" b="0" dirty="0" smtClean="0">
                    <a:solidFill>
                      <a:schemeClr val="tx1">
                        <a:lumMod val="50000"/>
                      </a:schemeClr>
                    </a:solidFill>
                  </a:rPr>
                  <a:t>, </a:t>
                </a:r>
                <a14:m>
                  <m:oMath xmlns:m="http://schemas.openxmlformats.org/officeDocument/2006/math">
                    <m:f>
                      <m:fPr>
                        <m:ctrlPr>
                          <a:rPr lang="fr-FR" b="0" i="1" smtClean="0">
                            <a:solidFill>
                              <a:schemeClr val="tx1">
                                <a:lumMod val="50000"/>
                              </a:schemeClr>
                            </a:solidFill>
                            <a:latin typeface="Cambria Math" panose="02040503050406030204" pitchFamily="18" charset="0"/>
                          </a:rPr>
                        </m:ctrlPr>
                      </m:fPr>
                      <m:num>
                        <m:sSub>
                          <m:sSubPr>
                            <m:ctrlPr>
                              <a:rPr lang="fr-FR" b="0" i="1" smtClean="0">
                                <a:solidFill>
                                  <a:schemeClr val="tx1">
                                    <a:lumMod val="50000"/>
                                  </a:schemeClr>
                                </a:solidFill>
                                <a:latin typeface="Cambria Math" panose="02040503050406030204" pitchFamily="18" charset="0"/>
                              </a:rPr>
                            </m:ctrlPr>
                          </m:sSubPr>
                          <m:e>
                            <m:r>
                              <a:rPr lang="fr-FR" b="0" i="1" smtClean="0">
                                <a:solidFill>
                                  <a:schemeClr val="tx1">
                                    <a:lumMod val="50000"/>
                                  </a:schemeClr>
                                </a:solidFill>
                                <a:latin typeface="Cambria Math" panose="02040503050406030204" pitchFamily="18" charset="0"/>
                              </a:rPr>
                              <m:t>𝑡</m:t>
                            </m:r>
                          </m:e>
                          <m:sub>
                            <m:r>
                              <a:rPr lang="fr-FR" b="0" i="1" smtClean="0">
                                <a:solidFill>
                                  <a:schemeClr val="tx1">
                                    <a:lumMod val="50000"/>
                                  </a:schemeClr>
                                </a:solidFill>
                                <a:latin typeface="Cambria Math" panose="02040503050406030204" pitchFamily="18" charset="0"/>
                              </a:rPr>
                              <m:t>0</m:t>
                            </m:r>
                          </m:sub>
                        </m:sSub>
                      </m:num>
                      <m:den>
                        <m:sSub>
                          <m:sSubPr>
                            <m:ctrlPr>
                              <a:rPr lang="fr-FR" b="0" i="1" smtClean="0">
                                <a:solidFill>
                                  <a:schemeClr val="tx1">
                                    <a:lumMod val="50000"/>
                                  </a:schemeClr>
                                </a:solidFill>
                                <a:latin typeface="Cambria Math" panose="02040503050406030204" pitchFamily="18" charset="0"/>
                              </a:rPr>
                            </m:ctrlPr>
                          </m:sSubPr>
                          <m:e>
                            <m:r>
                              <a:rPr lang="fr-FR" b="0" i="1" smtClean="0">
                                <a:solidFill>
                                  <a:schemeClr val="tx1">
                                    <a:lumMod val="50000"/>
                                  </a:schemeClr>
                                </a:solidFill>
                                <a:latin typeface="Cambria Math" panose="02040503050406030204" pitchFamily="18" charset="0"/>
                              </a:rPr>
                              <m:t>𝑛</m:t>
                            </m:r>
                          </m:e>
                          <m:sub>
                            <m:r>
                              <a:rPr lang="fr-FR" b="0" i="1" smtClean="0">
                                <a:solidFill>
                                  <a:schemeClr val="tx1">
                                    <a:lumMod val="50000"/>
                                  </a:schemeClr>
                                </a:solidFill>
                                <a:latin typeface="Cambria Math" panose="02040503050406030204" pitchFamily="18" charset="0"/>
                              </a:rPr>
                              <m:t>0</m:t>
                            </m:r>
                          </m:sub>
                        </m:sSub>
                      </m:den>
                    </m:f>
                    <m:r>
                      <a:rPr lang="fr-FR" b="0" i="1" smtClean="0">
                        <a:solidFill>
                          <a:schemeClr val="tx1">
                            <a:lumMod val="50000"/>
                          </a:schemeClr>
                        </a:solidFill>
                        <a:latin typeface="Cambria Math" panose="02040503050406030204" pitchFamily="18" charset="0"/>
                      </a:rPr>
                      <m:t>=0,98</m:t>
                    </m:r>
                  </m:oMath>
                </a14:m>
                <a:r>
                  <a:rPr lang="fr-FR" b="0" dirty="0" smtClean="0">
                    <a:solidFill>
                      <a:schemeClr val="tx1">
                        <a:lumMod val="50000"/>
                      </a:schemeClr>
                    </a:solidFill>
                  </a:rPr>
                  <a:t> et </a:t>
                </a:r>
                <a14:m>
                  <m:oMath xmlns:m="http://schemas.openxmlformats.org/officeDocument/2006/math">
                    <m:f>
                      <m:fPr>
                        <m:ctrlPr>
                          <a:rPr lang="fr-FR" b="0" i="1" smtClean="0">
                            <a:solidFill>
                              <a:schemeClr val="tx1">
                                <a:lumMod val="50000"/>
                              </a:schemeClr>
                            </a:solidFill>
                            <a:latin typeface="Cambria Math" panose="02040503050406030204" pitchFamily="18" charset="0"/>
                          </a:rPr>
                        </m:ctrlPr>
                      </m:fPr>
                      <m:num>
                        <m:sSub>
                          <m:sSubPr>
                            <m:ctrlPr>
                              <a:rPr lang="fr-FR" b="0" i="1" smtClean="0">
                                <a:solidFill>
                                  <a:schemeClr val="tx1">
                                    <a:lumMod val="50000"/>
                                  </a:schemeClr>
                                </a:solidFill>
                                <a:latin typeface="Cambria Math" panose="02040503050406030204" pitchFamily="18" charset="0"/>
                              </a:rPr>
                            </m:ctrlPr>
                          </m:sSubPr>
                          <m:e>
                            <m:r>
                              <a:rPr lang="fr-FR" b="0" i="1" smtClean="0">
                                <a:solidFill>
                                  <a:schemeClr val="tx1">
                                    <a:lumMod val="50000"/>
                                  </a:schemeClr>
                                </a:solidFill>
                                <a:latin typeface="Cambria Math" panose="02040503050406030204" pitchFamily="18" charset="0"/>
                              </a:rPr>
                              <m:t>𝑡</m:t>
                            </m:r>
                          </m:e>
                          <m:sub>
                            <m:r>
                              <a:rPr lang="fr-FR" b="0" i="1" smtClean="0">
                                <a:solidFill>
                                  <a:schemeClr val="tx1">
                                    <a:lumMod val="50000"/>
                                  </a:schemeClr>
                                </a:solidFill>
                                <a:latin typeface="Cambria Math" panose="02040503050406030204" pitchFamily="18" charset="0"/>
                              </a:rPr>
                              <m:t>1</m:t>
                            </m:r>
                          </m:sub>
                        </m:sSub>
                      </m:num>
                      <m:den>
                        <m:sSub>
                          <m:sSubPr>
                            <m:ctrlPr>
                              <a:rPr lang="fr-FR" b="0" i="1" smtClean="0">
                                <a:solidFill>
                                  <a:schemeClr val="tx1">
                                    <a:lumMod val="50000"/>
                                  </a:schemeClr>
                                </a:solidFill>
                                <a:latin typeface="Cambria Math" panose="02040503050406030204" pitchFamily="18" charset="0"/>
                              </a:rPr>
                            </m:ctrlPr>
                          </m:sSubPr>
                          <m:e>
                            <m:r>
                              <a:rPr lang="fr-FR" b="0" i="1" smtClean="0">
                                <a:solidFill>
                                  <a:schemeClr val="tx1">
                                    <a:lumMod val="50000"/>
                                  </a:schemeClr>
                                </a:solidFill>
                                <a:latin typeface="Cambria Math" panose="02040503050406030204" pitchFamily="18" charset="0"/>
                              </a:rPr>
                              <m:t>𝑛</m:t>
                            </m:r>
                          </m:e>
                          <m:sub>
                            <m:r>
                              <a:rPr lang="fr-FR" b="0" i="1" smtClean="0">
                                <a:solidFill>
                                  <a:schemeClr val="tx1">
                                    <a:lumMod val="50000"/>
                                  </a:schemeClr>
                                </a:solidFill>
                                <a:latin typeface="Cambria Math" panose="02040503050406030204" pitchFamily="18" charset="0"/>
                              </a:rPr>
                              <m:t>1</m:t>
                            </m:r>
                          </m:sub>
                        </m:sSub>
                      </m:den>
                    </m:f>
                    <m:r>
                      <a:rPr lang="fr-FR" b="0" i="1" smtClean="0">
                        <a:solidFill>
                          <a:schemeClr val="tx1">
                            <a:lumMod val="50000"/>
                          </a:schemeClr>
                        </a:solidFill>
                        <a:latin typeface="Cambria Math" panose="02040503050406030204" pitchFamily="18" charset="0"/>
                      </a:rPr>
                      <m:t>=0,70</m:t>
                    </m:r>
                  </m:oMath>
                </a14:m>
                <a:r>
                  <a:rPr lang="fr-FR" b="0" dirty="0" smtClean="0">
                    <a:solidFill>
                      <a:schemeClr val="tx1">
                        <a:lumMod val="50000"/>
                      </a:schemeClr>
                    </a:solidFill>
                  </a:rPr>
                  <a:t> on retrouve les résultats précédents.</a:t>
                </a:r>
              </a:p>
            </p:txBody>
          </p:sp>
        </mc:Choice>
        <mc:Fallback xmlns="">
          <p:sp>
            <p:nvSpPr>
              <p:cNvPr id="24" name="Espace réservé du contenu 4"/>
              <p:cNvSpPr txBox="1">
                <a:spLocks noRot="1" noChangeAspect="1" noMove="1" noResize="1" noEditPoints="1" noAdjustHandles="1" noChangeArrowheads="1" noChangeShapeType="1" noTextEdit="1"/>
              </p:cNvSpPr>
              <p:nvPr/>
            </p:nvSpPr>
            <p:spPr>
              <a:xfrm>
                <a:off x="136609" y="773396"/>
                <a:ext cx="8760502" cy="3956173"/>
              </a:xfrm>
              <a:prstGeom prst="rect">
                <a:avLst/>
              </a:prstGeom>
              <a:blipFill>
                <a:blip r:embed="rId3"/>
                <a:stretch>
                  <a:fillRect l="-139" t="-462"/>
                </a:stretch>
              </a:blipFill>
            </p:spPr>
            <p:txBody>
              <a:bodyPr/>
              <a:lstStyle/>
              <a:p>
                <a:r>
                  <a:rPr lang="en-US">
                    <a:noFill/>
                  </a:rPr>
                  <a:t> </a:t>
                </a:r>
              </a:p>
            </p:txBody>
          </p:sp>
        </mc:Fallback>
      </mc:AlternateContent>
    </p:spTree>
    <p:extLst>
      <p:ext uri="{BB962C8B-B14F-4D97-AF65-F5344CB8AC3E}">
        <p14:creationId xmlns:p14="http://schemas.microsoft.com/office/powerpoint/2010/main" val="1494367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p>
            <a:pPr algn="ctr"/>
            <a:fld id="{854A34C9-9A4B-6445-85E1-F779B5E87362}" type="slidenum">
              <a:rPr lang="fr-FR" sz="1000">
                <a:solidFill>
                  <a:schemeClr val="bg1"/>
                </a:solidFill>
                <a:latin typeface="Arial" charset="0"/>
                <a:ea typeface="Arial" charset="0"/>
                <a:cs typeface="Arial" charset="0"/>
              </a:rPr>
              <a:pPr algn="ctr"/>
              <a:t>14</a:t>
            </a:fld>
            <a:endParaRPr lang="fr-FR" sz="1000" dirty="0">
              <a:solidFill>
                <a:schemeClr val="bg1"/>
              </a:solidFill>
              <a:latin typeface="Arial" charset="0"/>
              <a:ea typeface="Arial" charset="0"/>
              <a:cs typeface="Arial" charset="0"/>
            </a:endParaRPr>
          </a:p>
        </p:txBody>
      </p:sp>
      <p:sp>
        <p:nvSpPr>
          <p:cNvPr id="3" name="Titre 2"/>
          <p:cNvSpPr>
            <a:spLocks noGrp="1"/>
          </p:cNvSpPr>
          <p:nvPr>
            <p:ph type="title"/>
          </p:nvPr>
        </p:nvSpPr>
        <p:spPr>
          <a:xfrm>
            <a:off x="1107440" y="86020"/>
            <a:ext cx="7789671" cy="599509"/>
          </a:xfrm>
        </p:spPr>
        <p:txBody>
          <a:bodyPr/>
          <a:lstStyle/>
          <a:p>
            <a:r>
              <a:rPr lang="fr-FR" dirty="0" smtClean="0">
                <a:solidFill>
                  <a:schemeClr val="tx1"/>
                </a:solidFill>
              </a:rPr>
              <a:t>Inférence bayésienne</a:t>
            </a:r>
            <a:r>
              <a:rPr lang="fr-FR" dirty="0">
                <a:solidFill>
                  <a:schemeClr val="tx1"/>
                </a:solidFill>
              </a:rPr>
              <a:t/>
            </a:r>
            <a:br>
              <a:rPr lang="fr-FR" dirty="0">
                <a:solidFill>
                  <a:schemeClr val="tx1"/>
                </a:solidFill>
              </a:rPr>
            </a:br>
            <a:r>
              <a:rPr lang="fr-FR" sz="1800" dirty="0">
                <a:solidFill>
                  <a:schemeClr val="tx1"/>
                </a:solidFill>
              </a:rPr>
              <a:t>○ ○ ○ ○ ○ ○ ○ ○ </a:t>
            </a:r>
            <a:r>
              <a:rPr lang="fr-FR" sz="1800" dirty="0" smtClean="0">
                <a:solidFill>
                  <a:schemeClr val="tx1"/>
                </a:solidFill>
              </a:rPr>
              <a:t>● </a:t>
            </a:r>
            <a:r>
              <a:rPr lang="fr-FR" sz="1800" dirty="0">
                <a:solidFill>
                  <a:schemeClr val="tx1"/>
                </a:solidFill>
              </a:rPr>
              <a:t>○ ○ ○ ○ ○ </a:t>
            </a:r>
            <a:r>
              <a:rPr lang="fr-FR" sz="1800" dirty="0" smtClean="0">
                <a:solidFill>
                  <a:schemeClr val="tx1"/>
                </a:solidFill>
              </a:rPr>
              <a:t>Estimation de la densité – CAS 2</a:t>
            </a:r>
            <a:endParaRPr lang="en-US" sz="1800" dirty="0">
              <a:solidFill>
                <a:schemeClr val="tx1"/>
              </a:solidFill>
            </a:endParaRPr>
          </a:p>
        </p:txBody>
      </p:sp>
      <mc:AlternateContent xmlns:mc="http://schemas.openxmlformats.org/markup-compatibility/2006" xmlns:a14="http://schemas.microsoft.com/office/drawing/2010/main">
        <mc:Choice Requires="a14">
          <p:sp>
            <p:nvSpPr>
              <p:cNvPr id="24" name="Espace réservé du contenu 4"/>
              <p:cNvSpPr txBox="1">
                <a:spLocks/>
              </p:cNvSpPr>
              <p:nvPr/>
            </p:nvSpPr>
            <p:spPr>
              <a:xfrm>
                <a:off x="136609" y="773396"/>
                <a:ext cx="8760502" cy="405970"/>
              </a:xfrm>
              <a:prstGeom prst="rect">
                <a:avLst/>
              </a:prstGeom>
            </p:spPr>
            <p:txBody>
              <a:bodyPr vert="horz" wrap="square" lIns="127723" tIns="63862" rIns="127723" bIns="63862" rtlCol="0">
                <a:spAutoFit/>
              </a:bodyPr>
              <a:lstStyle>
                <a:lvl1pPr marL="239481" indent="-239481" algn="l" defTabSz="957925" rtl="0" eaLnBrk="1" latinLnBrk="0" hangingPunct="1">
                  <a:lnSpc>
                    <a:spcPct val="100000"/>
                  </a:lnSpc>
                  <a:spcBef>
                    <a:spcPts val="0"/>
                  </a:spcBef>
                  <a:buClr>
                    <a:srgbClr val="548235"/>
                  </a:buClr>
                  <a:buSzPct val="80000"/>
                  <a:buFont typeface="Wingdings 3" panose="05040102010807070707" pitchFamily="18" charset="2"/>
                  <a:buChar char=""/>
                  <a:defRPr sz="1800" b="1" kern="1200">
                    <a:solidFill>
                      <a:schemeClr val="bg2">
                        <a:lumMod val="50000"/>
                      </a:schemeClr>
                    </a:solidFill>
                    <a:latin typeface="Calibri" charset="0"/>
                    <a:ea typeface="Calibri" charset="0"/>
                    <a:cs typeface="Calibri" charset="0"/>
                  </a:defRPr>
                </a:lvl1pPr>
                <a:lvl2pPr marL="718444" indent="-239481" algn="l" defTabSz="957925" rtl="0" eaLnBrk="1" latinLnBrk="0" hangingPunct="1">
                  <a:lnSpc>
                    <a:spcPct val="100000"/>
                  </a:lnSpc>
                  <a:spcBef>
                    <a:spcPts val="0"/>
                  </a:spcBef>
                  <a:buClr>
                    <a:srgbClr val="548235"/>
                  </a:buClr>
                  <a:buFont typeface="Calibri" panose="020F0502020204030204" pitchFamily="34" charset="0"/>
                  <a:buChar char="-"/>
                  <a:defRPr sz="1600" kern="1200">
                    <a:solidFill>
                      <a:schemeClr val="bg2">
                        <a:lumMod val="50000"/>
                      </a:schemeClr>
                    </a:solidFill>
                    <a:latin typeface="Calibri" charset="0"/>
                    <a:ea typeface="Calibri" charset="0"/>
                    <a:cs typeface="Calibri" charset="0"/>
                  </a:defRPr>
                </a:lvl2pPr>
                <a:lvl3pPr marL="1197407" indent="-239481" algn="l" defTabSz="957925" rtl="0" eaLnBrk="1" latinLnBrk="0" hangingPunct="1">
                  <a:lnSpc>
                    <a:spcPct val="100000"/>
                  </a:lnSpc>
                  <a:spcBef>
                    <a:spcPts val="0"/>
                  </a:spcBef>
                  <a:buClr>
                    <a:srgbClr val="548235"/>
                  </a:buClr>
                  <a:buFont typeface="Wingdings" panose="05000000000000000000" pitchFamily="2" charset="2"/>
                  <a:buChar char="§"/>
                  <a:defRPr sz="1400" kern="1200">
                    <a:solidFill>
                      <a:schemeClr val="bg2">
                        <a:lumMod val="50000"/>
                      </a:schemeClr>
                    </a:solidFill>
                    <a:latin typeface="Calibri" charset="0"/>
                    <a:ea typeface="Calibri" charset="0"/>
                    <a:cs typeface="Calibri" charset="0"/>
                  </a:defRPr>
                </a:lvl3pPr>
                <a:lvl4pPr marL="1676370" indent="-239481" algn="l" defTabSz="957925" rtl="0" eaLnBrk="1" latinLnBrk="0" hangingPunct="1">
                  <a:lnSpc>
                    <a:spcPct val="100000"/>
                  </a:lnSpc>
                  <a:spcBef>
                    <a:spcPts val="0"/>
                  </a:spcBef>
                  <a:buClr>
                    <a:srgbClr val="548235"/>
                  </a:buClr>
                  <a:buFont typeface="Calibri" panose="020F0502020204030204" pitchFamily="34" charset="0"/>
                  <a:buChar char="-"/>
                  <a:defRPr sz="1200" kern="1200">
                    <a:solidFill>
                      <a:schemeClr val="bg2">
                        <a:lumMod val="50000"/>
                      </a:schemeClr>
                    </a:solidFill>
                    <a:latin typeface="Calibri" charset="0"/>
                    <a:ea typeface="Calibri" charset="0"/>
                    <a:cs typeface="Calibri" charset="0"/>
                  </a:defRPr>
                </a:lvl4pPr>
                <a:lvl5pPr marL="2155332" indent="-239481" algn="l" defTabSz="957925" rtl="0" eaLnBrk="1" latinLnBrk="0" hangingPunct="1">
                  <a:lnSpc>
                    <a:spcPct val="100000"/>
                  </a:lnSpc>
                  <a:spcBef>
                    <a:spcPts val="0"/>
                  </a:spcBef>
                  <a:buClr>
                    <a:srgbClr val="548235"/>
                  </a:buClr>
                  <a:buFont typeface="Wingdings" panose="05000000000000000000" pitchFamily="2" charset="2"/>
                  <a:buChar char="§"/>
                  <a:defRPr sz="1200" kern="1200">
                    <a:solidFill>
                      <a:schemeClr val="bg2">
                        <a:lumMod val="50000"/>
                      </a:schemeClr>
                    </a:solidFill>
                    <a:latin typeface="Calibri" charset="0"/>
                    <a:ea typeface="Calibri" charset="0"/>
                    <a:cs typeface="Calibri" charset="0"/>
                  </a:defRPr>
                </a:lvl5pPr>
                <a:lvl6pPr marL="2634295"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6pPr>
                <a:lvl7pPr marL="3113258"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7pPr>
                <a:lvl8pPr marL="3592220"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8pPr>
                <a:lvl9pPr marL="4071183"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9pPr>
              </a:lstStyle>
              <a:p>
                <a:pPr marL="0" indent="0" algn="just">
                  <a:buNone/>
                </a:pPr>
                <a:r>
                  <a:rPr lang="fr-FR" dirty="0" smtClean="0">
                    <a:solidFill>
                      <a:srgbClr val="C00000"/>
                    </a:solidFill>
                  </a:rPr>
                  <a:t>CAS 2 </a:t>
                </a:r>
                <a:r>
                  <a:rPr lang="fr-FR" b="0" dirty="0">
                    <a:solidFill>
                      <a:schemeClr val="tx1">
                        <a:lumMod val="50000"/>
                      </a:schemeClr>
                    </a:solidFill>
                  </a:rPr>
                  <a:t>: </a:t>
                </a:r>
                <a14:m>
                  <m:oMath xmlns:m="http://schemas.openxmlformats.org/officeDocument/2006/math">
                    <m:r>
                      <a:rPr lang="fr-FR" b="0" i="1" smtClean="0">
                        <a:solidFill>
                          <a:schemeClr val="tx1">
                            <a:lumMod val="50000"/>
                          </a:schemeClr>
                        </a:solidFill>
                        <a:latin typeface="Cambria Math" panose="02040503050406030204" pitchFamily="18" charset="0"/>
                        <a:ea typeface="Cambria Math" panose="02040503050406030204" pitchFamily="18" charset="0"/>
                      </a:rPr>
                      <m:t>𝜃</m:t>
                    </m:r>
                  </m:oMath>
                </a14:m>
                <a:r>
                  <a:rPr lang="fr-FR" b="0" dirty="0" smtClean="0">
                    <a:solidFill>
                      <a:schemeClr val="tx1">
                        <a:lumMod val="50000"/>
                      </a:schemeClr>
                    </a:solidFill>
                  </a:rPr>
                  <a:t> est une v.a et on cherche la loi </a:t>
                </a:r>
                <a:r>
                  <a:rPr lang="fr-FR" b="0" i="1" dirty="0" smtClean="0">
                    <a:solidFill>
                      <a:schemeClr val="tx1">
                        <a:lumMod val="50000"/>
                      </a:schemeClr>
                    </a:solidFill>
                  </a:rPr>
                  <a:t>a priori </a:t>
                </a:r>
                <a14:m>
                  <m:oMath xmlns:m="http://schemas.openxmlformats.org/officeDocument/2006/math">
                    <m:r>
                      <m:rPr>
                        <m:sty m:val="p"/>
                      </m:rPr>
                      <a:rPr lang="fr-FR" b="0" i="0" smtClean="0">
                        <a:solidFill>
                          <a:schemeClr val="tx1">
                            <a:lumMod val="50000"/>
                          </a:schemeClr>
                        </a:solidFill>
                        <a:latin typeface="Cambria Math" panose="02040503050406030204" pitchFamily="18" charset="0"/>
                      </a:rPr>
                      <m:t>P</m:t>
                    </m:r>
                    <m:r>
                      <a:rPr lang="fr-FR" b="0" i="0" smtClean="0">
                        <a:solidFill>
                          <a:schemeClr val="tx1">
                            <a:lumMod val="50000"/>
                          </a:schemeClr>
                        </a:solidFill>
                        <a:latin typeface="Cambria Math" panose="02040503050406030204" pitchFamily="18" charset="0"/>
                      </a:rPr>
                      <m:t>(</m:t>
                    </m:r>
                    <m:r>
                      <a:rPr lang="fr-FR" b="0" i="1">
                        <a:solidFill>
                          <a:schemeClr val="tx1">
                            <a:lumMod val="50000"/>
                          </a:schemeClr>
                        </a:solidFill>
                        <a:latin typeface="Cambria Math" panose="02040503050406030204" pitchFamily="18" charset="0"/>
                      </a:rPr>
                      <m:t>𝜃</m:t>
                    </m:r>
                    <m:r>
                      <a:rPr lang="fr-FR" b="0" i="1" smtClean="0">
                        <a:solidFill>
                          <a:schemeClr val="tx1">
                            <a:lumMod val="50000"/>
                          </a:schemeClr>
                        </a:solidFill>
                        <a:latin typeface="Cambria Math" panose="02040503050406030204" pitchFamily="18" charset="0"/>
                      </a:rPr>
                      <m:t>)</m:t>
                    </m:r>
                  </m:oMath>
                </a14:m>
                <a:r>
                  <a:rPr lang="fr-FR" b="0" dirty="0" smtClean="0">
                    <a:solidFill>
                      <a:schemeClr val="tx1">
                        <a:lumMod val="50000"/>
                      </a:schemeClr>
                    </a:solidFill>
                  </a:rPr>
                  <a:t>.</a:t>
                </a:r>
                <a:endParaRPr lang="fr-FR" b="0" dirty="0">
                  <a:solidFill>
                    <a:schemeClr val="tx1">
                      <a:lumMod val="50000"/>
                    </a:schemeClr>
                  </a:solidFill>
                </a:endParaRPr>
              </a:p>
            </p:txBody>
          </p:sp>
        </mc:Choice>
        <mc:Fallback xmlns="">
          <p:sp>
            <p:nvSpPr>
              <p:cNvPr id="24" name="Espace réservé du contenu 4"/>
              <p:cNvSpPr txBox="1">
                <a:spLocks noRot="1" noChangeAspect="1" noMove="1" noResize="1" noEditPoints="1" noAdjustHandles="1" noChangeArrowheads="1" noChangeShapeType="1" noTextEdit="1"/>
              </p:cNvSpPr>
              <p:nvPr/>
            </p:nvSpPr>
            <p:spPr>
              <a:xfrm>
                <a:off x="136609" y="773396"/>
                <a:ext cx="8760502" cy="405970"/>
              </a:xfrm>
              <a:prstGeom prst="rect">
                <a:avLst/>
              </a:prstGeom>
              <a:blipFill>
                <a:blip r:embed="rId3"/>
                <a:stretch>
                  <a:fillRect l="-139" t="-4545" b="-196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Espace réservé du contenu 4"/>
              <p:cNvSpPr txBox="1">
                <a:spLocks/>
              </p:cNvSpPr>
              <p:nvPr/>
            </p:nvSpPr>
            <p:spPr>
              <a:xfrm>
                <a:off x="136609" y="1198507"/>
                <a:ext cx="8760502" cy="3323307"/>
              </a:xfrm>
              <a:prstGeom prst="rect">
                <a:avLst/>
              </a:prstGeom>
            </p:spPr>
            <p:txBody>
              <a:bodyPr vert="horz" wrap="square" lIns="127723" tIns="63862" rIns="127723" bIns="63862" rtlCol="0">
                <a:spAutoFit/>
              </a:bodyPr>
              <a:lstStyle>
                <a:lvl1pPr marL="239481" indent="-239481" algn="l" defTabSz="957925" rtl="0" eaLnBrk="1" latinLnBrk="0" hangingPunct="1">
                  <a:lnSpc>
                    <a:spcPct val="100000"/>
                  </a:lnSpc>
                  <a:spcBef>
                    <a:spcPts val="0"/>
                  </a:spcBef>
                  <a:buClr>
                    <a:srgbClr val="548235"/>
                  </a:buClr>
                  <a:buSzPct val="80000"/>
                  <a:buFont typeface="Wingdings 3" panose="05040102010807070707" pitchFamily="18" charset="2"/>
                  <a:buChar char=""/>
                  <a:defRPr sz="1800" b="1" kern="1200">
                    <a:solidFill>
                      <a:schemeClr val="bg2">
                        <a:lumMod val="50000"/>
                      </a:schemeClr>
                    </a:solidFill>
                    <a:latin typeface="Calibri" charset="0"/>
                    <a:ea typeface="Calibri" charset="0"/>
                    <a:cs typeface="Calibri" charset="0"/>
                  </a:defRPr>
                </a:lvl1pPr>
                <a:lvl2pPr marL="718444" indent="-239481" algn="l" defTabSz="957925" rtl="0" eaLnBrk="1" latinLnBrk="0" hangingPunct="1">
                  <a:lnSpc>
                    <a:spcPct val="100000"/>
                  </a:lnSpc>
                  <a:spcBef>
                    <a:spcPts val="0"/>
                  </a:spcBef>
                  <a:buClr>
                    <a:srgbClr val="548235"/>
                  </a:buClr>
                  <a:buFont typeface="Calibri" panose="020F0502020204030204" pitchFamily="34" charset="0"/>
                  <a:buChar char="-"/>
                  <a:defRPr sz="1600" kern="1200">
                    <a:solidFill>
                      <a:schemeClr val="bg2">
                        <a:lumMod val="50000"/>
                      </a:schemeClr>
                    </a:solidFill>
                    <a:latin typeface="Calibri" charset="0"/>
                    <a:ea typeface="Calibri" charset="0"/>
                    <a:cs typeface="Calibri" charset="0"/>
                  </a:defRPr>
                </a:lvl2pPr>
                <a:lvl3pPr marL="1197407" indent="-239481" algn="l" defTabSz="957925" rtl="0" eaLnBrk="1" latinLnBrk="0" hangingPunct="1">
                  <a:lnSpc>
                    <a:spcPct val="100000"/>
                  </a:lnSpc>
                  <a:spcBef>
                    <a:spcPts val="0"/>
                  </a:spcBef>
                  <a:buClr>
                    <a:srgbClr val="548235"/>
                  </a:buClr>
                  <a:buFont typeface="Wingdings" panose="05000000000000000000" pitchFamily="2" charset="2"/>
                  <a:buChar char="§"/>
                  <a:defRPr sz="1400" kern="1200">
                    <a:solidFill>
                      <a:schemeClr val="bg2">
                        <a:lumMod val="50000"/>
                      </a:schemeClr>
                    </a:solidFill>
                    <a:latin typeface="Calibri" charset="0"/>
                    <a:ea typeface="Calibri" charset="0"/>
                    <a:cs typeface="Calibri" charset="0"/>
                  </a:defRPr>
                </a:lvl3pPr>
                <a:lvl4pPr marL="1676370" indent="-239481" algn="l" defTabSz="957925" rtl="0" eaLnBrk="1" latinLnBrk="0" hangingPunct="1">
                  <a:lnSpc>
                    <a:spcPct val="100000"/>
                  </a:lnSpc>
                  <a:spcBef>
                    <a:spcPts val="0"/>
                  </a:spcBef>
                  <a:buClr>
                    <a:srgbClr val="548235"/>
                  </a:buClr>
                  <a:buFont typeface="Calibri" panose="020F0502020204030204" pitchFamily="34" charset="0"/>
                  <a:buChar char="-"/>
                  <a:defRPr sz="1200" kern="1200">
                    <a:solidFill>
                      <a:schemeClr val="bg2">
                        <a:lumMod val="50000"/>
                      </a:schemeClr>
                    </a:solidFill>
                    <a:latin typeface="Calibri" charset="0"/>
                    <a:ea typeface="Calibri" charset="0"/>
                    <a:cs typeface="Calibri" charset="0"/>
                  </a:defRPr>
                </a:lvl4pPr>
                <a:lvl5pPr marL="2155332" indent="-239481" algn="l" defTabSz="957925" rtl="0" eaLnBrk="1" latinLnBrk="0" hangingPunct="1">
                  <a:lnSpc>
                    <a:spcPct val="100000"/>
                  </a:lnSpc>
                  <a:spcBef>
                    <a:spcPts val="0"/>
                  </a:spcBef>
                  <a:buClr>
                    <a:srgbClr val="548235"/>
                  </a:buClr>
                  <a:buFont typeface="Wingdings" panose="05000000000000000000" pitchFamily="2" charset="2"/>
                  <a:buChar char="§"/>
                  <a:defRPr sz="1200" kern="1200">
                    <a:solidFill>
                      <a:schemeClr val="bg2">
                        <a:lumMod val="50000"/>
                      </a:schemeClr>
                    </a:solidFill>
                    <a:latin typeface="Calibri" charset="0"/>
                    <a:ea typeface="Calibri" charset="0"/>
                    <a:cs typeface="Calibri" charset="0"/>
                  </a:defRPr>
                </a:lvl5pPr>
                <a:lvl6pPr marL="2634295"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6pPr>
                <a:lvl7pPr marL="3113258"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7pPr>
                <a:lvl8pPr marL="3592220"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8pPr>
                <a:lvl9pPr marL="4071183"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9pPr>
              </a:lstStyle>
              <a:p>
                <a:pPr marL="0" indent="0" algn="just">
                  <a:spcBef>
                    <a:spcPts val="1200"/>
                  </a:spcBef>
                  <a:buNone/>
                </a:pPr>
                <a:r>
                  <a:rPr lang="fr-FR" dirty="0" smtClean="0">
                    <a:solidFill>
                      <a:schemeClr val="tx1"/>
                    </a:solidFill>
                  </a:rPr>
                  <a:t>Définition 6 (</a:t>
                </a:r>
                <a:r>
                  <a:rPr lang="fr-FR" b="0" dirty="0" smtClean="0">
                    <a:solidFill>
                      <a:schemeClr val="tx1"/>
                    </a:solidFill>
                  </a:rPr>
                  <a:t>estimateur de Bayes</a:t>
                </a:r>
                <a:r>
                  <a:rPr lang="fr-FR" dirty="0" smtClean="0">
                    <a:solidFill>
                      <a:schemeClr val="tx1"/>
                    </a:solidFill>
                  </a:rPr>
                  <a:t>)</a:t>
                </a:r>
              </a:p>
              <a:p>
                <a:pPr marL="0" indent="0" algn="just">
                  <a:spcAft>
                    <a:spcPts val="600"/>
                  </a:spcAft>
                  <a:buNone/>
                </a:pPr>
                <a:r>
                  <a:rPr lang="fr-FR" b="0" dirty="0" smtClean="0">
                    <a:solidFill>
                      <a:schemeClr val="tx1"/>
                    </a:solidFill>
                  </a:rPr>
                  <a:t>Étant donnée une fonction de coût </a:t>
                </a:r>
                <a14:m>
                  <m:oMath xmlns:m="http://schemas.openxmlformats.org/officeDocument/2006/math">
                    <m:r>
                      <a:rPr lang="fr-FR" b="0" i="1" smtClean="0">
                        <a:solidFill>
                          <a:schemeClr val="tx1"/>
                        </a:solidFill>
                        <a:latin typeface="Cambria Math" panose="02040503050406030204" pitchFamily="18" charset="0"/>
                      </a:rPr>
                      <m:t>𝐿</m:t>
                    </m:r>
                  </m:oMath>
                </a14:m>
                <a:r>
                  <a:rPr lang="fr-FR" b="0" dirty="0" smtClean="0">
                    <a:solidFill>
                      <a:schemeClr val="tx1"/>
                    </a:solidFill>
                  </a:rPr>
                  <a:t>, l’estimateur de Bayes </a:t>
                </a:r>
                <a14:m>
                  <m:oMath xmlns:m="http://schemas.openxmlformats.org/officeDocument/2006/math">
                    <m:sSub>
                      <m:sSubPr>
                        <m:ctrlPr>
                          <a:rPr lang="fr-FR" b="0" i="1">
                            <a:solidFill>
                              <a:schemeClr val="tx1">
                                <a:lumMod val="50000"/>
                              </a:schemeClr>
                            </a:solidFill>
                            <a:latin typeface="Cambria Math" panose="02040503050406030204" pitchFamily="18" charset="0"/>
                          </a:rPr>
                        </m:ctrlPr>
                      </m:sSubPr>
                      <m:e>
                        <m:acc>
                          <m:accPr>
                            <m:chr m:val="̂"/>
                            <m:ctrlPr>
                              <a:rPr lang="fr-FR" b="0" i="1">
                                <a:solidFill>
                                  <a:schemeClr val="tx1">
                                    <a:lumMod val="50000"/>
                                  </a:schemeClr>
                                </a:solidFill>
                                <a:latin typeface="Cambria Math" panose="02040503050406030204" pitchFamily="18" charset="0"/>
                              </a:rPr>
                            </m:ctrlPr>
                          </m:accPr>
                          <m:e>
                            <m:r>
                              <a:rPr lang="fr-FR" b="0" i="1">
                                <a:solidFill>
                                  <a:schemeClr val="tx1">
                                    <a:lumMod val="50000"/>
                                  </a:schemeClr>
                                </a:solidFill>
                                <a:latin typeface="Cambria Math" panose="02040503050406030204" pitchFamily="18" charset="0"/>
                              </a:rPr>
                              <m:t>𝜃</m:t>
                            </m:r>
                          </m:e>
                        </m:acc>
                      </m:e>
                      <m:sub>
                        <m:r>
                          <m:rPr>
                            <m:sty m:val="p"/>
                          </m:rPr>
                          <a:rPr lang="fr-FR" b="0" i="0" smtClean="0">
                            <a:solidFill>
                              <a:schemeClr val="tx1">
                                <a:lumMod val="50000"/>
                              </a:schemeClr>
                            </a:solidFill>
                            <a:latin typeface="Cambria Math" panose="02040503050406030204" pitchFamily="18" charset="0"/>
                          </a:rPr>
                          <m:t>B</m:t>
                        </m:r>
                      </m:sub>
                    </m:sSub>
                  </m:oMath>
                </a14:m>
                <a:r>
                  <a:rPr lang="fr-FR" b="0" dirty="0" smtClean="0">
                    <a:solidFill>
                      <a:schemeClr val="tx1"/>
                    </a:solidFill>
                  </a:rPr>
                  <a:t> de </a:t>
                </a:r>
                <a14:m>
                  <m:oMath xmlns:m="http://schemas.openxmlformats.org/officeDocument/2006/math">
                    <m:r>
                      <a:rPr lang="fr-FR" b="0" i="1" smtClean="0">
                        <a:solidFill>
                          <a:schemeClr val="tx1"/>
                        </a:solidFill>
                        <a:latin typeface="Cambria Math" panose="02040503050406030204" pitchFamily="18" charset="0"/>
                      </a:rPr>
                      <m:t>𝜃</m:t>
                    </m:r>
                  </m:oMath>
                </a14:m>
                <a:r>
                  <a:rPr lang="fr-FR" b="0" dirty="0" smtClean="0">
                    <a:solidFill>
                      <a:schemeClr val="tx1"/>
                    </a:solidFill>
                  </a:rPr>
                  <a:t> est défini par :</a:t>
                </a:r>
              </a:p>
              <a:p>
                <a:pPr marL="0" indent="0" algn="ctr">
                  <a:buNone/>
                </a:pPr>
                <a14:m>
                  <m:oMath xmlns:m="http://schemas.openxmlformats.org/officeDocument/2006/math">
                    <m:sSub>
                      <m:sSubPr>
                        <m:ctrlPr>
                          <a:rPr lang="fr-FR" b="0" i="1">
                            <a:solidFill>
                              <a:schemeClr val="tx1"/>
                            </a:solidFill>
                            <a:latin typeface="Cambria Math" panose="02040503050406030204" pitchFamily="18" charset="0"/>
                          </a:rPr>
                        </m:ctrlPr>
                      </m:sSubPr>
                      <m:e>
                        <m:acc>
                          <m:accPr>
                            <m:chr m:val="̂"/>
                            <m:ctrlPr>
                              <a:rPr lang="fr-FR" b="0" i="1">
                                <a:solidFill>
                                  <a:schemeClr val="tx1"/>
                                </a:solidFill>
                                <a:latin typeface="Cambria Math" panose="02040503050406030204" pitchFamily="18" charset="0"/>
                              </a:rPr>
                            </m:ctrlPr>
                          </m:accPr>
                          <m:e>
                            <m:r>
                              <a:rPr lang="fr-FR" b="0" i="1">
                                <a:solidFill>
                                  <a:schemeClr val="tx1"/>
                                </a:solidFill>
                                <a:latin typeface="Cambria Math" panose="02040503050406030204" pitchFamily="18" charset="0"/>
                              </a:rPr>
                              <m:t>𝜃</m:t>
                            </m:r>
                          </m:e>
                        </m:acc>
                      </m:e>
                      <m:sub>
                        <m:r>
                          <m:rPr>
                            <m:sty m:val="p"/>
                          </m:rPr>
                          <a:rPr lang="fr-FR" b="0" i="0" smtClean="0">
                            <a:solidFill>
                              <a:schemeClr val="tx1"/>
                            </a:solidFill>
                            <a:latin typeface="Cambria Math" panose="02040503050406030204" pitchFamily="18" charset="0"/>
                          </a:rPr>
                          <m:t>B</m:t>
                        </m:r>
                      </m:sub>
                    </m:sSub>
                    <m:r>
                      <a:rPr lang="fr-FR" b="0" i="1" smtClean="0">
                        <a:solidFill>
                          <a:schemeClr val="tx1"/>
                        </a:solidFill>
                        <a:latin typeface="Cambria Math" panose="02040503050406030204" pitchFamily="18" charset="0"/>
                      </a:rPr>
                      <m:t>=</m:t>
                    </m:r>
                    <m:func>
                      <m:funcPr>
                        <m:ctrlPr>
                          <a:rPr lang="fr-FR" b="0" i="1" smtClean="0">
                            <a:solidFill>
                              <a:schemeClr val="tx1"/>
                            </a:solidFill>
                            <a:latin typeface="Cambria Math" panose="02040503050406030204" pitchFamily="18" charset="0"/>
                          </a:rPr>
                        </m:ctrlPr>
                      </m:funcPr>
                      <m:fName>
                        <m:r>
                          <m:rPr>
                            <m:sty m:val="p"/>
                          </m:rPr>
                          <a:rPr lang="fr-FR" b="0" i="0" smtClean="0">
                            <a:solidFill>
                              <a:schemeClr val="tx1"/>
                            </a:solidFill>
                            <a:latin typeface="Cambria Math" panose="02040503050406030204" pitchFamily="18" charset="0"/>
                          </a:rPr>
                          <m:t>argmi</m:t>
                        </m:r>
                        <m:sSub>
                          <m:sSubPr>
                            <m:ctrlPr>
                              <a:rPr lang="fr-FR" b="0" i="1" smtClean="0">
                                <a:solidFill>
                                  <a:schemeClr val="tx1"/>
                                </a:solidFill>
                                <a:latin typeface="Cambria Math" panose="02040503050406030204" pitchFamily="18" charset="0"/>
                              </a:rPr>
                            </m:ctrlPr>
                          </m:sSubPr>
                          <m:e>
                            <m:r>
                              <m:rPr>
                                <m:sty m:val="p"/>
                              </m:rPr>
                              <a:rPr lang="fr-FR" b="0" i="0" smtClean="0">
                                <a:solidFill>
                                  <a:schemeClr val="tx1"/>
                                </a:solidFill>
                                <a:latin typeface="Cambria Math" panose="02040503050406030204" pitchFamily="18" charset="0"/>
                              </a:rPr>
                              <m:t>n</m:t>
                            </m:r>
                          </m:e>
                          <m:sub>
                            <m:acc>
                              <m:accPr>
                                <m:chr m:val="̂"/>
                                <m:ctrlPr>
                                  <a:rPr lang="fr-FR" b="0" i="1" smtClean="0">
                                    <a:solidFill>
                                      <a:schemeClr val="tx1"/>
                                    </a:solidFill>
                                    <a:latin typeface="Cambria Math" panose="02040503050406030204" pitchFamily="18" charset="0"/>
                                  </a:rPr>
                                </m:ctrlPr>
                              </m:accPr>
                              <m:e>
                                <m:r>
                                  <a:rPr lang="fr-FR" b="0" i="1" smtClean="0">
                                    <a:solidFill>
                                      <a:srgbClr val="C00000"/>
                                    </a:solidFill>
                                    <a:latin typeface="Cambria Math" panose="02040503050406030204" pitchFamily="18" charset="0"/>
                                    <a:ea typeface="Cambria Math" panose="02040503050406030204" pitchFamily="18" charset="0"/>
                                  </a:rPr>
                                  <m:t>𝜃</m:t>
                                </m:r>
                              </m:e>
                            </m:acc>
                          </m:sub>
                        </m:sSub>
                      </m:fName>
                      <m:e>
                        <m:r>
                          <a:rPr lang="fr-FR" b="0">
                            <a:solidFill>
                              <a:schemeClr val="tx1"/>
                            </a:solidFill>
                            <a:latin typeface="Cambria Math" panose="02040503050406030204" pitchFamily="18" charset="0"/>
                            <a:ea typeface="Cambria Math" panose="02040503050406030204" pitchFamily="18" charset="0"/>
                          </a:rPr>
                          <m:t>𝔼</m:t>
                        </m:r>
                        <m:d>
                          <m:dPr>
                            <m:begChr m:val="["/>
                            <m:endChr m:val="]"/>
                            <m:ctrlPr>
                              <a:rPr lang="fr-FR" b="0" i="1" smtClean="0">
                                <a:solidFill>
                                  <a:schemeClr val="tx1"/>
                                </a:solidFill>
                                <a:latin typeface="Cambria Math" panose="02040503050406030204" pitchFamily="18" charset="0"/>
                                <a:ea typeface="Cambria Math" panose="02040503050406030204" pitchFamily="18" charset="0"/>
                              </a:rPr>
                            </m:ctrlPr>
                          </m:dPr>
                          <m:e>
                            <m:r>
                              <a:rPr lang="fr-FR" b="0" i="1" smtClean="0">
                                <a:solidFill>
                                  <a:schemeClr val="tx1"/>
                                </a:solidFill>
                                <a:latin typeface="Cambria Math" panose="02040503050406030204" pitchFamily="18" charset="0"/>
                                <a:ea typeface="Cambria Math" panose="02040503050406030204" pitchFamily="18" charset="0"/>
                              </a:rPr>
                              <m:t>𝐿</m:t>
                            </m:r>
                            <m:r>
                              <a:rPr lang="fr-FR" b="0" i="1" smtClean="0">
                                <a:solidFill>
                                  <a:schemeClr val="tx1"/>
                                </a:solidFill>
                                <a:latin typeface="Cambria Math" panose="02040503050406030204" pitchFamily="18" charset="0"/>
                                <a:ea typeface="Cambria Math" panose="02040503050406030204" pitchFamily="18" charset="0"/>
                              </a:rPr>
                              <m:t>(</m:t>
                            </m:r>
                            <m:r>
                              <a:rPr lang="fr-FR" b="0" i="1" smtClean="0">
                                <a:solidFill>
                                  <a:schemeClr val="tx1"/>
                                </a:solidFill>
                                <a:latin typeface="Cambria Math" panose="02040503050406030204" pitchFamily="18" charset="0"/>
                                <a:ea typeface="Cambria Math" panose="02040503050406030204" pitchFamily="18" charset="0"/>
                              </a:rPr>
                              <m:t>𝜃</m:t>
                            </m:r>
                            <m:r>
                              <a:rPr lang="fr-FR" b="0" i="1" smtClean="0">
                                <a:solidFill>
                                  <a:schemeClr val="tx1"/>
                                </a:solidFill>
                                <a:latin typeface="Cambria Math" panose="02040503050406030204" pitchFamily="18" charset="0"/>
                                <a:ea typeface="Cambria Math" panose="02040503050406030204" pitchFamily="18" charset="0"/>
                              </a:rPr>
                              <m:t>,</m:t>
                            </m:r>
                            <m:acc>
                              <m:accPr>
                                <m:chr m:val="̂"/>
                                <m:ctrlPr>
                                  <a:rPr lang="fr-FR" b="0" i="1" smtClean="0">
                                    <a:solidFill>
                                      <a:schemeClr val="tx1"/>
                                    </a:solidFill>
                                    <a:latin typeface="Cambria Math" panose="02040503050406030204" pitchFamily="18" charset="0"/>
                                    <a:ea typeface="Cambria Math" panose="02040503050406030204" pitchFamily="18" charset="0"/>
                                  </a:rPr>
                                </m:ctrlPr>
                              </m:accPr>
                              <m:e>
                                <m:r>
                                  <a:rPr lang="fr-FR" b="0" i="1" smtClean="0">
                                    <a:solidFill>
                                      <a:srgbClr val="C00000"/>
                                    </a:solidFill>
                                    <a:latin typeface="Cambria Math" panose="02040503050406030204" pitchFamily="18" charset="0"/>
                                    <a:ea typeface="Cambria Math" panose="02040503050406030204" pitchFamily="18" charset="0"/>
                                  </a:rPr>
                                  <m:t>𝜃</m:t>
                                </m:r>
                              </m:e>
                            </m:acc>
                            <m:r>
                              <a:rPr lang="fr-FR" b="0" i="1" smtClean="0">
                                <a:solidFill>
                                  <a:schemeClr val="tx1"/>
                                </a:solidFill>
                                <a:latin typeface="Cambria Math" panose="02040503050406030204" pitchFamily="18" charset="0"/>
                                <a:ea typeface="Cambria Math" panose="02040503050406030204" pitchFamily="18" charset="0"/>
                              </a:rPr>
                              <m:t>)</m:t>
                            </m:r>
                          </m:e>
                        </m:d>
                      </m:e>
                    </m:func>
                  </m:oMath>
                </a14:m>
                <a:r>
                  <a:rPr lang="fr-FR" b="0" dirty="0" smtClean="0">
                    <a:solidFill>
                      <a:schemeClr val="tx1"/>
                    </a:solidFill>
                  </a:rPr>
                  <a:t>.</a:t>
                </a:r>
              </a:p>
              <a:p>
                <a:pPr marL="0" indent="0" algn="just">
                  <a:buNone/>
                </a:pPr>
                <a:r>
                  <a:rPr lang="fr-FR" sz="1600" dirty="0">
                    <a:solidFill>
                      <a:schemeClr val="tx1">
                        <a:lumMod val="50000"/>
                      </a:schemeClr>
                    </a:solidFill>
                  </a:rPr>
                  <a:t>Remarques</a:t>
                </a:r>
              </a:p>
              <a:p>
                <a:pPr algn="just">
                  <a:buFontTx/>
                  <a:buChar char="-"/>
                </a:pPr>
                <a:r>
                  <a:rPr lang="fr-FR" sz="1600" b="0" dirty="0" smtClean="0">
                    <a:solidFill>
                      <a:schemeClr val="tx1">
                        <a:lumMod val="50000"/>
                      </a:schemeClr>
                    </a:solidFill>
                  </a:rPr>
                  <a:t>Si on utilise l’erreur quadratique, on a </a:t>
                </a:r>
                <a14:m>
                  <m:oMath xmlns:m="http://schemas.openxmlformats.org/officeDocument/2006/math">
                    <m:sSub>
                      <m:sSubPr>
                        <m:ctrlPr>
                          <a:rPr lang="fr-FR" sz="1600" b="0" i="1" smtClean="0">
                            <a:solidFill>
                              <a:schemeClr val="tx1">
                                <a:lumMod val="50000"/>
                              </a:schemeClr>
                            </a:solidFill>
                            <a:latin typeface="Cambria Math" panose="02040503050406030204" pitchFamily="18" charset="0"/>
                          </a:rPr>
                        </m:ctrlPr>
                      </m:sSubPr>
                      <m:e>
                        <m:acc>
                          <m:accPr>
                            <m:chr m:val="̂"/>
                            <m:ctrlPr>
                              <a:rPr lang="fr-FR" sz="1600" b="0" i="1" smtClean="0">
                                <a:solidFill>
                                  <a:schemeClr val="tx1">
                                    <a:lumMod val="50000"/>
                                  </a:schemeClr>
                                </a:solidFill>
                                <a:latin typeface="Cambria Math" panose="02040503050406030204" pitchFamily="18" charset="0"/>
                              </a:rPr>
                            </m:ctrlPr>
                          </m:accPr>
                          <m:e>
                            <m:r>
                              <a:rPr lang="fr-FR" sz="1600" b="0" i="1" smtClean="0">
                                <a:solidFill>
                                  <a:schemeClr val="tx1">
                                    <a:lumMod val="50000"/>
                                  </a:schemeClr>
                                </a:solidFill>
                                <a:latin typeface="Cambria Math" panose="02040503050406030204" pitchFamily="18" charset="0"/>
                              </a:rPr>
                              <m:t>𝜃</m:t>
                            </m:r>
                          </m:e>
                        </m:acc>
                      </m:e>
                      <m:sub>
                        <m:r>
                          <m:rPr>
                            <m:sty m:val="p"/>
                          </m:rPr>
                          <a:rPr lang="fr-FR" sz="1600" b="0" i="0" smtClean="0">
                            <a:solidFill>
                              <a:schemeClr val="tx1">
                                <a:lumMod val="50000"/>
                              </a:schemeClr>
                            </a:solidFill>
                            <a:latin typeface="Cambria Math" panose="02040503050406030204" pitchFamily="18" charset="0"/>
                          </a:rPr>
                          <m:t>B</m:t>
                        </m:r>
                      </m:sub>
                    </m:sSub>
                    <m:r>
                      <a:rPr lang="fr-FR" sz="1600" b="0" i="1" smtClean="0">
                        <a:solidFill>
                          <a:schemeClr val="tx1">
                            <a:lumMod val="50000"/>
                          </a:schemeClr>
                        </a:solidFill>
                        <a:latin typeface="Cambria Math" panose="02040503050406030204" pitchFamily="18" charset="0"/>
                      </a:rPr>
                      <m:t>=</m:t>
                    </m:r>
                    <m:r>
                      <a:rPr lang="fr-FR" sz="1600" b="0" i="1" smtClean="0">
                        <a:solidFill>
                          <a:schemeClr val="tx1">
                            <a:lumMod val="50000"/>
                          </a:schemeClr>
                        </a:solidFill>
                        <a:latin typeface="Cambria Math" panose="02040503050406030204" pitchFamily="18" charset="0"/>
                        <a:ea typeface="Cambria Math" panose="02040503050406030204" pitchFamily="18" charset="0"/>
                      </a:rPr>
                      <m:t>𝔼</m:t>
                    </m:r>
                    <m:d>
                      <m:dPr>
                        <m:ctrlPr>
                          <a:rPr lang="fr-FR" sz="1600" b="0" i="1" smtClean="0">
                            <a:solidFill>
                              <a:schemeClr val="tx1">
                                <a:lumMod val="50000"/>
                              </a:schemeClr>
                            </a:solidFill>
                            <a:latin typeface="Cambria Math" panose="02040503050406030204" pitchFamily="18" charset="0"/>
                            <a:ea typeface="Cambria Math" panose="02040503050406030204" pitchFamily="18" charset="0"/>
                          </a:rPr>
                        </m:ctrlPr>
                      </m:dPr>
                      <m:e>
                        <m:r>
                          <a:rPr lang="fr-FR" sz="1600" b="0" i="1" smtClean="0">
                            <a:solidFill>
                              <a:schemeClr val="tx1">
                                <a:lumMod val="50000"/>
                              </a:schemeClr>
                            </a:solidFill>
                            <a:latin typeface="Cambria Math" panose="02040503050406030204" pitchFamily="18" charset="0"/>
                            <a:ea typeface="Cambria Math" panose="02040503050406030204" pitchFamily="18" charset="0"/>
                          </a:rPr>
                          <m:t>𝜃</m:t>
                        </m:r>
                      </m:e>
                      <m:e>
                        <m:r>
                          <a:rPr lang="fr-FR" sz="1600" b="0" i="1" smtClean="0">
                            <a:solidFill>
                              <a:schemeClr val="tx1">
                                <a:lumMod val="50000"/>
                              </a:schemeClr>
                            </a:solidFill>
                            <a:latin typeface="Cambria Math" panose="02040503050406030204" pitchFamily="18" charset="0"/>
                            <a:ea typeface="Cambria Math" panose="02040503050406030204" pitchFamily="18" charset="0"/>
                          </a:rPr>
                          <m:t>𝑋</m:t>
                        </m:r>
                      </m:e>
                    </m:d>
                    <m:r>
                      <a:rPr lang="fr-FR" sz="1600" b="0" i="1" smtClean="0">
                        <a:solidFill>
                          <a:schemeClr val="tx1">
                            <a:lumMod val="50000"/>
                          </a:schemeClr>
                        </a:solidFill>
                        <a:latin typeface="Cambria Math" panose="02040503050406030204" pitchFamily="18" charset="0"/>
                        <a:ea typeface="Cambria Math" panose="02040503050406030204" pitchFamily="18" charset="0"/>
                      </a:rPr>
                      <m:t>=</m:t>
                    </m:r>
                    <m:nary>
                      <m:naryPr>
                        <m:limLoc m:val="undOvr"/>
                        <m:subHide m:val="on"/>
                        <m:supHide m:val="on"/>
                        <m:ctrlPr>
                          <a:rPr lang="fr-FR" sz="1600" b="0" i="1" smtClean="0">
                            <a:solidFill>
                              <a:schemeClr val="tx1">
                                <a:lumMod val="50000"/>
                              </a:schemeClr>
                            </a:solidFill>
                            <a:latin typeface="Cambria Math" panose="02040503050406030204" pitchFamily="18" charset="0"/>
                            <a:ea typeface="Cambria Math" panose="02040503050406030204" pitchFamily="18" charset="0"/>
                          </a:rPr>
                        </m:ctrlPr>
                      </m:naryPr>
                      <m:sub/>
                      <m:sup/>
                      <m:e>
                        <m:r>
                          <a:rPr lang="fr-FR" sz="1600" b="0" i="1" smtClean="0">
                            <a:solidFill>
                              <a:schemeClr val="tx1">
                                <a:lumMod val="50000"/>
                              </a:schemeClr>
                            </a:solidFill>
                            <a:latin typeface="Cambria Math" panose="02040503050406030204" pitchFamily="18" charset="0"/>
                            <a:ea typeface="Cambria Math" panose="02040503050406030204" pitchFamily="18" charset="0"/>
                          </a:rPr>
                          <m:t>𝜃</m:t>
                        </m:r>
                        <m:r>
                          <m:rPr>
                            <m:sty m:val="p"/>
                          </m:rPr>
                          <a:rPr lang="fr-FR" sz="1600" b="0" i="0" smtClean="0">
                            <a:solidFill>
                              <a:schemeClr val="tx1">
                                <a:lumMod val="50000"/>
                              </a:schemeClr>
                            </a:solidFill>
                            <a:latin typeface="Cambria Math" panose="02040503050406030204" pitchFamily="18" charset="0"/>
                            <a:ea typeface="Cambria Math" panose="02040503050406030204" pitchFamily="18" charset="0"/>
                          </a:rPr>
                          <m:t>P</m:t>
                        </m:r>
                        <m:d>
                          <m:dPr>
                            <m:ctrlPr>
                              <a:rPr lang="fr-FR" sz="1600" b="0" i="1" smtClean="0">
                                <a:solidFill>
                                  <a:schemeClr val="tx1">
                                    <a:lumMod val="50000"/>
                                  </a:schemeClr>
                                </a:solidFill>
                                <a:latin typeface="Cambria Math" panose="02040503050406030204" pitchFamily="18" charset="0"/>
                                <a:ea typeface="Cambria Math" panose="02040503050406030204" pitchFamily="18" charset="0"/>
                              </a:rPr>
                            </m:ctrlPr>
                          </m:dPr>
                          <m:e>
                            <m:r>
                              <a:rPr lang="fr-FR" sz="1600" b="0" i="1" smtClean="0">
                                <a:solidFill>
                                  <a:schemeClr val="tx1">
                                    <a:lumMod val="50000"/>
                                  </a:schemeClr>
                                </a:solidFill>
                                <a:latin typeface="Cambria Math" panose="02040503050406030204" pitchFamily="18" charset="0"/>
                                <a:ea typeface="Cambria Math" panose="02040503050406030204" pitchFamily="18" charset="0"/>
                              </a:rPr>
                              <m:t>𝜃</m:t>
                            </m:r>
                          </m:e>
                          <m:e>
                            <m:r>
                              <a:rPr lang="fr-FR" sz="1600" b="0" i="1" smtClean="0">
                                <a:solidFill>
                                  <a:schemeClr val="tx1">
                                    <a:lumMod val="50000"/>
                                  </a:schemeClr>
                                </a:solidFill>
                                <a:latin typeface="Cambria Math" panose="02040503050406030204" pitchFamily="18" charset="0"/>
                                <a:ea typeface="Cambria Math" panose="02040503050406030204" pitchFamily="18" charset="0"/>
                              </a:rPr>
                              <m:t>𝑋</m:t>
                            </m:r>
                          </m:e>
                        </m:d>
                        <m:r>
                          <m:rPr>
                            <m:sty m:val="p"/>
                          </m:rPr>
                          <a:rPr lang="fr-FR" sz="1600" b="0" i="0" smtClean="0">
                            <a:solidFill>
                              <a:schemeClr val="tx1">
                                <a:lumMod val="50000"/>
                              </a:schemeClr>
                            </a:solidFill>
                            <a:latin typeface="Cambria Math" panose="02040503050406030204" pitchFamily="18" charset="0"/>
                            <a:ea typeface="Cambria Math" panose="02040503050406030204" pitchFamily="18" charset="0"/>
                          </a:rPr>
                          <m:t>d</m:t>
                        </m:r>
                        <m:r>
                          <a:rPr lang="fr-FR" sz="1600" b="0" i="1" smtClean="0">
                            <a:solidFill>
                              <a:schemeClr val="tx1">
                                <a:lumMod val="50000"/>
                              </a:schemeClr>
                            </a:solidFill>
                            <a:latin typeface="Cambria Math" panose="02040503050406030204" pitchFamily="18" charset="0"/>
                            <a:ea typeface="Cambria Math" panose="02040503050406030204" pitchFamily="18" charset="0"/>
                          </a:rPr>
                          <m:t>𝜃</m:t>
                        </m:r>
                      </m:e>
                    </m:nary>
                    <m:r>
                      <a:rPr lang="fr-FR" sz="1600" b="0" i="1" smtClean="0">
                        <a:solidFill>
                          <a:schemeClr val="tx1">
                            <a:lumMod val="50000"/>
                          </a:schemeClr>
                        </a:solidFill>
                        <a:latin typeface="Cambria Math" panose="02040503050406030204" pitchFamily="18" charset="0"/>
                        <a:ea typeface="Cambria Math" panose="02040503050406030204" pitchFamily="18" charset="0"/>
                      </a:rPr>
                      <m:t>.</m:t>
                    </m:r>
                  </m:oMath>
                </a14:m>
                <a:endParaRPr lang="fr-FR" b="0" dirty="0" smtClean="0">
                  <a:solidFill>
                    <a:schemeClr val="tx1"/>
                  </a:solidFill>
                </a:endParaRPr>
              </a:p>
              <a:p>
                <a:pPr marL="0" indent="0" algn="just">
                  <a:buNone/>
                </a:pPr>
                <a14:m>
                  <m:oMathPara xmlns:m="http://schemas.openxmlformats.org/officeDocument/2006/math">
                    <m:oMathParaPr>
                      <m:jc m:val="centerGroup"/>
                    </m:oMathParaPr>
                    <m:oMath xmlns:m="http://schemas.openxmlformats.org/officeDocument/2006/math">
                      <m:sSub>
                        <m:sSubPr>
                          <m:ctrlPr>
                            <a:rPr lang="fr-FR" sz="1600" b="0" i="1" smtClean="0">
                              <a:solidFill>
                                <a:schemeClr val="bg1">
                                  <a:lumMod val="50000"/>
                                </a:schemeClr>
                              </a:solidFill>
                              <a:latin typeface="Cambria Math" panose="02040503050406030204" pitchFamily="18" charset="0"/>
                            </a:rPr>
                          </m:ctrlPr>
                        </m:sSubPr>
                        <m:e>
                          <m:acc>
                            <m:accPr>
                              <m:chr m:val="̂"/>
                              <m:ctrlPr>
                                <a:rPr lang="fr-FR" sz="1600" b="0" i="1">
                                  <a:solidFill>
                                    <a:schemeClr val="bg1">
                                      <a:lumMod val="50000"/>
                                    </a:schemeClr>
                                  </a:solidFill>
                                  <a:latin typeface="Cambria Math" panose="02040503050406030204" pitchFamily="18" charset="0"/>
                                </a:rPr>
                              </m:ctrlPr>
                            </m:accPr>
                            <m:e>
                              <m:r>
                                <a:rPr lang="fr-FR" sz="1600" b="0" i="1">
                                  <a:solidFill>
                                    <a:schemeClr val="bg1">
                                      <a:lumMod val="50000"/>
                                    </a:schemeClr>
                                  </a:solidFill>
                                  <a:latin typeface="Cambria Math" panose="02040503050406030204" pitchFamily="18" charset="0"/>
                                </a:rPr>
                                <m:t>𝜃</m:t>
                              </m:r>
                            </m:e>
                          </m:acc>
                        </m:e>
                        <m:sub>
                          <m:r>
                            <m:rPr>
                              <m:sty m:val="p"/>
                            </m:rPr>
                            <a:rPr lang="fr-FR" sz="1600" b="0">
                              <a:solidFill>
                                <a:schemeClr val="bg1">
                                  <a:lumMod val="50000"/>
                                </a:schemeClr>
                              </a:solidFill>
                              <a:latin typeface="Cambria Math" panose="02040503050406030204" pitchFamily="18" charset="0"/>
                            </a:rPr>
                            <m:t>B</m:t>
                          </m:r>
                        </m:sub>
                      </m:sSub>
                      <m:r>
                        <a:rPr lang="fr-FR" sz="1600" b="0" i="1">
                          <a:solidFill>
                            <a:schemeClr val="bg1">
                              <a:lumMod val="50000"/>
                            </a:schemeClr>
                          </a:solidFill>
                          <a:latin typeface="Cambria Math" panose="02040503050406030204" pitchFamily="18" charset="0"/>
                        </a:rPr>
                        <m:t>=</m:t>
                      </m:r>
                      <m:func>
                        <m:funcPr>
                          <m:ctrlPr>
                            <a:rPr lang="fr-FR" sz="1600" b="0" i="1">
                              <a:solidFill>
                                <a:schemeClr val="bg1">
                                  <a:lumMod val="50000"/>
                                </a:schemeClr>
                              </a:solidFill>
                              <a:latin typeface="Cambria Math" panose="02040503050406030204" pitchFamily="18" charset="0"/>
                            </a:rPr>
                          </m:ctrlPr>
                        </m:funcPr>
                        <m:fName>
                          <m:r>
                            <m:rPr>
                              <m:sty m:val="p"/>
                            </m:rPr>
                            <a:rPr lang="fr-FR" sz="1600" b="0">
                              <a:solidFill>
                                <a:schemeClr val="bg1">
                                  <a:lumMod val="50000"/>
                                </a:schemeClr>
                              </a:solidFill>
                              <a:latin typeface="Cambria Math" panose="02040503050406030204" pitchFamily="18" charset="0"/>
                            </a:rPr>
                            <m:t>argmi</m:t>
                          </m:r>
                          <m:sSub>
                            <m:sSubPr>
                              <m:ctrlPr>
                                <a:rPr lang="fr-FR" sz="1600" b="0" i="1">
                                  <a:solidFill>
                                    <a:schemeClr val="bg1">
                                      <a:lumMod val="50000"/>
                                    </a:schemeClr>
                                  </a:solidFill>
                                  <a:latin typeface="Cambria Math" panose="02040503050406030204" pitchFamily="18" charset="0"/>
                                </a:rPr>
                              </m:ctrlPr>
                            </m:sSubPr>
                            <m:e>
                              <m:r>
                                <m:rPr>
                                  <m:sty m:val="p"/>
                                </m:rPr>
                                <a:rPr lang="fr-FR" sz="1600" b="0">
                                  <a:solidFill>
                                    <a:schemeClr val="bg1">
                                      <a:lumMod val="50000"/>
                                    </a:schemeClr>
                                  </a:solidFill>
                                  <a:latin typeface="Cambria Math" panose="02040503050406030204" pitchFamily="18" charset="0"/>
                                </a:rPr>
                                <m:t>n</m:t>
                              </m:r>
                            </m:e>
                            <m:sub>
                              <m:acc>
                                <m:accPr>
                                  <m:chr m:val="̂"/>
                                  <m:ctrlPr>
                                    <a:rPr lang="fr-FR" sz="1600" b="0" i="1">
                                      <a:solidFill>
                                        <a:schemeClr val="bg1">
                                          <a:lumMod val="50000"/>
                                        </a:schemeClr>
                                      </a:solidFill>
                                      <a:latin typeface="Cambria Math" panose="02040503050406030204" pitchFamily="18" charset="0"/>
                                    </a:rPr>
                                  </m:ctrlPr>
                                </m:accPr>
                                <m:e>
                                  <m:r>
                                    <a:rPr lang="fr-FR" sz="1600" b="0" i="1">
                                      <a:solidFill>
                                        <a:schemeClr val="bg1">
                                          <a:lumMod val="50000"/>
                                        </a:schemeClr>
                                      </a:solidFill>
                                      <a:latin typeface="Cambria Math" panose="02040503050406030204" pitchFamily="18" charset="0"/>
                                      <a:ea typeface="Cambria Math" panose="02040503050406030204" pitchFamily="18" charset="0"/>
                                    </a:rPr>
                                    <m:t>𝜃</m:t>
                                  </m:r>
                                </m:e>
                              </m:acc>
                            </m:sub>
                          </m:sSub>
                        </m:fName>
                        <m:e>
                          <m:r>
                            <a:rPr lang="fr-FR" sz="1600" b="0">
                              <a:solidFill>
                                <a:schemeClr val="bg1">
                                  <a:lumMod val="50000"/>
                                </a:schemeClr>
                              </a:solidFill>
                              <a:latin typeface="Cambria Math" panose="02040503050406030204" pitchFamily="18" charset="0"/>
                              <a:ea typeface="Cambria Math" panose="02040503050406030204" pitchFamily="18" charset="0"/>
                            </a:rPr>
                            <m:t>𝔼</m:t>
                          </m:r>
                          <m:d>
                            <m:dPr>
                              <m:begChr m:val="["/>
                              <m:endChr m:val="]"/>
                              <m:ctrlPr>
                                <a:rPr lang="fr-FR" sz="1600" b="0" i="1">
                                  <a:solidFill>
                                    <a:schemeClr val="bg1">
                                      <a:lumMod val="50000"/>
                                    </a:schemeClr>
                                  </a:solidFill>
                                  <a:latin typeface="Cambria Math" panose="02040503050406030204" pitchFamily="18" charset="0"/>
                                  <a:ea typeface="Cambria Math" panose="02040503050406030204" pitchFamily="18" charset="0"/>
                                </a:rPr>
                              </m:ctrlPr>
                            </m:dPr>
                            <m:e>
                              <m:sSup>
                                <m:sSupPr>
                                  <m:ctrlPr>
                                    <a:rPr lang="fr-FR" sz="1600" b="0" i="1" smtClean="0">
                                      <a:solidFill>
                                        <a:schemeClr val="bg1">
                                          <a:lumMod val="50000"/>
                                        </a:schemeClr>
                                      </a:solidFill>
                                      <a:latin typeface="Cambria Math" panose="02040503050406030204" pitchFamily="18" charset="0"/>
                                      <a:ea typeface="Cambria Math" panose="02040503050406030204" pitchFamily="18" charset="0"/>
                                    </a:rPr>
                                  </m:ctrlPr>
                                </m:sSupPr>
                                <m:e>
                                  <m:d>
                                    <m:dPr>
                                      <m:ctrlPr>
                                        <a:rPr lang="fr-FR" sz="1600" b="0" i="1">
                                          <a:solidFill>
                                            <a:schemeClr val="bg1">
                                              <a:lumMod val="50000"/>
                                            </a:schemeClr>
                                          </a:solidFill>
                                          <a:latin typeface="Cambria Math" panose="02040503050406030204" pitchFamily="18" charset="0"/>
                                          <a:ea typeface="Cambria Math" panose="02040503050406030204" pitchFamily="18" charset="0"/>
                                        </a:rPr>
                                      </m:ctrlPr>
                                    </m:dPr>
                                    <m:e>
                                      <m:r>
                                        <a:rPr lang="fr-FR" sz="1600" b="0" i="1">
                                          <a:solidFill>
                                            <a:schemeClr val="bg1">
                                              <a:lumMod val="50000"/>
                                            </a:schemeClr>
                                          </a:solidFill>
                                          <a:latin typeface="Cambria Math" panose="02040503050406030204" pitchFamily="18" charset="0"/>
                                          <a:ea typeface="Cambria Math" panose="02040503050406030204" pitchFamily="18" charset="0"/>
                                        </a:rPr>
                                        <m:t>𝜃</m:t>
                                      </m:r>
                                      <m:r>
                                        <a:rPr lang="fr-FR" sz="1600" b="0" i="1" smtClean="0">
                                          <a:solidFill>
                                            <a:schemeClr val="bg1">
                                              <a:lumMod val="50000"/>
                                            </a:schemeClr>
                                          </a:solidFill>
                                          <a:latin typeface="Cambria Math" panose="02040503050406030204" pitchFamily="18" charset="0"/>
                                          <a:ea typeface="Cambria Math" panose="02040503050406030204" pitchFamily="18" charset="0"/>
                                        </a:rPr>
                                        <m:t>−</m:t>
                                      </m:r>
                                      <m:acc>
                                        <m:accPr>
                                          <m:chr m:val="̂"/>
                                          <m:ctrlPr>
                                            <a:rPr lang="fr-FR" sz="1600" b="0" i="1" smtClean="0">
                                              <a:solidFill>
                                                <a:schemeClr val="bg1">
                                                  <a:lumMod val="50000"/>
                                                </a:schemeClr>
                                              </a:solidFill>
                                              <a:latin typeface="Cambria Math" panose="02040503050406030204" pitchFamily="18" charset="0"/>
                                              <a:ea typeface="Cambria Math" panose="02040503050406030204" pitchFamily="18" charset="0"/>
                                            </a:rPr>
                                          </m:ctrlPr>
                                        </m:accPr>
                                        <m:e>
                                          <m:r>
                                            <a:rPr lang="fr-FR" sz="1600" b="0" i="1">
                                              <a:solidFill>
                                                <a:schemeClr val="bg1">
                                                  <a:lumMod val="50000"/>
                                                </a:schemeClr>
                                              </a:solidFill>
                                              <a:latin typeface="Cambria Math" panose="02040503050406030204" pitchFamily="18" charset="0"/>
                                              <a:ea typeface="Cambria Math" panose="02040503050406030204" pitchFamily="18" charset="0"/>
                                            </a:rPr>
                                            <m:t>𝜃</m:t>
                                          </m:r>
                                        </m:e>
                                      </m:acc>
                                    </m:e>
                                  </m:d>
                                </m:e>
                                <m:sup>
                                  <m:r>
                                    <a:rPr lang="fr-FR" sz="1600" b="0" i="1" smtClean="0">
                                      <a:solidFill>
                                        <a:schemeClr val="bg1">
                                          <a:lumMod val="50000"/>
                                        </a:schemeClr>
                                      </a:solidFill>
                                      <a:latin typeface="Cambria Math" panose="02040503050406030204" pitchFamily="18" charset="0"/>
                                      <a:ea typeface="Cambria Math" panose="02040503050406030204" pitchFamily="18" charset="0"/>
                                    </a:rPr>
                                    <m:t>2</m:t>
                                  </m:r>
                                </m:sup>
                              </m:sSup>
                            </m:e>
                          </m:d>
                        </m:e>
                      </m:func>
                    </m:oMath>
                  </m:oMathPara>
                </a14:m>
                <a:endParaRPr lang="fr-FR" sz="1600" b="0" dirty="0" smtClean="0">
                  <a:solidFill>
                    <a:schemeClr val="bg1">
                      <a:lumMod val="50000"/>
                    </a:schemeClr>
                  </a:solidFill>
                </a:endParaRPr>
              </a:p>
              <a:p>
                <a:pPr marL="0" indent="0" algn="just">
                  <a:buNone/>
                </a:pPr>
                <a14:m>
                  <m:oMathPara xmlns:m="http://schemas.openxmlformats.org/officeDocument/2006/math">
                    <m:oMathParaPr>
                      <m:jc m:val="centerGroup"/>
                    </m:oMathParaPr>
                    <m:oMath xmlns:m="http://schemas.openxmlformats.org/officeDocument/2006/math">
                      <m:sSub>
                        <m:sSubPr>
                          <m:ctrlPr>
                            <a:rPr lang="fr-FR" sz="1600" b="0" i="1">
                              <a:solidFill>
                                <a:schemeClr val="bg1">
                                  <a:lumMod val="50000"/>
                                </a:schemeClr>
                              </a:solidFill>
                              <a:latin typeface="Cambria Math" panose="02040503050406030204" pitchFamily="18" charset="0"/>
                            </a:rPr>
                          </m:ctrlPr>
                        </m:sSubPr>
                        <m:e>
                          <m:acc>
                            <m:accPr>
                              <m:chr m:val="̂"/>
                              <m:ctrlPr>
                                <a:rPr lang="fr-FR" sz="1600" b="0" i="1">
                                  <a:solidFill>
                                    <a:schemeClr val="bg1">
                                      <a:lumMod val="50000"/>
                                    </a:schemeClr>
                                  </a:solidFill>
                                  <a:latin typeface="Cambria Math" panose="02040503050406030204" pitchFamily="18" charset="0"/>
                                </a:rPr>
                              </m:ctrlPr>
                            </m:accPr>
                            <m:e>
                              <m:r>
                                <a:rPr lang="fr-FR" sz="1600" b="0" i="1">
                                  <a:solidFill>
                                    <a:schemeClr val="bg1">
                                      <a:lumMod val="50000"/>
                                    </a:schemeClr>
                                  </a:solidFill>
                                  <a:latin typeface="Cambria Math" panose="02040503050406030204" pitchFamily="18" charset="0"/>
                                </a:rPr>
                                <m:t>𝜃</m:t>
                              </m:r>
                            </m:e>
                          </m:acc>
                        </m:e>
                        <m:sub>
                          <m:r>
                            <m:rPr>
                              <m:sty m:val="p"/>
                            </m:rPr>
                            <a:rPr lang="fr-FR" sz="1600" b="0">
                              <a:solidFill>
                                <a:schemeClr val="bg1">
                                  <a:lumMod val="50000"/>
                                </a:schemeClr>
                              </a:solidFill>
                              <a:latin typeface="Cambria Math" panose="02040503050406030204" pitchFamily="18" charset="0"/>
                            </a:rPr>
                            <m:t>B</m:t>
                          </m:r>
                        </m:sub>
                      </m:sSub>
                      <m:r>
                        <a:rPr lang="fr-FR" sz="1600" b="0" i="1">
                          <a:solidFill>
                            <a:schemeClr val="bg1">
                              <a:lumMod val="50000"/>
                            </a:schemeClr>
                          </a:solidFill>
                          <a:latin typeface="Cambria Math" panose="02040503050406030204" pitchFamily="18" charset="0"/>
                        </a:rPr>
                        <m:t>=</m:t>
                      </m:r>
                      <m:func>
                        <m:funcPr>
                          <m:ctrlPr>
                            <a:rPr lang="fr-FR" sz="1600" b="0" i="1">
                              <a:solidFill>
                                <a:schemeClr val="bg1">
                                  <a:lumMod val="50000"/>
                                </a:schemeClr>
                              </a:solidFill>
                              <a:latin typeface="Cambria Math" panose="02040503050406030204" pitchFamily="18" charset="0"/>
                            </a:rPr>
                          </m:ctrlPr>
                        </m:funcPr>
                        <m:fName>
                          <m:r>
                            <m:rPr>
                              <m:sty m:val="p"/>
                            </m:rPr>
                            <a:rPr lang="fr-FR" sz="1600" b="0">
                              <a:solidFill>
                                <a:schemeClr val="bg1">
                                  <a:lumMod val="50000"/>
                                </a:schemeClr>
                              </a:solidFill>
                              <a:latin typeface="Cambria Math" panose="02040503050406030204" pitchFamily="18" charset="0"/>
                            </a:rPr>
                            <m:t>argmi</m:t>
                          </m:r>
                          <m:sSub>
                            <m:sSubPr>
                              <m:ctrlPr>
                                <a:rPr lang="fr-FR" sz="1600" b="0" i="1">
                                  <a:solidFill>
                                    <a:schemeClr val="bg1">
                                      <a:lumMod val="50000"/>
                                    </a:schemeClr>
                                  </a:solidFill>
                                  <a:latin typeface="Cambria Math" panose="02040503050406030204" pitchFamily="18" charset="0"/>
                                </a:rPr>
                              </m:ctrlPr>
                            </m:sSubPr>
                            <m:e>
                              <m:r>
                                <m:rPr>
                                  <m:sty m:val="p"/>
                                </m:rPr>
                                <a:rPr lang="fr-FR" sz="1600" b="0">
                                  <a:solidFill>
                                    <a:schemeClr val="bg1">
                                      <a:lumMod val="50000"/>
                                    </a:schemeClr>
                                  </a:solidFill>
                                  <a:latin typeface="Cambria Math" panose="02040503050406030204" pitchFamily="18" charset="0"/>
                                </a:rPr>
                                <m:t>n</m:t>
                              </m:r>
                            </m:e>
                            <m:sub>
                              <m:acc>
                                <m:accPr>
                                  <m:chr m:val="̂"/>
                                  <m:ctrlPr>
                                    <a:rPr lang="fr-FR" sz="1600" b="0" i="1">
                                      <a:solidFill>
                                        <a:schemeClr val="bg1">
                                          <a:lumMod val="50000"/>
                                        </a:schemeClr>
                                      </a:solidFill>
                                      <a:latin typeface="Cambria Math" panose="02040503050406030204" pitchFamily="18" charset="0"/>
                                    </a:rPr>
                                  </m:ctrlPr>
                                </m:accPr>
                                <m:e>
                                  <m:r>
                                    <a:rPr lang="fr-FR" sz="1600" b="0" i="1">
                                      <a:solidFill>
                                        <a:schemeClr val="bg1">
                                          <a:lumMod val="50000"/>
                                        </a:schemeClr>
                                      </a:solidFill>
                                      <a:latin typeface="Cambria Math" panose="02040503050406030204" pitchFamily="18" charset="0"/>
                                      <a:ea typeface="Cambria Math" panose="02040503050406030204" pitchFamily="18" charset="0"/>
                                    </a:rPr>
                                    <m:t>𝜃</m:t>
                                  </m:r>
                                </m:e>
                              </m:acc>
                            </m:sub>
                          </m:sSub>
                        </m:fName>
                        <m:e>
                          <m:sSup>
                            <m:sSupPr>
                              <m:ctrlPr>
                                <a:rPr lang="fr-FR" sz="1600" b="0" i="1" smtClean="0">
                                  <a:solidFill>
                                    <a:schemeClr val="bg1">
                                      <a:lumMod val="50000"/>
                                    </a:schemeClr>
                                  </a:solidFill>
                                  <a:latin typeface="Cambria Math" panose="02040503050406030204" pitchFamily="18" charset="0"/>
                                  <a:ea typeface="Cambria Math" panose="02040503050406030204" pitchFamily="18" charset="0"/>
                                </a:rPr>
                              </m:ctrlPr>
                            </m:sSupPr>
                            <m:e>
                              <m:acc>
                                <m:accPr>
                                  <m:chr m:val="̂"/>
                                  <m:ctrlPr>
                                    <a:rPr lang="fr-FR" sz="1600" b="0" i="1" smtClean="0">
                                      <a:solidFill>
                                        <a:schemeClr val="bg1">
                                          <a:lumMod val="50000"/>
                                        </a:schemeClr>
                                      </a:solidFill>
                                      <a:latin typeface="Cambria Math" panose="02040503050406030204" pitchFamily="18" charset="0"/>
                                      <a:ea typeface="Cambria Math" panose="02040503050406030204" pitchFamily="18" charset="0"/>
                                    </a:rPr>
                                  </m:ctrlPr>
                                </m:accPr>
                                <m:e>
                                  <m:r>
                                    <a:rPr lang="fr-FR" sz="1600" b="0" i="1" smtClean="0">
                                      <a:solidFill>
                                        <a:schemeClr val="bg1">
                                          <a:lumMod val="50000"/>
                                        </a:schemeClr>
                                      </a:solidFill>
                                      <a:latin typeface="Cambria Math" panose="02040503050406030204" pitchFamily="18" charset="0"/>
                                      <a:ea typeface="Cambria Math" panose="02040503050406030204" pitchFamily="18" charset="0"/>
                                    </a:rPr>
                                    <m:t>𝜃</m:t>
                                  </m:r>
                                </m:e>
                              </m:acc>
                            </m:e>
                            <m:sup>
                              <m:r>
                                <a:rPr lang="fr-FR" sz="1600" b="0" i="1" smtClean="0">
                                  <a:solidFill>
                                    <a:schemeClr val="bg1">
                                      <a:lumMod val="50000"/>
                                    </a:schemeClr>
                                  </a:solidFill>
                                  <a:latin typeface="Cambria Math" panose="02040503050406030204" pitchFamily="18" charset="0"/>
                                </a:rPr>
                                <m:t>2</m:t>
                              </m:r>
                            </m:sup>
                          </m:sSup>
                          <m:r>
                            <a:rPr lang="fr-FR" sz="1600" b="0" i="1" smtClean="0">
                              <a:solidFill>
                                <a:schemeClr val="bg1">
                                  <a:lumMod val="50000"/>
                                </a:schemeClr>
                              </a:solidFill>
                              <a:latin typeface="Cambria Math" panose="02040503050406030204" pitchFamily="18" charset="0"/>
                            </a:rPr>
                            <m:t>−2</m:t>
                          </m:r>
                        </m:e>
                      </m:func>
                      <m:acc>
                        <m:accPr>
                          <m:chr m:val="̂"/>
                          <m:ctrlPr>
                            <a:rPr lang="fr-FR" sz="1600" b="0" i="1" smtClean="0">
                              <a:solidFill>
                                <a:schemeClr val="bg1">
                                  <a:lumMod val="50000"/>
                                </a:schemeClr>
                              </a:solidFill>
                              <a:latin typeface="Cambria Math" panose="02040503050406030204" pitchFamily="18" charset="0"/>
                              <a:ea typeface="Cambria Math" panose="02040503050406030204" pitchFamily="18" charset="0"/>
                            </a:rPr>
                          </m:ctrlPr>
                        </m:accPr>
                        <m:e>
                          <m:r>
                            <a:rPr lang="fr-FR" sz="1600" b="0" i="1" smtClean="0">
                              <a:solidFill>
                                <a:schemeClr val="bg1">
                                  <a:lumMod val="50000"/>
                                </a:schemeClr>
                              </a:solidFill>
                              <a:latin typeface="Cambria Math" panose="02040503050406030204" pitchFamily="18" charset="0"/>
                              <a:ea typeface="Cambria Math" panose="02040503050406030204" pitchFamily="18" charset="0"/>
                            </a:rPr>
                            <m:t>𝜃</m:t>
                          </m:r>
                        </m:e>
                      </m:acc>
                      <m:r>
                        <a:rPr lang="fr-FR" sz="1600" b="0" i="1" smtClean="0">
                          <a:solidFill>
                            <a:schemeClr val="bg1">
                              <a:lumMod val="50000"/>
                            </a:schemeClr>
                          </a:solidFill>
                          <a:latin typeface="Cambria Math" panose="02040503050406030204" pitchFamily="18" charset="0"/>
                          <a:ea typeface="Cambria Math" panose="02040503050406030204" pitchFamily="18" charset="0"/>
                        </a:rPr>
                        <m:t>𝔼</m:t>
                      </m:r>
                      <m:d>
                        <m:dPr>
                          <m:ctrlPr>
                            <a:rPr lang="fr-FR" sz="1600" b="0" i="1" smtClean="0">
                              <a:solidFill>
                                <a:schemeClr val="bg1">
                                  <a:lumMod val="50000"/>
                                </a:schemeClr>
                              </a:solidFill>
                              <a:latin typeface="Cambria Math" panose="02040503050406030204" pitchFamily="18" charset="0"/>
                              <a:ea typeface="Cambria Math" panose="02040503050406030204" pitchFamily="18" charset="0"/>
                            </a:rPr>
                          </m:ctrlPr>
                        </m:dPr>
                        <m:e>
                          <m:r>
                            <a:rPr lang="fr-FR" sz="1600" b="0" i="1" smtClean="0">
                              <a:solidFill>
                                <a:schemeClr val="bg1">
                                  <a:lumMod val="50000"/>
                                </a:schemeClr>
                              </a:solidFill>
                              <a:latin typeface="Cambria Math" panose="02040503050406030204" pitchFamily="18" charset="0"/>
                              <a:ea typeface="Cambria Math" panose="02040503050406030204" pitchFamily="18" charset="0"/>
                            </a:rPr>
                            <m:t>𝜃</m:t>
                          </m:r>
                        </m:e>
                      </m:d>
                      <m:r>
                        <a:rPr lang="fr-FR" sz="1600" b="0" i="1" smtClean="0">
                          <a:solidFill>
                            <a:schemeClr val="bg1">
                              <a:lumMod val="50000"/>
                            </a:schemeClr>
                          </a:solidFill>
                          <a:latin typeface="Cambria Math" panose="02040503050406030204" pitchFamily="18" charset="0"/>
                          <a:ea typeface="Cambria Math" panose="02040503050406030204" pitchFamily="18" charset="0"/>
                        </a:rPr>
                        <m:t>+</m:t>
                      </m:r>
                      <m:r>
                        <a:rPr lang="fr-FR" sz="1600" b="0" i="1" smtClean="0">
                          <a:solidFill>
                            <a:schemeClr val="bg1">
                              <a:lumMod val="50000"/>
                            </a:schemeClr>
                          </a:solidFill>
                          <a:latin typeface="Cambria Math" panose="02040503050406030204" pitchFamily="18" charset="0"/>
                          <a:ea typeface="Cambria Math" panose="02040503050406030204" pitchFamily="18" charset="0"/>
                        </a:rPr>
                        <m:t>𝔼</m:t>
                      </m:r>
                      <m:r>
                        <a:rPr lang="fr-FR" sz="1600" b="0" i="1" smtClean="0">
                          <a:solidFill>
                            <a:schemeClr val="bg1">
                              <a:lumMod val="50000"/>
                            </a:schemeClr>
                          </a:solidFill>
                          <a:latin typeface="Cambria Math" panose="02040503050406030204" pitchFamily="18" charset="0"/>
                          <a:ea typeface="Cambria Math" panose="02040503050406030204" pitchFamily="18" charset="0"/>
                        </a:rPr>
                        <m:t>(</m:t>
                      </m:r>
                      <m:sSup>
                        <m:sSupPr>
                          <m:ctrlPr>
                            <a:rPr lang="fr-FR" sz="1600" b="0" i="1" smtClean="0">
                              <a:solidFill>
                                <a:schemeClr val="bg1">
                                  <a:lumMod val="50000"/>
                                </a:schemeClr>
                              </a:solidFill>
                              <a:latin typeface="Cambria Math" panose="02040503050406030204" pitchFamily="18" charset="0"/>
                              <a:ea typeface="Cambria Math" panose="02040503050406030204" pitchFamily="18" charset="0"/>
                            </a:rPr>
                          </m:ctrlPr>
                        </m:sSupPr>
                        <m:e>
                          <m:r>
                            <a:rPr lang="fr-FR" sz="1600" b="0" i="1" smtClean="0">
                              <a:solidFill>
                                <a:schemeClr val="bg1">
                                  <a:lumMod val="50000"/>
                                </a:schemeClr>
                              </a:solidFill>
                              <a:latin typeface="Cambria Math" panose="02040503050406030204" pitchFamily="18" charset="0"/>
                              <a:ea typeface="Cambria Math" panose="02040503050406030204" pitchFamily="18" charset="0"/>
                            </a:rPr>
                            <m:t>𝜃</m:t>
                          </m:r>
                        </m:e>
                        <m:sup>
                          <m:r>
                            <a:rPr lang="fr-FR" sz="1600" b="0" i="1" smtClean="0">
                              <a:solidFill>
                                <a:schemeClr val="bg1">
                                  <a:lumMod val="50000"/>
                                </a:schemeClr>
                              </a:solidFill>
                              <a:latin typeface="Cambria Math" panose="02040503050406030204" pitchFamily="18" charset="0"/>
                              <a:ea typeface="Cambria Math" panose="02040503050406030204" pitchFamily="18" charset="0"/>
                            </a:rPr>
                            <m:t>2</m:t>
                          </m:r>
                        </m:sup>
                      </m:sSup>
                      <m:r>
                        <a:rPr lang="fr-FR" sz="1600" b="0" i="1" smtClean="0">
                          <a:solidFill>
                            <a:schemeClr val="bg1">
                              <a:lumMod val="50000"/>
                            </a:schemeClr>
                          </a:solidFill>
                          <a:latin typeface="Cambria Math" panose="02040503050406030204" pitchFamily="18" charset="0"/>
                          <a:ea typeface="Cambria Math" panose="02040503050406030204" pitchFamily="18" charset="0"/>
                        </a:rPr>
                        <m:t>)</m:t>
                      </m:r>
                    </m:oMath>
                  </m:oMathPara>
                </a14:m>
                <a:endParaRPr lang="fr-FR" sz="1600" b="0" dirty="0" smtClean="0">
                  <a:solidFill>
                    <a:schemeClr val="bg1">
                      <a:lumMod val="50000"/>
                    </a:schemeClr>
                  </a:solidFill>
                </a:endParaRPr>
              </a:p>
              <a:p>
                <a:pPr marL="0" indent="0" algn="just">
                  <a:buNone/>
                </a:pPr>
                <a14:m>
                  <m:oMathPara xmlns:m="http://schemas.openxmlformats.org/officeDocument/2006/math">
                    <m:oMathParaPr>
                      <m:jc m:val="centerGroup"/>
                    </m:oMathParaPr>
                    <m:oMath xmlns:m="http://schemas.openxmlformats.org/officeDocument/2006/math">
                      <m:sSub>
                        <m:sSubPr>
                          <m:ctrlPr>
                            <a:rPr lang="fr-FR" sz="1600" b="0" i="1">
                              <a:solidFill>
                                <a:schemeClr val="bg1">
                                  <a:lumMod val="50000"/>
                                </a:schemeClr>
                              </a:solidFill>
                              <a:latin typeface="Cambria Math" panose="02040503050406030204" pitchFamily="18" charset="0"/>
                            </a:rPr>
                          </m:ctrlPr>
                        </m:sSubPr>
                        <m:e>
                          <m:acc>
                            <m:accPr>
                              <m:chr m:val="̂"/>
                              <m:ctrlPr>
                                <a:rPr lang="fr-FR" sz="1600" b="0" i="1">
                                  <a:solidFill>
                                    <a:schemeClr val="bg1">
                                      <a:lumMod val="50000"/>
                                    </a:schemeClr>
                                  </a:solidFill>
                                  <a:latin typeface="Cambria Math" panose="02040503050406030204" pitchFamily="18" charset="0"/>
                                </a:rPr>
                              </m:ctrlPr>
                            </m:accPr>
                            <m:e>
                              <m:r>
                                <a:rPr lang="fr-FR" sz="1600" b="0" i="1">
                                  <a:solidFill>
                                    <a:schemeClr val="bg1">
                                      <a:lumMod val="50000"/>
                                    </a:schemeClr>
                                  </a:solidFill>
                                  <a:latin typeface="Cambria Math" panose="02040503050406030204" pitchFamily="18" charset="0"/>
                                </a:rPr>
                                <m:t>𝜃</m:t>
                              </m:r>
                            </m:e>
                          </m:acc>
                        </m:e>
                        <m:sub>
                          <m:r>
                            <m:rPr>
                              <m:sty m:val="p"/>
                            </m:rPr>
                            <a:rPr lang="fr-FR" sz="1600" b="0">
                              <a:solidFill>
                                <a:schemeClr val="bg1">
                                  <a:lumMod val="50000"/>
                                </a:schemeClr>
                              </a:solidFill>
                              <a:latin typeface="Cambria Math" panose="02040503050406030204" pitchFamily="18" charset="0"/>
                            </a:rPr>
                            <m:t>B</m:t>
                          </m:r>
                        </m:sub>
                      </m:sSub>
                      <m:r>
                        <a:rPr lang="fr-FR" sz="1600" b="0" i="1" smtClean="0">
                          <a:solidFill>
                            <a:schemeClr val="bg1">
                              <a:lumMod val="50000"/>
                            </a:schemeClr>
                          </a:solidFill>
                          <a:latin typeface="Cambria Math" panose="02040503050406030204" pitchFamily="18" charset="0"/>
                        </a:rPr>
                        <m:t>=</m:t>
                      </m:r>
                      <m:func>
                        <m:funcPr>
                          <m:ctrlPr>
                            <a:rPr lang="fr-FR" sz="1600" b="0" i="1" smtClean="0">
                              <a:solidFill>
                                <a:schemeClr val="bg1">
                                  <a:lumMod val="50000"/>
                                </a:schemeClr>
                              </a:solidFill>
                              <a:latin typeface="Cambria Math" panose="02040503050406030204" pitchFamily="18" charset="0"/>
                            </a:rPr>
                          </m:ctrlPr>
                        </m:funcPr>
                        <m:fName>
                          <m:r>
                            <m:rPr>
                              <m:sty m:val="p"/>
                            </m:rPr>
                            <a:rPr lang="fr-FR" sz="1600" b="0">
                              <a:solidFill>
                                <a:schemeClr val="bg1">
                                  <a:lumMod val="50000"/>
                                </a:schemeClr>
                              </a:solidFill>
                              <a:latin typeface="Cambria Math" panose="02040503050406030204" pitchFamily="18" charset="0"/>
                            </a:rPr>
                            <m:t>argmi</m:t>
                          </m:r>
                          <m:sSub>
                            <m:sSubPr>
                              <m:ctrlPr>
                                <a:rPr lang="fr-FR" sz="1600" b="0" i="1">
                                  <a:solidFill>
                                    <a:schemeClr val="bg1">
                                      <a:lumMod val="50000"/>
                                    </a:schemeClr>
                                  </a:solidFill>
                                  <a:latin typeface="Cambria Math" panose="02040503050406030204" pitchFamily="18" charset="0"/>
                                </a:rPr>
                              </m:ctrlPr>
                            </m:sSubPr>
                            <m:e>
                              <m:r>
                                <m:rPr>
                                  <m:sty m:val="p"/>
                                </m:rPr>
                                <a:rPr lang="fr-FR" sz="1600" b="0">
                                  <a:solidFill>
                                    <a:schemeClr val="bg1">
                                      <a:lumMod val="50000"/>
                                    </a:schemeClr>
                                  </a:solidFill>
                                  <a:latin typeface="Cambria Math" panose="02040503050406030204" pitchFamily="18" charset="0"/>
                                </a:rPr>
                                <m:t>n</m:t>
                              </m:r>
                            </m:e>
                            <m:sub>
                              <m:acc>
                                <m:accPr>
                                  <m:chr m:val="̂"/>
                                  <m:ctrlPr>
                                    <a:rPr lang="fr-FR" sz="1600" b="0" i="1">
                                      <a:solidFill>
                                        <a:schemeClr val="bg1">
                                          <a:lumMod val="50000"/>
                                        </a:schemeClr>
                                      </a:solidFill>
                                      <a:latin typeface="Cambria Math" panose="02040503050406030204" pitchFamily="18" charset="0"/>
                                    </a:rPr>
                                  </m:ctrlPr>
                                </m:accPr>
                                <m:e>
                                  <m:r>
                                    <a:rPr lang="fr-FR" sz="1600" b="0" i="1">
                                      <a:solidFill>
                                        <a:schemeClr val="bg1">
                                          <a:lumMod val="50000"/>
                                        </a:schemeClr>
                                      </a:solidFill>
                                      <a:latin typeface="Cambria Math" panose="02040503050406030204" pitchFamily="18" charset="0"/>
                                      <a:ea typeface="Cambria Math" panose="02040503050406030204" pitchFamily="18" charset="0"/>
                                    </a:rPr>
                                    <m:t>𝜃</m:t>
                                  </m:r>
                                </m:e>
                              </m:acc>
                            </m:sub>
                          </m:sSub>
                        </m:fName>
                        <m:e>
                          <m:sSup>
                            <m:sSupPr>
                              <m:ctrlPr>
                                <a:rPr lang="fr-FR" sz="1600" b="0" i="1" smtClean="0">
                                  <a:solidFill>
                                    <a:schemeClr val="bg1">
                                      <a:lumMod val="50000"/>
                                    </a:schemeClr>
                                  </a:solidFill>
                                  <a:latin typeface="Cambria Math" panose="02040503050406030204" pitchFamily="18" charset="0"/>
                                  <a:ea typeface="Cambria Math" panose="02040503050406030204" pitchFamily="18" charset="0"/>
                                </a:rPr>
                              </m:ctrlPr>
                            </m:sSupPr>
                            <m:e>
                              <m:d>
                                <m:dPr>
                                  <m:begChr m:val="["/>
                                  <m:endChr m:val="]"/>
                                  <m:ctrlPr>
                                    <a:rPr lang="fr-FR" sz="1600" b="0" i="1" smtClean="0">
                                      <a:solidFill>
                                        <a:schemeClr val="bg1">
                                          <a:lumMod val="50000"/>
                                        </a:schemeClr>
                                      </a:solidFill>
                                      <a:latin typeface="Cambria Math" panose="02040503050406030204" pitchFamily="18" charset="0"/>
                                      <a:ea typeface="Cambria Math" panose="02040503050406030204" pitchFamily="18" charset="0"/>
                                    </a:rPr>
                                  </m:ctrlPr>
                                </m:dPr>
                                <m:e>
                                  <m:acc>
                                    <m:accPr>
                                      <m:chr m:val="̂"/>
                                      <m:ctrlPr>
                                        <a:rPr lang="fr-FR" sz="1600" b="0" i="1" smtClean="0">
                                          <a:solidFill>
                                            <a:schemeClr val="bg1">
                                              <a:lumMod val="50000"/>
                                            </a:schemeClr>
                                          </a:solidFill>
                                          <a:latin typeface="Cambria Math" panose="02040503050406030204" pitchFamily="18" charset="0"/>
                                          <a:ea typeface="Cambria Math" panose="02040503050406030204" pitchFamily="18" charset="0"/>
                                        </a:rPr>
                                      </m:ctrlPr>
                                    </m:accPr>
                                    <m:e>
                                      <m:r>
                                        <a:rPr lang="fr-FR" sz="1600" b="0" i="1" smtClean="0">
                                          <a:solidFill>
                                            <a:schemeClr val="bg1">
                                              <a:lumMod val="50000"/>
                                            </a:schemeClr>
                                          </a:solidFill>
                                          <a:latin typeface="Cambria Math" panose="02040503050406030204" pitchFamily="18" charset="0"/>
                                          <a:ea typeface="Cambria Math" panose="02040503050406030204" pitchFamily="18" charset="0"/>
                                        </a:rPr>
                                        <m:t>𝜃</m:t>
                                      </m:r>
                                    </m:e>
                                  </m:acc>
                                  <m:r>
                                    <a:rPr lang="fr-FR" sz="1600" b="0" i="1" smtClean="0">
                                      <a:solidFill>
                                        <a:schemeClr val="bg1">
                                          <a:lumMod val="50000"/>
                                        </a:schemeClr>
                                      </a:solidFill>
                                      <a:latin typeface="Cambria Math" panose="02040503050406030204" pitchFamily="18" charset="0"/>
                                    </a:rPr>
                                    <m:t>−</m:t>
                                  </m:r>
                                  <m:r>
                                    <a:rPr lang="fr-FR" sz="1600" b="0" i="1" smtClean="0">
                                      <a:solidFill>
                                        <a:schemeClr val="bg1">
                                          <a:lumMod val="50000"/>
                                        </a:schemeClr>
                                      </a:solidFill>
                                      <a:latin typeface="Cambria Math" panose="02040503050406030204" pitchFamily="18" charset="0"/>
                                      <a:ea typeface="Cambria Math" panose="02040503050406030204" pitchFamily="18" charset="0"/>
                                    </a:rPr>
                                    <m:t>𝔼</m:t>
                                  </m:r>
                                  <m:d>
                                    <m:dPr>
                                      <m:ctrlPr>
                                        <a:rPr lang="fr-FR" sz="1600" b="0" i="1" smtClean="0">
                                          <a:solidFill>
                                            <a:schemeClr val="bg1">
                                              <a:lumMod val="50000"/>
                                            </a:schemeClr>
                                          </a:solidFill>
                                          <a:latin typeface="Cambria Math" panose="02040503050406030204" pitchFamily="18" charset="0"/>
                                          <a:ea typeface="Cambria Math" panose="02040503050406030204" pitchFamily="18" charset="0"/>
                                        </a:rPr>
                                      </m:ctrlPr>
                                    </m:dPr>
                                    <m:e>
                                      <m:r>
                                        <a:rPr lang="fr-FR" sz="1600" b="0" i="1" smtClean="0">
                                          <a:solidFill>
                                            <a:schemeClr val="bg1">
                                              <a:lumMod val="50000"/>
                                            </a:schemeClr>
                                          </a:solidFill>
                                          <a:latin typeface="Cambria Math" panose="02040503050406030204" pitchFamily="18" charset="0"/>
                                          <a:ea typeface="Cambria Math" panose="02040503050406030204" pitchFamily="18" charset="0"/>
                                        </a:rPr>
                                        <m:t>𝜃</m:t>
                                      </m:r>
                                    </m:e>
                                  </m:d>
                                </m:e>
                              </m:d>
                            </m:e>
                            <m:sup>
                              <m:r>
                                <a:rPr lang="fr-FR" sz="1600" b="0" i="1" smtClean="0">
                                  <a:solidFill>
                                    <a:schemeClr val="bg1">
                                      <a:lumMod val="50000"/>
                                    </a:schemeClr>
                                  </a:solidFill>
                                  <a:latin typeface="Cambria Math" panose="02040503050406030204" pitchFamily="18" charset="0"/>
                                  <a:ea typeface="Cambria Math" panose="02040503050406030204" pitchFamily="18" charset="0"/>
                                </a:rPr>
                                <m:t>2</m:t>
                              </m:r>
                            </m:sup>
                          </m:sSup>
                        </m:e>
                      </m:func>
                      <m:limLow>
                        <m:limLowPr>
                          <m:ctrlPr>
                            <a:rPr lang="fr-FR" sz="1600" b="0" i="1" smtClean="0">
                              <a:solidFill>
                                <a:schemeClr val="bg1">
                                  <a:lumMod val="50000"/>
                                </a:schemeClr>
                              </a:solidFill>
                              <a:latin typeface="Cambria Math" panose="02040503050406030204" pitchFamily="18" charset="0"/>
                              <a:ea typeface="Cambria Math" panose="02040503050406030204" pitchFamily="18" charset="0"/>
                            </a:rPr>
                          </m:ctrlPr>
                        </m:limLowPr>
                        <m:e>
                          <m:groupChr>
                            <m:groupChrPr>
                              <m:chr m:val="⏟"/>
                              <m:ctrlPr>
                                <a:rPr lang="fr-FR" sz="1600" b="0" i="1" smtClean="0">
                                  <a:solidFill>
                                    <a:schemeClr val="bg1">
                                      <a:lumMod val="50000"/>
                                    </a:schemeClr>
                                  </a:solidFill>
                                  <a:latin typeface="Cambria Math" panose="02040503050406030204" pitchFamily="18" charset="0"/>
                                  <a:ea typeface="Cambria Math" panose="02040503050406030204" pitchFamily="18" charset="0"/>
                                </a:rPr>
                              </m:ctrlPr>
                            </m:groupChrPr>
                            <m:e>
                              <m:r>
                                <a:rPr lang="fr-FR" sz="1600" b="0" i="1">
                                  <a:solidFill>
                                    <a:schemeClr val="bg1">
                                      <a:lumMod val="50000"/>
                                    </a:schemeClr>
                                  </a:solidFill>
                                  <a:latin typeface="Cambria Math" panose="02040503050406030204" pitchFamily="18" charset="0"/>
                                  <a:ea typeface="Cambria Math" panose="02040503050406030204" pitchFamily="18" charset="0"/>
                                </a:rPr>
                                <m:t>−</m:t>
                              </m:r>
                              <m:r>
                                <a:rPr lang="fr-FR" sz="1600" b="0" i="1">
                                  <a:solidFill>
                                    <a:schemeClr val="bg1">
                                      <a:lumMod val="50000"/>
                                    </a:schemeClr>
                                  </a:solidFill>
                                  <a:latin typeface="Cambria Math" panose="02040503050406030204" pitchFamily="18" charset="0"/>
                                  <a:ea typeface="Cambria Math" panose="02040503050406030204" pitchFamily="18" charset="0"/>
                                </a:rPr>
                                <m:t>𝔼</m:t>
                              </m:r>
                              <m:d>
                                <m:dPr>
                                  <m:ctrlPr>
                                    <a:rPr lang="fr-FR" sz="1600" b="0" i="1">
                                      <a:solidFill>
                                        <a:schemeClr val="bg1">
                                          <a:lumMod val="50000"/>
                                        </a:schemeClr>
                                      </a:solidFill>
                                      <a:latin typeface="Cambria Math" panose="02040503050406030204" pitchFamily="18" charset="0"/>
                                      <a:ea typeface="Cambria Math" panose="02040503050406030204" pitchFamily="18" charset="0"/>
                                    </a:rPr>
                                  </m:ctrlPr>
                                </m:dPr>
                                <m:e>
                                  <m:sSup>
                                    <m:sSupPr>
                                      <m:ctrlPr>
                                        <a:rPr lang="fr-FR" sz="1600" b="0" i="1">
                                          <a:solidFill>
                                            <a:schemeClr val="bg1">
                                              <a:lumMod val="50000"/>
                                            </a:schemeClr>
                                          </a:solidFill>
                                          <a:latin typeface="Cambria Math" panose="02040503050406030204" pitchFamily="18" charset="0"/>
                                          <a:ea typeface="Cambria Math" panose="02040503050406030204" pitchFamily="18" charset="0"/>
                                        </a:rPr>
                                      </m:ctrlPr>
                                    </m:sSupPr>
                                    <m:e>
                                      <m:r>
                                        <a:rPr lang="fr-FR" sz="1600" b="0" i="1">
                                          <a:solidFill>
                                            <a:schemeClr val="bg1">
                                              <a:lumMod val="50000"/>
                                            </a:schemeClr>
                                          </a:solidFill>
                                          <a:latin typeface="Cambria Math" panose="02040503050406030204" pitchFamily="18" charset="0"/>
                                          <a:ea typeface="Cambria Math" panose="02040503050406030204" pitchFamily="18" charset="0"/>
                                        </a:rPr>
                                        <m:t>𝜃</m:t>
                                      </m:r>
                                    </m:e>
                                    <m:sup>
                                      <m:r>
                                        <a:rPr lang="fr-FR" sz="1600" b="0" i="1">
                                          <a:solidFill>
                                            <a:schemeClr val="bg1">
                                              <a:lumMod val="50000"/>
                                            </a:schemeClr>
                                          </a:solidFill>
                                          <a:latin typeface="Cambria Math" panose="02040503050406030204" pitchFamily="18" charset="0"/>
                                          <a:ea typeface="Cambria Math" panose="02040503050406030204" pitchFamily="18" charset="0"/>
                                        </a:rPr>
                                        <m:t>2</m:t>
                                      </m:r>
                                    </m:sup>
                                  </m:sSup>
                                </m:e>
                              </m:d>
                              <m:r>
                                <a:rPr lang="fr-FR" sz="1600" b="0" i="1">
                                  <a:solidFill>
                                    <a:schemeClr val="bg1">
                                      <a:lumMod val="50000"/>
                                    </a:schemeClr>
                                  </a:solidFill>
                                  <a:latin typeface="Cambria Math" panose="02040503050406030204" pitchFamily="18" charset="0"/>
                                  <a:ea typeface="Cambria Math" panose="02040503050406030204" pitchFamily="18" charset="0"/>
                                </a:rPr>
                                <m:t>+</m:t>
                              </m:r>
                              <m:r>
                                <a:rPr lang="fr-FR" sz="1600" b="0" i="1">
                                  <a:solidFill>
                                    <a:schemeClr val="bg1">
                                      <a:lumMod val="50000"/>
                                    </a:schemeClr>
                                  </a:solidFill>
                                  <a:latin typeface="Cambria Math" panose="02040503050406030204" pitchFamily="18" charset="0"/>
                                  <a:ea typeface="Cambria Math" panose="02040503050406030204" pitchFamily="18" charset="0"/>
                                </a:rPr>
                                <m:t>𝔼</m:t>
                              </m:r>
                              <m:d>
                                <m:dPr>
                                  <m:ctrlPr>
                                    <a:rPr lang="fr-FR" sz="1600" b="0" i="1">
                                      <a:solidFill>
                                        <a:schemeClr val="bg1">
                                          <a:lumMod val="50000"/>
                                        </a:schemeClr>
                                      </a:solidFill>
                                      <a:latin typeface="Cambria Math" panose="02040503050406030204" pitchFamily="18" charset="0"/>
                                      <a:ea typeface="Cambria Math" panose="02040503050406030204" pitchFamily="18" charset="0"/>
                                    </a:rPr>
                                  </m:ctrlPr>
                                </m:dPr>
                                <m:e>
                                  <m:sSup>
                                    <m:sSupPr>
                                      <m:ctrlPr>
                                        <a:rPr lang="fr-FR" sz="1600" b="0" i="1">
                                          <a:solidFill>
                                            <a:schemeClr val="bg1">
                                              <a:lumMod val="50000"/>
                                            </a:schemeClr>
                                          </a:solidFill>
                                          <a:latin typeface="Cambria Math" panose="02040503050406030204" pitchFamily="18" charset="0"/>
                                          <a:ea typeface="Cambria Math" panose="02040503050406030204" pitchFamily="18" charset="0"/>
                                        </a:rPr>
                                      </m:ctrlPr>
                                    </m:sSupPr>
                                    <m:e>
                                      <m:r>
                                        <a:rPr lang="fr-FR" sz="1600" b="0" i="1">
                                          <a:solidFill>
                                            <a:schemeClr val="bg1">
                                              <a:lumMod val="50000"/>
                                            </a:schemeClr>
                                          </a:solidFill>
                                          <a:latin typeface="Cambria Math" panose="02040503050406030204" pitchFamily="18" charset="0"/>
                                          <a:ea typeface="Cambria Math" panose="02040503050406030204" pitchFamily="18" charset="0"/>
                                        </a:rPr>
                                        <m:t>𝜃</m:t>
                                      </m:r>
                                    </m:e>
                                    <m:sup>
                                      <m:r>
                                        <a:rPr lang="fr-FR" sz="1600" b="0" i="1">
                                          <a:solidFill>
                                            <a:schemeClr val="bg1">
                                              <a:lumMod val="50000"/>
                                            </a:schemeClr>
                                          </a:solidFill>
                                          <a:latin typeface="Cambria Math" panose="02040503050406030204" pitchFamily="18" charset="0"/>
                                          <a:ea typeface="Cambria Math" panose="02040503050406030204" pitchFamily="18" charset="0"/>
                                        </a:rPr>
                                        <m:t>2</m:t>
                                      </m:r>
                                    </m:sup>
                                  </m:sSup>
                                </m:e>
                              </m:d>
                            </m:e>
                          </m:groupChr>
                        </m:e>
                        <m:lim>
                          <m:r>
                            <a:rPr lang="fr-FR" sz="1600" b="0" i="1" smtClean="0">
                              <a:solidFill>
                                <a:schemeClr val="bg1">
                                  <a:lumMod val="50000"/>
                                </a:schemeClr>
                              </a:solidFill>
                              <a:latin typeface="Cambria Math" panose="02040503050406030204" pitchFamily="18" charset="0"/>
                              <a:ea typeface="Cambria Math" panose="02040503050406030204" pitchFamily="18" charset="0"/>
                            </a:rPr>
                            <m:t>0</m:t>
                          </m:r>
                        </m:lim>
                      </m:limLow>
                      <m:r>
                        <a:rPr lang="fr-FR" sz="1600" b="0" i="1" smtClean="0">
                          <a:solidFill>
                            <a:schemeClr val="bg1">
                              <a:lumMod val="50000"/>
                            </a:schemeClr>
                          </a:solidFill>
                          <a:latin typeface="Cambria Math" panose="02040503050406030204" pitchFamily="18" charset="0"/>
                          <a:ea typeface="Cambria Math" panose="02040503050406030204" pitchFamily="18" charset="0"/>
                        </a:rPr>
                        <m:t>=</m:t>
                      </m:r>
                      <m:r>
                        <a:rPr lang="fr-FR" sz="1600" b="0" i="1" smtClean="0">
                          <a:solidFill>
                            <a:schemeClr val="bg1">
                              <a:lumMod val="50000"/>
                            </a:schemeClr>
                          </a:solidFill>
                          <a:latin typeface="Cambria Math" panose="02040503050406030204" pitchFamily="18" charset="0"/>
                          <a:ea typeface="Cambria Math" panose="02040503050406030204" pitchFamily="18" charset="0"/>
                        </a:rPr>
                        <m:t>𝔼</m:t>
                      </m:r>
                      <m:r>
                        <a:rPr lang="fr-FR" sz="1600" b="0" i="1" smtClean="0">
                          <a:solidFill>
                            <a:schemeClr val="bg1">
                              <a:lumMod val="50000"/>
                            </a:schemeClr>
                          </a:solidFill>
                          <a:latin typeface="Cambria Math" panose="02040503050406030204" pitchFamily="18" charset="0"/>
                          <a:ea typeface="Cambria Math" panose="02040503050406030204" pitchFamily="18" charset="0"/>
                        </a:rPr>
                        <m:t>(</m:t>
                      </m:r>
                      <m:r>
                        <a:rPr lang="fr-FR" sz="1600" b="0" i="1" smtClean="0">
                          <a:solidFill>
                            <a:schemeClr val="bg1">
                              <a:lumMod val="50000"/>
                            </a:schemeClr>
                          </a:solidFill>
                          <a:latin typeface="Cambria Math" panose="02040503050406030204" pitchFamily="18" charset="0"/>
                          <a:ea typeface="Cambria Math" panose="02040503050406030204" pitchFamily="18" charset="0"/>
                        </a:rPr>
                        <m:t>𝜃</m:t>
                      </m:r>
                      <m:r>
                        <a:rPr lang="fr-FR" sz="1600" b="0" i="1" smtClean="0">
                          <a:solidFill>
                            <a:schemeClr val="bg1">
                              <a:lumMod val="50000"/>
                            </a:schemeClr>
                          </a:solidFill>
                          <a:latin typeface="Cambria Math" panose="02040503050406030204" pitchFamily="18" charset="0"/>
                          <a:ea typeface="Cambria Math" panose="02040503050406030204" pitchFamily="18" charset="0"/>
                        </a:rPr>
                        <m:t>)</m:t>
                      </m:r>
                    </m:oMath>
                  </m:oMathPara>
                </a14:m>
                <a:endParaRPr lang="fr-FR" sz="1600" b="0" dirty="0" smtClean="0">
                  <a:solidFill>
                    <a:schemeClr val="bg1">
                      <a:lumMod val="50000"/>
                    </a:schemeClr>
                  </a:solidFill>
                </a:endParaRPr>
              </a:p>
              <a:p>
                <a:pPr marL="0" indent="0" algn="ctr">
                  <a:buNone/>
                </a:pPr>
                <a:r>
                  <a:rPr lang="fr-FR" sz="1600" b="0" dirty="0">
                    <a:solidFill>
                      <a:schemeClr val="bg1">
                        <a:lumMod val="50000"/>
                      </a:schemeClr>
                    </a:solidFill>
                  </a:rPr>
                  <a:t>e</a:t>
                </a:r>
                <a:r>
                  <a:rPr lang="fr-FR" sz="1600" b="0" dirty="0" smtClean="0">
                    <a:solidFill>
                      <a:schemeClr val="bg1">
                        <a:lumMod val="50000"/>
                      </a:schemeClr>
                    </a:solidFill>
                  </a:rPr>
                  <a:t>t donc </a:t>
                </a:r>
                <a14:m>
                  <m:oMath xmlns:m="http://schemas.openxmlformats.org/officeDocument/2006/math">
                    <m:sSub>
                      <m:sSubPr>
                        <m:ctrlPr>
                          <a:rPr lang="fr-FR" sz="1600" b="0" i="1" smtClean="0">
                            <a:solidFill>
                              <a:schemeClr val="bg1">
                                <a:lumMod val="50000"/>
                              </a:schemeClr>
                            </a:solidFill>
                            <a:latin typeface="Cambria Math" panose="02040503050406030204" pitchFamily="18" charset="0"/>
                          </a:rPr>
                        </m:ctrlPr>
                      </m:sSubPr>
                      <m:e>
                        <m:acc>
                          <m:accPr>
                            <m:chr m:val="̂"/>
                            <m:ctrlPr>
                              <a:rPr lang="fr-FR" sz="1600" b="0" i="1" smtClean="0">
                                <a:solidFill>
                                  <a:schemeClr val="bg1">
                                    <a:lumMod val="50000"/>
                                  </a:schemeClr>
                                </a:solidFill>
                                <a:latin typeface="Cambria Math" panose="02040503050406030204" pitchFamily="18" charset="0"/>
                              </a:rPr>
                            </m:ctrlPr>
                          </m:accPr>
                          <m:e>
                            <m:r>
                              <a:rPr lang="fr-FR" sz="1600" b="0" i="1" smtClean="0">
                                <a:solidFill>
                                  <a:schemeClr val="bg1">
                                    <a:lumMod val="50000"/>
                                  </a:schemeClr>
                                </a:solidFill>
                                <a:latin typeface="Cambria Math" panose="02040503050406030204" pitchFamily="18" charset="0"/>
                              </a:rPr>
                              <m:t>𝜃</m:t>
                            </m:r>
                          </m:e>
                        </m:acc>
                      </m:e>
                      <m:sub>
                        <m:r>
                          <a:rPr lang="fr-FR" sz="1600" b="0" i="1" smtClean="0">
                            <a:solidFill>
                              <a:schemeClr val="bg1">
                                <a:lumMod val="50000"/>
                              </a:schemeClr>
                            </a:solidFill>
                            <a:latin typeface="Cambria Math" panose="02040503050406030204" pitchFamily="18" charset="0"/>
                          </a:rPr>
                          <m:t>𝐵</m:t>
                        </m:r>
                      </m:sub>
                    </m:sSub>
                    <m:r>
                      <a:rPr lang="fr-FR" sz="1600" b="0" i="1" smtClean="0">
                        <a:solidFill>
                          <a:schemeClr val="bg1">
                            <a:lumMod val="50000"/>
                          </a:schemeClr>
                        </a:solidFill>
                        <a:latin typeface="Cambria Math" panose="02040503050406030204" pitchFamily="18" charset="0"/>
                      </a:rPr>
                      <m:t>=</m:t>
                    </m:r>
                    <m:r>
                      <a:rPr lang="fr-FR" sz="1600" b="0" i="1" smtClean="0">
                        <a:solidFill>
                          <a:schemeClr val="bg1">
                            <a:lumMod val="50000"/>
                          </a:schemeClr>
                        </a:solidFill>
                        <a:latin typeface="Cambria Math" panose="02040503050406030204" pitchFamily="18" charset="0"/>
                        <a:ea typeface="Cambria Math" panose="02040503050406030204" pitchFamily="18" charset="0"/>
                      </a:rPr>
                      <m:t>𝔼</m:t>
                    </m:r>
                    <m:d>
                      <m:dPr>
                        <m:ctrlPr>
                          <a:rPr lang="fr-FR" sz="1600" b="0" i="1" smtClean="0">
                            <a:solidFill>
                              <a:schemeClr val="bg1">
                                <a:lumMod val="50000"/>
                              </a:schemeClr>
                            </a:solidFill>
                            <a:latin typeface="Cambria Math" panose="02040503050406030204" pitchFamily="18" charset="0"/>
                            <a:ea typeface="Cambria Math" panose="02040503050406030204" pitchFamily="18" charset="0"/>
                          </a:rPr>
                        </m:ctrlPr>
                      </m:dPr>
                      <m:e>
                        <m:r>
                          <a:rPr lang="fr-FR" sz="1600" b="0" i="1" smtClean="0">
                            <a:solidFill>
                              <a:schemeClr val="bg1">
                                <a:lumMod val="50000"/>
                              </a:schemeClr>
                            </a:solidFill>
                            <a:latin typeface="Cambria Math" panose="02040503050406030204" pitchFamily="18" charset="0"/>
                            <a:ea typeface="Cambria Math" panose="02040503050406030204" pitchFamily="18" charset="0"/>
                          </a:rPr>
                          <m:t>𝜃</m:t>
                        </m:r>
                      </m:e>
                      <m:e>
                        <m:r>
                          <a:rPr lang="fr-FR" sz="1600" b="0" i="1" smtClean="0">
                            <a:solidFill>
                              <a:schemeClr val="bg1">
                                <a:lumMod val="50000"/>
                              </a:schemeClr>
                            </a:solidFill>
                            <a:latin typeface="Cambria Math" panose="02040503050406030204" pitchFamily="18" charset="0"/>
                            <a:ea typeface="Cambria Math" panose="02040503050406030204" pitchFamily="18" charset="0"/>
                          </a:rPr>
                          <m:t>𝑋</m:t>
                        </m:r>
                      </m:e>
                    </m:d>
                    <m:r>
                      <a:rPr lang="fr-FR" sz="1600" b="0" i="1" smtClean="0">
                        <a:solidFill>
                          <a:schemeClr val="bg1">
                            <a:lumMod val="50000"/>
                          </a:schemeClr>
                        </a:solidFill>
                        <a:latin typeface="Cambria Math" panose="02040503050406030204" pitchFamily="18" charset="0"/>
                        <a:ea typeface="Cambria Math" panose="02040503050406030204" pitchFamily="18" charset="0"/>
                      </a:rPr>
                      <m:t>=</m:t>
                    </m:r>
                    <m:nary>
                      <m:naryPr>
                        <m:limLoc m:val="undOvr"/>
                        <m:subHide m:val="on"/>
                        <m:supHide m:val="on"/>
                        <m:ctrlPr>
                          <a:rPr lang="fr-FR" sz="1600" b="0" i="1" smtClean="0">
                            <a:solidFill>
                              <a:schemeClr val="bg1">
                                <a:lumMod val="50000"/>
                              </a:schemeClr>
                            </a:solidFill>
                            <a:latin typeface="Cambria Math" panose="02040503050406030204" pitchFamily="18" charset="0"/>
                            <a:ea typeface="Cambria Math" panose="02040503050406030204" pitchFamily="18" charset="0"/>
                          </a:rPr>
                        </m:ctrlPr>
                      </m:naryPr>
                      <m:sub/>
                      <m:sup/>
                      <m:e>
                        <m:r>
                          <a:rPr lang="fr-FR" sz="1600" b="0" i="1" smtClean="0">
                            <a:solidFill>
                              <a:schemeClr val="bg1">
                                <a:lumMod val="50000"/>
                              </a:schemeClr>
                            </a:solidFill>
                            <a:latin typeface="Cambria Math" panose="02040503050406030204" pitchFamily="18" charset="0"/>
                            <a:ea typeface="Cambria Math" panose="02040503050406030204" pitchFamily="18" charset="0"/>
                          </a:rPr>
                          <m:t>𝜃</m:t>
                        </m:r>
                        <m:r>
                          <m:rPr>
                            <m:sty m:val="p"/>
                          </m:rPr>
                          <a:rPr lang="fr-FR" sz="1600" b="0" i="0" smtClean="0">
                            <a:solidFill>
                              <a:schemeClr val="bg1">
                                <a:lumMod val="50000"/>
                              </a:schemeClr>
                            </a:solidFill>
                            <a:latin typeface="Cambria Math" panose="02040503050406030204" pitchFamily="18" charset="0"/>
                            <a:ea typeface="Cambria Math" panose="02040503050406030204" pitchFamily="18" charset="0"/>
                          </a:rPr>
                          <m:t>P</m:t>
                        </m:r>
                        <m:d>
                          <m:dPr>
                            <m:ctrlPr>
                              <a:rPr lang="fr-FR" sz="1600" b="0" i="1" smtClean="0">
                                <a:solidFill>
                                  <a:schemeClr val="bg1">
                                    <a:lumMod val="50000"/>
                                  </a:schemeClr>
                                </a:solidFill>
                                <a:latin typeface="Cambria Math" panose="02040503050406030204" pitchFamily="18" charset="0"/>
                                <a:ea typeface="Cambria Math" panose="02040503050406030204" pitchFamily="18" charset="0"/>
                              </a:rPr>
                            </m:ctrlPr>
                          </m:dPr>
                          <m:e>
                            <m:r>
                              <a:rPr lang="fr-FR" sz="1600" b="0" i="1" smtClean="0">
                                <a:solidFill>
                                  <a:schemeClr val="bg1">
                                    <a:lumMod val="50000"/>
                                  </a:schemeClr>
                                </a:solidFill>
                                <a:latin typeface="Cambria Math" panose="02040503050406030204" pitchFamily="18" charset="0"/>
                                <a:ea typeface="Cambria Math" panose="02040503050406030204" pitchFamily="18" charset="0"/>
                              </a:rPr>
                              <m:t>𝜃</m:t>
                            </m:r>
                          </m:e>
                          <m:e>
                            <m:r>
                              <a:rPr lang="fr-FR" sz="1600" b="0" i="1" smtClean="0">
                                <a:solidFill>
                                  <a:schemeClr val="bg1">
                                    <a:lumMod val="50000"/>
                                  </a:schemeClr>
                                </a:solidFill>
                                <a:latin typeface="Cambria Math" panose="02040503050406030204" pitchFamily="18" charset="0"/>
                                <a:ea typeface="Cambria Math" panose="02040503050406030204" pitchFamily="18" charset="0"/>
                              </a:rPr>
                              <m:t>𝑋</m:t>
                            </m:r>
                          </m:e>
                        </m:d>
                        <m:r>
                          <m:rPr>
                            <m:sty m:val="p"/>
                          </m:rPr>
                          <a:rPr lang="fr-FR" sz="1600" b="0" i="0" smtClean="0">
                            <a:solidFill>
                              <a:schemeClr val="bg1">
                                <a:lumMod val="50000"/>
                              </a:schemeClr>
                            </a:solidFill>
                            <a:latin typeface="Cambria Math" panose="02040503050406030204" pitchFamily="18" charset="0"/>
                            <a:ea typeface="Cambria Math" panose="02040503050406030204" pitchFamily="18" charset="0"/>
                          </a:rPr>
                          <m:t>d</m:t>
                        </m:r>
                        <m:r>
                          <a:rPr lang="fr-FR" sz="1600" b="0" i="1" smtClean="0">
                            <a:solidFill>
                              <a:schemeClr val="bg1">
                                <a:lumMod val="50000"/>
                              </a:schemeClr>
                            </a:solidFill>
                            <a:latin typeface="Cambria Math" panose="02040503050406030204" pitchFamily="18" charset="0"/>
                            <a:ea typeface="Cambria Math" panose="02040503050406030204" pitchFamily="18" charset="0"/>
                          </a:rPr>
                          <m:t>𝜃</m:t>
                        </m:r>
                      </m:e>
                    </m:nary>
                  </m:oMath>
                </a14:m>
                <a:r>
                  <a:rPr lang="fr-FR" sz="1600" b="0" dirty="0" smtClean="0">
                    <a:solidFill>
                      <a:schemeClr val="bg1">
                        <a:lumMod val="50000"/>
                      </a:schemeClr>
                    </a:solidFill>
                  </a:rPr>
                  <a:t>.</a:t>
                </a:r>
                <a:endParaRPr lang="fr-FR" b="0" dirty="0" smtClean="0">
                  <a:solidFill>
                    <a:schemeClr val="tx1"/>
                  </a:solidFill>
                </a:endParaRPr>
              </a:p>
              <a:p>
                <a:pPr algn="just">
                  <a:buFontTx/>
                  <a:buChar char="-"/>
                </a:pPr>
                <a:r>
                  <a:rPr lang="fr-FR" sz="1600" b="0" dirty="0" smtClean="0">
                    <a:solidFill>
                      <a:schemeClr val="tx1"/>
                    </a:solidFill>
                  </a:rPr>
                  <a:t>Si </a:t>
                </a:r>
                <a14:m>
                  <m:oMath xmlns:m="http://schemas.openxmlformats.org/officeDocument/2006/math">
                    <m:r>
                      <a:rPr lang="fr-FR" sz="1600" b="0" i="1" smtClean="0">
                        <a:solidFill>
                          <a:schemeClr val="tx1"/>
                        </a:solidFill>
                        <a:latin typeface="Cambria Math" panose="02040503050406030204" pitchFamily="18" charset="0"/>
                      </a:rPr>
                      <m:t>𝜃</m:t>
                    </m:r>
                    <m:r>
                      <a:rPr lang="fr-FR" sz="1600" b="0" i="1" smtClean="0">
                        <a:solidFill>
                          <a:schemeClr val="tx1"/>
                        </a:solidFill>
                        <a:latin typeface="Cambria Math" panose="02040503050406030204" pitchFamily="18" charset="0"/>
                      </a:rPr>
                      <m:t>∼</m:t>
                    </m:r>
                    <m:r>
                      <a:rPr lang="fr-FR" sz="1600" b="0" i="1" smtClean="0">
                        <a:solidFill>
                          <a:schemeClr val="tx1"/>
                        </a:solidFill>
                        <a:latin typeface="Cambria Math" panose="02040503050406030204" pitchFamily="18" charset="0"/>
                        <a:ea typeface="Cambria Math" panose="02040503050406030204" pitchFamily="18" charset="0"/>
                      </a:rPr>
                      <m:t>𝒰</m:t>
                    </m:r>
                  </m:oMath>
                </a14:m>
                <a:r>
                  <a:rPr lang="fr-FR" sz="1600" b="0" dirty="0" smtClean="0">
                    <a:solidFill>
                      <a:schemeClr val="tx1"/>
                    </a:solidFill>
                  </a:rPr>
                  <a:t> alors </a:t>
                </a:r>
                <a14:m>
                  <m:oMath xmlns:m="http://schemas.openxmlformats.org/officeDocument/2006/math">
                    <m:sSub>
                      <m:sSubPr>
                        <m:ctrlPr>
                          <a:rPr lang="fr-FR" sz="1600" b="0" i="1">
                            <a:solidFill>
                              <a:schemeClr val="tx1"/>
                            </a:solidFill>
                            <a:latin typeface="Cambria Math" panose="02040503050406030204" pitchFamily="18" charset="0"/>
                          </a:rPr>
                        </m:ctrlPr>
                      </m:sSubPr>
                      <m:e>
                        <m:acc>
                          <m:accPr>
                            <m:chr m:val="̂"/>
                            <m:ctrlPr>
                              <a:rPr lang="fr-FR" sz="1600" b="0" i="1">
                                <a:solidFill>
                                  <a:schemeClr val="tx1"/>
                                </a:solidFill>
                                <a:latin typeface="Cambria Math" panose="02040503050406030204" pitchFamily="18" charset="0"/>
                              </a:rPr>
                            </m:ctrlPr>
                          </m:accPr>
                          <m:e>
                            <m:r>
                              <a:rPr lang="fr-FR" sz="1600" b="0" i="1">
                                <a:solidFill>
                                  <a:schemeClr val="tx1"/>
                                </a:solidFill>
                                <a:latin typeface="Cambria Math" panose="02040503050406030204" pitchFamily="18" charset="0"/>
                              </a:rPr>
                              <m:t>𝜃</m:t>
                            </m:r>
                          </m:e>
                        </m:acc>
                      </m:e>
                      <m:sub>
                        <m:r>
                          <m:rPr>
                            <m:sty m:val="p"/>
                          </m:rPr>
                          <a:rPr lang="fr-FR" sz="1600" b="0" i="0" smtClean="0">
                            <a:solidFill>
                              <a:schemeClr val="tx1"/>
                            </a:solidFill>
                            <a:latin typeface="Cambria Math" panose="02040503050406030204" pitchFamily="18" charset="0"/>
                          </a:rPr>
                          <m:t>B</m:t>
                        </m:r>
                      </m:sub>
                    </m:sSub>
                    <m:r>
                      <a:rPr lang="fr-FR" sz="1600" b="0" i="1" smtClean="0">
                        <a:solidFill>
                          <a:schemeClr val="tx1"/>
                        </a:solidFill>
                        <a:latin typeface="Cambria Math" panose="02040503050406030204" pitchFamily="18" charset="0"/>
                      </a:rPr>
                      <m:t>=</m:t>
                    </m:r>
                    <m:sSub>
                      <m:sSubPr>
                        <m:ctrlPr>
                          <a:rPr lang="fr-FR" sz="1600" b="0" i="1">
                            <a:solidFill>
                              <a:schemeClr val="tx1"/>
                            </a:solidFill>
                            <a:latin typeface="Cambria Math" panose="02040503050406030204" pitchFamily="18" charset="0"/>
                          </a:rPr>
                        </m:ctrlPr>
                      </m:sSubPr>
                      <m:e>
                        <m:acc>
                          <m:accPr>
                            <m:chr m:val="̂"/>
                            <m:ctrlPr>
                              <a:rPr lang="fr-FR" sz="1600" b="0" i="1">
                                <a:solidFill>
                                  <a:schemeClr val="tx1"/>
                                </a:solidFill>
                                <a:latin typeface="Cambria Math" panose="02040503050406030204" pitchFamily="18" charset="0"/>
                              </a:rPr>
                            </m:ctrlPr>
                          </m:accPr>
                          <m:e>
                            <m:r>
                              <a:rPr lang="fr-FR" sz="1600" b="0" i="1">
                                <a:solidFill>
                                  <a:schemeClr val="tx1"/>
                                </a:solidFill>
                                <a:latin typeface="Cambria Math" panose="02040503050406030204" pitchFamily="18" charset="0"/>
                              </a:rPr>
                              <m:t>𝜃</m:t>
                            </m:r>
                          </m:e>
                        </m:acc>
                      </m:e>
                      <m:sub>
                        <m:r>
                          <m:rPr>
                            <m:sty m:val="p"/>
                          </m:rPr>
                          <a:rPr lang="fr-FR" sz="1600" b="0">
                            <a:solidFill>
                              <a:schemeClr val="tx1"/>
                            </a:solidFill>
                            <a:latin typeface="Cambria Math" panose="02040503050406030204" pitchFamily="18" charset="0"/>
                          </a:rPr>
                          <m:t>MLE</m:t>
                        </m:r>
                      </m:sub>
                    </m:sSub>
                  </m:oMath>
                </a14:m>
                <a:r>
                  <a:rPr lang="fr-FR" sz="1600" b="0" dirty="0" smtClean="0">
                    <a:solidFill>
                      <a:schemeClr val="tx1"/>
                    </a:solidFill>
                  </a:rPr>
                  <a:t>.</a:t>
                </a:r>
              </a:p>
            </p:txBody>
          </p:sp>
        </mc:Choice>
        <mc:Fallback xmlns="">
          <p:sp>
            <p:nvSpPr>
              <p:cNvPr id="8" name="Espace réservé du contenu 4"/>
              <p:cNvSpPr txBox="1">
                <a:spLocks noRot="1" noChangeAspect="1" noMove="1" noResize="1" noEditPoints="1" noAdjustHandles="1" noChangeArrowheads="1" noChangeShapeType="1" noTextEdit="1"/>
              </p:cNvSpPr>
              <p:nvPr/>
            </p:nvSpPr>
            <p:spPr>
              <a:xfrm>
                <a:off x="136609" y="1198507"/>
                <a:ext cx="8760502" cy="3323307"/>
              </a:xfrm>
              <a:prstGeom prst="rect">
                <a:avLst/>
              </a:prstGeom>
              <a:blipFill>
                <a:blip r:embed="rId4"/>
                <a:stretch>
                  <a:fillRect l="-139" t="-550" b="-11927"/>
                </a:stretch>
              </a:blipFill>
            </p:spPr>
            <p:txBody>
              <a:bodyPr/>
              <a:lstStyle/>
              <a:p>
                <a:r>
                  <a:rPr lang="en-US">
                    <a:noFill/>
                  </a:rPr>
                  <a:t> </a:t>
                </a:r>
              </a:p>
            </p:txBody>
          </p:sp>
        </mc:Fallback>
      </mc:AlternateContent>
    </p:spTree>
    <p:extLst>
      <p:ext uri="{BB962C8B-B14F-4D97-AF65-F5344CB8AC3E}">
        <p14:creationId xmlns:p14="http://schemas.microsoft.com/office/powerpoint/2010/main" val="547937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p>
            <a:pPr algn="ctr"/>
            <a:fld id="{854A34C9-9A4B-6445-85E1-F779B5E87362}" type="slidenum">
              <a:rPr lang="fr-FR" sz="1000">
                <a:solidFill>
                  <a:schemeClr val="bg1"/>
                </a:solidFill>
                <a:latin typeface="Arial" charset="0"/>
                <a:ea typeface="Arial" charset="0"/>
                <a:cs typeface="Arial" charset="0"/>
              </a:rPr>
              <a:pPr algn="ctr"/>
              <a:t>15</a:t>
            </a:fld>
            <a:endParaRPr lang="fr-FR" sz="1000" dirty="0">
              <a:solidFill>
                <a:schemeClr val="bg1"/>
              </a:solidFill>
              <a:latin typeface="Arial" charset="0"/>
              <a:ea typeface="Arial" charset="0"/>
              <a:cs typeface="Arial" charset="0"/>
            </a:endParaRPr>
          </a:p>
        </p:txBody>
      </p:sp>
      <p:sp>
        <p:nvSpPr>
          <p:cNvPr id="3" name="Titre 2"/>
          <p:cNvSpPr>
            <a:spLocks noGrp="1"/>
          </p:cNvSpPr>
          <p:nvPr>
            <p:ph type="title"/>
          </p:nvPr>
        </p:nvSpPr>
        <p:spPr>
          <a:xfrm>
            <a:off x="1107440" y="86020"/>
            <a:ext cx="7789671" cy="599509"/>
          </a:xfrm>
        </p:spPr>
        <p:txBody>
          <a:bodyPr/>
          <a:lstStyle/>
          <a:p>
            <a:r>
              <a:rPr lang="fr-FR" dirty="0" smtClean="0">
                <a:solidFill>
                  <a:schemeClr val="tx1"/>
                </a:solidFill>
              </a:rPr>
              <a:t>Inférence bayésienne</a:t>
            </a:r>
            <a:r>
              <a:rPr lang="fr-FR" dirty="0">
                <a:solidFill>
                  <a:schemeClr val="tx1"/>
                </a:solidFill>
              </a:rPr>
              <a:t/>
            </a:r>
            <a:br>
              <a:rPr lang="fr-FR" dirty="0">
                <a:solidFill>
                  <a:schemeClr val="tx1"/>
                </a:solidFill>
              </a:rPr>
            </a:br>
            <a:r>
              <a:rPr lang="fr-FR" sz="1800" dirty="0">
                <a:solidFill>
                  <a:schemeClr val="tx1"/>
                </a:solidFill>
              </a:rPr>
              <a:t>○ ○ ○ ○ ○ ○ ○ ○ </a:t>
            </a:r>
            <a:r>
              <a:rPr lang="fr-FR" sz="1800" dirty="0" smtClean="0">
                <a:solidFill>
                  <a:schemeClr val="tx1"/>
                </a:solidFill>
              </a:rPr>
              <a:t>● </a:t>
            </a:r>
            <a:r>
              <a:rPr lang="fr-FR" sz="1800" dirty="0">
                <a:solidFill>
                  <a:schemeClr val="tx1"/>
                </a:solidFill>
              </a:rPr>
              <a:t>○ ○ ○ ○ ○ </a:t>
            </a:r>
            <a:r>
              <a:rPr lang="fr-FR" sz="1800" dirty="0" smtClean="0">
                <a:solidFill>
                  <a:schemeClr val="tx1"/>
                </a:solidFill>
              </a:rPr>
              <a:t>Estimation de la densité – CAS 2 (A. N.)</a:t>
            </a:r>
            <a:endParaRPr lang="en-US" sz="1800" dirty="0">
              <a:solidFill>
                <a:schemeClr val="tx1"/>
              </a:solidFill>
            </a:endParaRPr>
          </a:p>
        </p:txBody>
      </p:sp>
      <p:sp>
        <p:nvSpPr>
          <p:cNvPr id="24" name="Espace réservé du contenu 4"/>
          <p:cNvSpPr txBox="1">
            <a:spLocks/>
          </p:cNvSpPr>
          <p:nvPr/>
        </p:nvSpPr>
        <p:spPr>
          <a:xfrm>
            <a:off x="136609" y="773396"/>
            <a:ext cx="8760502" cy="405970"/>
          </a:xfrm>
          <a:prstGeom prst="rect">
            <a:avLst/>
          </a:prstGeom>
        </p:spPr>
        <p:txBody>
          <a:bodyPr vert="horz" wrap="square" lIns="127723" tIns="63862" rIns="127723" bIns="63862" rtlCol="0">
            <a:spAutoFit/>
          </a:bodyPr>
          <a:lstStyle>
            <a:lvl1pPr marL="239481" indent="-239481" algn="l" defTabSz="957925" rtl="0" eaLnBrk="1" latinLnBrk="0" hangingPunct="1">
              <a:lnSpc>
                <a:spcPct val="100000"/>
              </a:lnSpc>
              <a:spcBef>
                <a:spcPts val="0"/>
              </a:spcBef>
              <a:buClr>
                <a:srgbClr val="548235"/>
              </a:buClr>
              <a:buSzPct val="80000"/>
              <a:buFont typeface="Wingdings 3" panose="05040102010807070707" pitchFamily="18" charset="2"/>
              <a:buChar char=""/>
              <a:defRPr sz="1800" b="1" kern="1200">
                <a:solidFill>
                  <a:schemeClr val="bg2">
                    <a:lumMod val="50000"/>
                  </a:schemeClr>
                </a:solidFill>
                <a:latin typeface="Calibri" charset="0"/>
                <a:ea typeface="Calibri" charset="0"/>
                <a:cs typeface="Calibri" charset="0"/>
              </a:defRPr>
            </a:lvl1pPr>
            <a:lvl2pPr marL="718444" indent="-239481" algn="l" defTabSz="957925" rtl="0" eaLnBrk="1" latinLnBrk="0" hangingPunct="1">
              <a:lnSpc>
                <a:spcPct val="100000"/>
              </a:lnSpc>
              <a:spcBef>
                <a:spcPts val="0"/>
              </a:spcBef>
              <a:buClr>
                <a:srgbClr val="548235"/>
              </a:buClr>
              <a:buFont typeface="Calibri" panose="020F0502020204030204" pitchFamily="34" charset="0"/>
              <a:buChar char="-"/>
              <a:defRPr sz="1600" kern="1200">
                <a:solidFill>
                  <a:schemeClr val="bg2">
                    <a:lumMod val="50000"/>
                  </a:schemeClr>
                </a:solidFill>
                <a:latin typeface="Calibri" charset="0"/>
                <a:ea typeface="Calibri" charset="0"/>
                <a:cs typeface="Calibri" charset="0"/>
              </a:defRPr>
            </a:lvl2pPr>
            <a:lvl3pPr marL="1197407" indent="-239481" algn="l" defTabSz="957925" rtl="0" eaLnBrk="1" latinLnBrk="0" hangingPunct="1">
              <a:lnSpc>
                <a:spcPct val="100000"/>
              </a:lnSpc>
              <a:spcBef>
                <a:spcPts val="0"/>
              </a:spcBef>
              <a:buClr>
                <a:srgbClr val="548235"/>
              </a:buClr>
              <a:buFont typeface="Wingdings" panose="05000000000000000000" pitchFamily="2" charset="2"/>
              <a:buChar char="§"/>
              <a:defRPr sz="1400" kern="1200">
                <a:solidFill>
                  <a:schemeClr val="bg2">
                    <a:lumMod val="50000"/>
                  </a:schemeClr>
                </a:solidFill>
                <a:latin typeface="Calibri" charset="0"/>
                <a:ea typeface="Calibri" charset="0"/>
                <a:cs typeface="Calibri" charset="0"/>
              </a:defRPr>
            </a:lvl3pPr>
            <a:lvl4pPr marL="1676370" indent="-239481" algn="l" defTabSz="957925" rtl="0" eaLnBrk="1" latinLnBrk="0" hangingPunct="1">
              <a:lnSpc>
                <a:spcPct val="100000"/>
              </a:lnSpc>
              <a:spcBef>
                <a:spcPts val="0"/>
              </a:spcBef>
              <a:buClr>
                <a:srgbClr val="548235"/>
              </a:buClr>
              <a:buFont typeface="Calibri" panose="020F0502020204030204" pitchFamily="34" charset="0"/>
              <a:buChar char="-"/>
              <a:defRPr sz="1200" kern="1200">
                <a:solidFill>
                  <a:schemeClr val="bg2">
                    <a:lumMod val="50000"/>
                  </a:schemeClr>
                </a:solidFill>
                <a:latin typeface="Calibri" charset="0"/>
                <a:ea typeface="Calibri" charset="0"/>
                <a:cs typeface="Calibri" charset="0"/>
              </a:defRPr>
            </a:lvl4pPr>
            <a:lvl5pPr marL="2155332" indent="-239481" algn="l" defTabSz="957925" rtl="0" eaLnBrk="1" latinLnBrk="0" hangingPunct="1">
              <a:lnSpc>
                <a:spcPct val="100000"/>
              </a:lnSpc>
              <a:spcBef>
                <a:spcPts val="0"/>
              </a:spcBef>
              <a:buClr>
                <a:srgbClr val="548235"/>
              </a:buClr>
              <a:buFont typeface="Wingdings" panose="05000000000000000000" pitchFamily="2" charset="2"/>
              <a:buChar char="§"/>
              <a:defRPr sz="1200" kern="1200">
                <a:solidFill>
                  <a:schemeClr val="bg2">
                    <a:lumMod val="50000"/>
                  </a:schemeClr>
                </a:solidFill>
                <a:latin typeface="Calibri" charset="0"/>
                <a:ea typeface="Calibri" charset="0"/>
                <a:cs typeface="Calibri" charset="0"/>
              </a:defRPr>
            </a:lvl5pPr>
            <a:lvl6pPr marL="2634295"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6pPr>
            <a:lvl7pPr marL="3113258"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7pPr>
            <a:lvl8pPr marL="3592220"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8pPr>
            <a:lvl9pPr marL="4071183"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9pPr>
          </a:lstStyle>
          <a:p>
            <a:pPr marL="0" indent="0" algn="just">
              <a:buNone/>
            </a:pPr>
            <a:r>
              <a:rPr lang="fr-FR" dirty="0" smtClean="0">
                <a:solidFill>
                  <a:schemeClr val="tx1">
                    <a:lumMod val="50000"/>
                  </a:schemeClr>
                </a:solidFill>
              </a:rPr>
              <a:t>Application numérique </a:t>
            </a:r>
            <a:r>
              <a:rPr lang="fr-FR" b="0" dirty="0" smtClean="0">
                <a:solidFill>
                  <a:schemeClr val="tx1">
                    <a:lumMod val="50000"/>
                  </a:schemeClr>
                </a:solidFill>
              </a:rPr>
              <a:t>: retour sur le test du dépistage.</a:t>
            </a:r>
            <a:endParaRPr lang="fr-FR" b="0" dirty="0">
              <a:solidFill>
                <a:schemeClr val="tx1">
                  <a:lumMod val="50000"/>
                </a:schemeClr>
              </a:solidFill>
            </a:endParaRPr>
          </a:p>
        </p:txBody>
      </p:sp>
      <mc:AlternateContent xmlns:mc="http://schemas.openxmlformats.org/markup-compatibility/2006" xmlns:a14="http://schemas.microsoft.com/office/drawing/2010/main">
        <mc:Choice Requires="a14">
          <p:sp>
            <p:nvSpPr>
              <p:cNvPr id="8" name="Espace réservé du contenu 4"/>
              <p:cNvSpPr txBox="1">
                <a:spLocks/>
              </p:cNvSpPr>
              <p:nvPr/>
            </p:nvSpPr>
            <p:spPr>
              <a:xfrm>
                <a:off x="136609" y="1198507"/>
                <a:ext cx="8760502" cy="4623150"/>
              </a:xfrm>
              <a:prstGeom prst="rect">
                <a:avLst/>
              </a:prstGeom>
            </p:spPr>
            <p:txBody>
              <a:bodyPr vert="horz" wrap="square" lIns="127723" tIns="63862" rIns="127723" bIns="63862" rtlCol="0">
                <a:spAutoFit/>
              </a:bodyPr>
              <a:lstStyle>
                <a:lvl1pPr marL="239481" indent="-239481" algn="l" defTabSz="957925" rtl="0" eaLnBrk="1" latinLnBrk="0" hangingPunct="1">
                  <a:lnSpc>
                    <a:spcPct val="100000"/>
                  </a:lnSpc>
                  <a:spcBef>
                    <a:spcPts val="0"/>
                  </a:spcBef>
                  <a:buClr>
                    <a:srgbClr val="548235"/>
                  </a:buClr>
                  <a:buSzPct val="80000"/>
                  <a:buFont typeface="Wingdings 3" panose="05040102010807070707" pitchFamily="18" charset="2"/>
                  <a:buChar char=""/>
                  <a:defRPr sz="1800" b="1" kern="1200">
                    <a:solidFill>
                      <a:schemeClr val="bg2">
                        <a:lumMod val="50000"/>
                      </a:schemeClr>
                    </a:solidFill>
                    <a:latin typeface="Calibri" charset="0"/>
                    <a:ea typeface="Calibri" charset="0"/>
                    <a:cs typeface="Calibri" charset="0"/>
                  </a:defRPr>
                </a:lvl1pPr>
                <a:lvl2pPr marL="718444" indent="-239481" algn="l" defTabSz="957925" rtl="0" eaLnBrk="1" latinLnBrk="0" hangingPunct="1">
                  <a:lnSpc>
                    <a:spcPct val="100000"/>
                  </a:lnSpc>
                  <a:spcBef>
                    <a:spcPts val="0"/>
                  </a:spcBef>
                  <a:buClr>
                    <a:srgbClr val="548235"/>
                  </a:buClr>
                  <a:buFont typeface="Calibri" panose="020F0502020204030204" pitchFamily="34" charset="0"/>
                  <a:buChar char="-"/>
                  <a:defRPr sz="1600" kern="1200">
                    <a:solidFill>
                      <a:schemeClr val="bg2">
                        <a:lumMod val="50000"/>
                      </a:schemeClr>
                    </a:solidFill>
                    <a:latin typeface="Calibri" charset="0"/>
                    <a:ea typeface="Calibri" charset="0"/>
                    <a:cs typeface="Calibri" charset="0"/>
                  </a:defRPr>
                </a:lvl2pPr>
                <a:lvl3pPr marL="1197407" indent="-239481" algn="l" defTabSz="957925" rtl="0" eaLnBrk="1" latinLnBrk="0" hangingPunct="1">
                  <a:lnSpc>
                    <a:spcPct val="100000"/>
                  </a:lnSpc>
                  <a:spcBef>
                    <a:spcPts val="0"/>
                  </a:spcBef>
                  <a:buClr>
                    <a:srgbClr val="548235"/>
                  </a:buClr>
                  <a:buFont typeface="Wingdings" panose="05000000000000000000" pitchFamily="2" charset="2"/>
                  <a:buChar char="§"/>
                  <a:defRPr sz="1400" kern="1200">
                    <a:solidFill>
                      <a:schemeClr val="bg2">
                        <a:lumMod val="50000"/>
                      </a:schemeClr>
                    </a:solidFill>
                    <a:latin typeface="Calibri" charset="0"/>
                    <a:ea typeface="Calibri" charset="0"/>
                    <a:cs typeface="Calibri" charset="0"/>
                  </a:defRPr>
                </a:lvl3pPr>
                <a:lvl4pPr marL="1676370" indent="-239481" algn="l" defTabSz="957925" rtl="0" eaLnBrk="1" latinLnBrk="0" hangingPunct="1">
                  <a:lnSpc>
                    <a:spcPct val="100000"/>
                  </a:lnSpc>
                  <a:spcBef>
                    <a:spcPts val="0"/>
                  </a:spcBef>
                  <a:buClr>
                    <a:srgbClr val="548235"/>
                  </a:buClr>
                  <a:buFont typeface="Calibri" panose="020F0502020204030204" pitchFamily="34" charset="0"/>
                  <a:buChar char="-"/>
                  <a:defRPr sz="1200" kern="1200">
                    <a:solidFill>
                      <a:schemeClr val="bg2">
                        <a:lumMod val="50000"/>
                      </a:schemeClr>
                    </a:solidFill>
                    <a:latin typeface="Calibri" charset="0"/>
                    <a:ea typeface="Calibri" charset="0"/>
                    <a:cs typeface="Calibri" charset="0"/>
                  </a:defRPr>
                </a:lvl4pPr>
                <a:lvl5pPr marL="2155332" indent="-239481" algn="l" defTabSz="957925" rtl="0" eaLnBrk="1" latinLnBrk="0" hangingPunct="1">
                  <a:lnSpc>
                    <a:spcPct val="100000"/>
                  </a:lnSpc>
                  <a:spcBef>
                    <a:spcPts val="0"/>
                  </a:spcBef>
                  <a:buClr>
                    <a:srgbClr val="548235"/>
                  </a:buClr>
                  <a:buFont typeface="Wingdings" panose="05000000000000000000" pitchFamily="2" charset="2"/>
                  <a:buChar char="§"/>
                  <a:defRPr sz="1200" kern="1200">
                    <a:solidFill>
                      <a:schemeClr val="bg2">
                        <a:lumMod val="50000"/>
                      </a:schemeClr>
                    </a:solidFill>
                    <a:latin typeface="Calibri" charset="0"/>
                    <a:ea typeface="Calibri" charset="0"/>
                    <a:cs typeface="Calibri" charset="0"/>
                  </a:defRPr>
                </a:lvl5pPr>
                <a:lvl6pPr marL="2634295"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6pPr>
                <a:lvl7pPr marL="3113258"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7pPr>
                <a:lvl8pPr marL="3592220"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8pPr>
                <a:lvl9pPr marL="4071183"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9pPr>
              </a:lstStyle>
              <a:p>
                <a:pPr marL="0" indent="0">
                  <a:spcBef>
                    <a:spcPts val="1200"/>
                  </a:spcBef>
                  <a:buNone/>
                </a:pPr>
                <a:r>
                  <a:rPr lang="fr-FR" b="0" dirty="0" smtClean="0">
                    <a:solidFill>
                      <a:schemeClr val="tx1"/>
                    </a:solidFill>
                  </a:rPr>
                  <a:t>On suppose que </a:t>
                </a:r>
                <a14:m>
                  <m:oMath xmlns:m="http://schemas.openxmlformats.org/officeDocument/2006/math">
                    <m:sSub>
                      <m:sSubPr>
                        <m:ctrlPr>
                          <a:rPr lang="fr-FR" b="0" i="1" smtClean="0">
                            <a:solidFill>
                              <a:schemeClr val="tx1"/>
                            </a:solidFill>
                            <a:latin typeface="Cambria Math" panose="02040503050406030204" pitchFamily="18" charset="0"/>
                          </a:rPr>
                        </m:ctrlPr>
                      </m:sSubPr>
                      <m:e>
                        <m:r>
                          <a:rPr lang="fr-FR" b="0" i="1" smtClean="0">
                            <a:solidFill>
                              <a:schemeClr val="tx1"/>
                            </a:solidFill>
                            <a:latin typeface="Cambria Math" panose="02040503050406030204" pitchFamily="18" charset="0"/>
                          </a:rPr>
                          <m:t>𝑝</m:t>
                        </m:r>
                      </m:e>
                      <m:sub>
                        <m:r>
                          <a:rPr lang="fr-FR" b="0" i="1" smtClean="0">
                            <a:solidFill>
                              <a:schemeClr val="tx1"/>
                            </a:solidFill>
                            <a:latin typeface="Cambria Math" panose="02040503050406030204" pitchFamily="18" charset="0"/>
                          </a:rPr>
                          <m:t>0</m:t>
                        </m:r>
                      </m:sub>
                    </m:sSub>
                  </m:oMath>
                </a14:m>
                <a:r>
                  <a:rPr lang="fr-FR" sz="1600" b="0" dirty="0" smtClean="0">
                    <a:solidFill>
                      <a:schemeClr val="tx1"/>
                    </a:solidFill>
                  </a:rPr>
                  <a:t> et </a:t>
                </a:r>
                <a14:m>
                  <m:oMath xmlns:m="http://schemas.openxmlformats.org/officeDocument/2006/math">
                    <m:sSub>
                      <m:sSubPr>
                        <m:ctrlPr>
                          <a:rPr lang="fr-FR" sz="1600" b="0" i="1" smtClean="0">
                            <a:solidFill>
                              <a:schemeClr val="tx1"/>
                            </a:solidFill>
                            <a:latin typeface="Cambria Math" panose="02040503050406030204" pitchFamily="18" charset="0"/>
                          </a:rPr>
                        </m:ctrlPr>
                      </m:sSubPr>
                      <m:e>
                        <m:r>
                          <a:rPr lang="fr-FR" sz="1600" b="0" i="1" smtClean="0">
                            <a:solidFill>
                              <a:schemeClr val="tx1"/>
                            </a:solidFill>
                            <a:latin typeface="Cambria Math" panose="02040503050406030204" pitchFamily="18" charset="0"/>
                          </a:rPr>
                          <m:t>𝑝</m:t>
                        </m:r>
                      </m:e>
                      <m:sub>
                        <m:r>
                          <a:rPr lang="fr-FR" sz="1600" b="0" i="1" smtClean="0">
                            <a:solidFill>
                              <a:schemeClr val="tx1"/>
                            </a:solidFill>
                            <a:latin typeface="Cambria Math" panose="02040503050406030204" pitchFamily="18" charset="0"/>
                          </a:rPr>
                          <m:t>1</m:t>
                        </m:r>
                      </m:sub>
                    </m:sSub>
                  </m:oMath>
                </a14:m>
                <a:r>
                  <a:rPr lang="fr-FR" sz="1600" b="0" dirty="0" smtClean="0">
                    <a:solidFill>
                      <a:schemeClr val="tx1"/>
                    </a:solidFill>
                  </a:rPr>
                  <a:t> suivent chacun une loi bêta de paramètres </a:t>
                </a:r>
                <a14:m>
                  <m:oMath xmlns:m="http://schemas.openxmlformats.org/officeDocument/2006/math">
                    <m:r>
                      <a:rPr lang="fr-FR" sz="1600" b="0" i="1" smtClean="0">
                        <a:solidFill>
                          <a:schemeClr val="tx1"/>
                        </a:solidFill>
                        <a:latin typeface="Cambria Math" panose="02040503050406030204" pitchFamily="18" charset="0"/>
                      </a:rPr>
                      <m:t>(</m:t>
                    </m:r>
                    <m:sSub>
                      <m:sSubPr>
                        <m:ctrlPr>
                          <a:rPr lang="fr-FR" sz="1600" b="0" i="1" smtClean="0">
                            <a:solidFill>
                              <a:schemeClr val="tx1"/>
                            </a:solidFill>
                            <a:latin typeface="Cambria Math" panose="02040503050406030204" pitchFamily="18" charset="0"/>
                          </a:rPr>
                        </m:ctrlPr>
                      </m:sSubPr>
                      <m:e>
                        <m:r>
                          <a:rPr lang="fr-FR" sz="1600" b="0" i="1" smtClean="0">
                            <a:solidFill>
                              <a:schemeClr val="tx1"/>
                            </a:solidFill>
                            <a:latin typeface="Cambria Math" panose="02040503050406030204" pitchFamily="18" charset="0"/>
                          </a:rPr>
                          <m:t>𝛼</m:t>
                        </m:r>
                      </m:e>
                      <m:sub>
                        <m:r>
                          <a:rPr lang="fr-FR" sz="1600" b="0" i="1" smtClean="0">
                            <a:solidFill>
                              <a:schemeClr val="tx1"/>
                            </a:solidFill>
                            <a:latin typeface="Cambria Math" panose="02040503050406030204" pitchFamily="18" charset="0"/>
                          </a:rPr>
                          <m:t>0</m:t>
                        </m:r>
                      </m:sub>
                    </m:sSub>
                    <m:r>
                      <a:rPr lang="fr-FR" sz="1600" b="0" i="1" smtClean="0">
                        <a:solidFill>
                          <a:schemeClr val="tx1"/>
                        </a:solidFill>
                        <a:latin typeface="Cambria Math" panose="02040503050406030204" pitchFamily="18" charset="0"/>
                      </a:rPr>
                      <m:t>,</m:t>
                    </m:r>
                    <m:sSub>
                      <m:sSubPr>
                        <m:ctrlPr>
                          <a:rPr lang="fr-FR" sz="1600" b="0" i="1" smtClean="0">
                            <a:solidFill>
                              <a:schemeClr val="tx1"/>
                            </a:solidFill>
                            <a:latin typeface="Cambria Math" panose="02040503050406030204" pitchFamily="18" charset="0"/>
                          </a:rPr>
                        </m:ctrlPr>
                      </m:sSubPr>
                      <m:e>
                        <m:r>
                          <a:rPr lang="fr-FR" sz="1600" b="0" i="1" smtClean="0">
                            <a:solidFill>
                              <a:schemeClr val="tx1"/>
                            </a:solidFill>
                            <a:latin typeface="Cambria Math" panose="02040503050406030204" pitchFamily="18" charset="0"/>
                          </a:rPr>
                          <m:t>𝛽</m:t>
                        </m:r>
                      </m:e>
                      <m:sub>
                        <m:r>
                          <a:rPr lang="fr-FR" sz="1600" b="0" i="1" smtClean="0">
                            <a:solidFill>
                              <a:schemeClr val="tx1"/>
                            </a:solidFill>
                            <a:latin typeface="Cambria Math" panose="02040503050406030204" pitchFamily="18" charset="0"/>
                          </a:rPr>
                          <m:t>0</m:t>
                        </m:r>
                      </m:sub>
                    </m:sSub>
                    <m:r>
                      <a:rPr lang="fr-FR" sz="1600" b="0" i="1" smtClean="0">
                        <a:solidFill>
                          <a:schemeClr val="tx1"/>
                        </a:solidFill>
                        <a:latin typeface="Cambria Math" panose="02040503050406030204" pitchFamily="18" charset="0"/>
                      </a:rPr>
                      <m:t>)</m:t>
                    </m:r>
                  </m:oMath>
                </a14:m>
                <a:r>
                  <a:rPr lang="fr-FR" sz="1600" b="0" dirty="0">
                    <a:solidFill>
                      <a:schemeClr val="tx1"/>
                    </a:solidFill>
                  </a:rPr>
                  <a:t> et</a:t>
                </a:r>
                <a:r>
                  <a:rPr lang="fr-FR" sz="1600" b="0" dirty="0" smtClean="0">
                    <a:solidFill>
                      <a:schemeClr val="tx1"/>
                    </a:solidFill>
                  </a:rPr>
                  <a:t> </a:t>
                </a:r>
                <a14:m>
                  <m:oMath xmlns:m="http://schemas.openxmlformats.org/officeDocument/2006/math">
                    <m:r>
                      <a:rPr lang="fr-FR" sz="1600" b="0" i="1">
                        <a:solidFill>
                          <a:schemeClr val="tx1"/>
                        </a:solidFill>
                        <a:latin typeface="Cambria Math" panose="02040503050406030204" pitchFamily="18" charset="0"/>
                      </a:rPr>
                      <m:t>(</m:t>
                    </m:r>
                    <m:sSub>
                      <m:sSubPr>
                        <m:ctrlPr>
                          <a:rPr lang="fr-FR" sz="1600" b="0" i="1">
                            <a:solidFill>
                              <a:schemeClr val="tx1"/>
                            </a:solidFill>
                            <a:latin typeface="Cambria Math" panose="02040503050406030204" pitchFamily="18" charset="0"/>
                          </a:rPr>
                        </m:ctrlPr>
                      </m:sSubPr>
                      <m:e>
                        <m:r>
                          <a:rPr lang="fr-FR" sz="1600" b="0" i="1">
                            <a:solidFill>
                              <a:schemeClr val="tx1"/>
                            </a:solidFill>
                            <a:latin typeface="Cambria Math" panose="02040503050406030204" pitchFamily="18" charset="0"/>
                          </a:rPr>
                          <m:t>𝛼</m:t>
                        </m:r>
                      </m:e>
                      <m:sub>
                        <m:r>
                          <a:rPr lang="fr-FR" sz="1600" b="0" i="1" smtClean="0">
                            <a:solidFill>
                              <a:schemeClr val="tx1"/>
                            </a:solidFill>
                            <a:latin typeface="Cambria Math" panose="02040503050406030204" pitchFamily="18" charset="0"/>
                          </a:rPr>
                          <m:t>1</m:t>
                        </m:r>
                      </m:sub>
                    </m:sSub>
                    <m:r>
                      <a:rPr lang="fr-FR" sz="1600" b="0" i="1">
                        <a:solidFill>
                          <a:schemeClr val="tx1"/>
                        </a:solidFill>
                        <a:latin typeface="Cambria Math" panose="02040503050406030204" pitchFamily="18" charset="0"/>
                      </a:rPr>
                      <m:t>,</m:t>
                    </m:r>
                    <m:sSub>
                      <m:sSubPr>
                        <m:ctrlPr>
                          <a:rPr lang="fr-FR" sz="1600" b="0" i="1">
                            <a:solidFill>
                              <a:schemeClr val="tx1"/>
                            </a:solidFill>
                            <a:latin typeface="Cambria Math" panose="02040503050406030204" pitchFamily="18" charset="0"/>
                          </a:rPr>
                        </m:ctrlPr>
                      </m:sSubPr>
                      <m:e>
                        <m:r>
                          <a:rPr lang="fr-FR" sz="1600" b="0" i="1">
                            <a:solidFill>
                              <a:schemeClr val="tx1"/>
                            </a:solidFill>
                            <a:latin typeface="Cambria Math" panose="02040503050406030204" pitchFamily="18" charset="0"/>
                          </a:rPr>
                          <m:t>𝛽</m:t>
                        </m:r>
                      </m:e>
                      <m:sub>
                        <m:r>
                          <a:rPr lang="fr-FR" sz="1600" b="0" i="1" smtClean="0">
                            <a:solidFill>
                              <a:schemeClr val="tx1"/>
                            </a:solidFill>
                            <a:latin typeface="Cambria Math" panose="02040503050406030204" pitchFamily="18" charset="0"/>
                          </a:rPr>
                          <m:t>1</m:t>
                        </m:r>
                      </m:sub>
                    </m:sSub>
                    <m:r>
                      <a:rPr lang="fr-FR" sz="1600" b="0" i="1">
                        <a:solidFill>
                          <a:schemeClr val="tx1"/>
                        </a:solidFill>
                        <a:latin typeface="Cambria Math" panose="02040503050406030204" pitchFamily="18" charset="0"/>
                      </a:rPr>
                      <m:t>)</m:t>
                    </m:r>
                  </m:oMath>
                </a14:m>
                <a:r>
                  <a:rPr lang="fr-FR" sz="1600" b="0" dirty="0" smtClean="0">
                    <a:solidFill>
                      <a:schemeClr val="tx1"/>
                    </a:solidFill>
                  </a:rPr>
                  <a:t>, respectivement et on rappelle que :</a:t>
                </a:r>
              </a:p>
              <a:p>
                <a:pPr marL="0" indent="0">
                  <a:spcBef>
                    <a:spcPts val="1200"/>
                  </a:spcBef>
                  <a:buNone/>
                </a:pPr>
                <a14:m>
                  <m:oMathPara xmlns:m="http://schemas.openxmlformats.org/officeDocument/2006/math">
                    <m:oMathParaPr>
                      <m:jc m:val="centerGroup"/>
                    </m:oMathParaPr>
                    <m:oMath xmlns:m="http://schemas.openxmlformats.org/officeDocument/2006/math">
                      <m:sSub>
                        <m:sSubPr>
                          <m:ctrlPr>
                            <a:rPr lang="fr-FR" sz="1600" b="0" i="1" smtClean="0">
                              <a:solidFill>
                                <a:schemeClr val="tx1"/>
                              </a:solidFill>
                              <a:latin typeface="Cambria Math" panose="02040503050406030204" pitchFamily="18" charset="0"/>
                            </a:rPr>
                          </m:ctrlPr>
                        </m:sSubPr>
                        <m:e>
                          <m:r>
                            <a:rPr lang="fr-FR" sz="1600" b="0" i="1" smtClean="0">
                              <a:solidFill>
                                <a:schemeClr val="tx1"/>
                              </a:solidFill>
                              <a:latin typeface="Cambria Math" panose="02040503050406030204" pitchFamily="18" charset="0"/>
                            </a:rPr>
                            <m:t>𝑓</m:t>
                          </m:r>
                        </m:e>
                        <m:sub>
                          <m:r>
                            <a:rPr lang="fr-FR" sz="1600" b="0" i="1" smtClean="0">
                              <a:solidFill>
                                <a:schemeClr val="tx1"/>
                              </a:solidFill>
                              <a:latin typeface="Cambria Math" panose="02040503050406030204" pitchFamily="18" charset="0"/>
                            </a:rPr>
                            <m:t>𝛼</m:t>
                          </m:r>
                          <m:r>
                            <a:rPr lang="fr-FR" sz="1600" b="0" i="1" smtClean="0">
                              <a:solidFill>
                                <a:schemeClr val="tx1"/>
                              </a:solidFill>
                              <a:latin typeface="Cambria Math" panose="02040503050406030204" pitchFamily="18" charset="0"/>
                            </a:rPr>
                            <m:t>,</m:t>
                          </m:r>
                          <m:r>
                            <a:rPr lang="fr-FR" sz="1600" b="0" i="1" smtClean="0">
                              <a:solidFill>
                                <a:schemeClr val="tx1"/>
                              </a:solidFill>
                              <a:latin typeface="Cambria Math" panose="02040503050406030204" pitchFamily="18" charset="0"/>
                            </a:rPr>
                            <m:t>𝛽</m:t>
                          </m:r>
                        </m:sub>
                      </m:sSub>
                      <m:d>
                        <m:dPr>
                          <m:ctrlPr>
                            <a:rPr lang="fr-FR" sz="1600" b="0" i="1" smtClean="0">
                              <a:solidFill>
                                <a:schemeClr val="tx1"/>
                              </a:solidFill>
                              <a:latin typeface="Cambria Math" panose="02040503050406030204" pitchFamily="18" charset="0"/>
                            </a:rPr>
                          </m:ctrlPr>
                        </m:dPr>
                        <m:e>
                          <m:r>
                            <a:rPr lang="fr-FR" sz="1600" b="0" i="1" smtClean="0">
                              <a:solidFill>
                                <a:schemeClr val="tx1"/>
                              </a:solidFill>
                              <a:latin typeface="Cambria Math" panose="02040503050406030204" pitchFamily="18" charset="0"/>
                            </a:rPr>
                            <m:t>𝑢</m:t>
                          </m:r>
                        </m:e>
                      </m:d>
                      <m:r>
                        <a:rPr lang="fr-FR" sz="1600" b="0" i="1" smtClean="0">
                          <a:solidFill>
                            <a:schemeClr val="tx1"/>
                          </a:solidFill>
                          <a:latin typeface="Cambria Math" panose="02040503050406030204" pitchFamily="18" charset="0"/>
                        </a:rPr>
                        <m:t>=</m:t>
                      </m:r>
                      <m:f>
                        <m:fPr>
                          <m:ctrlPr>
                            <a:rPr lang="fr-FR" sz="1600" b="0" i="1" smtClean="0">
                              <a:solidFill>
                                <a:schemeClr val="tx1"/>
                              </a:solidFill>
                              <a:latin typeface="Cambria Math" panose="02040503050406030204" pitchFamily="18" charset="0"/>
                            </a:rPr>
                          </m:ctrlPr>
                        </m:fPr>
                        <m:num>
                          <m:sSup>
                            <m:sSupPr>
                              <m:ctrlPr>
                                <a:rPr lang="fr-FR" sz="1600" b="0" i="1" smtClean="0">
                                  <a:solidFill>
                                    <a:schemeClr val="tx1"/>
                                  </a:solidFill>
                                  <a:latin typeface="Cambria Math" panose="02040503050406030204" pitchFamily="18" charset="0"/>
                                </a:rPr>
                              </m:ctrlPr>
                            </m:sSupPr>
                            <m:e>
                              <m:r>
                                <a:rPr lang="fr-FR" sz="1600" b="0" i="1" smtClean="0">
                                  <a:solidFill>
                                    <a:schemeClr val="tx1"/>
                                  </a:solidFill>
                                  <a:latin typeface="Cambria Math" panose="02040503050406030204" pitchFamily="18" charset="0"/>
                                </a:rPr>
                                <m:t>𝑢</m:t>
                              </m:r>
                            </m:e>
                            <m:sup>
                              <m:r>
                                <a:rPr lang="fr-FR" sz="1600" b="0" i="1" smtClean="0">
                                  <a:solidFill>
                                    <a:schemeClr val="tx1"/>
                                  </a:solidFill>
                                  <a:latin typeface="Cambria Math" panose="02040503050406030204" pitchFamily="18" charset="0"/>
                                </a:rPr>
                                <m:t>𝛼</m:t>
                              </m:r>
                              <m:r>
                                <a:rPr lang="fr-FR" sz="1600" b="0" i="1" smtClean="0">
                                  <a:solidFill>
                                    <a:schemeClr val="tx1"/>
                                  </a:solidFill>
                                  <a:latin typeface="Cambria Math" panose="02040503050406030204" pitchFamily="18" charset="0"/>
                                </a:rPr>
                                <m:t>−1</m:t>
                              </m:r>
                            </m:sup>
                          </m:sSup>
                          <m:sSup>
                            <m:sSupPr>
                              <m:ctrlPr>
                                <a:rPr lang="fr-FR" sz="1600" b="0" i="1" smtClean="0">
                                  <a:solidFill>
                                    <a:schemeClr val="tx1"/>
                                  </a:solidFill>
                                  <a:latin typeface="Cambria Math" panose="02040503050406030204" pitchFamily="18" charset="0"/>
                                </a:rPr>
                              </m:ctrlPr>
                            </m:sSupPr>
                            <m:e>
                              <m:d>
                                <m:dPr>
                                  <m:ctrlPr>
                                    <a:rPr lang="fr-FR" sz="1600" b="0" i="1" smtClean="0">
                                      <a:solidFill>
                                        <a:schemeClr val="tx1"/>
                                      </a:solidFill>
                                      <a:latin typeface="Cambria Math" panose="02040503050406030204" pitchFamily="18" charset="0"/>
                                    </a:rPr>
                                  </m:ctrlPr>
                                </m:dPr>
                                <m:e>
                                  <m:r>
                                    <a:rPr lang="fr-FR" sz="1600" b="0" i="1" smtClean="0">
                                      <a:solidFill>
                                        <a:schemeClr val="tx1"/>
                                      </a:solidFill>
                                      <a:latin typeface="Cambria Math" panose="02040503050406030204" pitchFamily="18" charset="0"/>
                                    </a:rPr>
                                    <m:t>1−</m:t>
                                  </m:r>
                                  <m:r>
                                    <a:rPr lang="fr-FR" sz="1600" b="0" i="1" smtClean="0">
                                      <a:solidFill>
                                        <a:schemeClr val="tx1"/>
                                      </a:solidFill>
                                      <a:latin typeface="Cambria Math" panose="02040503050406030204" pitchFamily="18" charset="0"/>
                                    </a:rPr>
                                    <m:t>𝑢</m:t>
                                  </m:r>
                                </m:e>
                              </m:d>
                            </m:e>
                            <m:sup>
                              <m:r>
                                <a:rPr lang="fr-FR" sz="1600" b="0" i="1" smtClean="0">
                                  <a:solidFill>
                                    <a:schemeClr val="tx1"/>
                                  </a:solidFill>
                                  <a:latin typeface="Cambria Math" panose="02040503050406030204" pitchFamily="18" charset="0"/>
                                </a:rPr>
                                <m:t>𝛽</m:t>
                              </m:r>
                              <m:r>
                                <a:rPr lang="fr-FR" sz="1600" b="0" i="1" smtClean="0">
                                  <a:solidFill>
                                    <a:schemeClr val="tx1"/>
                                  </a:solidFill>
                                  <a:latin typeface="Cambria Math" panose="02040503050406030204" pitchFamily="18" charset="0"/>
                                </a:rPr>
                                <m:t>−1</m:t>
                              </m:r>
                            </m:sup>
                          </m:sSup>
                        </m:num>
                        <m:den>
                          <m:r>
                            <a:rPr lang="fr-FR" sz="1600" b="0" i="1" smtClean="0">
                              <a:solidFill>
                                <a:schemeClr val="tx1"/>
                              </a:solidFill>
                              <a:latin typeface="Cambria Math" panose="02040503050406030204" pitchFamily="18" charset="0"/>
                            </a:rPr>
                            <m:t>𝐵</m:t>
                          </m:r>
                          <m:r>
                            <a:rPr lang="fr-FR" sz="1600" b="0" i="1" smtClean="0">
                              <a:solidFill>
                                <a:schemeClr val="tx1"/>
                              </a:solidFill>
                              <a:latin typeface="Cambria Math" panose="02040503050406030204" pitchFamily="18" charset="0"/>
                            </a:rPr>
                            <m:t>(</m:t>
                          </m:r>
                          <m:r>
                            <a:rPr lang="fr-FR" sz="1600" b="0" i="1" smtClean="0">
                              <a:solidFill>
                                <a:schemeClr val="tx1"/>
                              </a:solidFill>
                              <a:latin typeface="Cambria Math" panose="02040503050406030204" pitchFamily="18" charset="0"/>
                            </a:rPr>
                            <m:t>𝛼</m:t>
                          </m:r>
                          <m:r>
                            <a:rPr lang="fr-FR" sz="1600" b="0" i="1" smtClean="0">
                              <a:solidFill>
                                <a:schemeClr val="tx1"/>
                              </a:solidFill>
                              <a:latin typeface="Cambria Math" panose="02040503050406030204" pitchFamily="18" charset="0"/>
                            </a:rPr>
                            <m:t>,</m:t>
                          </m:r>
                          <m:r>
                            <a:rPr lang="fr-FR" sz="1600" b="0" i="1" smtClean="0">
                              <a:solidFill>
                                <a:schemeClr val="tx1"/>
                              </a:solidFill>
                              <a:latin typeface="Cambria Math" panose="02040503050406030204" pitchFamily="18" charset="0"/>
                            </a:rPr>
                            <m:t>𝛽</m:t>
                          </m:r>
                          <m:r>
                            <a:rPr lang="fr-FR" sz="1600" b="0" i="1" smtClean="0">
                              <a:solidFill>
                                <a:schemeClr val="tx1"/>
                              </a:solidFill>
                              <a:latin typeface="Cambria Math" panose="02040503050406030204" pitchFamily="18" charset="0"/>
                            </a:rPr>
                            <m:t>)</m:t>
                          </m:r>
                        </m:den>
                      </m:f>
                      <m:r>
                        <a:rPr lang="fr-FR" sz="1600" b="0" i="1" smtClean="0">
                          <a:solidFill>
                            <a:schemeClr val="tx1"/>
                          </a:solidFill>
                          <a:latin typeface="Cambria Math" panose="02040503050406030204" pitchFamily="18" charset="0"/>
                        </a:rPr>
                        <m:t>.</m:t>
                      </m:r>
                    </m:oMath>
                  </m:oMathPara>
                </a14:m>
                <a:endParaRPr lang="fr-FR" sz="1600" b="0" dirty="0" smtClean="0">
                  <a:solidFill>
                    <a:schemeClr val="tx1"/>
                  </a:solidFill>
                </a:endParaRPr>
              </a:p>
              <a:p>
                <a:pPr marL="0" indent="0">
                  <a:spcBef>
                    <a:spcPts val="1200"/>
                  </a:spcBef>
                  <a:buNone/>
                </a:pPr>
                <a:r>
                  <a:rPr lang="fr-FR" sz="1600" b="0" dirty="0" smtClean="0">
                    <a:solidFill>
                      <a:schemeClr val="tx1"/>
                    </a:solidFill>
                  </a:rPr>
                  <a:t>On a </a:t>
                </a:r>
                <a14:m>
                  <m:oMath xmlns:m="http://schemas.openxmlformats.org/officeDocument/2006/math">
                    <m:r>
                      <a:rPr lang="fr-FR" sz="1600" b="0" i="1" smtClean="0">
                        <a:solidFill>
                          <a:schemeClr val="tx1"/>
                        </a:solidFill>
                        <a:latin typeface="Cambria Math" panose="02040503050406030204" pitchFamily="18" charset="0"/>
                        <a:ea typeface="Cambria Math" panose="02040503050406030204" pitchFamily="18" charset="0"/>
                      </a:rPr>
                      <m:t>𝔼</m:t>
                    </m:r>
                    <m:d>
                      <m:dPr>
                        <m:ctrlPr>
                          <a:rPr lang="fr-FR" sz="1600" b="0" i="1" smtClean="0">
                            <a:solidFill>
                              <a:schemeClr val="tx1"/>
                            </a:solidFill>
                            <a:latin typeface="Cambria Math" panose="02040503050406030204" pitchFamily="18" charset="0"/>
                            <a:ea typeface="Cambria Math" panose="02040503050406030204" pitchFamily="18" charset="0"/>
                          </a:rPr>
                        </m:ctrlPr>
                      </m:dPr>
                      <m:e>
                        <m:sSub>
                          <m:sSubPr>
                            <m:ctrlPr>
                              <a:rPr lang="fr-FR" sz="1600" b="0" i="1" smtClean="0">
                                <a:solidFill>
                                  <a:schemeClr val="tx1"/>
                                </a:solidFill>
                                <a:latin typeface="Cambria Math" panose="02040503050406030204" pitchFamily="18" charset="0"/>
                                <a:ea typeface="Cambria Math" panose="02040503050406030204" pitchFamily="18" charset="0"/>
                              </a:rPr>
                            </m:ctrlPr>
                          </m:sSubPr>
                          <m:e>
                            <m:r>
                              <a:rPr lang="fr-FR" sz="1600" b="0" i="1" smtClean="0">
                                <a:solidFill>
                                  <a:schemeClr val="tx1"/>
                                </a:solidFill>
                                <a:latin typeface="Cambria Math" panose="02040503050406030204" pitchFamily="18" charset="0"/>
                                <a:ea typeface="Cambria Math" panose="02040503050406030204" pitchFamily="18" charset="0"/>
                              </a:rPr>
                              <m:t>𝑝</m:t>
                            </m:r>
                          </m:e>
                          <m:sub>
                            <m:r>
                              <a:rPr lang="fr-FR" sz="1600" b="0" i="1" smtClean="0">
                                <a:solidFill>
                                  <a:schemeClr val="tx1"/>
                                </a:solidFill>
                                <a:latin typeface="Cambria Math" panose="02040503050406030204" pitchFamily="18" charset="0"/>
                                <a:ea typeface="Cambria Math" panose="02040503050406030204" pitchFamily="18" charset="0"/>
                              </a:rPr>
                              <m:t>𝑗</m:t>
                            </m:r>
                          </m:sub>
                        </m:sSub>
                      </m:e>
                    </m:d>
                    <m:r>
                      <a:rPr lang="fr-FR" sz="1600" b="0" i="1" smtClean="0">
                        <a:solidFill>
                          <a:schemeClr val="tx1"/>
                        </a:solidFill>
                        <a:latin typeface="Cambria Math" panose="02040503050406030204" pitchFamily="18" charset="0"/>
                        <a:ea typeface="Cambria Math" panose="02040503050406030204" pitchFamily="18" charset="0"/>
                      </a:rPr>
                      <m:t>=</m:t>
                    </m:r>
                    <m:sSub>
                      <m:sSubPr>
                        <m:ctrlPr>
                          <a:rPr lang="fr-FR" sz="1600" b="0" i="1" smtClean="0">
                            <a:solidFill>
                              <a:schemeClr val="tx1"/>
                            </a:solidFill>
                            <a:latin typeface="Cambria Math" panose="02040503050406030204" pitchFamily="18" charset="0"/>
                            <a:ea typeface="Cambria Math" panose="02040503050406030204" pitchFamily="18" charset="0"/>
                          </a:rPr>
                        </m:ctrlPr>
                      </m:sSubPr>
                      <m:e>
                        <m:r>
                          <a:rPr lang="fr-FR" sz="1600" b="0" i="1" smtClean="0">
                            <a:solidFill>
                              <a:schemeClr val="tx1"/>
                            </a:solidFill>
                            <a:latin typeface="Cambria Math" panose="02040503050406030204" pitchFamily="18" charset="0"/>
                            <a:ea typeface="Cambria Math" panose="02040503050406030204" pitchFamily="18" charset="0"/>
                          </a:rPr>
                          <m:t>𝛼</m:t>
                        </m:r>
                      </m:e>
                      <m:sub>
                        <m:r>
                          <a:rPr lang="fr-FR" sz="1600" b="0" i="1" smtClean="0">
                            <a:solidFill>
                              <a:schemeClr val="tx1"/>
                            </a:solidFill>
                            <a:latin typeface="Cambria Math" panose="02040503050406030204" pitchFamily="18" charset="0"/>
                            <a:ea typeface="Cambria Math" panose="02040503050406030204" pitchFamily="18" charset="0"/>
                          </a:rPr>
                          <m:t>𝑗</m:t>
                        </m:r>
                      </m:sub>
                    </m:sSub>
                    <m:r>
                      <a:rPr lang="fr-FR" sz="1600" b="0" i="1" smtClean="0">
                        <a:solidFill>
                          <a:schemeClr val="tx1"/>
                        </a:solidFill>
                        <a:latin typeface="Cambria Math" panose="02040503050406030204" pitchFamily="18" charset="0"/>
                        <a:ea typeface="Cambria Math" panose="02040503050406030204" pitchFamily="18" charset="0"/>
                      </a:rPr>
                      <m:t>/(</m:t>
                    </m:r>
                    <m:sSub>
                      <m:sSubPr>
                        <m:ctrlPr>
                          <a:rPr lang="fr-FR" sz="1600" b="0" i="1" smtClean="0">
                            <a:solidFill>
                              <a:schemeClr val="tx1"/>
                            </a:solidFill>
                            <a:latin typeface="Cambria Math" panose="02040503050406030204" pitchFamily="18" charset="0"/>
                            <a:ea typeface="Cambria Math" panose="02040503050406030204" pitchFamily="18" charset="0"/>
                          </a:rPr>
                        </m:ctrlPr>
                      </m:sSubPr>
                      <m:e>
                        <m:r>
                          <a:rPr lang="fr-FR" sz="1600" b="0" i="1" smtClean="0">
                            <a:solidFill>
                              <a:schemeClr val="tx1"/>
                            </a:solidFill>
                            <a:latin typeface="Cambria Math" panose="02040503050406030204" pitchFamily="18" charset="0"/>
                            <a:ea typeface="Cambria Math" panose="02040503050406030204" pitchFamily="18" charset="0"/>
                          </a:rPr>
                          <m:t>𝛼</m:t>
                        </m:r>
                      </m:e>
                      <m:sub>
                        <m:r>
                          <a:rPr lang="fr-FR" sz="1600" b="0" i="1" smtClean="0">
                            <a:solidFill>
                              <a:schemeClr val="tx1"/>
                            </a:solidFill>
                            <a:latin typeface="Cambria Math" panose="02040503050406030204" pitchFamily="18" charset="0"/>
                            <a:ea typeface="Cambria Math" panose="02040503050406030204" pitchFamily="18" charset="0"/>
                          </a:rPr>
                          <m:t>𝑗</m:t>
                        </m:r>
                      </m:sub>
                    </m:sSub>
                    <m:r>
                      <a:rPr lang="fr-FR" sz="1600" b="0" i="1" smtClean="0">
                        <a:solidFill>
                          <a:schemeClr val="tx1"/>
                        </a:solidFill>
                        <a:latin typeface="Cambria Math" panose="02040503050406030204" pitchFamily="18" charset="0"/>
                        <a:ea typeface="Cambria Math" panose="02040503050406030204" pitchFamily="18" charset="0"/>
                      </a:rPr>
                      <m:t>+</m:t>
                    </m:r>
                    <m:sSub>
                      <m:sSubPr>
                        <m:ctrlPr>
                          <a:rPr lang="fr-FR" sz="1600" b="0" i="1" smtClean="0">
                            <a:solidFill>
                              <a:schemeClr val="tx1"/>
                            </a:solidFill>
                            <a:latin typeface="Cambria Math" panose="02040503050406030204" pitchFamily="18" charset="0"/>
                            <a:ea typeface="Cambria Math" panose="02040503050406030204" pitchFamily="18" charset="0"/>
                          </a:rPr>
                        </m:ctrlPr>
                      </m:sSubPr>
                      <m:e>
                        <m:r>
                          <a:rPr lang="fr-FR" sz="1600" b="0" i="1" smtClean="0">
                            <a:solidFill>
                              <a:schemeClr val="tx1"/>
                            </a:solidFill>
                            <a:latin typeface="Cambria Math" panose="02040503050406030204" pitchFamily="18" charset="0"/>
                            <a:ea typeface="Cambria Math" panose="02040503050406030204" pitchFamily="18" charset="0"/>
                          </a:rPr>
                          <m:t>𝛽</m:t>
                        </m:r>
                      </m:e>
                      <m:sub>
                        <m:r>
                          <a:rPr lang="fr-FR" sz="1600" b="0" i="1" smtClean="0">
                            <a:solidFill>
                              <a:schemeClr val="tx1"/>
                            </a:solidFill>
                            <a:latin typeface="Cambria Math" panose="02040503050406030204" pitchFamily="18" charset="0"/>
                            <a:ea typeface="Cambria Math" panose="02040503050406030204" pitchFamily="18" charset="0"/>
                          </a:rPr>
                          <m:t>𝑗</m:t>
                        </m:r>
                      </m:sub>
                    </m:sSub>
                    <m:r>
                      <a:rPr lang="fr-FR" sz="1600" b="0" i="1" smtClean="0">
                        <a:solidFill>
                          <a:schemeClr val="tx1"/>
                        </a:solidFill>
                        <a:latin typeface="Cambria Math" panose="02040503050406030204" pitchFamily="18" charset="0"/>
                        <a:ea typeface="Cambria Math" panose="02040503050406030204" pitchFamily="18" charset="0"/>
                      </a:rPr>
                      <m:t>)</m:t>
                    </m:r>
                  </m:oMath>
                </a14:m>
                <a:r>
                  <a:rPr lang="fr-FR" sz="1600" b="0" dirty="0" smtClean="0">
                    <a:solidFill>
                      <a:schemeClr val="tx1"/>
                    </a:solidFill>
                  </a:rPr>
                  <a:t> et on cherche à calculer l’estimateur de Bayes de </a:t>
                </a:r>
                <a14:m>
                  <m:oMath xmlns:m="http://schemas.openxmlformats.org/officeDocument/2006/math">
                    <m:sSub>
                      <m:sSubPr>
                        <m:ctrlPr>
                          <a:rPr lang="fr-FR" sz="1600" b="0" i="1" smtClean="0">
                            <a:solidFill>
                              <a:schemeClr val="tx1"/>
                            </a:solidFill>
                            <a:latin typeface="Cambria Math" panose="02040503050406030204" pitchFamily="18" charset="0"/>
                          </a:rPr>
                        </m:ctrlPr>
                      </m:sSubPr>
                      <m:e>
                        <m:r>
                          <a:rPr lang="fr-FR" sz="1600" b="0" i="1" smtClean="0">
                            <a:solidFill>
                              <a:schemeClr val="tx1"/>
                            </a:solidFill>
                            <a:latin typeface="Cambria Math" panose="02040503050406030204" pitchFamily="18" charset="0"/>
                          </a:rPr>
                          <m:t>𝑝</m:t>
                        </m:r>
                      </m:e>
                      <m:sub>
                        <m:r>
                          <a:rPr lang="fr-FR" sz="1600" b="0" i="1" smtClean="0">
                            <a:solidFill>
                              <a:schemeClr val="tx1"/>
                            </a:solidFill>
                            <a:latin typeface="Cambria Math" panose="02040503050406030204" pitchFamily="18" charset="0"/>
                          </a:rPr>
                          <m:t>0</m:t>
                        </m:r>
                      </m:sub>
                    </m:sSub>
                  </m:oMath>
                </a14:m>
                <a:r>
                  <a:rPr lang="fr-FR" sz="1600" b="0" dirty="0" smtClean="0">
                    <a:solidFill>
                      <a:schemeClr val="tx1"/>
                    </a:solidFill>
                  </a:rPr>
                  <a:t>, ce qui nécessite de connaître </a:t>
                </a:r>
                <a14:m>
                  <m:oMath xmlns:m="http://schemas.openxmlformats.org/officeDocument/2006/math">
                    <m:r>
                      <m:rPr>
                        <m:sty m:val="p"/>
                      </m:rPr>
                      <a:rPr lang="fr-FR" sz="1600" b="0" i="0" smtClean="0">
                        <a:solidFill>
                          <a:schemeClr val="tx1"/>
                        </a:solidFill>
                        <a:latin typeface="Cambria Math" panose="02040503050406030204" pitchFamily="18" charset="0"/>
                      </a:rPr>
                      <m:t>P</m:t>
                    </m:r>
                    <m:r>
                      <a:rPr lang="fr-FR" sz="1600" b="0" i="1" smtClean="0">
                        <a:solidFill>
                          <a:schemeClr val="tx1"/>
                        </a:solidFill>
                        <a:latin typeface="Cambria Math" panose="02040503050406030204" pitchFamily="18" charset="0"/>
                      </a:rPr>
                      <m:t>(</m:t>
                    </m:r>
                    <m:sSub>
                      <m:sSubPr>
                        <m:ctrlPr>
                          <a:rPr lang="fr-FR" sz="1600" b="0" i="1" smtClean="0">
                            <a:solidFill>
                              <a:schemeClr val="tx1"/>
                            </a:solidFill>
                            <a:latin typeface="Cambria Math" panose="02040503050406030204" pitchFamily="18" charset="0"/>
                          </a:rPr>
                        </m:ctrlPr>
                      </m:sSubPr>
                      <m:e>
                        <m:r>
                          <a:rPr lang="fr-FR" sz="1600" b="0" i="1" smtClean="0">
                            <a:solidFill>
                              <a:schemeClr val="tx1"/>
                            </a:solidFill>
                            <a:latin typeface="Cambria Math" panose="02040503050406030204" pitchFamily="18" charset="0"/>
                          </a:rPr>
                          <m:t>𝑝</m:t>
                        </m:r>
                      </m:e>
                      <m:sub>
                        <m:r>
                          <a:rPr lang="fr-FR" sz="1600" b="0" i="1" smtClean="0">
                            <a:solidFill>
                              <a:schemeClr val="tx1"/>
                            </a:solidFill>
                            <a:latin typeface="Cambria Math" panose="02040503050406030204" pitchFamily="18" charset="0"/>
                          </a:rPr>
                          <m:t>0</m:t>
                        </m:r>
                      </m:sub>
                    </m:sSub>
                    <m:r>
                      <a:rPr lang="fr-FR" sz="1600" b="0" i="1" smtClean="0">
                        <a:solidFill>
                          <a:schemeClr val="tx1"/>
                        </a:solidFill>
                        <a:latin typeface="Cambria Math" panose="02040503050406030204" pitchFamily="18" charset="0"/>
                      </a:rPr>
                      <m:t>|</m:t>
                    </m:r>
                    <m:sSub>
                      <m:sSubPr>
                        <m:ctrlPr>
                          <a:rPr lang="fr-FR" sz="1600" b="0" i="1" smtClean="0">
                            <a:solidFill>
                              <a:schemeClr val="tx1"/>
                            </a:solidFill>
                            <a:latin typeface="Cambria Math" panose="02040503050406030204" pitchFamily="18" charset="0"/>
                            <a:ea typeface="Cambria Math" panose="02040503050406030204" pitchFamily="18" charset="0"/>
                          </a:rPr>
                        </m:ctrlPr>
                      </m:sSubPr>
                      <m:e>
                        <m:r>
                          <a:rPr lang="fr-FR" sz="1600" b="0" i="1" smtClean="0">
                            <a:solidFill>
                              <a:schemeClr val="tx1"/>
                            </a:solidFill>
                            <a:latin typeface="Cambria Math" panose="02040503050406030204" pitchFamily="18" charset="0"/>
                            <a:ea typeface="Cambria Math" panose="02040503050406030204" pitchFamily="18" charset="0"/>
                          </a:rPr>
                          <m:t>𝒟</m:t>
                        </m:r>
                      </m:e>
                      <m:sub>
                        <m:r>
                          <a:rPr lang="fr-FR" sz="1600" b="0" i="1" smtClean="0">
                            <a:solidFill>
                              <a:schemeClr val="tx1"/>
                            </a:solidFill>
                            <a:latin typeface="Cambria Math" panose="02040503050406030204" pitchFamily="18" charset="0"/>
                            <a:ea typeface="Cambria Math" panose="02040503050406030204" pitchFamily="18" charset="0"/>
                          </a:rPr>
                          <m:t>0</m:t>
                        </m:r>
                      </m:sub>
                    </m:sSub>
                  </m:oMath>
                </a14:m>
                <a:r>
                  <a:rPr lang="fr-FR" sz="1600" b="0" dirty="0" smtClean="0">
                    <a:solidFill>
                      <a:schemeClr val="tx1"/>
                    </a:solidFill>
                  </a:rPr>
                  <a:t>).</a:t>
                </a:r>
              </a:p>
              <a:p>
                <a:pPr marL="0" indent="0">
                  <a:spcBef>
                    <a:spcPts val="1200"/>
                  </a:spcBef>
                  <a:buNone/>
                </a:pPr>
                <a:r>
                  <a:rPr lang="fr-FR" sz="1600" b="0" dirty="0" smtClean="0">
                    <a:solidFill>
                      <a:schemeClr val="tx1"/>
                    </a:solidFill>
                  </a:rPr>
                  <a:t>Sous l’hypothèse </a:t>
                </a:r>
                <a:r>
                  <a:rPr lang="fr-FR" sz="1600" b="0" dirty="0" err="1" smtClean="0">
                    <a:solidFill>
                      <a:schemeClr val="tx1"/>
                    </a:solidFill>
                  </a:rPr>
                  <a:t>iid</a:t>
                </a:r>
                <a:r>
                  <a:rPr lang="fr-FR" sz="1600" b="0" dirty="0" smtClean="0">
                    <a:solidFill>
                      <a:schemeClr val="tx1"/>
                    </a:solidFill>
                  </a:rPr>
                  <a:t>, la loi de Bayes donne</a:t>
                </a:r>
              </a:p>
              <a:p>
                <a:pPr marL="0" indent="0">
                  <a:spcBef>
                    <a:spcPts val="1200"/>
                  </a:spcBef>
                  <a:buNone/>
                </a:pPr>
                <a14:m>
                  <m:oMathPara xmlns:m="http://schemas.openxmlformats.org/officeDocument/2006/math">
                    <m:oMathParaPr>
                      <m:jc m:val="centerGroup"/>
                    </m:oMathParaPr>
                    <m:oMath xmlns:m="http://schemas.openxmlformats.org/officeDocument/2006/math">
                      <m:r>
                        <m:rPr>
                          <m:sty m:val="p"/>
                        </m:rPr>
                        <a:rPr lang="fr-FR" sz="1600" b="0" i="0" smtClean="0">
                          <a:solidFill>
                            <a:schemeClr val="tx1"/>
                          </a:solidFill>
                          <a:latin typeface="Cambria Math" panose="02040503050406030204" pitchFamily="18" charset="0"/>
                        </a:rPr>
                        <m:t>P</m:t>
                      </m:r>
                      <m:d>
                        <m:dPr>
                          <m:ctrlPr>
                            <a:rPr lang="fr-FR" sz="1600" b="0" i="1" smtClean="0">
                              <a:solidFill>
                                <a:schemeClr val="tx1"/>
                              </a:solidFill>
                              <a:latin typeface="Cambria Math" panose="02040503050406030204" pitchFamily="18" charset="0"/>
                            </a:rPr>
                          </m:ctrlPr>
                        </m:dPr>
                        <m:e>
                          <m:sSub>
                            <m:sSubPr>
                              <m:ctrlPr>
                                <a:rPr lang="fr-FR" sz="1600" b="0" i="1" smtClean="0">
                                  <a:solidFill>
                                    <a:schemeClr val="tx1"/>
                                  </a:solidFill>
                                  <a:latin typeface="Cambria Math" panose="02040503050406030204" pitchFamily="18" charset="0"/>
                                </a:rPr>
                              </m:ctrlPr>
                            </m:sSubPr>
                            <m:e>
                              <m:r>
                                <a:rPr lang="fr-FR" sz="1600" b="0" i="1" smtClean="0">
                                  <a:solidFill>
                                    <a:schemeClr val="tx1"/>
                                  </a:solidFill>
                                  <a:latin typeface="Cambria Math" panose="02040503050406030204" pitchFamily="18" charset="0"/>
                                </a:rPr>
                                <m:t>𝑝</m:t>
                              </m:r>
                            </m:e>
                            <m:sub>
                              <m:r>
                                <a:rPr lang="fr-FR" sz="1600" b="0" i="1" smtClean="0">
                                  <a:solidFill>
                                    <a:schemeClr val="tx1"/>
                                  </a:solidFill>
                                  <a:latin typeface="Cambria Math" panose="02040503050406030204" pitchFamily="18" charset="0"/>
                                </a:rPr>
                                <m:t>0</m:t>
                              </m:r>
                            </m:sub>
                          </m:sSub>
                        </m:e>
                        <m:e>
                          <m:sSub>
                            <m:sSubPr>
                              <m:ctrlPr>
                                <a:rPr lang="fr-FR" sz="1600" b="0" i="1" smtClean="0">
                                  <a:solidFill>
                                    <a:schemeClr val="tx1"/>
                                  </a:solidFill>
                                  <a:latin typeface="Cambria Math" panose="02040503050406030204" pitchFamily="18" charset="0"/>
                                  <a:ea typeface="Cambria Math" panose="02040503050406030204" pitchFamily="18" charset="0"/>
                                </a:rPr>
                              </m:ctrlPr>
                            </m:sSubPr>
                            <m:e>
                              <m:r>
                                <a:rPr lang="fr-FR" sz="1600" b="0" i="1" smtClean="0">
                                  <a:solidFill>
                                    <a:schemeClr val="tx1"/>
                                  </a:solidFill>
                                  <a:latin typeface="Cambria Math" panose="02040503050406030204" pitchFamily="18" charset="0"/>
                                  <a:ea typeface="Cambria Math" panose="02040503050406030204" pitchFamily="18" charset="0"/>
                                </a:rPr>
                                <m:t>𝒟</m:t>
                              </m:r>
                            </m:e>
                            <m:sub>
                              <m:r>
                                <a:rPr lang="fr-FR" sz="1600" b="0" i="1" smtClean="0">
                                  <a:solidFill>
                                    <a:schemeClr val="tx1"/>
                                  </a:solidFill>
                                  <a:latin typeface="Cambria Math" panose="02040503050406030204" pitchFamily="18" charset="0"/>
                                  <a:ea typeface="Cambria Math" panose="02040503050406030204" pitchFamily="18" charset="0"/>
                                </a:rPr>
                                <m:t>0</m:t>
                              </m:r>
                            </m:sub>
                          </m:sSub>
                        </m:e>
                      </m:d>
                      <m:r>
                        <a:rPr lang="fr-FR" sz="1600" b="0" i="1" smtClean="0">
                          <a:solidFill>
                            <a:schemeClr val="tx1"/>
                          </a:solidFill>
                          <a:latin typeface="Cambria Math" panose="02040503050406030204" pitchFamily="18" charset="0"/>
                          <a:ea typeface="Cambria Math" panose="02040503050406030204" pitchFamily="18" charset="0"/>
                        </a:rPr>
                        <m:t>=</m:t>
                      </m:r>
                      <m:f>
                        <m:fPr>
                          <m:ctrlPr>
                            <a:rPr lang="fr-FR" sz="1600" b="0" i="1" smtClean="0">
                              <a:solidFill>
                                <a:schemeClr val="tx1"/>
                              </a:solidFill>
                              <a:latin typeface="Cambria Math" panose="02040503050406030204" pitchFamily="18" charset="0"/>
                              <a:ea typeface="Cambria Math" panose="02040503050406030204" pitchFamily="18" charset="0"/>
                            </a:rPr>
                          </m:ctrlPr>
                        </m:fPr>
                        <m:num>
                          <m:sSubSup>
                            <m:sSubSupPr>
                              <m:ctrlPr>
                                <a:rPr lang="fr-FR" sz="1600" b="0" i="1" smtClean="0">
                                  <a:solidFill>
                                    <a:schemeClr val="tx1"/>
                                  </a:solidFill>
                                  <a:latin typeface="Cambria Math" panose="02040503050406030204" pitchFamily="18" charset="0"/>
                                  <a:ea typeface="Cambria Math" panose="02040503050406030204" pitchFamily="18" charset="0"/>
                                </a:rPr>
                              </m:ctrlPr>
                            </m:sSubSupPr>
                            <m:e>
                              <m:r>
                                <a:rPr lang="fr-FR" sz="1600" b="0" i="1" smtClean="0">
                                  <a:solidFill>
                                    <a:schemeClr val="tx1"/>
                                  </a:solidFill>
                                  <a:latin typeface="Cambria Math" panose="02040503050406030204" pitchFamily="18" charset="0"/>
                                  <a:ea typeface="Cambria Math" panose="02040503050406030204" pitchFamily="18" charset="0"/>
                                </a:rPr>
                                <m:t>𝑝</m:t>
                              </m:r>
                            </m:e>
                            <m:sub>
                              <m:r>
                                <a:rPr lang="fr-FR" sz="1600" b="0" i="1" smtClean="0">
                                  <a:solidFill>
                                    <a:schemeClr val="tx1"/>
                                  </a:solidFill>
                                  <a:latin typeface="Cambria Math" panose="02040503050406030204" pitchFamily="18" charset="0"/>
                                  <a:ea typeface="Cambria Math" panose="02040503050406030204" pitchFamily="18" charset="0"/>
                                </a:rPr>
                                <m:t>0</m:t>
                              </m:r>
                            </m:sub>
                            <m:sup>
                              <m:sSub>
                                <m:sSubPr>
                                  <m:ctrlPr>
                                    <a:rPr lang="fr-FR" sz="1600" b="0" i="1" smtClean="0">
                                      <a:solidFill>
                                        <a:schemeClr val="tx1"/>
                                      </a:solidFill>
                                      <a:latin typeface="Cambria Math" panose="02040503050406030204" pitchFamily="18" charset="0"/>
                                      <a:ea typeface="Cambria Math" panose="02040503050406030204" pitchFamily="18" charset="0"/>
                                    </a:rPr>
                                  </m:ctrlPr>
                                </m:sSubPr>
                                <m:e>
                                  <m:r>
                                    <a:rPr lang="fr-FR" sz="1600" b="0" i="1" smtClean="0">
                                      <a:solidFill>
                                        <a:schemeClr val="tx1"/>
                                      </a:solidFill>
                                      <a:latin typeface="Cambria Math" panose="02040503050406030204" pitchFamily="18" charset="0"/>
                                      <a:ea typeface="Cambria Math" panose="02040503050406030204" pitchFamily="18" charset="0"/>
                                    </a:rPr>
                                    <m:t>𝑛</m:t>
                                  </m:r>
                                </m:e>
                                <m:sub>
                                  <m:r>
                                    <a:rPr lang="fr-FR" sz="1600" b="0" i="1" smtClean="0">
                                      <a:solidFill>
                                        <a:schemeClr val="tx1"/>
                                      </a:solidFill>
                                      <a:latin typeface="Cambria Math" panose="02040503050406030204" pitchFamily="18" charset="0"/>
                                      <a:ea typeface="Cambria Math" panose="02040503050406030204" pitchFamily="18" charset="0"/>
                                    </a:rPr>
                                    <m:t>0</m:t>
                                  </m:r>
                                </m:sub>
                              </m:sSub>
                              <m:r>
                                <a:rPr lang="fr-FR" sz="1600" b="0" i="1" smtClean="0">
                                  <a:solidFill>
                                    <a:schemeClr val="tx1"/>
                                  </a:solidFill>
                                  <a:latin typeface="Cambria Math" panose="02040503050406030204" pitchFamily="18" charset="0"/>
                                  <a:ea typeface="Cambria Math" panose="02040503050406030204" pitchFamily="18" charset="0"/>
                                </a:rPr>
                                <m:t>−</m:t>
                              </m:r>
                              <m:sSub>
                                <m:sSubPr>
                                  <m:ctrlPr>
                                    <a:rPr lang="fr-FR" sz="1600" b="0" i="1" smtClean="0">
                                      <a:solidFill>
                                        <a:schemeClr val="tx1"/>
                                      </a:solidFill>
                                      <a:latin typeface="Cambria Math" panose="02040503050406030204" pitchFamily="18" charset="0"/>
                                      <a:ea typeface="Cambria Math" panose="02040503050406030204" pitchFamily="18" charset="0"/>
                                    </a:rPr>
                                  </m:ctrlPr>
                                </m:sSubPr>
                                <m:e>
                                  <m:r>
                                    <a:rPr lang="fr-FR" sz="1600" b="0" i="1" smtClean="0">
                                      <a:solidFill>
                                        <a:schemeClr val="tx1"/>
                                      </a:solidFill>
                                      <a:latin typeface="Cambria Math" panose="02040503050406030204" pitchFamily="18" charset="0"/>
                                      <a:ea typeface="Cambria Math" panose="02040503050406030204" pitchFamily="18" charset="0"/>
                                    </a:rPr>
                                    <m:t>𝑡</m:t>
                                  </m:r>
                                </m:e>
                                <m:sub>
                                  <m:r>
                                    <a:rPr lang="fr-FR" sz="1600" b="0" i="1" smtClean="0">
                                      <a:solidFill>
                                        <a:schemeClr val="tx1"/>
                                      </a:solidFill>
                                      <a:latin typeface="Cambria Math" panose="02040503050406030204" pitchFamily="18" charset="0"/>
                                      <a:ea typeface="Cambria Math" panose="02040503050406030204" pitchFamily="18" charset="0"/>
                                    </a:rPr>
                                    <m:t>0</m:t>
                                  </m:r>
                                </m:sub>
                              </m:sSub>
                              <m:r>
                                <a:rPr lang="fr-FR" sz="1600" b="0" i="1" smtClean="0">
                                  <a:solidFill>
                                    <a:schemeClr val="tx1"/>
                                  </a:solidFill>
                                  <a:latin typeface="Cambria Math" panose="02040503050406030204" pitchFamily="18" charset="0"/>
                                  <a:ea typeface="Cambria Math" panose="02040503050406030204" pitchFamily="18" charset="0"/>
                                </a:rPr>
                                <m:t>+</m:t>
                              </m:r>
                              <m:sSub>
                                <m:sSubPr>
                                  <m:ctrlPr>
                                    <a:rPr lang="fr-FR" sz="1600" b="0" i="1" smtClean="0">
                                      <a:solidFill>
                                        <a:schemeClr val="tx1"/>
                                      </a:solidFill>
                                      <a:latin typeface="Cambria Math" panose="02040503050406030204" pitchFamily="18" charset="0"/>
                                      <a:ea typeface="Cambria Math" panose="02040503050406030204" pitchFamily="18" charset="0"/>
                                    </a:rPr>
                                  </m:ctrlPr>
                                </m:sSubPr>
                                <m:e>
                                  <m:r>
                                    <a:rPr lang="fr-FR" sz="1600" b="0" i="1" smtClean="0">
                                      <a:solidFill>
                                        <a:schemeClr val="tx1"/>
                                      </a:solidFill>
                                      <a:latin typeface="Cambria Math" panose="02040503050406030204" pitchFamily="18" charset="0"/>
                                      <a:ea typeface="Cambria Math" panose="02040503050406030204" pitchFamily="18" charset="0"/>
                                    </a:rPr>
                                    <m:t>𝛼</m:t>
                                  </m:r>
                                </m:e>
                                <m:sub>
                                  <m:r>
                                    <a:rPr lang="fr-FR" sz="1600" b="0" i="1" smtClean="0">
                                      <a:solidFill>
                                        <a:schemeClr val="tx1"/>
                                      </a:solidFill>
                                      <a:latin typeface="Cambria Math" panose="02040503050406030204" pitchFamily="18" charset="0"/>
                                      <a:ea typeface="Cambria Math" panose="02040503050406030204" pitchFamily="18" charset="0"/>
                                    </a:rPr>
                                    <m:t>0</m:t>
                                  </m:r>
                                </m:sub>
                              </m:sSub>
                              <m:r>
                                <a:rPr lang="fr-FR" sz="1600" b="0" i="1" smtClean="0">
                                  <a:solidFill>
                                    <a:schemeClr val="tx1"/>
                                  </a:solidFill>
                                  <a:latin typeface="Cambria Math" panose="02040503050406030204" pitchFamily="18" charset="0"/>
                                  <a:ea typeface="Cambria Math" panose="02040503050406030204" pitchFamily="18" charset="0"/>
                                </a:rPr>
                                <m:t>−1</m:t>
                              </m:r>
                            </m:sup>
                          </m:sSubSup>
                          <m:sSup>
                            <m:sSupPr>
                              <m:ctrlPr>
                                <a:rPr lang="fr-FR" sz="1600" b="0" i="1" smtClean="0">
                                  <a:solidFill>
                                    <a:schemeClr val="tx1"/>
                                  </a:solidFill>
                                  <a:latin typeface="Cambria Math" panose="02040503050406030204" pitchFamily="18" charset="0"/>
                                  <a:ea typeface="Cambria Math" panose="02040503050406030204" pitchFamily="18" charset="0"/>
                                </a:rPr>
                              </m:ctrlPr>
                            </m:sSupPr>
                            <m:e>
                              <m:d>
                                <m:dPr>
                                  <m:ctrlPr>
                                    <a:rPr lang="fr-FR" sz="1600" b="0" i="1" smtClean="0">
                                      <a:solidFill>
                                        <a:schemeClr val="tx1"/>
                                      </a:solidFill>
                                      <a:latin typeface="Cambria Math" panose="02040503050406030204" pitchFamily="18" charset="0"/>
                                      <a:ea typeface="Cambria Math" panose="02040503050406030204" pitchFamily="18" charset="0"/>
                                    </a:rPr>
                                  </m:ctrlPr>
                                </m:dPr>
                                <m:e>
                                  <m:r>
                                    <a:rPr lang="fr-FR" sz="1600" b="0" i="1" smtClean="0">
                                      <a:solidFill>
                                        <a:schemeClr val="tx1"/>
                                      </a:solidFill>
                                      <a:latin typeface="Cambria Math" panose="02040503050406030204" pitchFamily="18" charset="0"/>
                                      <a:ea typeface="Cambria Math" panose="02040503050406030204" pitchFamily="18" charset="0"/>
                                    </a:rPr>
                                    <m:t>1−</m:t>
                                  </m:r>
                                  <m:sSub>
                                    <m:sSubPr>
                                      <m:ctrlPr>
                                        <a:rPr lang="fr-FR" sz="1600" b="0" i="1" smtClean="0">
                                          <a:solidFill>
                                            <a:schemeClr val="tx1"/>
                                          </a:solidFill>
                                          <a:latin typeface="Cambria Math" panose="02040503050406030204" pitchFamily="18" charset="0"/>
                                          <a:ea typeface="Cambria Math" panose="02040503050406030204" pitchFamily="18" charset="0"/>
                                        </a:rPr>
                                      </m:ctrlPr>
                                    </m:sSubPr>
                                    <m:e>
                                      <m:r>
                                        <a:rPr lang="fr-FR" sz="1600" b="0" i="1" smtClean="0">
                                          <a:solidFill>
                                            <a:schemeClr val="tx1"/>
                                          </a:solidFill>
                                          <a:latin typeface="Cambria Math" panose="02040503050406030204" pitchFamily="18" charset="0"/>
                                          <a:ea typeface="Cambria Math" panose="02040503050406030204" pitchFamily="18" charset="0"/>
                                        </a:rPr>
                                        <m:t>𝑝</m:t>
                                      </m:r>
                                    </m:e>
                                    <m:sub>
                                      <m:r>
                                        <a:rPr lang="fr-FR" sz="1600" b="0" i="1" smtClean="0">
                                          <a:solidFill>
                                            <a:schemeClr val="tx1"/>
                                          </a:solidFill>
                                          <a:latin typeface="Cambria Math" panose="02040503050406030204" pitchFamily="18" charset="0"/>
                                          <a:ea typeface="Cambria Math" panose="02040503050406030204" pitchFamily="18" charset="0"/>
                                        </a:rPr>
                                        <m:t>0</m:t>
                                      </m:r>
                                    </m:sub>
                                  </m:sSub>
                                </m:e>
                              </m:d>
                            </m:e>
                            <m:sup>
                              <m:sSub>
                                <m:sSubPr>
                                  <m:ctrlPr>
                                    <a:rPr lang="fr-FR" sz="1600" b="0" i="1" smtClean="0">
                                      <a:solidFill>
                                        <a:schemeClr val="tx1"/>
                                      </a:solidFill>
                                      <a:latin typeface="Cambria Math" panose="02040503050406030204" pitchFamily="18" charset="0"/>
                                      <a:ea typeface="Cambria Math" panose="02040503050406030204" pitchFamily="18" charset="0"/>
                                    </a:rPr>
                                  </m:ctrlPr>
                                </m:sSubPr>
                                <m:e>
                                  <m:r>
                                    <a:rPr lang="fr-FR" sz="1600" b="0" i="1" smtClean="0">
                                      <a:solidFill>
                                        <a:schemeClr val="tx1"/>
                                      </a:solidFill>
                                      <a:latin typeface="Cambria Math" panose="02040503050406030204" pitchFamily="18" charset="0"/>
                                      <a:ea typeface="Cambria Math" panose="02040503050406030204" pitchFamily="18" charset="0"/>
                                    </a:rPr>
                                    <m:t>𝑡</m:t>
                                  </m:r>
                                </m:e>
                                <m:sub>
                                  <m:r>
                                    <a:rPr lang="fr-FR" sz="1600" b="0" i="1" smtClean="0">
                                      <a:solidFill>
                                        <a:schemeClr val="tx1"/>
                                      </a:solidFill>
                                      <a:latin typeface="Cambria Math" panose="02040503050406030204" pitchFamily="18" charset="0"/>
                                      <a:ea typeface="Cambria Math" panose="02040503050406030204" pitchFamily="18" charset="0"/>
                                    </a:rPr>
                                    <m:t>0</m:t>
                                  </m:r>
                                </m:sub>
                              </m:sSub>
                              <m:r>
                                <a:rPr lang="fr-FR" sz="1600" b="0" i="1" smtClean="0">
                                  <a:solidFill>
                                    <a:schemeClr val="tx1"/>
                                  </a:solidFill>
                                  <a:latin typeface="Cambria Math" panose="02040503050406030204" pitchFamily="18" charset="0"/>
                                  <a:ea typeface="Cambria Math" panose="02040503050406030204" pitchFamily="18" charset="0"/>
                                </a:rPr>
                                <m:t>+</m:t>
                              </m:r>
                              <m:sSub>
                                <m:sSubPr>
                                  <m:ctrlPr>
                                    <a:rPr lang="fr-FR" sz="1600" b="0" i="1" smtClean="0">
                                      <a:solidFill>
                                        <a:schemeClr val="tx1"/>
                                      </a:solidFill>
                                      <a:latin typeface="Cambria Math" panose="02040503050406030204" pitchFamily="18" charset="0"/>
                                      <a:ea typeface="Cambria Math" panose="02040503050406030204" pitchFamily="18" charset="0"/>
                                    </a:rPr>
                                  </m:ctrlPr>
                                </m:sSubPr>
                                <m:e>
                                  <m:r>
                                    <a:rPr lang="fr-FR" sz="1600" b="0" i="1" smtClean="0">
                                      <a:solidFill>
                                        <a:schemeClr val="tx1"/>
                                      </a:solidFill>
                                      <a:latin typeface="Cambria Math" panose="02040503050406030204" pitchFamily="18" charset="0"/>
                                      <a:ea typeface="Cambria Math" panose="02040503050406030204" pitchFamily="18" charset="0"/>
                                    </a:rPr>
                                    <m:t>𝛽</m:t>
                                  </m:r>
                                </m:e>
                                <m:sub>
                                  <m:r>
                                    <a:rPr lang="fr-FR" sz="1600" b="0" i="1" smtClean="0">
                                      <a:solidFill>
                                        <a:schemeClr val="tx1"/>
                                      </a:solidFill>
                                      <a:latin typeface="Cambria Math" panose="02040503050406030204" pitchFamily="18" charset="0"/>
                                      <a:ea typeface="Cambria Math" panose="02040503050406030204" pitchFamily="18" charset="0"/>
                                    </a:rPr>
                                    <m:t>0</m:t>
                                  </m:r>
                                </m:sub>
                              </m:sSub>
                              <m:r>
                                <a:rPr lang="fr-FR" sz="1600" b="0" i="1" smtClean="0">
                                  <a:solidFill>
                                    <a:schemeClr val="tx1"/>
                                  </a:solidFill>
                                  <a:latin typeface="Cambria Math" panose="02040503050406030204" pitchFamily="18" charset="0"/>
                                  <a:ea typeface="Cambria Math" panose="02040503050406030204" pitchFamily="18" charset="0"/>
                                </a:rPr>
                                <m:t>−1</m:t>
                              </m:r>
                            </m:sup>
                          </m:sSup>
                          <m:r>
                            <a:rPr lang="fr-FR" sz="1600" b="0" i="1" smtClean="0">
                              <a:solidFill>
                                <a:schemeClr val="tx1"/>
                              </a:solidFill>
                              <a:latin typeface="Cambria Math" panose="02040503050406030204" pitchFamily="18" charset="0"/>
                              <a:ea typeface="Cambria Math" panose="02040503050406030204" pitchFamily="18" charset="0"/>
                            </a:rPr>
                            <m:t> </m:t>
                          </m:r>
                        </m:num>
                        <m:den>
                          <m:r>
                            <a:rPr lang="fr-FR" sz="1600" b="0" i="1" smtClean="0">
                              <a:solidFill>
                                <a:schemeClr val="tx1"/>
                              </a:solidFill>
                              <a:latin typeface="Cambria Math" panose="02040503050406030204" pitchFamily="18" charset="0"/>
                              <a:ea typeface="Cambria Math" panose="02040503050406030204" pitchFamily="18" charset="0"/>
                            </a:rPr>
                            <m:t>𝑃</m:t>
                          </m:r>
                          <m:d>
                            <m:dPr>
                              <m:ctrlPr>
                                <a:rPr lang="fr-FR" sz="1600" b="0" i="1" smtClean="0">
                                  <a:solidFill>
                                    <a:schemeClr val="tx1"/>
                                  </a:solidFill>
                                  <a:latin typeface="Cambria Math" panose="02040503050406030204" pitchFamily="18" charset="0"/>
                                  <a:ea typeface="Cambria Math" panose="02040503050406030204" pitchFamily="18" charset="0"/>
                                </a:rPr>
                              </m:ctrlPr>
                            </m:dPr>
                            <m:e>
                              <m:sSub>
                                <m:sSubPr>
                                  <m:ctrlPr>
                                    <a:rPr lang="fr-FR" sz="1600" b="0" i="1" smtClean="0">
                                      <a:solidFill>
                                        <a:schemeClr val="tx1"/>
                                      </a:solidFill>
                                      <a:latin typeface="Cambria Math" panose="02040503050406030204" pitchFamily="18" charset="0"/>
                                      <a:ea typeface="Cambria Math" panose="02040503050406030204" pitchFamily="18" charset="0"/>
                                    </a:rPr>
                                  </m:ctrlPr>
                                </m:sSubPr>
                                <m:e>
                                  <m:r>
                                    <a:rPr lang="fr-FR" sz="1600" b="0" i="1" smtClean="0">
                                      <a:solidFill>
                                        <a:schemeClr val="tx1"/>
                                      </a:solidFill>
                                      <a:latin typeface="Cambria Math" panose="02040503050406030204" pitchFamily="18" charset="0"/>
                                      <a:ea typeface="Cambria Math" panose="02040503050406030204" pitchFamily="18" charset="0"/>
                                    </a:rPr>
                                    <m:t>𝒟</m:t>
                                  </m:r>
                                </m:e>
                                <m:sub>
                                  <m:r>
                                    <a:rPr lang="fr-FR" sz="1600" b="0" i="1" smtClean="0">
                                      <a:solidFill>
                                        <a:schemeClr val="tx1"/>
                                      </a:solidFill>
                                      <a:latin typeface="Cambria Math" panose="02040503050406030204" pitchFamily="18" charset="0"/>
                                      <a:ea typeface="Cambria Math" panose="02040503050406030204" pitchFamily="18" charset="0"/>
                                    </a:rPr>
                                    <m:t>0</m:t>
                                  </m:r>
                                </m:sub>
                              </m:sSub>
                            </m:e>
                          </m:d>
                          <m:r>
                            <a:rPr lang="fr-FR" sz="1600" b="0" i="1" smtClean="0">
                              <a:solidFill>
                                <a:schemeClr val="tx1"/>
                              </a:solidFill>
                              <a:latin typeface="Cambria Math" panose="02040503050406030204" pitchFamily="18" charset="0"/>
                              <a:ea typeface="Cambria Math" panose="02040503050406030204" pitchFamily="18" charset="0"/>
                            </a:rPr>
                            <m:t>𝐵</m:t>
                          </m:r>
                          <m:r>
                            <a:rPr lang="fr-FR" sz="1600" b="0" i="1" smtClean="0">
                              <a:solidFill>
                                <a:schemeClr val="tx1"/>
                              </a:solidFill>
                              <a:latin typeface="Cambria Math" panose="02040503050406030204" pitchFamily="18" charset="0"/>
                              <a:ea typeface="Cambria Math" panose="02040503050406030204" pitchFamily="18" charset="0"/>
                            </a:rPr>
                            <m:t>(</m:t>
                          </m:r>
                          <m:sSub>
                            <m:sSubPr>
                              <m:ctrlPr>
                                <a:rPr lang="fr-FR" sz="1600" b="0" i="1" smtClean="0">
                                  <a:solidFill>
                                    <a:schemeClr val="tx1"/>
                                  </a:solidFill>
                                  <a:latin typeface="Cambria Math" panose="02040503050406030204" pitchFamily="18" charset="0"/>
                                  <a:ea typeface="Cambria Math" panose="02040503050406030204" pitchFamily="18" charset="0"/>
                                </a:rPr>
                              </m:ctrlPr>
                            </m:sSubPr>
                            <m:e>
                              <m:r>
                                <a:rPr lang="fr-FR" sz="1600" b="0" i="1" smtClean="0">
                                  <a:solidFill>
                                    <a:schemeClr val="tx1"/>
                                  </a:solidFill>
                                  <a:latin typeface="Cambria Math" panose="02040503050406030204" pitchFamily="18" charset="0"/>
                                  <a:ea typeface="Cambria Math" panose="02040503050406030204" pitchFamily="18" charset="0"/>
                                </a:rPr>
                                <m:t>𝛼</m:t>
                              </m:r>
                            </m:e>
                            <m:sub>
                              <m:r>
                                <a:rPr lang="fr-FR" sz="1600" b="0" i="1" smtClean="0">
                                  <a:solidFill>
                                    <a:schemeClr val="tx1"/>
                                  </a:solidFill>
                                  <a:latin typeface="Cambria Math" panose="02040503050406030204" pitchFamily="18" charset="0"/>
                                  <a:ea typeface="Cambria Math" panose="02040503050406030204" pitchFamily="18" charset="0"/>
                                </a:rPr>
                                <m:t>0</m:t>
                              </m:r>
                            </m:sub>
                          </m:sSub>
                          <m:r>
                            <a:rPr lang="fr-FR" sz="1600" b="0" i="1" smtClean="0">
                              <a:solidFill>
                                <a:schemeClr val="tx1"/>
                              </a:solidFill>
                              <a:latin typeface="Cambria Math" panose="02040503050406030204" pitchFamily="18" charset="0"/>
                              <a:ea typeface="Cambria Math" panose="02040503050406030204" pitchFamily="18" charset="0"/>
                            </a:rPr>
                            <m:t>,</m:t>
                          </m:r>
                          <m:sSub>
                            <m:sSubPr>
                              <m:ctrlPr>
                                <a:rPr lang="fr-FR" sz="1600" b="0" i="1" smtClean="0">
                                  <a:solidFill>
                                    <a:schemeClr val="tx1"/>
                                  </a:solidFill>
                                  <a:latin typeface="Cambria Math" panose="02040503050406030204" pitchFamily="18" charset="0"/>
                                  <a:ea typeface="Cambria Math" panose="02040503050406030204" pitchFamily="18" charset="0"/>
                                </a:rPr>
                              </m:ctrlPr>
                            </m:sSubPr>
                            <m:e>
                              <m:r>
                                <a:rPr lang="fr-FR" sz="1600" b="0" i="1" smtClean="0">
                                  <a:solidFill>
                                    <a:schemeClr val="tx1"/>
                                  </a:solidFill>
                                  <a:latin typeface="Cambria Math" panose="02040503050406030204" pitchFamily="18" charset="0"/>
                                  <a:ea typeface="Cambria Math" panose="02040503050406030204" pitchFamily="18" charset="0"/>
                                </a:rPr>
                                <m:t>𝛽</m:t>
                              </m:r>
                            </m:e>
                            <m:sub>
                              <m:r>
                                <a:rPr lang="fr-FR" sz="1600" b="0" i="1" smtClean="0">
                                  <a:solidFill>
                                    <a:schemeClr val="tx1"/>
                                  </a:solidFill>
                                  <a:latin typeface="Cambria Math" panose="02040503050406030204" pitchFamily="18" charset="0"/>
                                  <a:ea typeface="Cambria Math" panose="02040503050406030204" pitchFamily="18" charset="0"/>
                                </a:rPr>
                                <m:t>0</m:t>
                              </m:r>
                            </m:sub>
                          </m:sSub>
                          <m:r>
                            <a:rPr lang="fr-FR" sz="1600" b="0" i="1" smtClean="0">
                              <a:solidFill>
                                <a:schemeClr val="tx1"/>
                              </a:solidFill>
                              <a:latin typeface="Cambria Math" panose="02040503050406030204" pitchFamily="18" charset="0"/>
                              <a:ea typeface="Cambria Math" panose="02040503050406030204" pitchFamily="18" charset="0"/>
                            </a:rPr>
                            <m:t>)</m:t>
                          </m:r>
                        </m:den>
                      </m:f>
                      <m:r>
                        <a:rPr lang="fr-FR" sz="1600" b="0" i="1" smtClean="0">
                          <a:solidFill>
                            <a:schemeClr val="tx1"/>
                          </a:solidFill>
                          <a:latin typeface="Cambria Math" panose="02040503050406030204" pitchFamily="18" charset="0"/>
                          <a:ea typeface="Cambria Math" panose="02040503050406030204" pitchFamily="18" charset="0"/>
                        </a:rPr>
                        <m:t>,</m:t>
                      </m:r>
                    </m:oMath>
                  </m:oMathPara>
                </a14:m>
                <a:endParaRPr lang="fr-FR" sz="1600" b="0" dirty="0" smtClean="0">
                  <a:solidFill>
                    <a:schemeClr val="tx1"/>
                  </a:solidFill>
                  <a:ea typeface="Cambria Math" panose="02040503050406030204" pitchFamily="18" charset="0"/>
                </a:endParaRPr>
              </a:p>
              <a:p>
                <a:pPr marL="0" indent="0">
                  <a:spcBef>
                    <a:spcPts val="1200"/>
                  </a:spcBef>
                  <a:spcAft>
                    <a:spcPts val="600"/>
                  </a:spcAft>
                  <a:buNone/>
                </a:pPr>
                <a:r>
                  <a:rPr lang="fr-FR" sz="1600" b="0" dirty="0">
                    <a:solidFill>
                      <a:schemeClr val="tx1"/>
                    </a:solidFill>
                  </a:rPr>
                  <a:t>a</a:t>
                </a:r>
                <a:r>
                  <a:rPr lang="fr-FR" sz="1600" b="0" dirty="0" smtClean="0">
                    <a:solidFill>
                      <a:schemeClr val="tx1"/>
                    </a:solidFill>
                  </a:rPr>
                  <a:t>insi </a:t>
                </a:r>
                <a14:m>
                  <m:oMath xmlns:m="http://schemas.openxmlformats.org/officeDocument/2006/math">
                    <m:sSub>
                      <m:sSubPr>
                        <m:ctrlPr>
                          <a:rPr lang="fr-FR" sz="1600" b="0" i="1" smtClean="0">
                            <a:solidFill>
                              <a:schemeClr val="tx1"/>
                            </a:solidFill>
                            <a:latin typeface="Cambria Math" panose="02040503050406030204" pitchFamily="18" charset="0"/>
                          </a:rPr>
                        </m:ctrlPr>
                      </m:sSubPr>
                      <m:e>
                        <m:r>
                          <a:rPr lang="fr-FR" sz="1600" b="0" i="1" smtClean="0">
                            <a:solidFill>
                              <a:schemeClr val="tx1"/>
                            </a:solidFill>
                            <a:latin typeface="Cambria Math" panose="02040503050406030204" pitchFamily="18" charset="0"/>
                          </a:rPr>
                          <m:t>𝑝</m:t>
                        </m:r>
                      </m:e>
                      <m:sub>
                        <m:r>
                          <a:rPr lang="fr-FR" sz="1600" b="0" i="1" smtClean="0">
                            <a:solidFill>
                              <a:schemeClr val="tx1"/>
                            </a:solidFill>
                            <a:latin typeface="Cambria Math" panose="02040503050406030204" pitchFamily="18" charset="0"/>
                          </a:rPr>
                          <m:t>0</m:t>
                        </m:r>
                      </m:sub>
                    </m:sSub>
                    <m:r>
                      <a:rPr lang="fr-FR" sz="1600" b="0" i="1" smtClean="0">
                        <a:solidFill>
                          <a:schemeClr val="tx1"/>
                        </a:solidFill>
                        <a:latin typeface="Cambria Math" panose="02040503050406030204" pitchFamily="18" charset="0"/>
                      </a:rPr>
                      <m:t>|</m:t>
                    </m:r>
                    <m:sSub>
                      <m:sSubPr>
                        <m:ctrlPr>
                          <a:rPr lang="fr-FR" sz="1600" b="0" i="1" smtClean="0">
                            <a:solidFill>
                              <a:schemeClr val="tx1"/>
                            </a:solidFill>
                            <a:latin typeface="Cambria Math" panose="02040503050406030204" pitchFamily="18" charset="0"/>
                            <a:ea typeface="Cambria Math" panose="02040503050406030204" pitchFamily="18" charset="0"/>
                          </a:rPr>
                        </m:ctrlPr>
                      </m:sSubPr>
                      <m:e>
                        <m:r>
                          <a:rPr lang="fr-FR" sz="1600" b="0" i="1" smtClean="0">
                            <a:solidFill>
                              <a:schemeClr val="tx1"/>
                            </a:solidFill>
                            <a:latin typeface="Cambria Math" panose="02040503050406030204" pitchFamily="18" charset="0"/>
                            <a:ea typeface="Cambria Math" panose="02040503050406030204" pitchFamily="18" charset="0"/>
                          </a:rPr>
                          <m:t>𝒟</m:t>
                        </m:r>
                      </m:e>
                      <m:sub>
                        <m:r>
                          <a:rPr lang="fr-FR" sz="1600" b="0" i="1" smtClean="0">
                            <a:solidFill>
                              <a:schemeClr val="tx1"/>
                            </a:solidFill>
                            <a:latin typeface="Cambria Math" panose="02040503050406030204" pitchFamily="18" charset="0"/>
                            <a:ea typeface="Cambria Math" panose="02040503050406030204" pitchFamily="18" charset="0"/>
                          </a:rPr>
                          <m:t>0</m:t>
                        </m:r>
                      </m:sub>
                    </m:sSub>
                  </m:oMath>
                </a14:m>
                <a:r>
                  <a:rPr lang="fr-FR" sz="1600" b="0" dirty="0" smtClean="0">
                    <a:solidFill>
                      <a:schemeClr val="tx1"/>
                    </a:solidFill>
                  </a:rPr>
                  <a:t> suit une distribution beta de paramètres </a:t>
                </a:r>
                <a14:m>
                  <m:oMath xmlns:m="http://schemas.openxmlformats.org/officeDocument/2006/math">
                    <m:sSub>
                      <m:sSubPr>
                        <m:ctrlPr>
                          <a:rPr lang="fr-FR" sz="1600" b="0" i="1" smtClean="0">
                            <a:solidFill>
                              <a:schemeClr val="tx1"/>
                            </a:solidFill>
                            <a:latin typeface="Cambria Math" panose="02040503050406030204" pitchFamily="18" charset="0"/>
                          </a:rPr>
                        </m:ctrlPr>
                      </m:sSubPr>
                      <m:e>
                        <m:r>
                          <a:rPr lang="fr-FR" sz="1600" b="0" i="1" smtClean="0">
                            <a:solidFill>
                              <a:schemeClr val="tx1"/>
                            </a:solidFill>
                            <a:latin typeface="Cambria Math" panose="02040503050406030204" pitchFamily="18" charset="0"/>
                          </a:rPr>
                          <m:t>𝑛</m:t>
                        </m:r>
                      </m:e>
                      <m:sub>
                        <m:r>
                          <a:rPr lang="fr-FR" sz="1600" b="0" i="1" smtClean="0">
                            <a:solidFill>
                              <a:schemeClr val="tx1"/>
                            </a:solidFill>
                            <a:latin typeface="Cambria Math" panose="02040503050406030204" pitchFamily="18" charset="0"/>
                          </a:rPr>
                          <m:t>0</m:t>
                        </m:r>
                      </m:sub>
                    </m:sSub>
                    <m:r>
                      <a:rPr lang="fr-FR" sz="1600" b="0" i="1" smtClean="0">
                        <a:solidFill>
                          <a:schemeClr val="tx1"/>
                        </a:solidFill>
                        <a:latin typeface="Cambria Math" panose="02040503050406030204" pitchFamily="18" charset="0"/>
                      </a:rPr>
                      <m:t>−</m:t>
                    </m:r>
                    <m:sSub>
                      <m:sSubPr>
                        <m:ctrlPr>
                          <a:rPr lang="fr-FR" sz="1600" b="0" i="1" smtClean="0">
                            <a:solidFill>
                              <a:schemeClr val="tx1"/>
                            </a:solidFill>
                            <a:latin typeface="Cambria Math" panose="02040503050406030204" pitchFamily="18" charset="0"/>
                          </a:rPr>
                        </m:ctrlPr>
                      </m:sSubPr>
                      <m:e>
                        <m:r>
                          <a:rPr lang="fr-FR" sz="1600" b="0" i="1" smtClean="0">
                            <a:solidFill>
                              <a:schemeClr val="tx1"/>
                            </a:solidFill>
                            <a:latin typeface="Cambria Math" panose="02040503050406030204" pitchFamily="18" charset="0"/>
                          </a:rPr>
                          <m:t>𝑡</m:t>
                        </m:r>
                      </m:e>
                      <m:sub>
                        <m:r>
                          <a:rPr lang="fr-FR" sz="1600" b="0" i="1" smtClean="0">
                            <a:solidFill>
                              <a:schemeClr val="tx1"/>
                            </a:solidFill>
                            <a:latin typeface="Cambria Math" panose="02040503050406030204" pitchFamily="18" charset="0"/>
                          </a:rPr>
                          <m:t>0</m:t>
                        </m:r>
                      </m:sub>
                    </m:sSub>
                    <m:r>
                      <a:rPr lang="fr-FR" sz="1600" b="0" i="1" smtClean="0">
                        <a:solidFill>
                          <a:schemeClr val="tx1"/>
                        </a:solidFill>
                        <a:latin typeface="Cambria Math" panose="02040503050406030204" pitchFamily="18" charset="0"/>
                      </a:rPr>
                      <m:t>+</m:t>
                    </m:r>
                    <m:sSub>
                      <m:sSubPr>
                        <m:ctrlPr>
                          <a:rPr lang="fr-FR" sz="1600" b="0" i="1" smtClean="0">
                            <a:solidFill>
                              <a:schemeClr val="tx1"/>
                            </a:solidFill>
                            <a:latin typeface="Cambria Math" panose="02040503050406030204" pitchFamily="18" charset="0"/>
                          </a:rPr>
                        </m:ctrlPr>
                      </m:sSubPr>
                      <m:e>
                        <m:r>
                          <a:rPr lang="fr-FR" sz="1600" b="0" i="1" smtClean="0">
                            <a:solidFill>
                              <a:schemeClr val="tx1"/>
                            </a:solidFill>
                            <a:latin typeface="Cambria Math" panose="02040503050406030204" pitchFamily="18" charset="0"/>
                          </a:rPr>
                          <m:t>𝛼</m:t>
                        </m:r>
                      </m:e>
                      <m:sub>
                        <m:r>
                          <a:rPr lang="fr-FR" sz="1600" b="0" i="1" smtClean="0">
                            <a:solidFill>
                              <a:schemeClr val="tx1"/>
                            </a:solidFill>
                            <a:latin typeface="Cambria Math" panose="02040503050406030204" pitchFamily="18" charset="0"/>
                          </a:rPr>
                          <m:t>0</m:t>
                        </m:r>
                      </m:sub>
                    </m:sSub>
                  </m:oMath>
                </a14:m>
                <a:r>
                  <a:rPr lang="fr-FR" sz="1600" b="0" dirty="0" smtClean="0">
                    <a:solidFill>
                      <a:schemeClr val="tx1"/>
                    </a:solidFill>
                  </a:rPr>
                  <a:t> et </a:t>
                </a:r>
                <a14:m>
                  <m:oMath xmlns:m="http://schemas.openxmlformats.org/officeDocument/2006/math">
                    <m:sSub>
                      <m:sSubPr>
                        <m:ctrlPr>
                          <a:rPr lang="fr-FR" sz="1600" b="0" i="1" smtClean="0">
                            <a:solidFill>
                              <a:schemeClr val="tx1"/>
                            </a:solidFill>
                            <a:latin typeface="Cambria Math" panose="02040503050406030204" pitchFamily="18" charset="0"/>
                          </a:rPr>
                        </m:ctrlPr>
                      </m:sSubPr>
                      <m:e>
                        <m:r>
                          <a:rPr lang="fr-FR" sz="1600" b="0" i="1" smtClean="0">
                            <a:solidFill>
                              <a:schemeClr val="tx1"/>
                            </a:solidFill>
                            <a:latin typeface="Cambria Math" panose="02040503050406030204" pitchFamily="18" charset="0"/>
                          </a:rPr>
                          <m:t>𝑡</m:t>
                        </m:r>
                      </m:e>
                      <m:sub>
                        <m:r>
                          <a:rPr lang="fr-FR" sz="1600" b="0" i="1" smtClean="0">
                            <a:solidFill>
                              <a:schemeClr val="tx1"/>
                            </a:solidFill>
                            <a:latin typeface="Cambria Math" panose="02040503050406030204" pitchFamily="18" charset="0"/>
                          </a:rPr>
                          <m:t>0</m:t>
                        </m:r>
                      </m:sub>
                    </m:sSub>
                    <m:r>
                      <a:rPr lang="fr-FR" sz="1600" b="0" i="1" smtClean="0">
                        <a:solidFill>
                          <a:schemeClr val="tx1"/>
                        </a:solidFill>
                        <a:latin typeface="Cambria Math" panose="02040503050406030204" pitchFamily="18" charset="0"/>
                      </a:rPr>
                      <m:t>+</m:t>
                    </m:r>
                    <m:sSub>
                      <m:sSubPr>
                        <m:ctrlPr>
                          <a:rPr lang="fr-FR" sz="1600" b="0" i="1" smtClean="0">
                            <a:solidFill>
                              <a:schemeClr val="tx1"/>
                            </a:solidFill>
                            <a:latin typeface="Cambria Math" panose="02040503050406030204" pitchFamily="18" charset="0"/>
                          </a:rPr>
                        </m:ctrlPr>
                      </m:sSubPr>
                      <m:e>
                        <m:r>
                          <a:rPr lang="fr-FR" sz="1600" b="0" i="1" smtClean="0">
                            <a:solidFill>
                              <a:schemeClr val="tx1"/>
                            </a:solidFill>
                            <a:latin typeface="Cambria Math" panose="02040503050406030204" pitchFamily="18" charset="0"/>
                          </a:rPr>
                          <m:t>𝛽</m:t>
                        </m:r>
                      </m:e>
                      <m:sub>
                        <m:r>
                          <a:rPr lang="fr-FR" sz="1600" b="0" i="1" smtClean="0">
                            <a:solidFill>
                              <a:schemeClr val="tx1"/>
                            </a:solidFill>
                            <a:latin typeface="Cambria Math" panose="02040503050406030204" pitchFamily="18" charset="0"/>
                          </a:rPr>
                          <m:t>0</m:t>
                        </m:r>
                      </m:sub>
                    </m:sSub>
                  </m:oMath>
                </a14:m>
                <a:r>
                  <a:rPr lang="fr-FR" sz="1600" b="0" dirty="0" smtClean="0">
                    <a:solidFill>
                      <a:schemeClr val="tx1"/>
                    </a:solidFill>
                  </a:rPr>
                  <a:t>. D’où :</a:t>
                </a:r>
              </a:p>
              <a:p>
                <a:pPr marL="0" indent="0">
                  <a:spcBef>
                    <a:spcPts val="1200"/>
                  </a:spcBef>
                  <a:buNone/>
                </a:pPr>
                <a14:m>
                  <m:oMathPara xmlns:m="http://schemas.openxmlformats.org/officeDocument/2006/math">
                    <m:oMathParaPr>
                      <m:jc m:val="centerGroup"/>
                    </m:oMathParaPr>
                    <m:oMath xmlns:m="http://schemas.openxmlformats.org/officeDocument/2006/math">
                      <m:sSub>
                        <m:sSubPr>
                          <m:ctrlPr>
                            <a:rPr lang="fr-FR" sz="1600" b="0" i="1" smtClean="0">
                              <a:solidFill>
                                <a:schemeClr val="tx1"/>
                              </a:solidFill>
                              <a:latin typeface="Cambria Math" panose="02040503050406030204" pitchFamily="18" charset="0"/>
                            </a:rPr>
                          </m:ctrlPr>
                        </m:sSubPr>
                        <m:e>
                          <m:acc>
                            <m:accPr>
                              <m:chr m:val="̂"/>
                              <m:ctrlPr>
                                <a:rPr lang="fr-FR" sz="1600" b="0" i="1" smtClean="0">
                                  <a:solidFill>
                                    <a:schemeClr val="tx1"/>
                                  </a:solidFill>
                                  <a:latin typeface="Cambria Math" panose="02040503050406030204" pitchFamily="18" charset="0"/>
                                </a:rPr>
                              </m:ctrlPr>
                            </m:accPr>
                            <m:e>
                              <m:r>
                                <a:rPr lang="fr-FR" sz="1600" b="0" i="1" smtClean="0">
                                  <a:solidFill>
                                    <a:schemeClr val="tx1"/>
                                  </a:solidFill>
                                  <a:latin typeface="Cambria Math" panose="02040503050406030204" pitchFamily="18" charset="0"/>
                                </a:rPr>
                                <m:t>𝑝</m:t>
                              </m:r>
                            </m:e>
                          </m:acc>
                        </m:e>
                        <m:sub>
                          <m:r>
                            <m:rPr>
                              <m:sty m:val="p"/>
                            </m:rPr>
                            <a:rPr lang="fr-FR" sz="1600" b="0" i="0" smtClean="0">
                              <a:solidFill>
                                <a:schemeClr val="tx1"/>
                              </a:solidFill>
                              <a:latin typeface="Cambria Math" panose="02040503050406030204" pitchFamily="18" charset="0"/>
                            </a:rPr>
                            <m:t>B</m:t>
                          </m:r>
                          <m:r>
                            <a:rPr lang="fr-FR" sz="1600" b="0" i="1" smtClean="0">
                              <a:solidFill>
                                <a:schemeClr val="tx1"/>
                              </a:solidFill>
                              <a:latin typeface="Cambria Math" panose="02040503050406030204" pitchFamily="18" charset="0"/>
                            </a:rPr>
                            <m:t>,0</m:t>
                          </m:r>
                        </m:sub>
                      </m:sSub>
                      <m:r>
                        <a:rPr lang="fr-FR" sz="1600" b="0" i="1" smtClean="0">
                          <a:solidFill>
                            <a:schemeClr val="tx1"/>
                          </a:solidFill>
                          <a:latin typeface="Cambria Math" panose="02040503050406030204" pitchFamily="18" charset="0"/>
                        </a:rPr>
                        <m:t>=</m:t>
                      </m:r>
                      <m:r>
                        <a:rPr lang="fr-FR" sz="1600" b="0" i="1" smtClean="0">
                          <a:solidFill>
                            <a:schemeClr val="tx1"/>
                          </a:solidFill>
                          <a:latin typeface="Cambria Math" panose="02040503050406030204" pitchFamily="18" charset="0"/>
                          <a:ea typeface="Cambria Math" panose="02040503050406030204" pitchFamily="18" charset="0"/>
                        </a:rPr>
                        <m:t>𝔼</m:t>
                      </m:r>
                      <m:r>
                        <a:rPr lang="fr-FR" sz="1600" b="0" i="1" smtClean="0">
                          <a:solidFill>
                            <a:schemeClr val="tx1"/>
                          </a:solidFill>
                          <a:latin typeface="Cambria Math" panose="02040503050406030204" pitchFamily="18" charset="0"/>
                          <a:ea typeface="Cambria Math" panose="02040503050406030204" pitchFamily="18" charset="0"/>
                        </a:rPr>
                        <m:t>(</m:t>
                      </m:r>
                      <m:sSub>
                        <m:sSubPr>
                          <m:ctrlPr>
                            <a:rPr lang="fr-FR" sz="1600" b="0" i="1" smtClean="0">
                              <a:solidFill>
                                <a:schemeClr val="tx1"/>
                              </a:solidFill>
                              <a:latin typeface="Cambria Math" panose="02040503050406030204" pitchFamily="18" charset="0"/>
                              <a:ea typeface="Cambria Math" panose="02040503050406030204" pitchFamily="18" charset="0"/>
                            </a:rPr>
                          </m:ctrlPr>
                        </m:sSubPr>
                        <m:e>
                          <m:r>
                            <a:rPr lang="fr-FR" sz="1600" b="0" i="1" smtClean="0">
                              <a:solidFill>
                                <a:schemeClr val="tx1"/>
                              </a:solidFill>
                              <a:latin typeface="Cambria Math" panose="02040503050406030204" pitchFamily="18" charset="0"/>
                              <a:ea typeface="Cambria Math" panose="02040503050406030204" pitchFamily="18" charset="0"/>
                            </a:rPr>
                            <m:t>𝑝</m:t>
                          </m:r>
                        </m:e>
                        <m:sub>
                          <m:r>
                            <a:rPr lang="fr-FR" sz="1600" b="0" i="1" smtClean="0">
                              <a:solidFill>
                                <a:schemeClr val="tx1"/>
                              </a:solidFill>
                              <a:latin typeface="Cambria Math" panose="02040503050406030204" pitchFamily="18" charset="0"/>
                              <a:ea typeface="Cambria Math" panose="02040503050406030204" pitchFamily="18" charset="0"/>
                            </a:rPr>
                            <m:t>0</m:t>
                          </m:r>
                        </m:sub>
                      </m:sSub>
                      <m:r>
                        <a:rPr lang="fr-FR" sz="1600" b="0" i="1" smtClean="0">
                          <a:solidFill>
                            <a:schemeClr val="tx1"/>
                          </a:solidFill>
                          <a:latin typeface="Cambria Math" panose="02040503050406030204" pitchFamily="18" charset="0"/>
                          <a:ea typeface="Cambria Math" panose="02040503050406030204" pitchFamily="18" charset="0"/>
                        </a:rPr>
                        <m:t>|</m:t>
                      </m:r>
                      <m:sSub>
                        <m:sSubPr>
                          <m:ctrlPr>
                            <a:rPr lang="fr-FR" sz="1600" b="0" i="1" smtClean="0">
                              <a:solidFill>
                                <a:schemeClr val="tx1"/>
                              </a:solidFill>
                              <a:latin typeface="Cambria Math" panose="02040503050406030204" pitchFamily="18" charset="0"/>
                              <a:ea typeface="Cambria Math" panose="02040503050406030204" pitchFamily="18" charset="0"/>
                            </a:rPr>
                          </m:ctrlPr>
                        </m:sSubPr>
                        <m:e>
                          <m:r>
                            <a:rPr lang="fr-FR" sz="1600" b="0" i="1" smtClean="0">
                              <a:solidFill>
                                <a:schemeClr val="tx1"/>
                              </a:solidFill>
                              <a:latin typeface="Cambria Math" panose="02040503050406030204" pitchFamily="18" charset="0"/>
                              <a:ea typeface="Cambria Math" panose="02040503050406030204" pitchFamily="18" charset="0"/>
                            </a:rPr>
                            <m:t>𝒟</m:t>
                          </m:r>
                        </m:e>
                        <m:sub>
                          <m:r>
                            <a:rPr lang="fr-FR" sz="1600" b="0" i="1" smtClean="0">
                              <a:solidFill>
                                <a:schemeClr val="tx1"/>
                              </a:solidFill>
                              <a:latin typeface="Cambria Math" panose="02040503050406030204" pitchFamily="18" charset="0"/>
                              <a:ea typeface="Cambria Math" panose="02040503050406030204" pitchFamily="18" charset="0"/>
                            </a:rPr>
                            <m:t>0</m:t>
                          </m:r>
                        </m:sub>
                      </m:sSub>
                      <m:r>
                        <a:rPr lang="fr-FR" sz="1600" b="0" i="1" smtClean="0">
                          <a:solidFill>
                            <a:schemeClr val="tx1"/>
                          </a:solidFill>
                          <a:latin typeface="Cambria Math" panose="02040503050406030204" pitchFamily="18" charset="0"/>
                          <a:ea typeface="Cambria Math" panose="02040503050406030204" pitchFamily="18" charset="0"/>
                        </a:rPr>
                        <m:t>)</m:t>
                      </m:r>
                      <m:r>
                        <a:rPr lang="fr-FR" sz="1600" b="0" i="1" smtClean="0">
                          <a:solidFill>
                            <a:schemeClr val="tx1"/>
                          </a:solidFill>
                          <a:latin typeface="Cambria Math" panose="02040503050406030204" pitchFamily="18" charset="0"/>
                        </a:rPr>
                        <m:t>=</m:t>
                      </m:r>
                      <m:f>
                        <m:fPr>
                          <m:ctrlPr>
                            <a:rPr lang="fr-FR" sz="1600" b="0" i="1" smtClean="0">
                              <a:solidFill>
                                <a:schemeClr val="tx1"/>
                              </a:solidFill>
                              <a:latin typeface="Cambria Math" panose="02040503050406030204" pitchFamily="18" charset="0"/>
                            </a:rPr>
                          </m:ctrlPr>
                        </m:fPr>
                        <m:num>
                          <m:sSub>
                            <m:sSubPr>
                              <m:ctrlPr>
                                <a:rPr lang="fr-FR" sz="1600" b="0" i="1" smtClean="0">
                                  <a:solidFill>
                                    <a:schemeClr val="tx1"/>
                                  </a:solidFill>
                                  <a:latin typeface="Cambria Math" panose="02040503050406030204" pitchFamily="18" charset="0"/>
                                </a:rPr>
                              </m:ctrlPr>
                            </m:sSubPr>
                            <m:e>
                              <m:r>
                                <a:rPr lang="fr-FR" sz="1600" b="0" i="1" smtClean="0">
                                  <a:solidFill>
                                    <a:schemeClr val="tx1"/>
                                  </a:solidFill>
                                  <a:latin typeface="Cambria Math" panose="02040503050406030204" pitchFamily="18" charset="0"/>
                                </a:rPr>
                                <m:t>𝑛</m:t>
                              </m:r>
                            </m:e>
                            <m:sub>
                              <m:r>
                                <a:rPr lang="fr-FR" sz="1600" b="0" i="1" smtClean="0">
                                  <a:solidFill>
                                    <a:schemeClr val="tx1"/>
                                  </a:solidFill>
                                  <a:latin typeface="Cambria Math" panose="02040503050406030204" pitchFamily="18" charset="0"/>
                                </a:rPr>
                                <m:t>0</m:t>
                              </m:r>
                            </m:sub>
                          </m:sSub>
                          <m:r>
                            <a:rPr lang="fr-FR" sz="1600" b="0" i="1" smtClean="0">
                              <a:solidFill>
                                <a:schemeClr val="tx1"/>
                              </a:solidFill>
                              <a:latin typeface="Cambria Math" panose="02040503050406030204" pitchFamily="18" charset="0"/>
                            </a:rPr>
                            <m:t>−</m:t>
                          </m:r>
                          <m:sSub>
                            <m:sSubPr>
                              <m:ctrlPr>
                                <a:rPr lang="fr-FR" sz="1600" b="0" i="1" smtClean="0">
                                  <a:solidFill>
                                    <a:schemeClr val="tx1"/>
                                  </a:solidFill>
                                  <a:latin typeface="Cambria Math" panose="02040503050406030204" pitchFamily="18" charset="0"/>
                                </a:rPr>
                              </m:ctrlPr>
                            </m:sSubPr>
                            <m:e>
                              <m:r>
                                <a:rPr lang="fr-FR" sz="1600" b="0" i="1" smtClean="0">
                                  <a:solidFill>
                                    <a:schemeClr val="tx1"/>
                                  </a:solidFill>
                                  <a:latin typeface="Cambria Math" panose="02040503050406030204" pitchFamily="18" charset="0"/>
                                </a:rPr>
                                <m:t>𝑡</m:t>
                              </m:r>
                            </m:e>
                            <m:sub>
                              <m:r>
                                <a:rPr lang="fr-FR" sz="1600" b="0" i="1" smtClean="0">
                                  <a:solidFill>
                                    <a:schemeClr val="tx1"/>
                                  </a:solidFill>
                                  <a:latin typeface="Cambria Math" panose="02040503050406030204" pitchFamily="18" charset="0"/>
                                </a:rPr>
                                <m:t>0</m:t>
                              </m:r>
                            </m:sub>
                          </m:sSub>
                          <m:r>
                            <a:rPr lang="fr-FR" sz="1600" b="0" i="1" smtClean="0">
                              <a:solidFill>
                                <a:schemeClr val="tx1"/>
                              </a:solidFill>
                              <a:latin typeface="Cambria Math" panose="02040503050406030204" pitchFamily="18" charset="0"/>
                            </a:rPr>
                            <m:t>+</m:t>
                          </m:r>
                          <m:sSub>
                            <m:sSubPr>
                              <m:ctrlPr>
                                <a:rPr lang="fr-FR" sz="1600" b="0" i="1" smtClean="0">
                                  <a:solidFill>
                                    <a:schemeClr val="tx1"/>
                                  </a:solidFill>
                                  <a:latin typeface="Cambria Math" panose="02040503050406030204" pitchFamily="18" charset="0"/>
                                </a:rPr>
                              </m:ctrlPr>
                            </m:sSubPr>
                            <m:e>
                              <m:r>
                                <a:rPr lang="fr-FR" sz="1600" b="0" i="1" smtClean="0">
                                  <a:solidFill>
                                    <a:schemeClr val="tx1"/>
                                  </a:solidFill>
                                  <a:latin typeface="Cambria Math" panose="02040503050406030204" pitchFamily="18" charset="0"/>
                                </a:rPr>
                                <m:t>𝛼</m:t>
                              </m:r>
                            </m:e>
                            <m:sub>
                              <m:r>
                                <a:rPr lang="fr-FR" sz="1600" b="0" i="1" smtClean="0">
                                  <a:solidFill>
                                    <a:schemeClr val="tx1"/>
                                  </a:solidFill>
                                  <a:latin typeface="Cambria Math" panose="02040503050406030204" pitchFamily="18" charset="0"/>
                                </a:rPr>
                                <m:t>0</m:t>
                              </m:r>
                            </m:sub>
                          </m:sSub>
                        </m:num>
                        <m:den>
                          <m:sSub>
                            <m:sSubPr>
                              <m:ctrlPr>
                                <a:rPr lang="fr-FR" sz="1600" b="0" i="1" smtClean="0">
                                  <a:solidFill>
                                    <a:schemeClr val="tx1"/>
                                  </a:solidFill>
                                  <a:latin typeface="Cambria Math" panose="02040503050406030204" pitchFamily="18" charset="0"/>
                                </a:rPr>
                              </m:ctrlPr>
                            </m:sSubPr>
                            <m:e>
                              <m:r>
                                <a:rPr lang="fr-FR" sz="1600" b="0" i="1" smtClean="0">
                                  <a:solidFill>
                                    <a:schemeClr val="tx1"/>
                                  </a:solidFill>
                                  <a:latin typeface="Cambria Math" panose="02040503050406030204" pitchFamily="18" charset="0"/>
                                </a:rPr>
                                <m:t>𝑛</m:t>
                              </m:r>
                            </m:e>
                            <m:sub>
                              <m:r>
                                <a:rPr lang="fr-FR" sz="1600" b="0" i="1" smtClean="0">
                                  <a:solidFill>
                                    <a:schemeClr val="tx1"/>
                                  </a:solidFill>
                                  <a:latin typeface="Cambria Math" panose="02040503050406030204" pitchFamily="18" charset="0"/>
                                </a:rPr>
                                <m:t>0</m:t>
                              </m:r>
                            </m:sub>
                          </m:sSub>
                          <m:r>
                            <a:rPr lang="fr-FR" sz="1600" b="0" i="1" smtClean="0">
                              <a:solidFill>
                                <a:schemeClr val="tx1"/>
                              </a:solidFill>
                              <a:latin typeface="Cambria Math" panose="02040503050406030204" pitchFamily="18" charset="0"/>
                            </a:rPr>
                            <m:t>+</m:t>
                          </m:r>
                          <m:sSub>
                            <m:sSubPr>
                              <m:ctrlPr>
                                <a:rPr lang="fr-FR" sz="1600" b="0" i="1" smtClean="0">
                                  <a:solidFill>
                                    <a:schemeClr val="tx1"/>
                                  </a:solidFill>
                                  <a:latin typeface="Cambria Math" panose="02040503050406030204" pitchFamily="18" charset="0"/>
                                </a:rPr>
                              </m:ctrlPr>
                            </m:sSubPr>
                            <m:e>
                              <m:r>
                                <a:rPr lang="fr-FR" sz="1600" b="0" i="1" smtClean="0">
                                  <a:solidFill>
                                    <a:schemeClr val="tx1"/>
                                  </a:solidFill>
                                  <a:latin typeface="Cambria Math" panose="02040503050406030204" pitchFamily="18" charset="0"/>
                                </a:rPr>
                                <m:t>𝛼</m:t>
                              </m:r>
                            </m:e>
                            <m:sub>
                              <m:r>
                                <a:rPr lang="fr-FR" sz="1600" b="0" i="1" smtClean="0">
                                  <a:solidFill>
                                    <a:schemeClr val="tx1"/>
                                  </a:solidFill>
                                  <a:latin typeface="Cambria Math" panose="02040503050406030204" pitchFamily="18" charset="0"/>
                                </a:rPr>
                                <m:t>0</m:t>
                              </m:r>
                            </m:sub>
                          </m:sSub>
                          <m:r>
                            <a:rPr lang="fr-FR" sz="1600" b="0" i="1" smtClean="0">
                              <a:solidFill>
                                <a:schemeClr val="tx1"/>
                              </a:solidFill>
                              <a:latin typeface="Cambria Math" panose="02040503050406030204" pitchFamily="18" charset="0"/>
                            </a:rPr>
                            <m:t>+</m:t>
                          </m:r>
                          <m:sSub>
                            <m:sSubPr>
                              <m:ctrlPr>
                                <a:rPr lang="fr-FR" sz="1600" b="0" i="1" smtClean="0">
                                  <a:solidFill>
                                    <a:schemeClr val="tx1"/>
                                  </a:solidFill>
                                  <a:latin typeface="Cambria Math" panose="02040503050406030204" pitchFamily="18" charset="0"/>
                                </a:rPr>
                              </m:ctrlPr>
                            </m:sSubPr>
                            <m:e>
                              <m:r>
                                <a:rPr lang="fr-FR" sz="1600" b="0" i="1" smtClean="0">
                                  <a:solidFill>
                                    <a:schemeClr val="tx1"/>
                                  </a:solidFill>
                                  <a:latin typeface="Cambria Math" panose="02040503050406030204" pitchFamily="18" charset="0"/>
                                </a:rPr>
                                <m:t>𝛽</m:t>
                              </m:r>
                            </m:e>
                            <m:sub>
                              <m:r>
                                <a:rPr lang="fr-FR" sz="1600" b="0" i="1" smtClean="0">
                                  <a:solidFill>
                                    <a:schemeClr val="tx1"/>
                                  </a:solidFill>
                                  <a:latin typeface="Cambria Math" panose="02040503050406030204" pitchFamily="18" charset="0"/>
                                </a:rPr>
                                <m:t>0</m:t>
                              </m:r>
                            </m:sub>
                          </m:sSub>
                        </m:den>
                      </m:f>
                      <m:r>
                        <a:rPr lang="fr-FR" sz="1600" b="0" i="1" smtClean="0">
                          <a:solidFill>
                            <a:schemeClr val="tx1"/>
                          </a:solidFill>
                          <a:latin typeface="Cambria Math" panose="02040503050406030204" pitchFamily="18" charset="0"/>
                        </a:rPr>
                        <m:t>.</m:t>
                      </m:r>
                    </m:oMath>
                  </m:oMathPara>
                </a14:m>
                <a:endParaRPr lang="fr-FR" sz="1600" b="0" dirty="0">
                  <a:solidFill>
                    <a:schemeClr val="tx1"/>
                  </a:solidFill>
                </a:endParaRPr>
              </a:p>
              <a:p>
                <a:pPr marL="0" indent="0">
                  <a:spcBef>
                    <a:spcPts val="1200"/>
                  </a:spcBef>
                  <a:buNone/>
                </a:pPr>
                <a:r>
                  <a:rPr lang="fr-FR" sz="1600" dirty="0" smtClean="0">
                    <a:solidFill>
                      <a:schemeClr val="tx1"/>
                    </a:solidFill>
                  </a:rPr>
                  <a:t>Remarques ?</a:t>
                </a:r>
              </a:p>
              <a:p>
                <a:pPr marL="0" indent="0">
                  <a:spcBef>
                    <a:spcPts val="600"/>
                  </a:spcBef>
                  <a:buNone/>
                </a:pPr>
                <a:r>
                  <a:rPr lang="fr-FR" sz="1600" b="0" dirty="0" smtClean="0">
                    <a:solidFill>
                      <a:schemeClr val="tx1"/>
                    </a:solidFill>
                  </a:rPr>
                  <a:t>On a </a:t>
                </a:r>
                <a14:m>
                  <m:oMath xmlns:m="http://schemas.openxmlformats.org/officeDocument/2006/math">
                    <m:sSub>
                      <m:sSubPr>
                        <m:ctrlPr>
                          <a:rPr lang="fr-FR" sz="1600" b="0" i="1" smtClean="0">
                            <a:solidFill>
                              <a:schemeClr val="tx1"/>
                            </a:solidFill>
                            <a:latin typeface="Cambria Math" panose="02040503050406030204" pitchFamily="18" charset="0"/>
                          </a:rPr>
                        </m:ctrlPr>
                      </m:sSubPr>
                      <m:e>
                        <m:acc>
                          <m:accPr>
                            <m:chr m:val="̂"/>
                            <m:ctrlPr>
                              <a:rPr lang="fr-FR" sz="1600" b="0" i="1" smtClean="0">
                                <a:solidFill>
                                  <a:schemeClr val="tx1"/>
                                </a:solidFill>
                                <a:latin typeface="Cambria Math" panose="02040503050406030204" pitchFamily="18" charset="0"/>
                              </a:rPr>
                            </m:ctrlPr>
                          </m:accPr>
                          <m:e>
                            <m:r>
                              <a:rPr lang="fr-FR" sz="1600" b="0" i="1" smtClean="0">
                                <a:solidFill>
                                  <a:schemeClr val="tx1"/>
                                </a:solidFill>
                                <a:latin typeface="Cambria Math" panose="02040503050406030204" pitchFamily="18" charset="0"/>
                              </a:rPr>
                              <m:t>𝑝</m:t>
                            </m:r>
                          </m:e>
                        </m:acc>
                      </m:e>
                      <m:sub>
                        <m:r>
                          <a:rPr lang="fr-FR" sz="1600" b="0" i="1" smtClean="0">
                            <a:solidFill>
                              <a:schemeClr val="tx1"/>
                            </a:solidFill>
                            <a:latin typeface="Cambria Math" panose="02040503050406030204" pitchFamily="18" charset="0"/>
                          </a:rPr>
                          <m:t>0</m:t>
                        </m:r>
                      </m:sub>
                    </m:sSub>
                    <m:r>
                      <a:rPr lang="fr-FR" sz="1600" b="0" i="1" smtClean="0">
                        <a:solidFill>
                          <a:schemeClr val="tx1"/>
                        </a:solidFill>
                        <a:latin typeface="Cambria Math" panose="02040503050406030204" pitchFamily="18" charset="0"/>
                      </a:rPr>
                      <m:t>=</m:t>
                    </m:r>
                    <m:r>
                      <a:rPr lang="fr-FR" sz="1600" b="0" i="1" smtClean="0">
                        <a:solidFill>
                          <a:schemeClr val="tx1"/>
                        </a:solidFill>
                        <a:latin typeface="Cambria Math" panose="02040503050406030204" pitchFamily="18" charset="0"/>
                      </a:rPr>
                      <m:t>𝐴</m:t>
                    </m:r>
                    <m:sSub>
                      <m:sSubPr>
                        <m:ctrlPr>
                          <a:rPr lang="fr-FR" sz="1600" b="0" i="1" smtClean="0">
                            <a:solidFill>
                              <a:schemeClr val="tx1"/>
                            </a:solidFill>
                            <a:latin typeface="Cambria Math" panose="02040503050406030204" pitchFamily="18" charset="0"/>
                          </a:rPr>
                        </m:ctrlPr>
                      </m:sSubPr>
                      <m:e>
                        <m:acc>
                          <m:accPr>
                            <m:chr m:val="̂"/>
                            <m:ctrlPr>
                              <a:rPr lang="fr-FR" sz="1600" b="0" i="1" smtClean="0">
                                <a:solidFill>
                                  <a:schemeClr val="tx1"/>
                                </a:solidFill>
                                <a:latin typeface="Cambria Math" panose="02040503050406030204" pitchFamily="18" charset="0"/>
                              </a:rPr>
                            </m:ctrlPr>
                          </m:accPr>
                          <m:e>
                            <m:r>
                              <a:rPr lang="fr-FR" sz="1600" b="0" i="1" smtClean="0">
                                <a:solidFill>
                                  <a:schemeClr val="tx1"/>
                                </a:solidFill>
                                <a:latin typeface="Cambria Math" panose="02040503050406030204" pitchFamily="18" charset="0"/>
                              </a:rPr>
                              <m:t>𝑝</m:t>
                            </m:r>
                          </m:e>
                        </m:acc>
                      </m:e>
                      <m:sub>
                        <m:r>
                          <a:rPr lang="fr-FR" sz="1600" b="0" i="1" smtClean="0">
                            <a:solidFill>
                              <a:schemeClr val="tx1"/>
                            </a:solidFill>
                            <a:latin typeface="Cambria Math" panose="02040503050406030204" pitchFamily="18" charset="0"/>
                          </a:rPr>
                          <m:t>0</m:t>
                        </m:r>
                      </m:sub>
                    </m:sSub>
                    <m:r>
                      <a:rPr lang="fr-FR" sz="1600" b="0" i="1" smtClean="0">
                        <a:solidFill>
                          <a:schemeClr val="tx1"/>
                        </a:solidFill>
                        <a:latin typeface="Cambria Math" panose="02040503050406030204" pitchFamily="18" charset="0"/>
                      </a:rPr>
                      <m:t>+</m:t>
                    </m:r>
                    <m:r>
                      <a:rPr lang="fr-FR" sz="1600" b="0" i="1" smtClean="0">
                        <a:solidFill>
                          <a:schemeClr val="tx1"/>
                        </a:solidFill>
                        <a:latin typeface="Cambria Math" panose="02040503050406030204" pitchFamily="18" charset="0"/>
                      </a:rPr>
                      <m:t>𝐵</m:t>
                    </m:r>
                  </m:oMath>
                </a14:m>
                <a:r>
                  <a:rPr lang="fr-FR" sz="1600" b="0" dirty="0" smtClean="0">
                    <a:solidFill>
                      <a:schemeClr val="tx1"/>
                    </a:solidFill>
                  </a:rPr>
                  <a:t>. Donc ?</a:t>
                </a:r>
              </a:p>
            </p:txBody>
          </p:sp>
        </mc:Choice>
        <mc:Fallback xmlns="">
          <p:sp>
            <p:nvSpPr>
              <p:cNvPr id="8" name="Espace réservé du contenu 4"/>
              <p:cNvSpPr txBox="1">
                <a:spLocks noRot="1" noChangeAspect="1" noMove="1" noResize="1" noEditPoints="1" noAdjustHandles="1" noChangeArrowheads="1" noChangeShapeType="1" noTextEdit="1"/>
              </p:cNvSpPr>
              <p:nvPr/>
            </p:nvSpPr>
            <p:spPr>
              <a:xfrm>
                <a:off x="136609" y="1198507"/>
                <a:ext cx="8760502" cy="4623150"/>
              </a:xfrm>
              <a:prstGeom prst="rect">
                <a:avLst/>
              </a:prstGeom>
              <a:blipFill>
                <a:blip r:embed="rId3"/>
                <a:stretch>
                  <a:fillRect l="-139" t="-396"/>
                </a:stretch>
              </a:blipFill>
            </p:spPr>
            <p:txBody>
              <a:bodyPr/>
              <a:lstStyle/>
              <a:p>
                <a:r>
                  <a:rPr lang="en-US">
                    <a:noFill/>
                  </a:rPr>
                  <a:t> </a:t>
                </a:r>
              </a:p>
            </p:txBody>
          </p:sp>
        </mc:Fallback>
      </mc:AlternateContent>
    </p:spTree>
    <p:extLst>
      <p:ext uri="{BB962C8B-B14F-4D97-AF65-F5344CB8AC3E}">
        <p14:creationId xmlns:p14="http://schemas.microsoft.com/office/powerpoint/2010/main" val="3738551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p>
            <a:pPr algn="ctr"/>
            <a:fld id="{854A34C9-9A4B-6445-85E1-F779B5E87362}" type="slidenum">
              <a:rPr lang="fr-FR" sz="1000">
                <a:solidFill>
                  <a:schemeClr val="bg1"/>
                </a:solidFill>
                <a:latin typeface="Arial" charset="0"/>
                <a:ea typeface="Arial" charset="0"/>
                <a:cs typeface="Arial" charset="0"/>
              </a:rPr>
              <a:pPr algn="ctr"/>
              <a:t>16</a:t>
            </a:fld>
            <a:endParaRPr lang="fr-FR" sz="1000" dirty="0">
              <a:solidFill>
                <a:schemeClr val="bg1"/>
              </a:solidFill>
              <a:latin typeface="Arial" charset="0"/>
              <a:ea typeface="Arial" charset="0"/>
              <a:cs typeface="Arial" charset="0"/>
            </a:endParaRPr>
          </a:p>
        </p:txBody>
      </p:sp>
      <p:sp>
        <p:nvSpPr>
          <p:cNvPr id="3" name="Titre 2"/>
          <p:cNvSpPr>
            <a:spLocks noGrp="1"/>
          </p:cNvSpPr>
          <p:nvPr>
            <p:ph type="title"/>
          </p:nvPr>
        </p:nvSpPr>
        <p:spPr>
          <a:xfrm>
            <a:off x="1107440" y="86020"/>
            <a:ext cx="7789671" cy="599509"/>
          </a:xfrm>
        </p:spPr>
        <p:txBody>
          <a:bodyPr/>
          <a:lstStyle/>
          <a:p>
            <a:r>
              <a:rPr lang="fr-FR" dirty="0" smtClean="0">
                <a:solidFill>
                  <a:schemeClr val="tx1"/>
                </a:solidFill>
              </a:rPr>
              <a:t>Inférence bayésienne</a:t>
            </a:r>
            <a:r>
              <a:rPr lang="fr-FR" dirty="0">
                <a:solidFill>
                  <a:schemeClr val="tx1"/>
                </a:solidFill>
              </a:rPr>
              <a:t/>
            </a:r>
            <a:br>
              <a:rPr lang="fr-FR" dirty="0">
                <a:solidFill>
                  <a:schemeClr val="tx1"/>
                </a:solidFill>
              </a:rPr>
            </a:br>
            <a:r>
              <a:rPr lang="fr-FR" sz="1800" dirty="0">
                <a:solidFill>
                  <a:schemeClr val="tx1"/>
                </a:solidFill>
              </a:rPr>
              <a:t>○ ○ ○ ○ ○ ○ ○ ○ ○ </a:t>
            </a:r>
            <a:r>
              <a:rPr lang="fr-FR" sz="1800" dirty="0" smtClean="0">
                <a:solidFill>
                  <a:schemeClr val="tx1"/>
                </a:solidFill>
              </a:rPr>
              <a:t>● </a:t>
            </a:r>
            <a:r>
              <a:rPr lang="fr-FR" sz="1800" dirty="0">
                <a:solidFill>
                  <a:schemeClr val="tx1"/>
                </a:solidFill>
              </a:rPr>
              <a:t>○ ○ ○ ○ </a:t>
            </a:r>
            <a:r>
              <a:rPr lang="fr-FR" sz="1800" dirty="0" smtClean="0">
                <a:solidFill>
                  <a:schemeClr val="tx1"/>
                </a:solidFill>
              </a:rPr>
              <a:t>Compromis biais – variance</a:t>
            </a:r>
            <a:endParaRPr lang="en-US" sz="1800" dirty="0">
              <a:solidFill>
                <a:schemeClr val="tx1"/>
              </a:solidFill>
            </a:endParaRPr>
          </a:p>
        </p:txBody>
      </p:sp>
      <mc:AlternateContent xmlns:mc="http://schemas.openxmlformats.org/markup-compatibility/2006" xmlns:a14="http://schemas.microsoft.com/office/drawing/2010/main">
        <mc:Choice Requires="a14">
          <p:sp>
            <p:nvSpPr>
              <p:cNvPr id="24" name="Espace réservé du contenu 4"/>
              <p:cNvSpPr txBox="1">
                <a:spLocks/>
              </p:cNvSpPr>
              <p:nvPr/>
            </p:nvSpPr>
            <p:spPr>
              <a:xfrm>
                <a:off x="136609" y="773396"/>
                <a:ext cx="8760502" cy="3013415"/>
              </a:xfrm>
              <a:prstGeom prst="rect">
                <a:avLst/>
              </a:prstGeom>
            </p:spPr>
            <p:txBody>
              <a:bodyPr vert="horz" wrap="square" lIns="127723" tIns="63862" rIns="127723" bIns="63862" rtlCol="0">
                <a:spAutoFit/>
              </a:bodyPr>
              <a:lstStyle>
                <a:lvl1pPr marL="239481" indent="-239481" algn="l" defTabSz="957925" rtl="0" eaLnBrk="1" latinLnBrk="0" hangingPunct="1">
                  <a:lnSpc>
                    <a:spcPct val="100000"/>
                  </a:lnSpc>
                  <a:spcBef>
                    <a:spcPts val="0"/>
                  </a:spcBef>
                  <a:buClr>
                    <a:srgbClr val="548235"/>
                  </a:buClr>
                  <a:buSzPct val="80000"/>
                  <a:buFont typeface="Wingdings 3" panose="05040102010807070707" pitchFamily="18" charset="2"/>
                  <a:buChar char=""/>
                  <a:defRPr sz="1800" b="1" kern="1200">
                    <a:solidFill>
                      <a:schemeClr val="bg2">
                        <a:lumMod val="50000"/>
                      </a:schemeClr>
                    </a:solidFill>
                    <a:latin typeface="Calibri" charset="0"/>
                    <a:ea typeface="Calibri" charset="0"/>
                    <a:cs typeface="Calibri" charset="0"/>
                  </a:defRPr>
                </a:lvl1pPr>
                <a:lvl2pPr marL="718444" indent="-239481" algn="l" defTabSz="957925" rtl="0" eaLnBrk="1" latinLnBrk="0" hangingPunct="1">
                  <a:lnSpc>
                    <a:spcPct val="100000"/>
                  </a:lnSpc>
                  <a:spcBef>
                    <a:spcPts val="0"/>
                  </a:spcBef>
                  <a:buClr>
                    <a:srgbClr val="548235"/>
                  </a:buClr>
                  <a:buFont typeface="Calibri" panose="020F0502020204030204" pitchFamily="34" charset="0"/>
                  <a:buChar char="-"/>
                  <a:defRPr sz="1600" kern="1200">
                    <a:solidFill>
                      <a:schemeClr val="bg2">
                        <a:lumMod val="50000"/>
                      </a:schemeClr>
                    </a:solidFill>
                    <a:latin typeface="Calibri" charset="0"/>
                    <a:ea typeface="Calibri" charset="0"/>
                    <a:cs typeface="Calibri" charset="0"/>
                  </a:defRPr>
                </a:lvl2pPr>
                <a:lvl3pPr marL="1197407" indent="-239481" algn="l" defTabSz="957925" rtl="0" eaLnBrk="1" latinLnBrk="0" hangingPunct="1">
                  <a:lnSpc>
                    <a:spcPct val="100000"/>
                  </a:lnSpc>
                  <a:spcBef>
                    <a:spcPts val="0"/>
                  </a:spcBef>
                  <a:buClr>
                    <a:srgbClr val="548235"/>
                  </a:buClr>
                  <a:buFont typeface="Wingdings" panose="05000000000000000000" pitchFamily="2" charset="2"/>
                  <a:buChar char="§"/>
                  <a:defRPr sz="1400" kern="1200">
                    <a:solidFill>
                      <a:schemeClr val="bg2">
                        <a:lumMod val="50000"/>
                      </a:schemeClr>
                    </a:solidFill>
                    <a:latin typeface="Calibri" charset="0"/>
                    <a:ea typeface="Calibri" charset="0"/>
                    <a:cs typeface="Calibri" charset="0"/>
                  </a:defRPr>
                </a:lvl3pPr>
                <a:lvl4pPr marL="1676370" indent="-239481" algn="l" defTabSz="957925" rtl="0" eaLnBrk="1" latinLnBrk="0" hangingPunct="1">
                  <a:lnSpc>
                    <a:spcPct val="100000"/>
                  </a:lnSpc>
                  <a:spcBef>
                    <a:spcPts val="0"/>
                  </a:spcBef>
                  <a:buClr>
                    <a:srgbClr val="548235"/>
                  </a:buClr>
                  <a:buFont typeface="Calibri" panose="020F0502020204030204" pitchFamily="34" charset="0"/>
                  <a:buChar char="-"/>
                  <a:defRPr sz="1200" kern="1200">
                    <a:solidFill>
                      <a:schemeClr val="bg2">
                        <a:lumMod val="50000"/>
                      </a:schemeClr>
                    </a:solidFill>
                    <a:latin typeface="Calibri" charset="0"/>
                    <a:ea typeface="Calibri" charset="0"/>
                    <a:cs typeface="Calibri" charset="0"/>
                  </a:defRPr>
                </a:lvl4pPr>
                <a:lvl5pPr marL="2155332" indent="-239481" algn="l" defTabSz="957925" rtl="0" eaLnBrk="1" latinLnBrk="0" hangingPunct="1">
                  <a:lnSpc>
                    <a:spcPct val="100000"/>
                  </a:lnSpc>
                  <a:spcBef>
                    <a:spcPts val="0"/>
                  </a:spcBef>
                  <a:buClr>
                    <a:srgbClr val="548235"/>
                  </a:buClr>
                  <a:buFont typeface="Wingdings" panose="05000000000000000000" pitchFamily="2" charset="2"/>
                  <a:buChar char="§"/>
                  <a:defRPr sz="1200" kern="1200">
                    <a:solidFill>
                      <a:schemeClr val="bg2">
                        <a:lumMod val="50000"/>
                      </a:schemeClr>
                    </a:solidFill>
                    <a:latin typeface="Calibri" charset="0"/>
                    <a:ea typeface="Calibri" charset="0"/>
                    <a:cs typeface="Calibri" charset="0"/>
                  </a:defRPr>
                </a:lvl5pPr>
                <a:lvl6pPr marL="2634295"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6pPr>
                <a:lvl7pPr marL="3113258"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7pPr>
                <a:lvl8pPr marL="3592220"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8pPr>
                <a:lvl9pPr marL="4071183"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9pPr>
              </a:lstStyle>
              <a:p>
                <a:pPr marL="0" indent="0" algn="just">
                  <a:buNone/>
                </a:pPr>
                <a:r>
                  <a:rPr lang="fr-FR" dirty="0" smtClean="0">
                    <a:solidFill>
                      <a:schemeClr val="tx1">
                        <a:lumMod val="50000"/>
                      </a:schemeClr>
                    </a:solidFill>
                  </a:rPr>
                  <a:t>Décomposition biais-variance</a:t>
                </a:r>
                <a:endParaRPr lang="fr-FR" dirty="0">
                  <a:solidFill>
                    <a:schemeClr val="tx1">
                      <a:lumMod val="50000"/>
                    </a:schemeClr>
                  </a:solidFill>
                </a:endParaRPr>
              </a:p>
              <a:p>
                <a:pPr marL="0" indent="0" algn="just">
                  <a:buNone/>
                </a:pPr>
                <a:r>
                  <a:rPr lang="fr-FR" b="0" dirty="0" smtClean="0">
                    <a:solidFill>
                      <a:schemeClr val="tx1">
                        <a:lumMod val="50000"/>
                      </a:schemeClr>
                    </a:solidFill>
                  </a:rPr>
                  <a:t>Pour un paramètre </a:t>
                </a:r>
                <a14:m>
                  <m:oMath xmlns:m="http://schemas.openxmlformats.org/officeDocument/2006/math">
                    <m:r>
                      <a:rPr lang="fr-FR" b="0" i="1" smtClean="0">
                        <a:solidFill>
                          <a:schemeClr val="tx1">
                            <a:lumMod val="50000"/>
                          </a:schemeClr>
                        </a:solidFill>
                        <a:latin typeface="Cambria Math" panose="02040503050406030204" pitchFamily="18" charset="0"/>
                      </a:rPr>
                      <m:t>𝜃</m:t>
                    </m:r>
                  </m:oMath>
                </a14:m>
                <a:r>
                  <a:rPr lang="fr-FR" b="0" dirty="0" smtClean="0">
                    <a:solidFill>
                      <a:schemeClr val="tx1">
                        <a:lumMod val="50000"/>
                      </a:schemeClr>
                    </a:solidFill>
                  </a:rPr>
                  <a:t> l’erreur quadratique moyenne d’un estimateur est :</a:t>
                </a:r>
              </a:p>
              <a:p>
                <a:pPr marL="0" indent="0" algn="just">
                  <a:buNone/>
                </a:pPr>
                <a14:m>
                  <m:oMathPara xmlns:m="http://schemas.openxmlformats.org/officeDocument/2006/math">
                    <m:oMathParaPr>
                      <m:jc m:val="centerGroup"/>
                    </m:oMathParaPr>
                    <m:oMath xmlns:m="http://schemas.openxmlformats.org/officeDocument/2006/math">
                      <m:m>
                        <m:mPr>
                          <m:mcs>
                            <m:mc>
                              <m:mcPr>
                                <m:count m:val="3"/>
                                <m:mcJc m:val="center"/>
                              </m:mcPr>
                            </m:mc>
                          </m:mcs>
                          <m:ctrlPr>
                            <a:rPr lang="fr-FR" sz="1600" b="0" i="1" smtClean="0">
                              <a:solidFill>
                                <a:schemeClr val="tx1">
                                  <a:lumMod val="50000"/>
                                </a:schemeClr>
                              </a:solidFill>
                              <a:latin typeface="Cambria Math" panose="02040503050406030204" pitchFamily="18" charset="0"/>
                            </a:rPr>
                          </m:ctrlPr>
                        </m:mPr>
                        <m:mr>
                          <m:e>
                            <m:r>
                              <m:rPr>
                                <m:sty m:val="p"/>
                              </m:rPr>
                              <a:rPr lang="fr-FR" sz="1600" b="0">
                                <a:solidFill>
                                  <a:schemeClr val="tx1">
                                    <a:lumMod val="50000"/>
                                  </a:schemeClr>
                                </a:solidFill>
                                <a:latin typeface="Cambria Math" panose="02040503050406030204" pitchFamily="18" charset="0"/>
                              </a:rPr>
                              <m:t>MSE</m:t>
                            </m:r>
                            <m:d>
                              <m:dPr>
                                <m:ctrlPr>
                                  <a:rPr lang="fr-FR" sz="1600" b="0" i="1">
                                    <a:solidFill>
                                      <a:schemeClr val="tx1">
                                        <a:lumMod val="50000"/>
                                      </a:schemeClr>
                                    </a:solidFill>
                                    <a:latin typeface="Cambria Math" panose="02040503050406030204" pitchFamily="18" charset="0"/>
                                  </a:rPr>
                                </m:ctrlPr>
                              </m:dPr>
                              <m:e>
                                <m:acc>
                                  <m:accPr>
                                    <m:chr m:val="̂"/>
                                    <m:ctrlPr>
                                      <a:rPr lang="fr-FR" sz="1600" b="0" i="1">
                                        <a:solidFill>
                                          <a:schemeClr val="tx1">
                                            <a:lumMod val="50000"/>
                                          </a:schemeClr>
                                        </a:solidFill>
                                        <a:latin typeface="Cambria Math" panose="02040503050406030204" pitchFamily="18" charset="0"/>
                                      </a:rPr>
                                    </m:ctrlPr>
                                  </m:accPr>
                                  <m:e>
                                    <m:r>
                                      <a:rPr lang="fr-FR" sz="1600" b="0" i="1">
                                        <a:solidFill>
                                          <a:schemeClr val="tx1">
                                            <a:lumMod val="50000"/>
                                          </a:schemeClr>
                                        </a:solidFill>
                                        <a:latin typeface="Cambria Math" panose="02040503050406030204" pitchFamily="18" charset="0"/>
                                      </a:rPr>
                                      <m:t>𝜃</m:t>
                                    </m:r>
                                  </m:e>
                                </m:acc>
                              </m:e>
                            </m:d>
                          </m:e>
                          <m:e>
                            <m:r>
                              <a:rPr lang="fr-FR" sz="1600" b="0" i="1" smtClean="0">
                                <a:solidFill>
                                  <a:schemeClr val="tx1">
                                    <a:lumMod val="50000"/>
                                  </a:schemeClr>
                                </a:solidFill>
                                <a:latin typeface="Cambria Math" panose="02040503050406030204" pitchFamily="18" charset="0"/>
                              </a:rPr>
                              <m:t>=</m:t>
                            </m:r>
                          </m:e>
                          <m:e>
                            <m:r>
                              <a:rPr lang="fr-FR" sz="1600" b="0" i="1">
                                <a:solidFill>
                                  <a:schemeClr val="tx1">
                                    <a:lumMod val="50000"/>
                                  </a:schemeClr>
                                </a:solidFill>
                                <a:latin typeface="Cambria Math" panose="02040503050406030204" pitchFamily="18" charset="0"/>
                                <a:ea typeface="Cambria Math" panose="02040503050406030204" pitchFamily="18" charset="0"/>
                              </a:rPr>
                              <m:t>𝔼</m:t>
                            </m:r>
                            <m:d>
                              <m:dPr>
                                <m:begChr m:val="["/>
                                <m:endChr m:val="]"/>
                                <m:ctrlPr>
                                  <a:rPr lang="fr-FR" sz="1600" b="0" i="1">
                                    <a:solidFill>
                                      <a:schemeClr val="tx1">
                                        <a:lumMod val="50000"/>
                                      </a:schemeClr>
                                    </a:solidFill>
                                    <a:latin typeface="Cambria Math" panose="02040503050406030204" pitchFamily="18" charset="0"/>
                                    <a:ea typeface="Cambria Math" panose="02040503050406030204" pitchFamily="18" charset="0"/>
                                  </a:rPr>
                                </m:ctrlPr>
                              </m:dPr>
                              <m:e>
                                <m:sSup>
                                  <m:sSupPr>
                                    <m:ctrlPr>
                                      <a:rPr lang="fr-FR" sz="1600" b="0" i="1">
                                        <a:solidFill>
                                          <a:schemeClr val="tx1">
                                            <a:lumMod val="50000"/>
                                          </a:schemeClr>
                                        </a:solidFill>
                                        <a:latin typeface="Cambria Math" panose="02040503050406030204" pitchFamily="18" charset="0"/>
                                        <a:ea typeface="Cambria Math" panose="02040503050406030204" pitchFamily="18" charset="0"/>
                                      </a:rPr>
                                    </m:ctrlPr>
                                  </m:sSupPr>
                                  <m:e>
                                    <m:d>
                                      <m:dPr>
                                        <m:ctrlPr>
                                          <a:rPr lang="fr-FR" sz="1600" b="0" i="1">
                                            <a:solidFill>
                                              <a:schemeClr val="tx1">
                                                <a:lumMod val="50000"/>
                                              </a:schemeClr>
                                            </a:solidFill>
                                            <a:latin typeface="Cambria Math" panose="02040503050406030204" pitchFamily="18" charset="0"/>
                                            <a:ea typeface="Cambria Math" panose="02040503050406030204" pitchFamily="18" charset="0"/>
                                          </a:rPr>
                                        </m:ctrlPr>
                                      </m:dPr>
                                      <m:e>
                                        <m:acc>
                                          <m:accPr>
                                            <m:chr m:val="̂"/>
                                            <m:ctrlPr>
                                              <a:rPr lang="fr-FR" sz="1600" b="0" i="1">
                                                <a:solidFill>
                                                  <a:schemeClr val="tx1">
                                                    <a:lumMod val="50000"/>
                                                  </a:schemeClr>
                                                </a:solidFill>
                                                <a:latin typeface="Cambria Math" panose="02040503050406030204" pitchFamily="18" charset="0"/>
                                                <a:ea typeface="Cambria Math" panose="02040503050406030204" pitchFamily="18" charset="0"/>
                                              </a:rPr>
                                            </m:ctrlPr>
                                          </m:accPr>
                                          <m:e>
                                            <m:r>
                                              <a:rPr lang="fr-FR" sz="1600" b="0" i="1">
                                                <a:solidFill>
                                                  <a:schemeClr val="tx1">
                                                    <a:lumMod val="50000"/>
                                                  </a:schemeClr>
                                                </a:solidFill>
                                                <a:latin typeface="Cambria Math" panose="02040503050406030204" pitchFamily="18" charset="0"/>
                                                <a:ea typeface="Cambria Math" panose="02040503050406030204" pitchFamily="18" charset="0"/>
                                              </a:rPr>
                                              <m:t>𝜃</m:t>
                                            </m:r>
                                          </m:e>
                                        </m:acc>
                                        <m:r>
                                          <a:rPr lang="fr-FR" sz="1600" b="0" i="1">
                                            <a:solidFill>
                                              <a:schemeClr val="tx1">
                                                <a:lumMod val="50000"/>
                                              </a:schemeClr>
                                            </a:solidFill>
                                            <a:latin typeface="Cambria Math" panose="02040503050406030204" pitchFamily="18" charset="0"/>
                                          </a:rPr>
                                          <m:t>−</m:t>
                                        </m:r>
                                        <m:r>
                                          <a:rPr lang="fr-FR" sz="1600" b="0" i="1">
                                            <a:solidFill>
                                              <a:schemeClr val="tx1">
                                                <a:lumMod val="50000"/>
                                              </a:schemeClr>
                                            </a:solidFill>
                                            <a:latin typeface="Cambria Math" panose="02040503050406030204" pitchFamily="18" charset="0"/>
                                          </a:rPr>
                                          <m:t>𝜃</m:t>
                                        </m:r>
                                      </m:e>
                                    </m:d>
                                  </m:e>
                                  <m:sup>
                                    <m:r>
                                      <a:rPr lang="fr-FR" sz="1600" b="0" i="1">
                                        <a:solidFill>
                                          <a:schemeClr val="tx1">
                                            <a:lumMod val="50000"/>
                                          </a:schemeClr>
                                        </a:solidFill>
                                        <a:latin typeface="Cambria Math" panose="02040503050406030204" pitchFamily="18" charset="0"/>
                                      </a:rPr>
                                      <m:t>2</m:t>
                                    </m:r>
                                  </m:sup>
                                </m:sSup>
                              </m:e>
                            </m:d>
                            <m:r>
                              <a:rPr lang="fr-FR" sz="1600" b="0" i="1" smtClean="0">
                                <a:solidFill>
                                  <a:schemeClr val="tx1">
                                    <a:lumMod val="50000"/>
                                  </a:schemeClr>
                                </a:solidFill>
                                <a:latin typeface="Cambria Math" panose="02040503050406030204" pitchFamily="18" charset="0"/>
                              </a:rPr>
                              <m:t>                                                                                                      </m:t>
                            </m:r>
                          </m:e>
                        </m:mr>
                        <m:mr>
                          <m:e/>
                          <m:e>
                            <m:r>
                              <a:rPr lang="fr-FR" sz="1600" b="0" i="1" smtClean="0">
                                <a:solidFill>
                                  <a:schemeClr val="tx1">
                                    <a:lumMod val="50000"/>
                                  </a:schemeClr>
                                </a:solidFill>
                                <a:latin typeface="Cambria Math" panose="02040503050406030204" pitchFamily="18" charset="0"/>
                              </a:rPr>
                              <m:t>=</m:t>
                            </m:r>
                          </m:e>
                          <m:e>
                            <m:r>
                              <a:rPr lang="fr-FR" sz="1600" b="0" i="1">
                                <a:solidFill>
                                  <a:schemeClr val="tx1">
                                    <a:lumMod val="50000"/>
                                  </a:schemeClr>
                                </a:solidFill>
                                <a:latin typeface="Cambria Math" panose="02040503050406030204" pitchFamily="18" charset="0"/>
                                <a:ea typeface="Cambria Math" panose="02040503050406030204" pitchFamily="18" charset="0"/>
                              </a:rPr>
                              <m:t>𝔼</m:t>
                            </m:r>
                            <m:d>
                              <m:dPr>
                                <m:begChr m:val="["/>
                                <m:endChr m:val="]"/>
                                <m:ctrlPr>
                                  <a:rPr lang="fr-FR" sz="1600" b="0" i="1">
                                    <a:solidFill>
                                      <a:schemeClr val="tx1">
                                        <a:lumMod val="50000"/>
                                      </a:schemeClr>
                                    </a:solidFill>
                                    <a:latin typeface="Cambria Math" panose="02040503050406030204" pitchFamily="18" charset="0"/>
                                    <a:ea typeface="Cambria Math" panose="02040503050406030204" pitchFamily="18" charset="0"/>
                                  </a:rPr>
                                </m:ctrlPr>
                              </m:dPr>
                              <m:e>
                                <m:sSup>
                                  <m:sSupPr>
                                    <m:ctrlPr>
                                      <a:rPr lang="fr-FR" sz="1600" b="0" i="1" smtClean="0">
                                        <a:solidFill>
                                          <a:schemeClr val="tx1">
                                            <a:lumMod val="50000"/>
                                          </a:schemeClr>
                                        </a:solidFill>
                                        <a:latin typeface="Cambria Math" panose="02040503050406030204" pitchFamily="18" charset="0"/>
                                        <a:ea typeface="Cambria Math" panose="02040503050406030204" pitchFamily="18" charset="0"/>
                                      </a:rPr>
                                    </m:ctrlPr>
                                  </m:sSupPr>
                                  <m:e>
                                    <m:r>
                                      <a:rPr lang="fr-FR" sz="1600" b="0" i="1" smtClean="0">
                                        <a:solidFill>
                                          <a:schemeClr val="tx1">
                                            <a:lumMod val="50000"/>
                                          </a:schemeClr>
                                        </a:solidFill>
                                        <a:latin typeface="Cambria Math" panose="02040503050406030204" pitchFamily="18" charset="0"/>
                                        <a:ea typeface="Cambria Math" panose="02040503050406030204" pitchFamily="18" charset="0"/>
                                      </a:rPr>
                                      <m:t>(</m:t>
                                    </m:r>
                                    <m:acc>
                                      <m:accPr>
                                        <m:chr m:val="̂"/>
                                        <m:ctrlPr>
                                          <a:rPr lang="fr-FR" sz="1600" b="0" i="1">
                                            <a:solidFill>
                                              <a:schemeClr val="tx1">
                                                <a:lumMod val="50000"/>
                                              </a:schemeClr>
                                            </a:solidFill>
                                            <a:latin typeface="Cambria Math" panose="02040503050406030204" pitchFamily="18" charset="0"/>
                                            <a:ea typeface="Cambria Math" panose="02040503050406030204" pitchFamily="18" charset="0"/>
                                          </a:rPr>
                                        </m:ctrlPr>
                                      </m:accPr>
                                      <m:e>
                                        <m:r>
                                          <a:rPr lang="fr-FR" sz="1600" b="0" i="1">
                                            <a:solidFill>
                                              <a:schemeClr val="tx1">
                                                <a:lumMod val="50000"/>
                                              </a:schemeClr>
                                            </a:solidFill>
                                            <a:latin typeface="Cambria Math" panose="02040503050406030204" pitchFamily="18" charset="0"/>
                                            <a:ea typeface="Cambria Math" panose="02040503050406030204" pitchFamily="18" charset="0"/>
                                          </a:rPr>
                                          <m:t>𝜃</m:t>
                                        </m:r>
                                      </m:e>
                                    </m:acc>
                                    <m:r>
                                      <a:rPr lang="fr-FR" sz="1600" b="0" i="1">
                                        <a:solidFill>
                                          <a:schemeClr val="tx1">
                                            <a:lumMod val="50000"/>
                                          </a:schemeClr>
                                        </a:solidFill>
                                        <a:latin typeface="Cambria Math" panose="02040503050406030204" pitchFamily="18" charset="0"/>
                                      </a:rPr>
                                      <m:t>−</m:t>
                                    </m:r>
                                    <m:r>
                                      <a:rPr lang="fr-FR" sz="1600" b="0" i="1" smtClean="0">
                                        <a:solidFill>
                                          <a:schemeClr val="tx1">
                                            <a:lumMod val="50000"/>
                                          </a:schemeClr>
                                        </a:solidFill>
                                        <a:latin typeface="Cambria Math" panose="02040503050406030204" pitchFamily="18" charset="0"/>
                                        <a:ea typeface="Cambria Math" panose="02040503050406030204" pitchFamily="18" charset="0"/>
                                      </a:rPr>
                                      <m:t>𝔼</m:t>
                                    </m:r>
                                    <m:d>
                                      <m:dPr>
                                        <m:ctrlPr>
                                          <a:rPr lang="fr-FR" sz="1600" b="0" i="1" smtClean="0">
                                            <a:solidFill>
                                              <a:schemeClr val="tx1">
                                                <a:lumMod val="50000"/>
                                              </a:schemeClr>
                                            </a:solidFill>
                                            <a:latin typeface="Cambria Math" panose="02040503050406030204" pitchFamily="18" charset="0"/>
                                            <a:ea typeface="Cambria Math" panose="02040503050406030204" pitchFamily="18" charset="0"/>
                                          </a:rPr>
                                        </m:ctrlPr>
                                      </m:dPr>
                                      <m:e>
                                        <m:acc>
                                          <m:accPr>
                                            <m:chr m:val="̂"/>
                                            <m:ctrlPr>
                                              <a:rPr lang="fr-FR" sz="1600" b="0" i="1" smtClean="0">
                                                <a:solidFill>
                                                  <a:schemeClr val="tx1">
                                                    <a:lumMod val="50000"/>
                                                  </a:schemeClr>
                                                </a:solidFill>
                                                <a:latin typeface="Cambria Math" panose="02040503050406030204" pitchFamily="18" charset="0"/>
                                                <a:ea typeface="Cambria Math" panose="02040503050406030204" pitchFamily="18" charset="0"/>
                                              </a:rPr>
                                            </m:ctrlPr>
                                          </m:accPr>
                                          <m:e>
                                            <m:r>
                                              <m:rPr>
                                                <m:brk m:alnAt="7"/>
                                              </m:rPr>
                                              <a:rPr lang="fr-FR" sz="1600" b="0" i="1" smtClean="0">
                                                <a:solidFill>
                                                  <a:schemeClr val="tx1">
                                                    <a:lumMod val="50000"/>
                                                  </a:schemeClr>
                                                </a:solidFill>
                                                <a:latin typeface="Cambria Math" panose="02040503050406030204" pitchFamily="18" charset="0"/>
                                                <a:ea typeface="Cambria Math" panose="02040503050406030204" pitchFamily="18" charset="0"/>
                                              </a:rPr>
                                              <m:t>𝜃</m:t>
                                            </m:r>
                                          </m:e>
                                        </m:acc>
                                      </m:e>
                                    </m:d>
                                    <m:r>
                                      <a:rPr lang="fr-FR" sz="1600" b="0" i="1" smtClean="0">
                                        <a:solidFill>
                                          <a:schemeClr val="tx1">
                                            <a:lumMod val="50000"/>
                                          </a:schemeClr>
                                        </a:solidFill>
                                        <a:latin typeface="Cambria Math" panose="02040503050406030204" pitchFamily="18" charset="0"/>
                                        <a:ea typeface="Cambria Math" panose="02040503050406030204" pitchFamily="18" charset="0"/>
                                      </a:rPr>
                                      <m:t>+</m:t>
                                    </m:r>
                                    <m:r>
                                      <a:rPr lang="fr-FR" sz="1600" b="0" i="1" smtClean="0">
                                        <a:solidFill>
                                          <a:schemeClr val="tx1">
                                            <a:lumMod val="50000"/>
                                          </a:schemeClr>
                                        </a:solidFill>
                                        <a:latin typeface="Cambria Math" panose="02040503050406030204" pitchFamily="18" charset="0"/>
                                        <a:ea typeface="Cambria Math" panose="02040503050406030204" pitchFamily="18" charset="0"/>
                                      </a:rPr>
                                      <m:t>𝔼</m:t>
                                    </m:r>
                                    <m:d>
                                      <m:dPr>
                                        <m:ctrlPr>
                                          <a:rPr lang="fr-FR" sz="1600" b="0" i="1" smtClean="0">
                                            <a:solidFill>
                                              <a:schemeClr val="tx1">
                                                <a:lumMod val="50000"/>
                                              </a:schemeClr>
                                            </a:solidFill>
                                            <a:latin typeface="Cambria Math" panose="02040503050406030204" pitchFamily="18" charset="0"/>
                                            <a:ea typeface="Cambria Math" panose="02040503050406030204" pitchFamily="18" charset="0"/>
                                          </a:rPr>
                                        </m:ctrlPr>
                                      </m:dPr>
                                      <m:e>
                                        <m:acc>
                                          <m:accPr>
                                            <m:chr m:val="̂"/>
                                            <m:ctrlPr>
                                              <a:rPr lang="fr-FR" sz="1600" b="0" i="1" smtClean="0">
                                                <a:solidFill>
                                                  <a:schemeClr val="tx1">
                                                    <a:lumMod val="50000"/>
                                                  </a:schemeClr>
                                                </a:solidFill>
                                                <a:latin typeface="Cambria Math" panose="02040503050406030204" pitchFamily="18" charset="0"/>
                                                <a:ea typeface="Cambria Math" panose="02040503050406030204" pitchFamily="18" charset="0"/>
                                              </a:rPr>
                                            </m:ctrlPr>
                                          </m:accPr>
                                          <m:e>
                                            <m:r>
                                              <m:rPr>
                                                <m:brk m:alnAt="7"/>
                                              </m:rPr>
                                              <a:rPr lang="fr-FR" sz="1600" b="0" i="1" smtClean="0">
                                                <a:solidFill>
                                                  <a:schemeClr val="tx1">
                                                    <a:lumMod val="50000"/>
                                                  </a:schemeClr>
                                                </a:solidFill>
                                                <a:latin typeface="Cambria Math" panose="02040503050406030204" pitchFamily="18" charset="0"/>
                                                <a:ea typeface="Cambria Math" panose="02040503050406030204" pitchFamily="18" charset="0"/>
                                              </a:rPr>
                                              <m:t>𝜃</m:t>
                                            </m:r>
                                          </m:e>
                                        </m:acc>
                                      </m:e>
                                    </m:d>
                                    <m:r>
                                      <a:rPr lang="fr-FR" sz="1600" b="0" i="1" smtClean="0">
                                        <a:solidFill>
                                          <a:schemeClr val="tx1">
                                            <a:lumMod val="50000"/>
                                          </a:schemeClr>
                                        </a:solidFill>
                                        <a:latin typeface="Cambria Math" panose="02040503050406030204" pitchFamily="18" charset="0"/>
                                        <a:ea typeface="Cambria Math" panose="02040503050406030204" pitchFamily="18" charset="0"/>
                                      </a:rPr>
                                      <m:t>−</m:t>
                                    </m:r>
                                    <m:r>
                                      <a:rPr lang="fr-FR" sz="1600" b="0" i="1" smtClean="0">
                                        <a:solidFill>
                                          <a:schemeClr val="tx1">
                                            <a:lumMod val="50000"/>
                                          </a:schemeClr>
                                        </a:solidFill>
                                        <a:latin typeface="Cambria Math" panose="02040503050406030204" pitchFamily="18" charset="0"/>
                                        <a:ea typeface="Cambria Math" panose="02040503050406030204" pitchFamily="18" charset="0"/>
                                      </a:rPr>
                                      <m:t>𝜃</m:t>
                                    </m:r>
                                    <m:r>
                                      <a:rPr lang="fr-FR" sz="1600" b="0" i="1" smtClean="0">
                                        <a:solidFill>
                                          <a:schemeClr val="tx1">
                                            <a:lumMod val="50000"/>
                                          </a:schemeClr>
                                        </a:solidFill>
                                        <a:latin typeface="Cambria Math" panose="02040503050406030204" pitchFamily="18" charset="0"/>
                                        <a:ea typeface="Cambria Math" panose="02040503050406030204" pitchFamily="18" charset="0"/>
                                      </a:rPr>
                                      <m:t>)</m:t>
                                    </m:r>
                                  </m:e>
                                  <m:sup>
                                    <m:r>
                                      <a:rPr lang="fr-FR" sz="1600" b="0" i="1" smtClean="0">
                                        <a:solidFill>
                                          <a:schemeClr val="tx1">
                                            <a:lumMod val="50000"/>
                                          </a:schemeClr>
                                        </a:solidFill>
                                        <a:latin typeface="Cambria Math" panose="02040503050406030204" pitchFamily="18" charset="0"/>
                                      </a:rPr>
                                      <m:t>2</m:t>
                                    </m:r>
                                  </m:sup>
                                </m:sSup>
                              </m:e>
                            </m:d>
                            <m:r>
                              <a:rPr lang="fr-FR" sz="1600" b="0" i="1" smtClean="0">
                                <a:solidFill>
                                  <a:schemeClr val="tx1">
                                    <a:lumMod val="50000"/>
                                  </a:schemeClr>
                                </a:solidFill>
                                <a:latin typeface="Cambria Math" panose="02040503050406030204" pitchFamily="18" charset="0"/>
                              </a:rPr>
                              <m:t>                                                                         </m:t>
                            </m:r>
                          </m:e>
                        </m:mr>
                        <m:mr>
                          <m:e/>
                          <m:e>
                            <m:r>
                              <a:rPr lang="fr-FR" sz="1600" b="0" i="1" smtClean="0">
                                <a:solidFill>
                                  <a:schemeClr val="tx1">
                                    <a:lumMod val="50000"/>
                                  </a:schemeClr>
                                </a:solidFill>
                                <a:latin typeface="Cambria Math" panose="02040503050406030204" pitchFamily="18" charset="0"/>
                              </a:rPr>
                              <m:t>=</m:t>
                            </m:r>
                          </m:e>
                          <m:e>
                            <m:limLow>
                              <m:limLowPr>
                                <m:ctrlPr>
                                  <a:rPr lang="fr-FR" sz="1600" b="0" i="1" smtClean="0">
                                    <a:solidFill>
                                      <a:schemeClr val="tx1">
                                        <a:lumMod val="50000"/>
                                      </a:schemeClr>
                                    </a:solidFill>
                                    <a:latin typeface="Cambria Math" panose="02040503050406030204" pitchFamily="18" charset="0"/>
                                  </a:rPr>
                                </m:ctrlPr>
                              </m:limLowPr>
                              <m:e>
                                <m:groupChr>
                                  <m:groupChrPr>
                                    <m:chr m:val="⏟"/>
                                    <m:ctrlPr>
                                      <a:rPr lang="fr-FR" sz="1600" b="0" i="1" smtClean="0">
                                        <a:solidFill>
                                          <a:schemeClr val="tx1">
                                            <a:lumMod val="50000"/>
                                          </a:schemeClr>
                                        </a:solidFill>
                                        <a:latin typeface="Cambria Math" panose="02040503050406030204" pitchFamily="18" charset="0"/>
                                      </a:rPr>
                                    </m:ctrlPr>
                                  </m:groupChrPr>
                                  <m:e>
                                    <m:r>
                                      <a:rPr lang="fr-FR" sz="1600" b="0" i="1">
                                        <a:solidFill>
                                          <a:schemeClr val="tx1">
                                            <a:lumMod val="50000"/>
                                          </a:schemeClr>
                                        </a:solidFill>
                                        <a:latin typeface="Cambria Math" panose="02040503050406030204" pitchFamily="18" charset="0"/>
                                        <a:ea typeface="Cambria Math" panose="02040503050406030204" pitchFamily="18" charset="0"/>
                                      </a:rPr>
                                      <m:t>𝔼</m:t>
                                    </m:r>
                                    <m:d>
                                      <m:dPr>
                                        <m:begChr m:val="["/>
                                        <m:endChr m:val="]"/>
                                        <m:ctrlPr>
                                          <a:rPr lang="fr-FR" sz="1600" b="0" i="1">
                                            <a:solidFill>
                                              <a:schemeClr val="tx1">
                                                <a:lumMod val="50000"/>
                                              </a:schemeClr>
                                            </a:solidFill>
                                            <a:latin typeface="Cambria Math" panose="02040503050406030204" pitchFamily="18" charset="0"/>
                                            <a:ea typeface="Cambria Math" panose="02040503050406030204" pitchFamily="18" charset="0"/>
                                          </a:rPr>
                                        </m:ctrlPr>
                                      </m:dPr>
                                      <m:e>
                                        <m:sSup>
                                          <m:sSupPr>
                                            <m:ctrlPr>
                                              <a:rPr lang="fr-FR" sz="1600" b="0" i="1" smtClean="0">
                                                <a:solidFill>
                                                  <a:schemeClr val="tx1">
                                                    <a:lumMod val="50000"/>
                                                  </a:schemeClr>
                                                </a:solidFill>
                                                <a:latin typeface="Cambria Math" panose="02040503050406030204" pitchFamily="18" charset="0"/>
                                                <a:ea typeface="Cambria Math" panose="02040503050406030204" pitchFamily="18" charset="0"/>
                                              </a:rPr>
                                            </m:ctrlPr>
                                          </m:sSupPr>
                                          <m:e>
                                            <m:d>
                                              <m:dPr>
                                                <m:ctrlPr>
                                                  <a:rPr lang="fr-FR" sz="1600" b="0" i="1" smtClean="0">
                                                    <a:solidFill>
                                                      <a:schemeClr val="tx1">
                                                        <a:lumMod val="50000"/>
                                                      </a:schemeClr>
                                                    </a:solidFill>
                                                    <a:latin typeface="Cambria Math" panose="02040503050406030204" pitchFamily="18" charset="0"/>
                                                    <a:ea typeface="Cambria Math" panose="02040503050406030204" pitchFamily="18" charset="0"/>
                                                  </a:rPr>
                                                </m:ctrlPr>
                                              </m:dPr>
                                              <m:e>
                                                <m:acc>
                                                  <m:accPr>
                                                    <m:chr m:val="̂"/>
                                                    <m:ctrlPr>
                                                      <a:rPr lang="fr-FR" sz="1600" b="0" i="1">
                                                        <a:solidFill>
                                                          <a:schemeClr val="tx1">
                                                            <a:lumMod val="50000"/>
                                                          </a:schemeClr>
                                                        </a:solidFill>
                                                        <a:latin typeface="Cambria Math" panose="02040503050406030204" pitchFamily="18" charset="0"/>
                                                        <a:ea typeface="Cambria Math" panose="02040503050406030204" pitchFamily="18" charset="0"/>
                                                      </a:rPr>
                                                    </m:ctrlPr>
                                                  </m:accPr>
                                                  <m:e>
                                                    <m:r>
                                                      <m:rPr>
                                                        <m:brk m:alnAt="7"/>
                                                      </m:rPr>
                                                      <a:rPr lang="fr-FR" sz="1600" b="0" i="1">
                                                        <a:solidFill>
                                                          <a:schemeClr val="tx1">
                                                            <a:lumMod val="50000"/>
                                                          </a:schemeClr>
                                                        </a:solidFill>
                                                        <a:latin typeface="Cambria Math" panose="02040503050406030204" pitchFamily="18" charset="0"/>
                                                        <a:ea typeface="Cambria Math" panose="02040503050406030204" pitchFamily="18" charset="0"/>
                                                      </a:rPr>
                                                      <m:t>𝜃</m:t>
                                                    </m:r>
                                                  </m:e>
                                                </m:acc>
                                                <m:r>
                                                  <m:rPr>
                                                    <m:brk m:alnAt="7"/>
                                                  </m:rPr>
                                                  <a:rPr lang="fr-FR" sz="1600" b="0" i="1">
                                                    <a:solidFill>
                                                      <a:schemeClr val="tx1">
                                                        <a:lumMod val="50000"/>
                                                      </a:schemeClr>
                                                    </a:solidFill>
                                                    <a:latin typeface="Cambria Math" panose="02040503050406030204" pitchFamily="18" charset="0"/>
                                                  </a:rPr>
                                                  <m:t>−</m:t>
                                                </m:r>
                                                <m:r>
                                                  <a:rPr lang="fr-FR" sz="1600" b="0" i="1">
                                                    <a:solidFill>
                                                      <a:schemeClr val="tx1">
                                                        <a:lumMod val="50000"/>
                                                      </a:schemeClr>
                                                    </a:solidFill>
                                                    <a:latin typeface="Cambria Math" panose="02040503050406030204" pitchFamily="18" charset="0"/>
                                                    <a:ea typeface="Cambria Math" panose="02040503050406030204" pitchFamily="18" charset="0"/>
                                                  </a:rPr>
                                                  <m:t>𝔼</m:t>
                                                </m:r>
                                                <m:d>
                                                  <m:dPr>
                                                    <m:ctrlPr>
                                                      <a:rPr lang="fr-FR" sz="1600" b="0" i="1">
                                                        <a:solidFill>
                                                          <a:schemeClr val="tx1">
                                                            <a:lumMod val="50000"/>
                                                          </a:schemeClr>
                                                        </a:solidFill>
                                                        <a:latin typeface="Cambria Math" panose="02040503050406030204" pitchFamily="18" charset="0"/>
                                                        <a:ea typeface="Cambria Math" panose="02040503050406030204" pitchFamily="18" charset="0"/>
                                                      </a:rPr>
                                                    </m:ctrlPr>
                                                  </m:dPr>
                                                  <m:e>
                                                    <m:acc>
                                                      <m:accPr>
                                                        <m:chr m:val="̂"/>
                                                        <m:ctrlPr>
                                                          <a:rPr lang="fr-FR" sz="1600" b="0" i="1">
                                                            <a:solidFill>
                                                              <a:schemeClr val="tx1">
                                                                <a:lumMod val="50000"/>
                                                              </a:schemeClr>
                                                            </a:solidFill>
                                                            <a:latin typeface="Cambria Math" panose="02040503050406030204" pitchFamily="18" charset="0"/>
                                                            <a:ea typeface="Cambria Math" panose="02040503050406030204" pitchFamily="18" charset="0"/>
                                                          </a:rPr>
                                                        </m:ctrlPr>
                                                      </m:accPr>
                                                      <m:e>
                                                        <m:r>
                                                          <m:rPr>
                                                            <m:brk m:alnAt="7"/>
                                                          </m:rPr>
                                                          <a:rPr lang="fr-FR" sz="1600" b="0" i="1">
                                                            <a:solidFill>
                                                              <a:schemeClr val="tx1">
                                                                <a:lumMod val="50000"/>
                                                              </a:schemeClr>
                                                            </a:solidFill>
                                                            <a:latin typeface="Cambria Math" panose="02040503050406030204" pitchFamily="18" charset="0"/>
                                                            <a:ea typeface="Cambria Math" panose="02040503050406030204" pitchFamily="18" charset="0"/>
                                                          </a:rPr>
                                                          <m:t>𝜃</m:t>
                                                        </m:r>
                                                      </m:e>
                                                    </m:acc>
                                                  </m:e>
                                                </m:d>
                                              </m:e>
                                            </m:d>
                                          </m:e>
                                          <m:sup>
                                            <m:r>
                                              <a:rPr lang="fr-FR" sz="1600" b="0" i="1" smtClean="0">
                                                <a:solidFill>
                                                  <a:schemeClr val="tx1">
                                                    <a:lumMod val="50000"/>
                                                  </a:schemeClr>
                                                </a:solidFill>
                                                <a:latin typeface="Cambria Math" panose="02040503050406030204" pitchFamily="18" charset="0"/>
                                                <a:ea typeface="Cambria Math" panose="02040503050406030204" pitchFamily="18" charset="0"/>
                                              </a:rPr>
                                              <m:t>2</m:t>
                                            </m:r>
                                          </m:sup>
                                        </m:sSup>
                                      </m:e>
                                    </m:d>
                                  </m:e>
                                </m:groupChr>
                              </m:e>
                              <m:lim>
                                <m:r>
                                  <m:rPr>
                                    <m:sty m:val="p"/>
                                  </m:rPr>
                                  <a:rPr lang="fr-FR" sz="1600" b="0" i="0" smtClean="0">
                                    <a:solidFill>
                                      <a:schemeClr val="tx1">
                                        <a:lumMod val="50000"/>
                                      </a:schemeClr>
                                    </a:solidFill>
                                    <a:latin typeface="Cambria Math" panose="02040503050406030204" pitchFamily="18" charset="0"/>
                                  </a:rPr>
                                  <m:t>Var</m:t>
                                </m:r>
                                <m:r>
                                  <a:rPr lang="fr-FR" sz="1600" b="0" i="1" smtClean="0">
                                    <a:solidFill>
                                      <a:schemeClr val="tx1">
                                        <a:lumMod val="50000"/>
                                      </a:schemeClr>
                                    </a:solidFill>
                                    <a:latin typeface="Cambria Math" panose="02040503050406030204" pitchFamily="18" charset="0"/>
                                  </a:rPr>
                                  <m:t>(</m:t>
                                </m:r>
                                <m:acc>
                                  <m:accPr>
                                    <m:chr m:val="̂"/>
                                    <m:ctrlPr>
                                      <a:rPr lang="fr-FR" sz="1600" b="0" i="1" smtClean="0">
                                        <a:solidFill>
                                          <a:schemeClr val="tx1">
                                            <a:lumMod val="50000"/>
                                          </a:schemeClr>
                                        </a:solidFill>
                                        <a:latin typeface="Cambria Math" panose="02040503050406030204" pitchFamily="18" charset="0"/>
                                      </a:rPr>
                                    </m:ctrlPr>
                                  </m:accPr>
                                  <m:e>
                                    <m:r>
                                      <m:rPr>
                                        <m:brk m:alnAt="7"/>
                                      </m:rPr>
                                      <a:rPr lang="fr-FR" sz="1600" b="0" i="1" smtClean="0">
                                        <a:solidFill>
                                          <a:schemeClr val="tx1">
                                            <a:lumMod val="50000"/>
                                          </a:schemeClr>
                                        </a:solidFill>
                                        <a:latin typeface="Cambria Math" panose="02040503050406030204" pitchFamily="18" charset="0"/>
                                      </a:rPr>
                                      <m:t>𝜃</m:t>
                                    </m:r>
                                  </m:e>
                                </m:acc>
                                <m:r>
                                  <m:rPr>
                                    <m:brk m:alnAt="7"/>
                                  </m:rPr>
                                  <a:rPr lang="fr-FR" sz="1600" b="0" i="1" smtClean="0">
                                    <a:solidFill>
                                      <a:schemeClr val="tx1">
                                        <a:lumMod val="50000"/>
                                      </a:schemeClr>
                                    </a:solidFill>
                                    <a:latin typeface="Cambria Math" panose="02040503050406030204" pitchFamily="18" charset="0"/>
                                  </a:rPr>
                                  <m:t>)</m:t>
                                </m:r>
                              </m:lim>
                            </m:limLow>
                            <m:r>
                              <a:rPr lang="fr-FR" sz="1600" b="0" i="1" smtClean="0">
                                <a:solidFill>
                                  <a:schemeClr val="tx1">
                                    <a:lumMod val="50000"/>
                                  </a:schemeClr>
                                </a:solidFill>
                                <a:latin typeface="Cambria Math" panose="02040503050406030204" pitchFamily="18" charset="0"/>
                              </a:rPr>
                              <m:t>+</m:t>
                            </m:r>
                            <m:limLow>
                              <m:limLowPr>
                                <m:ctrlPr>
                                  <a:rPr lang="fr-FR" sz="1600" b="0" i="1" smtClean="0">
                                    <a:solidFill>
                                      <a:schemeClr val="tx1">
                                        <a:lumMod val="50000"/>
                                      </a:schemeClr>
                                    </a:solidFill>
                                    <a:latin typeface="Cambria Math" panose="02040503050406030204" pitchFamily="18" charset="0"/>
                                  </a:rPr>
                                </m:ctrlPr>
                              </m:limLowPr>
                              <m:e>
                                <m:groupChr>
                                  <m:groupChrPr>
                                    <m:chr m:val="⏟"/>
                                    <m:ctrlPr>
                                      <a:rPr lang="fr-FR" sz="1600" b="0" i="1" smtClean="0">
                                        <a:solidFill>
                                          <a:schemeClr val="tx1">
                                            <a:lumMod val="50000"/>
                                          </a:schemeClr>
                                        </a:solidFill>
                                        <a:latin typeface="Cambria Math" panose="02040503050406030204" pitchFamily="18" charset="0"/>
                                      </a:rPr>
                                    </m:ctrlPr>
                                  </m:groupChrPr>
                                  <m:e>
                                    <m:r>
                                      <a:rPr lang="fr-FR" sz="1600" b="0" i="1">
                                        <a:solidFill>
                                          <a:schemeClr val="tx1">
                                            <a:lumMod val="50000"/>
                                          </a:schemeClr>
                                        </a:solidFill>
                                        <a:latin typeface="Cambria Math" panose="02040503050406030204" pitchFamily="18" charset="0"/>
                                        <a:ea typeface="Cambria Math" panose="02040503050406030204" pitchFamily="18" charset="0"/>
                                      </a:rPr>
                                      <m:t>𝔼</m:t>
                                    </m:r>
                                    <m:d>
                                      <m:dPr>
                                        <m:begChr m:val="["/>
                                        <m:endChr m:val="]"/>
                                        <m:ctrlPr>
                                          <a:rPr lang="fr-FR" sz="1600" b="0" i="1">
                                            <a:solidFill>
                                              <a:schemeClr val="tx1">
                                                <a:lumMod val="50000"/>
                                              </a:schemeClr>
                                            </a:solidFill>
                                            <a:latin typeface="Cambria Math" panose="02040503050406030204" pitchFamily="18" charset="0"/>
                                            <a:ea typeface="Cambria Math" panose="02040503050406030204" pitchFamily="18" charset="0"/>
                                          </a:rPr>
                                        </m:ctrlPr>
                                      </m:dPr>
                                      <m:e>
                                        <m:sSup>
                                          <m:sSupPr>
                                            <m:ctrlPr>
                                              <a:rPr lang="fr-FR" sz="1600" b="0" i="1">
                                                <a:solidFill>
                                                  <a:schemeClr val="tx1">
                                                    <a:lumMod val="50000"/>
                                                  </a:schemeClr>
                                                </a:solidFill>
                                                <a:latin typeface="Cambria Math" panose="02040503050406030204" pitchFamily="18" charset="0"/>
                                                <a:ea typeface="Cambria Math" panose="02040503050406030204" pitchFamily="18" charset="0"/>
                                              </a:rPr>
                                            </m:ctrlPr>
                                          </m:sSupPr>
                                          <m:e>
                                            <m:d>
                                              <m:dPr>
                                                <m:ctrlPr>
                                                  <a:rPr lang="fr-FR" sz="1600" b="0" i="1">
                                                    <a:solidFill>
                                                      <a:schemeClr val="tx1">
                                                        <a:lumMod val="50000"/>
                                                      </a:schemeClr>
                                                    </a:solidFill>
                                                    <a:latin typeface="Cambria Math" panose="02040503050406030204" pitchFamily="18" charset="0"/>
                                                    <a:ea typeface="Cambria Math" panose="02040503050406030204" pitchFamily="18" charset="0"/>
                                                  </a:rPr>
                                                </m:ctrlPr>
                                              </m:dPr>
                                              <m:e>
                                                <m:r>
                                                  <a:rPr lang="fr-FR" sz="1600" b="0" i="1">
                                                    <a:solidFill>
                                                      <a:schemeClr val="tx1">
                                                        <a:lumMod val="50000"/>
                                                      </a:schemeClr>
                                                    </a:solidFill>
                                                    <a:latin typeface="Cambria Math" panose="02040503050406030204" pitchFamily="18" charset="0"/>
                                                    <a:ea typeface="Cambria Math" panose="02040503050406030204" pitchFamily="18" charset="0"/>
                                                  </a:rPr>
                                                  <m:t>𝔼</m:t>
                                                </m:r>
                                                <m:d>
                                                  <m:dPr>
                                                    <m:ctrlPr>
                                                      <a:rPr lang="fr-FR" sz="1600" b="0" i="1">
                                                        <a:solidFill>
                                                          <a:schemeClr val="tx1">
                                                            <a:lumMod val="50000"/>
                                                          </a:schemeClr>
                                                        </a:solidFill>
                                                        <a:latin typeface="Cambria Math" panose="02040503050406030204" pitchFamily="18" charset="0"/>
                                                        <a:ea typeface="Cambria Math" panose="02040503050406030204" pitchFamily="18" charset="0"/>
                                                      </a:rPr>
                                                    </m:ctrlPr>
                                                  </m:dPr>
                                                  <m:e>
                                                    <m:acc>
                                                      <m:accPr>
                                                        <m:chr m:val="̂"/>
                                                        <m:ctrlPr>
                                                          <a:rPr lang="fr-FR" sz="1600" b="0" i="1">
                                                            <a:solidFill>
                                                              <a:schemeClr val="tx1">
                                                                <a:lumMod val="50000"/>
                                                              </a:schemeClr>
                                                            </a:solidFill>
                                                            <a:latin typeface="Cambria Math" panose="02040503050406030204" pitchFamily="18" charset="0"/>
                                                            <a:ea typeface="Cambria Math" panose="02040503050406030204" pitchFamily="18" charset="0"/>
                                                          </a:rPr>
                                                        </m:ctrlPr>
                                                      </m:accPr>
                                                      <m:e>
                                                        <m:r>
                                                          <m:rPr>
                                                            <m:brk m:alnAt="7"/>
                                                          </m:rPr>
                                                          <a:rPr lang="fr-FR" sz="1600" b="0" i="1">
                                                            <a:solidFill>
                                                              <a:schemeClr val="tx1">
                                                                <a:lumMod val="50000"/>
                                                              </a:schemeClr>
                                                            </a:solidFill>
                                                            <a:latin typeface="Cambria Math" panose="02040503050406030204" pitchFamily="18" charset="0"/>
                                                            <a:ea typeface="Cambria Math" panose="02040503050406030204" pitchFamily="18" charset="0"/>
                                                          </a:rPr>
                                                          <m:t>𝜃</m:t>
                                                        </m:r>
                                                      </m:e>
                                                    </m:acc>
                                                  </m:e>
                                                </m:d>
                                                <m:r>
                                                  <a:rPr lang="fr-FR" sz="1600" b="0" i="1">
                                                    <a:solidFill>
                                                      <a:schemeClr val="tx1">
                                                        <a:lumMod val="50000"/>
                                                      </a:schemeClr>
                                                    </a:solidFill>
                                                    <a:latin typeface="Cambria Math" panose="02040503050406030204" pitchFamily="18" charset="0"/>
                                                    <a:ea typeface="Cambria Math" panose="02040503050406030204" pitchFamily="18" charset="0"/>
                                                  </a:rPr>
                                                  <m:t>−</m:t>
                                                </m:r>
                                                <m:r>
                                                  <a:rPr lang="fr-FR" sz="1600" b="0" i="1">
                                                    <a:solidFill>
                                                      <a:schemeClr val="tx1">
                                                        <a:lumMod val="50000"/>
                                                      </a:schemeClr>
                                                    </a:solidFill>
                                                    <a:latin typeface="Cambria Math" panose="02040503050406030204" pitchFamily="18" charset="0"/>
                                                    <a:ea typeface="Cambria Math" panose="02040503050406030204" pitchFamily="18" charset="0"/>
                                                  </a:rPr>
                                                  <m:t>𝜃</m:t>
                                                </m:r>
                                              </m:e>
                                            </m:d>
                                          </m:e>
                                          <m:sup>
                                            <m:r>
                                              <a:rPr lang="fr-FR" sz="1600" b="0" i="1">
                                                <a:solidFill>
                                                  <a:schemeClr val="tx1">
                                                    <a:lumMod val="50000"/>
                                                  </a:schemeClr>
                                                </a:solidFill>
                                                <a:latin typeface="Cambria Math" panose="02040503050406030204" pitchFamily="18" charset="0"/>
                                                <a:ea typeface="Cambria Math" panose="02040503050406030204" pitchFamily="18" charset="0"/>
                                              </a:rPr>
                                              <m:t>2</m:t>
                                            </m:r>
                                          </m:sup>
                                        </m:sSup>
                                      </m:e>
                                    </m:d>
                                  </m:e>
                                </m:groupChr>
                              </m:e>
                              <m:lim>
                                <m:sSup>
                                  <m:sSupPr>
                                    <m:ctrlPr>
                                      <a:rPr lang="fr-FR" sz="1600" b="0" i="1">
                                        <a:solidFill>
                                          <a:schemeClr val="tx1">
                                            <a:lumMod val="50000"/>
                                          </a:schemeClr>
                                        </a:solidFill>
                                        <a:latin typeface="Cambria Math" panose="02040503050406030204" pitchFamily="18" charset="0"/>
                                        <a:ea typeface="Cambria Math" panose="02040503050406030204" pitchFamily="18" charset="0"/>
                                      </a:rPr>
                                    </m:ctrlPr>
                                  </m:sSupPr>
                                  <m:e>
                                    <m:d>
                                      <m:dPr>
                                        <m:ctrlPr>
                                          <a:rPr lang="fr-FR" sz="1600" b="0" i="1">
                                            <a:solidFill>
                                              <a:schemeClr val="tx1">
                                                <a:lumMod val="50000"/>
                                              </a:schemeClr>
                                            </a:solidFill>
                                            <a:latin typeface="Cambria Math" panose="02040503050406030204" pitchFamily="18" charset="0"/>
                                            <a:ea typeface="Cambria Math" panose="02040503050406030204" pitchFamily="18" charset="0"/>
                                          </a:rPr>
                                        </m:ctrlPr>
                                      </m:dPr>
                                      <m:e>
                                        <m:r>
                                          <a:rPr lang="fr-FR" sz="1600" b="0" i="1">
                                            <a:solidFill>
                                              <a:schemeClr val="tx1">
                                                <a:lumMod val="50000"/>
                                              </a:schemeClr>
                                            </a:solidFill>
                                            <a:latin typeface="Cambria Math" panose="02040503050406030204" pitchFamily="18" charset="0"/>
                                            <a:ea typeface="Cambria Math" panose="02040503050406030204" pitchFamily="18" charset="0"/>
                                          </a:rPr>
                                          <m:t>𝔼</m:t>
                                        </m:r>
                                        <m:d>
                                          <m:dPr>
                                            <m:ctrlPr>
                                              <a:rPr lang="fr-FR" sz="1600" b="0" i="1">
                                                <a:solidFill>
                                                  <a:schemeClr val="tx1">
                                                    <a:lumMod val="50000"/>
                                                  </a:schemeClr>
                                                </a:solidFill>
                                                <a:latin typeface="Cambria Math" panose="02040503050406030204" pitchFamily="18" charset="0"/>
                                                <a:ea typeface="Cambria Math" panose="02040503050406030204" pitchFamily="18" charset="0"/>
                                              </a:rPr>
                                            </m:ctrlPr>
                                          </m:dPr>
                                          <m:e>
                                            <m:acc>
                                              <m:accPr>
                                                <m:chr m:val="̂"/>
                                                <m:ctrlPr>
                                                  <a:rPr lang="fr-FR" sz="1600" b="0" i="1">
                                                    <a:solidFill>
                                                      <a:schemeClr val="tx1">
                                                        <a:lumMod val="50000"/>
                                                      </a:schemeClr>
                                                    </a:solidFill>
                                                    <a:latin typeface="Cambria Math" panose="02040503050406030204" pitchFamily="18" charset="0"/>
                                                    <a:ea typeface="Cambria Math" panose="02040503050406030204" pitchFamily="18" charset="0"/>
                                                  </a:rPr>
                                                </m:ctrlPr>
                                              </m:accPr>
                                              <m:e>
                                                <m:r>
                                                  <m:rPr>
                                                    <m:brk m:alnAt="7"/>
                                                  </m:rPr>
                                                  <a:rPr lang="fr-FR" sz="1600" b="0" i="1">
                                                    <a:solidFill>
                                                      <a:schemeClr val="tx1">
                                                        <a:lumMod val="50000"/>
                                                      </a:schemeClr>
                                                    </a:solidFill>
                                                    <a:latin typeface="Cambria Math" panose="02040503050406030204" pitchFamily="18" charset="0"/>
                                                    <a:ea typeface="Cambria Math" panose="02040503050406030204" pitchFamily="18" charset="0"/>
                                                  </a:rPr>
                                                  <m:t>𝜃</m:t>
                                                </m:r>
                                              </m:e>
                                            </m:acc>
                                          </m:e>
                                        </m:d>
                                        <m:r>
                                          <a:rPr lang="fr-FR" sz="1600" b="0" i="1">
                                            <a:solidFill>
                                              <a:schemeClr val="tx1">
                                                <a:lumMod val="50000"/>
                                              </a:schemeClr>
                                            </a:solidFill>
                                            <a:latin typeface="Cambria Math" panose="02040503050406030204" pitchFamily="18" charset="0"/>
                                            <a:ea typeface="Cambria Math" panose="02040503050406030204" pitchFamily="18" charset="0"/>
                                          </a:rPr>
                                          <m:t>−</m:t>
                                        </m:r>
                                        <m:r>
                                          <a:rPr lang="fr-FR" sz="1600" b="0" i="1">
                                            <a:solidFill>
                                              <a:schemeClr val="tx1">
                                                <a:lumMod val="50000"/>
                                              </a:schemeClr>
                                            </a:solidFill>
                                            <a:latin typeface="Cambria Math" panose="02040503050406030204" pitchFamily="18" charset="0"/>
                                            <a:ea typeface="Cambria Math" panose="02040503050406030204" pitchFamily="18" charset="0"/>
                                          </a:rPr>
                                          <m:t>𝜃</m:t>
                                        </m:r>
                                      </m:e>
                                    </m:d>
                                  </m:e>
                                  <m:sup>
                                    <m:r>
                                      <a:rPr lang="fr-FR" sz="1600" b="0" i="1">
                                        <a:solidFill>
                                          <a:schemeClr val="tx1">
                                            <a:lumMod val="50000"/>
                                          </a:schemeClr>
                                        </a:solidFill>
                                        <a:latin typeface="Cambria Math" panose="02040503050406030204" pitchFamily="18" charset="0"/>
                                        <a:ea typeface="Cambria Math" panose="02040503050406030204" pitchFamily="18" charset="0"/>
                                      </a:rPr>
                                      <m:t>2</m:t>
                                    </m:r>
                                  </m:sup>
                                </m:sSup>
                              </m:lim>
                            </m:limLow>
                            <m:r>
                              <a:rPr lang="fr-FR" sz="1600" b="0" i="1" smtClean="0">
                                <a:solidFill>
                                  <a:schemeClr val="tx1">
                                    <a:lumMod val="50000"/>
                                  </a:schemeClr>
                                </a:solidFill>
                                <a:latin typeface="Cambria Math" panose="02040503050406030204" pitchFamily="18" charset="0"/>
                                <a:ea typeface="Cambria Math" panose="02040503050406030204" pitchFamily="18" charset="0"/>
                              </a:rPr>
                              <m:t>+</m:t>
                            </m:r>
                            <m:limLow>
                              <m:limLowPr>
                                <m:ctrlPr>
                                  <a:rPr lang="fr-FR" sz="1600" b="0" i="1" smtClean="0">
                                    <a:solidFill>
                                      <a:schemeClr val="tx1">
                                        <a:lumMod val="50000"/>
                                      </a:schemeClr>
                                    </a:solidFill>
                                    <a:latin typeface="Cambria Math" panose="02040503050406030204" pitchFamily="18" charset="0"/>
                                    <a:ea typeface="Cambria Math" panose="02040503050406030204" pitchFamily="18" charset="0"/>
                                  </a:rPr>
                                </m:ctrlPr>
                              </m:limLowPr>
                              <m:e>
                                <m:groupChr>
                                  <m:groupChrPr>
                                    <m:chr m:val="⏟"/>
                                    <m:ctrlPr>
                                      <a:rPr lang="fr-FR" sz="1600" b="0" i="1" smtClean="0">
                                        <a:solidFill>
                                          <a:schemeClr val="tx1">
                                            <a:lumMod val="50000"/>
                                          </a:schemeClr>
                                        </a:solidFill>
                                        <a:latin typeface="Cambria Math" panose="02040503050406030204" pitchFamily="18" charset="0"/>
                                        <a:ea typeface="Cambria Math" panose="02040503050406030204" pitchFamily="18" charset="0"/>
                                      </a:rPr>
                                    </m:ctrlPr>
                                  </m:groupChrPr>
                                  <m:e>
                                    <m:r>
                                      <a:rPr lang="fr-FR" sz="1600" b="0" i="1">
                                        <a:solidFill>
                                          <a:schemeClr val="tx1">
                                            <a:lumMod val="50000"/>
                                          </a:schemeClr>
                                        </a:solidFill>
                                        <a:latin typeface="Cambria Math" panose="02040503050406030204" pitchFamily="18" charset="0"/>
                                        <a:ea typeface="Cambria Math" panose="02040503050406030204" pitchFamily="18" charset="0"/>
                                      </a:rPr>
                                      <m:t>𝔼</m:t>
                                    </m:r>
                                    <m:d>
                                      <m:dPr>
                                        <m:begChr m:val="["/>
                                        <m:endChr m:val="]"/>
                                        <m:ctrlPr>
                                          <a:rPr lang="fr-FR" sz="1600" b="0" i="1">
                                            <a:solidFill>
                                              <a:schemeClr val="tx1">
                                                <a:lumMod val="50000"/>
                                              </a:schemeClr>
                                            </a:solidFill>
                                            <a:latin typeface="Cambria Math" panose="02040503050406030204" pitchFamily="18" charset="0"/>
                                            <a:ea typeface="Cambria Math" panose="02040503050406030204" pitchFamily="18" charset="0"/>
                                          </a:rPr>
                                        </m:ctrlPr>
                                      </m:dPr>
                                      <m:e>
                                        <m:r>
                                          <a:rPr lang="fr-FR" sz="1600" b="0" i="1">
                                            <a:solidFill>
                                              <a:schemeClr val="tx1">
                                                <a:lumMod val="50000"/>
                                              </a:schemeClr>
                                            </a:solidFill>
                                            <a:latin typeface="Cambria Math" panose="02040503050406030204" pitchFamily="18" charset="0"/>
                                            <a:ea typeface="Cambria Math" panose="02040503050406030204" pitchFamily="18" charset="0"/>
                                          </a:rPr>
                                          <m:t>2(</m:t>
                                        </m:r>
                                        <m:acc>
                                          <m:accPr>
                                            <m:chr m:val="̂"/>
                                            <m:ctrlPr>
                                              <a:rPr lang="fr-FR" sz="1600" b="0" i="1">
                                                <a:solidFill>
                                                  <a:schemeClr val="tx1">
                                                    <a:lumMod val="50000"/>
                                                  </a:schemeClr>
                                                </a:solidFill>
                                                <a:latin typeface="Cambria Math" panose="02040503050406030204" pitchFamily="18" charset="0"/>
                                                <a:ea typeface="Cambria Math" panose="02040503050406030204" pitchFamily="18" charset="0"/>
                                              </a:rPr>
                                            </m:ctrlPr>
                                          </m:accPr>
                                          <m:e>
                                            <m:r>
                                              <a:rPr lang="fr-FR" sz="1600" b="0" i="1">
                                                <a:solidFill>
                                                  <a:schemeClr val="tx1">
                                                    <a:lumMod val="50000"/>
                                                  </a:schemeClr>
                                                </a:solidFill>
                                                <a:latin typeface="Cambria Math" panose="02040503050406030204" pitchFamily="18" charset="0"/>
                                                <a:ea typeface="Cambria Math" panose="02040503050406030204" pitchFamily="18" charset="0"/>
                                              </a:rPr>
                                              <m:t>𝜃</m:t>
                                            </m:r>
                                          </m:e>
                                        </m:acc>
                                        <m:r>
                                          <a:rPr lang="fr-FR" sz="1600" b="0" i="1">
                                            <a:solidFill>
                                              <a:schemeClr val="tx1">
                                                <a:lumMod val="50000"/>
                                              </a:schemeClr>
                                            </a:solidFill>
                                            <a:latin typeface="Cambria Math" panose="02040503050406030204" pitchFamily="18" charset="0"/>
                                          </a:rPr>
                                          <m:t>−</m:t>
                                        </m:r>
                                        <m:r>
                                          <a:rPr lang="fr-FR" sz="1600" b="0" i="1">
                                            <a:solidFill>
                                              <a:schemeClr val="tx1">
                                                <a:lumMod val="50000"/>
                                              </a:schemeClr>
                                            </a:solidFill>
                                            <a:latin typeface="Cambria Math" panose="02040503050406030204" pitchFamily="18" charset="0"/>
                                            <a:ea typeface="Cambria Math" panose="02040503050406030204" pitchFamily="18" charset="0"/>
                                          </a:rPr>
                                          <m:t>𝔼</m:t>
                                        </m:r>
                                        <m:d>
                                          <m:dPr>
                                            <m:ctrlPr>
                                              <a:rPr lang="fr-FR" sz="1600" b="0" i="1">
                                                <a:solidFill>
                                                  <a:schemeClr val="tx1">
                                                    <a:lumMod val="50000"/>
                                                  </a:schemeClr>
                                                </a:solidFill>
                                                <a:latin typeface="Cambria Math" panose="02040503050406030204" pitchFamily="18" charset="0"/>
                                                <a:ea typeface="Cambria Math" panose="02040503050406030204" pitchFamily="18" charset="0"/>
                                              </a:rPr>
                                            </m:ctrlPr>
                                          </m:dPr>
                                          <m:e>
                                            <m:acc>
                                              <m:accPr>
                                                <m:chr m:val="̂"/>
                                                <m:ctrlPr>
                                                  <a:rPr lang="fr-FR" sz="1600" b="0" i="1">
                                                    <a:solidFill>
                                                      <a:schemeClr val="tx1">
                                                        <a:lumMod val="50000"/>
                                                      </a:schemeClr>
                                                    </a:solidFill>
                                                    <a:latin typeface="Cambria Math" panose="02040503050406030204" pitchFamily="18" charset="0"/>
                                                    <a:ea typeface="Cambria Math" panose="02040503050406030204" pitchFamily="18" charset="0"/>
                                                  </a:rPr>
                                                </m:ctrlPr>
                                              </m:accPr>
                                              <m:e>
                                                <m:r>
                                                  <m:rPr>
                                                    <m:brk m:alnAt="7"/>
                                                  </m:rPr>
                                                  <a:rPr lang="fr-FR" sz="1600" b="0" i="1">
                                                    <a:solidFill>
                                                      <a:schemeClr val="tx1">
                                                        <a:lumMod val="50000"/>
                                                      </a:schemeClr>
                                                    </a:solidFill>
                                                    <a:latin typeface="Cambria Math" panose="02040503050406030204" pitchFamily="18" charset="0"/>
                                                    <a:ea typeface="Cambria Math" panose="02040503050406030204" pitchFamily="18" charset="0"/>
                                                  </a:rPr>
                                                  <m:t>𝜃</m:t>
                                                </m:r>
                                              </m:e>
                                            </m:acc>
                                          </m:e>
                                        </m:d>
                                        <m:r>
                                          <a:rPr lang="fr-FR" sz="1600" b="0" i="1">
                                            <a:solidFill>
                                              <a:schemeClr val="tx1">
                                                <a:lumMod val="50000"/>
                                              </a:schemeClr>
                                            </a:solidFill>
                                            <a:latin typeface="Cambria Math" panose="02040503050406030204" pitchFamily="18" charset="0"/>
                                            <a:ea typeface="Cambria Math" panose="02040503050406030204" pitchFamily="18" charset="0"/>
                                          </a:rPr>
                                          <m:t>)(</m:t>
                                        </m:r>
                                        <m:r>
                                          <a:rPr lang="fr-FR" sz="1600" b="0" i="1">
                                            <a:solidFill>
                                              <a:schemeClr val="tx1">
                                                <a:lumMod val="50000"/>
                                              </a:schemeClr>
                                            </a:solidFill>
                                            <a:latin typeface="Cambria Math" panose="02040503050406030204" pitchFamily="18" charset="0"/>
                                            <a:ea typeface="Cambria Math" panose="02040503050406030204" pitchFamily="18" charset="0"/>
                                          </a:rPr>
                                          <m:t>𝔼</m:t>
                                        </m:r>
                                        <m:d>
                                          <m:dPr>
                                            <m:ctrlPr>
                                              <a:rPr lang="fr-FR" sz="1600" b="0" i="1">
                                                <a:solidFill>
                                                  <a:schemeClr val="tx1">
                                                    <a:lumMod val="50000"/>
                                                  </a:schemeClr>
                                                </a:solidFill>
                                                <a:latin typeface="Cambria Math" panose="02040503050406030204" pitchFamily="18" charset="0"/>
                                                <a:ea typeface="Cambria Math" panose="02040503050406030204" pitchFamily="18" charset="0"/>
                                              </a:rPr>
                                            </m:ctrlPr>
                                          </m:dPr>
                                          <m:e>
                                            <m:acc>
                                              <m:accPr>
                                                <m:chr m:val="̂"/>
                                                <m:ctrlPr>
                                                  <a:rPr lang="fr-FR" sz="1600" b="0" i="1">
                                                    <a:solidFill>
                                                      <a:schemeClr val="tx1">
                                                        <a:lumMod val="50000"/>
                                                      </a:schemeClr>
                                                    </a:solidFill>
                                                    <a:latin typeface="Cambria Math" panose="02040503050406030204" pitchFamily="18" charset="0"/>
                                                    <a:ea typeface="Cambria Math" panose="02040503050406030204" pitchFamily="18" charset="0"/>
                                                  </a:rPr>
                                                </m:ctrlPr>
                                              </m:accPr>
                                              <m:e>
                                                <m:r>
                                                  <m:rPr>
                                                    <m:brk m:alnAt="7"/>
                                                  </m:rPr>
                                                  <a:rPr lang="fr-FR" sz="1600" b="0" i="1">
                                                    <a:solidFill>
                                                      <a:schemeClr val="tx1">
                                                        <a:lumMod val="50000"/>
                                                      </a:schemeClr>
                                                    </a:solidFill>
                                                    <a:latin typeface="Cambria Math" panose="02040503050406030204" pitchFamily="18" charset="0"/>
                                                    <a:ea typeface="Cambria Math" panose="02040503050406030204" pitchFamily="18" charset="0"/>
                                                  </a:rPr>
                                                  <m:t>𝜃</m:t>
                                                </m:r>
                                              </m:e>
                                            </m:acc>
                                          </m:e>
                                        </m:d>
                                        <m:r>
                                          <a:rPr lang="fr-FR" sz="1600" b="0" i="1">
                                            <a:solidFill>
                                              <a:schemeClr val="tx1">
                                                <a:lumMod val="50000"/>
                                              </a:schemeClr>
                                            </a:solidFill>
                                            <a:latin typeface="Cambria Math" panose="02040503050406030204" pitchFamily="18" charset="0"/>
                                            <a:ea typeface="Cambria Math" panose="02040503050406030204" pitchFamily="18" charset="0"/>
                                          </a:rPr>
                                          <m:t>−</m:t>
                                        </m:r>
                                        <m:r>
                                          <a:rPr lang="fr-FR" sz="1600" b="0" i="1">
                                            <a:solidFill>
                                              <a:schemeClr val="tx1">
                                                <a:lumMod val="50000"/>
                                              </a:schemeClr>
                                            </a:solidFill>
                                            <a:latin typeface="Cambria Math" panose="02040503050406030204" pitchFamily="18" charset="0"/>
                                            <a:ea typeface="Cambria Math" panose="02040503050406030204" pitchFamily="18" charset="0"/>
                                          </a:rPr>
                                          <m:t>𝜃</m:t>
                                        </m:r>
                                        <m:r>
                                          <a:rPr lang="fr-FR" sz="1600" b="0" i="1">
                                            <a:solidFill>
                                              <a:schemeClr val="tx1">
                                                <a:lumMod val="50000"/>
                                              </a:schemeClr>
                                            </a:solidFill>
                                            <a:latin typeface="Cambria Math" panose="02040503050406030204" pitchFamily="18" charset="0"/>
                                            <a:ea typeface="Cambria Math" panose="02040503050406030204" pitchFamily="18" charset="0"/>
                                          </a:rPr>
                                          <m:t>)</m:t>
                                        </m:r>
                                      </m:e>
                                    </m:d>
                                  </m:e>
                                </m:groupChr>
                              </m:e>
                              <m:lim>
                                <m:r>
                                  <a:rPr lang="fr-FR" sz="1600" b="0" i="1" smtClean="0">
                                    <a:solidFill>
                                      <a:schemeClr val="tx1">
                                        <a:lumMod val="50000"/>
                                      </a:schemeClr>
                                    </a:solidFill>
                                    <a:latin typeface="Cambria Math" panose="02040503050406030204" pitchFamily="18" charset="0"/>
                                    <a:ea typeface="Cambria Math" panose="02040503050406030204" pitchFamily="18" charset="0"/>
                                  </a:rPr>
                                  <m:t>0</m:t>
                                </m:r>
                              </m:lim>
                            </m:limLow>
                          </m:e>
                        </m:mr>
                      </m:m>
                    </m:oMath>
                  </m:oMathPara>
                </a14:m>
                <a:endParaRPr lang="fr-FR" sz="1600" b="0" dirty="0" smtClean="0">
                  <a:solidFill>
                    <a:schemeClr val="tx1">
                      <a:lumMod val="50000"/>
                    </a:schemeClr>
                  </a:solidFill>
                </a:endParaRPr>
              </a:p>
              <a:p>
                <a:pPr marL="0" indent="0" algn="just">
                  <a:buNone/>
                </a:pPr>
                <a:r>
                  <a:rPr lang="fr-FR" sz="1600" b="0" dirty="0" smtClean="0">
                    <a:solidFill>
                      <a:schemeClr val="tx1">
                        <a:lumMod val="50000"/>
                      </a:schemeClr>
                    </a:solidFill>
                  </a:rPr>
                  <a:t>On a donc : </a:t>
                </a:r>
              </a:p>
              <a:p>
                <a:pPr marL="0" indent="0" algn="just">
                  <a:buNone/>
                </a:pPr>
                <a14:m>
                  <m:oMathPara xmlns:m="http://schemas.openxmlformats.org/officeDocument/2006/math">
                    <m:oMathParaPr>
                      <m:jc m:val="centerGroup"/>
                    </m:oMathParaPr>
                    <m:oMath xmlns:m="http://schemas.openxmlformats.org/officeDocument/2006/math">
                      <m:r>
                        <m:rPr>
                          <m:sty m:val="p"/>
                        </m:rPr>
                        <a:rPr lang="fr-FR" sz="1600" b="0" i="0" smtClean="0">
                          <a:solidFill>
                            <a:schemeClr val="tx1">
                              <a:lumMod val="50000"/>
                            </a:schemeClr>
                          </a:solidFill>
                          <a:latin typeface="Cambria Math" panose="02040503050406030204" pitchFamily="18" charset="0"/>
                        </a:rPr>
                        <m:t>MSE</m:t>
                      </m:r>
                      <m:d>
                        <m:dPr>
                          <m:ctrlPr>
                            <a:rPr lang="fr-FR" sz="1600" b="0" i="1" smtClean="0">
                              <a:solidFill>
                                <a:schemeClr val="tx1">
                                  <a:lumMod val="50000"/>
                                </a:schemeClr>
                              </a:solidFill>
                              <a:latin typeface="Cambria Math" panose="02040503050406030204" pitchFamily="18" charset="0"/>
                            </a:rPr>
                          </m:ctrlPr>
                        </m:dPr>
                        <m:e>
                          <m:acc>
                            <m:accPr>
                              <m:chr m:val="̂"/>
                              <m:ctrlPr>
                                <a:rPr lang="fr-FR" sz="1600" b="0" i="1" smtClean="0">
                                  <a:solidFill>
                                    <a:schemeClr val="tx1">
                                      <a:lumMod val="50000"/>
                                    </a:schemeClr>
                                  </a:solidFill>
                                  <a:latin typeface="Cambria Math" panose="02040503050406030204" pitchFamily="18" charset="0"/>
                                </a:rPr>
                              </m:ctrlPr>
                            </m:accPr>
                            <m:e>
                              <m:r>
                                <a:rPr lang="fr-FR" sz="1600" b="0" i="1" smtClean="0">
                                  <a:solidFill>
                                    <a:schemeClr val="tx1">
                                      <a:lumMod val="50000"/>
                                    </a:schemeClr>
                                  </a:solidFill>
                                  <a:latin typeface="Cambria Math" panose="02040503050406030204" pitchFamily="18" charset="0"/>
                                </a:rPr>
                                <m:t>𝜃</m:t>
                              </m:r>
                            </m:e>
                          </m:acc>
                        </m:e>
                      </m:d>
                      <m:r>
                        <a:rPr lang="fr-FR" sz="1600" b="0" i="1" smtClean="0">
                          <a:solidFill>
                            <a:schemeClr val="tx1">
                              <a:lumMod val="50000"/>
                            </a:schemeClr>
                          </a:solidFill>
                          <a:latin typeface="Cambria Math" panose="02040503050406030204" pitchFamily="18" charset="0"/>
                        </a:rPr>
                        <m:t>=</m:t>
                      </m:r>
                      <m:r>
                        <m:rPr>
                          <m:sty m:val="p"/>
                        </m:rPr>
                        <a:rPr lang="fr-FR" sz="1600" b="0" i="0" smtClean="0">
                          <a:solidFill>
                            <a:schemeClr val="tx1">
                              <a:lumMod val="50000"/>
                            </a:schemeClr>
                          </a:solidFill>
                          <a:latin typeface="Cambria Math" panose="02040503050406030204" pitchFamily="18" charset="0"/>
                        </a:rPr>
                        <m:t>Variance</m:t>
                      </m:r>
                      <m:r>
                        <a:rPr lang="fr-FR" sz="1600" b="0" i="1" smtClean="0">
                          <a:solidFill>
                            <a:schemeClr val="tx1">
                              <a:lumMod val="50000"/>
                            </a:schemeClr>
                          </a:solidFill>
                          <a:latin typeface="Cambria Math" panose="02040503050406030204" pitchFamily="18" charset="0"/>
                        </a:rPr>
                        <m:t>+ </m:t>
                      </m:r>
                      <m:r>
                        <m:rPr>
                          <m:sty m:val="p"/>
                        </m:rPr>
                        <a:rPr lang="fr-FR" sz="1600" b="0" i="0" smtClean="0">
                          <a:solidFill>
                            <a:schemeClr val="tx1">
                              <a:lumMod val="50000"/>
                            </a:schemeClr>
                          </a:solidFill>
                          <a:latin typeface="Cambria Math" panose="02040503050406030204" pitchFamily="18" charset="0"/>
                        </a:rPr>
                        <m:t>biai</m:t>
                      </m:r>
                      <m:sSup>
                        <m:sSupPr>
                          <m:ctrlPr>
                            <a:rPr lang="fr-FR" sz="1600" b="0" i="1" smtClean="0">
                              <a:solidFill>
                                <a:schemeClr val="tx1">
                                  <a:lumMod val="50000"/>
                                </a:schemeClr>
                              </a:solidFill>
                              <a:latin typeface="Cambria Math" panose="02040503050406030204" pitchFamily="18" charset="0"/>
                            </a:rPr>
                          </m:ctrlPr>
                        </m:sSupPr>
                        <m:e>
                          <m:r>
                            <m:rPr>
                              <m:sty m:val="p"/>
                            </m:rPr>
                            <a:rPr lang="fr-FR" sz="1600" b="0" i="0" smtClean="0">
                              <a:solidFill>
                                <a:schemeClr val="tx1">
                                  <a:lumMod val="50000"/>
                                </a:schemeClr>
                              </a:solidFill>
                              <a:latin typeface="Cambria Math" panose="02040503050406030204" pitchFamily="18" charset="0"/>
                            </a:rPr>
                            <m:t>s</m:t>
                          </m:r>
                        </m:e>
                        <m:sup>
                          <m:r>
                            <a:rPr lang="fr-FR" sz="1600" b="0" i="0" smtClean="0">
                              <a:solidFill>
                                <a:schemeClr val="tx1">
                                  <a:lumMod val="50000"/>
                                </a:schemeClr>
                              </a:solidFill>
                              <a:latin typeface="Cambria Math" panose="02040503050406030204" pitchFamily="18" charset="0"/>
                            </a:rPr>
                            <m:t>2</m:t>
                          </m:r>
                        </m:sup>
                      </m:sSup>
                    </m:oMath>
                  </m:oMathPara>
                </a14:m>
                <a:endParaRPr lang="fr-FR" sz="1600" b="0" dirty="0" smtClean="0">
                  <a:solidFill>
                    <a:schemeClr val="tx1">
                      <a:lumMod val="50000"/>
                    </a:schemeClr>
                  </a:solidFill>
                </a:endParaRPr>
              </a:p>
              <a:p>
                <a:pPr marL="0" indent="0" algn="r">
                  <a:spcBef>
                    <a:spcPts val="600"/>
                  </a:spcBef>
                  <a:buNone/>
                </a:pPr>
                <a:r>
                  <a:rPr lang="fr-FR" b="0" dirty="0" smtClean="0">
                    <a:solidFill>
                      <a:schemeClr val="accent2">
                        <a:lumMod val="75000"/>
                      </a:schemeClr>
                    </a:solidFill>
                    <a:latin typeface="Calibri" panose="020F0502020204030204" pitchFamily="34" charset="0"/>
                    <a:ea typeface="Cambria Math" panose="02040503050406030204" pitchFamily="18" charset="0"/>
                    <a:cs typeface="Calibri" panose="020F0502020204030204" pitchFamily="34" charset="0"/>
                  </a:rPr>
                  <a:t>→ compromis biais / variance (cf. C1)</a:t>
                </a:r>
                <a:endParaRPr lang="fr-FR" b="0" dirty="0" smtClean="0">
                  <a:solidFill>
                    <a:schemeClr val="accent2">
                      <a:lumMod val="75000"/>
                    </a:schemeClr>
                  </a:solidFill>
                  <a:latin typeface="Calibri" panose="020F0502020204030204" pitchFamily="34" charset="0"/>
                  <a:cs typeface="Calibri" panose="020F0502020204030204" pitchFamily="34" charset="0"/>
                </a:endParaRPr>
              </a:p>
            </p:txBody>
          </p:sp>
        </mc:Choice>
        <mc:Fallback xmlns="">
          <p:sp>
            <p:nvSpPr>
              <p:cNvPr id="24" name="Espace réservé du contenu 4"/>
              <p:cNvSpPr txBox="1">
                <a:spLocks noRot="1" noChangeAspect="1" noMove="1" noResize="1" noEditPoints="1" noAdjustHandles="1" noChangeArrowheads="1" noChangeShapeType="1" noTextEdit="1"/>
              </p:cNvSpPr>
              <p:nvPr/>
            </p:nvSpPr>
            <p:spPr>
              <a:xfrm>
                <a:off x="136609" y="773396"/>
                <a:ext cx="8760502" cy="3013415"/>
              </a:xfrm>
              <a:prstGeom prst="rect">
                <a:avLst/>
              </a:prstGeom>
              <a:blipFill>
                <a:blip r:embed="rId3"/>
                <a:stretch>
                  <a:fillRect l="-139" t="-607" r="-209" b="-1822"/>
                </a:stretch>
              </a:blipFill>
            </p:spPr>
            <p:txBody>
              <a:bodyPr/>
              <a:lstStyle/>
              <a:p>
                <a:r>
                  <a:rPr lang="en-US">
                    <a:noFill/>
                  </a:rPr>
                  <a:t> </a:t>
                </a:r>
              </a:p>
            </p:txBody>
          </p:sp>
        </mc:Fallback>
      </mc:AlternateContent>
    </p:spTree>
    <p:extLst>
      <p:ext uri="{BB962C8B-B14F-4D97-AF65-F5344CB8AC3E}">
        <p14:creationId xmlns:p14="http://schemas.microsoft.com/office/powerpoint/2010/main" val="1457835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p>
            <a:pPr algn="ctr"/>
            <a:fld id="{854A34C9-9A4B-6445-85E1-F779B5E87362}" type="slidenum">
              <a:rPr lang="fr-FR" sz="1000">
                <a:solidFill>
                  <a:schemeClr val="bg1"/>
                </a:solidFill>
                <a:latin typeface="Arial" charset="0"/>
                <a:ea typeface="Arial" charset="0"/>
                <a:cs typeface="Arial" charset="0"/>
              </a:rPr>
              <a:pPr algn="ctr"/>
              <a:t>17</a:t>
            </a:fld>
            <a:endParaRPr lang="fr-FR" sz="1000" dirty="0">
              <a:solidFill>
                <a:schemeClr val="bg1"/>
              </a:solidFill>
              <a:latin typeface="Arial" charset="0"/>
              <a:ea typeface="Arial" charset="0"/>
              <a:cs typeface="Arial" charset="0"/>
            </a:endParaRPr>
          </a:p>
        </p:txBody>
      </p:sp>
      <p:sp>
        <p:nvSpPr>
          <p:cNvPr id="3" name="Titre 2"/>
          <p:cNvSpPr>
            <a:spLocks noGrp="1"/>
          </p:cNvSpPr>
          <p:nvPr>
            <p:ph type="title"/>
          </p:nvPr>
        </p:nvSpPr>
        <p:spPr>
          <a:xfrm>
            <a:off x="1107440" y="86020"/>
            <a:ext cx="7789671" cy="599509"/>
          </a:xfrm>
        </p:spPr>
        <p:txBody>
          <a:bodyPr/>
          <a:lstStyle/>
          <a:p>
            <a:r>
              <a:rPr lang="fr-FR" dirty="0" smtClean="0">
                <a:solidFill>
                  <a:schemeClr val="tx1"/>
                </a:solidFill>
              </a:rPr>
              <a:t>Inférence bayésienne</a:t>
            </a:r>
            <a:r>
              <a:rPr lang="fr-FR" dirty="0">
                <a:solidFill>
                  <a:schemeClr val="tx1"/>
                </a:solidFill>
              </a:rPr>
              <a:t/>
            </a:r>
            <a:br>
              <a:rPr lang="fr-FR" dirty="0">
                <a:solidFill>
                  <a:schemeClr val="tx1"/>
                </a:solidFill>
              </a:rPr>
            </a:br>
            <a:r>
              <a:rPr lang="fr-FR" sz="1800" dirty="0">
                <a:solidFill>
                  <a:schemeClr val="tx1"/>
                </a:solidFill>
              </a:rPr>
              <a:t>○ ○ ○ ○ ○ ○ ○ ○ ○ ○ </a:t>
            </a:r>
            <a:r>
              <a:rPr lang="fr-FR" sz="1800" dirty="0" smtClean="0">
                <a:solidFill>
                  <a:schemeClr val="tx1"/>
                </a:solidFill>
              </a:rPr>
              <a:t>● </a:t>
            </a:r>
            <a:r>
              <a:rPr lang="fr-FR" sz="1800" dirty="0">
                <a:solidFill>
                  <a:schemeClr val="tx1"/>
                </a:solidFill>
              </a:rPr>
              <a:t>○ ○ ○ </a:t>
            </a:r>
            <a:r>
              <a:rPr lang="fr-FR" sz="1800" dirty="0" smtClean="0">
                <a:solidFill>
                  <a:schemeClr val="tx1"/>
                </a:solidFill>
              </a:rPr>
              <a:t>Classification naïve bayésienne</a:t>
            </a:r>
            <a:endParaRPr lang="en-US" sz="1800" dirty="0">
              <a:solidFill>
                <a:schemeClr val="tx1"/>
              </a:solidFill>
            </a:endParaRPr>
          </a:p>
        </p:txBody>
      </p:sp>
      <mc:AlternateContent xmlns:mc="http://schemas.openxmlformats.org/markup-compatibility/2006">
        <mc:Choice xmlns:a14="http://schemas.microsoft.com/office/drawing/2010/main" Requires="a14">
          <p:sp>
            <p:nvSpPr>
              <p:cNvPr id="24" name="Espace réservé du contenu 4"/>
              <p:cNvSpPr txBox="1">
                <a:spLocks/>
              </p:cNvSpPr>
              <p:nvPr/>
            </p:nvSpPr>
            <p:spPr>
              <a:xfrm>
                <a:off x="136609" y="773396"/>
                <a:ext cx="8760502" cy="2838816"/>
              </a:xfrm>
              <a:prstGeom prst="rect">
                <a:avLst/>
              </a:prstGeom>
            </p:spPr>
            <p:txBody>
              <a:bodyPr vert="horz" wrap="square" lIns="127723" tIns="63862" rIns="127723" bIns="63862" rtlCol="0">
                <a:spAutoFit/>
              </a:bodyPr>
              <a:lstStyle>
                <a:lvl1pPr marL="239481" indent="-239481" algn="l" defTabSz="957925" rtl="0" eaLnBrk="1" latinLnBrk="0" hangingPunct="1">
                  <a:lnSpc>
                    <a:spcPct val="100000"/>
                  </a:lnSpc>
                  <a:spcBef>
                    <a:spcPts val="0"/>
                  </a:spcBef>
                  <a:buClr>
                    <a:srgbClr val="548235"/>
                  </a:buClr>
                  <a:buSzPct val="80000"/>
                  <a:buFont typeface="Wingdings 3" panose="05040102010807070707" pitchFamily="18" charset="2"/>
                  <a:buChar char=""/>
                  <a:defRPr sz="1800" b="1" kern="1200">
                    <a:solidFill>
                      <a:schemeClr val="bg2">
                        <a:lumMod val="50000"/>
                      </a:schemeClr>
                    </a:solidFill>
                    <a:latin typeface="Calibri" charset="0"/>
                    <a:ea typeface="Calibri" charset="0"/>
                    <a:cs typeface="Calibri" charset="0"/>
                  </a:defRPr>
                </a:lvl1pPr>
                <a:lvl2pPr marL="718444" indent="-239481" algn="l" defTabSz="957925" rtl="0" eaLnBrk="1" latinLnBrk="0" hangingPunct="1">
                  <a:lnSpc>
                    <a:spcPct val="100000"/>
                  </a:lnSpc>
                  <a:spcBef>
                    <a:spcPts val="0"/>
                  </a:spcBef>
                  <a:buClr>
                    <a:srgbClr val="548235"/>
                  </a:buClr>
                  <a:buFont typeface="Calibri" panose="020F0502020204030204" pitchFamily="34" charset="0"/>
                  <a:buChar char="-"/>
                  <a:defRPr sz="1600" kern="1200">
                    <a:solidFill>
                      <a:schemeClr val="bg2">
                        <a:lumMod val="50000"/>
                      </a:schemeClr>
                    </a:solidFill>
                    <a:latin typeface="Calibri" charset="0"/>
                    <a:ea typeface="Calibri" charset="0"/>
                    <a:cs typeface="Calibri" charset="0"/>
                  </a:defRPr>
                </a:lvl2pPr>
                <a:lvl3pPr marL="1197407" indent="-239481" algn="l" defTabSz="957925" rtl="0" eaLnBrk="1" latinLnBrk="0" hangingPunct="1">
                  <a:lnSpc>
                    <a:spcPct val="100000"/>
                  </a:lnSpc>
                  <a:spcBef>
                    <a:spcPts val="0"/>
                  </a:spcBef>
                  <a:buClr>
                    <a:srgbClr val="548235"/>
                  </a:buClr>
                  <a:buFont typeface="Wingdings" panose="05000000000000000000" pitchFamily="2" charset="2"/>
                  <a:buChar char="§"/>
                  <a:defRPr sz="1400" kern="1200">
                    <a:solidFill>
                      <a:schemeClr val="bg2">
                        <a:lumMod val="50000"/>
                      </a:schemeClr>
                    </a:solidFill>
                    <a:latin typeface="Calibri" charset="0"/>
                    <a:ea typeface="Calibri" charset="0"/>
                    <a:cs typeface="Calibri" charset="0"/>
                  </a:defRPr>
                </a:lvl3pPr>
                <a:lvl4pPr marL="1676370" indent="-239481" algn="l" defTabSz="957925" rtl="0" eaLnBrk="1" latinLnBrk="0" hangingPunct="1">
                  <a:lnSpc>
                    <a:spcPct val="100000"/>
                  </a:lnSpc>
                  <a:spcBef>
                    <a:spcPts val="0"/>
                  </a:spcBef>
                  <a:buClr>
                    <a:srgbClr val="548235"/>
                  </a:buClr>
                  <a:buFont typeface="Calibri" panose="020F0502020204030204" pitchFamily="34" charset="0"/>
                  <a:buChar char="-"/>
                  <a:defRPr sz="1200" kern="1200">
                    <a:solidFill>
                      <a:schemeClr val="bg2">
                        <a:lumMod val="50000"/>
                      </a:schemeClr>
                    </a:solidFill>
                    <a:latin typeface="Calibri" charset="0"/>
                    <a:ea typeface="Calibri" charset="0"/>
                    <a:cs typeface="Calibri" charset="0"/>
                  </a:defRPr>
                </a:lvl4pPr>
                <a:lvl5pPr marL="2155332" indent="-239481" algn="l" defTabSz="957925" rtl="0" eaLnBrk="1" latinLnBrk="0" hangingPunct="1">
                  <a:lnSpc>
                    <a:spcPct val="100000"/>
                  </a:lnSpc>
                  <a:spcBef>
                    <a:spcPts val="0"/>
                  </a:spcBef>
                  <a:buClr>
                    <a:srgbClr val="548235"/>
                  </a:buClr>
                  <a:buFont typeface="Wingdings" panose="05000000000000000000" pitchFamily="2" charset="2"/>
                  <a:buChar char="§"/>
                  <a:defRPr sz="1200" kern="1200">
                    <a:solidFill>
                      <a:schemeClr val="bg2">
                        <a:lumMod val="50000"/>
                      </a:schemeClr>
                    </a:solidFill>
                    <a:latin typeface="Calibri" charset="0"/>
                    <a:ea typeface="Calibri" charset="0"/>
                    <a:cs typeface="Calibri" charset="0"/>
                  </a:defRPr>
                </a:lvl5pPr>
                <a:lvl6pPr marL="2634295"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6pPr>
                <a:lvl7pPr marL="3113258"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7pPr>
                <a:lvl8pPr marL="3592220"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8pPr>
                <a:lvl9pPr marL="4071183"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9pPr>
              </a:lstStyle>
              <a:p>
                <a:pPr marL="0" indent="0" algn="just">
                  <a:spcAft>
                    <a:spcPts val="600"/>
                  </a:spcAft>
                  <a:buNone/>
                </a:pPr>
                <a:r>
                  <a:rPr lang="fr-FR" sz="1600" b="0" dirty="0" smtClean="0">
                    <a:solidFill>
                      <a:schemeClr val="tx1"/>
                    </a:solidFill>
                  </a:rPr>
                  <a:t>On a </a:t>
                </a:r>
                <a14:m>
                  <m:oMath xmlns:m="http://schemas.openxmlformats.org/officeDocument/2006/math">
                    <m:r>
                      <a:rPr lang="fr-FR" sz="1600" b="0" i="1" smtClean="0">
                        <a:solidFill>
                          <a:schemeClr val="tx1"/>
                        </a:solidFill>
                        <a:latin typeface="Cambria Math" panose="02040503050406030204" pitchFamily="18" charset="0"/>
                      </a:rPr>
                      <m:t>𝑛</m:t>
                    </m:r>
                  </m:oMath>
                </a14:m>
                <a:r>
                  <a:rPr lang="fr-FR" sz="1600" b="0" dirty="0" smtClean="0">
                    <a:solidFill>
                      <a:schemeClr val="tx1"/>
                    </a:solidFill>
                  </a:rPr>
                  <a:t> observations (</a:t>
                </a:r>
                <a14:m>
                  <m:oMath xmlns:m="http://schemas.openxmlformats.org/officeDocument/2006/math">
                    <m:sSup>
                      <m:sSupPr>
                        <m:ctrlPr>
                          <a:rPr lang="fr-FR" sz="1600" b="0" i="1" smtClean="0">
                            <a:solidFill>
                              <a:schemeClr val="accent2">
                                <a:lumMod val="75000"/>
                              </a:schemeClr>
                            </a:solidFill>
                            <a:latin typeface="Cambria Math" panose="02040503050406030204" pitchFamily="18" charset="0"/>
                          </a:rPr>
                        </m:ctrlPr>
                      </m:sSupPr>
                      <m:e>
                        <m:r>
                          <a:rPr lang="fr-FR" sz="1600" b="0" i="1" smtClean="0">
                            <a:solidFill>
                              <a:schemeClr val="accent2">
                                <a:lumMod val="75000"/>
                              </a:schemeClr>
                            </a:solidFill>
                            <a:latin typeface="Cambria Math" panose="02040503050406030204" pitchFamily="18" charset="0"/>
                          </a:rPr>
                          <m:t>𝑥</m:t>
                        </m:r>
                      </m:e>
                      <m:sup>
                        <m:r>
                          <a:rPr lang="fr-FR" sz="1600" b="0" i="1" smtClean="0">
                            <a:solidFill>
                              <a:schemeClr val="accent2">
                                <a:lumMod val="75000"/>
                              </a:schemeClr>
                            </a:solidFill>
                            <a:latin typeface="Cambria Math" panose="02040503050406030204" pitchFamily="18" charset="0"/>
                          </a:rPr>
                          <m:t>𝑖</m:t>
                        </m:r>
                      </m:sup>
                    </m:sSup>
                    <m:r>
                      <a:rPr lang="fr-FR" sz="1600" b="0" i="1" smtClean="0">
                        <a:solidFill>
                          <a:schemeClr val="accent2">
                            <a:lumMod val="75000"/>
                          </a:schemeClr>
                        </a:solidFill>
                        <a:latin typeface="Cambria Math" panose="02040503050406030204" pitchFamily="18" charset="0"/>
                      </a:rPr>
                      <m:t>∈</m:t>
                    </m:r>
                    <m:sSup>
                      <m:sSupPr>
                        <m:ctrlPr>
                          <a:rPr lang="fr-FR" sz="1600" b="0" i="1" smtClean="0">
                            <a:solidFill>
                              <a:schemeClr val="accent2">
                                <a:lumMod val="75000"/>
                              </a:schemeClr>
                            </a:solidFill>
                            <a:latin typeface="Cambria Math" panose="02040503050406030204" pitchFamily="18" charset="0"/>
                            <a:ea typeface="Cambria Math" panose="02040503050406030204" pitchFamily="18" charset="0"/>
                          </a:rPr>
                        </m:ctrlPr>
                      </m:sSupPr>
                      <m:e>
                        <m:r>
                          <a:rPr lang="fr-FR" sz="1600" b="0" i="1" smtClean="0">
                            <a:solidFill>
                              <a:schemeClr val="accent2">
                                <a:lumMod val="75000"/>
                              </a:schemeClr>
                            </a:solidFill>
                            <a:latin typeface="Cambria Math" panose="02040503050406030204" pitchFamily="18" charset="0"/>
                            <a:ea typeface="Cambria Math" panose="02040503050406030204" pitchFamily="18" charset="0"/>
                          </a:rPr>
                          <m:t>ℝ</m:t>
                        </m:r>
                      </m:e>
                      <m:sup>
                        <m:r>
                          <a:rPr lang="fr-FR" sz="1600" b="0" i="1" smtClean="0">
                            <a:solidFill>
                              <a:schemeClr val="accent2">
                                <a:lumMod val="75000"/>
                              </a:schemeClr>
                            </a:solidFill>
                            <a:latin typeface="Cambria Math" panose="02040503050406030204" pitchFamily="18" charset="0"/>
                            <a:ea typeface="Cambria Math" panose="02040503050406030204" pitchFamily="18" charset="0"/>
                          </a:rPr>
                          <m:t>𝑝</m:t>
                        </m:r>
                      </m:sup>
                    </m:sSup>
                  </m:oMath>
                </a14:m>
                <a:r>
                  <a:rPr lang="fr-FR" sz="1600" b="0" dirty="0" smtClean="0">
                    <a:solidFill>
                      <a:schemeClr val="accent2">
                        <a:lumMod val="75000"/>
                      </a:schemeClr>
                    </a:solidFill>
                  </a:rPr>
                  <a:t>, </a:t>
                </a:r>
                <a14:m>
                  <m:oMath xmlns:m="http://schemas.openxmlformats.org/officeDocument/2006/math">
                    <m:r>
                      <a:rPr lang="fr-FR" sz="1600" b="0" i="1" smtClean="0">
                        <a:solidFill>
                          <a:schemeClr val="accent2">
                            <a:lumMod val="75000"/>
                          </a:schemeClr>
                        </a:solidFill>
                        <a:latin typeface="Cambria Math" panose="02040503050406030204" pitchFamily="18" charset="0"/>
                      </a:rPr>
                      <m:t>𝑖</m:t>
                    </m:r>
                    <m:r>
                      <a:rPr lang="fr-FR" sz="1600" b="0" i="1" smtClean="0">
                        <a:solidFill>
                          <a:schemeClr val="accent2">
                            <a:lumMod val="75000"/>
                          </a:schemeClr>
                        </a:solidFill>
                        <a:latin typeface="Cambria Math" panose="02040503050406030204" pitchFamily="18" charset="0"/>
                      </a:rPr>
                      <m:t>∈⟦1,</m:t>
                    </m:r>
                    <m:r>
                      <a:rPr lang="fr-FR" sz="1600" b="0" i="1" smtClean="0">
                        <a:solidFill>
                          <a:schemeClr val="accent2">
                            <a:lumMod val="75000"/>
                          </a:schemeClr>
                        </a:solidFill>
                        <a:latin typeface="Cambria Math" panose="02040503050406030204" pitchFamily="18" charset="0"/>
                        <a:ea typeface="Cambria Math" panose="02040503050406030204" pitchFamily="18" charset="0"/>
                      </a:rPr>
                      <m:t>𝑛</m:t>
                    </m:r>
                    <m:r>
                      <a:rPr lang="fr-FR" sz="1600" b="0" i="1" smtClean="0">
                        <a:solidFill>
                          <a:schemeClr val="accent2">
                            <a:lumMod val="75000"/>
                          </a:schemeClr>
                        </a:solidFill>
                        <a:latin typeface="Cambria Math" panose="02040503050406030204" pitchFamily="18" charset="0"/>
                        <a:ea typeface="Cambria Math" panose="02040503050406030204" pitchFamily="18" charset="0"/>
                      </a:rPr>
                      <m:t>⟧</m:t>
                    </m:r>
                  </m:oMath>
                </a14:m>
                <a:r>
                  <a:rPr lang="fr-FR" sz="1600" b="0" dirty="0" smtClean="0">
                    <a:solidFill>
                      <a:schemeClr val="tx1"/>
                    </a:solidFill>
                  </a:rPr>
                  <a:t>) et leurs étiquettes (</a:t>
                </a:r>
                <a14:m>
                  <m:oMath xmlns:m="http://schemas.openxmlformats.org/officeDocument/2006/math">
                    <m:sSup>
                      <m:sSupPr>
                        <m:ctrlPr>
                          <a:rPr lang="fr-FR" sz="1600" b="0" i="1">
                            <a:solidFill>
                              <a:schemeClr val="tx1"/>
                            </a:solidFill>
                            <a:latin typeface="Cambria Math" panose="02040503050406030204" pitchFamily="18" charset="0"/>
                          </a:rPr>
                        </m:ctrlPr>
                      </m:sSupPr>
                      <m:e>
                        <m:r>
                          <a:rPr lang="fr-FR" sz="1600" b="0" i="1" smtClean="0">
                            <a:solidFill>
                              <a:schemeClr val="tx1"/>
                            </a:solidFill>
                            <a:latin typeface="Cambria Math" panose="02040503050406030204" pitchFamily="18" charset="0"/>
                          </a:rPr>
                          <m:t>𝑦</m:t>
                        </m:r>
                      </m:e>
                      <m:sup>
                        <m:r>
                          <a:rPr lang="fr-FR" sz="1600" b="0" i="1">
                            <a:solidFill>
                              <a:schemeClr val="tx1"/>
                            </a:solidFill>
                            <a:latin typeface="Cambria Math" panose="02040503050406030204" pitchFamily="18" charset="0"/>
                          </a:rPr>
                          <m:t>𝑖</m:t>
                        </m:r>
                      </m:sup>
                    </m:sSup>
                    <m:r>
                      <a:rPr lang="fr-FR" sz="1600" b="0" i="1">
                        <a:solidFill>
                          <a:schemeClr val="tx1"/>
                        </a:solidFill>
                        <a:latin typeface="Cambria Math" panose="02040503050406030204" pitchFamily="18" charset="0"/>
                      </a:rPr>
                      <m:t>∈</m:t>
                    </m:r>
                    <m:r>
                      <a:rPr lang="fr-FR" sz="1600" b="0" i="1" smtClean="0">
                        <a:solidFill>
                          <a:schemeClr val="tx1"/>
                        </a:solidFill>
                        <a:latin typeface="Cambria Math" panose="02040503050406030204" pitchFamily="18" charset="0"/>
                      </a:rPr>
                      <m:t>{0,1}</m:t>
                    </m:r>
                  </m:oMath>
                </a14:m>
                <a:r>
                  <a:rPr lang="fr-FR" sz="1600" b="0" dirty="0">
                    <a:solidFill>
                      <a:schemeClr val="tx1"/>
                    </a:solidFill>
                  </a:rPr>
                  <a:t>, </a:t>
                </a:r>
                <a14:m>
                  <m:oMath xmlns:m="http://schemas.openxmlformats.org/officeDocument/2006/math">
                    <m:r>
                      <a:rPr lang="fr-FR" sz="1600" b="0" i="1">
                        <a:solidFill>
                          <a:schemeClr val="tx1"/>
                        </a:solidFill>
                        <a:latin typeface="Cambria Math" panose="02040503050406030204" pitchFamily="18" charset="0"/>
                      </a:rPr>
                      <m:t>𝑖</m:t>
                    </m:r>
                    <m:r>
                      <a:rPr lang="fr-FR" sz="1600" b="0" i="1">
                        <a:solidFill>
                          <a:schemeClr val="tx1"/>
                        </a:solidFill>
                        <a:latin typeface="Cambria Math" panose="02040503050406030204" pitchFamily="18" charset="0"/>
                      </a:rPr>
                      <m:t>∈⟦1,</m:t>
                    </m:r>
                    <m:r>
                      <a:rPr lang="fr-FR" sz="1600" b="0" i="1">
                        <a:solidFill>
                          <a:schemeClr val="tx1"/>
                        </a:solidFill>
                        <a:latin typeface="Cambria Math" panose="02040503050406030204" pitchFamily="18" charset="0"/>
                        <a:ea typeface="Cambria Math" panose="02040503050406030204" pitchFamily="18" charset="0"/>
                      </a:rPr>
                      <m:t>𝑛</m:t>
                    </m:r>
                    <m:r>
                      <a:rPr lang="fr-FR" sz="1600" b="0" i="1">
                        <a:solidFill>
                          <a:schemeClr val="tx1"/>
                        </a:solidFill>
                        <a:latin typeface="Cambria Math" panose="02040503050406030204" pitchFamily="18" charset="0"/>
                        <a:ea typeface="Cambria Math" panose="02040503050406030204" pitchFamily="18" charset="0"/>
                      </a:rPr>
                      <m:t>⟧</m:t>
                    </m:r>
                  </m:oMath>
                </a14:m>
                <a:r>
                  <a:rPr lang="fr-FR" sz="1600" b="0" dirty="0">
                    <a:solidFill>
                      <a:schemeClr val="tx1"/>
                    </a:solidFill>
                  </a:rPr>
                  <a:t>)</a:t>
                </a:r>
                <a:r>
                  <a:rPr lang="fr-FR" sz="1600" b="0" dirty="0" smtClean="0">
                    <a:solidFill>
                      <a:schemeClr val="tx1"/>
                    </a:solidFill>
                  </a:rPr>
                  <a:t>. Chaque variable est modélisée par une </a:t>
                </a:r>
                <a:r>
                  <a:rPr lang="fr-FR" sz="1600" b="0" dirty="0" err="1" smtClean="0">
                    <a:solidFill>
                      <a:schemeClr val="tx1"/>
                    </a:solidFill>
                  </a:rPr>
                  <a:t>v.a</a:t>
                </a:r>
                <a:r>
                  <a:rPr lang="fr-FR" sz="1600" b="0" dirty="0" smtClean="0">
                    <a:solidFill>
                      <a:schemeClr val="tx1"/>
                    </a:solidFill>
                  </a:rPr>
                  <a:t>. </a:t>
                </a:r>
                <a14:m>
                  <m:oMath xmlns:m="http://schemas.openxmlformats.org/officeDocument/2006/math">
                    <m:sSub>
                      <m:sSubPr>
                        <m:ctrlPr>
                          <a:rPr lang="fr-FR" sz="1600" b="0" i="1" smtClean="0">
                            <a:solidFill>
                              <a:schemeClr val="tx1"/>
                            </a:solidFill>
                            <a:latin typeface="Cambria Math" panose="02040503050406030204" pitchFamily="18" charset="0"/>
                          </a:rPr>
                        </m:ctrlPr>
                      </m:sSubPr>
                      <m:e>
                        <m:r>
                          <a:rPr lang="fr-FR" sz="1600" b="0" i="1" smtClean="0">
                            <a:solidFill>
                              <a:schemeClr val="tx1"/>
                            </a:solidFill>
                            <a:latin typeface="Cambria Math" panose="02040503050406030204" pitchFamily="18" charset="0"/>
                          </a:rPr>
                          <m:t>𝑋</m:t>
                        </m:r>
                      </m:e>
                      <m:sub>
                        <m:r>
                          <a:rPr lang="fr-FR" sz="1600" b="0" i="1" smtClean="0">
                            <a:solidFill>
                              <a:schemeClr val="tx1"/>
                            </a:solidFill>
                            <a:latin typeface="Cambria Math" panose="02040503050406030204" pitchFamily="18" charset="0"/>
                          </a:rPr>
                          <m:t>𝑗</m:t>
                        </m:r>
                      </m:sub>
                    </m:sSub>
                  </m:oMath>
                </a14:m>
                <a:r>
                  <a:rPr lang="fr-FR" sz="1600" b="0" dirty="0" smtClean="0">
                    <a:solidFill>
                      <a:schemeClr val="tx1"/>
                    </a:solidFill>
                  </a:rPr>
                  <a:t> et on ajoute l’hypothèse d’indépendance conditionnelle :</a:t>
                </a:r>
              </a:p>
              <a:p>
                <a:pPr marL="0" indent="0" algn="ctr">
                  <a:spcAft>
                    <a:spcPts val="600"/>
                  </a:spcAft>
                  <a:buNone/>
                </a:pPr>
                <a14:m>
                  <m:oMath xmlns:m="http://schemas.openxmlformats.org/officeDocument/2006/math">
                    <m:r>
                      <m:rPr>
                        <m:sty m:val="p"/>
                      </m:rPr>
                      <a:rPr lang="fr-FR" sz="1600" b="0" i="0" smtClean="0">
                        <a:solidFill>
                          <a:schemeClr val="accent1">
                            <a:lumMod val="50000"/>
                          </a:schemeClr>
                        </a:solidFill>
                        <a:latin typeface="Cambria Math" panose="02040503050406030204" pitchFamily="18" charset="0"/>
                      </a:rPr>
                      <m:t>P</m:t>
                    </m:r>
                    <m:d>
                      <m:dPr>
                        <m:ctrlPr>
                          <a:rPr lang="fr-FR" sz="1600" b="0" i="1" smtClean="0">
                            <a:solidFill>
                              <a:schemeClr val="accent1">
                                <a:lumMod val="50000"/>
                              </a:schemeClr>
                            </a:solidFill>
                            <a:latin typeface="Cambria Math" panose="02040503050406030204" pitchFamily="18" charset="0"/>
                          </a:rPr>
                        </m:ctrlPr>
                      </m:dPr>
                      <m:e>
                        <m:sSub>
                          <m:sSubPr>
                            <m:ctrlPr>
                              <a:rPr lang="fr-FR" sz="1600" b="0" i="1" smtClean="0">
                                <a:solidFill>
                                  <a:schemeClr val="accent1">
                                    <a:lumMod val="50000"/>
                                  </a:schemeClr>
                                </a:solidFill>
                                <a:latin typeface="Cambria Math" panose="02040503050406030204" pitchFamily="18" charset="0"/>
                              </a:rPr>
                            </m:ctrlPr>
                          </m:sSubPr>
                          <m:e>
                            <m:r>
                              <a:rPr lang="fr-FR" sz="1600" b="0" i="1" smtClean="0">
                                <a:solidFill>
                                  <a:schemeClr val="accent1">
                                    <a:lumMod val="50000"/>
                                  </a:schemeClr>
                                </a:solidFill>
                                <a:latin typeface="Cambria Math" panose="02040503050406030204" pitchFamily="18" charset="0"/>
                              </a:rPr>
                              <m:t>𝑋</m:t>
                            </m:r>
                          </m:e>
                          <m:sub>
                            <m:r>
                              <a:rPr lang="fr-FR" sz="1600" b="0" i="1" smtClean="0">
                                <a:solidFill>
                                  <a:schemeClr val="accent1">
                                    <a:lumMod val="50000"/>
                                  </a:schemeClr>
                                </a:solidFill>
                                <a:latin typeface="Cambria Math" panose="02040503050406030204" pitchFamily="18" charset="0"/>
                              </a:rPr>
                              <m:t>𝑗</m:t>
                            </m:r>
                          </m:sub>
                        </m:sSub>
                        <m:r>
                          <a:rPr lang="fr-FR" sz="1600" b="0" i="1" smtClean="0">
                            <a:solidFill>
                              <a:schemeClr val="accent1">
                                <a:lumMod val="50000"/>
                              </a:schemeClr>
                            </a:solidFill>
                            <a:latin typeface="Cambria Math" panose="02040503050406030204" pitchFamily="18" charset="0"/>
                          </a:rPr>
                          <m:t>=</m:t>
                        </m:r>
                        <m:sSub>
                          <m:sSubPr>
                            <m:ctrlPr>
                              <a:rPr lang="fr-FR" sz="1600" b="0" i="1" smtClean="0">
                                <a:solidFill>
                                  <a:schemeClr val="accent1">
                                    <a:lumMod val="50000"/>
                                  </a:schemeClr>
                                </a:solidFill>
                                <a:latin typeface="Cambria Math" panose="02040503050406030204" pitchFamily="18" charset="0"/>
                              </a:rPr>
                            </m:ctrlPr>
                          </m:sSubPr>
                          <m:e>
                            <m:r>
                              <a:rPr lang="fr-FR" sz="1600" b="0" i="1" smtClean="0">
                                <a:solidFill>
                                  <a:schemeClr val="accent1">
                                    <a:lumMod val="50000"/>
                                  </a:schemeClr>
                                </a:solidFill>
                                <a:latin typeface="Cambria Math" panose="02040503050406030204" pitchFamily="18" charset="0"/>
                              </a:rPr>
                              <m:t>𝑥</m:t>
                            </m:r>
                          </m:e>
                          <m:sub>
                            <m:r>
                              <a:rPr lang="fr-FR" sz="1600" b="0" i="1" smtClean="0">
                                <a:solidFill>
                                  <a:schemeClr val="accent1">
                                    <a:lumMod val="50000"/>
                                  </a:schemeClr>
                                </a:solidFill>
                                <a:latin typeface="Cambria Math" panose="02040503050406030204" pitchFamily="18" charset="0"/>
                              </a:rPr>
                              <m:t>𝑗</m:t>
                            </m:r>
                          </m:sub>
                        </m:sSub>
                      </m:e>
                      <m:e>
                        <m:r>
                          <a:rPr lang="fr-FR" sz="1600" b="0" i="1" smtClean="0">
                            <a:solidFill>
                              <a:schemeClr val="accent1">
                                <a:lumMod val="50000"/>
                              </a:schemeClr>
                            </a:solidFill>
                            <a:latin typeface="Cambria Math" panose="02040503050406030204" pitchFamily="18" charset="0"/>
                          </a:rPr>
                          <m:t>𝑌</m:t>
                        </m:r>
                        <m:r>
                          <a:rPr lang="fr-FR" sz="1600" b="0" i="1" smtClean="0">
                            <a:solidFill>
                              <a:schemeClr val="accent1">
                                <a:lumMod val="50000"/>
                              </a:schemeClr>
                            </a:solidFill>
                            <a:latin typeface="Cambria Math" panose="02040503050406030204" pitchFamily="18" charset="0"/>
                          </a:rPr>
                          <m:t>=</m:t>
                        </m:r>
                        <m:r>
                          <a:rPr lang="fr-FR" sz="1600" b="0" i="1" smtClean="0">
                            <a:solidFill>
                              <a:schemeClr val="accent1">
                                <a:lumMod val="50000"/>
                              </a:schemeClr>
                            </a:solidFill>
                            <a:latin typeface="Cambria Math" panose="02040503050406030204" pitchFamily="18" charset="0"/>
                          </a:rPr>
                          <m:t>𝑦</m:t>
                        </m:r>
                        <m:r>
                          <a:rPr lang="fr-FR" sz="1600" b="0" i="1" smtClean="0">
                            <a:solidFill>
                              <a:schemeClr val="accent1">
                                <a:lumMod val="50000"/>
                              </a:schemeClr>
                            </a:solidFill>
                            <a:latin typeface="Cambria Math" panose="02040503050406030204" pitchFamily="18" charset="0"/>
                          </a:rPr>
                          <m:t>,</m:t>
                        </m:r>
                        <m:sSub>
                          <m:sSubPr>
                            <m:ctrlPr>
                              <a:rPr lang="fr-FR" sz="1600" b="0" i="1" smtClean="0">
                                <a:solidFill>
                                  <a:schemeClr val="accent1">
                                    <a:lumMod val="50000"/>
                                  </a:schemeClr>
                                </a:solidFill>
                                <a:latin typeface="Cambria Math" panose="02040503050406030204" pitchFamily="18" charset="0"/>
                              </a:rPr>
                            </m:ctrlPr>
                          </m:sSubPr>
                          <m:e>
                            <m:r>
                              <a:rPr lang="fr-FR" sz="1600" b="0" i="1" smtClean="0">
                                <a:solidFill>
                                  <a:schemeClr val="accent1">
                                    <a:lumMod val="50000"/>
                                  </a:schemeClr>
                                </a:solidFill>
                                <a:latin typeface="Cambria Math" panose="02040503050406030204" pitchFamily="18" charset="0"/>
                              </a:rPr>
                              <m:t>𝑋</m:t>
                            </m:r>
                          </m:e>
                          <m:sub>
                            <m:r>
                              <a:rPr lang="fr-FR" sz="1600" b="0" i="1" smtClean="0">
                                <a:solidFill>
                                  <a:schemeClr val="accent1">
                                    <a:lumMod val="50000"/>
                                  </a:schemeClr>
                                </a:solidFill>
                                <a:latin typeface="Cambria Math" panose="02040503050406030204" pitchFamily="18" charset="0"/>
                              </a:rPr>
                              <m:t>𝑚</m:t>
                            </m:r>
                          </m:sub>
                        </m:sSub>
                        <m:r>
                          <a:rPr lang="fr-FR" sz="1600" b="0" i="1" smtClean="0">
                            <a:solidFill>
                              <a:schemeClr val="accent1">
                                <a:lumMod val="50000"/>
                              </a:schemeClr>
                            </a:solidFill>
                            <a:latin typeface="Cambria Math" panose="02040503050406030204" pitchFamily="18" charset="0"/>
                          </a:rPr>
                          <m:t>=</m:t>
                        </m:r>
                        <m:sSub>
                          <m:sSubPr>
                            <m:ctrlPr>
                              <a:rPr lang="fr-FR" sz="1600" b="0" i="1" smtClean="0">
                                <a:solidFill>
                                  <a:schemeClr val="accent1">
                                    <a:lumMod val="50000"/>
                                  </a:schemeClr>
                                </a:solidFill>
                                <a:latin typeface="Cambria Math" panose="02040503050406030204" pitchFamily="18" charset="0"/>
                              </a:rPr>
                            </m:ctrlPr>
                          </m:sSubPr>
                          <m:e>
                            <m:r>
                              <a:rPr lang="fr-FR" sz="1600" b="0" i="1" smtClean="0">
                                <a:solidFill>
                                  <a:schemeClr val="accent1">
                                    <a:lumMod val="50000"/>
                                  </a:schemeClr>
                                </a:solidFill>
                                <a:latin typeface="Cambria Math" panose="02040503050406030204" pitchFamily="18" charset="0"/>
                              </a:rPr>
                              <m:t>𝑥</m:t>
                            </m:r>
                          </m:e>
                          <m:sub>
                            <m:r>
                              <a:rPr lang="fr-FR" sz="1600" b="0" i="1" smtClean="0">
                                <a:solidFill>
                                  <a:schemeClr val="accent1">
                                    <a:lumMod val="50000"/>
                                  </a:schemeClr>
                                </a:solidFill>
                                <a:latin typeface="Cambria Math" panose="02040503050406030204" pitchFamily="18" charset="0"/>
                              </a:rPr>
                              <m:t>𝑚</m:t>
                            </m:r>
                          </m:sub>
                        </m:sSub>
                      </m:e>
                    </m:d>
                    <m:r>
                      <a:rPr lang="fr-FR" sz="1600" b="0" i="1" smtClean="0">
                        <a:solidFill>
                          <a:schemeClr val="accent1">
                            <a:lumMod val="50000"/>
                          </a:schemeClr>
                        </a:solidFill>
                        <a:latin typeface="Cambria Math" panose="02040503050406030204" pitchFamily="18" charset="0"/>
                      </a:rPr>
                      <m:t>=</m:t>
                    </m:r>
                    <m:r>
                      <m:rPr>
                        <m:sty m:val="p"/>
                      </m:rPr>
                      <a:rPr lang="fr-FR" sz="1600" b="0" i="0" smtClean="0">
                        <a:solidFill>
                          <a:schemeClr val="accent1">
                            <a:lumMod val="50000"/>
                          </a:schemeClr>
                        </a:solidFill>
                        <a:latin typeface="Cambria Math" panose="02040503050406030204" pitchFamily="18" charset="0"/>
                      </a:rPr>
                      <m:t>P</m:t>
                    </m:r>
                    <m:r>
                      <a:rPr lang="fr-FR" sz="1600" b="0" i="1" smtClean="0">
                        <a:solidFill>
                          <a:schemeClr val="accent1">
                            <a:lumMod val="50000"/>
                          </a:schemeClr>
                        </a:solidFill>
                        <a:latin typeface="Cambria Math" panose="02040503050406030204" pitchFamily="18" charset="0"/>
                      </a:rPr>
                      <m:t>(</m:t>
                    </m:r>
                    <m:sSub>
                      <m:sSubPr>
                        <m:ctrlPr>
                          <a:rPr lang="fr-FR" sz="1600" b="0" i="1" smtClean="0">
                            <a:solidFill>
                              <a:schemeClr val="accent1">
                                <a:lumMod val="50000"/>
                              </a:schemeClr>
                            </a:solidFill>
                            <a:latin typeface="Cambria Math" panose="02040503050406030204" pitchFamily="18" charset="0"/>
                          </a:rPr>
                        </m:ctrlPr>
                      </m:sSubPr>
                      <m:e>
                        <m:r>
                          <a:rPr lang="fr-FR" sz="1600" b="0" i="1" smtClean="0">
                            <a:solidFill>
                              <a:schemeClr val="accent1">
                                <a:lumMod val="50000"/>
                              </a:schemeClr>
                            </a:solidFill>
                            <a:latin typeface="Cambria Math" panose="02040503050406030204" pitchFamily="18" charset="0"/>
                          </a:rPr>
                          <m:t>𝑋</m:t>
                        </m:r>
                      </m:e>
                      <m:sub>
                        <m:r>
                          <a:rPr lang="fr-FR" sz="1600" b="0" i="1" smtClean="0">
                            <a:solidFill>
                              <a:schemeClr val="accent1">
                                <a:lumMod val="50000"/>
                              </a:schemeClr>
                            </a:solidFill>
                            <a:latin typeface="Cambria Math" panose="02040503050406030204" pitchFamily="18" charset="0"/>
                          </a:rPr>
                          <m:t>𝑗</m:t>
                        </m:r>
                      </m:sub>
                    </m:sSub>
                    <m:r>
                      <a:rPr lang="fr-FR" sz="1600" b="0" i="1" smtClean="0">
                        <a:solidFill>
                          <a:schemeClr val="accent1">
                            <a:lumMod val="50000"/>
                          </a:schemeClr>
                        </a:solidFill>
                        <a:latin typeface="Cambria Math" panose="02040503050406030204" pitchFamily="18" charset="0"/>
                      </a:rPr>
                      <m:t>=</m:t>
                    </m:r>
                    <m:sSub>
                      <m:sSubPr>
                        <m:ctrlPr>
                          <a:rPr lang="fr-FR" sz="1600" b="0" i="1" smtClean="0">
                            <a:solidFill>
                              <a:schemeClr val="accent1">
                                <a:lumMod val="50000"/>
                              </a:schemeClr>
                            </a:solidFill>
                            <a:latin typeface="Cambria Math" panose="02040503050406030204" pitchFamily="18" charset="0"/>
                          </a:rPr>
                        </m:ctrlPr>
                      </m:sSubPr>
                      <m:e>
                        <m:r>
                          <a:rPr lang="fr-FR" sz="1600" b="0" i="1" smtClean="0">
                            <a:solidFill>
                              <a:schemeClr val="accent1">
                                <a:lumMod val="50000"/>
                              </a:schemeClr>
                            </a:solidFill>
                            <a:latin typeface="Cambria Math" panose="02040503050406030204" pitchFamily="18" charset="0"/>
                          </a:rPr>
                          <m:t>𝑥</m:t>
                        </m:r>
                      </m:e>
                      <m:sub>
                        <m:r>
                          <a:rPr lang="fr-FR" sz="1600" b="0" i="1" smtClean="0">
                            <a:solidFill>
                              <a:schemeClr val="accent1">
                                <a:lumMod val="50000"/>
                              </a:schemeClr>
                            </a:solidFill>
                            <a:latin typeface="Cambria Math" panose="02040503050406030204" pitchFamily="18" charset="0"/>
                          </a:rPr>
                          <m:t>𝑗</m:t>
                        </m:r>
                      </m:sub>
                    </m:sSub>
                    <m:r>
                      <a:rPr lang="fr-FR" sz="1600" b="0" i="1" smtClean="0">
                        <a:solidFill>
                          <a:schemeClr val="accent1">
                            <a:lumMod val="50000"/>
                          </a:schemeClr>
                        </a:solidFill>
                        <a:latin typeface="Cambria Math" panose="02040503050406030204" pitchFamily="18" charset="0"/>
                      </a:rPr>
                      <m:t>|</m:t>
                    </m:r>
                    <m:r>
                      <a:rPr lang="fr-FR" sz="1600" b="0" i="1" smtClean="0">
                        <a:solidFill>
                          <a:schemeClr val="accent1">
                            <a:lumMod val="50000"/>
                          </a:schemeClr>
                        </a:solidFill>
                        <a:latin typeface="Cambria Math" panose="02040503050406030204" pitchFamily="18" charset="0"/>
                      </a:rPr>
                      <m:t>𝑌</m:t>
                    </m:r>
                    <m:r>
                      <a:rPr lang="fr-FR" sz="1600" b="0" i="1" smtClean="0">
                        <a:solidFill>
                          <a:schemeClr val="accent1">
                            <a:lumMod val="50000"/>
                          </a:schemeClr>
                        </a:solidFill>
                        <a:latin typeface="Cambria Math" panose="02040503050406030204" pitchFamily="18" charset="0"/>
                      </a:rPr>
                      <m:t>=</m:t>
                    </m:r>
                    <m:r>
                      <a:rPr lang="fr-FR" sz="1600" b="0" i="1" smtClean="0">
                        <a:solidFill>
                          <a:schemeClr val="accent1">
                            <a:lumMod val="50000"/>
                          </a:schemeClr>
                        </a:solidFill>
                        <a:latin typeface="Cambria Math" panose="02040503050406030204" pitchFamily="18" charset="0"/>
                      </a:rPr>
                      <m:t>𝑦</m:t>
                    </m:r>
                    <m:r>
                      <a:rPr lang="fr-FR" sz="1600" b="0" i="1" smtClean="0">
                        <a:solidFill>
                          <a:schemeClr val="accent1">
                            <a:lumMod val="50000"/>
                          </a:schemeClr>
                        </a:solidFill>
                        <a:latin typeface="Cambria Math" panose="02040503050406030204" pitchFamily="18" charset="0"/>
                      </a:rPr>
                      <m:t>)</m:t>
                    </m:r>
                  </m:oMath>
                </a14:m>
                <a:r>
                  <a:rPr lang="fr-FR" sz="1600" b="0" dirty="0" smtClean="0">
                    <a:solidFill>
                      <a:schemeClr val="accent1">
                        <a:lumMod val="50000"/>
                      </a:schemeClr>
                    </a:solidFill>
                  </a:rPr>
                  <a:t>, </a:t>
                </a:r>
                <a14:m>
                  <m:oMath xmlns:m="http://schemas.openxmlformats.org/officeDocument/2006/math">
                    <m:r>
                      <a:rPr lang="fr-FR" sz="1600" b="0" i="1" smtClean="0">
                        <a:solidFill>
                          <a:schemeClr val="accent1">
                            <a:lumMod val="50000"/>
                          </a:schemeClr>
                        </a:solidFill>
                        <a:latin typeface="Cambria Math" panose="02040503050406030204" pitchFamily="18" charset="0"/>
                      </a:rPr>
                      <m:t>∀</m:t>
                    </m:r>
                    <m:r>
                      <a:rPr lang="fr-FR" sz="1600" b="0" i="1" smtClean="0">
                        <a:solidFill>
                          <a:schemeClr val="accent1">
                            <a:lumMod val="50000"/>
                          </a:schemeClr>
                        </a:solidFill>
                        <a:latin typeface="Cambria Math" panose="02040503050406030204" pitchFamily="18" charset="0"/>
                      </a:rPr>
                      <m:t>𝑗</m:t>
                    </m:r>
                    <m:r>
                      <a:rPr lang="fr-FR" sz="1600" b="0" i="1" smtClean="0">
                        <a:solidFill>
                          <a:schemeClr val="accent1">
                            <a:lumMod val="50000"/>
                          </a:schemeClr>
                        </a:solidFill>
                        <a:latin typeface="Cambria Math" panose="02040503050406030204" pitchFamily="18" charset="0"/>
                      </a:rPr>
                      <m:t>∈⟦1,</m:t>
                    </m:r>
                    <m:r>
                      <a:rPr lang="fr-FR" sz="1600" b="0" i="1" smtClean="0">
                        <a:solidFill>
                          <a:schemeClr val="accent1">
                            <a:lumMod val="50000"/>
                          </a:schemeClr>
                        </a:solidFill>
                        <a:latin typeface="Cambria Math" panose="02040503050406030204" pitchFamily="18" charset="0"/>
                        <a:ea typeface="Cambria Math" panose="02040503050406030204" pitchFamily="18" charset="0"/>
                      </a:rPr>
                      <m:t>𝑝</m:t>
                    </m:r>
                    <m:r>
                      <a:rPr lang="fr-FR" sz="1600" b="0" i="1" smtClean="0">
                        <a:solidFill>
                          <a:schemeClr val="accent1">
                            <a:lumMod val="50000"/>
                          </a:schemeClr>
                        </a:solidFill>
                        <a:latin typeface="Cambria Math" panose="02040503050406030204" pitchFamily="18" charset="0"/>
                        <a:ea typeface="Cambria Math" panose="02040503050406030204" pitchFamily="18" charset="0"/>
                      </a:rPr>
                      <m:t>⟧</m:t>
                    </m:r>
                  </m:oMath>
                </a14:m>
                <a:r>
                  <a:rPr lang="fr-FR" sz="1600" b="0" dirty="0" smtClean="0">
                    <a:solidFill>
                      <a:schemeClr val="accent1">
                        <a:lumMod val="50000"/>
                      </a:schemeClr>
                    </a:solidFill>
                  </a:rPr>
                  <a:t> (</a:t>
                </a:r>
                <a14:m>
                  <m:oMath xmlns:m="http://schemas.openxmlformats.org/officeDocument/2006/math">
                    <m:r>
                      <a:rPr lang="fr-FR" sz="1600" b="0" i="1" dirty="0" smtClean="0">
                        <a:solidFill>
                          <a:schemeClr val="accent1">
                            <a:lumMod val="50000"/>
                          </a:schemeClr>
                        </a:solidFill>
                        <a:latin typeface="Cambria Math" panose="02040503050406030204" pitchFamily="18" charset="0"/>
                      </a:rPr>
                      <m:t>𝑗</m:t>
                    </m:r>
                    <m:r>
                      <a:rPr lang="fr-FR" sz="1600" b="0" i="1" dirty="0" smtClean="0">
                        <a:solidFill>
                          <a:schemeClr val="accent1">
                            <a:lumMod val="50000"/>
                          </a:schemeClr>
                        </a:solidFill>
                        <a:latin typeface="Cambria Math" panose="02040503050406030204" pitchFamily="18" charset="0"/>
                      </a:rPr>
                      <m:t>≠</m:t>
                    </m:r>
                    <m:r>
                      <a:rPr lang="fr-FR" sz="1600" b="0" i="1" dirty="0" smtClean="0">
                        <a:solidFill>
                          <a:schemeClr val="accent1">
                            <a:lumMod val="50000"/>
                          </a:schemeClr>
                        </a:solidFill>
                        <a:latin typeface="Cambria Math" panose="02040503050406030204" pitchFamily="18" charset="0"/>
                      </a:rPr>
                      <m:t>𝑚</m:t>
                    </m:r>
                  </m:oMath>
                </a14:m>
                <a:r>
                  <a:rPr lang="fr-FR" sz="1600" b="0" dirty="0" smtClean="0">
                    <a:solidFill>
                      <a:schemeClr val="accent1">
                        <a:lumMod val="50000"/>
                      </a:schemeClr>
                    </a:solidFill>
                  </a:rPr>
                  <a:t>).</a:t>
                </a:r>
              </a:p>
              <a:p>
                <a:pPr marL="0" indent="0" algn="just">
                  <a:spcBef>
                    <a:spcPts val="1200"/>
                  </a:spcBef>
                  <a:buFont typeface="Wingdings 3" panose="05040102010807070707" pitchFamily="18" charset="2"/>
                  <a:buNone/>
                </a:pPr>
                <a:r>
                  <a:rPr lang="fr-FR" dirty="0" smtClean="0">
                    <a:solidFill>
                      <a:schemeClr val="tx1"/>
                    </a:solidFill>
                  </a:rPr>
                  <a:t>Définition 7  </a:t>
                </a:r>
                <a:r>
                  <a:rPr lang="fr-FR" b="0" dirty="0" smtClean="0">
                    <a:solidFill>
                      <a:schemeClr val="tx1"/>
                    </a:solidFill>
                  </a:rPr>
                  <a:t>(</a:t>
                </a:r>
                <a:r>
                  <a:rPr lang="fr-FR" b="0" i="1" dirty="0" err="1" smtClean="0">
                    <a:solidFill>
                      <a:schemeClr val="tx1"/>
                    </a:solidFill>
                  </a:rPr>
                  <a:t>classifieur</a:t>
                </a:r>
                <a:r>
                  <a:rPr lang="fr-FR" b="0" i="1" dirty="0" smtClean="0">
                    <a:solidFill>
                      <a:schemeClr val="tx1"/>
                    </a:solidFill>
                  </a:rPr>
                  <a:t> bayésien naïf</a:t>
                </a:r>
                <a:r>
                  <a:rPr lang="fr-FR" b="0" dirty="0" smtClean="0">
                    <a:solidFill>
                      <a:schemeClr val="tx1"/>
                    </a:solidFill>
                  </a:rPr>
                  <a:t>) :</a:t>
                </a:r>
              </a:p>
              <a:p>
                <a:pPr marL="0" indent="0" algn="just">
                  <a:buNone/>
                </a:pPr>
                <a:r>
                  <a:rPr lang="fr-FR" b="0" dirty="0" smtClean="0">
                    <a:solidFill>
                      <a:schemeClr val="tx1"/>
                    </a:solidFill>
                  </a:rPr>
                  <a:t>On appelle CBN un </a:t>
                </a:r>
                <a:r>
                  <a:rPr lang="fr-FR" b="0" dirty="0" err="1" smtClean="0">
                    <a:solidFill>
                      <a:schemeClr val="tx1"/>
                    </a:solidFill>
                  </a:rPr>
                  <a:t>classifieur</a:t>
                </a:r>
                <a:r>
                  <a:rPr lang="fr-FR" b="0" dirty="0" smtClean="0">
                    <a:solidFill>
                      <a:schemeClr val="tx1"/>
                    </a:solidFill>
                  </a:rPr>
                  <a:t> construit en appliquant la règle de décision par </a:t>
                </a:r>
                <a:r>
                  <a:rPr lang="fr-FR" b="0" i="1" dirty="0" smtClean="0">
                    <a:solidFill>
                      <a:srgbClr val="C00000"/>
                    </a:solidFill>
                  </a:rPr>
                  <a:t>maximum a posteriori </a:t>
                </a:r>
                <a:r>
                  <a:rPr lang="fr-FR" b="0" dirty="0" smtClean="0">
                    <a:solidFill>
                      <a:schemeClr val="tx1"/>
                    </a:solidFill>
                  </a:rPr>
                  <a:t>à des </a:t>
                </a:r>
                <a:r>
                  <a:rPr lang="fr-FR" b="0" dirty="0" smtClean="0">
                    <a:solidFill>
                      <a:schemeClr val="accent2">
                        <a:lumMod val="75000"/>
                      </a:schemeClr>
                    </a:solidFill>
                  </a:rPr>
                  <a:t>observations </a:t>
                </a:r>
                <a:r>
                  <a:rPr lang="fr-FR" b="0" dirty="0" err="1" smtClean="0">
                    <a:solidFill>
                      <a:schemeClr val="accent2">
                        <a:lumMod val="75000"/>
                      </a:schemeClr>
                    </a:solidFill>
                  </a:rPr>
                  <a:t>multi-dimensionnelles</a:t>
                </a:r>
                <a:r>
                  <a:rPr lang="fr-FR" b="0" dirty="0" smtClean="0">
                    <a:solidFill>
                      <a:schemeClr val="accent2">
                        <a:lumMod val="75000"/>
                      </a:schemeClr>
                    </a:solidFill>
                  </a:rPr>
                  <a:t> </a:t>
                </a:r>
                <a:r>
                  <a:rPr lang="fr-FR" b="0" dirty="0" smtClean="0">
                    <a:solidFill>
                      <a:schemeClr val="tx1"/>
                    </a:solidFill>
                  </a:rPr>
                  <a:t>dont on suppose que les variables sont </a:t>
                </a:r>
                <a:r>
                  <a:rPr lang="fr-FR" b="0" dirty="0" smtClean="0">
                    <a:solidFill>
                      <a:schemeClr val="accent1">
                        <a:lumMod val="50000"/>
                      </a:schemeClr>
                    </a:solidFill>
                  </a:rPr>
                  <a:t>indépendantes conditionnellement à l’étiquette</a:t>
                </a:r>
                <a:r>
                  <a:rPr lang="fr-FR" b="0" dirty="0" smtClean="0">
                    <a:solidFill>
                      <a:schemeClr val="tx1"/>
                    </a:solidFill>
                  </a:rPr>
                  <a:t>. La règle de décision est donnée par :</a:t>
                </a:r>
              </a:p>
              <a:p>
                <a:pPr marL="0" indent="0" algn="ctr">
                  <a:spcBef>
                    <a:spcPts val="600"/>
                  </a:spcBef>
                  <a:spcAft>
                    <a:spcPts val="600"/>
                  </a:spcAft>
                  <a:buNone/>
                </a:pPr>
                <a14:m>
                  <m:oMath xmlns:m="http://schemas.openxmlformats.org/officeDocument/2006/math">
                    <m:acc>
                      <m:accPr>
                        <m:chr m:val="̂"/>
                        <m:ctrlPr>
                          <a:rPr lang="fr-FR" sz="1600" b="0" i="1" smtClean="0">
                            <a:solidFill>
                              <a:schemeClr val="tx1"/>
                            </a:solidFill>
                            <a:latin typeface="Cambria Math" panose="02040503050406030204" pitchFamily="18" charset="0"/>
                          </a:rPr>
                        </m:ctrlPr>
                      </m:accPr>
                      <m:e>
                        <m:r>
                          <a:rPr lang="fr-FR" sz="1600" b="0" i="1" smtClean="0">
                            <a:solidFill>
                              <a:schemeClr val="tx1"/>
                            </a:solidFill>
                            <a:latin typeface="Cambria Math" panose="02040503050406030204" pitchFamily="18" charset="0"/>
                          </a:rPr>
                          <m:t>𝑦</m:t>
                        </m:r>
                      </m:e>
                    </m:acc>
                    <m:r>
                      <a:rPr lang="fr-FR" sz="1600" b="0" i="1" smtClean="0">
                        <a:solidFill>
                          <a:schemeClr val="tx1"/>
                        </a:solidFill>
                        <a:latin typeface="Cambria Math" panose="02040503050406030204" pitchFamily="18" charset="0"/>
                      </a:rPr>
                      <m:t>=</m:t>
                    </m:r>
                    <m:func>
                      <m:funcPr>
                        <m:ctrlPr>
                          <a:rPr lang="fr-FR" sz="1600" b="0" i="1" smtClean="0">
                            <a:solidFill>
                              <a:schemeClr val="tx1"/>
                            </a:solidFill>
                            <a:latin typeface="Cambria Math" panose="02040503050406030204" pitchFamily="18" charset="0"/>
                          </a:rPr>
                        </m:ctrlPr>
                      </m:funcPr>
                      <m:fName>
                        <m:limLow>
                          <m:limLowPr>
                            <m:ctrlPr>
                              <a:rPr lang="fr-FR" sz="1600" b="0" i="1" smtClean="0">
                                <a:solidFill>
                                  <a:schemeClr val="tx1"/>
                                </a:solidFill>
                                <a:latin typeface="Cambria Math" panose="02040503050406030204" pitchFamily="18" charset="0"/>
                              </a:rPr>
                            </m:ctrlPr>
                          </m:limLowPr>
                          <m:e>
                            <m:r>
                              <m:rPr>
                                <m:sty m:val="p"/>
                              </m:rPr>
                              <a:rPr lang="fr-FR" sz="1600" b="0" i="0" smtClean="0">
                                <a:solidFill>
                                  <a:schemeClr val="tx1"/>
                                </a:solidFill>
                                <a:latin typeface="Cambria Math" panose="02040503050406030204" pitchFamily="18" charset="0"/>
                              </a:rPr>
                              <m:t>argmax</m:t>
                            </m:r>
                          </m:e>
                          <m:lim>
                            <m:r>
                              <a:rPr lang="fr-FR" sz="1600" b="0" i="1" smtClean="0">
                                <a:solidFill>
                                  <a:schemeClr val="tx1"/>
                                </a:solidFill>
                                <a:latin typeface="Cambria Math" panose="02040503050406030204" pitchFamily="18" charset="0"/>
                              </a:rPr>
                              <m:t>𝑐</m:t>
                            </m:r>
                            <m:r>
                              <a:rPr lang="fr-FR" sz="1600" b="0" i="1" smtClean="0">
                                <a:solidFill>
                                  <a:schemeClr val="tx1"/>
                                </a:solidFill>
                                <a:latin typeface="Cambria Math" panose="02040503050406030204" pitchFamily="18" charset="0"/>
                              </a:rPr>
                              <m:t>∈⟦1,</m:t>
                            </m:r>
                            <m:r>
                              <a:rPr lang="fr-FR" sz="1600" b="0" i="1" smtClean="0">
                                <a:solidFill>
                                  <a:schemeClr val="tx1"/>
                                </a:solidFill>
                                <a:latin typeface="Cambria Math" panose="02040503050406030204" pitchFamily="18" charset="0"/>
                                <a:ea typeface="Cambria Math" panose="02040503050406030204" pitchFamily="18" charset="0"/>
                              </a:rPr>
                              <m:t>𝐶</m:t>
                            </m:r>
                            <m:r>
                              <a:rPr lang="fr-FR" sz="1600" b="0" i="1" smtClean="0">
                                <a:solidFill>
                                  <a:schemeClr val="tx1"/>
                                </a:solidFill>
                                <a:latin typeface="Cambria Math" panose="02040503050406030204" pitchFamily="18" charset="0"/>
                                <a:ea typeface="Cambria Math" panose="02040503050406030204" pitchFamily="18" charset="0"/>
                              </a:rPr>
                              <m:t>⟧</m:t>
                            </m:r>
                          </m:lim>
                        </m:limLow>
                      </m:fName>
                      <m:e>
                        <m:r>
                          <m:rPr>
                            <m:sty m:val="p"/>
                          </m:rPr>
                          <a:rPr lang="fr-FR" sz="1600" b="0" i="0" smtClean="0">
                            <a:solidFill>
                              <a:schemeClr val="tx1"/>
                            </a:solidFill>
                            <a:latin typeface="Cambria Math" panose="02040503050406030204" pitchFamily="18" charset="0"/>
                          </a:rPr>
                          <m:t>P</m:t>
                        </m:r>
                        <m:r>
                          <a:rPr lang="fr-FR" sz="1600" b="0" i="1" smtClean="0">
                            <a:solidFill>
                              <a:schemeClr val="tx1"/>
                            </a:solidFill>
                            <a:latin typeface="Cambria Math" panose="02040503050406030204" pitchFamily="18" charset="0"/>
                          </a:rPr>
                          <m:t>(</m:t>
                        </m:r>
                        <m:r>
                          <a:rPr lang="fr-FR" sz="1600" b="0" i="1" smtClean="0">
                            <a:solidFill>
                              <a:schemeClr val="tx1"/>
                            </a:solidFill>
                            <a:latin typeface="Cambria Math" panose="02040503050406030204" pitchFamily="18" charset="0"/>
                          </a:rPr>
                          <m:t>𝑌</m:t>
                        </m:r>
                        <m:r>
                          <a:rPr lang="fr-FR" sz="1600" b="0" i="1" smtClean="0">
                            <a:solidFill>
                              <a:schemeClr val="tx1"/>
                            </a:solidFill>
                            <a:latin typeface="Cambria Math" panose="02040503050406030204" pitchFamily="18" charset="0"/>
                          </a:rPr>
                          <m:t>=</m:t>
                        </m:r>
                        <m:r>
                          <a:rPr lang="fr-FR" sz="1600" b="0" i="1" smtClean="0">
                            <a:solidFill>
                              <a:schemeClr val="tx1"/>
                            </a:solidFill>
                            <a:latin typeface="Cambria Math" panose="02040503050406030204" pitchFamily="18" charset="0"/>
                          </a:rPr>
                          <m:t>𝑐</m:t>
                        </m:r>
                        <m:r>
                          <a:rPr lang="fr-FR" sz="1600" b="0" i="1" smtClean="0">
                            <a:solidFill>
                              <a:schemeClr val="tx1"/>
                            </a:solidFill>
                            <a:latin typeface="Cambria Math" panose="02040503050406030204" pitchFamily="18" charset="0"/>
                          </a:rPr>
                          <m:t>)</m:t>
                        </m:r>
                      </m:e>
                    </m:func>
                    <m:nary>
                      <m:naryPr>
                        <m:chr m:val="∏"/>
                        <m:ctrlPr>
                          <a:rPr lang="fr-FR" sz="1600" b="0" i="1" smtClean="0">
                            <a:solidFill>
                              <a:schemeClr val="tx1"/>
                            </a:solidFill>
                            <a:latin typeface="Cambria Math" panose="02040503050406030204" pitchFamily="18" charset="0"/>
                          </a:rPr>
                        </m:ctrlPr>
                      </m:naryPr>
                      <m:sub>
                        <m:r>
                          <m:rPr>
                            <m:brk m:alnAt="23"/>
                          </m:rPr>
                          <a:rPr lang="fr-FR" sz="1600" b="0" i="1" smtClean="0">
                            <a:solidFill>
                              <a:schemeClr val="tx1"/>
                            </a:solidFill>
                            <a:latin typeface="Cambria Math" panose="02040503050406030204" pitchFamily="18" charset="0"/>
                          </a:rPr>
                          <m:t>𝑗</m:t>
                        </m:r>
                        <m:r>
                          <a:rPr lang="fr-FR" sz="1600" b="0" i="1" smtClean="0">
                            <a:solidFill>
                              <a:schemeClr val="tx1"/>
                            </a:solidFill>
                            <a:latin typeface="Cambria Math" panose="02040503050406030204" pitchFamily="18" charset="0"/>
                          </a:rPr>
                          <m:t>=1</m:t>
                        </m:r>
                      </m:sub>
                      <m:sup>
                        <m:r>
                          <a:rPr lang="fr-FR" sz="1600" b="0" i="1" smtClean="0">
                            <a:solidFill>
                              <a:schemeClr val="tx1"/>
                            </a:solidFill>
                            <a:latin typeface="Cambria Math" panose="02040503050406030204" pitchFamily="18" charset="0"/>
                          </a:rPr>
                          <m:t>𝑝</m:t>
                        </m:r>
                      </m:sup>
                      <m:e>
                        <m:r>
                          <a:rPr lang="fr-FR" sz="1600" b="0" i="1" smtClean="0">
                            <a:solidFill>
                              <a:schemeClr val="tx1"/>
                            </a:solidFill>
                            <a:latin typeface="Cambria Math" panose="02040503050406030204" pitchFamily="18" charset="0"/>
                          </a:rPr>
                          <m:t>𝑃</m:t>
                        </m:r>
                        <m:d>
                          <m:dPr>
                            <m:ctrlPr>
                              <a:rPr lang="fr-FR" sz="1600" b="0" i="1" smtClean="0">
                                <a:solidFill>
                                  <a:schemeClr val="tx1"/>
                                </a:solidFill>
                                <a:latin typeface="Cambria Math" panose="02040503050406030204" pitchFamily="18" charset="0"/>
                              </a:rPr>
                            </m:ctrlPr>
                          </m:dPr>
                          <m:e>
                            <m:sSub>
                              <m:sSubPr>
                                <m:ctrlPr>
                                  <a:rPr lang="fr-FR" sz="1600" b="0" i="1" smtClean="0">
                                    <a:solidFill>
                                      <a:schemeClr val="accent2">
                                        <a:lumMod val="75000"/>
                                      </a:schemeClr>
                                    </a:solidFill>
                                    <a:latin typeface="Cambria Math" panose="02040503050406030204" pitchFamily="18" charset="0"/>
                                  </a:rPr>
                                </m:ctrlPr>
                              </m:sSubPr>
                              <m:e>
                                <m:r>
                                  <a:rPr lang="fr-FR" sz="1600" b="0" i="1" smtClean="0">
                                    <a:solidFill>
                                      <a:schemeClr val="accent2">
                                        <a:lumMod val="75000"/>
                                      </a:schemeClr>
                                    </a:solidFill>
                                    <a:latin typeface="Cambria Math" panose="02040503050406030204" pitchFamily="18" charset="0"/>
                                  </a:rPr>
                                  <m:t>𝑋</m:t>
                                </m:r>
                              </m:e>
                              <m:sub>
                                <m:r>
                                  <a:rPr lang="fr-FR" sz="1600" b="0" i="1" smtClean="0">
                                    <a:solidFill>
                                      <a:schemeClr val="accent2">
                                        <a:lumMod val="75000"/>
                                      </a:schemeClr>
                                    </a:solidFill>
                                    <a:latin typeface="Cambria Math" panose="02040503050406030204" pitchFamily="18" charset="0"/>
                                  </a:rPr>
                                  <m:t>𝑗</m:t>
                                </m:r>
                              </m:sub>
                            </m:sSub>
                            <m:r>
                              <a:rPr lang="fr-FR" sz="1600" b="0" i="1" smtClean="0">
                                <a:solidFill>
                                  <a:schemeClr val="accent2">
                                    <a:lumMod val="75000"/>
                                  </a:schemeClr>
                                </a:solidFill>
                                <a:latin typeface="Cambria Math" panose="02040503050406030204" pitchFamily="18" charset="0"/>
                              </a:rPr>
                              <m:t>=</m:t>
                            </m:r>
                            <m:sSup>
                              <m:sSupPr>
                                <m:ctrlPr>
                                  <a:rPr lang="fr-FR" sz="1600" b="0" i="1" smtClean="0">
                                    <a:solidFill>
                                      <a:schemeClr val="accent2">
                                        <a:lumMod val="75000"/>
                                      </a:schemeClr>
                                    </a:solidFill>
                                    <a:latin typeface="Cambria Math" panose="02040503050406030204" pitchFamily="18" charset="0"/>
                                  </a:rPr>
                                </m:ctrlPr>
                              </m:sSupPr>
                              <m:e>
                                <m:r>
                                  <a:rPr lang="fr-FR" sz="1600" b="0" i="1" smtClean="0">
                                    <a:solidFill>
                                      <a:schemeClr val="accent2">
                                        <a:lumMod val="75000"/>
                                      </a:schemeClr>
                                    </a:solidFill>
                                    <a:latin typeface="Cambria Math" panose="02040503050406030204" pitchFamily="18" charset="0"/>
                                  </a:rPr>
                                  <m:t>𝑥</m:t>
                                </m:r>
                              </m:e>
                              <m:sup>
                                <m:r>
                                  <a:rPr lang="fr-FR" sz="1600" b="0" i="1" smtClean="0">
                                    <a:solidFill>
                                      <a:schemeClr val="accent2">
                                        <a:lumMod val="75000"/>
                                      </a:schemeClr>
                                    </a:solidFill>
                                    <a:latin typeface="Cambria Math" panose="02040503050406030204" pitchFamily="18" charset="0"/>
                                  </a:rPr>
                                  <m:t>𝑗</m:t>
                                </m:r>
                              </m:sup>
                            </m:sSup>
                          </m:e>
                          <m:e>
                            <m:r>
                              <a:rPr lang="fr-FR" sz="1600" b="0" i="1" smtClean="0">
                                <a:solidFill>
                                  <a:schemeClr val="accent1">
                                    <a:lumMod val="50000"/>
                                  </a:schemeClr>
                                </a:solidFill>
                                <a:latin typeface="Cambria Math" panose="02040503050406030204" pitchFamily="18" charset="0"/>
                              </a:rPr>
                              <m:t>𝑌</m:t>
                            </m:r>
                            <m:r>
                              <a:rPr lang="fr-FR" sz="1600" b="0" i="1" smtClean="0">
                                <a:solidFill>
                                  <a:schemeClr val="accent1">
                                    <a:lumMod val="50000"/>
                                  </a:schemeClr>
                                </a:solidFill>
                                <a:latin typeface="Cambria Math" panose="02040503050406030204" pitchFamily="18" charset="0"/>
                              </a:rPr>
                              <m:t>=</m:t>
                            </m:r>
                            <m:r>
                              <a:rPr lang="fr-FR" sz="1600" b="0" i="1" smtClean="0">
                                <a:solidFill>
                                  <a:schemeClr val="accent1">
                                    <a:lumMod val="50000"/>
                                  </a:schemeClr>
                                </a:solidFill>
                                <a:latin typeface="Cambria Math" panose="02040503050406030204" pitchFamily="18" charset="0"/>
                              </a:rPr>
                              <m:t>𝑐</m:t>
                            </m:r>
                          </m:e>
                        </m:d>
                      </m:e>
                    </m:nary>
                  </m:oMath>
                </a14:m>
                <a:r>
                  <a:rPr lang="fr-FR" sz="1600" b="0" dirty="0" smtClean="0">
                    <a:solidFill>
                      <a:schemeClr val="tx1"/>
                    </a:solidFill>
                  </a:rPr>
                  <a:t>.</a:t>
                </a:r>
              </a:p>
            </p:txBody>
          </p:sp>
        </mc:Choice>
        <mc:Fallback>
          <p:sp>
            <p:nvSpPr>
              <p:cNvPr id="24" name="Espace réservé du contenu 4"/>
              <p:cNvSpPr txBox="1">
                <a:spLocks noRot="1" noChangeAspect="1" noMove="1" noResize="1" noEditPoints="1" noAdjustHandles="1" noChangeArrowheads="1" noChangeShapeType="1" noTextEdit="1"/>
              </p:cNvSpPr>
              <p:nvPr/>
            </p:nvSpPr>
            <p:spPr>
              <a:xfrm>
                <a:off x="136609" y="773396"/>
                <a:ext cx="8760502" cy="2838816"/>
              </a:xfrm>
              <a:prstGeom prst="rect">
                <a:avLst/>
              </a:prstGeom>
              <a:blipFill>
                <a:blip r:embed="rId3"/>
                <a:stretch>
                  <a:fillRect l="-139" r="-209" b="-137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Espace réservé du contenu 4"/>
              <p:cNvSpPr txBox="1">
                <a:spLocks/>
              </p:cNvSpPr>
              <p:nvPr/>
            </p:nvSpPr>
            <p:spPr>
              <a:xfrm>
                <a:off x="136610" y="3534265"/>
                <a:ext cx="5785792" cy="3127293"/>
              </a:xfrm>
              <a:prstGeom prst="rect">
                <a:avLst/>
              </a:prstGeom>
            </p:spPr>
            <p:txBody>
              <a:bodyPr vert="horz" wrap="square" lIns="127723" tIns="63862" rIns="127723" bIns="63862" rtlCol="0">
                <a:spAutoFit/>
              </a:bodyPr>
              <a:lstStyle>
                <a:lvl1pPr marL="239481" indent="-239481" algn="l" defTabSz="957925" rtl="0" eaLnBrk="1" latinLnBrk="0" hangingPunct="1">
                  <a:lnSpc>
                    <a:spcPct val="100000"/>
                  </a:lnSpc>
                  <a:spcBef>
                    <a:spcPts val="0"/>
                  </a:spcBef>
                  <a:buClr>
                    <a:srgbClr val="548235"/>
                  </a:buClr>
                  <a:buSzPct val="80000"/>
                  <a:buFont typeface="Wingdings 3" panose="05040102010807070707" pitchFamily="18" charset="2"/>
                  <a:buChar char=""/>
                  <a:defRPr sz="1800" b="1" kern="1200">
                    <a:solidFill>
                      <a:schemeClr val="bg2">
                        <a:lumMod val="50000"/>
                      </a:schemeClr>
                    </a:solidFill>
                    <a:latin typeface="Calibri" charset="0"/>
                    <a:ea typeface="Calibri" charset="0"/>
                    <a:cs typeface="Calibri" charset="0"/>
                  </a:defRPr>
                </a:lvl1pPr>
                <a:lvl2pPr marL="718444" indent="-239481" algn="l" defTabSz="957925" rtl="0" eaLnBrk="1" latinLnBrk="0" hangingPunct="1">
                  <a:lnSpc>
                    <a:spcPct val="100000"/>
                  </a:lnSpc>
                  <a:spcBef>
                    <a:spcPts val="0"/>
                  </a:spcBef>
                  <a:buClr>
                    <a:srgbClr val="548235"/>
                  </a:buClr>
                  <a:buFont typeface="Calibri" panose="020F0502020204030204" pitchFamily="34" charset="0"/>
                  <a:buChar char="-"/>
                  <a:defRPr sz="1600" kern="1200">
                    <a:solidFill>
                      <a:schemeClr val="bg2">
                        <a:lumMod val="50000"/>
                      </a:schemeClr>
                    </a:solidFill>
                    <a:latin typeface="Calibri" charset="0"/>
                    <a:ea typeface="Calibri" charset="0"/>
                    <a:cs typeface="Calibri" charset="0"/>
                  </a:defRPr>
                </a:lvl2pPr>
                <a:lvl3pPr marL="1197407" indent="-239481" algn="l" defTabSz="957925" rtl="0" eaLnBrk="1" latinLnBrk="0" hangingPunct="1">
                  <a:lnSpc>
                    <a:spcPct val="100000"/>
                  </a:lnSpc>
                  <a:spcBef>
                    <a:spcPts val="0"/>
                  </a:spcBef>
                  <a:buClr>
                    <a:srgbClr val="548235"/>
                  </a:buClr>
                  <a:buFont typeface="Wingdings" panose="05000000000000000000" pitchFamily="2" charset="2"/>
                  <a:buChar char="§"/>
                  <a:defRPr sz="1400" kern="1200">
                    <a:solidFill>
                      <a:schemeClr val="bg2">
                        <a:lumMod val="50000"/>
                      </a:schemeClr>
                    </a:solidFill>
                    <a:latin typeface="Calibri" charset="0"/>
                    <a:ea typeface="Calibri" charset="0"/>
                    <a:cs typeface="Calibri" charset="0"/>
                  </a:defRPr>
                </a:lvl3pPr>
                <a:lvl4pPr marL="1676370" indent="-239481" algn="l" defTabSz="957925" rtl="0" eaLnBrk="1" latinLnBrk="0" hangingPunct="1">
                  <a:lnSpc>
                    <a:spcPct val="100000"/>
                  </a:lnSpc>
                  <a:spcBef>
                    <a:spcPts val="0"/>
                  </a:spcBef>
                  <a:buClr>
                    <a:srgbClr val="548235"/>
                  </a:buClr>
                  <a:buFont typeface="Calibri" panose="020F0502020204030204" pitchFamily="34" charset="0"/>
                  <a:buChar char="-"/>
                  <a:defRPr sz="1200" kern="1200">
                    <a:solidFill>
                      <a:schemeClr val="bg2">
                        <a:lumMod val="50000"/>
                      </a:schemeClr>
                    </a:solidFill>
                    <a:latin typeface="Calibri" charset="0"/>
                    <a:ea typeface="Calibri" charset="0"/>
                    <a:cs typeface="Calibri" charset="0"/>
                  </a:defRPr>
                </a:lvl4pPr>
                <a:lvl5pPr marL="2155332" indent="-239481" algn="l" defTabSz="957925" rtl="0" eaLnBrk="1" latinLnBrk="0" hangingPunct="1">
                  <a:lnSpc>
                    <a:spcPct val="100000"/>
                  </a:lnSpc>
                  <a:spcBef>
                    <a:spcPts val="0"/>
                  </a:spcBef>
                  <a:buClr>
                    <a:srgbClr val="548235"/>
                  </a:buClr>
                  <a:buFont typeface="Wingdings" panose="05000000000000000000" pitchFamily="2" charset="2"/>
                  <a:buChar char="§"/>
                  <a:defRPr sz="1200" kern="1200">
                    <a:solidFill>
                      <a:schemeClr val="bg2">
                        <a:lumMod val="50000"/>
                      </a:schemeClr>
                    </a:solidFill>
                    <a:latin typeface="Calibri" charset="0"/>
                    <a:ea typeface="Calibri" charset="0"/>
                    <a:cs typeface="Calibri" charset="0"/>
                  </a:defRPr>
                </a:lvl5pPr>
                <a:lvl6pPr marL="2634295"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6pPr>
                <a:lvl7pPr marL="3113258"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7pPr>
                <a:lvl8pPr marL="3592220"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8pPr>
                <a:lvl9pPr marL="4071183"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9pPr>
              </a:lstStyle>
              <a:p>
                <a:pPr marL="0" indent="0" algn="just">
                  <a:buNone/>
                </a:pPr>
                <a:r>
                  <a:rPr lang="fr-FR" sz="1600" dirty="0" smtClean="0">
                    <a:solidFill>
                      <a:schemeClr val="tx1"/>
                    </a:solidFill>
                  </a:rPr>
                  <a:t>Exemple </a:t>
                </a:r>
                <a:r>
                  <a:rPr lang="fr-FR" sz="1600" b="0" dirty="0" smtClean="0">
                    <a:solidFill>
                      <a:schemeClr val="tx1"/>
                    </a:solidFill>
                  </a:rPr>
                  <a:t>: filtrage bayésien du spam</a:t>
                </a:r>
              </a:p>
              <a:p>
                <a:pPr marL="0" indent="0">
                  <a:buNone/>
                </a:pPr>
                <a:r>
                  <a:rPr lang="fr-FR" sz="1600" b="0" dirty="0">
                    <a:solidFill>
                      <a:schemeClr val="bg1">
                        <a:lumMod val="50000"/>
                      </a:schemeClr>
                    </a:solidFill>
                  </a:rPr>
                  <a:t>S</a:t>
                </a:r>
                <a:r>
                  <a:rPr lang="fr-FR" sz="1600" b="0" dirty="0" smtClean="0">
                    <a:solidFill>
                      <a:schemeClr val="bg1">
                        <a:lumMod val="50000"/>
                      </a:schemeClr>
                    </a:solidFill>
                  </a:rPr>
                  <a:t>oit </a:t>
                </a:r>
                <a14:m>
                  <m:oMath xmlns:m="http://schemas.openxmlformats.org/officeDocument/2006/math">
                    <m:r>
                      <a:rPr lang="fr-FR" sz="1600" b="0" i="1" smtClean="0">
                        <a:solidFill>
                          <a:schemeClr val="bg1">
                            <a:lumMod val="50000"/>
                          </a:schemeClr>
                        </a:solidFill>
                        <a:latin typeface="Cambria Math" panose="02040503050406030204" pitchFamily="18" charset="0"/>
                      </a:rPr>
                      <m:t>𝑛</m:t>
                    </m:r>
                  </m:oMath>
                </a14:m>
                <a:r>
                  <a:rPr lang="fr-FR" sz="1600" b="0" dirty="0" smtClean="0">
                    <a:solidFill>
                      <a:schemeClr val="bg1">
                        <a:lumMod val="50000"/>
                      </a:schemeClr>
                    </a:solidFill>
                  </a:rPr>
                  <a:t> e-mails </a:t>
                </a:r>
                <a14:m>
                  <m:oMath xmlns:m="http://schemas.openxmlformats.org/officeDocument/2006/math">
                    <m:sSup>
                      <m:sSupPr>
                        <m:ctrlPr>
                          <a:rPr lang="fr-FR" sz="1600" b="0" i="1" smtClean="0">
                            <a:solidFill>
                              <a:schemeClr val="bg1">
                                <a:lumMod val="50000"/>
                              </a:schemeClr>
                            </a:solidFill>
                            <a:latin typeface="Cambria Math" panose="02040503050406030204" pitchFamily="18" charset="0"/>
                          </a:rPr>
                        </m:ctrlPr>
                      </m:sSupPr>
                      <m:e>
                        <m:r>
                          <a:rPr lang="fr-FR" sz="1600" b="0" i="1" smtClean="0">
                            <a:solidFill>
                              <a:schemeClr val="bg1">
                                <a:lumMod val="50000"/>
                              </a:schemeClr>
                            </a:solidFill>
                            <a:latin typeface="Cambria Math" panose="02040503050406030204" pitchFamily="18" charset="0"/>
                          </a:rPr>
                          <m:t>𝑥</m:t>
                        </m:r>
                      </m:e>
                      <m:sup>
                        <m:r>
                          <a:rPr lang="fr-FR" sz="1600" b="0" i="1" smtClean="0">
                            <a:solidFill>
                              <a:schemeClr val="bg1">
                                <a:lumMod val="50000"/>
                              </a:schemeClr>
                            </a:solidFill>
                            <a:latin typeface="Cambria Math" panose="02040503050406030204" pitchFamily="18" charset="0"/>
                          </a:rPr>
                          <m:t>𝑖</m:t>
                        </m:r>
                      </m:sup>
                    </m:sSup>
                  </m:oMath>
                </a14:m>
                <a:r>
                  <a:rPr lang="fr-FR" sz="1600" b="0" dirty="0" smtClean="0">
                    <a:solidFill>
                      <a:schemeClr val="bg1">
                        <a:lumMod val="50000"/>
                      </a:schemeClr>
                    </a:solidFill>
                  </a:rPr>
                  <a:t>, associés à </a:t>
                </a:r>
                <a14:m>
                  <m:oMath xmlns:m="http://schemas.openxmlformats.org/officeDocument/2006/math">
                    <m:r>
                      <a:rPr lang="fr-FR" sz="1600" b="0" i="1" smtClean="0">
                        <a:solidFill>
                          <a:schemeClr val="bg1">
                            <a:lumMod val="50000"/>
                          </a:schemeClr>
                        </a:solidFill>
                        <a:latin typeface="Cambria Math" panose="02040503050406030204" pitchFamily="18" charset="0"/>
                      </a:rPr>
                      <m:t>𝑝</m:t>
                    </m:r>
                  </m:oMath>
                </a14:m>
                <a:r>
                  <a:rPr lang="fr-FR" sz="1600" b="0" dirty="0" smtClean="0">
                    <a:solidFill>
                      <a:schemeClr val="bg1">
                        <a:lumMod val="50000"/>
                      </a:schemeClr>
                    </a:solidFill>
                  </a:rPr>
                  <a:t> variables binaires (</a:t>
                </a:r>
                <a14:m>
                  <m:oMath xmlns:m="http://schemas.openxmlformats.org/officeDocument/2006/math">
                    <m:r>
                      <a:rPr lang="fr-FR" sz="1600" b="0" i="1" smtClean="0">
                        <a:solidFill>
                          <a:schemeClr val="bg1">
                            <a:lumMod val="50000"/>
                          </a:schemeClr>
                        </a:solidFill>
                        <a:latin typeface="Cambria Math" panose="02040503050406030204" pitchFamily="18" charset="0"/>
                      </a:rPr>
                      <m:t>1</m:t>
                    </m:r>
                  </m:oMath>
                </a14:m>
                <a:r>
                  <a:rPr lang="fr-FR" sz="1600" b="0" dirty="0" smtClean="0">
                    <a:solidFill>
                      <a:schemeClr val="bg1">
                        <a:lumMod val="50000"/>
                      </a:schemeClr>
                    </a:solidFill>
                  </a:rPr>
                  <a:t> si le mot apparaît dans l’email et </a:t>
                </a:r>
                <a14:m>
                  <m:oMath xmlns:m="http://schemas.openxmlformats.org/officeDocument/2006/math">
                    <m:r>
                      <a:rPr lang="fr-FR" sz="1600" b="0" i="1" smtClean="0">
                        <a:solidFill>
                          <a:schemeClr val="bg1">
                            <a:lumMod val="50000"/>
                          </a:schemeClr>
                        </a:solidFill>
                        <a:latin typeface="Cambria Math" panose="02040503050406030204" pitchFamily="18" charset="0"/>
                      </a:rPr>
                      <m:t>0</m:t>
                    </m:r>
                  </m:oMath>
                </a14:m>
                <a:r>
                  <a:rPr lang="fr-FR" sz="1600" b="0" dirty="0" smtClean="0">
                    <a:solidFill>
                      <a:schemeClr val="bg1">
                        <a:lumMod val="50000"/>
                      </a:schemeClr>
                    </a:solidFill>
                  </a:rPr>
                  <a:t> sinon). </a:t>
                </a:r>
              </a:p>
              <a:p>
                <a:pPr marL="0" indent="0">
                  <a:spcBef>
                    <a:spcPts val="600"/>
                  </a:spcBef>
                  <a:buNone/>
                </a:pPr>
                <a:r>
                  <a:rPr lang="fr-FR" sz="1600" dirty="0" smtClean="0">
                    <a:solidFill>
                      <a:schemeClr val="bg1">
                        <a:lumMod val="50000"/>
                      </a:schemeClr>
                    </a:solidFill>
                  </a:rPr>
                  <a:t>Règle de décision : </a:t>
                </a:r>
                <a14:m>
                  <m:oMath xmlns:m="http://schemas.openxmlformats.org/officeDocument/2006/math">
                    <m:acc>
                      <m:accPr>
                        <m:chr m:val="̂"/>
                        <m:ctrlPr>
                          <a:rPr lang="fr-FR" sz="1600" b="0" i="1">
                            <a:solidFill>
                              <a:schemeClr val="bg1">
                                <a:lumMod val="50000"/>
                              </a:schemeClr>
                            </a:solidFill>
                            <a:latin typeface="Cambria Math" panose="02040503050406030204" pitchFamily="18" charset="0"/>
                          </a:rPr>
                        </m:ctrlPr>
                      </m:accPr>
                      <m:e>
                        <m:r>
                          <a:rPr lang="fr-FR" sz="1600" b="0" i="1">
                            <a:solidFill>
                              <a:schemeClr val="bg1">
                                <a:lumMod val="50000"/>
                              </a:schemeClr>
                            </a:solidFill>
                            <a:latin typeface="Cambria Math" panose="02040503050406030204" pitchFamily="18" charset="0"/>
                          </a:rPr>
                          <m:t>𝑦</m:t>
                        </m:r>
                      </m:e>
                    </m:acc>
                    <m:r>
                      <a:rPr lang="fr-FR" sz="1600" b="0" i="1">
                        <a:solidFill>
                          <a:schemeClr val="bg1">
                            <a:lumMod val="50000"/>
                          </a:schemeClr>
                        </a:solidFill>
                        <a:latin typeface="Cambria Math" panose="02040503050406030204" pitchFamily="18" charset="0"/>
                      </a:rPr>
                      <m:t>=1</m:t>
                    </m:r>
                  </m:oMath>
                </a14:m>
                <a:r>
                  <a:rPr lang="fr-FR" sz="1600" b="0" dirty="0">
                    <a:solidFill>
                      <a:schemeClr val="bg1">
                        <a:lumMod val="50000"/>
                      </a:schemeClr>
                    </a:solidFill>
                  </a:rPr>
                  <a:t> si</a:t>
                </a:r>
              </a:p>
              <a:p>
                <a:pPr marL="0" indent="0" algn="ctr">
                  <a:buNone/>
                </a:pPr>
                <a14:m>
                  <m:oMathPara xmlns:m="http://schemas.openxmlformats.org/officeDocument/2006/math">
                    <m:oMathParaPr>
                      <m:jc m:val="centerGroup"/>
                    </m:oMathParaPr>
                    <m:oMath xmlns:m="http://schemas.openxmlformats.org/officeDocument/2006/math">
                      <m:f>
                        <m:fPr>
                          <m:ctrlPr>
                            <a:rPr lang="fr-FR" sz="1600" b="0" i="1" smtClean="0">
                              <a:solidFill>
                                <a:schemeClr val="bg1">
                                  <a:lumMod val="50000"/>
                                </a:schemeClr>
                              </a:solidFill>
                              <a:latin typeface="Cambria Math" panose="02040503050406030204" pitchFamily="18" charset="0"/>
                            </a:rPr>
                          </m:ctrlPr>
                        </m:fPr>
                        <m:num>
                          <m:nary>
                            <m:naryPr>
                              <m:chr m:val="∏"/>
                              <m:limLoc m:val="subSup"/>
                              <m:ctrlPr>
                                <a:rPr lang="fr-FR" sz="1600" b="0" i="1">
                                  <a:solidFill>
                                    <a:schemeClr val="bg1">
                                      <a:lumMod val="50000"/>
                                    </a:schemeClr>
                                  </a:solidFill>
                                  <a:latin typeface="Cambria Math" panose="02040503050406030204" pitchFamily="18" charset="0"/>
                                </a:rPr>
                              </m:ctrlPr>
                            </m:naryPr>
                            <m:sub>
                              <m:r>
                                <m:rPr>
                                  <m:brk m:alnAt="25"/>
                                </m:rPr>
                                <a:rPr lang="fr-FR" sz="1600" b="0" i="1">
                                  <a:solidFill>
                                    <a:schemeClr val="bg1">
                                      <a:lumMod val="50000"/>
                                    </a:schemeClr>
                                  </a:solidFill>
                                  <a:latin typeface="Cambria Math" panose="02040503050406030204" pitchFamily="18" charset="0"/>
                                </a:rPr>
                                <m:t>𝑗</m:t>
                              </m:r>
                              <m:r>
                                <a:rPr lang="fr-FR" sz="1600" b="0" i="1">
                                  <a:solidFill>
                                    <a:schemeClr val="bg1">
                                      <a:lumMod val="50000"/>
                                    </a:schemeClr>
                                  </a:solidFill>
                                  <a:latin typeface="Cambria Math" panose="02040503050406030204" pitchFamily="18" charset="0"/>
                                </a:rPr>
                                <m:t>=1</m:t>
                              </m:r>
                            </m:sub>
                            <m:sup>
                              <m:r>
                                <a:rPr lang="fr-FR" sz="1600" b="0" i="1">
                                  <a:solidFill>
                                    <a:schemeClr val="bg1">
                                      <a:lumMod val="50000"/>
                                    </a:schemeClr>
                                  </a:solidFill>
                                  <a:latin typeface="Cambria Math" panose="02040503050406030204" pitchFamily="18" charset="0"/>
                                </a:rPr>
                                <m:t>𝑝</m:t>
                              </m:r>
                            </m:sup>
                            <m:e>
                              <m:r>
                                <m:rPr>
                                  <m:sty m:val="p"/>
                                </m:rPr>
                                <a:rPr lang="fr-FR" sz="1600" b="0">
                                  <a:solidFill>
                                    <a:schemeClr val="bg1">
                                      <a:lumMod val="50000"/>
                                    </a:schemeClr>
                                  </a:solidFill>
                                  <a:latin typeface="Cambria Math" panose="02040503050406030204" pitchFamily="18" charset="0"/>
                                </a:rPr>
                                <m:t>P</m:t>
                              </m:r>
                              <m:d>
                                <m:dPr>
                                  <m:ctrlPr>
                                    <a:rPr lang="fr-FR" sz="1600" b="0" i="1">
                                      <a:solidFill>
                                        <a:schemeClr val="bg1">
                                          <a:lumMod val="50000"/>
                                        </a:schemeClr>
                                      </a:solidFill>
                                      <a:latin typeface="Cambria Math" panose="02040503050406030204" pitchFamily="18" charset="0"/>
                                    </a:rPr>
                                  </m:ctrlPr>
                                </m:dPr>
                                <m:e>
                                  <m:sSub>
                                    <m:sSubPr>
                                      <m:ctrlPr>
                                        <a:rPr lang="fr-FR" sz="1600" b="0" i="1">
                                          <a:solidFill>
                                            <a:schemeClr val="bg1">
                                              <a:lumMod val="50000"/>
                                            </a:schemeClr>
                                          </a:solidFill>
                                          <a:latin typeface="Cambria Math" panose="02040503050406030204" pitchFamily="18" charset="0"/>
                                        </a:rPr>
                                      </m:ctrlPr>
                                    </m:sSubPr>
                                    <m:e>
                                      <m:r>
                                        <a:rPr lang="fr-FR" sz="1600" b="0" i="1">
                                          <a:solidFill>
                                            <a:schemeClr val="bg1">
                                              <a:lumMod val="50000"/>
                                            </a:schemeClr>
                                          </a:solidFill>
                                          <a:latin typeface="Cambria Math" panose="02040503050406030204" pitchFamily="18" charset="0"/>
                                        </a:rPr>
                                        <m:t>𝑋</m:t>
                                      </m:r>
                                    </m:e>
                                    <m:sub>
                                      <m:r>
                                        <a:rPr lang="fr-FR" sz="1600" b="0" i="1">
                                          <a:solidFill>
                                            <a:schemeClr val="bg1">
                                              <a:lumMod val="50000"/>
                                            </a:schemeClr>
                                          </a:solidFill>
                                          <a:latin typeface="Cambria Math" panose="02040503050406030204" pitchFamily="18" charset="0"/>
                                        </a:rPr>
                                        <m:t>𝑗</m:t>
                                      </m:r>
                                    </m:sub>
                                  </m:sSub>
                                  <m:r>
                                    <a:rPr lang="fr-FR" sz="1600" b="0" i="1">
                                      <a:solidFill>
                                        <a:schemeClr val="bg1">
                                          <a:lumMod val="50000"/>
                                        </a:schemeClr>
                                      </a:solidFill>
                                      <a:latin typeface="Cambria Math" panose="02040503050406030204" pitchFamily="18" charset="0"/>
                                    </a:rPr>
                                    <m:t>=</m:t>
                                  </m:r>
                                  <m:sSub>
                                    <m:sSubPr>
                                      <m:ctrlPr>
                                        <a:rPr lang="fr-FR" sz="1600" b="0" i="1">
                                          <a:solidFill>
                                            <a:schemeClr val="bg1">
                                              <a:lumMod val="50000"/>
                                            </a:schemeClr>
                                          </a:solidFill>
                                          <a:latin typeface="Cambria Math" panose="02040503050406030204" pitchFamily="18" charset="0"/>
                                        </a:rPr>
                                      </m:ctrlPr>
                                    </m:sSubPr>
                                    <m:e>
                                      <m:r>
                                        <a:rPr lang="fr-FR" sz="1600" b="0" i="1">
                                          <a:solidFill>
                                            <a:schemeClr val="bg1">
                                              <a:lumMod val="50000"/>
                                            </a:schemeClr>
                                          </a:solidFill>
                                          <a:latin typeface="Cambria Math" panose="02040503050406030204" pitchFamily="18" charset="0"/>
                                        </a:rPr>
                                        <m:t>𝑥</m:t>
                                      </m:r>
                                    </m:e>
                                    <m:sub>
                                      <m:r>
                                        <a:rPr lang="fr-FR" sz="1600" b="0" i="1">
                                          <a:solidFill>
                                            <a:schemeClr val="bg1">
                                              <a:lumMod val="50000"/>
                                            </a:schemeClr>
                                          </a:solidFill>
                                          <a:latin typeface="Cambria Math" panose="02040503050406030204" pitchFamily="18" charset="0"/>
                                        </a:rPr>
                                        <m:t>𝑗</m:t>
                                      </m:r>
                                    </m:sub>
                                  </m:sSub>
                                </m:e>
                                <m:e>
                                  <m:r>
                                    <a:rPr lang="fr-FR" sz="1600" b="0" i="1">
                                      <a:solidFill>
                                        <a:schemeClr val="bg1">
                                          <a:lumMod val="50000"/>
                                        </a:schemeClr>
                                      </a:solidFill>
                                      <a:latin typeface="Cambria Math" panose="02040503050406030204" pitchFamily="18" charset="0"/>
                                    </a:rPr>
                                    <m:t>𝑌</m:t>
                                  </m:r>
                                  <m:r>
                                    <a:rPr lang="fr-FR" sz="1600" b="0" i="1">
                                      <a:solidFill>
                                        <a:schemeClr val="bg1">
                                          <a:lumMod val="50000"/>
                                        </a:schemeClr>
                                      </a:solidFill>
                                      <a:latin typeface="Cambria Math" panose="02040503050406030204" pitchFamily="18" charset="0"/>
                                    </a:rPr>
                                    <m:t>=1</m:t>
                                  </m:r>
                                </m:e>
                              </m:d>
                            </m:e>
                          </m:nary>
                        </m:num>
                        <m:den>
                          <m:nary>
                            <m:naryPr>
                              <m:chr m:val="∏"/>
                              <m:limLoc m:val="subSup"/>
                              <m:ctrlPr>
                                <a:rPr lang="fr-FR" sz="1600" b="0" i="1">
                                  <a:solidFill>
                                    <a:schemeClr val="bg1">
                                      <a:lumMod val="50000"/>
                                    </a:schemeClr>
                                  </a:solidFill>
                                  <a:latin typeface="Cambria Math" panose="02040503050406030204" pitchFamily="18" charset="0"/>
                                </a:rPr>
                              </m:ctrlPr>
                            </m:naryPr>
                            <m:sub>
                              <m:r>
                                <m:rPr>
                                  <m:brk m:alnAt="25"/>
                                </m:rPr>
                                <a:rPr lang="fr-FR" sz="1600" b="0" i="1">
                                  <a:solidFill>
                                    <a:schemeClr val="bg1">
                                      <a:lumMod val="50000"/>
                                    </a:schemeClr>
                                  </a:solidFill>
                                  <a:latin typeface="Cambria Math" panose="02040503050406030204" pitchFamily="18" charset="0"/>
                                </a:rPr>
                                <m:t>𝑗</m:t>
                              </m:r>
                              <m:r>
                                <a:rPr lang="fr-FR" sz="1600" b="0" i="1">
                                  <a:solidFill>
                                    <a:schemeClr val="bg1">
                                      <a:lumMod val="50000"/>
                                    </a:schemeClr>
                                  </a:solidFill>
                                  <a:latin typeface="Cambria Math" panose="02040503050406030204" pitchFamily="18" charset="0"/>
                                </a:rPr>
                                <m:t>=1</m:t>
                              </m:r>
                            </m:sub>
                            <m:sup>
                              <m:r>
                                <a:rPr lang="fr-FR" sz="1600" b="0" i="1">
                                  <a:solidFill>
                                    <a:schemeClr val="bg1">
                                      <a:lumMod val="50000"/>
                                    </a:schemeClr>
                                  </a:solidFill>
                                  <a:latin typeface="Cambria Math" panose="02040503050406030204" pitchFamily="18" charset="0"/>
                                </a:rPr>
                                <m:t>𝑝</m:t>
                              </m:r>
                            </m:sup>
                            <m:e>
                              <m:r>
                                <m:rPr>
                                  <m:sty m:val="p"/>
                                </m:rPr>
                                <a:rPr lang="fr-FR" sz="1600" b="0">
                                  <a:solidFill>
                                    <a:schemeClr val="bg1">
                                      <a:lumMod val="50000"/>
                                    </a:schemeClr>
                                  </a:solidFill>
                                  <a:latin typeface="Cambria Math" panose="02040503050406030204" pitchFamily="18" charset="0"/>
                                </a:rPr>
                                <m:t>P</m:t>
                              </m:r>
                              <m:r>
                                <a:rPr lang="fr-FR" sz="1600" b="0" i="1">
                                  <a:solidFill>
                                    <a:schemeClr val="bg1">
                                      <a:lumMod val="50000"/>
                                    </a:schemeClr>
                                  </a:solidFill>
                                  <a:latin typeface="Cambria Math" panose="02040503050406030204" pitchFamily="18" charset="0"/>
                                </a:rPr>
                                <m:t>(</m:t>
                              </m:r>
                              <m:sSub>
                                <m:sSubPr>
                                  <m:ctrlPr>
                                    <a:rPr lang="fr-FR" sz="1600" b="0" i="1">
                                      <a:solidFill>
                                        <a:schemeClr val="bg1">
                                          <a:lumMod val="50000"/>
                                        </a:schemeClr>
                                      </a:solidFill>
                                      <a:latin typeface="Cambria Math" panose="02040503050406030204" pitchFamily="18" charset="0"/>
                                    </a:rPr>
                                  </m:ctrlPr>
                                </m:sSubPr>
                                <m:e>
                                  <m:sSub>
                                    <m:sSubPr>
                                      <m:ctrlPr>
                                        <a:rPr lang="fr-FR" sz="1600" b="0" i="1">
                                          <a:solidFill>
                                            <a:schemeClr val="bg1">
                                              <a:lumMod val="50000"/>
                                            </a:schemeClr>
                                          </a:solidFill>
                                          <a:latin typeface="Cambria Math" panose="02040503050406030204" pitchFamily="18" charset="0"/>
                                        </a:rPr>
                                      </m:ctrlPr>
                                    </m:sSubPr>
                                    <m:e>
                                      <m:r>
                                        <a:rPr lang="fr-FR" sz="1600" b="0" i="1">
                                          <a:solidFill>
                                            <a:schemeClr val="bg1">
                                              <a:lumMod val="50000"/>
                                            </a:schemeClr>
                                          </a:solidFill>
                                          <a:latin typeface="Cambria Math" panose="02040503050406030204" pitchFamily="18" charset="0"/>
                                        </a:rPr>
                                        <m:t>𝑋</m:t>
                                      </m:r>
                                    </m:e>
                                    <m:sub>
                                      <m:r>
                                        <a:rPr lang="fr-FR" sz="1600" b="0" i="1">
                                          <a:solidFill>
                                            <a:schemeClr val="bg1">
                                              <a:lumMod val="50000"/>
                                            </a:schemeClr>
                                          </a:solidFill>
                                          <a:latin typeface="Cambria Math" panose="02040503050406030204" pitchFamily="18" charset="0"/>
                                        </a:rPr>
                                        <m:t>𝑗</m:t>
                                      </m:r>
                                    </m:sub>
                                  </m:sSub>
                                  <m:r>
                                    <a:rPr lang="fr-FR" sz="1600" b="0" i="1">
                                      <a:solidFill>
                                        <a:schemeClr val="bg1">
                                          <a:lumMod val="50000"/>
                                        </a:schemeClr>
                                      </a:solidFill>
                                      <a:latin typeface="Cambria Math" panose="02040503050406030204" pitchFamily="18" charset="0"/>
                                    </a:rPr>
                                    <m:t>=</m:t>
                                  </m:r>
                                  <m:r>
                                    <a:rPr lang="fr-FR" sz="1600" b="0" i="1">
                                      <a:solidFill>
                                        <a:schemeClr val="bg1">
                                          <a:lumMod val="50000"/>
                                        </a:schemeClr>
                                      </a:solidFill>
                                      <a:latin typeface="Cambria Math" panose="02040503050406030204" pitchFamily="18" charset="0"/>
                                    </a:rPr>
                                    <m:t>𝑥</m:t>
                                  </m:r>
                                </m:e>
                                <m:sub>
                                  <m:r>
                                    <a:rPr lang="fr-FR" sz="1600" b="0" i="1">
                                      <a:solidFill>
                                        <a:schemeClr val="bg1">
                                          <a:lumMod val="50000"/>
                                        </a:schemeClr>
                                      </a:solidFill>
                                      <a:latin typeface="Cambria Math" panose="02040503050406030204" pitchFamily="18" charset="0"/>
                                    </a:rPr>
                                    <m:t>𝑗</m:t>
                                  </m:r>
                                </m:sub>
                              </m:sSub>
                              <m:r>
                                <a:rPr lang="fr-FR" sz="1600" b="0" i="1">
                                  <a:solidFill>
                                    <a:schemeClr val="bg1">
                                      <a:lumMod val="50000"/>
                                    </a:schemeClr>
                                  </a:solidFill>
                                  <a:latin typeface="Cambria Math" panose="02040503050406030204" pitchFamily="18" charset="0"/>
                                </a:rPr>
                                <m:t>|</m:t>
                              </m:r>
                              <m:r>
                                <a:rPr lang="fr-FR" sz="1600" b="0" i="1">
                                  <a:solidFill>
                                    <a:schemeClr val="bg1">
                                      <a:lumMod val="50000"/>
                                    </a:schemeClr>
                                  </a:solidFill>
                                  <a:latin typeface="Cambria Math" panose="02040503050406030204" pitchFamily="18" charset="0"/>
                                </a:rPr>
                                <m:t>𝑌</m:t>
                              </m:r>
                              <m:r>
                                <a:rPr lang="fr-FR" sz="1600" b="0" i="1">
                                  <a:solidFill>
                                    <a:schemeClr val="bg1">
                                      <a:lumMod val="50000"/>
                                    </a:schemeClr>
                                  </a:solidFill>
                                  <a:latin typeface="Cambria Math" panose="02040503050406030204" pitchFamily="18" charset="0"/>
                                </a:rPr>
                                <m:t>=0)</m:t>
                              </m:r>
                            </m:e>
                          </m:nary>
                        </m:den>
                      </m:f>
                      <m:r>
                        <a:rPr lang="fr-FR" sz="1600" b="0" i="1" smtClean="0">
                          <a:solidFill>
                            <a:schemeClr val="bg1">
                              <a:lumMod val="50000"/>
                            </a:schemeClr>
                          </a:solidFill>
                          <a:latin typeface="Cambria Math" panose="02040503050406030204" pitchFamily="18" charset="0"/>
                        </a:rPr>
                        <m:t>&gt;</m:t>
                      </m:r>
                      <m:f>
                        <m:fPr>
                          <m:ctrlPr>
                            <a:rPr lang="fr-FR" sz="1600" b="0" i="1" smtClean="0">
                              <a:solidFill>
                                <a:schemeClr val="bg1">
                                  <a:lumMod val="50000"/>
                                </a:schemeClr>
                              </a:solidFill>
                              <a:latin typeface="Cambria Math" panose="02040503050406030204" pitchFamily="18" charset="0"/>
                            </a:rPr>
                          </m:ctrlPr>
                        </m:fPr>
                        <m:num>
                          <m:r>
                            <m:rPr>
                              <m:sty m:val="p"/>
                            </m:rPr>
                            <a:rPr lang="fr-FR" sz="1600" b="0">
                              <a:solidFill>
                                <a:schemeClr val="bg1">
                                  <a:lumMod val="50000"/>
                                </a:schemeClr>
                              </a:solidFill>
                              <a:latin typeface="Cambria Math" panose="02040503050406030204" pitchFamily="18" charset="0"/>
                            </a:rPr>
                            <m:t>P</m:t>
                          </m:r>
                          <m:r>
                            <a:rPr lang="fr-FR" sz="1600" b="0" i="1">
                              <a:solidFill>
                                <a:schemeClr val="bg1">
                                  <a:lumMod val="50000"/>
                                </a:schemeClr>
                              </a:solidFill>
                              <a:latin typeface="Cambria Math" panose="02040503050406030204" pitchFamily="18" charset="0"/>
                            </a:rPr>
                            <m:t>(</m:t>
                          </m:r>
                          <m:r>
                            <a:rPr lang="fr-FR" sz="1600" b="0" i="1">
                              <a:solidFill>
                                <a:schemeClr val="bg1">
                                  <a:lumMod val="50000"/>
                                </a:schemeClr>
                              </a:solidFill>
                              <a:latin typeface="Cambria Math" panose="02040503050406030204" pitchFamily="18" charset="0"/>
                            </a:rPr>
                            <m:t>𝑌</m:t>
                          </m:r>
                          <m:r>
                            <a:rPr lang="fr-FR" sz="1600" b="0" i="1">
                              <a:solidFill>
                                <a:schemeClr val="bg1">
                                  <a:lumMod val="50000"/>
                                </a:schemeClr>
                              </a:solidFill>
                              <a:latin typeface="Cambria Math" panose="02040503050406030204" pitchFamily="18" charset="0"/>
                            </a:rPr>
                            <m:t>=0)</m:t>
                          </m:r>
                        </m:num>
                        <m:den>
                          <m:r>
                            <m:rPr>
                              <m:sty m:val="p"/>
                            </m:rPr>
                            <a:rPr lang="fr-FR" sz="1600" b="0">
                              <a:solidFill>
                                <a:schemeClr val="bg1">
                                  <a:lumMod val="50000"/>
                                </a:schemeClr>
                              </a:solidFill>
                              <a:latin typeface="Cambria Math" panose="02040503050406030204" pitchFamily="18" charset="0"/>
                            </a:rPr>
                            <m:t>P</m:t>
                          </m:r>
                          <m:r>
                            <a:rPr lang="fr-FR" sz="1600" b="0" i="1">
                              <a:solidFill>
                                <a:schemeClr val="bg1">
                                  <a:lumMod val="50000"/>
                                </a:schemeClr>
                              </a:solidFill>
                              <a:latin typeface="Cambria Math" panose="02040503050406030204" pitchFamily="18" charset="0"/>
                            </a:rPr>
                            <m:t>(</m:t>
                          </m:r>
                          <m:r>
                            <a:rPr lang="fr-FR" sz="1600" b="0" i="1">
                              <a:solidFill>
                                <a:schemeClr val="bg1">
                                  <a:lumMod val="50000"/>
                                </a:schemeClr>
                              </a:solidFill>
                              <a:latin typeface="Cambria Math" panose="02040503050406030204" pitchFamily="18" charset="0"/>
                            </a:rPr>
                            <m:t>𝑌</m:t>
                          </m:r>
                          <m:r>
                            <a:rPr lang="fr-FR" sz="1600" b="0" i="1">
                              <a:solidFill>
                                <a:schemeClr val="bg1">
                                  <a:lumMod val="50000"/>
                                </a:schemeClr>
                              </a:solidFill>
                              <a:latin typeface="Cambria Math" panose="02040503050406030204" pitchFamily="18" charset="0"/>
                            </a:rPr>
                            <m:t>=1)</m:t>
                          </m:r>
                        </m:den>
                      </m:f>
                      <m:r>
                        <a:rPr lang="fr-FR" sz="1600" b="0" i="1" smtClean="0">
                          <a:solidFill>
                            <a:schemeClr val="bg1">
                              <a:lumMod val="50000"/>
                            </a:schemeClr>
                          </a:solidFill>
                          <a:latin typeface="Cambria Math" panose="02040503050406030204" pitchFamily="18" charset="0"/>
                        </a:rPr>
                        <m:t>.</m:t>
                      </m:r>
                    </m:oMath>
                  </m:oMathPara>
                </a14:m>
                <a:endParaRPr lang="fr-FR" sz="1600" b="0" dirty="0" smtClean="0">
                  <a:solidFill>
                    <a:schemeClr val="bg1">
                      <a:lumMod val="50000"/>
                    </a:schemeClr>
                  </a:solidFill>
                </a:endParaRPr>
              </a:p>
              <a:p>
                <a:pPr marL="0" indent="0">
                  <a:spcBef>
                    <a:spcPts val="600"/>
                  </a:spcBef>
                  <a:buNone/>
                </a:pPr>
                <a:r>
                  <a:rPr lang="fr-FR" sz="1600" dirty="0" smtClean="0">
                    <a:solidFill>
                      <a:schemeClr val="bg1">
                        <a:lumMod val="50000"/>
                      </a:schemeClr>
                    </a:solidFill>
                  </a:rPr>
                  <a:t>Inférence : </a:t>
                </a:r>
                <a14:m>
                  <m:oMath xmlns:m="http://schemas.openxmlformats.org/officeDocument/2006/math">
                    <m:r>
                      <m:rPr>
                        <m:sty m:val="p"/>
                      </m:rPr>
                      <a:rPr lang="fr-FR" sz="1600" b="0" i="0" smtClean="0">
                        <a:solidFill>
                          <a:schemeClr val="bg1">
                            <a:lumMod val="50000"/>
                          </a:schemeClr>
                        </a:solidFill>
                        <a:latin typeface="Cambria Math" panose="02040503050406030204" pitchFamily="18" charset="0"/>
                      </a:rPr>
                      <m:t>P</m:t>
                    </m:r>
                    <m:r>
                      <a:rPr lang="fr-FR" sz="1600" b="0" i="1" smtClean="0">
                        <a:solidFill>
                          <a:schemeClr val="bg1">
                            <a:lumMod val="50000"/>
                          </a:schemeClr>
                        </a:solidFill>
                        <a:latin typeface="Cambria Math" panose="02040503050406030204" pitchFamily="18" charset="0"/>
                      </a:rPr>
                      <m:t>(</m:t>
                    </m:r>
                    <m:r>
                      <a:rPr lang="fr-FR" sz="1600" b="0" i="1" smtClean="0">
                        <a:solidFill>
                          <a:schemeClr val="bg1">
                            <a:lumMod val="50000"/>
                          </a:schemeClr>
                        </a:solidFill>
                        <a:latin typeface="Cambria Math" panose="02040503050406030204" pitchFamily="18" charset="0"/>
                      </a:rPr>
                      <m:t>𝑌</m:t>
                    </m:r>
                    <m:r>
                      <a:rPr lang="fr-FR" sz="1600" b="0" i="1" smtClean="0">
                        <a:solidFill>
                          <a:schemeClr val="bg1">
                            <a:lumMod val="50000"/>
                          </a:schemeClr>
                        </a:solidFill>
                        <a:latin typeface="Cambria Math" panose="02040503050406030204" pitchFamily="18" charset="0"/>
                      </a:rPr>
                      <m:t>=1)</m:t>
                    </m:r>
                  </m:oMath>
                </a14:m>
                <a:r>
                  <a:rPr lang="fr-FR" sz="1600" b="0" dirty="0" smtClean="0">
                    <a:solidFill>
                      <a:schemeClr val="bg1">
                        <a:lumMod val="50000"/>
                      </a:schemeClr>
                    </a:solidFill>
                  </a:rPr>
                  <a:t> : fréquence des spams dans </a:t>
                </a:r>
                <a14:m>
                  <m:oMath xmlns:m="http://schemas.openxmlformats.org/officeDocument/2006/math">
                    <m:sSub>
                      <m:sSubPr>
                        <m:ctrlPr>
                          <a:rPr lang="fr-FR" sz="1600" b="0" i="1" smtClean="0">
                            <a:solidFill>
                              <a:schemeClr val="bg1">
                                <a:lumMod val="50000"/>
                              </a:schemeClr>
                            </a:solidFill>
                            <a:latin typeface="Cambria Math" panose="02040503050406030204" pitchFamily="18" charset="0"/>
                          </a:rPr>
                        </m:ctrlPr>
                      </m:sSubPr>
                      <m:e>
                        <m:r>
                          <a:rPr lang="fr-FR" sz="1600" b="0" i="1" smtClean="0">
                            <a:solidFill>
                              <a:schemeClr val="bg1">
                                <a:lumMod val="50000"/>
                              </a:schemeClr>
                            </a:solidFill>
                            <a:latin typeface="Cambria Math" panose="02040503050406030204" pitchFamily="18" charset="0"/>
                          </a:rPr>
                          <m:t>𝒟</m:t>
                        </m:r>
                      </m:e>
                      <m:sub>
                        <m:r>
                          <a:rPr lang="fr-FR" sz="1600" b="0" i="1" smtClean="0">
                            <a:solidFill>
                              <a:schemeClr val="bg1">
                                <a:lumMod val="50000"/>
                              </a:schemeClr>
                            </a:solidFill>
                            <a:latin typeface="Cambria Math" panose="02040503050406030204" pitchFamily="18" charset="0"/>
                          </a:rPr>
                          <m:t>𝑒</m:t>
                        </m:r>
                      </m:sub>
                    </m:sSub>
                  </m:oMath>
                </a14:m>
                <a:r>
                  <a:rPr lang="fr-FR" sz="1600" b="0" dirty="0" smtClean="0">
                    <a:solidFill>
                      <a:schemeClr val="bg1">
                        <a:lumMod val="50000"/>
                      </a:schemeClr>
                    </a:solidFill>
                  </a:rPr>
                  <a:t> (env. </a:t>
                </a:r>
                <a14:m>
                  <m:oMath xmlns:m="http://schemas.openxmlformats.org/officeDocument/2006/math">
                    <m:r>
                      <a:rPr lang="fr-FR" sz="1600" b="0" i="1" smtClean="0">
                        <a:solidFill>
                          <a:schemeClr val="bg1">
                            <a:lumMod val="50000"/>
                          </a:schemeClr>
                        </a:solidFill>
                        <a:latin typeface="Cambria Math" panose="02040503050406030204" pitchFamily="18" charset="0"/>
                      </a:rPr>
                      <m:t>80</m:t>
                    </m:r>
                  </m:oMath>
                </a14:m>
                <a:r>
                  <a:rPr lang="fr-FR" sz="1600" b="0" dirty="0" smtClean="0">
                    <a:solidFill>
                      <a:schemeClr val="bg1">
                        <a:lumMod val="50000"/>
                      </a:schemeClr>
                    </a:solidFill>
                  </a:rPr>
                  <a:t> %).</a:t>
                </a:r>
              </a:p>
              <a:p>
                <a:pPr marL="0" indent="0">
                  <a:buNone/>
                </a:pPr>
                <a:r>
                  <a:rPr lang="fr-FR" sz="1600" b="0" dirty="0" smtClean="0">
                    <a:solidFill>
                      <a:schemeClr val="bg1">
                        <a:lumMod val="50000"/>
                      </a:schemeClr>
                    </a:solidFill>
                  </a:rPr>
                  <a:t>En posant </a:t>
                </a:r>
                <a14:m>
                  <m:oMath xmlns:m="http://schemas.openxmlformats.org/officeDocument/2006/math">
                    <m:sSub>
                      <m:sSubPr>
                        <m:ctrlPr>
                          <a:rPr lang="fr-FR" sz="1600" b="0" i="1" smtClean="0">
                            <a:solidFill>
                              <a:schemeClr val="bg1">
                                <a:lumMod val="50000"/>
                              </a:schemeClr>
                            </a:solidFill>
                            <a:latin typeface="Cambria Math" panose="02040503050406030204" pitchFamily="18" charset="0"/>
                          </a:rPr>
                        </m:ctrlPr>
                      </m:sSubPr>
                      <m:e>
                        <m:r>
                          <a:rPr lang="fr-FR" sz="1600" b="0" i="1" smtClean="0">
                            <a:solidFill>
                              <a:schemeClr val="bg1">
                                <a:lumMod val="50000"/>
                              </a:schemeClr>
                            </a:solidFill>
                            <a:latin typeface="Cambria Math" panose="02040503050406030204" pitchFamily="18" charset="0"/>
                          </a:rPr>
                          <m:t>𝑆</m:t>
                        </m:r>
                      </m:e>
                      <m:sub>
                        <m:r>
                          <a:rPr lang="fr-FR" sz="1600" b="0" i="1" smtClean="0">
                            <a:solidFill>
                              <a:schemeClr val="bg1">
                                <a:lumMod val="50000"/>
                              </a:schemeClr>
                            </a:solidFill>
                            <a:latin typeface="Cambria Math" panose="02040503050406030204" pitchFamily="18" charset="0"/>
                          </a:rPr>
                          <m:t>𝑗</m:t>
                        </m:r>
                      </m:sub>
                    </m:sSub>
                  </m:oMath>
                </a14:m>
                <a:r>
                  <a:rPr lang="fr-FR" sz="1600" b="0" dirty="0" smtClean="0">
                    <a:solidFill>
                      <a:schemeClr val="bg1">
                        <a:lumMod val="50000"/>
                      </a:schemeClr>
                    </a:solidFill>
                  </a:rPr>
                  <a:t> le nombre de spams contenant le </a:t>
                </a:r>
                <a14:m>
                  <m:oMath xmlns:m="http://schemas.openxmlformats.org/officeDocument/2006/math">
                    <m:r>
                      <a:rPr lang="fr-FR" sz="1600" b="0" i="1" smtClean="0">
                        <a:solidFill>
                          <a:schemeClr val="bg1">
                            <a:lumMod val="50000"/>
                          </a:schemeClr>
                        </a:solidFill>
                        <a:latin typeface="Cambria Math" panose="02040503050406030204" pitchFamily="18" charset="0"/>
                      </a:rPr>
                      <m:t>𝑗</m:t>
                    </m:r>
                  </m:oMath>
                </a14:m>
                <a:r>
                  <a:rPr lang="fr-FR" sz="1600" b="0" dirty="0" smtClean="0">
                    <a:solidFill>
                      <a:schemeClr val="bg1">
                        <a:lumMod val="50000"/>
                      </a:schemeClr>
                    </a:solidFill>
                  </a:rPr>
                  <a:t>-</a:t>
                </a:r>
                <a:r>
                  <a:rPr lang="fr-FR" sz="1600" b="0" dirty="0" err="1" smtClean="0">
                    <a:solidFill>
                      <a:schemeClr val="bg1">
                        <a:lumMod val="50000"/>
                      </a:schemeClr>
                    </a:solidFill>
                  </a:rPr>
                  <a:t>ème</a:t>
                </a:r>
                <a:r>
                  <a:rPr lang="fr-FR" sz="1600" b="0" dirty="0" smtClean="0">
                    <a:solidFill>
                      <a:schemeClr val="bg1">
                        <a:lumMod val="50000"/>
                      </a:schemeClr>
                    </a:solidFill>
                  </a:rPr>
                  <a:t> mot, </a:t>
                </a:r>
                <a14:m>
                  <m:oMath xmlns:m="http://schemas.openxmlformats.org/officeDocument/2006/math">
                    <m:r>
                      <a:rPr lang="fr-FR" sz="1600" b="0" i="1" smtClean="0">
                        <a:solidFill>
                          <a:schemeClr val="bg1">
                            <a:lumMod val="50000"/>
                          </a:schemeClr>
                        </a:solidFill>
                        <a:latin typeface="Cambria Math" panose="02040503050406030204" pitchFamily="18" charset="0"/>
                      </a:rPr>
                      <m:t>𝑆</m:t>
                    </m:r>
                  </m:oMath>
                </a14:m>
                <a:r>
                  <a:rPr lang="fr-FR" sz="1600" b="0" dirty="0" smtClean="0">
                    <a:solidFill>
                      <a:schemeClr val="bg1">
                        <a:lumMod val="50000"/>
                      </a:schemeClr>
                    </a:solidFill>
                  </a:rPr>
                  <a:t> le nombre de spams dans </a:t>
                </a:r>
                <a14:m>
                  <m:oMath xmlns:m="http://schemas.openxmlformats.org/officeDocument/2006/math">
                    <m:sSub>
                      <m:sSubPr>
                        <m:ctrlPr>
                          <a:rPr lang="fr-FR" sz="1600" b="0" i="1" smtClean="0">
                            <a:solidFill>
                              <a:schemeClr val="bg1">
                                <a:lumMod val="50000"/>
                              </a:schemeClr>
                            </a:solidFill>
                            <a:latin typeface="Cambria Math" panose="02040503050406030204" pitchFamily="18" charset="0"/>
                          </a:rPr>
                        </m:ctrlPr>
                      </m:sSubPr>
                      <m:e>
                        <m:r>
                          <a:rPr lang="fr-FR" sz="1600" b="0" i="1" smtClean="0">
                            <a:solidFill>
                              <a:schemeClr val="bg1">
                                <a:lumMod val="50000"/>
                              </a:schemeClr>
                            </a:solidFill>
                            <a:latin typeface="Cambria Math" panose="02040503050406030204" pitchFamily="18" charset="0"/>
                          </a:rPr>
                          <m:t>𝒟</m:t>
                        </m:r>
                      </m:e>
                      <m:sub>
                        <m:r>
                          <m:rPr>
                            <m:sty m:val="p"/>
                          </m:rPr>
                          <a:rPr lang="fr-FR" sz="1600" b="0" i="0" smtClean="0">
                            <a:solidFill>
                              <a:schemeClr val="bg1">
                                <a:lumMod val="50000"/>
                              </a:schemeClr>
                            </a:solidFill>
                            <a:latin typeface="Cambria Math" panose="02040503050406030204" pitchFamily="18" charset="0"/>
                          </a:rPr>
                          <m:t>e</m:t>
                        </m:r>
                      </m:sub>
                    </m:sSub>
                  </m:oMath>
                </a14:m>
                <a:r>
                  <a:rPr lang="fr-FR" sz="1600" b="0" dirty="0" smtClean="0">
                    <a:solidFill>
                      <a:schemeClr val="bg1">
                        <a:lumMod val="50000"/>
                      </a:schemeClr>
                    </a:solidFill>
                  </a:rPr>
                  <a:t> </a:t>
                </a:r>
                <a14:m>
                  <m:oMath xmlns:m="http://schemas.openxmlformats.org/officeDocument/2006/math">
                    <m:sSub>
                      <m:sSubPr>
                        <m:ctrlPr>
                          <a:rPr lang="fr-FR" sz="1600" b="0" i="1">
                            <a:solidFill>
                              <a:schemeClr val="bg1">
                                <a:lumMod val="50000"/>
                              </a:schemeClr>
                            </a:solidFill>
                            <a:latin typeface="Cambria Math" panose="02040503050406030204" pitchFamily="18" charset="0"/>
                          </a:rPr>
                        </m:ctrlPr>
                      </m:sSubPr>
                      <m:e>
                        <m:r>
                          <a:rPr lang="fr-FR" sz="1600" b="0" i="1">
                            <a:solidFill>
                              <a:schemeClr val="bg1">
                                <a:lumMod val="50000"/>
                              </a:schemeClr>
                            </a:solidFill>
                            <a:latin typeface="Cambria Math" panose="02040503050406030204" pitchFamily="18" charset="0"/>
                          </a:rPr>
                          <m:t>𝑝</m:t>
                        </m:r>
                      </m:e>
                      <m:sub>
                        <m:r>
                          <a:rPr lang="fr-FR" sz="1600" b="0" i="1">
                            <a:solidFill>
                              <a:schemeClr val="bg1">
                                <a:lumMod val="50000"/>
                              </a:schemeClr>
                            </a:solidFill>
                            <a:latin typeface="Cambria Math" panose="02040503050406030204" pitchFamily="18" charset="0"/>
                          </a:rPr>
                          <m:t>𝑗</m:t>
                        </m:r>
                      </m:sub>
                    </m:sSub>
                    <m:r>
                      <a:rPr lang="fr-FR" sz="1600" b="0">
                        <a:solidFill>
                          <a:schemeClr val="bg1">
                            <a:lumMod val="50000"/>
                          </a:schemeClr>
                        </a:solidFill>
                        <a:latin typeface="Cambria Math" panose="02040503050406030204" pitchFamily="18" charset="0"/>
                      </a:rPr>
                      <m:t>=</m:t>
                    </m:r>
                    <m:sSub>
                      <m:sSubPr>
                        <m:ctrlPr>
                          <a:rPr lang="fr-FR" sz="1600" b="0" i="1">
                            <a:solidFill>
                              <a:schemeClr val="bg1">
                                <a:lumMod val="50000"/>
                              </a:schemeClr>
                            </a:solidFill>
                            <a:latin typeface="Cambria Math" panose="02040503050406030204" pitchFamily="18" charset="0"/>
                          </a:rPr>
                        </m:ctrlPr>
                      </m:sSubPr>
                      <m:e>
                        <m:acc>
                          <m:accPr>
                            <m:chr m:val="̂"/>
                            <m:ctrlPr>
                              <a:rPr lang="fr-FR" sz="1600" b="0" i="1">
                                <a:solidFill>
                                  <a:schemeClr val="bg1">
                                    <a:lumMod val="50000"/>
                                  </a:schemeClr>
                                </a:solidFill>
                                <a:latin typeface="Cambria Math" panose="02040503050406030204" pitchFamily="18" charset="0"/>
                              </a:rPr>
                            </m:ctrlPr>
                          </m:accPr>
                          <m:e>
                            <m:r>
                              <a:rPr lang="fr-FR" sz="1600" b="0" i="1">
                                <a:solidFill>
                                  <a:schemeClr val="bg1">
                                    <a:lumMod val="50000"/>
                                  </a:schemeClr>
                                </a:solidFill>
                                <a:latin typeface="Cambria Math" panose="02040503050406030204" pitchFamily="18" charset="0"/>
                              </a:rPr>
                              <m:t>𝑝</m:t>
                            </m:r>
                          </m:e>
                        </m:acc>
                      </m:e>
                      <m:sub>
                        <m:r>
                          <m:rPr>
                            <m:sty m:val="p"/>
                          </m:rPr>
                          <a:rPr lang="fr-FR" sz="1600" b="0">
                            <a:solidFill>
                              <a:schemeClr val="bg1">
                                <a:lumMod val="50000"/>
                              </a:schemeClr>
                            </a:solidFill>
                            <a:latin typeface="Cambria Math" panose="02040503050406030204" pitchFamily="18" charset="0"/>
                          </a:rPr>
                          <m:t>MLE</m:t>
                        </m:r>
                        <m:r>
                          <a:rPr lang="fr-FR" sz="1600" b="0" i="1">
                            <a:solidFill>
                              <a:schemeClr val="bg1">
                                <a:lumMod val="50000"/>
                              </a:schemeClr>
                            </a:solidFill>
                            <a:latin typeface="Cambria Math" panose="02040503050406030204" pitchFamily="18" charset="0"/>
                          </a:rPr>
                          <m:t>,</m:t>
                        </m:r>
                        <m:r>
                          <a:rPr lang="fr-FR" sz="1600" b="0" i="1">
                            <a:solidFill>
                              <a:schemeClr val="bg1">
                                <a:lumMod val="50000"/>
                              </a:schemeClr>
                            </a:solidFill>
                            <a:latin typeface="Cambria Math" panose="02040503050406030204" pitchFamily="18" charset="0"/>
                          </a:rPr>
                          <m:t>𝑗</m:t>
                        </m:r>
                      </m:sub>
                    </m:sSub>
                  </m:oMath>
                </a14:m>
                <a:r>
                  <a:rPr lang="fr-FR" sz="1600" b="0" dirty="0" err="1" smtClean="0">
                    <a:solidFill>
                      <a:schemeClr val="bg1">
                        <a:lumMod val="50000"/>
                      </a:schemeClr>
                    </a:solidFill>
                  </a:rPr>
                  <a:t>o</a:t>
                </a:r>
                <a:r>
                  <a:rPr lang="fr-FR" sz="1600" b="0" dirty="0" smtClean="0">
                    <a:solidFill>
                      <a:schemeClr val="bg1">
                        <a:lumMod val="50000"/>
                      </a:schemeClr>
                    </a:solidFill>
                  </a:rPr>
                  <a:t>n a :</a:t>
                </a:r>
              </a:p>
              <a:p>
                <a:pPr marL="0" indent="0" algn="ctr">
                  <a:buNone/>
                </a:pPr>
                <a14:m>
                  <m:oMath xmlns:m="http://schemas.openxmlformats.org/officeDocument/2006/math">
                    <m:r>
                      <m:rPr>
                        <m:sty m:val="p"/>
                      </m:rPr>
                      <a:rPr lang="fr-FR" sz="1600" b="0">
                        <a:solidFill>
                          <a:schemeClr val="bg1">
                            <a:lumMod val="50000"/>
                          </a:schemeClr>
                        </a:solidFill>
                        <a:latin typeface="Cambria Math" panose="02040503050406030204" pitchFamily="18" charset="0"/>
                      </a:rPr>
                      <m:t>P</m:t>
                    </m:r>
                    <m:d>
                      <m:dPr>
                        <m:ctrlPr>
                          <a:rPr lang="fr-FR" sz="1600" b="0" i="1">
                            <a:solidFill>
                              <a:schemeClr val="bg1">
                                <a:lumMod val="50000"/>
                              </a:schemeClr>
                            </a:solidFill>
                            <a:latin typeface="Cambria Math" panose="02040503050406030204" pitchFamily="18" charset="0"/>
                          </a:rPr>
                        </m:ctrlPr>
                      </m:dPr>
                      <m:e>
                        <m:sSub>
                          <m:sSubPr>
                            <m:ctrlPr>
                              <a:rPr lang="fr-FR" sz="1600" b="0" i="1">
                                <a:solidFill>
                                  <a:schemeClr val="bg1">
                                    <a:lumMod val="50000"/>
                                  </a:schemeClr>
                                </a:solidFill>
                                <a:latin typeface="Cambria Math" panose="02040503050406030204" pitchFamily="18" charset="0"/>
                              </a:rPr>
                            </m:ctrlPr>
                          </m:sSubPr>
                          <m:e>
                            <m:r>
                              <a:rPr lang="fr-FR" sz="1600" b="0" i="1">
                                <a:solidFill>
                                  <a:schemeClr val="bg1">
                                    <a:lumMod val="50000"/>
                                  </a:schemeClr>
                                </a:solidFill>
                                <a:latin typeface="Cambria Math" panose="02040503050406030204" pitchFamily="18" charset="0"/>
                              </a:rPr>
                              <m:t>𝑋</m:t>
                            </m:r>
                          </m:e>
                          <m:sub>
                            <m:r>
                              <a:rPr lang="fr-FR" sz="1600" b="0" i="1">
                                <a:solidFill>
                                  <a:schemeClr val="bg1">
                                    <a:lumMod val="50000"/>
                                  </a:schemeClr>
                                </a:solidFill>
                                <a:latin typeface="Cambria Math" panose="02040503050406030204" pitchFamily="18" charset="0"/>
                              </a:rPr>
                              <m:t>𝑗</m:t>
                            </m:r>
                          </m:sub>
                        </m:sSub>
                        <m:r>
                          <a:rPr lang="fr-FR" sz="1600" b="0" i="1">
                            <a:solidFill>
                              <a:schemeClr val="bg1">
                                <a:lumMod val="50000"/>
                              </a:schemeClr>
                            </a:solidFill>
                            <a:latin typeface="Cambria Math" panose="02040503050406030204" pitchFamily="18" charset="0"/>
                          </a:rPr>
                          <m:t>=</m:t>
                        </m:r>
                        <m:sSub>
                          <m:sSubPr>
                            <m:ctrlPr>
                              <a:rPr lang="fr-FR" sz="1600" b="0" i="1">
                                <a:solidFill>
                                  <a:schemeClr val="bg1">
                                    <a:lumMod val="50000"/>
                                  </a:schemeClr>
                                </a:solidFill>
                                <a:latin typeface="Cambria Math" panose="02040503050406030204" pitchFamily="18" charset="0"/>
                              </a:rPr>
                            </m:ctrlPr>
                          </m:sSubPr>
                          <m:e>
                            <m:r>
                              <a:rPr lang="fr-FR" sz="1600" b="0" i="1">
                                <a:solidFill>
                                  <a:schemeClr val="bg1">
                                    <a:lumMod val="50000"/>
                                  </a:schemeClr>
                                </a:solidFill>
                                <a:latin typeface="Cambria Math" panose="02040503050406030204" pitchFamily="18" charset="0"/>
                              </a:rPr>
                              <m:t>𝑥</m:t>
                            </m:r>
                          </m:e>
                          <m:sub>
                            <m:r>
                              <a:rPr lang="fr-FR" sz="1600" b="0" i="1">
                                <a:solidFill>
                                  <a:schemeClr val="bg1">
                                    <a:lumMod val="50000"/>
                                  </a:schemeClr>
                                </a:solidFill>
                                <a:latin typeface="Cambria Math" panose="02040503050406030204" pitchFamily="18" charset="0"/>
                              </a:rPr>
                              <m:t>𝑗</m:t>
                            </m:r>
                          </m:sub>
                        </m:sSub>
                      </m:e>
                      <m:e>
                        <m:r>
                          <a:rPr lang="fr-FR" sz="1600" b="0" i="1">
                            <a:solidFill>
                              <a:schemeClr val="bg1">
                                <a:lumMod val="50000"/>
                              </a:schemeClr>
                            </a:solidFill>
                            <a:latin typeface="Cambria Math" panose="02040503050406030204" pitchFamily="18" charset="0"/>
                          </a:rPr>
                          <m:t>𝑌</m:t>
                        </m:r>
                        <m:r>
                          <a:rPr lang="fr-FR" sz="1600" b="0" i="1">
                            <a:solidFill>
                              <a:schemeClr val="bg1">
                                <a:lumMod val="50000"/>
                              </a:schemeClr>
                            </a:solidFill>
                            <a:latin typeface="Cambria Math" panose="02040503050406030204" pitchFamily="18" charset="0"/>
                          </a:rPr>
                          <m:t>=1</m:t>
                        </m:r>
                      </m:e>
                    </m:d>
                    <m:r>
                      <a:rPr lang="fr-FR" sz="1600" b="0" i="1">
                        <a:solidFill>
                          <a:schemeClr val="bg1">
                            <a:lumMod val="50000"/>
                          </a:schemeClr>
                        </a:solidFill>
                        <a:latin typeface="Cambria Math" panose="02040503050406030204" pitchFamily="18" charset="0"/>
                      </a:rPr>
                      <m:t>=</m:t>
                    </m:r>
                    <m:sSup>
                      <m:sSupPr>
                        <m:ctrlPr>
                          <a:rPr lang="fr-FR" sz="1600" b="0" i="1" smtClean="0">
                            <a:solidFill>
                              <a:schemeClr val="bg1">
                                <a:lumMod val="50000"/>
                              </a:schemeClr>
                            </a:solidFill>
                            <a:latin typeface="Cambria Math" panose="02040503050406030204" pitchFamily="18" charset="0"/>
                          </a:rPr>
                        </m:ctrlPr>
                      </m:sSupPr>
                      <m:e>
                        <m:d>
                          <m:dPr>
                            <m:ctrlPr>
                              <a:rPr lang="fr-FR" sz="1600" b="0" i="1" smtClean="0">
                                <a:solidFill>
                                  <a:schemeClr val="bg1">
                                    <a:lumMod val="50000"/>
                                  </a:schemeClr>
                                </a:solidFill>
                                <a:latin typeface="Cambria Math" panose="02040503050406030204" pitchFamily="18" charset="0"/>
                              </a:rPr>
                            </m:ctrlPr>
                          </m:dPr>
                          <m:e>
                            <m:f>
                              <m:fPr>
                                <m:ctrlPr>
                                  <a:rPr lang="fr-FR" sz="1600" b="0" i="1" smtClean="0">
                                    <a:solidFill>
                                      <a:schemeClr val="bg1">
                                        <a:lumMod val="50000"/>
                                      </a:schemeClr>
                                    </a:solidFill>
                                    <a:latin typeface="Cambria Math" panose="02040503050406030204" pitchFamily="18" charset="0"/>
                                  </a:rPr>
                                </m:ctrlPr>
                              </m:fPr>
                              <m:num>
                                <m:sSub>
                                  <m:sSubPr>
                                    <m:ctrlPr>
                                      <a:rPr lang="fr-FR" sz="1600" b="0" i="1" smtClean="0">
                                        <a:solidFill>
                                          <a:schemeClr val="bg1">
                                            <a:lumMod val="50000"/>
                                          </a:schemeClr>
                                        </a:solidFill>
                                        <a:latin typeface="Cambria Math" panose="02040503050406030204" pitchFamily="18" charset="0"/>
                                      </a:rPr>
                                    </m:ctrlPr>
                                  </m:sSubPr>
                                  <m:e>
                                    <m:r>
                                      <a:rPr lang="fr-FR" sz="1600" b="0" i="1" smtClean="0">
                                        <a:solidFill>
                                          <a:schemeClr val="bg1">
                                            <a:lumMod val="50000"/>
                                          </a:schemeClr>
                                        </a:solidFill>
                                        <a:latin typeface="Cambria Math" panose="02040503050406030204" pitchFamily="18" charset="0"/>
                                      </a:rPr>
                                      <m:t>𝑆</m:t>
                                    </m:r>
                                  </m:e>
                                  <m:sub>
                                    <m:r>
                                      <a:rPr lang="fr-FR" sz="1600" b="0" i="1" smtClean="0">
                                        <a:solidFill>
                                          <a:schemeClr val="bg1">
                                            <a:lumMod val="50000"/>
                                          </a:schemeClr>
                                        </a:solidFill>
                                        <a:latin typeface="Cambria Math" panose="02040503050406030204" pitchFamily="18" charset="0"/>
                                      </a:rPr>
                                      <m:t>𝑗</m:t>
                                    </m:r>
                                  </m:sub>
                                </m:sSub>
                              </m:num>
                              <m:den>
                                <m:r>
                                  <a:rPr lang="fr-FR" sz="1600" b="0" i="1" smtClean="0">
                                    <a:solidFill>
                                      <a:schemeClr val="bg1">
                                        <a:lumMod val="50000"/>
                                      </a:schemeClr>
                                    </a:solidFill>
                                    <a:latin typeface="Cambria Math" panose="02040503050406030204" pitchFamily="18" charset="0"/>
                                  </a:rPr>
                                  <m:t>𝑆</m:t>
                                </m:r>
                              </m:den>
                            </m:f>
                          </m:e>
                        </m:d>
                      </m:e>
                      <m:sup>
                        <m:sSub>
                          <m:sSubPr>
                            <m:ctrlPr>
                              <a:rPr lang="fr-FR" sz="1600" b="0" i="1" smtClean="0">
                                <a:solidFill>
                                  <a:schemeClr val="bg1">
                                    <a:lumMod val="50000"/>
                                  </a:schemeClr>
                                </a:solidFill>
                                <a:latin typeface="Cambria Math" panose="02040503050406030204" pitchFamily="18" charset="0"/>
                              </a:rPr>
                            </m:ctrlPr>
                          </m:sSubPr>
                          <m:e>
                            <m:r>
                              <a:rPr lang="fr-FR" sz="1600" b="0" i="1" smtClean="0">
                                <a:solidFill>
                                  <a:schemeClr val="bg1">
                                    <a:lumMod val="50000"/>
                                  </a:schemeClr>
                                </a:solidFill>
                                <a:latin typeface="Cambria Math" panose="02040503050406030204" pitchFamily="18" charset="0"/>
                              </a:rPr>
                              <m:t>𝑥</m:t>
                            </m:r>
                          </m:e>
                          <m:sub>
                            <m:r>
                              <a:rPr lang="fr-FR" sz="1600" b="0" i="1" smtClean="0">
                                <a:solidFill>
                                  <a:schemeClr val="bg1">
                                    <a:lumMod val="50000"/>
                                  </a:schemeClr>
                                </a:solidFill>
                                <a:latin typeface="Cambria Math" panose="02040503050406030204" pitchFamily="18" charset="0"/>
                              </a:rPr>
                              <m:t>𝑗</m:t>
                            </m:r>
                          </m:sub>
                        </m:sSub>
                      </m:sup>
                    </m:sSup>
                    <m:sSup>
                      <m:sSupPr>
                        <m:ctrlPr>
                          <a:rPr lang="fr-FR" sz="1600" b="0" i="1" smtClean="0">
                            <a:solidFill>
                              <a:schemeClr val="bg1">
                                <a:lumMod val="50000"/>
                              </a:schemeClr>
                            </a:solidFill>
                            <a:latin typeface="Cambria Math" panose="02040503050406030204" pitchFamily="18" charset="0"/>
                          </a:rPr>
                        </m:ctrlPr>
                      </m:sSupPr>
                      <m:e>
                        <m:d>
                          <m:dPr>
                            <m:ctrlPr>
                              <a:rPr lang="fr-FR" sz="1600" b="0" i="1">
                                <a:solidFill>
                                  <a:schemeClr val="bg1">
                                    <a:lumMod val="50000"/>
                                  </a:schemeClr>
                                </a:solidFill>
                                <a:latin typeface="Cambria Math" panose="02040503050406030204" pitchFamily="18" charset="0"/>
                              </a:rPr>
                            </m:ctrlPr>
                          </m:dPr>
                          <m:e>
                            <m:r>
                              <a:rPr lang="fr-FR" sz="1600" b="0" i="1">
                                <a:solidFill>
                                  <a:schemeClr val="bg1">
                                    <a:lumMod val="50000"/>
                                  </a:schemeClr>
                                </a:solidFill>
                                <a:latin typeface="Cambria Math" panose="02040503050406030204" pitchFamily="18" charset="0"/>
                              </a:rPr>
                              <m:t>1−</m:t>
                            </m:r>
                            <m:f>
                              <m:fPr>
                                <m:ctrlPr>
                                  <a:rPr lang="fr-FR" sz="1600" b="0" i="1" smtClean="0">
                                    <a:solidFill>
                                      <a:schemeClr val="bg1">
                                        <a:lumMod val="50000"/>
                                      </a:schemeClr>
                                    </a:solidFill>
                                    <a:latin typeface="Cambria Math" panose="02040503050406030204" pitchFamily="18" charset="0"/>
                                  </a:rPr>
                                </m:ctrlPr>
                              </m:fPr>
                              <m:num>
                                <m:sSub>
                                  <m:sSubPr>
                                    <m:ctrlPr>
                                      <a:rPr lang="fr-FR" sz="1600" b="0" i="1" smtClean="0">
                                        <a:solidFill>
                                          <a:schemeClr val="bg1">
                                            <a:lumMod val="50000"/>
                                          </a:schemeClr>
                                        </a:solidFill>
                                        <a:latin typeface="Cambria Math" panose="02040503050406030204" pitchFamily="18" charset="0"/>
                                      </a:rPr>
                                    </m:ctrlPr>
                                  </m:sSubPr>
                                  <m:e>
                                    <m:r>
                                      <a:rPr lang="fr-FR" sz="1600" b="0" i="1" smtClean="0">
                                        <a:solidFill>
                                          <a:schemeClr val="bg1">
                                            <a:lumMod val="50000"/>
                                          </a:schemeClr>
                                        </a:solidFill>
                                        <a:latin typeface="Cambria Math" panose="02040503050406030204" pitchFamily="18" charset="0"/>
                                      </a:rPr>
                                      <m:t>𝑆</m:t>
                                    </m:r>
                                  </m:e>
                                  <m:sub>
                                    <m:r>
                                      <a:rPr lang="fr-FR" sz="1600" b="0" i="1" smtClean="0">
                                        <a:solidFill>
                                          <a:schemeClr val="bg1">
                                            <a:lumMod val="50000"/>
                                          </a:schemeClr>
                                        </a:solidFill>
                                        <a:latin typeface="Cambria Math" panose="02040503050406030204" pitchFamily="18" charset="0"/>
                                      </a:rPr>
                                      <m:t>𝑗</m:t>
                                    </m:r>
                                  </m:sub>
                                </m:sSub>
                              </m:num>
                              <m:den>
                                <m:r>
                                  <a:rPr lang="fr-FR" sz="1600" b="0" i="1" smtClean="0">
                                    <a:solidFill>
                                      <a:schemeClr val="bg1">
                                        <a:lumMod val="50000"/>
                                      </a:schemeClr>
                                    </a:solidFill>
                                    <a:latin typeface="Cambria Math" panose="02040503050406030204" pitchFamily="18" charset="0"/>
                                  </a:rPr>
                                  <m:t>𝑆</m:t>
                                </m:r>
                              </m:den>
                            </m:f>
                          </m:e>
                        </m:d>
                      </m:e>
                      <m:sup>
                        <m:r>
                          <a:rPr lang="fr-FR" sz="1600" b="0" i="1">
                            <a:solidFill>
                              <a:schemeClr val="bg1">
                                <a:lumMod val="50000"/>
                              </a:schemeClr>
                            </a:solidFill>
                            <a:latin typeface="Cambria Math" panose="02040503050406030204" pitchFamily="18" charset="0"/>
                          </a:rPr>
                          <m:t>1−</m:t>
                        </m:r>
                        <m:sSub>
                          <m:sSubPr>
                            <m:ctrlPr>
                              <a:rPr lang="fr-FR" sz="1600" b="0" i="1">
                                <a:solidFill>
                                  <a:schemeClr val="bg1">
                                    <a:lumMod val="50000"/>
                                  </a:schemeClr>
                                </a:solidFill>
                                <a:latin typeface="Cambria Math" panose="02040503050406030204" pitchFamily="18" charset="0"/>
                              </a:rPr>
                            </m:ctrlPr>
                          </m:sSubPr>
                          <m:e>
                            <m:r>
                              <a:rPr lang="fr-FR" sz="1600" b="0" i="1">
                                <a:solidFill>
                                  <a:schemeClr val="bg1">
                                    <a:lumMod val="50000"/>
                                  </a:schemeClr>
                                </a:solidFill>
                                <a:latin typeface="Cambria Math" panose="02040503050406030204" pitchFamily="18" charset="0"/>
                              </a:rPr>
                              <m:t>𝑥</m:t>
                            </m:r>
                          </m:e>
                          <m:sub>
                            <m:r>
                              <a:rPr lang="fr-FR" sz="1600" b="0" i="1">
                                <a:solidFill>
                                  <a:schemeClr val="bg1">
                                    <a:lumMod val="50000"/>
                                  </a:schemeClr>
                                </a:solidFill>
                                <a:latin typeface="Cambria Math" panose="02040503050406030204" pitchFamily="18" charset="0"/>
                              </a:rPr>
                              <m:t>𝑗</m:t>
                            </m:r>
                          </m:sub>
                        </m:sSub>
                      </m:sup>
                    </m:sSup>
                  </m:oMath>
                </a14:m>
                <a:r>
                  <a:rPr lang="fr-FR" sz="1600" b="0" dirty="0" smtClean="0">
                    <a:solidFill>
                      <a:schemeClr val="bg1">
                        <a:lumMod val="50000"/>
                      </a:schemeClr>
                    </a:solidFill>
                  </a:rPr>
                  <a:t>.</a:t>
                </a:r>
              </a:p>
            </p:txBody>
          </p:sp>
        </mc:Choice>
        <mc:Fallback xmlns="">
          <p:sp>
            <p:nvSpPr>
              <p:cNvPr id="7" name="Espace réservé du contenu 4"/>
              <p:cNvSpPr txBox="1">
                <a:spLocks noRot="1" noChangeAspect="1" noMove="1" noResize="1" noEditPoints="1" noAdjustHandles="1" noChangeArrowheads="1" noChangeShapeType="1" noTextEdit="1"/>
              </p:cNvSpPr>
              <p:nvPr/>
            </p:nvSpPr>
            <p:spPr>
              <a:xfrm>
                <a:off x="136610" y="3534265"/>
                <a:ext cx="5785792" cy="3127293"/>
              </a:xfrm>
              <a:prstGeom prst="rect">
                <a:avLst/>
              </a:prstGeom>
              <a:blipFill>
                <a:blip r:embed="rId4"/>
                <a:stretch>
                  <a:fillRect/>
                </a:stretch>
              </a:blipFill>
            </p:spPr>
            <p:txBody>
              <a:bodyPr/>
              <a:lstStyle/>
              <a:p>
                <a:r>
                  <a:rPr lang="en-US">
                    <a:noFill/>
                  </a:rPr>
                  <a:t> </a:t>
                </a:r>
              </a:p>
            </p:txBody>
          </p:sp>
        </mc:Fallback>
      </mc:AlternateContent>
      <p:sp>
        <p:nvSpPr>
          <p:cNvPr id="4" name="ZoneTexte 3"/>
          <p:cNvSpPr txBox="1"/>
          <p:nvPr/>
        </p:nvSpPr>
        <p:spPr>
          <a:xfrm>
            <a:off x="5859714" y="4197090"/>
            <a:ext cx="704039" cy="338554"/>
          </a:xfrm>
          <a:prstGeom prst="rect">
            <a:avLst/>
          </a:prstGeom>
          <a:noFill/>
        </p:spPr>
        <p:txBody>
          <a:bodyPr wrap="none" rtlCol="0">
            <a:spAutoFit/>
          </a:bodyPr>
          <a:lstStyle/>
          <a:p>
            <a:pPr algn="l"/>
            <a:r>
              <a:rPr lang="fr-FR" sz="1600" dirty="0"/>
              <a:t>e</a:t>
            </a:r>
            <a:r>
              <a:rPr lang="fr-FR" sz="1600" dirty="0" smtClean="0"/>
              <a:t>-mail</a:t>
            </a:r>
            <a:endParaRPr lang="en-US" sz="1600" dirty="0"/>
          </a:p>
        </p:txBody>
      </p:sp>
      <p:sp>
        <p:nvSpPr>
          <p:cNvPr id="9" name="ZoneTexte 8"/>
          <p:cNvSpPr txBox="1"/>
          <p:nvPr/>
        </p:nvSpPr>
        <p:spPr>
          <a:xfrm>
            <a:off x="6739412" y="4197090"/>
            <a:ext cx="979755" cy="338554"/>
          </a:xfrm>
          <a:prstGeom prst="rect">
            <a:avLst/>
          </a:prstGeom>
          <a:noFill/>
        </p:spPr>
        <p:txBody>
          <a:bodyPr wrap="none" rtlCol="0">
            <a:spAutoFit/>
          </a:bodyPr>
          <a:lstStyle/>
          <a:p>
            <a:pPr algn="l"/>
            <a:r>
              <a:rPr lang="fr-FR" sz="1600" dirty="0" smtClean="0"/>
              <a:t>Mots clés</a:t>
            </a:r>
            <a:endParaRPr lang="en-US" sz="1600" dirty="0"/>
          </a:p>
        </p:txBody>
      </p:sp>
      <p:sp>
        <p:nvSpPr>
          <p:cNvPr id="10" name="ZoneTexte 9"/>
          <p:cNvSpPr txBox="1"/>
          <p:nvPr/>
        </p:nvSpPr>
        <p:spPr>
          <a:xfrm>
            <a:off x="7919629" y="4197090"/>
            <a:ext cx="633507" cy="338554"/>
          </a:xfrm>
          <a:prstGeom prst="rect">
            <a:avLst/>
          </a:prstGeom>
          <a:noFill/>
        </p:spPr>
        <p:txBody>
          <a:bodyPr wrap="none" rtlCol="0">
            <a:spAutoFit/>
          </a:bodyPr>
          <a:lstStyle/>
          <a:p>
            <a:pPr algn="l"/>
            <a:r>
              <a:rPr lang="fr-FR" sz="1600" dirty="0" smtClean="0"/>
              <a:t>spam</a:t>
            </a:r>
            <a:endParaRPr lang="en-US" sz="1600" dirty="0"/>
          </a:p>
        </p:txBody>
      </p:sp>
      <mc:AlternateContent xmlns:mc="http://schemas.openxmlformats.org/markup-compatibility/2006" xmlns:a14="http://schemas.microsoft.com/office/drawing/2010/main">
        <mc:Choice Requires="a14">
          <p:sp>
            <p:nvSpPr>
              <p:cNvPr id="11" name="ZoneTexte 10"/>
              <p:cNvSpPr txBox="1"/>
              <p:nvPr/>
            </p:nvSpPr>
            <p:spPr>
              <a:xfrm>
                <a:off x="6048222" y="4557252"/>
                <a:ext cx="417935" cy="34657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p>
                        <m:sSupPr>
                          <m:ctrlPr>
                            <a:rPr lang="fr-FR" sz="1600" b="0" i="1" smtClean="0">
                              <a:latin typeface="Cambria Math" panose="02040503050406030204" pitchFamily="18" charset="0"/>
                            </a:rPr>
                          </m:ctrlPr>
                        </m:sSupPr>
                        <m:e>
                          <m:r>
                            <a:rPr lang="fr-FR" sz="1600" b="0" i="1" smtClean="0">
                              <a:latin typeface="Cambria Math" panose="02040503050406030204" pitchFamily="18" charset="0"/>
                            </a:rPr>
                            <m:t>𝑥</m:t>
                          </m:r>
                        </m:e>
                        <m:sup>
                          <m:r>
                            <a:rPr lang="fr-FR" sz="1600" b="0" i="1" smtClean="0">
                              <a:latin typeface="Cambria Math" panose="02040503050406030204" pitchFamily="18" charset="0"/>
                            </a:rPr>
                            <m:t>𝑖</m:t>
                          </m:r>
                        </m:sup>
                      </m:sSup>
                    </m:oMath>
                  </m:oMathPara>
                </a14:m>
                <a:endParaRPr lang="en-US" sz="1600" dirty="0"/>
              </a:p>
            </p:txBody>
          </p:sp>
        </mc:Choice>
        <mc:Fallback xmlns="">
          <p:sp>
            <p:nvSpPr>
              <p:cNvPr id="11" name="ZoneTexte 10"/>
              <p:cNvSpPr txBox="1">
                <a:spLocks noRot="1" noChangeAspect="1" noMove="1" noResize="1" noEditPoints="1" noAdjustHandles="1" noChangeArrowheads="1" noChangeShapeType="1" noTextEdit="1"/>
              </p:cNvSpPr>
              <p:nvPr/>
            </p:nvSpPr>
            <p:spPr>
              <a:xfrm>
                <a:off x="6048222" y="4557252"/>
                <a:ext cx="417935" cy="34657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ZoneTexte 11"/>
              <p:cNvSpPr txBox="1"/>
              <p:nvPr/>
            </p:nvSpPr>
            <p:spPr>
              <a:xfrm>
                <a:off x="6747345" y="4535644"/>
                <a:ext cx="1089786" cy="389787"/>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𝑥</m:t>
                          </m:r>
                        </m:e>
                        <m:sub>
                          <m:r>
                            <a:rPr lang="fr-FR" sz="1600" b="0" i="1" smtClean="0">
                              <a:latin typeface="Cambria Math" panose="02040503050406030204" pitchFamily="18" charset="0"/>
                            </a:rPr>
                            <m:t>𝑗</m:t>
                          </m:r>
                        </m:sub>
                        <m:sup>
                          <m:r>
                            <a:rPr lang="fr-FR" sz="1600" b="0" i="1" smtClean="0">
                              <a:latin typeface="Cambria Math" panose="02040503050406030204" pitchFamily="18" charset="0"/>
                            </a:rPr>
                            <m:t>𝑖</m:t>
                          </m:r>
                        </m:sup>
                      </m:sSubSup>
                      <m:r>
                        <a:rPr lang="fr-FR" sz="1600" b="0" i="1" smtClean="0">
                          <a:latin typeface="Cambria Math" panose="02040503050406030204" pitchFamily="18" charset="0"/>
                        </a:rPr>
                        <m:t>∈{0,1}</m:t>
                      </m:r>
                    </m:oMath>
                  </m:oMathPara>
                </a14:m>
                <a:endParaRPr lang="en-US" sz="1600" dirty="0"/>
              </a:p>
            </p:txBody>
          </p:sp>
        </mc:Choice>
        <mc:Fallback xmlns="">
          <p:sp>
            <p:nvSpPr>
              <p:cNvPr id="12" name="ZoneTexte 11"/>
              <p:cNvSpPr txBox="1">
                <a:spLocks noRot="1" noChangeAspect="1" noMove="1" noResize="1" noEditPoints="1" noAdjustHandles="1" noChangeArrowheads="1" noChangeShapeType="1" noTextEdit="1"/>
              </p:cNvSpPr>
              <p:nvPr/>
            </p:nvSpPr>
            <p:spPr>
              <a:xfrm>
                <a:off x="6747345" y="4535644"/>
                <a:ext cx="1089786" cy="389787"/>
              </a:xfrm>
              <a:prstGeom prst="rect">
                <a:avLst/>
              </a:prstGeom>
              <a:blipFill>
                <a:blip r:embed="rId6"/>
                <a:stretch>
                  <a:fillRect b="-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ZoneTexte 12"/>
              <p:cNvSpPr txBox="1"/>
              <p:nvPr/>
            </p:nvSpPr>
            <p:spPr>
              <a:xfrm>
                <a:off x="7771803" y="4535643"/>
                <a:ext cx="1125308" cy="34689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p>
                        <m:sSupPr>
                          <m:ctrlPr>
                            <a:rPr lang="fr-FR" sz="1600" b="0" i="1" smtClean="0">
                              <a:latin typeface="Cambria Math" panose="02040503050406030204" pitchFamily="18" charset="0"/>
                            </a:rPr>
                          </m:ctrlPr>
                        </m:sSupPr>
                        <m:e>
                          <m:r>
                            <a:rPr lang="fr-FR" sz="1600" b="0" i="1" smtClean="0">
                              <a:latin typeface="Cambria Math" panose="02040503050406030204" pitchFamily="18" charset="0"/>
                            </a:rPr>
                            <m:t>𝑦</m:t>
                          </m:r>
                        </m:e>
                        <m:sup>
                          <m:r>
                            <a:rPr lang="fr-FR" sz="1600" b="0" i="1" smtClean="0">
                              <a:latin typeface="Cambria Math" panose="02040503050406030204" pitchFamily="18" charset="0"/>
                            </a:rPr>
                            <m:t>𝑖</m:t>
                          </m:r>
                        </m:sup>
                      </m:sSup>
                      <m:r>
                        <a:rPr lang="fr-FR" sz="1600" b="0" i="1" smtClean="0">
                          <a:latin typeface="Cambria Math" panose="02040503050406030204" pitchFamily="18" charset="0"/>
                        </a:rPr>
                        <m:t>∈{0,1}</m:t>
                      </m:r>
                    </m:oMath>
                  </m:oMathPara>
                </a14:m>
                <a:endParaRPr lang="en-US" sz="1600" dirty="0"/>
              </a:p>
            </p:txBody>
          </p:sp>
        </mc:Choice>
        <mc:Fallback xmlns="">
          <p:sp>
            <p:nvSpPr>
              <p:cNvPr id="13" name="ZoneTexte 12"/>
              <p:cNvSpPr txBox="1">
                <a:spLocks noRot="1" noChangeAspect="1" noMove="1" noResize="1" noEditPoints="1" noAdjustHandles="1" noChangeArrowheads="1" noChangeShapeType="1" noTextEdit="1"/>
              </p:cNvSpPr>
              <p:nvPr/>
            </p:nvSpPr>
            <p:spPr>
              <a:xfrm>
                <a:off x="7771803" y="4535643"/>
                <a:ext cx="1125308" cy="346890"/>
              </a:xfrm>
              <a:prstGeom prst="rect">
                <a:avLst/>
              </a:prstGeom>
              <a:blipFill>
                <a:blip r:embed="rId7"/>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ZoneTexte 13"/>
              <p:cNvSpPr txBox="1"/>
              <p:nvPr/>
            </p:nvSpPr>
            <p:spPr>
              <a:xfrm>
                <a:off x="6645530" y="4926551"/>
                <a:ext cx="1376274" cy="358368"/>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𝑋</m:t>
                          </m:r>
                        </m:e>
                        <m:sub>
                          <m:r>
                            <a:rPr lang="fr-FR" sz="1600" b="0" i="1" smtClean="0">
                              <a:latin typeface="Cambria Math" panose="02040503050406030204" pitchFamily="18" charset="0"/>
                            </a:rPr>
                            <m:t>𝑗</m:t>
                          </m:r>
                        </m:sub>
                      </m:sSub>
                      <m:r>
                        <a:rPr lang="fr-FR" sz="1600" b="0" i="1" smtClean="0">
                          <a:latin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ℬ</m:t>
                      </m:r>
                      <m:r>
                        <a:rPr lang="fr-FR" sz="1600" b="0" i="1" smtClean="0">
                          <a:latin typeface="Cambria Math" panose="02040503050406030204" pitchFamily="18" charset="0"/>
                          <a:ea typeface="Cambria Math" panose="02040503050406030204" pitchFamily="18" charset="0"/>
                        </a:rPr>
                        <m:t>(1,</m:t>
                      </m:r>
                      <m:sSub>
                        <m:sSubPr>
                          <m:ctrlPr>
                            <a:rPr lang="fr-FR" sz="1600" b="0" i="1" smtClean="0">
                              <a:latin typeface="Cambria Math" panose="02040503050406030204" pitchFamily="18" charset="0"/>
                              <a:ea typeface="Cambria Math" panose="02040503050406030204" pitchFamily="18" charset="0"/>
                            </a:rPr>
                          </m:ctrlPr>
                        </m:sSubPr>
                        <m:e>
                          <m:r>
                            <a:rPr lang="fr-FR" sz="1600" b="0" i="1" smtClean="0">
                              <a:latin typeface="Cambria Math" panose="02040503050406030204" pitchFamily="18" charset="0"/>
                              <a:ea typeface="Cambria Math" panose="02040503050406030204" pitchFamily="18" charset="0"/>
                            </a:rPr>
                            <m:t>𝑝</m:t>
                          </m:r>
                        </m:e>
                        <m:sub>
                          <m:r>
                            <a:rPr lang="fr-FR" sz="1600" b="0" i="1" smtClean="0">
                              <a:latin typeface="Cambria Math" panose="02040503050406030204" pitchFamily="18" charset="0"/>
                              <a:ea typeface="Cambria Math" panose="02040503050406030204" pitchFamily="18" charset="0"/>
                            </a:rPr>
                            <m:t>𝑗</m:t>
                          </m:r>
                        </m:sub>
                      </m:sSub>
                      <m:r>
                        <a:rPr lang="fr-FR" sz="1600" b="0" i="1" smtClean="0">
                          <a:latin typeface="Cambria Math" panose="02040503050406030204" pitchFamily="18" charset="0"/>
                          <a:ea typeface="Cambria Math" panose="02040503050406030204" pitchFamily="18" charset="0"/>
                        </a:rPr>
                        <m:t>)</m:t>
                      </m:r>
                    </m:oMath>
                  </m:oMathPara>
                </a14:m>
                <a:endParaRPr lang="en-US" sz="1600" dirty="0"/>
              </a:p>
            </p:txBody>
          </p:sp>
        </mc:Choice>
        <mc:Fallback xmlns="">
          <p:sp>
            <p:nvSpPr>
              <p:cNvPr id="14" name="ZoneTexte 13"/>
              <p:cNvSpPr txBox="1">
                <a:spLocks noRot="1" noChangeAspect="1" noMove="1" noResize="1" noEditPoints="1" noAdjustHandles="1" noChangeArrowheads="1" noChangeShapeType="1" noTextEdit="1"/>
              </p:cNvSpPr>
              <p:nvPr/>
            </p:nvSpPr>
            <p:spPr>
              <a:xfrm>
                <a:off x="6645530" y="4926551"/>
                <a:ext cx="1376274" cy="358368"/>
              </a:xfrm>
              <a:prstGeom prst="rect">
                <a:avLst/>
              </a:prstGeom>
              <a:blipFill>
                <a:blip r:embed="rId8"/>
                <a:stretch>
                  <a:fillRect b="-6780"/>
                </a:stretch>
              </a:blipFill>
            </p:spPr>
            <p:txBody>
              <a:bodyPr/>
              <a:lstStyle/>
              <a:p>
                <a:r>
                  <a:rPr lang="en-US">
                    <a:noFill/>
                  </a:rPr>
                  <a:t> </a:t>
                </a:r>
              </a:p>
            </p:txBody>
          </p:sp>
        </mc:Fallback>
      </mc:AlternateContent>
      <p:sp>
        <p:nvSpPr>
          <p:cNvPr id="5" name="Rectangle 4"/>
          <p:cNvSpPr/>
          <p:nvPr/>
        </p:nvSpPr>
        <p:spPr>
          <a:xfrm>
            <a:off x="5785570" y="4197090"/>
            <a:ext cx="2996514" cy="1099752"/>
          </a:xfrm>
          <a:prstGeom prst="rect">
            <a:avLst/>
          </a:prstGeom>
          <a:no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Connecteur droit 7"/>
          <p:cNvCxnSpPr/>
          <p:nvPr/>
        </p:nvCxnSpPr>
        <p:spPr>
          <a:xfrm>
            <a:off x="5785570" y="4535643"/>
            <a:ext cx="2996514" cy="0"/>
          </a:xfrm>
          <a:prstGeom prst="line">
            <a:avLst/>
          </a:prstGeom>
          <a:ln w="158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5785570" y="4928292"/>
            <a:ext cx="2996514" cy="0"/>
          </a:xfrm>
          <a:prstGeom prst="line">
            <a:avLst/>
          </a:prstGeom>
          <a:ln w="158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47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2" end="2"/>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7">
                                            <p:txEl>
                                              <p:pRg st="4" end="4"/>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
                                            <p:txEl>
                                              <p:pRg st="5" end="5"/>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P spid="11" grpId="0"/>
      <p:bldP spid="12" grpId="0"/>
      <p:bldP spid="13" grpId="0"/>
      <p:bldP spid="14" grpId="0"/>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p>
            <a:pPr algn="ctr"/>
            <a:fld id="{854A34C9-9A4B-6445-85E1-F779B5E87362}" type="slidenum">
              <a:rPr lang="fr-FR" sz="1000">
                <a:solidFill>
                  <a:schemeClr val="bg1"/>
                </a:solidFill>
                <a:latin typeface="Arial" charset="0"/>
                <a:ea typeface="Arial" charset="0"/>
                <a:cs typeface="Arial" charset="0"/>
              </a:rPr>
              <a:pPr algn="ctr"/>
              <a:t>18</a:t>
            </a:fld>
            <a:endParaRPr lang="fr-FR" sz="1000" dirty="0">
              <a:solidFill>
                <a:schemeClr val="bg1"/>
              </a:solidFill>
              <a:latin typeface="Arial" charset="0"/>
              <a:ea typeface="Arial" charset="0"/>
              <a:cs typeface="Arial" charset="0"/>
            </a:endParaRPr>
          </a:p>
        </p:txBody>
      </p:sp>
      <p:sp>
        <p:nvSpPr>
          <p:cNvPr id="3" name="Titre 2"/>
          <p:cNvSpPr>
            <a:spLocks noGrp="1"/>
          </p:cNvSpPr>
          <p:nvPr>
            <p:ph type="title"/>
          </p:nvPr>
        </p:nvSpPr>
        <p:spPr>
          <a:xfrm>
            <a:off x="1107440" y="86020"/>
            <a:ext cx="7789671" cy="599509"/>
          </a:xfrm>
        </p:spPr>
        <p:txBody>
          <a:bodyPr/>
          <a:lstStyle/>
          <a:p>
            <a:r>
              <a:rPr lang="fr-FR" dirty="0" smtClean="0">
                <a:solidFill>
                  <a:schemeClr val="tx1"/>
                </a:solidFill>
              </a:rPr>
              <a:t>Inférence bayésienne</a:t>
            </a:r>
            <a:r>
              <a:rPr lang="fr-FR" dirty="0">
                <a:solidFill>
                  <a:schemeClr val="tx1"/>
                </a:solidFill>
              </a:rPr>
              <a:t/>
            </a:r>
            <a:br>
              <a:rPr lang="fr-FR" dirty="0">
                <a:solidFill>
                  <a:schemeClr val="tx1"/>
                </a:solidFill>
              </a:rPr>
            </a:br>
            <a:r>
              <a:rPr lang="fr-FR" sz="1800" dirty="0" smtClean="0">
                <a:solidFill>
                  <a:schemeClr val="tx1"/>
                </a:solidFill>
              </a:rPr>
              <a:t>○ </a:t>
            </a:r>
            <a:r>
              <a:rPr lang="fr-FR" sz="1800" dirty="0">
                <a:solidFill>
                  <a:schemeClr val="tx1"/>
                </a:solidFill>
              </a:rPr>
              <a:t>○ ○ ○ ○ ○ ○ ○ ○ ○ ○ </a:t>
            </a:r>
            <a:r>
              <a:rPr lang="fr-FR" sz="1800" dirty="0" smtClean="0">
                <a:solidFill>
                  <a:schemeClr val="tx1"/>
                </a:solidFill>
              </a:rPr>
              <a:t>● </a:t>
            </a:r>
            <a:r>
              <a:rPr lang="fr-FR" sz="1800" dirty="0">
                <a:solidFill>
                  <a:schemeClr val="tx1"/>
                </a:solidFill>
              </a:rPr>
              <a:t>○ ○   </a:t>
            </a:r>
            <a:r>
              <a:rPr lang="fr-FR" sz="1800" dirty="0" smtClean="0">
                <a:solidFill>
                  <a:schemeClr val="tx1"/>
                </a:solidFill>
              </a:rPr>
              <a:t>Sélection bayésienne de modèle</a:t>
            </a:r>
            <a:endParaRPr lang="en-US" sz="1800" dirty="0">
              <a:solidFill>
                <a:schemeClr val="tx1"/>
              </a:solidFill>
            </a:endParaRPr>
          </a:p>
        </p:txBody>
      </p:sp>
      <mc:AlternateContent xmlns:mc="http://schemas.openxmlformats.org/markup-compatibility/2006" xmlns:a14="http://schemas.microsoft.com/office/drawing/2010/main">
        <mc:Choice Requires="a14">
          <p:sp>
            <p:nvSpPr>
              <p:cNvPr id="24" name="Espace réservé du contenu 4"/>
              <p:cNvSpPr txBox="1">
                <a:spLocks/>
              </p:cNvSpPr>
              <p:nvPr/>
            </p:nvSpPr>
            <p:spPr>
              <a:xfrm>
                <a:off x="136609" y="773396"/>
                <a:ext cx="5664888" cy="3128895"/>
              </a:xfrm>
              <a:prstGeom prst="rect">
                <a:avLst/>
              </a:prstGeom>
            </p:spPr>
            <p:txBody>
              <a:bodyPr vert="horz" wrap="square" lIns="127723" tIns="63862" rIns="127723" bIns="63862" rtlCol="0">
                <a:spAutoFit/>
              </a:bodyPr>
              <a:lstStyle>
                <a:lvl1pPr marL="239481" indent="-239481" algn="l" defTabSz="957925" rtl="0" eaLnBrk="1" latinLnBrk="0" hangingPunct="1">
                  <a:lnSpc>
                    <a:spcPct val="100000"/>
                  </a:lnSpc>
                  <a:spcBef>
                    <a:spcPts val="0"/>
                  </a:spcBef>
                  <a:buClr>
                    <a:srgbClr val="548235"/>
                  </a:buClr>
                  <a:buSzPct val="80000"/>
                  <a:buFont typeface="Wingdings 3" panose="05040102010807070707" pitchFamily="18" charset="2"/>
                  <a:buChar char=""/>
                  <a:defRPr sz="1800" b="1" kern="1200">
                    <a:solidFill>
                      <a:schemeClr val="bg2">
                        <a:lumMod val="50000"/>
                      </a:schemeClr>
                    </a:solidFill>
                    <a:latin typeface="Calibri" charset="0"/>
                    <a:ea typeface="Calibri" charset="0"/>
                    <a:cs typeface="Calibri" charset="0"/>
                  </a:defRPr>
                </a:lvl1pPr>
                <a:lvl2pPr marL="718444" indent="-239481" algn="l" defTabSz="957925" rtl="0" eaLnBrk="1" latinLnBrk="0" hangingPunct="1">
                  <a:lnSpc>
                    <a:spcPct val="100000"/>
                  </a:lnSpc>
                  <a:spcBef>
                    <a:spcPts val="0"/>
                  </a:spcBef>
                  <a:buClr>
                    <a:srgbClr val="548235"/>
                  </a:buClr>
                  <a:buFont typeface="Calibri" panose="020F0502020204030204" pitchFamily="34" charset="0"/>
                  <a:buChar char="-"/>
                  <a:defRPr sz="1600" kern="1200">
                    <a:solidFill>
                      <a:schemeClr val="bg2">
                        <a:lumMod val="50000"/>
                      </a:schemeClr>
                    </a:solidFill>
                    <a:latin typeface="Calibri" charset="0"/>
                    <a:ea typeface="Calibri" charset="0"/>
                    <a:cs typeface="Calibri" charset="0"/>
                  </a:defRPr>
                </a:lvl2pPr>
                <a:lvl3pPr marL="1197407" indent="-239481" algn="l" defTabSz="957925" rtl="0" eaLnBrk="1" latinLnBrk="0" hangingPunct="1">
                  <a:lnSpc>
                    <a:spcPct val="100000"/>
                  </a:lnSpc>
                  <a:spcBef>
                    <a:spcPts val="0"/>
                  </a:spcBef>
                  <a:buClr>
                    <a:srgbClr val="548235"/>
                  </a:buClr>
                  <a:buFont typeface="Wingdings" panose="05000000000000000000" pitchFamily="2" charset="2"/>
                  <a:buChar char="§"/>
                  <a:defRPr sz="1400" kern="1200">
                    <a:solidFill>
                      <a:schemeClr val="bg2">
                        <a:lumMod val="50000"/>
                      </a:schemeClr>
                    </a:solidFill>
                    <a:latin typeface="Calibri" charset="0"/>
                    <a:ea typeface="Calibri" charset="0"/>
                    <a:cs typeface="Calibri" charset="0"/>
                  </a:defRPr>
                </a:lvl3pPr>
                <a:lvl4pPr marL="1676370" indent="-239481" algn="l" defTabSz="957925" rtl="0" eaLnBrk="1" latinLnBrk="0" hangingPunct="1">
                  <a:lnSpc>
                    <a:spcPct val="100000"/>
                  </a:lnSpc>
                  <a:spcBef>
                    <a:spcPts val="0"/>
                  </a:spcBef>
                  <a:buClr>
                    <a:srgbClr val="548235"/>
                  </a:buClr>
                  <a:buFont typeface="Calibri" panose="020F0502020204030204" pitchFamily="34" charset="0"/>
                  <a:buChar char="-"/>
                  <a:defRPr sz="1200" kern="1200">
                    <a:solidFill>
                      <a:schemeClr val="bg2">
                        <a:lumMod val="50000"/>
                      </a:schemeClr>
                    </a:solidFill>
                    <a:latin typeface="Calibri" charset="0"/>
                    <a:ea typeface="Calibri" charset="0"/>
                    <a:cs typeface="Calibri" charset="0"/>
                  </a:defRPr>
                </a:lvl4pPr>
                <a:lvl5pPr marL="2155332" indent="-239481" algn="l" defTabSz="957925" rtl="0" eaLnBrk="1" latinLnBrk="0" hangingPunct="1">
                  <a:lnSpc>
                    <a:spcPct val="100000"/>
                  </a:lnSpc>
                  <a:spcBef>
                    <a:spcPts val="0"/>
                  </a:spcBef>
                  <a:buClr>
                    <a:srgbClr val="548235"/>
                  </a:buClr>
                  <a:buFont typeface="Wingdings" panose="05000000000000000000" pitchFamily="2" charset="2"/>
                  <a:buChar char="§"/>
                  <a:defRPr sz="1200" kern="1200">
                    <a:solidFill>
                      <a:schemeClr val="bg2">
                        <a:lumMod val="50000"/>
                      </a:schemeClr>
                    </a:solidFill>
                    <a:latin typeface="Calibri" charset="0"/>
                    <a:ea typeface="Calibri" charset="0"/>
                    <a:cs typeface="Calibri" charset="0"/>
                  </a:defRPr>
                </a:lvl5pPr>
                <a:lvl6pPr marL="2634295"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6pPr>
                <a:lvl7pPr marL="3113258"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7pPr>
                <a:lvl8pPr marL="3592220"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8pPr>
                <a:lvl9pPr marL="4071183"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9pPr>
              </a:lstStyle>
              <a:p>
                <a:pPr marL="0" indent="0" algn="just">
                  <a:spcAft>
                    <a:spcPts val="600"/>
                  </a:spcAft>
                  <a:buNone/>
                </a:pPr>
                <a:r>
                  <a:rPr lang="fr-FR" b="0" dirty="0" smtClean="0">
                    <a:solidFill>
                      <a:schemeClr val="tx1"/>
                    </a:solidFill>
                  </a:rPr>
                  <a:t>Théorème 1 avec </a:t>
                </a:r>
                <a14:m>
                  <m:oMath xmlns:m="http://schemas.openxmlformats.org/officeDocument/2006/math">
                    <m:r>
                      <a:rPr lang="fr-FR" b="0" i="1" smtClean="0">
                        <a:solidFill>
                          <a:schemeClr val="tx1"/>
                        </a:solidFill>
                        <a:latin typeface="Cambria Math" panose="02040503050406030204" pitchFamily="18" charset="0"/>
                      </a:rPr>
                      <m:t>𝑌</m:t>
                    </m:r>
                    <m:r>
                      <a:rPr lang="fr-FR" b="0" i="1" smtClean="0">
                        <a:solidFill>
                          <a:schemeClr val="tx1"/>
                        </a:solidFill>
                        <a:latin typeface="Cambria Math" panose="02040503050406030204" pitchFamily="18" charset="0"/>
                      </a:rPr>
                      <m:t>→</m:t>
                    </m:r>
                    <m:r>
                      <a:rPr lang="fr-FR" b="0" i="1" smtClean="0">
                        <a:solidFill>
                          <a:schemeClr val="tx1"/>
                        </a:solidFill>
                        <a:latin typeface="Cambria Math" panose="02040503050406030204" pitchFamily="18" charset="0"/>
                        <a:ea typeface="Cambria Math" panose="02040503050406030204" pitchFamily="18" charset="0"/>
                      </a:rPr>
                      <m:t>ℳ</m:t>
                    </m:r>
                  </m:oMath>
                </a14:m>
                <a:r>
                  <a:rPr lang="fr-FR" b="0" dirty="0" smtClean="0">
                    <a:solidFill>
                      <a:schemeClr val="tx1"/>
                    </a:solidFill>
                  </a:rPr>
                  <a:t> et </a:t>
                </a:r>
                <a14:m>
                  <m:oMath xmlns:m="http://schemas.openxmlformats.org/officeDocument/2006/math">
                    <m:r>
                      <a:rPr lang="fr-FR" b="0" i="1" smtClean="0">
                        <a:solidFill>
                          <a:schemeClr val="tx1"/>
                        </a:solidFill>
                        <a:latin typeface="Cambria Math" panose="02040503050406030204" pitchFamily="18" charset="0"/>
                      </a:rPr>
                      <m:t>𝑋</m:t>
                    </m:r>
                    <m:r>
                      <a:rPr lang="fr-FR" b="0" i="1" smtClean="0">
                        <a:solidFill>
                          <a:schemeClr val="tx1"/>
                        </a:solidFill>
                        <a:latin typeface="Cambria Math" panose="02040503050406030204" pitchFamily="18" charset="0"/>
                      </a:rPr>
                      <m:t>→</m:t>
                    </m:r>
                    <m:r>
                      <a:rPr lang="fr-FR" b="0" i="1" smtClean="0">
                        <a:solidFill>
                          <a:schemeClr val="tx1"/>
                        </a:solidFill>
                        <a:latin typeface="Cambria Math" panose="02040503050406030204" pitchFamily="18" charset="0"/>
                      </a:rPr>
                      <m:t>𝒟</m:t>
                    </m:r>
                  </m:oMath>
                </a14:m>
                <a:endParaRPr lang="fr-FR" b="0" dirty="0" smtClean="0">
                  <a:solidFill>
                    <a:schemeClr val="tx1"/>
                  </a:solidFill>
                </a:endParaRPr>
              </a:p>
              <a:p>
                <a:pPr marL="0" indent="0" algn="just">
                  <a:buNone/>
                </a:pPr>
                <a14:m>
                  <m:oMathPara xmlns:m="http://schemas.openxmlformats.org/officeDocument/2006/math">
                    <m:oMathParaPr>
                      <m:jc m:val="centerGroup"/>
                    </m:oMathParaPr>
                    <m:oMath xmlns:m="http://schemas.openxmlformats.org/officeDocument/2006/math">
                      <m:r>
                        <m:rPr>
                          <m:sty m:val="p"/>
                        </m:rPr>
                        <a:rPr lang="fr-FR" b="0" i="0" smtClean="0">
                          <a:solidFill>
                            <a:schemeClr val="tx1"/>
                          </a:solidFill>
                          <a:latin typeface="Cambria Math" panose="02040503050406030204" pitchFamily="18" charset="0"/>
                        </a:rPr>
                        <m:t>P</m:t>
                      </m:r>
                      <m:d>
                        <m:dPr>
                          <m:ctrlPr>
                            <a:rPr lang="fr-FR" b="0" i="1" smtClean="0">
                              <a:solidFill>
                                <a:schemeClr val="tx1"/>
                              </a:solidFill>
                              <a:latin typeface="Cambria Math" panose="02040503050406030204" pitchFamily="18" charset="0"/>
                            </a:rPr>
                          </m:ctrlPr>
                        </m:dPr>
                        <m:e>
                          <m:r>
                            <a:rPr lang="fr-FR" b="0" i="1" smtClean="0">
                              <a:solidFill>
                                <a:schemeClr val="tx1"/>
                              </a:solidFill>
                              <a:latin typeface="Cambria Math" panose="02040503050406030204" pitchFamily="18" charset="0"/>
                              <a:ea typeface="Cambria Math" panose="02040503050406030204" pitchFamily="18" charset="0"/>
                            </a:rPr>
                            <m:t>ℳ</m:t>
                          </m:r>
                        </m:e>
                        <m:e>
                          <m:r>
                            <a:rPr lang="fr-FR" b="0" i="1" smtClean="0">
                              <a:solidFill>
                                <a:schemeClr val="tx1"/>
                              </a:solidFill>
                              <a:latin typeface="Cambria Math" panose="02040503050406030204" pitchFamily="18" charset="0"/>
                              <a:ea typeface="Cambria Math" panose="02040503050406030204" pitchFamily="18" charset="0"/>
                            </a:rPr>
                            <m:t>𝒟</m:t>
                          </m:r>
                        </m:e>
                      </m:d>
                      <m:r>
                        <a:rPr lang="fr-FR" b="0" i="1" smtClean="0">
                          <a:solidFill>
                            <a:schemeClr val="tx1"/>
                          </a:solidFill>
                          <a:latin typeface="Cambria Math" panose="02040503050406030204" pitchFamily="18" charset="0"/>
                          <a:ea typeface="Cambria Math" panose="02040503050406030204" pitchFamily="18" charset="0"/>
                        </a:rPr>
                        <m:t>=</m:t>
                      </m:r>
                      <m:f>
                        <m:fPr>
                          <m:ctrlPr>
                            <a:rPr lang="fr-FR" b="0" i="1" smtClean="0">
                              <a:solidFill>
                                <a:schemeClr val="tx1"/>
                              </a:solidFill>
                              <a:latin typeface="Cambria Math" panose="02040503050406030204" pitchFamily="18" charset="0"/>
                              <a:ea typeface="Cambria Math" panose="02040503050406030204" pitchFamily="18" charset="0"/>
                            </a:rPr>
                          </m:ctrlPr>
                        </m:fPr>
                        <m:num>
                          <m:r>
                            <m:rPr>
                              <m:sty m:val="p"/>
                            </m:rPr>
                            <a:rPr lang="fr-FR" b="0" i="0" smtClean="0">
                              <a:solidFill>
                                <a:srgbClr val="FF0000"/>
                              </a:solidFill>
                              <a:latin typeface="Cambria Math" panose="02040503050406030204" pitchFamily="18" charset="0"/>
                              <a:ea typeface="Cambria Math" panose="02040503050406030204" pitchFamily="18" charset="0"/>
                            </a:rPr>
                            <m:t>P</m:t>
                          </m:r>
                          <m:d>
                            <m:dPr>
                              <m:ctrlPr>
                                <a:rPr lang="fr-FR" b="0" i="1" smtClean="0">
                                  <a:solidFill>
                                    <a:srgbClr val="FF0000"/>
                                  </a:solidFill>
                                  <a:latin typeface="Cambria Math" panose="02040503050406030204" pitchFamily="18" charset="0"/>
                                  <a:ea typeface="Cambria Math" panose="02040503050406030204" pitchFamily="18" charset="0"/>
                                </a:rPr>
                              </m:ctrlPr>
                            </m:dPr>
                            <m:e>
                              <m:r>
                                <a:rPr lang="fr-FR" b="0" i="1" smtClean="0">
                                  <a:solidFill>
                                    <a:srgbClr val="FF0000"/>
                                  </a:solidFill>
                                  <a:latin typeface="Cambria Math" panose="02040503050406030204" pitchFamily="18" charset="0"/>
                                  <a:ea typeface="Cambria Math" panose="02040503050406030204" pitchFamily="18" charset="0"/>
                                </a:rPr>
                                <m:t>𝒟</m:t>
                              </m:r>
                            </m:e>
                            <m:e>
                              <m:r>
                                <a:rPr lang="fr-FR" b="0" i="1" smtClean="0">
                                  <a:solidFill>
                                    <a:srgbClr val="FF0000"/>
                                  </a:solidFill>
                                  <a:latin typeface="Cambria Math" panose="02040503050406030204" pitchFamily="18" charset="0"/>
                                  <a:ea typeface="Cambria Math" panose="02040503050406030204" pitchFamily="18" charset="0"/>
                                </a:rPr>
                                <m:t>ℳ</m:t>
                              </m:r>
                            </m:e>
                          </m:d>
                          <m:r>
                            <m:rPr>
                              <m:sty m:val="p"/>
                            </m:rPr>
                            <a:rPr lang="fr-FR" b="0" i="0" smtClean="0">
                              <a:solidFill>
                                <a:srgbClr val="0070C0"/>
                              </a:solidFill>
                              <a:latin typeface="Cambria Math" panose="02040503050406030204" pitchFamily="18" charset="0"/>
                              <a:ea typeface="Cambria Math" panose="02040503050406030204" pitchFamily="18" charset="0"/>
                            </a:rPr>
                            <m:t>P</m:t>
                          </m:r>
                          <m:r>
                            <a:rPr lang="fr-FR" b="0" i="1" smtClean="0">
                              <a:solidFill>
                                <a:srgbClr val="0070C0"/>
                              </a:solidFill>
                              <a:latin typeface="Cambria Math" panose="02040503050406030204" pitchFamily="18" charset="0"/>
                              <a:ea typeface="Cambria Math" panose="02040503050406030204" pitchFamily="18" charset="0"/>
                            </a:rPr>
                            <m:t>(</m:t>
                          </m:r>
                          <m:r>
                            <a:rPr lang="fr-FR" b="0" i="1" smtClean="0">
                              <a:solidFill>
                                <a:srgbClr val="0070C0"/>
                              </a:solidFill>
                              <a:latin typeface="Cambria Math" panose="02040503050406030204" pitchFamily="18" charset="0"/>
                              <a:ea typeface="Cambria Math" panose="02040503050406030204" pitchFamily="18" charset="0"/>
                            </a:rPr>
                            <m:t>ℳ</m:t>
                          </m:r>
                          <m:r>
                            <a:rPr lang="fr-FR" b="0" i="1" smtClean="0">
                              <a:solidFill>
                                <a:srgbClr val="0070C0"/>
                              </a:solidFill>
                              <a:latin typeface="Cambria Math" panose="02040503050406030204" pitchFamily="18" charset="0"/>
                              <a:ea typeface="Cambria Math" panose="02040503050406030204" pitchFamily="18" charset="0"/>
                            </a:rPr>
                            <m:t>)</m:t>
                          </m:r>
                        </m:num>
                        <m:den>
                          <m:r>
                            <m:rPr>
                              <m:sty m:val="p"/>
                            </m:rPr>
                            <a:rPr lang="fr-FR" b="0" i="0" smtClean="0">
                              <a:solidFill>
                                <a:schemeClr val="tx1"/>
                              </a:solidFill>
                              <a:latin typeface="Cambria Math" panose="02040503050406030204" pitchFamily="18" charset="0"/>
                              <a:ea typeface="Cambria Math" panose="02040503050406030204" pitchFamily="18" charset="0"/>
                            </a:rPr>
                            <m:t>P</m:t>
                          </m:r>
                          <m:r>
                            <a:rPr lang="fr-FR" b="0" i="1" smtClean="0">
                              <a:solidFill>
                                <a:schemeClr val="tx1"/>
                              </a:solidFill>
                              <a:latin typeface="Cambria Math" panose="02040503050406030204" pitchFamily="18" charset="0"/>
                              <a:ea typeface="Cambria Math" panose="02040503050406030204" pitchFamily="18" charset="0"/>
                            </a:rPr>
                            <m:t>(</m:t>
                          </m:r>
                          <m:r>
                            <a:rPr lang="fr-FR" b="0" i="1" smtClean="0">
                              <a:solidFill>
                                <a:schemeClr val="tx1"/>
                              </a:solidFill>
                              <a:latin typeface="Cambria Math" panose="02040503050406030204" pitchFamily="18" charset="0"/>
                              <a:ea typeface="Cambria Math" panose="02040503050406030204" pitchFamily="18" charset="0"/>
                            </a:rPr>
                            <m:t>𝒟</m:t>
                          </m:r>
                          <m:r>
                            <a:rPr lang="fr-FR" b="0" i="1" smtClean="0">
                              <a:solidFill>
                                <a:schemeClr val="tx1"/>
                              </a:solidFill>
                              <a:latin typeface="Cambria Math" panose="02040503050406030204" pitchFamily="18" charset="0"/>
                              <a:ea typeface="Cambria Math" panose="02040503050406030204" pitchFamily="18" charset="0"/>
                            </a:rPr>
                            <m:t>)</m:t>
                          </m:r>
                        </m:den>
                      </m:f>
                    </m:oMath>
                  </m:oMathPara>
                </a14:m>
                <a:endParaRPr lang="fr-FR" b="0" dirty="0">
                  <a:solidFill>
                    <a:schemeClr val="tx1"/>
                  </a:solidFill>
                </a:endParaRPr>
              </a:p>
              <a:p>
                <a:pPr marL="0" indent="0" algn="just">
                  <a:buNone/>
                </a:pPr>
                <a:r>
                  <a:rPr lang="fr-FR" dirty="0" smtClean="0">
                    <a:solidFill>
                      <a:schemeClr val="tx1"/>
                    </a:solidFill>
                  </a:rPr>
                  <a:t>Remarques :</a:t>
                </a:r>
              </a:p>
              <a:p>
                <a:pPr>
                  <a:buFontTx/>
                  <a:buChar char="-"/>
                </a:pPr>
                <a:r>
                  <a:rPr lang="fr-FR" sz="1600" b="0" dirty="0" smtClean="0">
                    <a:solidFill>
                      <a:schemeClr val="tx1"/>
                    </a:solidFill>
                  </a:rPr>
                  <a:t>La maximisation a posteriori du </a:t>
                </a:r>
                <a14:m>
                  <m:oMath xmlns:m="http://schemas.openxmlformats.org/officeDocument/2006/math">
                    <m:func>
                      <m:funcPr>
                        <m:ctrlPr>
                          <a:rPr lang="fr-FR" sz="1600" b="0" i="1" smtClean="0">
                            <a:solidFill>
                              <a:schemeClr val="tx1"/>
                            </a:solidFill>
                            <a:latin typeface="Cambria Math" panose="02040503050406030204" pitchFamily="18" charset="0"/>
                          </a:rPr>
                        </m:ctrlPr>
                      </m:funcPr>
                      <m:fName>
                        <m:r>
                          <m:rPr>
                            <m:sty m:val="p"/>
                          </m:rPr>
                          <a:rPr lang="fr-FR" sz="1600" b="0" i="0" smtClean="0">
                            <a:solidFill>
                              <a:schemeClr val="tx1"/>
                            </a:solidFill>
                            <a:latin typeface="Cambria Math" panose="02040503050406030204" pitchFamily="18" charset="0"/>
                          </a:rPr>
                          <m:t>log</m:t>
                        </m:r>
                      </m:fName>
                      <m:e>
                        <m:r>
                          <m:rPr>
                            <m:sty m:val="p"/>
                          </m:rPr>
                          <a:rPr lang="fr-FR" sz="1600" b="0" i="0" smtClean="0">
                            <a:solidFill>
                              <a:schemeClr val="tx1"/>
                            </a:solidFill>
                            <a:latin typeface="Cambria Math" panose="02040503050406030204" pitchFamily="18" charset="0"/>
                          </a:rPr>
                          <m:t>P</m:t>
                        </m:r>
                        <m:r>
                          <a:rPr lang="fr-FR" sz="1600" b="0" i="1" smtClean="0">
                            <a:solidFill>
                              <a:schemeClr val="tx1"/>
                            </a:solidFill>
                            <a:latin typeface="Cambria Math" panose="02040503050406030204" pitchFamily="18" charset="0"/>
                          </a:rPr>
                          <m:t>(</m:t>
                        </m:r>
                        <m:r>
                          <a:rPr lang="fr-FR" sz="1600" b="0" i="1" smtClean="0">
                            <a:solidFill>
                              <a:schemeClr val="tx1"/>
                            </a:solidFill>
                            <a:latin typeface="Cambria Math" panose="02040503050406030204" pitchFamily="18" charset="0"/>
                            <a:ea typeface="Cambria Math" panose="02040503050406030204" pitchFamily="18" charset="0"/>
                          </a:rPr>
                          <m:t>ℳ</m:t>
                        </m:r>
                        <m:r>
                          <a:rPr lang="fr-FR" sz="1600" b="0" i="1" smtClean="0">
                            <a:solidFill>
                              <a:schemeClr val="tx1"/>
                            </a:solidFill>
                            <a:latin typeface="Cambria Math" panose="02040503050406030204" pitchFamily="18" charset="0"/>
                            <a:ea typeface="Cambria Math" panose="02040503050406030204" pitchFamily="18" charset="0"/>
                          </a:rPr>
                          <m:t>|</m:t>
                        </m:r>
                        <m:r>
                          <a:rPr lang="fr-FR" sz="1600" b="0" i="1" smtClean="0">
                            <a:solidFill>
                              <a:schemeClr val="tx1"/>
                            </a:solidFill>
                            <a:latin typeface="Cambria Math" panose="02040503050406030204" pitchFamily="18" charset="0"/>
                            <a:ea typeface="Cambria Math" panose="02040503050406030204" pitchFamily="18" charset="0"/>
                          </a:rPr>
                          <m:t>𝒟</m:t>
                        </m:r>
                        <m:r>
                          <a:rPr lang="fr-FR" sz="1600" b="0" i="1" smtClean="0">
                            <a:solidFill>
                              <a:schemeClr val="tx1"/>
                            </a:solidFill>
                            <a:latin typeface="Cambria Math" panose="02040503050406030204" pitchFamily="18" charset="0"/>
                          </a:rPr>
                          <m:t>)</m:t>
                        </m:r>
                      </m:e>
                    </m:func>
                  </m:oMath>
                </a14:m>
                <a:r>
                  <a:rPr lang="fr-FR" sz="1600" b="0" dirty="0" smtClean="0">
                    <a:solidFill>
                      <a:schemeClr val="tx1"/>
                    </a:solidFill>
                  </a:rPr>
                  <a:t> équivaut à maximiser la somme </a:t>
                </a:r>
              </a:p>
              <a:p>
                <a:pPr marL="0" indent="0" algn="ctr">
                  <a:buNone/>
                </a:pPr>
                <a14:m>
                  <m:oMath xmlns:m="http://schemas.openxmlformats.org/officeDocument/2006/math">
                    <m:limLow>
                      <m:limLowPr>
                        <m:ctrlPr>
                          <a:rPr lang="fr-FR" sz="1600" b="0" i="1" smtClean="0">
                            <a:solidFill>
                              <a:srgbClr val="FF0000"/>
                            </a:solidFill>
                            <a:latin typeface="Cambria Math" panose="02040503050406030204" pitchFamily="18" charset="0"/>
                          </a:rPr>
                        </m:ctrlPr>
                      </m:limLowPr>
                      <m:e>
                        <m:groupChr>
                          <m:groupChrPr>
                            <m:chr m:val="⏟"/>
                            <m:ctrlPr>
                              <a:rPr lang="fr-FR" sz="1600" b="0" i="1" smtClean="0">
                                <a:solidFill>
                                  <a:srgbClr val="FF0000"/>
                                </a:solidFill>
                                <a:latin typeface="Cambria Math" panose="02040503050406030204" pitchFamily="18" charset="0"/>
                              </a:rPr>
                            </m:ctrlPr>
                          </m:groupChrPr>
                          <m:e>
                            <m:func>
                              <m:funcPr>
                                <m:ctrlPr>
                                  <a:rPr lang="fr-FR" sz="1600" b="0" i="1">
                                    <a:solidFill>
                                      <a:srgbClr val="FF0000"/>
                                    </a:solidFill>
                                    <a:latin typeface="Cambria Math" panose="02040503050406030204" pitchFamily="18" charset="0"/>
                                  </a:rPr>
                                </m:ctrlPr>
                              </m:funcPr>
                              <m:fName>
                                <m:r>
                                  <m:rPr>
                                    <m:sty m:val="p"/>
                                  </m:rPr>
                                  <a:rPr lang="fr-FR" sz="1600" b="0">
                                    <a:solidFill>
                                      <a:srgbClr val="FF0000"/>
                                    </a:solidFill>
                                    <a:latin typeface="Cambria Math" panose="02040503050406030204" pitchFamily="18" charset="0"/>
                                  </a:rPr>
                                  <m:t>log</m:t>
                                </m:r>
                              </m:fName>
                              <m:e>
                                <m:r>
                                  <a:rPr lang="fr-FR" sz="1600" b="0" i="1">
                                    <a:solidFill>
                                      <a:srgbClr val="FF0000"/>
                                    </a:solidFill>
                                    <a:latin typeface="Cambria Math" panose="02040503050406030204" pitchFamily="18" charset="0"/>
                                  </a:rPr>
                                  <m:t>𝑃</m:t>
                                </m:r>
                                <m:d>
                                  <m:dPr>
                                    <m:ctrlPr>
                                      <a:rPr lang="fr-FR" sz="1600" b="0" i="1">
                                        <a:solidFill>
                                          <a:srgbClr val="FF0000"/>
                                        </a:solidFill>
                                        <a:latin typeface="Cambria Math" panose="02040503050406030204" pitchFamily="18" charset="0"/>
                                        <a:ea typeface="Cambria Math" panose="02040503050406030204" pitchFamily="18" charset="0"/>
                                      </a:rPr>
                                    </m:ctrlPr>
                                  </m:dPr>
                                  <m:e>
                                    <m:r>
                                      <a:rPr lang="fr-FR" sz="1600" b="0" i="1">
                                        <a:solidFill>
                                          <a:srgbClr val="FF0000"/>
                                        </a:solidFill>
                                        <a:latin typeface="Cambria Math" panose="02040503050406030204" pitchFamily="18" charset="0"/>
                                        <a:ea typeface="Cambria Math" panose="02040503050406030204" pitchFamily="18" charset="0"/>
                                      </a:rPr>
                                      <m:t>𝒟</m:t>
                                    </m:r>
                                  </m:e>
                                  <m:e>
                                    <m:r>
                                      <a:rPr lang="fr-FR" sz="1600" b="0" i="1">
                                        <a:solidFill>
                                          <a:srgbClr val="FF0000"/>
                                        </a:solidFill>
                                        <a:latin typeface="Cambria Math" panose="02040503050406030204" pitchFamily="18" charset="0"/>
                                        <a:ea typeface="Cambria Math" panose="02040503050406030204" pitchFamily="18" charset="0"/>
                                      </a:rPr>
                                      <m:t>ℳ</m:t>
                                    </m:r>
                                  </m:e>
                                </m:d>
                              </m:e>
                            </m:func>
                          </m:e>
                        </m:groupChr>
                      </m:e>
                      <m:lim>
                        <m:r>
                          <m:rPr>
                            <m:sty m:val="p"/>
                          </m:rPr>
                          <a:rPr lang="fr-FR" sz="1600" b="0" i="0" smtClean="0">
                            <a:solidFill>
                              <a:srgbClr val="FF0000"/>
                            </a:solidFill>
                            <a:latin typeface="Cambria Math" panose="02040503050406030204" pitchFamily="18" charset="0"/>
                          </a:rPr>
                          <m:t>err</m:t>
                        </m:r>
                        <m:r>
                          <a:rPr lang="fr-FR" sz="1600" b="0" i="0" smtClean="0">
                            <a:solidFill>
                              <a:srgbClr val="FF0000"/>
                            </a:solidFill>
                            <a:latin typeface="Cambria Math" panose="02040503050406030204" pitchFamily="18" charset="0"/>
                          </a:rPr>
                          <m:t>.  </m:t>
                        </m:r>
                        <m:r>
                          <m:rPr>
                            <m:sty m:val="p"/>
                          </m:rPr>
                          <a:rPr lang="fr-FR" sz="1600" b="0" i="0" smtClean="0">
                            <a:solidFill>
                              <a:srgbClr val="FF0000"/>
                            </a:solidFill>
                            <a:latin typeface="Cambria Math" panose="02040503050406030204" pitchFamily="18" charset="0"/>
                          </a:rPr>
                          <m:t>empirique</m:t>
                        </m:r>
                      </m:lim>
                    </m:limLow>
                    <m:r>
                      <a:rPr lang="fr-FR" sz="1600" b="0" i="1" smtClean="0">
                        <a:solidFill>
                          <a:schemeClr val="tx1">
                            <a:lumMod val="50000"/>
                          </a:schemeClr>
                        </a:solidFill>
                        <a:latin typeface="Cambria Math" panose="02040503050406030204" pitchFamily="18" charset="0"/>
                      </a:rPr>
                      <m:t>+ </m:t>
                    </m:r>
                    <m:limLow>
                      <m:limLowPr>
                        <m:ctrlPr>
                          <a:rPr lang="fr-FR" sz="1600" b="0" i="1" smtClean="0">
                            <a:solidFill>
                              <a:srgbClr val="0070C0"/>
                            </a:solidFill>
                            <a:latin typeface="Cambria Math" panose="02040503050406030204" pitchFamily="18" charset="0"/>
                          </a:rPr>
                        </m:ctrlPr>
                      </m:limLowPr>
                      <m:e>
                        <m:groupChr>
                          <m:groupChrPr>
                            <m:chr m:val="⏟"/>
                            <m:ctrlPr>
                              <a:rPr lang="fr-FR" sz="1600" b="0" i="1">
                                <a:solidFill>
                                  <a:srgbClr val="0070C0"/>
                                </a:solidFill>
                                <a:latin typeface="Cambria Math" panose="02040503050406030204" pitchFamily="18" charset="0"/>
                              </a:rPr>
                            </m:ctrlPr>
                          </m:groupChrPr>
                          <m:e>
                            <m:func>
                              <m:funcPr>
                                <m:ctrlPr>
                                  <a:rPr lang="fr-FR" sz="1600" b="0" i="1">
                                    <a:solidFill>
                                      <a:srgbClr val="0070C0"/>
                                    </a:solidFill>
                                    <a:latin typeface="Cambria Math" panose="02040503050406030204" pitchFamily="18" charset="0"/>
                                  </a:rPr>
                                </m:ctrlPr>
                              </m:funcPr>
                              <m:fName>
                                <m:r>
                                  <m:rPr>
                                    <m:sty m:val="p"/>
                                  </m:rPr>
                                  <a:rPr lang="fr-FR" sz="1600" b="0">
                                    <a:solidFill>
                                      <a:srgbClr val="0070C0"/>
                                    </a:solidFill>
                                    <a:latin typeface="Cambria Math" panose="02040503050406030204" pitchFamily="18" charset="0"/>
                                  </a:rPr>
                                  <m:t>log</m:t>
                                </m:r>
                              </m:fName>
                              <m:e>
                                <m:r>
                                  <a:rPr lang="fr-FR" sz="1600" b="0" i="1">
                                    <a:solidFill>
                                      <a:srgbClr val="0070C0"/>
                                    </a:solidFill>
                                    <a:latin typeface="Cambria Math" panose="02040503050406030204" pitchFamily="18" charset="0"/>
                                  </a:rPr>
                                  <m:t>𝑃</m:t>
                                </m:r>
                                <m:r>
                                  <a:rPr lang="fr-FR" sz="1600" b="0" i="1" smtClean="0">
                                    <a:solidFill>
                                      <a:srgbClr val="0070C0"/>
                                    </a:solidFill>
                                    <a:latin typeface="Cambria Math" panose="02040503050406030204" pitchFamily="18" charset="0"/>
                                    <a:ea typeface="Cambria Math" panose="02040503050406030204" pitchFamily="18" charset="0"/>
                                  </a:rPr>
                                  <m:t>(</m:t>
                                </m:r>
                                <m:r>
                                  <a:rPr lang="fr-FR" sz="1600" b="0" i="1">
                                    <a:solidFill>
                                      <a:srgbClr val="0070C0"/>
                                    </a:solidFill>
                                    <a:latin typeface="Cambria Math" panose="02040503050406030204" pitchFamily="18" charset="0"/>
                                    <a:ea typeface="Cambria Math" panose="02040503050406030204" pitchFamily="18" charset="0"/>
                                  </a:rPr>
                                  <m:t>ℳ</m:t>
                                </m:r>
                                <m:r>
                                  <a:rPr lang="fr-FR" sz="1600" b="0" i="1" smtClean="0">
                                    <a:solidFill>
                                      <a:srgbClr val="0070C0"/>
                                    </a:solidFill>
                                    <a:latin typeface="Cambria Math" panose="02040503050406030204" pitchFamily="18" charset="0"/>
                                    <a:ea typeface="Cambria Math" panose="02040503050406030204" pitchFamily="18" charset="0"/>
                                  </a:rPr>
                                  <m:t>)</m:t>
                                </m:r>
                              </m:e>
                            </m:func>
                          </m:e>
                        </m:groupChr>
                      </m:e>
                      <m:lim>
                        <m:r>
                          <m:rPr>
                            <m:sty m:val="p"/>
                          </m:rPr>
                          <a:rPr lang="fr-FR" sz="1600" b="0" i="0" smtClean="0">
                            <a:solidFill>
                              <a:srgbClr val="0070C0"/>
                            </a:solidFill>
                            <a:latin typeface="Cambria Math" panose="02040503050406030204" pitchFamily="18" charset="0"/>
                            <a:ea typeface="Cambria Math" panose="02040503050406030204" pitchFamily="18" charset="0"/>
                          </a:rPr>
                          <m:t>complexit</m:t>
                        </m:r>
                        <m:r>
                          <a:rPr lang="fr-FR" sz="1600" b="0" i="0" smtClean="0">
                            <a:solidFill>
                              <a:srgbClr val="0070C0"/>
                            </a:solidFill>
                            <a:latin typeface="Cambria Math" panose="02040503050406030204" pitchFamily="18" charset="0"/>
                            <a:ea typeface="Cambria Math" panose="02040503050406030204" pitchFamily="18" charset="0"/>
                          </a:rPr>
                          <m:t>é</m:t>
                        </m:r>
                      </m:lim>
                    </m:limLow>
                  </m:oMath>
                </a14:m>
                <a:r>
                  <a:rPr lang="fr-FR" sz="1600" b="0" dirty="0" smtClean="0">
                    <a:solidFill>
                      <a:schemeClr val="tx1">
                        <a:lumMod val="50000"/>
                      </a:schemeClr>
                    </a:solidFill>
                  </a:rPr>
                  <a:t>.</a:t>
                </a:r>
                <a:endParaRPr lang="fr-FR" sz="1600" b="0" dirty="0">
                  <a:solidFill>
                    <a:schemeClr val="tx1">
                      <a:lumMod val="50000"/>
                    </a:schemeClr>
                  </a:solidFill>
                </a:endParaRPr>
              </a:p>
              <a:p>
                <a:pPr>
                  <a:spcBef>
                    <a:spcPts val="600"/>
                  </a:spcBef>
                  <a:buFontTx/>
                  <a:buChar char="-"/>
                </a:pPr>
                <a:r>
                  <a:rPr lang="fr-FR" sz="1600" b="0" dirty="0" smtClean="0">
                    <a:solidFill>
                      <a:schemeClr val="tx1"/>
                    </a:solidFill>
                  </a:rPr>
                  <a:t>Régularisation = </a:t>
                </a:r>
                <a:r>
                  <a:rPr lang="fr-FR" sz="1600" b="0" dirty="0" smtClean="0">
                    <a:solidFill>
                      <a:schemeClr val="tx1"/>
                    </a:solidFill>
                    <a:latin typeface="+mn-lt"/>
                  </a:rPr>
                  <a:t>choisir une distribution a priori pour </a:t>
                </a:r>
                <a:r>
                  <a:rPr lang="fr-FR" sz="1600" b="0" dirty="0" smtClean="0">
                    <a:solidFill>
                      <a:schemeClr val="tx1"/>
                    </a:solidFill>
                    <a:latin typeface="+mn-lt"/>
                    <a:ea typeface="Cambria Math" panose="02040503050406030204" pitchFamily="18" charset="0"/>
                  </a:rPr>
                  <a:t>ℳ qui favorise les modèles moins complexes </a:t>
                </a:r>
                <a:r>
                  <a:rPr lang="fr-FR" sz="1600" dirty="0">
                    <a:solidFill>
                      <a:schemeClr val="accent2">
                        <a:lumMod val="75000"/>
                      </a:schemeClr>
                    </a:solidFill>
                    <a:latin typeface="Calibri" panose="020F0502020204030204" pitchFamily="34" charset="0"/>
                    <a:ea typeface="Cambria Math" panose="02040503050406030204" pitchFamily="18" charset="0"/>
                    <a:cs typeface="Calibri" panose="020F0502020204030204" pitchFamily="34" charset="0"/>
                  </a:rPr>
                  <a:t>→ Cf. C5 </a:t>
                </a:r>
                <a:endParaRPr lang="fr-FR" sz="1600" b="0" dirty="0" smtClean="0">
                  <a:solidFill>
                    <a:schemeClr val="tx1"/>
                  </a:solidFill>
                  <a:latin typeface="+mn-lt"/>
                  <a:ea typeface="Cambria Math" panose="02040503050406030204" pitchFamily="18" charset="0"/>
                </a:endParaRPr>
              </a:p>
              <a:p>
                <a:pPr algn="just">
                  <a:buFontTx/>
                  <a:buChar char="-"/>
                </a:pPr>
                <a:r>
                  <a:rPr lang="fr-FR" sz="1600" b="0" dirty="0" smtClean="0">
                    <a:solidFill>
                      <a:schemeClr val="tx1"/>
                    </a:solidFill>
                    <a:latin typeface="+mn-lt"/>
                    <a:ea typeface="Cambria Math" panose="02040503050406030204" pitchFamily="18" charset="0"/>
                  </a:rPr>
                  <a:t>Exemple : BIC.</a:t>
                </a:r>
              </a:p>
            </p:txBody>
          </p:sp>
        </mc:Choice>
        <mc:Fallback xmlns="">
          <p:sp>
            <p:nvSpPr>
              <p:cNvPr id="24" name="Espace réservé du contenu 4"/>
              <p:cNvSpPr txBox="1">
                <a:spLocks noRot="1" noChangeAspect="1" noMove="1" noResize="1" noEditPoints="1" noAdjustHandles="1" noChangeArrowheads="1" noChangeShapeType="1" noTextEdit="1"/>
              </p:cNvSpPr>
              <p:nvPr/>
            </p:nvSpPr>
            <p:spPr>
              <a:xfrm>
                <a:off x="136609" y="773396"/>
                <a:ext cx="5664888" cy="3128895"/>
              </a:xfrm>
              <a:prstGeom prst="rect">
                <a:avLst/>
              </a:prstGeom>
              <a:blipFill>
                <a:blip r:embed="rId3"/>
                <a:stretch>
                  <a:fillRect l="-215" t="-585" b="-1170"/>
                </a:stretch>
              </a:blipFill>
            </p:spPr>
            <p:txBody>
              <a:bodyPr/>
              <a:lstStyle/>
              <a:p>
                <a:r>
                  <a:rPr lang="en-US">
                    <a:noFill/>
                  </a:rPr>
                  <a:t> </a:t>
                </a:r>
              </a:p>
            </p:txBody>
          </p:sp>
        </mc:Fallback>
      </mc:AlternateContent>
      <p:pic>
        <p:nvPicPr>
          <p:cNvPr id="5" name="Image 4"/>
          <p:cNvPicPr>
            <a:picLocks noChangeAspect="1"/>
          </p:cNvPicPr>
          <p:nvPr/>
        </p:nvPicPr>
        <p:blipFill>
          <a:blip r:embed="rId4"/>
          <a:stretch>
            <a:fillRect/>
          </a:stretch>
        </p:blipFill>
        <p:spPr>
          <a:xfrm>
            <a:off x="7194522" y="0"/>
            <a:ext cx="1949478" cy="3570676"/>
          </a:xfrm>
          <a:prstGeom prst="rect">
            <a:avLst/>
          </a:prstGeom>
        </p:spPr>
      </p:pic>
      <p:pic>
        <p:nvPicPr>
          <p:cNvPr id="7" name="Image 6"/>
          <p:cNvPicPr>
            <a:picLocks noChangeAspect="1"/>
          </p:cNvPicPr>
          <p:nvPr/>
        </p:nvPicPr>
        <p:blipFill>
          <a:blip r:embed="rId5"/>
          <a:stretch>
            <a:fillRect/>
          </a:stretch>
        </p:blipFill>
        <p:spPr>
          <a:xfrm>
            <a:off x="4369383" y="3736760"/>
            <a:ext cx="4738855" cy="2905090"/>
          </a:xfrm>
          <a:prstGeom prst="rect">
            <a:avLst/>
          </a:prstGeom>
        </p:spPr>
      </p:pic>
      <mc:AlternateContent xmlns:mc="http://schemas.openxmlformats.org/markup-compatibility/2006" xmlns:a14="http://schemas.microsoft.com/office/drawing/2010/main">
        <mc:Choice Requires="a14">
          <p:sp>
            <p:nvSpPr>
              <p:cNvPr id="9" name="Espace réservé du contenu 4"/>
              <p:cNvSpPr txBox="1">
                <a:spLocks/>
              </p:cNvSpPr>
              <p:nvPr/>
            </p:nvSpPr>
            <p:spPr>
              <a:xfrm>
                <a:off x="136608" y="3911631"/>
                <a:ext cx="4307205" cy="2780979"/>
              </a:xfrm>
              <a:prstGeom prst="rect">
                <a:avLst/>
              </a:prstGeom>
            </p:spPr>
            <p:txBody>
              <a:bodyPr vert="horz" wrap="square" lIns="127723" tIns="63862" rIns="127723" bIns="63862" rtlCol="0">
                <a:spAutoFit/>
              </a:bodyPr>
              <a:lstStyle>
                <a:lvl1pPr marL="239481" indent="-239481" algn="l" defTabSz="957925" rtl="0" eaLnBrk="1" latinLnBrk="0" hangingPunct="1">
                  <a:lnSpc>
                    <a:spcPct val="100000"/>
                  </a:lnSpc>
                  <a:spcBef>
                    <a:spcPts val="0"/>
                  </a:spcBef>
                  <a:buClr>
                    <a:srgbClr val="548235"/>
                  </a:buClr>
                  <a:buSzPct val="80000"/>
                  <a:buFont typeface="Wingdings 3" panose="05040102010807070707" pitchFamily="18" charset="2"/>
                  <a:buChar char=""/>
                  <a:defRPr sz="1800" b="1" kern="1200">
                    <a:solidFill>
                      <a:schemeClr val="bg2">
                        <a:lumMod val="50000"/>
                      </a:schemeClr>
                    </a:solidFill>
                    <a:latin typeface="Calibri" charset="0"/>
                    <a:ea typeface="Calibri" charset="0"/>
                    <a:cs typeface="Calibri" charset="0"/>
                  </a:defRPr>
                </a:lvl1pPr>
                <a:lvl2pPr marL="718444" indent="-239481" algn="l" defTabSz="957925" rtl="0" eaLnBrk="1" latinLnBrk="0" hangingPunct="1">
                  <a:lnSpc>
                    <a:spcPct val="100000"/>
                  </a:lnSpc>
                  <a:spcBef>
                    <a:spcPts val="0"/>
                  </a:spcBef>
                  <a:buClr>
                    <a:srgbClr val="548235"/>
                  </a:buClr>
                  <a:buFont typeface="Calibri" panose="020F0502020204030204" pitchFamily="34" charset="0"/>
                  <a:buChar char="-"/>
                  <a:defRPr sz="1600" kern="1200">
                    <a:solidFill>
                      <a:schemeClr val="bg2">
                        <a:lumMod val="50000"/>
                      </a:schemeClr>
                    </a:solidFill>
                    <a:latin typeface="Calibri" charset="0"/>
                    <a:ea typeface="Calibri" charset="0"/>
                    <a:cs typeface="Calibri" charset="0"/>
                  </a:defRPr>
                </a:lvl2pPr>
                <a:lvl3pPr marL="1197407" indent="-239481" algn="l" defTabSz="957925" rtl="0" eaLnBrk="1" latinLnBrk="0" hangingPunct="1">
                  <a:lnSpc>
                    <a:spcPct val="100000"/>
                  </a:lnSpc>
                  <a:spcBef>
                    <a:spcPts val="0"/>
                  </a:spcBef>
                  <a:buClr>
                    <a:srgbClr val="548235"/>
                  </a:buClr>
                  <a:buFont typeface="Wingdings" panose="05000000000000000000" pitchFamily="2" charset="2"/>
                  <a:buChar char="§"/>
                  <a:defRPr sz="1400" kern="1200">
                    <a:solidFill>
                      <a:schemeClr val="bg2">
                        <a:lumMod val="50000"/>
                      </a:schemeClr>
                    </a:solidFill>
                    <a:latin typeface="Calibri" charset="0"/>
                    <a:ea typeface="Calibri" charset="0"/>
                    <a:cs typeface="Calibri" charset="0"/>
                  </a:defRPr>
                </a:lvl3pPr>
                <a:lvl4pPr marL="1676370" indent="-239481" algn="l" defTabSz="957925" rtl="0" eaLnBrk="1" latinLnBrk="0" hangingPunct="1">
                  <a:lnSpc>
                    <a:spcPct val="100000"/>
                  </a:lnSpc>
                  <a:spcBef>
                    <a:spcPts val="0"/>
                  </a:spcBef>
                  <a:buClr>
                    <a:srgbClr val="548235"/>
                  </a:buClr>
                  <a:buFont typeface="Calibri" panose="020F0502020204030204" pitchFamily="34" charset="0"/>
                  <a:buChar char="-"/>
                  <a:defRPr sz="1200" kern="1200">
                    <a:solidFill>
                      <a:schemeClr val="bg2">
                        <a:lumMod val="50000"/>
                      </a:schemeClr>
                    </a:solidFill>
                    <a:latin typeface="Calibri" charset="0"/>
                    <a:ea typeface="Calibri" charset="0"/>
                    <a:cs typeface="Calibri" charset="0"/>
                  </a:defRPr>
                </a:lvl4pPr>
                <a:lvl5pPr marL="2155332" indent="-239481" algn="l" defTabSz="957925" rtl="0" eaLnBrk="1" latinLnBrk="0" hangingPunct="1">
                  <a:lnSpc>
                    <a:spcPct val="100000"/>
                  </a:lnSpc>
                  <a:spcBef>
                    <a:spcPts val="0"/>
                  </a:spcBef>
                  <a:buClr>
                    <a:srgbClr val="548235"/>
                  </a:buClr>
                  <a:buFont typeface="Wingdings" panose="05000000000000000000" pitchFamily="2" charset="2"/>
                  <a:buChar char="§"/>
                  <a:defRPr sz="1200" kern="1200">
                    <a:solidFill>
                      <a:schemeClr val="bg2">
                        <a:lumMod val="50000"/>
                      </a:schemeClr>
                    </a:solidFill>
                    <a:latin typeface="Calibri" charset="0"/>
                    <a:ea typeface="Calibri" charset="0"/>
                    <a:cs typeface="Calibri" charset="0"/>
                  </a:defRPr>
                </a:lvl5pPr>
                <a:lvl6pPr marL="2634295"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6pPr>
                <a:lvl7pPr marL="3113258"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7pPr>
                <a:lvl8pPr marL="3592220"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8pPr>
                <a:lvl9pPr marL="4071183"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9pPr>
              </a:lstStyle>
              <a:p>
                <a:pPr marL="0" indent="0" algn="just">
                  <a:buNone/>
                </a:pPr>
                <a:r>
                  <a:rPr lang="fr-FR" sz="1600" dirty="0" smtClean="0">
                    <a:solidFill>
                      <a:schemeClr val="tx1"/>
                    </a:solidFill>
                    <a:latin typeface="+mn-lt"/>
                    <a:ea typeface="Cambria Math" panose="02040503050406030204" pitchFamily="18" charset="0"/>
                  </a:rPr>
                  <a:t>Application Numérique* :</a:t>
                </a:r>
              </a:p>
              <a:p>
                <a:pPr>
                  <a:buFontTx/>
                  <a:buChar char="-"/>
                </a:pPr>
                <a:r>
                  <a:rPr lang="fr-FR" sz="1600" b="0" dirty="0" smtClean="0">
                    <a:solidFill>
                      <a:schemeClr val="tx1"/>
                    </a:solidFill>
                    <a:latin typeface="Cambria Math" panose="02040503050406030204" pitchFamily="18" charset="0"/>
                    <a:ea typeface="Cambria Math" panose="02040503050406030204" pitchFamily="18" charset="0"/>
                  </a:rPr>
                  <a:t>𝒟 </a:t>
                </a:r>
                <a:r>
                  <a:rPr lang="fr-FR" sz="1600" b="0" dirty="0" smtClean="0">
                    <a:solidFill>
                      <a:schemeClr val="tx1"/>
                    </a:solidFill>
                    <a:latin typeface="+mn-lt"/>
                    <a:ea typeface="Cambria Math" panose="02040503050406030204" pitchFamily="18" charset="0"/>
                  </a:rPr>
                  <a:t>: RESORCE-2013 (5882 enregistrements, 1814 séismes).</a:t>
                </a:r>
              </a:p>
              <a:p>
                <a:pPr algn="just">
                  <a:buFontTx/>
                  <a:buChar char="-"/>
                </a:pPr>
                <a:r>
                  <a:rPr lang="fr-FR" sz="1600" b="0" dirty="0" smtClean="0">
                    <a:solidFill>
                      <a:schemeClr val="tx1"/>
                    </a:solidFill>
                    <a:ea typeface="Cambria Math" panose="02040503050406030204" pitchFamily="18" charset="0"/>
                  </a:rPr>
                  <a:t>Modèle </a:t>
                </a:r>
                <a14:m>
                  <m:oMath xmlns:m="http://schemas.openxmlformats.org/officeDocument/2006/math">
                    <m:sSub>
                      <m:sSubPr>
                        <m:ctrlPr>
                          <a:rPr lang="fr-FR" sz="1600" b="0" i="1" smtClean="0">
                            <a:solidFill>
                              <a:schemeClr val="tx1"/>
                            </a:solidFill>
                            <a:latin typeface="Cambria Math" panose="02040503050406030204" pitchFamily="18" charset="0"/>
                            <a:ea typeface="Cambria Math" panose="02040503050406030204" pitchFamily="18" charset="0"/>
                          </a:rPr>
                        </m:ctrlPr>
                      </m:sSubPr>
                      <m:e>
                        <m:r>
                          <a:rPr lang="fr-FR" sz="1600" b="0" i="1" smtClean="0">
                            <a:solidFill>
                              <a:schemeClr val="tx1"/>
                            </a:solidFill>
                            <a:latin typeface="Cambria Math" panose="02040503050406030204" pitchFamily="18" charset="0"/>
                            <a:ea typeface="Cambria Math" panose="02040503050406030204" pitchFamily="18" charset="0"/>
                          </a:rPr>
                          <m:t>ℳ</m:t>
                        </m:r>
                      </m:e>
                      <m:sub>
                        <m:r>
                          <a:rPr lang="fr-FR" sz="1600" b="0" i="1" smtClean="0">
                            <a:solidFill>
                              <a:schemeClr val="tx1"/>
                            </a:solidFill>
                            <a:latin typeface="Cambria Math" panose="02040503050406030204" pitchFamily="18" charset="0"/>
                            <a:ea typeface="Cambria Math" panose="02040503050406030204" pitchFamily="18" charset="0"/>
                          </a:rPr>
                          <m:t>𝑘</m:t>
                        </m:r>
                      </m:sub>
                    </m:sSub>
                  </m:oMath>
                </a14:m>
                <a:r>
                  <a:rPr lang="fr-FR" sz="1600" b="0" dirty="0" smtClean="0">
                    <a:solidFill>
                      <a:schemeClr val="tx1"/>
                    </a:solidFill>
                    <a:ea typeface="Cambria Math" panose="02040503050406030204" pitchFamily="18" charset="0"/>
                  </a:rPr>
                  <a:t> :</a:t>
                </a:r>
              </a:p>
              <a:p>
                <a:pPr marL="0" indent="0" algn="ctr">
                  <a:spcAft>
                    <a:spcPts val="600"/>
                  </a:spcAft>
                  <a:buNone/>
                </a:pPr>
                <a14:m>
                  <m:oMath xmlns:m="http://schemas.openxmlformats.org/officeDocument/2006/math">
                    <m:r>
                      <a:rPr lang="fr-FR" sz="1600" b="0" i="1" smtClean="0">
                        <a:solidFill>
                          <a:schemeClr val="tx1"/>
                        </a:solidFill>
                        <a:latin typeface="Cambria Math" panose="02040503050406030204" pitchFamily="18" charset="0"/>
                        <a:ea typeface="Cambria Math" panose="02040503050406030204" pitchFamily="18" charset="0"/>
                      </a:rPr>
                      <m:t>𝑦</m:t>
                    </m:r>
                    <m:r>
                      <a:rPr lang="fr-FR" sz="1600" b="0" i="1" smtClean="0">
                        <a:solidFill>
                          <a:schemeClr val="tx1"/>
                        </a:solidFill>
                        <a:latin typeface="Cambria Math" panose="02040503050406030204" pitchFamily="18" charset="0"/>
                        <a:ea typeface="Cambria Math" panose="02040503050406030204" pitchFamily="18" charset="0"/>
                      </a:rPr>
                      <m:t>=</m:t>
                    </m:r>
                    <m:sSub>
                      <m:sSubPr>
                        <m:ctrlPr>
                          <a:rPr lang="fr-FR" sz="1600" b="0" i="1" smtClean="0">
                            <a:solidFill>
                              <a:schemeClr val="tx1"/>
                            </a:solidFill>
                            <a:latin typeface="Cambria Math" panose="02040503050406030204" pitchFamily="18" charset="0"/>
                            <a:ea typeface="Cambria Math" panose="02040503050406030204" pitchFamily="18" charset="0"/>
                          </a:rPr>
                        </m:ctrlPr>
                      </m:sSubPr>
                      <m:e>
                        <m:r>
                          <a:rPr lang="fr-FR" sz="1600" b="0" i="1" smtClean="0">
                            <a:solidFill>
                              <a:schemeClr val="tx1"/>
                            </a:solidFill>
                            <a:latin typeface="Cambria Math" panose="02040503050406030204" pitchFamily="18" charset="0"/>
                            <a:ea typeface="Cambria Math" panose="02040503050406030204" pitchFamily="18" charset="0"/>
                          </a:rPr>
                          <m:t>𝑓</m:t>
                        </m:r>
                      </m:e>
                      <m:sub>
                        <m:r>
                          <a:rPr lang="fr-FR" sz="1600" b="0" i="1" smtClean="0">
                            <a:solidFill>
                              <a:schemeClr val="tx1"/>
                            </a:solidFill>
                            <a:latin typeface="Cambria Math" panose="02040503050406030204" pitchFamily="18" charset="0"/>
                            <a:ea typeface="Cambria Math" panose="02040503050406030204" pitchFamily="18" charset="0"/>
                          </a:rPr>
                          <m:t>𝑘</m:t>
                        </m:r>
                      </m:sub>
                    </m:sSub>
                    <m:d>
                      <m:dPr>
                        <m:ctrlPr>
                          <a:rPr lang="fr-FR" sz="1600" b="0" i="1" smtClean="0">
                            <a:solidFill>
                              <a:schemeClr val="tx1"/>
                            </a:solidFill>
                            <a:latin typeface="Cambria Math" panose="02040503050406030204" pitchFamily="18" charset="0"/>
                            <a:ea typeface="Cambria Math" panose="02040503050406030204" pitchFamily="18" charset="0"/>
                          </a:rPr>
                        </m:ctrlPr>
                      </m:dPr>
                      <m:e>
                        <m:r>
                          <a:rPr lang="fr-FR" sz="1600" b="0" i="1" smtClean="0">
                            <a:solidFill>
                              <a:schemeClr val="tx1"/>
                            </a:solidFill>
                            <a:latin typeface="Cambria Math" panose="02040503050406030204" pitchFamily="18" charset="0"/>
                            <a:ea typeface="Cambria Math" panose="02040503050406030204" pitchFamily="18" charset="0"/>
                          </a:rPr>
                          <m:t>𝑥</m:t>
                        </m:r>
                      </m:e>
                    </m:d>
                    <m:r>
                      <a:rPr lang="fr-FR" sz="1600" b="0" i="1" smtClean="0">
                        <a:solidFill>
                          <a:schemeClr val="tx1"/>
                        </a:solidFill>
                        <a:latin typeface="Cambria Math" panose="02040503050406030204" pitchFamily="18" charset="0"/>
                        <a:ea typeface="Cambria Math" panose="02040503050406030204" pitchFamily="18" charset="0"/>
                      </a:rPr>
                      <m:t>+</m:t>
                    </m:r>
                    <m:sSub>
                      <m:sSubPr>
                        <m:ctrlPr>
                          <a:rPr lang="fr-FR" sz="1600" b="0" i="1" smtClean="0">
                            <a:solidFill>
                              <a:schemeClr val="tx1"/>
                            </a:solidFill>
                            <a:latin typeface="Cambria Math" panose="02040503050406030204" pitchFamily="18" charset="0"/>
                            <a:ea typeface="Cambria Math" panose="02040503050406030204" pitchFamily="18" charset="0"/>
                          </a:rPr>
                        </m:ctrlPr>
                      </m:sSubPr>
                      <m:e>
                        <m:r>
                          <a:rPr lang="fr-FR" sz="1600" b="0" i="1" smtClean="0">
                            <a:solidFill>
                              <a:schemeClr val="tx1"/>
                            </a:solidFill>
                            <a:latin typeface="Cambria Math" panose="02040503050406030204" pitchFamily="18" charset="0"/>
                            <a:ea typeface="Cambria Math" panose="02040503050406030204" pitchFamily="18" charset="0"/>
                          </a:rPr>
                          <m:t>𝜖</m:t>
                        </m:r>
                      </m:e>
                      <m:sub>
                        <m:r>
                          <a:rPr lang="fr-FR" sz="1600" b="0" i="1" smtClean="0">
                            <a:solidFill>
                              <a:schemeClr val="tx1"/>
                            </a:solidFill>
                            <a:latin typeface="Cambria Math" panose="02040503050406030204" pitchFamily="18" charset="0"/>
                            <a:ea typeface="Cambria Math" panose="02040503050406030204" pitchFamily="18" charset="0"/>
                          </a:rPr>
                          <m:t>𝑘</m:t>
                        </m:r>
                      </m:sub>
                    </m:sSub>
                  </m:oMath>
                </a14:m>
                <a:r>
                  <a:rPr lang="fr-FR" sz="1600" b="0" dirty="0" smtClean="0">
                    <a:solidFill>
                      <a:schemeClr val="tx1"/>
                    </a:solidFill>
                    <a:latin typeface="+mn-lt"/>
                    <a:ea typeface="Cambria Math" panose="02040503050406030204" pitchFamily="18" charset="0"/>
                  </a:rPr>
                  <a:t>, </a:t>
                </a:r>
                <a14:m>
                  <m:oMath xmlns:m="http://schemas.openxmlformats.org/officeDocument/2006/math">
                    <m:sSub>
                      <m:sSubPr>
                        <m:ctrlPr>
                          <a:rPr lang="fr-FR" sz="1600" b="0" i="1" smtClean="0">
                            <a:solidFill>
                              <a:schemeClr val="tx1"/>
                            </a:solidFill>
                            <a:latin typeface="Cambria Math" panose="02040503050406030204" pitchFamily="18" charset="0"/>
                            <a:ea typeface="Cambria Math" panose="02040503050406030204" pitchFamily="18" charset="0"/>
                          </a:rPr>
                        </m:ctrlPr>
                      </m:sSubPr>
                      <m:e>
                        <m:r>
                          <a:rPr lang="fr-FR" sz="1600" b="0" i="1" smtClean="0">
                            <a:solidFill>
                              <a:schemeClr val="tx1"/>
                            </a:solidFill>
                            <a:latin typeface="Cambria Math" panose="02040503050406030204" pitchFamily="18" charset="0"/>
                            <a:ea typeface="Cambria Math" panose="02040503050406030204" pitchFamily="18" charset="0"/>
                          </a:rPr>
                          <m:t>𝜖</m:t>
                        </m:r>
                      </m:e>
                      <m:sub>
                        <m:r>
                          <a:rPr lang="fr-FR" sz="1600" b="0" i="1" smtClean="0">
                            <a:solidFill>
                              <a:schemeClr val="tx1"/>
                            </a:solidFill>
                            <a:latin typeface="Cambria Math" panose="02040503050406030204" pitchFamily="18" charset="0"/>
                            <a:ea typeface="Cambria Math" panose="02040503050406030204" pitchFamily="18" charset="0"/>
                          </a:rPr>
                          <m:t>𝑘</m:t>
                        </m:r>
                      </m:sub>
                    </m:sSub>
                    <m:r>
                      <a:rPr lang="fr-FR" sz="1600" b="0" i="1" smtClean="0">
                        <a:solidFill>
                          <a:schemeClr val="tx1"/>
                        </a:solidFill>
                        <a:latin typeface="Cambria Math" panose="02040503050406030204" pitchFamily="18" charset="0"/>
                        <a:ea typeface="Cambria Math" panose="02040503050406030204" pitchFamily="18" charset="0"/>
                      </a:rPr>
                      <m:t>∼</m:t>
                    </m:r>
                    <m:r>
                      <a:rPr lang="fr-FR" sz="1600" b="0" i="1" smtClean="0">
                        <a:solidFill>
                          <a:schemeClr val="tx1"/>
                        </a:solidFill>
                        <a:latin typeface="Cambria Math" panose="02040503050406030204" pitchFamily="18" charset="0"/>
                        <a:ea typeface="Cambria Math" panose="02040503050406030204" pitchFamily="18" charset="0"/>
                      </a:rPr>
                      <m:t>𝒩</m:t>
                    </m:r>
                    <m:r>
                      <a:rPr lang="fr-FR" sz="1600" b="0" i="1" smtClean="0">
                        <a:solidFill>
                          <a:schemeClr val="tx1"/>
                        </a:solidFill>
                        <a:latin typeface="Cambria Math" panose="02040503050406030204" pitchFamily="18" charset="0"/>
                        <a:ea typeface="Cambria Math" panose="02040503050406030204" pitchFamily="18" charset="0"/>
                      </a:rPr>
                      <m:t>(</m:t>
                    </m:r>
                    <m:sSub>
                      <m:sSubPr>
                        <m:ctrlPr>
                          <a:rPr lang="fr-FR" sz="1600" b="0" i="1" smtClean="0">
                            <a:solidFill>
                              <a:schemeClr val="tx1"/>
                            </a:solidFill>
                            <a:latin typeface="Cambria Math" panose="02040503050406030204" pitchFamily="18" charset="0"/>
                            <a:ea typeface="Cambria Math" panose="02040503050406030204" pitchFamily="18" charset="0"/>
                          </a:rPr>
                        </m:ctrlPr>
                      </m:sSubPr>
                      <m:e>
                        <m:r>
                          <a:rPr lang="fr-FR" sz="1600" b="0" i="1" smtClean="0">
                            <a:solidFill>
                              <a:schemeClr val="tx1"/>
                            </a:solidFill>
                            <a:latin typeface="Cambria Math" panose="02040503050406030204" pitchFamily="18" charset="0"/>
                            <a:ea typeface="Cambria Math" panose="02040503050406030204" pitchFamily="18" charset="0"/>
                          </a:rPr>
                          <m:t>𝜇</m:t>
                        </m:r>
                      </m:e>
                      <m:sub>
                        <m:r>
                          <a:rPr lang="fr-FR" sz="1600" b="0" i="1" smtClean="0">
                            <a:solidFill>
                              <a:schemeClr val="tx1"/>
                            </a:solidFill>
                            <a:latin typeface="Cambria Math" panose="02040503050406030204" pitchFamily="18" charset="0"/>
                            <a:ea typeface="Cambria Math" panose="02040503050406030204" pitchFamily="18" charset="0"/>
                          </a:rPr>
                          <m:t>𝑘</m:t>
                        </m:r>
                      </m:sub>
                    </m:sSub>
                    <m:r>
                      <a:rPr lang="fr-FR" sz="1600" b="0" i="1" smtClean="0">
                        <a:solidFill>
                          <a:schemeClr val="tx1"/>
                        </a:solidFill>
                        <a:latin typeface="Cambria Math" panose="02040503050406030204" pitchFamily="18" charset="0"/>
                        <a:ea typeface="Cambria Math" panose="02040503050406030204" pitchFamily="18" charset="0"/>
                      </a:rPr>
                      <m:t>,</m:t>
                    </m:r>
                    <m:sSubSup>
                      <m:sSubSupPr>
                        <m:ctrlPr>
                          <a:rPr lang="fr-FR" sz="1600" b="0" i="1" smtClean="0">
                            <a:solidFill>
                              <a:schemeClr val="tx1"/>
                            </a:solidFill>
                            <a:latin typeface="Cambria Math" panose="02040503050406030204" pitchFamily="18" charset="0"/>
                            <a:ea typeface="Cambria Math" panose="02040503050406030204" pitchFamily="18" charset="0"/>
                          </a:rPr>
                        </m:ctrlPr>
                      </m:sSubSupPr>
                      <m:e>
                        <m:r>
                          <a:rPr lang="fr-FR" sz="1600" b="0" i="1" smtClean="0">
                            <a:solidFill>
                              <a:schemeClr val="tx1"/>
                            </a:solidFill>
                            <a:latin typeface="Cambria Math" panose="02040503050406030204" pitchFamily="18" charset="0"/>
                            <a:ea typeface="Cambria Math" panose="02040503050406030204" pitchFamily="18" charset="0"/>
                          </a:rPr>
                          <m:t>𝜎</m:t>
                        </m:r>
                      </m:e>
                      <m:sub>
                        <m:r>
                          <a:rPr lang="fr-FR" sz="1600" b="0" i="1" smtClean="0">
                            <a:solidFill>
                              <a:schemeClr val="tx1"/>
                            </a:solidFill>
                            <a:latin typeface="Cambria Math" panose="02040503050406030204" pitchFamily="18" charset="0"/>
                            <a:ea typeface="Cambria Math" panose="02040503050406030204" pitchFamily="18" charset="0"/>
                          </a:rPr>
                          <m:t>𝑘</m:t>
                        </m:r>
                      </m:sub>
                      <m:sup>
                        <m:r>
                          <a:rPr lang="fr-FR" sz="1600" b="0" i="1" smtClean="0">
                            <a:solidFill>
                              <a:schemeClr val="tx1"/>
                            </a:solidFill>
                            <a:latin typeface="Cambria Math" panose="02040503050406030204" pitchFamily="18" charset="0"/>
                            <a:ea typeface="Cambria Math" panose="02040503050406030204" pitchFamily="18" charset="0"/>
                          </a:rPr>
                          <m:t>2</m:t>
                        </m:r>
                      </m:sup>
                    </m:sSubSup>
                    <m:r>
                      <a:rPr lang="fr-FR" sz="1600" b="0" i="1" smtClean="0">
                        <a:solidFill>
                          <a:schemeClr val="tx1"/>
                        </a:solidFill>
                        <a:latin typeface="Cambria Math" panose="02040503050406030204" pitchFamily="18" charset="0"/>
                        <a:ea typeface="Cambria Math" panose="02040503050406030204" pitchFamily="18" charset="0"/>
                      </a:rPr>
                      <m:t>)</m:t>
                    </m:r>
                  </m:oMath>
                </a14:m>
                <a:endParaRPr lang="fr-FR" sz="1600" b="0" dirty="0" smtClean="0">
                  <a:solidFill>
                    <a:schemeClr val="tx1"/>
                  </a:solidFill>
                  <a:latin typeface="+mn-lt"/>
                  <a:ea typeface="Cambria Math" panose="02040503050406030204" pitchFamily="18" charset="0"/>
                </a:endParaRPr>
              </a:p>
              <a:p>
                <a:pPr>
                  <a:buFontTx/>
                  <a:buChar char="-"/>
                </a:pPr>
                <a:r>
                  <a:rPr lang="fr-FR" sz="1600" b="0" dirty="0" smtClean="0">
                    <a:solidFill>
                      <a:schemeClr val="tx1"/>
                    </a:solidFill>
                    <a:latin typeface="+mn-lt"/>
                    <a:ea typeface="Cambria Math" panose="02040503050406030204" pitchFamily="18" charset="0"/>
                  </a:rPr>
                  <a:t>Calcul de </a:t>
                </a:r>
                <a14:m>
                  <m:oMath xmlns:m="http://schemas.openxmlformats.org/officeDocument/2006/math">
                    <m:r>
                      <m:rPr>
                        <m:sty m:val="p"/>
                      </m:rPr>
                      <a:rPr lang="fr-FR" sz="1600" b="0" i="0" smtClean="0">
                        <a:solidFill>
                          <a:schemeClr val="tx1"/>
                        </a:solidFill>
                        <a:latin typeface="Cambria Math" panose="02040503050406030204" pitchFamily="18" charset="0"/>
                        <a:ea typeface="Cambria Math" panose="02040503050406030204" pitchFamily="18" charset="0"/>
                      </a:rPr>
                      <m:t>P</m:t>
                    </m:r>
                    <m:d>
                      <m:dPr>
                        <m:ctrlPr>
                          <a:rPr lang="fr-FR" sz="1600" b="0" i="1" smtClean="0">
                            <a:solidFill>
                              <a:schemeClr val="tx1"/>
                            </a:solidFill>
                            <a:latin typeface="Cambria Math" panose="02040503050406030204" pitchFamily="18" charset="0"/>
                            <a:ea typeface="Cambria Math" panose="02040503050406030204" pitchFamily="18" charset="0"/>
                          </a:rPr>
                        </m:ctrlPr>
                      </m:dPr>
                      <m:e>
                        <m:sSub>
                          <m:sSubPr>
                            <m:ctrlPr>
                              <a:rPr lang="fr-FR" sz="1600" b="0" i="1" smtClean="0">
                                <a:solidFill>
                                  <a:schemeClr val="tx1"/>
                                </a:solidFill>
                                <a:latin typeface="Cambria Math" panose="02040503050406030204" pitchFamily="18" charset="0"/>
                                <a:ea typeface="Cambria Math" panose="02040503050406030204" pitchFamily="18" charset="0"/>
                              </a:rPr>
                            </m:ctrlPr>
                          </m:sSubPr>
                          <m:e>
                            <m:r>
                              <a:rPr lang="fr-FR" sz="1600" b="0" i="1" smtClean="0">
                                <a:solidFill>
                                  <a:schemeClr val="tx1"/>
                                </a:solidFill>
                                <a:latin typeface="Cambria Math" panose="02040503050406030204" pitchFamily="18" charset="0"/>
                                <a:ea typeface="Cambria Math" panose="02040503050406030204" pitchFamily="18" charset="0"/>
                              </a:rPr>
                              <m:t>𝜇</m:t>
                            </m:r>
                          </m:e>
                          <m:sub>
                            <m:r>
                              <a:rPr lang="fr-FR" sz="1600" b="0" i="1" smtClean="0">
                                <a:solidFill>
                                  <a:schemeClr val="tx1"/>
                                </a:solidFill>
                                <a:latin typeface="Cambria Math" panose="02040503050406030204" pitchFamily="18" charset="0"/>
                                <a:ea typeface="Cambria Math" panose="02040503050406030204" pitchFamily="18" charset="0"/>
                              </a:rPr>
                              <m:t>𝑘</m:t>
                            </m:r>
                          </m:sub>
                        </m:sSub>
                        <m:r>
                          <a:rPr lang="fr-FR" sz="1600" b="0" i="1" smtClean="0">
                            <a:solidFill>
                              <a:schemeClr val="tx1"/>
                            </a:solidFill>
                            <a:latin typeface="Cambria Math" panose="02040503050406030204" pitchFamily="18" charset="0"/>
                            <a:ea typeface="Cambria Math" panose="02040503050406030204" pitchFamily="18" charset="0"/>
                          </a:rPr>
                          <m:t>,</m:t>
                        </m:r>
                        <m:sSub>
                          <m:sSubPr>
                            <m:ctrlPr>
                              <a:rPr lang="fr-FR" sz="1600" b="0" i="1" smtClean="0">
                                <a:solidFill>
                                  <a:schemeClr val="tx1"/>
                                </a:solidFill>
                                <a:latin typeface="Cambria Math" panose="02040503050406030204" pitchFamily="18" charset="0"/>
                                <a:ea typeface="Cambria Math" panose="02040503050406030204" pitchFamily="18" charset="0"/>
                              </a:rPr>
                            </m:ctrlPr>
                          </m:sSubPr>
                          <m:e>
                            <m:r>
                              <a:rPr lang="fr-FR" sz="1600" b="0" i="1" smtClean="0">
                                <a:solidFill>
                                  <a:schemeClr val="tx1"/>
                                </a:solidFill>
                                <a:latin typeface="Cambria Math" panose="02040503050406030204" pitchFamily="18" charset="0"/>
                                <a:ea typeface="Cambria Math" panose="02040503050406030204" pitchFamily="18" charset="0"/>
                              </a:rPr>
                              <m:t>𝜎</m:t>
                            </m:r>
                          </m:e>
                          <m:sub>
                            <m:r>
                              <a:rPr lang="fr-FR" sz="1600" b="0" i="1" smtClean="0">
                                <a:solidFill>
                                  <a:schemeClr val="tx1"/>
                                </a:solidFill>
                                <a:latin typeface="Cambria Math" panose="02040503050406030204" pitchFamily="18" charset="0"/>
                                <a:ea typeface="Cambria Math" panose="02040503050406030204" pitchFamily="18" charset="0"/>
                              </a:rPr>
                              <m:t>𝑘</m:t>
                            </m:r>
                          </m:sub>
                        </m:sSub>
                        <m:r>
                          <a:rPr lang="fr-FR" sz="1600" b="0" i="1" smtClean="0">
                            <a:solidFill>
                              <a:schemeClr val="tx1"/>
                            </a:solidFill>
                            <a:latin typeface="Cambria Math" panose="02040503050406030204" pitchFamily="18" charset="0"/>
                            <a:ea typeface="Cambria Math" panose="02040503050406030204" pitchFamily="18" charset="0"/>
                          </a:rPr>
                          <m:t>|</m:t>
                        </m:r>
                        <m:r>
                          <a:rPr lang="fr-FR" sz="1600" b="0" i="1" smtClean="0">
                            <a:solidFill>
                              <a:schemeClr val="tx1"/>
                            </a:solidFill>
                            <a:latin typeface="Cambria Math" panose="02040503050406030204" pitchFamily="18" charset="0"/>
                            <a:ea typeface="Cambria Math" panose="02040503050406030204" pitchFamily="18" charset="0"/>
                          </a:rPr>
                          <m:t>𝒟</m:t>
                        </m:r>
                      </m:e>
                    </m:d>
                  </m:oMath>
                </a14:m>
                <a:r>
                  <a:rPr lang="fr-FR" sz="1600" b="0" dirty="0" smtClean="0">
                    <a:solidFill>
                      <a:schemeClr val="tx1"/>
                    </a:solidFill>
                    <a:latin typeface="+mn-lt"/>
                    <a:ea typeface="Cambria Math" panose="02040503050406030204" pitchFamily="18" charset="0"/>
                  </a:rPr>
                  <a:t> : MLE (</a:t>
                </a:r>
                <a:r>
                  <a:rPr lang="fr-FR" sz="2000" dirty="0" smtClean="0">
                    <a:solidFill>
                      <a:schemeClr val="tx1"/>
                    </a:solidFill>
                    <a:latin typeface="+mn-lt"/>
                    <a:ea typeface="Cambria Math" panose="02040503050406030204" pitchFamily="18" charset="0"/>
                  </a:rPr>
                  <a:t>+</a:t>
                </a:r>
                <a:r>
                  <a:rPr lang="fr-FR" sz="1600" b="0" dirty="0" smtClean="0">
                    <a:solidFill>
                      <a:schemeClr val="tx1"/>
                    </a:solidFill>
                    <a:latin typeface="+mn-lt"/>
                    <a:ea typeface="Cambria Math" panose="02040503050406030204" pitchFamily="18" charset="0"/>
                  </a:rPr>
                  <a:t>) et MCMC (Chaîne de Markov Monte Carlo).</a:t>
                </a:r>
              </a:p>
              <a:p>
                <a:pPr>
                  <a:spcBef>
                    <a:spcPts val="600"/>
                  </a:spcBef>
                  <a:buFontTx/>
                  <a:buChar char="-"/>
                </a:pPr>
                <a14:m>
                  <m:oMath xmlns:m="http://schemas.openxmlformats.org/officeDocument/2006/math">
                    <m:func>
                      <m:funcPr>
                        <m:ctrlPr>
                          <a:rPr lang="fr-FR" sz="1600" b="0" i="1" smtClean="0">
                            <a:solidFill>
                              <a:schemeClr val="tx1"/>
                            </a:solidFill>
                            <a:latin typeface="Cambria Math" panose="02040503050406030204" pitchFamily="18" charset="0"/>
                            <a:ea typeface="Cambria Math" panose="02040503050406030204" pitchFamily="18" charset="0"/>
                          </a:rPr>
                        </m:ctrlPr>
                      </m:funcPr>
                      <m:fName>
                        <m:r>
                          <m:rPr>
                            <m:sty m:val="p"/>
                          </m:rPr>
                          <a:rPr lang="fr-FR" sz="1600" b="0" i="0" smtClean="0">
                            <a:solidFill>
                              <a:schemeClr val="tx1"/>
                            </a:solidFill>
                            <a:latin typeface="Cambria Math" panose="02040503050406030204" pitchFamily="18" charset="0"/>
                            <a:ea typeface="Cambria Math" panose="02040503050406030204" pitchFamily="18" charset="0"/>
                          </a:rPr>
                          <m:t>log</m:t>
                        </m:r>
                      </m:fName>
                      <m:e>
                        <m:sSub>
                          <m:sSubPr>
                            <m:ctrlPr>
                              <a:rPr lang="fr-FR" sz="1600" b="0" i="1" smtClean="0">
                                <a:solidFill>
                                  <a:schemeClr val="tx1"/>
                                </a:solidFill>
                                <a:latin typeface="Cambria Math" panose="02040503050406030204" pitchFamily="18" charset="0"/>
                                <a:ea typeface="Cambria Math" panose="02040503050406030204" pitchFamily="18" charset="0"/>
                              </a:rPr>
                            </m:ctrlPr>
                          </m:sSubPr>
                          <m:e>
                            <m:r>
                              <a:rPr lang="fr-FR" sz="1600" b="0" i="1" smtClean="0">
                                <a:solidFill>
                                  <a:schemeClr val="tx1"/>
                                </a:solidFill>
                                <a:latin typeface="Cambria Math" panose="02040503050406030204" pitchFamily="18" charset="0"/>
                                <a:ea typeface="Cambria Math" panose="02040503050406030204" pitchFamily="18" charset="0"/>
                              </a:rPr>
                              <m:t>𝜇</m:t>
                            </m:r>
                          </m:e>
                          <m:sub>
                            <m:r>
                              <a:rPr lang="fr-FR" sz="1600" b="0" i="1" smtClean="0">
                                <a:solidFill>
                                  <a:schemeClr val="tx1"/>
                                </a:solidFill>
                                <a:latin typeface="Cambria Math" panose="02040503050406030204" pitchFamily="18" charset="0"/>
                                <a:ea typeface="Cambria Math" panose="02040503050406030204" pitchFamily="18" charset="0"/>
                              </a:rPr>
                              <m:t>𝑘</m:t>
                            </m:r>
                          </m:sub>
                        </m:sSub>
                      </m:e>
                    </m:func>
                    <m:r>
                      <a:rPr lang="fr-FR" sz="1600" b="0" i="1" smtClean="0">
                        <a:solidFill>
                          <a:schemeClr val="tx1"/>
                        </a:solidFill>
                        <a:latin typeface="Cambria Math" panose="02040503050406030204" pitchFamily="18" charset="0"/>
                        <a:ea typeface="Cambria Math" panose="02040503050406030204" pitchFamily="18" charset="0"/>
                      </a:rPr>
                      <m:t>,</m:t>
                    </m:r>
                    <m:func>
                      <m:funcPr>
                        <m:ctrlPr>
                          <a:rPr lang="fr-FR" sz="1600" b="0" i="1" smtClean="0">
                            <a:solidFill>
                              <a:schemeClr val="tx1"/>
                            </a:solidFill>
                            <a:latin typeface="Cambria Math" panose="02040503050406030204" pitchFamily="18" charset="0"/>
                            <a:ea typeface="Cambria Math" panose="02040503050406030204" pitchFamily="18" charset="0"/>
                          </a:rPr>
                        </m:ctrlPr>
                      </m:funcPr>
                      <m:fName>
                        <m:r>
                          <m:rPr>
                            <m:sty m:val="p"/>
                          </m:rPr>
                          <a:rPr lang="fr-FR" sz="1600" b="0" i="0" smtClean="0">
                            <a:solidFill>
                              <a:schemeClr val="tx1"/>
                            </a:solidFill>
                            <a:latin typeface="Cambria Math" panose="02040503050406030204" pitchFamily="18" charset="0"/>
                            <a:ea typeface="Cambria Math" panose="02040503050406030204" pitchFamily="18" charset="0"/>
                          </a:rPr>
                          <m:t>log</m:t>
                        </m:r>
                      </m:fName>
                      <m:e>
                        <m:sSub>
                          <m:sSubPr>
                            <m:ctrlPr>
                              <a:rPr lang="fr-FR" sz="1600" b="0" i="1" smtClean="0">
                                <a:solidFill>
                                  <a:schemeClr val="tx1"/>
                                </a:solidFill>
                                <a:latin typeface="Cambria Math" panose="02040503050406030204" pitchFamily="18" charset="0"/>
                                <a:ea typeface="Cambria Math" panose="02040503050406030204" pitchFamily="18" charset="0"/>
                              </a:rPr>
                            </m:ctrlPr>
                          </m:sSubPr>
                          <m:e>
                            <m:r>
                              <a:rPr lang="fr-FR" sz="1600" b="0" i="1" smtClean="0">
                                <a:solidFill>
                                  <a:schemeClr val="tx1"/>
                                </a:solidFill>
                                <a:latin typeface="Cambria Math" panose="02040503050406030204" pitchFamily="18" charset="0"/>
                                <a:ea typeface="Cambria Math" panose="02040503050406030204" pitchFamily="18" charset="0"/>
                              </a:rPr>
                              <m:t>𝜎</m:t>
                            </m:r>
                          </m:e>
                          <m:sub>
                            <m:r>
                              <a:rPr lang="fr-FR" sz="1600" b="0" i="1" smtClean="0">
                                <a:solidFill>
                                  <a:schemeClr val="tx1"/>
                                </a:solidFill>
                                <a:latin typeface="Cambria Math" panose="02040503050406030204" pitchFamily="18" charset="0"/>
                                <a:ea typeface="Cambria Math" panose="02040503050406030204" pitchFamily="18" charset="0"/>
                              </a:rPr>
                              <m:t>𝑘</m:t>
                            </m:r>
                          </m:sub>
                        </m:sSub>
                      </m:e>
                    </m:func>
                  </m:oMath>
                </a14:m>
                <a:r>
                  <a:rPr lang="fr-FR" sz="1600" b="0" dirty="0" smtClean="0">
                    <a:solidFill>
                      <a:schemeClr val="tx1"/>
                    </a:solidFill>
                    <a:latin typeface="+mn-lt"/>
                    <a:ea typeface="Cambria Math" panose="02040503050406030204" pitchFamily="18" charset="0"/>
                  </a:rPr>
                  <a:t>, </a:t>
                </a:r>
                <a14:m>
                  <m:oMath xmlns:m="http://schemas.openxmlformats.org/officeDocument/2006/math">
                    <m:sSub>
                      <m:sSubPr>
                        <m:ctrlPr>
                          <a:rPr lang="fr-FR" sz="1600" b="0" i="1">
                            <a:solidFill>
                              <a:schemeClr val="tx1"/>
                            </a:solidFill>
                            <a:latin typeface="Cambria Math" panose="02040503050406030204" pitchFamily="18" charset="0"/>
                            <a:ea typeface="Cambria Math" panose="02040503050406030204" pitchFamily="18" charset="0"/>
                          </a:rPr>
                        </m:ctrlPr>
                      </m:sSubPr>
                      <m:e>
                        <m:acc>
                          <m:accPr>
                            <m:chr m:val="̂"/>
                            <m:ctrlPr>
                              <a:rPr lang="fr-FR" sz="1600" b="0" i="1">
                                <a:solidFill>
                                  <a:schemeClr val="tx1"/>
                                </a:solidFill>
                                <a:latin typeface="Cambria Math" panose="02040503050406030204" pitchFamily="18" charset="0"/>
                                <a:ea typeface="Cambria Math" panose="02040503050406030204" pitchFamily="18" charset="0"/>
                              </a:rPr>
                            </m:ctrlPr>
                          </m:accPr>
                          <m:e>
                            <m:r>
                              <a:rPr lang="fr-FR" sz="1600" b="0" i="1">
                                <a:solidFill>
                                  <a:schemeClr val="tx1"/>
                                </a:solidFill>
                                <a:latin typeface="Cambria Math" panose="02040503050406030204" pitchFamily="18" charset="0"/>
                                <a:ea typeface="Cambria Math" panose="02040503050406030204" pitchFamily="18" charset="0"/>
                              </a:rPr>
                              <m:t>𝜇</m:t>
                            </m:r>
                          </m:e>
                        </m:acc>
                      </m:e>
                      <m:sub>
                        <m:r>
                          <m:rPr>
                            <m:sty m:val="p"/>
                          </m:rPr>
                          <a:rPr lang="fr-FR" sz="1600" b="0">
                            <a:solidFill>
                              <a:schemeClr val="tx1"/>
                            </a:solidFill>
                            <a:latin typeface="Cambria Math" panose="02040503050406030204" pitchFamily="18" charset="0"/>
                            <a:ea typeface="Cambria Math" panose="02040503050406030204" pitchFamily="18" charset="0"/>
                          </a:rPr>
                          <m:t>MLE</m:t>
                        </m:r>
                        <m:r>
                          <a:rPr lang="fr-FR" sz="1600" b="0" i="1">
                            <a:solidFill>
                              <a:schemeClr val="tx1"/>
                            </a:solidFill>
                            <a:latin typeface="Cambria Math" panose="02040503050406030204" pitchFamily="18" charset="0"/>
                            <a:ea typeface="Cambria Math" panose="02040503050406030204" pitchFamily="18" charset="0"/>
                          </a:rPr>
                          <m:t>,</m:t>
                        </m:r>
                        <m:r>
                          <a:rPr lang="fr-FR" sz="1600" b="0" i="1">
                            <a:solidFill>
                              <a:schemeClr val="tx1"/>
                            </a:solidFill>
                            <a:latin typeface="Cambria Math" panose="02040503050406030204" pitchFamily="18" charset="0"/>
                            <a:ea typeface="Cambria Math" panose="02040503050406030204" pitchFamily="18" charset="0"/>
                          </a:rPr>
                          <m:t>𝑘</m:t>
                        </m:r>
                      </m:sub>
                    </m:sSub>
                  </m:oMath>
                </a14:m>
                <a:r>
                  <a:rPr lang="fr-FR" sz="1600" b="0" dirty="0" smtClean="0">
                    <a:solidFill>
                      <a:schemeClr val="tx1"/>
                    </a:solidFill>
                    <a:latin typeface="+mn-lt"/>
                    <a:ea typeface="Cambria Math" panose="02040503050406030204" pitchFamily="18" charset="0"/>
                  </a:rPr>
                  <a:t>, </a:t>
                </a:r>
                <a14:m>
                  <m:oMath xmlns:m="http://schemas.openxmlformats.org/officeDocument/2006/math">
                    <m:sSub>
                      <m:sSubPr>
                        <m:ctrlPr>
                          <a:rPr lang="fr-FR" sz="1600" b="0" i="1">
                            <a:solidFill>
                              <a:schemeClr val="tx1"/>
                            </a:solidFill>
                            <a:latin typeface="Cambria Math" panose="02040503050406030204" pitchFamily="18" charset="0"/>
                            <a:ea typeface="Cambria Math" panose="02040503050406030204" pitchFamily="18" charset="0"/>
                          </a:rPr>
                        </m:ctrlPr>
                      </m:sSubPr>
                      <m:e>
                        <m:acc>
                          <m:accPr>
                            <m:chr m:val="̂"/>
                            <m:ctrlPr>
                              <a:rPr lang="fr-FR" sz="1600" b="0" i="1">
                                <a:solidFill>
                                  <a:schemeClr val="tx1"/>
                                </a:solidFill>
                                <a:latin typeface="Cambria Math" panose="02040503050406030204" pitchFamily="18" charset="0"/>
                                <a:ea typeface="Cambria Math" panose="02040503050406030204" pitchFamily="18" charset="0"/>
                              </a:rPr>
                            </m:ctrlPr>
                          </m:accPr>
                          <m:e>
                            <m:r>
                              <a:rPr lang="fr-FR" sz="1600" b="0" i="1" smtClean="0">
                                <a:solidFill>
                                  <a:schemeClr val="tx1"/>
                                </a:solidFill>
                                <a:latin typeface="Cambria Math" panose="02040503050406030204" pitchFamily="18" charset="0"/>
                                <a:ea typeface="Cambria Math" panose="02040503050406030204" pitchFamily="18" charset="0"/>
                              </a:rPr>
                              <m:t>𝜎</m:t>
                            </m:r>
                          </m:e>
                        </m:acc>
                      </m:e>
                      <m:sub>
                        <m:r>
                          <m:rPr>
                            <m:sty m:val="p"/>
                          </m:rPr>
                          <a:rPr lang="fr-FR" sz="1600" b="0">
                            <a:solidFill>
                              <a:schemeClr val="tx1"/>
                            </a:solidFill>
                            <a:latin typeface="Cambria Math" panose="02040503050406030204" pitchFamily="18" charset="0"/>
                            <a:ea typeface="Cambria Math" panose="02040503050406030204" pitchFamily="18" charset="0"/>
                          </a:rPr>
                          <m:t>MLE</m:t>
                        </m:r>
                        <m:r>
                          <a:rPr lang="fr-FR" sz="1600" b="0" i="1">
                            <a:solidFill>
                              <a:schemeClr val="tx1"/>
                            </a:solidFill>
                            <a:latin typeface="Cambria Math" panose="02040503050406030204" pitchFamily="18" charset="0"/>
                            <a:ea typeface="Cambria Math" panose="02040503050406030204" pitchFamily="18" charset="0"/>
                          </a:rPr>
                          <m:t>,</m:t>
                        </m:r>
                        <m:r>
                          <a:rPr lang="fr-FR" sz="1600" b="0" i="1">
                            <a:solidFill>
                              <a:schemeClr val="tx1"/>
                            </a:solidFill>
                            <a:latin typeface="Cambria Math" panose="02040503050406030204" pitchFamily="18" charset="0"/>
                            <a:ea typeface="Cambria Math" panose="02040503050406030204" pitchFamily="18" charset="0"/>
                          </a:rPr>
                          <m:t>𝑘</m:t>
                        </m:r>
                      </m:sub>
                    </m:sSub>
                  </m:oMath>
                </a14:m>
                <a:r>
                  <a:rPr lang="fr-FR" sz="1600" b="0" dirty="0" smtClean="0">
                    <a:solidFill>
                      <a:schemeClr val="tx1"/>
                    </a:solidFill>
                    <a:latin typeface="+mn-lt"/>
                    <a:ea typeface="Cambria Math" panose="02040503050406030204" pitchFamily="18" charset="0"/>
                  </a:rPr>
                  <a:t> </a:t>
                </a:r>
                <a:r>
                  <a:rPr lang="fr-FR" sz="1600" b="0" dirty="0">
                    <a:solidFill>
                      <a:schemeClr val="tx1"/>
                    </a:solidFill>
                    <a:ea typeface="Cambria Math" panose="02040503050406030204" pitchFamily="18" charset="0"/>
                  </a:rPr>
                  <a:t>pour </a:t>
                </a:r>
                <a14:m>
                  <m:oMath xmlns:m="http://schemas.openxmlformats.org/officeDocument/2006/math">
                    <m:r>
                      <a:rPr lang="fr-FR" sz="1600" b="0" i="1">
                        <a:solidFill>
                          <a:schemeClr val="tx1"/>
                        </a:solidFill>
                        <a:latin typeface="Cambria Math" panose="02040503050406030204" pitchFamily="18" charset="0"/>
                        <a:ea typeface="Cambria Math" panose="02040503050406030204" pitchFamily="18" charset="0"/>
                      </a:rPr>
                      <m:t>𝑇</m:t>
                    </m:r>
                    <m:r>
                      <a:rPr lang="fr-FR" sz="1600" b="0" i="1">
                        <a:solidFill>
                          <a:schemeClr val="tx1"/>
                        </a:solidFill>
                        <a:latin typeface="Cambria Math" panose="02040503050406030204" pitchFamily="18" charset="0"/>
                        <a:ea typeface="Cambria Math" panose="02040503050406030204" pitchFamily="18" charset="0"/>
                      </a:rPr>
                      <m:t>=1</m:t>
                    </m:r>
                    <m:r>
                      <a:rPr lang="fr-FR" sz="1600" b="0" i="0" smtClean="0">
                        <a:solidFill>
                          <a:schemeClr val="tx1"/>
                        </a:solidFill>
                        <a:latin typeface="Cambria Math" panose="02040503050406030204" pitchFamily="18" charset="0"/>
                        <a:ea typeface="Cambria Math" panose="02040503050406030204" pitchFamily="18" charset="0"/>
                      </a:rPr>
                      <m:t> </m:t>
                    </m:r>
                  </m:oMath>
                </a14:m>
                <a:r>
                  <a:rPr lang="fr-FR" sz="1600" b="0" dirty="0" smtClean="0">
                    <a:solidFill>
                      <a:schemeClr val="tx1"/>
                    </a:solidFill>
                    <a:ea typeface="Cambria Math" panose="02040503050406030204" pitchFamily="18" charset="0"/>
                  </a:rPr>
                  <a:t>s </a:t>
                </a:r>
                <a:r>
                  <a:rPr lang="fr-FR" sz="1600" b="0" dirty="0" smtClean="0">
                    <a:solidFill>
                      <a:schemeClr val="tx1"/>
                    </a:solidFill>
                    <a:latin typeface="Calibri" panose="020F0502020204030204" pitchFamily="34" charset="0"/>
                    <a:ea typeface="Cambria Math" panose="02040503050406030204" pitchFamily="18" charset="0"/>
                    <a:cs typeface="Calibri" panose="020F0502020204030204" pitchFamily="34" charset="0"/>
                  </a:rPr>
                  <a:t>→</a:t>
                </a:r>
              </a:p>
              <a:p>
                <a:pPr marL="0" indent="0">
                  <a:spcBef>
                    <a:spcPts val="1800"/>
                  </a:spcBef>
                  <a:buNone/>
                </a:pPr>
                <a:r>
                  <a:rPr lang="fr-FR" sz="1400" b="0" dirty="0" smtClean="0">
                    <a:solidFill>
                      <a:schemeClr val="tx1"/>
                    </a:solidFill>
                    <a:latin typeface="Calibri" panose="020F0502020204030204" pitchFamily="34" charset="0"/>
                    <a:ea typeface="Cambria Math" panose="02040503050406030204" pitchFamily="18" charset="0"/>
                    <a:cs typeface="Calibri" panose="020F0502020204030204" pitchFamily="34" charset="0"/>
                  </a:rPr>
                  <a:t>* Bertin, Marin, Millet, Berge-Thierry, GJI, 2020.</a:t>
                </a:r>
                <a:endParaRPr lang="fr-FR" sz="1400" b="0" dirty="0" smtClean="0">
                  <a:solidFill>
                    <a:schemeClr val="tx1"/>
                  </a:solidFill>
                  <a:latin typeface="+mn-lt"/>
                  <a:ea typeface="Cambria Math" panose="02040503050406030204" pitchFamily="18" charset="0"/>
                </a:endParaRPr>
              </a:p>
            </p:txBody>
          </p:sp>
        </mc:Choice>
        <mc:Fallback xmlns="">
          <p:sp>
            <p:nvSpPr>
              <p:cNvPr id="9" name="Espace réservé du contenu 4"/>
              <p:cNvSpPr txBox="1">
                <a:spLocks noRot="1" noChangeAspect="1" noMove="1" noResize="1" noEditPoints="1" noAdjustHandles="1" noChangeArrowheads="1" noChangeShapeType="1" noTextEdit="1"/>
              </p:cNvSpPr>
              <p:nvPr/>
            </p:nvSpPr>
            <p:spPr>
              <a:xfrm>
                <a:off x="136608" y="3911631"/>
                <a:ext cx="4307205" cy="2780979"/>
              </a:xfrm>
              <a:prstGeom prst="rect">
                <a:avLst/>
              </a:prstGeom>
              <a:blipFill>
                <a:blip r:embed="rId6"/>
                <a:stretch>
                  <a:fillRect b="-6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Espace réservé du contenu 4"/>
              <p:cNvSpPr txBox="1">
                <a:spLocks/>
              </p:cNvSpPr>
              <p:nvPr/>
            </p:nvSpPr>
            <p:spPr>
              <a:xfrm>
                <a:off x="5101839" y="810492"/>
                <a:ext cx="2186628" cy="1760187"/>
              </a:xfrm>
              <a:prstGeom prst="rect">
                <a:avLst/>
              </a:prstGeom>
            </p:spPr>
            <p:txBody>
              <a:bodyPr vert="horz" wrap="square" lIns="127723" tIns="63862" rIns="127723" bIns="63862" rtlCol="0">
                <a:spAutoFit/>
              </a:bodyPr>
              <a:lstStyle>
                <a:lvl1pPr marL="239481" indent="-239481" algn="l" defTabSz="957925" rtl="0" eaLnBrk="1" latinLnBrk="0" hangingPunct="1">
                  <a:lnSpc>
                    <a:spcPct val="100000"/>
                  </a:lnSpc>
                  <a:spcBef>
                    <a:spcPts val="0"/>
                  </a:spcBef>
                  <a:buClr>
                    <a:srgbClr val="548235"/>
                  </a:buClr>
                  <a:buSzPct val="80000"/>
                  <a:buFont typeface="Wingdings 3" panose="05040102010807070707" pitchFamily="18" charset="2"/>
                  <a:buChar char=""/>
                  <a:defRPr sz="1800" b="1" kern="1200">
                    <a:solidFill>
                      <a:schemeClr val="bg2">
                        <a:lumMod val="50000"/>
                      </a:schemeClr>
                    </a:solidFill>
                    <a:latin typeface="Calibri" charset="0"/>
                    <a:ea typeface="Calibri" charset="0"/>
                    <a:cs typeface="Calibri" charset="0"/>
                  </a:defRPr>
                </a:lvl1pPr>
                <a:lvl2pPr marL="718444" indent="-239481" algn="l" defTabSz="957925" rtl="0" eaLnBrk="1" latinLnBrk="0" hangingPunct="1">
                  <a:lnSpc>
                    <a:spcPct val="100000"/>
                  </a:lnSpc>
                  <a:spcBef>
                    <a:spcPts val="0"/>
                  </a:spcBef>
                  <a:buClr>
                    <a:srgbClr val="548235"/>
                  </a:buClr>
                  <a:buFont typeface="Calibri" panose="020F0502020204030204" pitchFamily="34" charset="0"/>
                  <a:buChar char="-"/>
                  <a:defRPr sz="1600" kern="1200">
                    <a:solidFill>
                      <a:schemeClr val="bg2">
                        <a:lumMod val="50000"/>
                      </a:schemeClr>
                    </a:solidFill>
                    <a:latin typeface="Calibri" charset="0"/>
                    <a:ea typeface="Calibri" charset="0"/>
                    <a:cs typeface="Calibri" charset="0"/>
                  </a:defRPr>
                </a:lvl2pPr>
                <a:lvl3pPr marL="1197407" indent="-239481" algn="l" defTabSz="957925" rtl="0" eaLnBrk="1" latinLnBrk="0" hangingPunct="1">
                  <a:lnSpc>
                    <a:spcPct val="100000"/>
                  </a:lnSpc>
                  <a:spcBef>
                    <a:spcPts val="0"/>
                  </a:spcBef>
                  <a:buClr>
                    <a:srgbClr val="548235"/>
                  </a:buClr>
                  <a:buFont typeface="Wingdings" panose="05000000000000000000" pitchFamily="2" charset="2"/>
                  <a:buChar char="§"/>
                  <a:defRPr sz="1400" kern="1200">
                    <a:solidFill>
                      <a:schemeClr val="bg2">
                        <a:lumMod val="50000"/>
                      </a:schemeClr>
                    </a:solidFill>
                    <a:latin typeface="Calibri" charset="0"/>
                    <a:ea typeface="Calibri" charset="0"/>
                    <a:cs typeface="Calibri" charset="0"/>
                  </a:defRPr>
                </a:lvl3pPr>
                <a:lvl4pPr marL="1676370" indent="-239481" algn="l" defTabSz="957925" rtl="0" eaLnBrk="1" latinLnBrk="0" hangingPunct="1">
                  <a:lnSpc>
                    <a:spcPct val="100000"/>
                  </a:lnSpc>
                  <a:spcBef>
                    <a:spcPts val="0"/>
                  </a:spcBef>
                  <a:buClr>
                    <a:srgbClr val="548235"/>
                  </a:buClr>
                  <a:buFont typeface="Calibri" panose="020F0502020204030204" pitchFamily="34" charset="0"/>
                  <a:buChar char="-"/>
                  <a:defRPr sz="1200" kern="1200">
                    <a:solidFill>
                      <a:schemeClr val="bg2">
                        <a:lumMod val="50000"/>
                      </a:schemeClr>
                    </a:solidFill>
                    <a:latin typeface="Calibri" charset="0"/>
                    <a:ea typeface="Calibri" charset="0"/>
                    <a:cs typeface="Calibri" charset="0"/>
                  </a:defRPr>
                </a:lvl4pPr>
                <a:lvl5pPr marL="2155332" indent="-239481" algn="l" defTabSz="957925" rtl="0" eaLnBrk="1" latinLnBrk="0" hangingPunct="1">
                  <a:lnSpc>
                    <a:spcPct val="100000"/>
                  </a:lnSpc>
                  <a:spcBef>
                    <a:spcPts val="0"/>
                  </a:spcBef>
                  <a:buClr>
                    <a:srgbClr val="548235"/>
                  </a:buClr>
                  <a:buFont typeface="Wingdings" panose="05000000000000000000" pitchFamily="2" charset="2"/>
                  <a:buChar char="§"/>
                  <a:defRPr sz="1200" kern="1200">
                    <a:solidFill>
                      <a:schemeClr val="bg2">
                        <a:lumMod val="50000"/>
                      </a:schemeClr>
                    </a:solidFill>
                    <a:latin typeface="Calibri" charset="0"/>
                    <a:ea typeface="Calibri" charset="0"/>
                    <a:cs typeface="Calibri" charset="0"/>
                  </a:defRPr>
                </a:lvl5pPr>
                <a:lvl6pPr marL="2634295"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6pPr>
                <a:lvl7pPr marL="3113258"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7pPr>
                <a:lvl8pPr marL="3592220"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8pPr>
                <a:lvl9pPr marL="4071183"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9pPr>
              </a:lstStyle>
              <a:p>
                <a:pPr marL="0" indent="0">
                  <a:spcBef>
                    <a:spcPts val="600"/>
                  </a:spcBef>
                  <a:buNone/>
                </a:pPr>
                <a:r>
                  <a:rPr lang="fr-FR" sz="1600" b="0" i="1" dirty="0" smtClean="0">
                    <a:solidFill>
                      <a:schemeClr val="tx1"/>
                    </a:solidFill>
                    <a:ea typeface="Cambria Math" panose="02040503050406030204" pitchFamily="18" charset="0"/>
                  </a:rPr>
                  <a:t>Leave-one-out</a:t>
                </a:r>
                <a:r>
                  <a:rPr lang="fr-FR" sz="1600" b="0" dirty="0" smtClean="0">
                    <a:solidFill>
                      <a:schemeClr val="tx1"/>
                    </a:solidFill>
                    <a:ea typeface="Cambria Math" panose="02040503050406030204" pitchFamily="18" charset="0"/>
                  </a:rPr>
                  <a:t> (</a:t>
                </a:r>
                <a14:m>
                  <m:oMath xmlns:m="http://schemas.openxmlformats.org/officeDocument/2006/math">
                    <m:r>
                      <a:rPr lang="fr-FR" sz="1600" b="0" i="1" smtClean="0">
                        <a:solidFill>
                          <a:schemeClr val="tx1"/>
                        </a:solidFill>
                        <a:latin typeface="Cambria Math" panose="02040503050406030204" pitchFamily="18" charset="0"/>
                        <a:ea typeface="Cambria Math" panose="02040503050406030204" pitchFamily="18" charset="0"/>
                      </a:rPr>
                      <m:t>𝑁</m:t>
                    </m:r>
                    <m:r>
                      <a:rPr lang="fr-FR" sz="1600" b="0" i="1" smtClean="0">
                        <a:solidFill>
                          <a:schemeClr val="tx1"/>
                        </a:solidFill>
                        <a:latin typeface="Cambria Math" panose="02040503050406030204" pitchFamily="18" charset="0"/>
                        <a:ea typeface="Cambria Math" panose="02040503050406030204" pitchFamily="18" charset="0"/>
                      </a:rPr>
                      <m:t>=9</m:t>
                    </m:r>
                  </m:oMath>
                </a14:m>
                <a:r>
                  <a:rPr lang="fr-FR" sz="1600" b="0" dirty="0" smtClean="0">
                    <a:solidFill>
                      <a:schemeClr val="tx1"/>
                    </a:solidFill>
                    <a:ea typeface="Cambria Math" panose="02040503050406030204" pitchFamily="18" charset="0"/>
                  </a:rPr>
                  <a:t>)</a:t>
                </a:r>
              </a:p>
              <a:p>
                <a:pPr marL="0" indent="0" algn="r">
                  <a:buNone/>
                </a:pPr>
                <a:r>
                  <a:rPr lang="fr-FR" sz="1600" b="0" dirty="0" smtClean="0">
                    <a:solidFill>
                      <a:schemeClr val="tx1"/>
                    </a:solidFill>
                    <a:ea typeface="Cambria Math" panose="02040503050406030204" pitchFamily="18" charset="0"/>
                  </a:rPr>
                  <a:t>     </a:t>
                </a:r>
                <a14:m>
                  <m:oMath xmlns:m="http://schemas.openxmlformats.org/officeDocument/2006/math">
                    <m:r>
                      <m:rPr>
                        <m:sty m:val="p"/>
                      </m:rPr>
                      <a:rPr lang="fr-FR" sz="1600" b="0" i="0" smtClean="0">
                        <a:solidFill>
                          <a:schemeClr val="tx1"/>
                        </a:solidFill>
                        <a:latin typeface="Cambria Math" panose="02040503050406030204" pitchFamily="18" charset="0"/>
                        <a:ea typeface="Cambria Math" panose="02040503050406030204" pitchFamily="18" charset="0"/>
                      </a:rPr>
                      <m:t>RMS</m:t>
                    </m:r>
                    <m:sSup>
                      <m:sSupPr>
                        <m:ctrlPr>
                          <a:rPr lang="fr-FR" sz="1600" b="0" i="1" smtClean="0">
                            <a:solidFill>
                              <a:schemeClr val="tx1"/>
                            </a:solidFill>
                            <a:latin typeface="Cambria Math" panose="02040503050406030204" pitchFamily="18" charset="0"/>
                            <a:ea typeface="Cambria Math" panose="02040503050406030204" pitchFamily="18" charset="0"/>
                          </a:rPr>
                        </m:ctrlPr>
                      </m:sSupPr>
                      <m:e>
                        <m:r>
                          <m:rPr>
                            <m:sty m:val="p"/>
                          </m:rPr>
                          <a:rPr lang="fr-FR" sz="1600" b="0" i="0" smtClean="0">
                            <a:solidFill>
                              <a:schemeClr val="tx1"/>
                            </a:solidFill>
                            <a:latin typeface="Cambria Math" panose="02040503050406030204" pitchFamily="18" charset="0"/>
                            <a:ea typeface="Cambria Math" panose="02040503050406030204" pitchFamily="18" charset="0"/>
                          </a:rPr>
                          <m:t>E</m:t>
                        </m:r>
                      </m:e>
                      <m:sup>
                        <m:r>
                          <a:rPr lang="fr-FR" sz="1600" b="0" i="0" smtClean="0">
                            <a:solidFill>
                              <a:schemeClr val="tx1"/>
                            </a:solidFill>
                            <a:latin typeface="Cambria Math" panose="02040503050406030204" pitchFamily="18" charset="0"/>
                            <a:ea typeface="Cambria Math" panose="02040503050406030204" pitchFamily="18" charset="0"/>
                          </a:rPr>
                          <m:t>2</m:t>
                        </m:r>
                      </m:sup>
                    </m:sSup>
                  </m:oMath>
                </a14:m>
                <a:r>
                  <a:rPr lang="fr-FR" sz="1600" b="0" dirty="0" smtClean="0">
                    <a:solidFill>
                      <a:schemeClr val="tx1"/>
                    </a:solidFill>
                    <a:latin typeface="Calibri" panose="020F0502020204030204" pitchFamily="34" charset="0"/>
                    <a:ea typeface="Cambria Math" panose="02040503050406030204" pitchFamily="18" charset="0"/>
                    <a:cs typeface="Calibri" panose="020F0502020204030204" pitchFamily="34" charset="0"/>
                  </a:rPr>
                  <a:t> →</a:t>
                </a:r>
              </a:p>
              <a:p>
                <a:pPr marL="0" indent="0">
                  <a:spcBef>
                    <a:spcPts val="600"/>
                  </a:spcBef>
                  <a:buNone/>
                </a:pPr>
                <a:r>
                  <a:rPr lang="fr-FR" sz="1400" dirty="0" smtClean="0">
                    <a:solidFill>
                      <a:schemeClr val="tx1"/>
                    </a:solidFill>
                    <a:latin typeface="Calibri" panose="020F0502020204030204" pitchFamily="34" charset="0"/>
                    <a:ea typeface="Cambria Math" panose="02040503050406030204" pitchFamily="18" charset="0"/>
                    <a:cs typeface="Calibri" panose="020F0502020204030204" pitchFamily="34" charset="0"/>
                  </a:rPr>
                  <a:t>BMA-PRESS</a:t>
                </a:r>
                <a:r>
                  <a:rPr lang="fr-FR" sz="1600" b="0" dirty="0" smtClean="0">
                    <a:solidFill>
                      <a:schemeClr val="tx1"/>
                    </a:solidFill>
                    <a:latin typeface="Calibri" panose="020F0502020204030204" pitchFamily="34" charset="0"/>
                    <a:ea typeface="Cambria Math" panose="02040503050406030204" pitchFamily="18" charset="0"/>
                    <a:cs typeface="Calibri" panose="020F0502020204030204" pitchFamily="34" charset="0"/>
                  </a:rPr>
                  <a:t> : </a:t>
                </a:r>
                <a14:m>
                  <m:oMath xmlns:m="http://schemas.openxmlformats.org/officeDocument/2006/math">
                    <m:r>
                      <a:rPr lang="fr-FR" sz="1600" b="0" i="1" smtClean="0">
                        <a:solidFill>
                          <a:schemeClr val="tx1"/>
                        </a:solidFill>
                        <a:latin typeface="Cambria Math" panose="02040503050406030204" pitchFamily="18" charset="0"/>
                        <a:ea typeface="Cambria Math" panose="02040503050406030204" pitchFamily="18" charset="0"/>
                      </a:rPr>
                      <m:t>𝑃</m:t>
                    </m:r>
                    <m:d>
                      <m:dPr>
                        <m:ctrlPr>
                          <a:rPr lang="fr-FR" sz="1600" b="0" i="1" smtClean="0">
                            <a:solidFill>
                              <a:schemeClr val="tx1"/>
                            </a:solidFill>
                            <a:latin typeface="Cambria Math" panose="02040503050406030204" pitchFamily="18" charset="0"/>
                            <a:ea typeface="Cambria Math" panose="02040503050406030204" pitchFamily="18" charset="0"/>
                          </a:rPr>
                        </m:ctrlPr>
                      </m:dPr>
                      <m:e>
                        <m:r>
                          <a:rPr lang="fr-FR" sz="1600" b="0" i="1" smtClean="0">
                            <a:solidFill>
                              <a:schemeClr val="tx1"/>
                            </a:solidFill>
                            <a:latin typeface="Cambria Math" panose="02040503050406030204" pitchFamily="18" charset="0"/>
                            <a:ea typeface="Cambria Math" panose="02040503050406030204" pitchFamily="18" charset="0"/>
                          </a:rPr>
                          <m:t>𝑦</m:t>
                        </m:r>
                      </m:e>
                      <m:e>
                        <m:r>
                          <a:rPr lang="fr-FR" sz="1600" b="0" i="1" smtClean="0">
                            <a:solidFill>
                              <a:schemeClr val="tx1"/>
                            </a:solidFill>
                            <a:latin typeface="Cambria Math" panose="02040503050406030204" pitchFamily="18" charset="0"/>
                            <a:ea typeface="Cambria Math" panose="02040503050406030204" pitchFamily="18" charset="0"/>
                          </a:rPr>
                          <m:t>𝒟</m:t>
                        </m:r>
                      </m:e>
                    </m:d>
                    <m:r>
                      <a:rPr lang="fr-FR" sz="1600" b="0" i="1" smtClean="0">
                        <a:solidFill>
                          <a:schemeClr val="tx1"/>
                        </a:solidFill>
                        <a:latin typeface="Cambria Math" panose="02040503050406030204" pitchFamily="18" charset="0"/>
                        <a:ea typeface="Cambria Math" panose="02040503050406030204" pitchFamily="18" charset="0"/>
                      </a:rPr>
                      <m:t>=</m:t>
                    </m:r>
                    <m:nary>
                      <m:naryPr>
                        <m:chr m:val="∑"/>
                        <m:supHide m:val="on"/>
                        <m:ctrlPr>
                          <a:rPr lang="fr-FR" sz="1600" b="0" i="1" smtClean="0">
                            <a:solidFill>
                              <a:schemeClr val="tx1"/>
                            </a:solidFill>
                            <a:latin typeface="Cambria Math" panose="02040503050406030204" pitchFamily="18" charset="0"/>
                            <a:ea typeface="Cambria Math" panose="02040503050406030204" pitchFamily="18" charset="0"/>
                          </a:rPr>
                        </m:ctrlPr>
                      </m:naryPr>
                      <m:sub>
                        <m:r>
                          <m:rPr>
                            <m:brk m:alnAt="7"/>
                          </m:rPr>
                          <a:rPr lang="fr-FR" sz="1600" b="0" i="1" smtClean="0">
                            <a:solidFill>
                              <a:schemeClr val="tx1"/>
                            </a:solidFill>
                            <a:latin typeface="Cambria Math" panose="02040503050406030204" pitchFamily="18" charset="0"/>
                            <a:ea typeface="Cambria Math" panose="02040503050406030204" pitchFamily="18" charset="0"/>
                          </a:rPr>
                          <m:t>𝑘</m:t>
                        </m:r>
                      </m:sub>
                      <m:sup/>
                      <m:e>
                        <m:r>
                          <a:rPr lang="fr-FR" sz="1600" b="0" i="1" smtClean="0">
                            <a:solidFill>
                              <a:schemeClr val="tx1"/>
                            </a:solidFill>
                            <a:latin typeface="Cambria Math" panose="02040503050406030204" pitchFamily="18" charset="0"/>
                            <a:ea typeface="Cambria Math" panose="02040503050406030204" pitchFamily="18" charset="0"/>
                          </a:rPr>
                          <m:t>𝑃</m:t>
                        </m:r>
                        <m:d>
                          <m:dPr>
                            <m:ctrlPr>
                              <a:rPr lang="fr-FR" sz="1600" b="0" i="1" smtClean="0">
                                <a:solidFill>
                                  <a:schemeClr val="tx1"/>
                                </a:solidFill>
                                <a:latin typeface="Cambria Math" panose="02040503050406030204" pitchFamily="18" charset="0"/>
                                <a:ea typeface="Cambria Math" panose="02040503050406030204" pitchFamily="18" charset="0"/>
                              </a:rPr>
                            </m:ctrlPr>
                          </m:dPr>
                          <m:e>
                            <m:sSub>
                              <m:sSubPr>
                                <m:ctrlPr>
                                  <a:rPr lang="fr-FR" sz="1600" b="0" i="1" smtClean="0">
                                    <a:solidFill>
                                      <a:schemeClr val="tx1"/>
                                    </a:solidFill>
                                    <a:latin typeface="Cambria Math" panose="02040503050406030204" pitchFamily="18" charset="0"/>
                                    <a:ea typeface="Cambria Math" panose="02040503050406030204" pitchFamily="18" charset="0"/>
                                  </a:rPr>
                                </m:ctrlPr>
                              </m:sSubPr>
                              <m:e>
                                <m:r>
                                  <a:rPr lang="fr-FR" sz="1600" b="0" i="1" smtClean="0">
                                    <a:solidFill>
                                      <a:schemeClr val="tx1"/>
                                    </a:solidFill>
                                    <a:latin typeface="Cambria Math" panose="02040503050406030204" pitchFamily="18" charset="0"/>
                                    <a:ea typeface="Cambria Math" panose="02040503050406030204" pitchFamily="18" charset="0"/>
                                  </a:rPr>
                                  <m:t>𝑦</m:t>
                                </m:r>
                              </m:e>
                              <m:sub>
                                <m:r>
                                  <a:rPr lang="fr-FR" sz="1600" b="0" i="1" smtClean="0">
                                    <a:solidFill>
                                      <a:schemeClr val="tx1"/>
                                    </a:solidFill>
                                    <a:latin typeface="Cambria Math" panose="02040503050406030204" pitchFamily="18" charset="0"/>
                                    <a:ea typeface="Cambria Math" panose="02040503050406030204" pitchFamily="18" charset="0"/>
                                  </a:rPr>
                                  <m:t>𝑘</m:t>
                                </m:r>
                              </m:sub>
                            </m:sSub>
                          </m:e>
                          <m:e>
                            <m:r>
                              <a:rPr lang="fr-FR" sz="1600" b="0" i="1" smtClean="0">
                                <a:solidFill>
                                  <a:schemeClr val="tx1"/>
                                </a:solidFill>
                                <a:latin typeface="Cambria Math" panose="02040503050406030204" pitchFamily="18" charset="0"/>
                                <a:ea typeface="Cambria Math" panose="02040503050406030204" pitchFamily="18" charset="0"/>
                              </a:rPr>
                              <m:t>𝒟</m:t>
                            </m:r>
                          </m:e>
                        </m:d>
                        <m:r>
                          <a:rPr lang="fr-FR" sz="1600" b="0" i="1" smtClean="0">
                            <a:solidFill>
                              <a:schemeClr val="tx1"/>
                            </a:solidFill>
                            <a:latin typeface="Cambria Math" panose="02040503050406030204" pitchFamily="18" charset="0"/>
                            <a:ea typeface="Cambria Math" panose="02040503050406030204" pitchFamily="18" charset="0"/>
                          </a:rPr>
                          <m:t>𝑃</m:t>
                        </m:r>
                        <m:r>
                          <a:rPr lang="fr-FR" sz="1600" b="0" i="1" smtClean="0">
                            <a:solidFill>
                              <a:schemeClr val="tx1"/>
                            </a:solidFill>
                            <a:latin typeface="Cambria Math" panose="02040503050406030204" pitchFamily="18" charset="0"/>
                            <a:ea typeface="Cambria Math" panose="02040503050406030204" pitchFamily="18" charset="0"/>
                          </a:rPr>
                          <m:t>(</m:t>
                        </m:r>
                        <m:sSub>
                          <m:sSubPr>
                            <m:ctrlPr>
                              <a:rPr lang="fr-FR" sz="1600" b="0" i="1" smtClean="0">
                                <a:solidFill>
                                  <a:schemeClr val="tx1"/>
                                </a:solidFill>
                                <a:latin typeface="Cambria Math" panose="02040503050406030204" pitchFamily="18" charset="0"/>
                                <a:ea typeface="Cambria Math" panose="02040503050406030204" pitchFamily="18" charset="0"/>
                              </a:rPr>
                            </m:ctrlPr>
                          </m:sSubPr>
                          <m:e>
                            <m:r>
                              <a:rPr lang="fr-FR" sz="1600" b="0" i="1" smtClean="0">
                                <a:solidFill>
                                  <a:schemeClr val="tx1"/>
                                </a:solidFill>
                                <a:latin typeface="Cambria Math" panose="02040503050406030204" pitchFamily="18" charset="0"/>
                                <a:ea typeface="Cambria Math" panose="02040503050406030204" pitchFamily="18" charset="0"/>
                              </a:rPr>
                              <m:t>𝑦</m:t>
                            </m:r>
                          </m:e>
                          <m:sub>
                            <m:r>
                              <a:rPr lang="fr-FR" sz="1600" b="0" i="1" smtClean="0">
                                <a:solidFill>
                                  <a:schemeClr val="tx1"/>
                                </a:solidFill>
                                <a:latin typeface="Cambria Math" panose="02040503050406030204" pitchFamily="18" charset="0"/>
                                <a:ea typeface="Cambria Math" panose="02040503050406030204" pitchFamily="18" charset="0"/>
                              </a:rPr>
                              <m:t>𝑘</m:t>
                            </m:r>
                          </m:sub>
                        </m:sSub>
                        <m:r>
                          <a:rPr lang="fr-FR" sz="1600" b="0" i="1" smtClean="0">
                            <a:solidFill>
                              <a:schemeClr val="tx1"/>
                            </a:solidFill>
                            <a:latin typeface="Cambria Math" panose="02040503050406030204" pitchFamily="18" charset="0"/>
                            <a:ea typeface="Cambria Math" panose="02040503050406030204" pitchFamily="18" charset="0"/>
                          </a:rPr>
                          <m:t>|</m:t>
                        </m:r>
                        <m:r>
                          <a:rPr lang="fr-FR" sz="1600" b="0" i="1" smtClean="0">
                            <a:solidFill>
                              <a:schemeClr val="tx1"/>
                            </a:solidFill>
                            <a:latin typeface="Cambria Math" panose="02040503050406030204" pitchFamily="18" charset="0"/>
                            <a:ea typeface="Cambria Math" panose="02040503050406030204" pitchFamily="18" charset="0"/>
                          </a:rPr>
                          <m:t>𝒟</m:t>
                        </m:r>
                        <m:r>
                          <a:rPr lang="fr-FR" sz="1600" b="0" i="1" smtClean="0">
                            <a:solidFill>
                              <a:schemeClr val="tx1"/>
                            </a:solidFill>
                            <a:latin typeface="Cambria Math" panose="02040503050406030204" pitchFamily="18" charset="0"/>
                            <a:ea typeface="Cambria Math" panose="02040503050406030204" pitchFamily="18" charset="0"/>
                          </a:rPr>
                          <m:t>)</m:t>
                        </m:r>
                      </m:e>
                    </m:nary>
                  </m:oMath>
                </a14:m>
                <a:r>
                  <a:rPr lang="fr-FR" sz="1600" b="0" dirty="0" smtClean="0">
                    <a:solidFill>
                      <a:schemeClr val="tx1"/>
                    </a:solidFill>
                    <a:latin typeface="+mn-lt"/>
                    <a:ea typeface="Cambria Math" panose="02040503050406030204" pitchFamily="18" charset="0"/>
                  </a:rPr>
                  <a:t>.</a:t>
                </a:r>
              </a:p>
              <a:p>
                <a:pPr marL="0" indent="0">
                  <a:spcBef>
                    <a:spcPts val="600"/>
                  </a:spcBef>
                  <a:buNone/>
                </a:pPr>
                <a:r>
                  <a:rPr lang="fr-FR" sz="1600" dirty="0" smtClean="0">
                    <a:solidFill>
                      <a:schemeClr val="tx1"/>
                    </a:solidFill>
                    <a:latin typeface="+mn-lt"/>
                    <a:ea typeface="Cambria Math" panose="02040503050406030204" pitchFamily="18" charset="0"/>
                  </a:rPr>
                  <a:t>BMA : </a:t>
                </a:r>
                <a:r>
                  <a:rPr lang="fr-FR" sz="1600" i="1" dirty="0" err="1" smtClean="0">
                    <a:solidFill>
                      <a:schemeClr val="tx1"/>
                    </a:solidFill>
                    <a:latin typeface="+mn-lt"/>
                    <a:ea typeface="Cambria Math" panose="02040503050406030204" pitchFamily="18" charset="0"/>
                  </a:rPr>
                  <a:t>B</a:t>
                </a:r>
                <a:r>
                  <a:rPr lang="fr-FR" sz="1600" b="0" i="1" dirty="0" err="1" smtClean="0">
                    <a:solidFill>
                      <a:schemeClr val="tx1"/>
                    </a:solidFill>
                    <a:latin typeface="+mn-lt"/>
                    <a:ea typeface="Cambria Math" panose="02040503050406030204" pitchFamily="18" charset="0"/>
                  </a:rPr>
                  <a:t>ayesian</a:t>
                </a:r>
                <a:r>
                  <a:rPr lang="fr-FR" sz="1600" b="0" i="1" dirty="0" smtClean="0">
                    <a:solidFill>
                      <a:schemeClr val="tx1"/>
                    </a:solidFill>
                    <a:latin typeface="+mn-lt"/>
                    <a:ea typeface="Cambria Math" panose="02040503050406030204" pitchFamily="18" charset="0"/>
                  </a:rPr>
                  <a:t> </a:t>
                </a:r>
                <a:r>
                  <a:rPr lang="fr-FR" sz="1600" i="1" dirty="0" smtClean="0">
                    <a:solidFill>
                      <a:schemeClr val="tx1"/>
                    </a:solidFill>
                    <a:latin typeface="+mn-lt"/>
                    <a:ea typeface="Cambria Math" panose="02040503050406030204" pitchFamily="18" charset="0"/>
                  </a:rPr>
                  <a:t>M</a:t>
                </a:r>
                <a:r>
                  <a:rPr lang="fr-FR" sz="1600" b="0" i="1" dirty="0" smtClean="0">
                    <a:solidFill>
                      <a:schemeClr val="tx1"/>
                    </a:solidFill>
                    <a:latin typeface="+mn-lt"/>
                    <a:ea typeface="Cambria Math" panose="02040503050406030204" pitchFamily="18" charset="0"/>
                  </a:rPr>
                  <a:t>odel </a:t>
                </a:r>
                <a:r>
                  <a:rPr lang="fr-FR" sz="1600" i="1" dirty="0" err="1" smtClean="0">
                    <a:solidFill>
                      <a:schemeClr val="tx1"/>
                    </a:solidFill>
                    <a:latin typeface="+mn-lt"/>
                    <a:ea typeface="Cambria Math" panose="02040503050406030204" pitchFamily="18" charset="0"/>
                  </a:rPr>
                  <a:t>A</a:t>
                </a:r>
                <a:r>
                  <a:rPr lang="fr-FR" sz="1600" b="0" i="1" dirty="0" err="1" smtClean="0">
                    <a:solidFill>
                      <a:schemeClr val="tx1"/>
                    </a:solidFill>
                    <a:latin typeface="+mn-lt"/>
                    <a:ea typeface="Cambria Math" panose="02040503050406030204" pitchFamily="18" charset="0"/>
                  </a:rPr>
                  <a:t>veraging</a:t>
                </a:r>
                <a:r>
                  <a:rPr lang="fr-FR" sz="1600" b="0" i="1" dirty="0" smtClean="0">
                    <a:solidFill>
                      <a:schemeClr val="tx1"/>
                    </a:solidFill>
                    <a:latin typeface="+mn-lt"/>
                    <a:ea typeface="Cambria Math" panose="02040503050406030204" pitchFamily="18" charset="0"/>
                  </a:rPr>
                  <a:t>.</a:t>
                </a:r>
              </a:p>
            </p:txBody>
          </p:sp>
        </mc:Choice>
        <mc:Fallback xmlns="">
          <p:sp>
            <p:nvSpPr>
              <p:cNvPr id="11" name="Espace réservé du contenu 4"/>
              <p:cNvSpPr txBox="1">
                <a:spLocks noRot="1" noChangeAspect="1" noMove="1" noResize="1" noEditPoints="1" noAdjustHandles="1" noChangeArrowheads="1" noChangeShapeType="1" noTextEdit="1"/>
              </p:cNvSpPr>
              <p:nvPr/>
            </p:nvSpPr>
            <p:spPr>
              <a:xfrm>
                <a:off x="5101839" y="810492"/>
                <a:ext cx="2186628" cy="1760187"/>
              </a:xfrm>
              <a:prstGeom prst="rect">
                <a:avLst/>
              </a:prstGeom>
              <a:blipFill>
                <a:blip r:embed="rId7"/>
                <a:stretch>
                  <a:fillRect l="-11142" b="-2422"/>
                </a:stretch>
              </a:blipFill>
            </p:spPr>
            <p:txBody>
              <a:bodyPr/>
              <a:lstStyle/>
              <a:p>
                <a:r>
                  <a:rPr lang="en-US">
                    <a:noFill/>
                  </a:rPr>
                  <a:t> </a:t>
                </a:r>
              </a:p>
            </p:txBody>
          </p:sp>
        </mc:Fallback>
      </mc:AlternateContent>
      <p:sp>
        <p:nvSpPr>
          <p:cNvPr id="8" name="Rectangle 7"/>
          <p:cNvSpPr/>
          <p:nvPr/>
        </p:nvSpPr>
        <p:spPr>
          <a:xfrm>
            <a:off x="8084321" y="6699"/>
            <a:ext cx="283570" cy="1220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5050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
                                            <p:txEl>
                                              <p:pRg st="3" end="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5" end="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1">
                                            <p:txEl>
                                              <p:pRg st="3" end="3"/>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p>
            <a:pPr algn="ctr"/>
            <a:fld id="{854A34C9-9A4B-6445-85E1-F779B5E87362}" type="slidenum">
              <a:rPr lang="fr-FR" sz="1000">
                <a:solidFill>
                  <a:schemeClr val="bg1"/>
                </a:solidFill>
                <a:latin typeface="Arial" charset="0"/>
                <a:ea typeface="Arial" charset="0"/>
                <a:cs typeface="Arial" charset="0"/>
              </a:rPr>
              <a:pPr algn="ctr"/>
              <a:t>19</a:t>
            </a:fld>
            <a:endParaRPr lang="fr-FR" sz="1000" dirty="0">
              <a:solidFill>
                <a:schemeClr val="bg1"/>
              </a:solidFill>
              <a:latin typeface="Arial" charset="0"/>
              <a:ea typeface="Arial" charset="0"/>
              <a:cs typeface="Arial" charset="0"/>
            </a:endParaRPr>
          </a:p>
        </p:txBody>
      </p:sp>
      <mc:AlternateContent xmlns:mc="http://schemas.openxmlformats.org/markup-compatibility/2006" xmlns:a14="http://schemas.microsoft.com/office/drawing/2010/main">
        <mc:Choice Requires="a14">
          <p:sp>
            <p:nvSpPr>
              <p:cNvPr id="24" name="Espace réservé du contenu 4"/>
              <p:cNvSpPr txBox="1">
                <a:spLocks/>
              </p:cNvSpPr>
              <p:nvPr/>
            </p:nvSpPr>
            <p:spPr>
              <a:xfrm>
                <a:off x="136609" y="773396"/>
                <a:ext cx="8760502" cy="5468895"/>
              </a:xfrm>
              <a:prstGeom prst="rect">
                <a:avLst/>
              </a:prstGeom>
            </p:spPr>
            <p:txBody>
              <a:bodyPr vert="horz" wrap="square" lIns="127723" tIns="63862" rIns="127723" bIns="63862" rtlCol="0">
                <a:spAutoFit/>
              </a:bodyPr>
              <a:lstStyle>
                <a:lvl1pPr marL="239481" indent="-239481" algn="l" defTabSz="957925" rtl="0" eaLnBrk="1" latinLnBrk="0" hangingPunct="1">
                  <a:lnSpc>
                    <a:spcPct val="100000"/>
                  </a:lnSpc>
                  <a:spcBef>
                    <a:spcPts val="0"/>
                  </a:spcBef>
                  <a:buClr>
                    <a:srgbClr val="548235"/>
                  </a:buClr>
                  <a:buSzPct val="80000"/>
                  <a:buFont typeface="Wingdings 3" panose="05040102010807070707" pitchFamily="18" charset="2"/>
                  <a:buChar char=""/>
                  <a:defRPr sz="1800" b="1" kern="1200">
                    <a:solidFill>
                      <a:schemeClr val="bg2">
                        <a:lumMod val="50000"/>
                      </a:schemeClr>
                    </a:solidFill>
                    <a:latin typeface="Calibri" charset="0"/>
                    <a:ea typeface="Calibri" charset="0"/>
                    <a:cs typeface="Calibri" charset="0"/>
                  </a:defRPr>
                </a:lvl1pPr>
                <a:lvl2pPr marL="718444" indent="-239481" algn="l" defTabSz="957925" rtl="0" eaLnBrk="1" latinLnBrk="0" hangingPunct="1">
                  <a:lnSpc>
                    <a:spcPct val="100000"/>
                  </a:lnSpc>
                  <a:spcBef>
                    <a:spcPts val="0"/>
                  </a:spcBef>
                  <a:buClr>
                    <a:srgbClr val="548235"/>
                  </a:buClr>
                  <a:buFont typeface="Calibri" panose="020F0502020204030204" pitchFamily="34" charset="0"/>
                  <a:buChar char="-"/>
                  <a:defRPr sz="1600" kern="1200">
                    <a:solidFill>
                      <a:schemeClr val="bg2">
                        <a:lumMod val="50000"/>
                      </a:schemeClr>
                    </a:solidFill>
                    <a:latin typeface="Calibri" charset="0"/>
                    <a:ea typeface="Calibri" charset="0"/>
                    <a:cs typeface="Calibri" charset="0"/>
                  </a:defRPr>
                </a:lvl2pPr>
                <a:lvl3pPr marL="1197407" indent="-239481" algn="l" defTabSz="957925" rtl="0" eaLnBrk="1" latinLnBrk="0" hangingPunct="1">
                  <a:lnSpc>
                    <a:spcPct val="100000"/>
                  </a:lnSpc>
                  <a:spcBef>
                    <a:spcPts val="0"/>
                  </a:spcBef>
                  <a:buClr>
                    <a:srgbClr val="548235"/>
                  </a:buClr>
                  <a:buFont typeface="Wingdings" panose="05000000000000000000" pitchFamily="2" charset="2"/>
                  <a:buChar char="§"/>
                  <a:defRPr sz="1400" kern="1200">
                    <a:solidFill>
                      <a:schemeClr val="bg2">
                        <a:lumMod val="50000"/>
                      </a:schemeClr>
                    </a:solidFill>
                    <a:latin typeface="Calibri" charset="0"/>
                    <a:ea typeface="Calibri" charset="0"/>
                    <a:cs typeface="Calibri" charset="0"/>
                  </a:defRPr>
                </a:lvl3pPr>
                <a:lvl4pPr marL="1676370" indent="-239481" algn="l" defTabSz="957925" rtl="0" eaLnBrk="1" latinLnBrk="0" hangingPunct="1">
                  <a:lnSpc>
                    <a:spcPct val="100000"/>
                  </a:lnSpc>
                  <a:spcBef>
                    <a:spcPts val="0"/>
                  </a:spcBef>
                  <a:buClr>
                    <a:srgbClr val="548235"/>
                  </a:buClr>
                  <a:buFont typeface="Calibri" panose="020F0502020204030204" pitchFamily="34" charset="0"/>
                  <a:buChar char="-"/>
                  <a:defRPr sz="1200" kern="1200">
                    <a:solidFill>
                      <a:schemeClr val="bg2">
                        <a:lumMod val="50000"/>
                      </a:schemeClr>
                    </a:solidFill>
                    <a:latin typeface="Calibri" charset="0"/>
                    <a:ea typeface="Calibri" charset="0"/>
                    <a:cs typeface="Calibri" charset="0"/>
                  </a:defRPr>
                </a:lvl4pPr>
                <a:lvl5pPr marL="2155332" indent="-239481" algn="l" defTabSz="957925" rtl="0" eaLnBrk="1" latinLnBrk="0" hangingPunct="1">
                  <a:lnSpc>
                    <a:spcPct val="100000"/>
                  </a:lnSpc>
                  <a:spcBef>
                    <a:spcPts val="0"/>
                  </a:spcBef>
                  <a:buClr>
                    <a:srgbClr val="548235"/>
                  </a:buClr>
                  <a:buFont typeface="Wingdings" panose="05000000000000000000" pitchFamily="2" charset="2"/>
                  <a:buChar char="§"/>
                  <a:defRPr sz="1200" kern="1200">
                    <a:solidFill>
                      <a:schemeClr val="bg2">
                        <a:lumMod val="50000"/>
                      </a:schemeClr>
                    </a:solidFill>
                    <a:latin typeface="Calibri" charset="0"/>
                    <a:ea typeface="Calibri" charset="0"/>
                    <a:cs typeface="Calibri" charset="0"/>
                  </a:defRPr>
                </a:lvl5pPr>
                <a:lvl6pPr marL="2634295"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6pPr>
                <a:lvl7pPr marL="3113258"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7pPr>
                <a:lvl8pPr marL="3592220"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8pPr>
                <a:lvl9pPr marL="4071183"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9pPr>
              </a:lstStyle>
              <a:p>
                <a:pPr marL="0" indent="0" algn="just">
                  <a:buFont typeface="Wingdings 3" panose="05040102010807070707" pitchFamily="18" charset="2"/>
                  <a:buNone/>
                </a:pPr>
                <a:r>
                  <a:rPr lang="fr-FR" b="0" dirty="0" smtClean="0">
                    <a:solidFill>
                      <a:schemeClr val="tx1"/>
                    </a:solidFill>
                  </a:rPr>
                  <a:t>La modélisation d’un problème de manière probabiliste se divise en deux tâches :</a:t>
                </a:r>
              </a:p>
              <a:p>
                <a:pPr algn="just">
                  <a:buFontTx/>
                  <a:buChar char="-"/>
                </a:pPr>
                <a:r>
                  <a:rPr lang="fr-FR" b="0" dirty="0">
                    <a:solidFill>
                      <a:schemeClr val="tx1"/>
                    </a:solidFill>
                  </a:rPr>
                  <a:t>I</a:t>
                </a:r>
                <a:r>
                  <a:rPr lang="fr-FR" b="0" dirty="0" smtClean="0">
                    <a:solidFill>
                      <a:schemeClr val="tx1"/>
                    </a:solidFill>
                  </a:rPr>
                  <a:t>nférence = déterminer </a:t>
                </a:r>
                <a14:m>
                  <m:oMath xmlns:m="http://schemas.openxmlformats.org/officeDocument/2006/math">
                    <m:r>
                      <m:rPr>
                        <m:sty m:val="p"/>
                      </m:rPr>
                      <a:rPr lang="fr-FR" b="0" i="0" smtClean="0">
                        <a:solidFill>
                          <a:schemeClr val="tx1"/>
                        </a:solidFill>
                        <a:latin typeface="Cambria Math" panose="02040503050406030204" pitchFamily="18" charset="0"/>
                      </a:rPr>
                      <m:t>P</m:t>
                    </m:r>
                    <m:d>
                      <m:dPr>
                        <m:ctrlPr>
                          <a:rPr lang="fr-FR" b="0" i="1" smtClean="0">
                            <a:solidFill>
                              <a:schemeClr val="tx1"/>
                            </a:solidFill>
                            <a:latin typeface="Cambria Math" panose="02040503050406030204" pitchFamily="18" charset="0"/>
                          </a:rPr>
                        </m:ctrlPr>
                      </m:dPr>
                      <m:e>
                        <m:r>
                          <a:rPr lang="fr-FR" b="0" i="1" smtClean="0">
                            <a:solidFill>
                              <a:schemeClr val="tx1"/>
                            </a:solidFill>
                            <a:latin typeface="Cambria Math" panose="02040503050406030204" pitchFamily="18" charset="0"/>
                          </a:rPr>
                          <m:t>𝑌</m:t>
                        </m:r>
                        <m:r>
                          <a:rPr lang="fr-FR" b="0" i="1" smtClean="0">
                            <a:solidFill>
                              <a:schemeClr val="tx1"/>
                            </a:solidFill>
                            <a:latin typeface="Cambria Math" panose="02040503050406030204" pitchFamily="18" charset="0"/>
                          </a:rPr>
                          <m:t>=</m:t>
                        </m:r>
                        <m:r>
                          <a:rPr lang="fr-FR" b="0" i="1" smtClean="0">
                            <a:solidFill>
                              <a:schemeClr val="tx1"/>
                            </a:solidFill>
                            <a:latin typeface="Cambria Math" panose="02040503050406030204" pitchFamily="18" charset="0"/>
                          </a:rPr>
                          <m:t>𝑐</m:t>
                        </m:r>
                      </m:e>
                      <m:e>
                        <m:r>
                          <a:rPr lang="fr-FR" b="0" i="1" smtClean="0">
                            <a:solidFill>
                              <a:schemeClr val="tx1"/>
                            </a:solidFill>
                            <a:latin typeface="Cambria Math" panose="02040503050406030204" pitchFamily="18" charset="0"/>
                          </a:rPr>
                          <m:t>𝑋</m:t>
                        </m:r>
                      </m:e>
                    </m:d>
                    <m:r>
                      <a:rPr lang="fr-FR" b="0" i="1" smtClean="0">
                        <a:solidFill>
                          <a:schemeClr val="tx1"/>
                        </a:solidFill>
                        <a:latin typeface="Cambria Math" panose="02040503050406030204" pitchFamily="18" charset="0"/>
                      </a:rPr>
                      <m:t>.</m:t>
                    </m:r>
                  </m:oMath>
                </a14:m>
                <a:endParaRPr lang="fr-FR" b="0" dirty="0" smtClean="0">
                  <a:solidFill>
                    <a:schemeClr val="tx1"/>
                  </a:solidFill>
                </a:endParaRPr>
              </a:p>
              <a:p>
                <a:pPr algn="just">
                  <a:buFontTx/>
                  <a:buChar char="-"/>
                </a:pPr>
                <a:r>
                  <a:rPr lang="fr-FR" b="0" dirty="0" smtClean="0">
                    <a:solidFill>
                      <a:schemeClr val="tx1"/>
                    </a:solidFill>
                  </a:rPr>
                  <a:t>Prédiction = appliquer une règle de décision.</a:t>
                </a:r>
              </a:p>
              <a:p>
                <a:pPr marL="0" indent="0" algn="just">
                  <a:spcBef>
                    <a:spcPts val="600"/>
                  </a:spcBef>
                  <a:buNone/>
                </a:pPr>
                <a:r>
                  <a:rPr lang="fr-FR" b="0" dirty="0" smtClean="0">
                    <a:solidFill>
                      <a:schemeClr val="tx1"/>
                    </a:solidFill>
                  </a:rPr>
                  <a:t>La loi </a:t>
                </a:r>
                <a14:m>
                  <m:oMath xmlns:m="http://schemas.openxmlformats.org/officeDocument/2006/math">
                    <m:r>
                      <m:rPr>
                        <m:sty m:val="p"/>
                      </m:rPr>
                      <a:rPr lang="fr-FR" b="0" i="0">
                        <a:solidFill>
                          <a:schemeClr val="tx1"/>
                        </a:solidFill>
                        <a:latin typeface="Cambria Math" panose="02040503050406030204" pitchFamily="18" charset="0"/>
                      </a:rPr>
                      <m:t>P</m:t>
                    </m:r>
                    <m:d>
                      <m:dPr>
                        <m:ctrlPr>
                          <a:rPr lang="fr-FR" b="0" i="1">
                            <a:solidFill>
                              <a:schemeClr val="tx1"/>
                            </a:solidFill>
                            <a:latin typeface="Cambria Math" panose="02040503050406030204" pitchFamily="18" charset="0"/>
                          </a:rPr>
                        </m:ctrlPr>
                      </m:dPr>
                      <m:e>
                        <m:r>
                          <a:rPr lang="fr-FR" b="0" i="1">
                            <a:solidFill>
                              <a:schemeClr val="tx1"/>
                            </a:solidFill>
                            <a:latin typeface="Cambria Math" panose="02040503050406030204" pitchFamily="18" charset="0"/>
                          </a:rPr>
                          <m:t>𝑌</m:t>
                        </m:r>
                        <m:r>
                          <a:rPr lang="fr-FR" b="0" i="1">
                            <a:solidFill>
                              <a:schemeClr val="tx1"/>
                            </a:solidFill>
                            <a:latin typeface="Cambria Math" panose="02040503050406030204" pitchFamily="18" charset="0"/>
                          </a:rPr>
                          <m:t>=</m:t>
                        </m:r>
                        <m:r>
                          <a:rPr lang="fr-FR" b="0" i="1">
                            <a:solidFill>
                              <a:schemeClr val="tx1"/>
                            </a:solidFill>
                            <a:latin typeface="Cambria Math" panose="02040503050406030204" pitchFamily="18" charset="0"/>
                          </a:rPr>
                          <m:t>𝑐</m:t>
                        </m:r>
                      </m:e>
                      <m:e>
                        <m:r>
                          <a:rPr lang="fr-FR" b="0" i="1">
                            <a:solidFill>
                              <a:schemeClr val="tx1"/>
                            </a:solidFill>
                            <a:latin typeface="Cambria Math" panose="02040503050406030204" pitchFamily="18" charset="0"/>
                          </a:rPr>
                          <m:t>𝑋</m:t>
                        </m:r>
                      </m:e>
                    </m:d>
                  </m:oMath>
                </a14:m>
                <a:r>
                  <a:rPr lang="fr-FR" b="0" dirty="0" smtClean="0">
                    <a:solidFill>
                      <a:schemeClr val="tx1"/>
                    </a:solidFill>
                  </a:rPr>
                  <a:t> est modélisée de manière paramétrique et le problème d’inférence se résout en s’appuyant sur (1) la loi de Bayes et (2) sur des estimateurs (MLE ou Bayes) pour en déterminer les paramètres.</a:t>
                </a:r>
              </a:p>
              <a:p>
                <a:pPr marL="0" indent="0" algn="just">
                  <a:spcBef>
                    <a:spcPts val="600"/>
                  </a:spcBef>
                  <a:buNone/>
                </a:pPr>
                <a:r>
                  <a:rPr lang="fr-FR" b="0" dirty="0" smtClean="0">
                    <a:solidFill>
                      <a:schemeClr val="tx1"/>
                    </a:solidFill>
                  </a:rPr>
                  <a:t>La règle de décision de Bayes, qui consiste à minimiser l’espérance de la perte, contraste avec la règle de minimisation du risque empirique.  </a:t>
                </a:r>
              </a:p>
              <a:p>
                <a:pPr marL="0" indent="0" algn="just">
                  <a:buNone/>
                </a:pPr>
                <a:endParaRPr lang="fr-FR" b="0" dirty="0">
                  <a:solidFill>
                    <a:schemeClr val="tx1"/>
                  </a:solidFill>
                </a:endParaRPr>
              </a:p>
              <a:p>
                <a:pPr marL="0" indent="0">
                  <a:buNone/>
                </a:pPr>
                <a:r>
                  <a:rPr lang="fr-FR" sz="1600" dirty="0">
                    <a:solidFill>
                      <a:schemeClr val="tx1">
                        <a:lumMod val="50000"/>
                      </a:schemeClr>
                    </a:solidFill>
                  </a:rPr>
                  <a:t>Pour aller plus loin :</a:t>
                </a:r>
              </a:p>
              <a:p>
                <a:pPr marL="0" indent="0">
                  <a:spcAft>
                    <a:spcPts val="600"/>
                  </a:spcAft>
                  <a:buNone/>
                </a:pPr>
                <a:r>
                  <a:rPr lang="fr-FR" sz="1600" dirty="0" smtClean="0">
                    <a:solidFill>
                      <a:schemeClr val="tx1">
                        <a:lumMod val="50000"/>
                      </a:schemeClr>
                    </a:solidFill>
                  </a:rPr>
                  <a:t>Au-delà de la classification </a:t>
                </a:r>
                <a:r>
                  <a:rPr lang="fr-FR" sz="1600" b="0" dirty="0" smtClean="0">
                    <a:solidFill>
                      <a:schemeClr val="tx1">
                        <a:lumMod val="50000"/>
                      </a:schemeClr>
                    </a:solidFill>
                  </a:rPr>
                  <a:t>(régression) </a:t>
                </a:r>
                <a:r>
                  <a:rPr lang="fr-FR" sz="1600" dirty="0" smtClean="0">
                    <a:solidFill>
                      <a:schemeClr val="tx1">
                        <a:lumMod val="50000"/>
                      </a:schemeClr>
                    </a:solidFill>
                  </a:rPr>
                  <a:t>: </a:t>
                </a:r>
                <a:r>
                  <a:rPr lang="fr-FR" sz="1600" b="0" dirty="0" err="1" smtClean="0">
                    <a:solidFill>
                      <a:schemeClr val="tx1"/>
                    </a:solidFill>
                  </a:rPr>
                  <a:t>Dodge</a:t>
                </a:r>
                <a:r>
                  <a:rPr lang="fr-FR" sz="1600" b="0" dirty="0" smtClean="0">
                    <a:solidFill>
                      <a:schemeClr val="tx1"/>
                    </a:solidFill>
                  </a:rPr>
                  <a:t>, Y. &amp; </a:t>
                </a:r>
                <a:r>
                  <a:rPr lang="fr-FR" sz="1600" b="0" dirty="0" err="1" smtClean="0">
                    <a:solidFill>
                      <a:schemeClr val="tx1"/>
                    </a:solidFill>
                  </a:rPr>
                  <a:t>Rousson</a:t>
                </a:r>
                <a:r>
                  <a:rPr lang="fr-FR" sz="1600" b="0" dirty="0" smtClean="0">
                    <a:solidFill>
                      <a:schemeClr val="tx1"/>
                    </a:solidFill>
                  </a:rPr>
                  <a:t>, V. (2004). </a:t>
                </a:r>
                <a:r>
                  <a:rPr lang="fr-FR" sz="1600" b="0" i="1" dirty="0" smtClean="0">
                    <a:solidFill>
                      <a:schemeClr val="tx1"/>
                    </a:solidFill>
                  </a:rPr>
                  <a:t>Analyse de régression appliquée. </a:t>
                </a:r>
                <a:r>
                  <a:rPr lang="fr-FR" sz="1600" b="0" dirty="0" err="1" smtClean="0">
                    <a:solidFill>
                      <a:schemeClr val="tx1"/>
                    </a:solidFill>
                  </a:rPr>
                  <a:t>Dunod</a:t>
                </a:r>
                <a:r>
                  <a:rPr lang="fr-FR" sz="1600" b="0" dirty="0" smtClean="0">
                    <a:solidFill>
                      <a:schemeClr val="tx1"/>
                    </a:solidFill>
                  </a:rPr>
                  <a:t>.</a:t>
                </a:r>
                <a:endParaRPr lang="fr-FR" sz="1600" b="0" dirty="0">
                  <a:solidFill>
                    <a:schemeClr val="tx1"/>
                  </a:solidFill>
                </a:endParaRPr>
              </a:p>
              <a:p>
                <a:pPr marL="0" indent="0">
                  <a:spcAft>
                    <a:spcPts val="600"/>
                  </a:spcAft>
                  <a:buNone/>
                </a:pPr>
                <a:r>
                  <a:rPr lang="fr-FR" sz="1600" dirty="0" smtClean="0">
                    <a:solidFill>
                      <a:schemeClr val="tx1">
                        <a:lumMod val="50000"/>
                      </a:schemeClr>
                    </a:solidFill>
                  </a:rPr>
                  <a:t>MLE et estimation bayésienne : </a:t>
                </a:r>
                <a:r>
                  <a:rPr lang="fr-FR" sz="1600" b="0" dirty="0" smtClean="0">
                    <a:solidFill>
                      <a:schemeClr val="tx1"/>
                    </a:solidFill>
                  </a:rPr>
                  <a:t>Ross, S. M. (1987). Introduction to </a:t>
                </a:r>
                <a:r>
                  <a:rPr lang="fr-FR" sz="1600" b="0" dirty="0" err="1" smtClean="0">
                    <a:solidFill>
                      <a:schemeClr val="tx1"/>
                    </a:solidFill>
                  </a:rPr>
                  <a:t>probability</a:t>
                </a:r>
                <a:r>
                  <a:rPr lang="fr-FR" sz="1600" b="0" dirty="0" smtClean="0">
                    <a:solidFill>
                      <a:schemeClr val="tx1"/>
                    </a:solidFill>
                  </a:rPr>
                  <a:t> and </a:t>
                </a:r>
                <a:r>
                  <a:rPr lang="fr-FR" sz="1600" b="0" dirty="0" err="1" smtClean="0">
                    <a:solidFill>
                      <a:schemeClr val="tx1"/>
                    </a:solidFill>
                  </a:rPr>
                  <a:t>statistics</a:t>
                </a:r>
                <a:r>
                  <a:rPr lang="fr-FR" sz="1600" b="0" dirty="0" smtClean="0">
                    <a:solidFill>
                      <a:schemeClr val="tx1"/>
                    </a:solidFill>
                  </a:rPr>
                  <a:t> for </a:t>
                </a:r>
                <a:r>
                  <a:rPr lang="fr-FR" sz="1600" b="0" dirty="0" err="1" smtClean="0">
                    <a:solidFill>
                      <a:schemeClr val="tx1"/>
                    </a:solidFill>
                  </a:rPr>
                  <a:t>enginers</a:t>
                </a:r>
                <a:r>
                  <a:rPr lang="fr-FR" sz="1600" b="0" dirty="0" smtClean="0">
                    <a:solidFill>
                      <a:schemeClr val="tx1"/>
                    </a:solidFill>
                  </a:rPr>
                  <a:t> and </a:t>
                </a:r>
                <a:r>
                  <a:rPr lang="fr-FR" sz="1600" b="0" dirty="0" err="1" smtClean="0">
                    <a:solidFill>
                      <a:schemeClr val="tx1"/>
                    </a:solidFill>
                  </a:rPr>
                  <a:t>scientists</a:t>
                </a:r>
                <a:r>
                  <a:rPr lang="fr-FR" sz="1600" b="0" dirty="0" smtClean="0">
                    <a:solidFill>
                      <a:schemeClr val="tx1"/>
                    </a:solidFill>
                  </a:rPr>
                  <a:t>. </a:t>
                </a:r>
                <a:r>
                  <a:rPr lang="fr-FR" sz="1600" b="0" dirty="0" err="1" smtClean="0">
                    <a:solidFill>
                      <a:schemeClr val="tx1"/>
                    </a:solidFill>
                  </a:rPr>
                  <a:t>Wiley</a:t>
                </a:r>
                <a:r>
                  <a:rPr lang="fr-FR" sz="1600" b="0" dirty="0" smtClean="0">
                    <a:solidFill>
                      <a:schemeClr val="tx1"/>
                    </a:solidFill>
                  </a:rPr>
                  <a:t>, New York</a:t>
                </a:r>
                <a:r>
                  <a:rPr lang="fr-FR" sz="1600" b="0" i="1" dirty="0" smtClean="0">
                    <a:solidFill>
                      <a:schemeClr val="tx1"/>
                    </a:solidFill>
                  </a:rPr>
                  <a:t>.</a:t>
                </a:r>
              </a:p>
              <a:p>
                <a:pPr marL="0" indent="0">
                  <a:spcAft>
                    <a:spcPts val="600"/>
                  </a:spcAft>
                  <a:buNone/>
                </a:pPr>
                <a:r>
                  <a:rPr lang="fr-FR" sz="1600" dirty="0" smtClean="0">
                    <a:solidFill>
                      <a:schemeClr val="tx1">
                        <a:lumMod val="50000"/>
                      </a:schemeClr>
                    </a:solidFill>
                  </a:rPr>
                  <a:t>Approche bayésienne du ML : </a:t>
                </a:r>
                <a:r>
                  <a:rPr lang="fr-FR" sz="1600" b="0" dirty="0" smtClean="0">
                    <a:solidFill>
                      <a:schemeClr val="tx1"/>
                    </a:solidFill>
                  </a:rPr>
                  <a:t>Murphy, K. P. (2013). Machine </a:t>
                </a:r>
                <a:r>
                  <a:rPr lang="fr-FR" sz="1600" b="0" dirty="0" err="1" smtClean="0">
                    <a:solidFill>
                      <a:schemeClr val="tx1"/>
                    </a:solidFill>
                  </a:rPr>
                  <a:t>learning</a:t>
                </a:r>
                <a:r>
                  <a:rPr lang="fr-FR" sz="1600" b="0" dirty="0" smtClean="0">
                    <a:solidFill>
                      <a:schemeClr val="tx1"/>
                    </a:solidFill>
                  </a:rPr>
                  <a:t>: a </a:t>
                </a:r>
                <a:r>
                  <a:rPr lang="fr-FR" sz="1600" b="0" dirty="0" err="1" smtClean="0">
                    <a:solidFill>
                      <a:schemeClr val="tx1"/>
                    </a:solidFill>
                  </a:rPr>
                  <a:t>probabilistic</a:t>
                </a:r>
                <a:r>
                  <a:rPr lang="fr-FR" sz="1600" b="0" dirty="0" smtClean="0">
                    <a:solidFill>
                      <a:schemeClr val="tx1"/>
                    </a:solidFill>
                  </a:rPr>
                  <a:t> perspective. MIT </a:t>
                </a:r>
                <a:r>
                  <a:rPr lang="fr-FR" sz="1600" b="0" dirty="0" err="1" smtClean="0">
                    <a:solidFill>
                      <a:schemeClr val="tx1"/>
                    </a:solidFill>
                  </a:rPr>
                  <a:t>Press</a:t>
                </a:r>
                <a:r>
                  <a:rPr lang="fr-FR" sz="1600" b="0" dirty="0" smtClean="0">
                    <a:solidFill>
                      <a:schemeClr val="tx1"/>
                    </a:solidFill>
                  </a:rPr>
                  <a:t>, Cambridge, MA, 4th </a:t>
                </a:r>
                <a:r>
                  <a:rPr lang="fr-FR" sz="1600" b="0" dirty="0" err="1" smtClean="0">
                    <a:solidFill>
                      <a:schemeClr val="tx1"/>
                    </a:solidFill>
                  </a:rPr>
                  <a:t>edition</a:t>
                </a:r>
                <a:r>
                  <a:rPr lang="fr-FR" sz="1600" b="0" dirty="0" smtClean="0">
                    <a:solidFill>
                      <a:schemeClr val="tx1"/>
                    </a:solidFill>
                  </a:rPr>
                  <a:t>. Barber, D. (2012). </a:t>
                </a:r>
                <a:r>
                  <a:rPr lang="fr-FR" sz="1600" b="0" dirty="0" err="1" smtClean="0">
                    <a:solidFill>
                      <a:schemeClr val="tx1"/>
                    </a:solidFill>
                  </a:rPr>
                  <a:t>Bayesian</a:t>
                </a:r>
                <a:r>
                  <a:rPr lang="fr-FR" sz="1600" b="0" dirty="0" smtClean="0">
                    <a:solidFill>
                      <a:schemeClr val="tx1"/>
                    </a:solidFill>
                  </a:rPr>
                  <a:t> </a:t>
                </a:r>
                <a:r>
                  <a:rPr lang="fr-FR" sz="1600" b="0" dirty="0" err="1" smtClean="0">
                    <a:solidFill>
                      <a:schemeClr val="tx1"/>
                    </a:solidFill>
                  </a:rPr>
                  <a:t>reasoning</a:t>
                </a:r>
                <a:r>
                  <a:rPr lang="fr-FR" sz="1600" b="0" dirty="0" smtClean="0">
                    <a:solidFill>
                      <a:schemeClr val="tx1"/>
                    </a:solidFill>
                  </a:rPr>
                  <a:t> and ML. Cambridge </a:t>
                </a:r>
                <a:r>
                  <a:rPr lang="fr-FR" sz="1600" b="0" dirty="0" err="1" smtClean="0">
                    <a:solidFill>
                      <a:schemeClr val="tx1"/>
                    </a:solidFill>
                  </a:rPr>
                  <a:t>University</a:t>
                </a:r>
                <a:r>
                  <a:rPr lang="fr-FR" sz="1600" b="0" dirty="0" smtClean="0">
                    <a:solidFill>
                      <a:schemeClr val="tx1"/>
                    </a:solidFill>
                  </a:rPr>
                  <a:t> </a:t>
                </a:r>
                <a:r>
                  <a:rPr lang="fr-FR" sz="1600" b="0" dirty="0" err="1" smtClean="0">
                    <a:solidFill>
                      <a:schemeClr val="tx1"/>
                    </a:solidFill>
                  </a:rPr>
                  <a:t>Press</a:t>
                </a:r>
                <a:r>
                  <a:rPr lang="fr-FR" sz="1600" b="0" dirty="0" smtClean="0">
                    <a:solidFill>
                      <a:schemeClr val="tx1"/>
                    </a:solidFill>
                  </a:rPr>
                  <a:t>.</a:t>
                </a:r>
              </a:p>
              <a:p>
                <a:pPr marL="0" indent="0">
                  <a:spcAft>
                    <a:spcPts val="600"/>
                  </a:spcAft>
                  <a:buNone/>
                </a:pPr>
                <a:r>
                  <a:rPr lang="fr-FR" sz="1600" dirty="0" smtClean="0">
                    <a:solidFill>
                      <a:schemeClr val="tx1"/>
                    </a:solidFill>
                  </a:rPr>
                  <a:t>Classification naïve bayésienne </a:t>
                </a:r>
                <a:r>
                  <a:rPr lang="fr-FR" sz="1600" b="0" dirty="0" smtClean="0">
                    <a:solidFill>
                      <a:schemeClr val="tx1"/>
                    </a:solidFill>
                  </a:rPr>
                  <a:t>: Hand, D. J. </a:t>
                </a:r>
                <a:r>
                  <a:rPr lang="fr-FR" sz="1600" b="0" dirty="0">
                    <a:solidFill>
                      <a:schemeClr val="tx1"/>
                    </a:solidFill>
                  </a:rPr>
                  <a:t>&amp;</a:t>
                </a:r>
                <a:r>
                  <a:rPr lang="fr-FR" sz="1600" b="0" dirty="0" smtClean="0">
                    <a:solidFill>
                      <a:schemeClr val="tx1"/>
                    </a:solidFill>
                  </a:rPr>
                  <a:t> Hu, K. (2001). </a:t>
                </a:r>
                <a:r>
                  <a:rPr lang="fr-FR" sz="1600" b="0" dirty="0" err="1" smtClean="0">
                    <a:solidFill>
                      <a:schemeClr val="tx1"/>
                    </a:solidFill>
                  </a:rPr>
                  <a:t>Idiot’s</a:t>
                </a:r>
                <a:r>
                  <a:rPr lang="fr-FR" sz="1600" b="0" dirty="0" smtClean="0">
                    <a:solidFill>
                      <a:schemeClr val="tx1"/>
                    </a:solidFill>
                  </a:rPr>
                  <a:t> Bayes: not </a:t>
                </a:r>
                <a:r>
                  <a:rPr lang="fr-FR" sz="1600" b="0" dirty="0" err="1" smtClean="0">
                    <a:solidFill>
                      <a:schemeClr val="tx1"/>
                    </a:solidFill>
                  </a:rPr>
                  <a:t>stupid</a:t>
                </a:r>
                <a:r>
                  <a:rPr lang="fr-FR" sz="1600" b="0" dirty="0" smtClean="0">
                    <a:solidFill>
                      <a:schemeClr val="tx1"/>
                    </a:solidFill>
                  </a:rPr>
                  <a:t> </a:t>
                </a:r>
                <a:r>
                  <a:rPr lang="fr-FR" sz="1600" b="0" dirty="0" err="1" smtClean="0">
                    <a:solidFill>
                      <a:schemeClr val="tx1"/>
                    </a:solidFill>
                  </a:rPr>
                  <a:t>after</a:t>
                </a:r>
                <a:r>
                  <a:rPr lang="fr-FR" sz="1600" b="0" dirty="0" smtClean="0">
                    <a:solidFill>
                      <a:schemeClr val="tx1"/>
                    </a:solidFill>
                  </a:rPr>
                  <a:t> all? </a:t>
                </a:r>
                <a:r>
                  <a:rPr lang="fr-FR" sz="1600" b="0" i="1" dirty="0" smtClean="0">
                    <a:solidFill>
                      <a:schemeClr val="tx1"/>
                    </a:solidFill>
                  </a:rPr>
                  <a:t>International </a:t>
                </a:r>
                <a:r>
                  <a:rPr lang="fr-FR" sz="1600" b="0" i="1" dirty="0" err="1" smtClean="0">
                    <a:solidFill>
                      <a:schemeClr val="tx1"/>
                    </a:solidFill>
                  </a:rPr>
                  <a:t>Statistical</a:t>
                </a:r>
                <a:r>
                  <a:rPr lang="fr-FR" sz="1600" b="0" i="1" dirty="0" smtClean="0">
                    <a:solidFill>
                      <a:schemeClr val="tx1"/>
                    </a:solidFill>
                  </a:rPr>
                  <a:t> </a:t>
                </a:r>
                <a:r>
                  <a:rPr lang="fr-FR" sz="1600" b="0" i="1" dirty="0" err="1" smtClean="0">
                    <a:solidFill>
                      <a:schemeClr val="tx1"/>
                    </a:solidFill>
                  </a:rPr>
                  <a:t>Review</a:t>
                </a:r>
                <a:r>
                  <a:rPr lang="fr-FR" sz="1600" b="0" dirty="0" smtClean="0">
                    <a:solidFill>
                      <a:schemeClr val="tx1"/>
                    </a:solidFill>
                  </a:rPr>
                  <a:t>, 69(3):385-398.</a:t>
                </a:r>
              </a:p>
            </p:txBody>
          </p:sp>
        </mc:Choice>
        <mc:Fallback xmlns="">
          <p:sp>
            <p:nvSpPr>
              <p:cNvPr id="24" name="Espace réservé du contenu 4"/>
              <p:cNvSpPr txBox="1">
                <a:spLocks noRot="1" noChangeAspect="1" noMove="1" noResize="1" noEditPoints="1" noAdjustHandles="1" noChangeArrowheads="1" noChangeShapeType="1" noTextEdit="1"/>
              </p:cNvSpPr>
              <p:nvPr/>
            </p:nvSpPr>
            <p:spPr>
              <a:xfrm>
                <a:off x="136609" y="773396"/>
                <a:ext cx="8760502" cy="5468895"/>
              </a:xfrm>
              <a:prstGeom prst="rect">
                <a:avLst/>
              </a:prstGeom>
              <a:blipFill>
                <a:blip r:embed="rId3"/>
                <a:stretch>
                  <a:fillRect l="-139" t="-334" r="-209" b="-223"/>
                </a:stretch>
              </a:blipFill>
            </p:spPr>
            <p:txBody>
              <a:bodyPr/>
              <a:lstStyle/>
              <a:p>
                <a:r>
                  <a:rPr lang="en-US">
                    <a:noFill/>
                  </a:rPr>
                  <a:t> </a:t>
                </a:r>
              </a:p>
            </p:txBody>
          </p:sp>
        </mc:Fallback>
      </mc:AlternateContent>
      <p:sp>
        <p:nvSpPr>
          <p:cNvPr id="6" name="Titre 2"/>
          <p:cNvSpPr>
            <a:spLocks noGrp="1"/>
          </p:cNvSpPr>
          <p:nvPr>
            <p:ph type="title"/>
          </p:nvPr>
        </p:nvSpPr>
        <p:spPr>
          <a:xfrm>
            <a:off x="1107440" y="86020"/>
            <a:ext cx="7789671" cy="599509"/>
          </a:xfrm>
        </p:spPr>
        <p:txBody>
          <a:bodyPr/>
          <a:lstStyle/>
          <a:p>
            <a:r>
              <a:rPr lang="fr-FR" dirty="0" smtClean="0">
                <a:solidFill>
                  <a:schemeClr val="tx1"/>
                </a:solidFill>
              </a:rPr>
              <a:t>Inférence bayésienne</a:t>
            </a:r>
            <a:r>
              <a:rPr lang="fr-FR" dirty="0">
                <a:solidFill>
                  <a:schemeClr val="tx1"/>
                </a:solidFill>
              </a:rPr>
              <a:t/>
            </a:r>
            <a:br>
              <a:rPr lang="fr-FR" dirty="0">
                <a:solidFill>
                  <a:schemeClr val="tx1"/>
                </a:solidFill>
              </a:rPr>
            </a:br>
            <a:r>
              <a:rPr lang="fr-FR" sz="1800" dirty="0" smtClean="0">
                <a:solidFill>
                  <a:schemeClr val="tx1"/>
                </a:solidFill>
              </a:rPr>
              <a:t>○ </a:t>
            </a:r>
            <a:r>
              <a:rPr lang="fr-FR" sz="1800" dirty="0">
                <a:solidFill>
                  <a:schemeClr val="tx1"/>
                </a:solidFill>
              </a:rPr>
              <a:t>○ ○ ○ ○ ○ ○ ○ ○ ○ ○ ○ </a:t>
            </a:r>
            <a:r>
              <a:rPr lang="fr-FR" sz="1800" dirty="0" smtClean="0">
                <a:solidFill>
                  <a:schemeClr val="tx1"/>
                </a:solidFill>
              </a:rPr>
              <a:t>● </a:t>
            </a:r>
            <a:r>
              <a:rPr lang="fr-FR" sz="1800" dirty="0">
                <a:solidFill>
                  <a:schemeClr val="tx1"/>
                </a:solidFill>
              </a:rPr>
              <a:t>○   </a:t>
            </a:r>
            <a:r>
              <a:rPr lang="fr-FR" sz="1800" dirty="0" smtClean="0">
                <a:solidFill>
                  <a:schemeClr val="tx1"/>
                </a:solidFill>
              </a:rPr>
              <a:t>Points clés</a:t>
            </a:r>
            <a:endParaRPr lang="en-US" sz="1800" dirty="0">
              <a:solidFill>
                <a:schemeClr val="tx1"/>
              </a:solidFill>
            </a:endParaRPr>
          </a:p>
        </p:txBody>
      </p:sp>
    </p:spTree>
    <p:extLst>
      <p:ext uri="{BB962C8B-B14F-4D97-AF65-F5344CB8AC3E}">
        <p14:creationId xmlns:p14="http://schemas.microsoft.com/office/powerpoint/2010/main" val="1058024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p>
            <a:pPr algn="ctr"/>
            <a:fld id="{854A34C9-9A4B-6445-85E1-F779B5E87362}" type="slidenum">
              <a:rPr lang="fr-FR" sz="1000">
                <a:solidFill>
                  <a:schemeClr val="bg1"/>
                </a:solidFill>
                <a:latin typeface="Arial" charset="0"/>
                <a:ea typeface="Arial" charset="0"/>
                <a:cs typeface="Arial" charset="0"/>
              </a:rPr>
              <a:pPr algn="ctr"/>
              <a:t>2</a:t>
            </a:fld>
            <a:endParaRPr lang="fr-FR" sz="1000" dirty="0">
              <a:solidFill>
                <a:schemeClr val="bg1"/>
              </a:solidFill>
              <a:latin typeface="Arial" charset="0"/>
              <a:ea typeface="Arial" charset="0"/>
              <a:cs typeface="Arial" charset="0"/>
            </a:endParaRPr>
          </a:p>
        </p:txBody>
      </p:sp>
      <p:sp>
        <p:nvSpPr>
          <p:cNvPr id="3" name="Titre 2"/>
          <p:cNvSpPr>
            <a:spLocks noGrp="1"/>
          </p:cNvSpPr>
          <p:nvPr>
            <p:ph type="title"/>
          </p:nvPr>
        </p:nvSpPr>
        <p:spPr>
          <a:xfrm>
            <a:off x="1107440" y="88777"/>
            <a:ext cx="7789671" cy="593995"/>
          </a:xfrm>
        </p:spPr>
        <p:txBody>
          <a:bodyPr/>
          <a:lstStyle/>
          <a:p>
            <a:r>
              <a:rPr lang="fr-FR" dirty="0" smtClean="0">
                <a:solidFill>
                  <a:schemeClr val="tx1"/>
                </a:solidFill>
              </a:rPr>
              <a:t>Inférence bayésienne</a:t>
            </a:r>
            <a:r>
              <a:rPr lang="fr-FR" dirty="0">
                <a:solidFill>
                  <a:schemeClr val="tx1"/>
                </a:solidFill>
              </a:rPr>
              <a:t/>
            </a:r>
            <a:br>
              <a:rPr lang="fr-FR" dirty="0">
                <a:solidFill>
                  <a:schemeClr val="tx1"/>
                </a:solidFill>
              </a:rPr>
            </a:br>
            <a:r>
              <a:rPr lang="fr-FR" sz="1800" dirty="0">
                <a:solidFill>
                  <a:schemeClr val="tx1"/>
                </a:solidFill>
              </a:rPr>
              <a:t>● </a:t>
            </a:r>
            <a:r>
              <a:rPr lang="fr-FR" sz="1800" dirty="0" smtClean="0">
                <a:solidFill>
                  <a:schemeClr val="tx1"/>
                </a:solidFill>
              </a:rPr>
              <a:t>○ ○</a:t>
            </a:r>
            <a:r>
              <a:rPr lang="fr-FR" sz="1800" dirty="0">
                <a:solidFill>
                  <a:schemeClr val="tx1"/>
                </a:solidFill>
              </a:rPr>
              <a:t> </a:t>
            </a:r>
            <a:r>
              <a:rPr lang="fr-FR" sz="1800" dirty="0" smtClean="0">
                <a:solidFill>
                  <a:schemeClr val="tx1"/>
                </a:solidFill>
              </a:rPr>
              <a:t>○</a:t>
            </a:r>
            <a:r>
              <a:rPr lang="fr-FR" sz="1800" dirty="0">
                <a:solidFill>
                  <a:schemeClr val="tx1"/>
                </a:solidFill>
              </a:rPr>
              <a:t> </a:t>
            </a:r>
            <a:r>
              <a:rPr lang="fr-FR" sz="1800" dirty="0" smtClean="0">
                <a:solidFill>
                  <a:schemeClr val="tx1"/>
                </a:solidFill>
              </a:rPr>
              <a:t>○</a:t>
            </a:r>
            <a:r>
              <a:rPr lang="fr-FR" sz="1800" dirty="0">
                <a:solidFill>
                  <a:schemeClr val="tx1"/>
                </a:solidFill>
              </a:rPr>
              <a:t> </a:t>
            </a:r>
            <a:r>
              <a:rPr lang="fr-FR" sz="1800" dirty="0" smtClean="0">
                <a:solidFill>
                  <a:schemeClr val="tx1"/>
                </a:solidFill>
              </a:rPr>
              <a:t>○ </a:t>
            </a:r>
            <a:r>
              <a:rPr lang="fr-FR" sz="1800" dirty="0">
                <a:solidFill>
                  <a:schemeClr val="tx1"/>
                </a:solidFill>
              </a:rPr>
              <a:t>○ ○ ○ ○ ○ ○ ○ ○ </a:t>
            </a:r>
            <a:r>
              <a:rPr lang="fr-FR" sz="1800" dirty="0" smtClean="0">
                <a:solidFill>
                  <a:schemeClr val="tx1"/>
                </a:solidFill>
              </a:rPr>
              <a:t>Objectifs</a:t>
            </a:r>
            <a:endParaRPr lang="en-US" sz="1800" dirty="0">
              <a:solidFill>
                <a:schemeClr val="tx1"/>
              </a:solidFill>
            </a:endParaRPr>
          </a:p>
        </p:txBody>
      </p:sp>
      <p:sp>
        <p:nvSpPr>
          <p:cNvPr id="9" name="Espace réservé du contenu 4"/>
          <p:cNvSpPr>
            <a:spLocks noGrp="1"/>
          </p:cNvSpPr>
          <p:nvPr>
            <p:ph idx="1"/>
          </p:nvPr>
        </p:nvSpPr>
        <p:spPr>
          <a:xfrm>
            <a:off x="195400" y="772803"/>
            <a:ext cx="8536707" cy="959968"/>
          </a:xfrm>
        </p:spPr>
        <p:txBody>
          <a:bodyPr/>
          <a:lstStyle/>
          <a:p>
            <a:pPr marL="0" indent="0" algn="just">
              <a:buNone/>
            </a:pPr>
            <a:r>
              <a:rPr lang="fr-FR" dirty="0" smtClean="0">
                <a:solidFill>
                  <a:schemeClr val="tx1"/>
                </a:solidFill>
              </a:rPr>
              <a:t>Apprentissage et incertitudes :</a:t>
            </a:r>
          </a:p>
          <a:p>
            <a:pPr marL="0" indent="0" algn="just">
              <a:buNone/>
            </a:pPr>
            <a:r>
              <a:rPr lang="fr-FR" b="0" dirty="0" smtClean="0">
                <a:solidFill>
                  <a:schemeClr val="tx1"/>
                </a:solidFill>
              </a:rPr>
              <a:t>Incertitude : un des problèmes fondamentaux du ML. Comment </a:t>
            </a:r>
            <a:r>
              <a:rPr lang="fr-FR" b="0" dirty="0">
                <a:solidFill>
                  <a:schemeClr val="tx1"/>
                </a:solidFill>
              </a:rPr>
              <a:t>f</a:t>
            </a:r>
            <a:r>
              <a:rPr lang="fr-FR" b="0" dirty="0" smtClean="0">
                <a:solidFill>
                  <a:schemeClr val="tx1"/>
                </a:solidFill>
              </a:rPr>
              <a:t>ormuler l’apprentissage d’un modèle en termes </a:t>
            </a:r>
            <a:r>
              <a:rPr lang="fr-FR" dirty="0" smtClean="0">
                <a:solidFill>
                  <a:srgbClr val="C00000"/>
                </a:solidFill>
              </a:rPr>
              <a:t>probabilistes</a:t>
            </a:r>
            <a:r>
              <a:rPr lang="fr-FR" b="0" dirty="0" smtClean="0">
                <a:solidFill>
                  <a:schemeClr val="tx1"/>
                </a:solidFill>
              </a:rPr>
              <a:t> ?</a:t>
            </a:r>
          </a:p>
        </p:txBody>
      </p:sp>
      <p:sp>
        <p:nvSpPr>
          <p:cNvPr id="20" name="Espace réservé du contenu 4"/>
          <p:cNvSpPr txBox="1">
            <a:spLocks/>
          </p:cNvSpPr>
          <p:nvPr/>
        </p:nvSpPr>
        <p:spPr>
          <a:xfrm>
            <a:off x="195401" y="2063405"/>
            <a:ext cx="5453336" cy="2929738"/>
          </a:xfrm>
          <a:prstGeom prst="rect">
            <a:avLst/>
          </a:prstGeom>
        </p:spPr>
        <p:txBody>
          <a:bodyPr vert="horz" wrap="square" lIns="127723" tIns="63862" rIns="127723" bIns="63862" rtlCol="0">
            <a:spAutoFit/>
          </a:bodyPr>
          <a:lstStyle>
            <a:lvl1pPr marL="239481" indent="-239481" algn="l" defTabSz="957925" rtl="0" eaLnBrk="1" latinLnBrk="0" hangingPunct="1">
              <a:lnSpc>
                <a:spcPct val="100000"/>
              </a:lnSpc>
              <a:spcBef>
                <a:spcPts val="0"/>
              </a:spcBef>
              <a:buClr>
                <a:srgbClr val="548235"/>
              </a:buClr>
              <a:buSzPct val="80000"/>
              <a:buFont typeface="Wingdings 3" panose="05040102010807070707" pitchFamily="18" charset="2"/>
              <a:buChar char=""/>
              <a:defRPr sz="1800" b="1" kern="1200">
                <a:solidFill>
                  <a:schemeClr val="bg2">
                    <a:lumMod val="50000"/>
                  </a:schemeClr>
                </a:solidFill>
                <a:latin typeface="Calibri" charset="0"/>
                <a:ea typeface="Calibri" charset="0"/>
                <a:cs typeface="Calibri" charset="0"/>
              </a:defRPr>
            </a:lvl1pPr>
            <a:lvl2pPr marL="718444" indent="-239481" algn="l" defTabSz="957925" rtl="0" eaLnBrk="1" latinLnBrk="0" hangingPunct="1">
              <a:lnSpc>
                <a:spcPct val="100000"/>
              </a:lnSpc>
              <a:spcBef>
                <a:spcPts val="0"/>
              </a:spcBef>
              <a:buClr>
                <a:srgbClr val="548235"/>
              </a:buClr>
              <a:buFont typeface="Calibri" panose="020F0502020204030204" pitchFamily="34" charset="0"/>
              <a:buChar char="-"/>
              <a:defRPr sz="1600" kern="1200">
                <a:solidFill>
                  <a:schemeClr val="bg2">
                    <a:lumMod val="50000"/>
                  </a:schemeClr>
                </a:solidFill>
                <a:latin typeface="Calibri" charset="0"/>
                <a:ea typeface="Calibri" charset="0"/>
                <a:cs typeface="Calibri" charset="0"/>
              </a:defRPr>
            </a:lvl2pPr>
            <a:lvl3pPr marL="1197407" indent="-239481" algn="l" defTabSz="957925" rtl="0" eaLnBrk="1" latinLnBrk="0" hangingPunct="1">
              <a:lnSpc>
                <a:spcPct val="100000"/>
              </a:lnSpc>
              <a:spcBef>
                <a:spcPts val="0"/>
              </a:spcBef>
              <a:buClr>
                <a:srgbClr val="548235"/>
              </a:buClr>
              <a:buFont typeface="Wingdings" panose="05000000000000000000" pitchFamily="2" charset="2"/>
              <a:buChar char="§"/>
              <a:defRPr sz="1400" kern="1200">
                <a:solidFill>
                  <a:schemeClr val="bg2">
                    <a:lumMod val="50000"/>
                  </a:schemeClr>
                </a:solidFill>
                <a:latin typeface="Calibri" charset="0"/>
                <a:ea typeface="Calibri" charset="0"/>
                <a:cs typeface="Calibri" charset="0"/>
              </a:defRPr>
            </a:lvl3pPr>
            <a:lvl4pPr marL="1676370" indent="-239481" algn="l" defTabSz="957925" rtl="0" eaLnBrk="1" latinLnBrk="0" hangingPunct="1">
              <a:lnSpc>
                <a:spcPct val="100000"/>
              </a:lnSpc>
              <a:spcBef>
                <a:spcPts val="0"/>
              </a:spcBef>
              <a:buClr>
                <a:srgbClr val="548235"/>
              </a:buClr>
              <a:buFont typeface="Calibri" panose="020F0502020204030204" pitchFamily="34" charset="0"/>
              <a:buChar char="-"/>
              <a:defRPr sz="1200" kern="1200">
                <a:solidFill>
                  <a:schemeClr val="bg2">
                    <a:lumMod val="50000"/>
                  </a:schemeClr>
                </a:solidFill>
                <a:latin typeface="Calibri" charset="0"/>
                <a:ea typeface="Calibri" charset="0"/>
                <a:cs typeface="Calibri" charset="0"/>
              </a:defRPr>
            </a:lvl4pPr>
            <a:lvl5pPr marL="2155332" indent="-239481" algn="l" defTabSz="957925" rtl="0" eaLnBrk="1" latinLnBrk="0" hangingPunct="1">
              <a:lnSpc>
                <a:spcPct val="100000"/>
              </a:lnSpc>
              <a:spcBef>
                <a:spcPts val="0"/>
              </a:spcBef>
              <a:buClr>
                <a:srgbClr val="548235"/>
              </a:buClr>
              <a:buFont typeface="Wingdings" panose="05000000000000000000" pitchFamily="2" charset="2"/>
              <a:buChar char="§"/>
              <a:defRPr sz="1200" kern="1200">
                <a:solidFill>
                  <a:schemeClr val="bg2">
                    <a:lumMod val="50000"/>
                  </a:schemeClr>
                </a:solidFill>
                <a:latin typeface="Calibri" charset="0"/>
                <a:ea typeface="Calibri" charset="0"/>
                <a:cs typeface="Calibri" charset="0"/>
              </a:defRPr>
            </a:lvl5pPr>
            <a:lvl6pPr marL="2634295"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6pPr>
            <a:lvl7pPr marL="3113258"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7pPr>
            <a:lvl8pPr marL="3592220"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8pPr>
            <a:lvl9pPr marL="4071183"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9pPr>
          </a:lstStyle>
          <a:p>
            <a:pPr marL="0" indent="0" algn="just">
              <a:buFont typeface="Wingdings 3" panose="05040102010807070707" pitchFamily="18" charset="2"/>
              <a:buNone/>
            </a:pPr>
            <a:r>
              <a:rPr lang="fr-FR" dirty="0" smtClean="0">
                <a:solidFill>
                  <a:schemeClr val="tx1"/>
                </a:solidFill>
              </a:rPr>
              <a:t>Objectifs :</a:t>
            </a:r>
          </a:p>
          <a:p>
            <a:pPr>
              <a:spcBef>
                <a:spcPts val="600"/>
              </a:spcBef>
              <a:buFontTx/>
              <a:buChar char="-"/>
            </a:pPr>
            <a:r>
              <a:rPr lang="fr-FR" b="0" dirty="0" smtClean="0">
                <a:solidFill>
                  <a:schemeClr val="tx1"/>
                </a:solidFill>
              </a:rPr>
              <a:t>Formaliser le concept de </a:t>
            </a:r>
            <a:r>
              <a:rPr lang="fr-FR" dirty="0" smtClean="0">
                <a:solidFill>
                  <a:srgbClr val="C00000"/>
                </a:solidFill>
              </a:rPr>
              <a:t>classe</a:t>
            </a:r>
            <a:r>
              <a:rPr lang="fr-FR" b="0" dirty="0" smtClean="0">
                <a:solidFill>
                  <a:schemeClr val="tx1"/>
                </a:solidFill>
              </a:rPr>
              <a:t> grâce à des modèles probabilistes ;</a:t>
            </a:r>
          </a:p>
          <a:p>
            <a:pPr>
              <a:spcBef>
                <a:spcPts val="600"/>
              </a:spcBef>
              <a:buFontTx/>
              <a:buChar char="-"/>
            </a:pPr>
            <a:r>
              <a:rPr lang="fr-FR" b="0" dirty="0" smtClean="0">
                <a:solidFill>
                  <a:schemeClr val="tx1"/>
                </a:solidFill>
              </a:rPr>
              <a:t>Définir des </a:t>
            </a:r>
            <a:r>
              <a:rPr lang="fr-FR" dirty="0" smtClean="0">
                <a:solidFill>
                  <a:srgbClr val="C00000"/>
                </a:solidFill>
              </a:rPr>
              <a:t>règles de décision</a:t>
            </a:r>
            <a:r>
              <a:rPr lang="fr-FR" b="0" dirty="0" smtClean="0">
                <a:solidFill>
                  <a:schemeClr val="tx1"/>
                </a:solidFill>
              </a:rPr>
              <a:t>, sur la base de tests de rapport de vraisemblance ;</a:t>
            </a:r>
          </a:p>
          <a:p>
            <a:pPr>
              <a:spcBef>
                <a:spcPts val="600"/>
              </a:spcBef>
              <a:buFontTx/>
              <a:buChar char="-"/>
            </a:pPr>
            <a:r>
              <a:rPr lang="fr-FR" b="0" dirty="0" smtClean="0">
                <a:solidFill>
                  <a:schemeClr val="tx1"/>
                </a:solidFill>
              </a:rPr>
              <a:t>Estimer une densité par </a:t>
            </a:r>
            <a:r>
              <a:rPr lang="fr-FR" dirty="0" smtClean="0">
                <a:solidFill>
                  <a:srgbClr val="C00000"/>
                </a:solidFill>
              </a:rPr>
              <a:t>maximum de vraisemblance</a:t>
            </a:r>
            <a:r>
              <a:rPr lang="fr-FR" b="0" dirty="0" smtClean="0">
                <a:solidFill>
                  <a:schemeClr val="tx1"/>
                </a:solidFill>
              </a:rPr>
              <a:t> ou par estimateur de Bayes ;</a:t>
            </a:r>
          </a:p>
          <a:p>
            <a:pPr>
              <a:spcBef>
                <a:spcPts val="600"/>
              </a:spcBef>
              <a:buFontTx/>
              <a:buChar char="-"/>
            </a:pPr>
            <a:r>
              <a:rPr lang="fr-FR" b="0" dirty="0" smtClean="0">
                <a:solidFill>
                  <a:schemeClr val="tx1"/>
                </a:solidFill>
              </a:rPr>
              <a:t>Mettre en œuvre un algorithme de </a:t>
            </a:r>
            <a:r>
              <a:rPr lang="fr-FR" dirty="0" smtClean="0">
                <a:solidFill>
                  <a:srgbClr val="C00000"/>
                </a:solidFill>
              </a:rPr>
              <a:t>classification naïve bayésienne</a:t>
            </a:r>
            <a:r>
              <a:rPr lang="fr-FR" b="0" dirty="0" smtClean="0">
                <a:solidFill>
                  <a:schemeClr val="tx1"/>
                </a:solidFill>
              </a:rPr>
              <a:t>.</a:t>
            </a:r>
          </a:p>
        </p:txBody>
      </p:sp>
      <p:grpSp>
        <p:nvGrpSpPr>
          <p:cNvPr id="23" name="Groupe 22"/>
          <p:cNvGrpSpPr/>
          <p:nvPr/>
        </p:nvGrpSpPr>
        <p:grpSpPr>
          <a:xfrm>
            <a:off x="4009035" y="1935225"/>
            <a:ext cx="4888076" cy="4529105"/>
            <a:chOff x="6914047" y="765452"/>
            <a:chExt cx="4888076" cy="4529105"/>
          </a:xfrm>
        </p:grpSpPr>
        <p:pic>
          <p:nvPicPr>
            <p:cNvPr id="24" name="Picture 2" descr="Description de cette image, également commentée ci-aprè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59068" y="1169304"/>
              <a:ext cx="2343055" cy="2512617"/>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à coins arrondis 24"/>
            <p:cNvSpPr/>
            <p:nvPr/>
          </p:nvSpPr>
          <p:spPr>
            <a:xfrm flipH="1">
              <a:off x="8553749" y="765452"/>
              <a:ext cx="1561671" cy="698079"/>
            </a:xfrm>
            <a:prstGeom prst="wedgeRoundRectCallou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ZoneTexte 25"/>
            <p:cNvSpPr txBox="1"/>
            <p:nvPr/>
          </p:nvSpPr>
          <p:spPr>
            <a:xfrm>
              <a:off x="8422798" y="795087"/>
              <a:ext cx="1829051" cy="646332"/>
            </a:xfrm>
            <a:prstGeom prst="rect">
              <a:avLst/>
            </a:prstGeom>
            <a:noFill/>
          </p:spPr>
          <p:txBody>
            <a:bodyPr wrap="square" rtlCol="0">
              <a:spAutoFit/>
            </a:bodyPr>
            <a:lstStyle/>
            <a:p>
              <a:pPr algn="ctr"/>
              <a:r>
                <a:rPr lang="en-US" sz="1800" dirty="0" smtClean="0"/>
                <a:t>I have doubts about the event</a:t>
              </a:r>
            </a:p>
          </p:txBody>
        </p:sp>
        <p:pic>
          <p:nvPicPr>
            <p:cNvPr id="28" name="Picture 3" descr="D:\SNT2021\SEmLETMA2020\RecSignals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3314" y="4025678"/>
              <a:ext cx="2067894" cy="48203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0" name="ZoneTexte 29"/>
                <p:cNvSpPr txBox="1"/>
                <p:nvPr/>
              </p:nvSpPr>
              <p:spPr>
                <a:xfrm>
                  <a:off x="6914047" y="4609946"/>
                  <a:ext cx="2298532" cy="6846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fr-FR" sz="2000" b="0" i="0" smtClean="0">
                            <a:latin typeface="Cambria Math"/>
                          </a:rPr>
                          <m:t>P</m:t>
                        </m:r>
                        <m:r>
                          <a:rPr lang="fr-FR" sz="2000" b="0" i="1" smtClean="0">
                            <a:latin typeface="Cambria Math"/>
                          </a:rPr>
                          <m:t>(</m:t>
                        </m:r>
                        <m:limLow>
                          <m:limLowPr>
                            <m:ctrlPr>
                              <a:rPr lang="fr-FR" sz="2000" b="0" i="1" smtClean="0">
                                <a:latin typeface="Cambria Math" panose="02040503050406030204" pitchFamily="18" charset="0"/>
                              </a:rPr>
                            </m:ctrlPr>
                          </m:limLowPr>
                          <m:e>
                            <m:groupChr>
                              <m:groupChrPr>
                                <m:chr m:val="⏟"/>
                                <m:ctrlPr>
                                  <a:rPr lang="fr-FR" sz="2000" b="0" i="1" smtClean="0">
                                    <a:latin typeface="Cambria Math" panose="02040503050406030204" pitchFamily="18" charset="0"/>
                                  </a:rPr>
                                </m:ctrlPr>
                              </m:groupChrPr>
                              <m:e>
                                <m:r>
                                  <m:rPr>
                                    <m:sty m:val="p"/>
                                  </m:rPr>
                                  <a:rPr lang="fr-FR" sz="2000" b="0" i="0" smtClean="0">
                                    <a:latin typeface="Cambria Math"/>
                                  </a:rPr>
                                  <m:t>event</m:t>
                                </m:r>
                              </m:e>
                            </m:groupChr>
                          </m:e>
                          <m:lim>
                            <m:r>
                              <a:rPr lang="fr-FR" sz="2000" b="1" i="0" smtClean="0">
                                <a:latin typeface="Cambria Math"/>
                              </a:rPr>
                              <m:t>𝐗</m:t>
                            </m:r>
                          </m:lim>
                        </m:limLow>
                        <m:r>
                          <a:rPr lang="fr-FR" sz="2000" b="0" i="1" smtClean="0">
                            <a:latin typeface="Cambria Math"/>
                          </a:rPr>
                          <m:t>|</m:t>
                        </m:r>
                        <m:limLow>
                          <m:limLowPr>
                            <m:ctrlPr>
                              <a:rPr lang="fr-FR" sz="2000" b="0" i="1" smtClean="0">
                                <a:solidFill>
                                  <a:srgbClr val="FF0000"/>
                                </a:solidFill>
                                <a:latin typeface="Cambria Math" panose="02040503050406030204" pitchFamily="18" charset="0"/>
                              </a:rPr>
                            </m:ctrlPr>
                          </m:limLowPr>
                          <m:e>
                            <m:groupChr>
                              <m:groupChrPr>
                                <m:chr m:val="⏟"/>
                                <m:ctrlPr>
                                  <a:rPr lang="fr-FR" sz="2000" b="0" i="1" smtClean="0">
                                    <a:solidFill>
                                      <a:srgbClr val="FF0000"/>
                                    </a:solidFill>
                                    <a:latin typeface="Cambria Math" panose="02040503050406030204" pitchFamily="18" charset="0"/>
                                  </a:rPr>
                                </m:ctrlPr>
                              </m:groupChrPr>
                              <m:e>
                                <m:r>
                                  <m:rPr>
                                    <m:sty m:val="p"/>
                                  </m:rPr>
                                  <a:rPr lang="fr-FR" sz="2000" b="0" i="0" smtClean="0">
                                    <a:solidFill>
                                      <a:srgbClr val="FF0000"/>
                                    </a:solidFill>
                                    <a:latin typeface="Cambria Math"/>
                                  </a:rPr>
                                  <m:t>signal</m:t>
                                </m:r>
                              </m:e>
                            </m:groupChr>
                          </m:e>
                          <m:lim>
                            <m:sSub>
                              <m:sSubPr>
                                <m:ctrlPr>
                                  <a:rPr lang="fr-FR" sz="2000" b="1" i="1" smtClean="0">
                                    <a:solidFill>
                                      <a:srgbClr val="FF0000"/>
                                    </a:solidFill>
                                    <a:latin typeface="Cambria Math" panose="02040503050406030204" pitchFamily="18" charset="0"/>
                                  </a:rPr>
                                </m:ctrlPr>
                              </m:sSubPr>
                              <m:e>
                                <m:r>
                                  <a:rPr lang="fr-FR" sz="2000" b="1" i="0" smtClean="0">
                                    <a:solidFill>
                                      <a:srgbClr val="FF0000"/>
                                    </a:solidFill>
                                    <a:latin typeface="Cambria Math"/>
                                  </a:rPr>
                                  <m:t>𝐃</m:t>
                                </m:r>
                              </m:e>
                              <m:sub>
                                <m:r>
                                  <a:rPr lang="fr-FR" sz="2000" b="0" i="1" smtClean="0">
                                    <a:solidFill>
                                      <a:srgbClr val="FF0000"/>
                                    </a:solidFill>
                                    <a:latin typeface="Cambria Math" panose="02040503050406030204" pitchFamily="18" charset="0"/>
                                  </a:rPr>
                                  <m:t>𝑘</m:t>
                                </m:r>
                              </m:sub>
                            </m:sSub>
                          </m:lim>
                        </m:limLow>
                        <m:r>
                          <a:rPr lang="fr-FR" sz="2000" b="0" i="1" smtClean="0">
                            <a:latin typeface="Cambria Math"/>
                          </a:rPr>
                          <m:t>)</m:t>
                        </m:r>
                      </m:oMath>
                    </m:oMathPara>
                  </a14:m>
                  <a:endParaRPr lang="en-US" sz="2000" dirty="0"/>
                </a:p>
              </p:txBody>
            </p:sp>
          </mc:Choice>
          <mc:Fallback xmlns="">
            <p:sp>
              <p:nvSpPr>
                <p:cNvPr id="30" name="ZoneTexte 29"/>
                <p:cNvSpPr txBox="1">
                  <a:spLocks noRot="1" noChangeAspect="1" noMove="1" noResize="1" noEditPoints="1" noAdjustHandles="1" noChangeArrowheads="1" noChangeShapeType="1" noTextEdit="1"/>
                </p:cNvSpPr>
                <p:nvPr/>
              </p:nvSpPr>
              <p:spPr>
                <a:xfrm>
                  <a:off x="6914047" y="4609946"/>
                  <a:ext cx="2298532" cy="684611"/>
                </a:xfrm>
                <a:prstGeom prst="rect">
                  <a:avLst/>
                </a:prstGeom>
                <a:blipFill>
                  <a:blip r:embed="rId5"/>
                  <a:stretch>
                    <a:fillRect b="-1786"/>
                  </a:stretch>
                </a:blipFill>
              </p:spPr>
              <p:txBody>
                <a:bodyPr/>
                <a:lstStyle/>
                <a:p>
                  <a:r>
                    <a:rPr lang="en-US">
                      <a:noFill/>
                    </a:rPr>
                    <a:t> </a:t>
                  </a:r>
                </a:p>
              </p:txBody>
            </p:sp>
          </mc:Fallback>
        </mc:AlternateContent>
        <p:sp>
          <p:nvSpPr>
            <p:cNvPr id="31" name="ZoneTexte 30"/>
            <p:cNvSpPr txBox="1"/>
            <p:nvPr/>
          </p:nvSpPr>
          <p:spPr>
            <a:xfrm>
              <a:off x="9772752" y="3681922"/>
              <a:ext cx="1709660" cy="584775"/>
            </a:xfrm>
            <a:prstGeom prst="rect">
              <a:avLst/>
            </a:prstGeom>
            <a:noFill/>
          </p:spPr>
          <p:txBody>
            <a:bodyPr wrap="square" rtlCol="0">
              <a:spAutoFit/>
            </a:bodyPr>
            <a:lstStyle/>
            <a:p>
              <a:pPr algn="ctr"/>
              <a:r>
                <a:rPr lang="en-US" sz="1600" dirty="0" smtClean="0"/>
                <a:t>Thomas Bayes</a:t>
              </a:r>
            </a:p>
            <a:p>
              <a:pPr algn="ctr"/>
              <a:r>
                <a:rPr lang="en-US" sz="1600" dirty="0" smtClean="0"/>
                <a:t>(1701 – 1761)</a:t>
              </a:r>
            </a:p>
          </p:txBody>
        </p:sp>
      </p:grpSp>
    </p:spTree>
    <p:extLst>
      <p:ext uri="{BB962C8B-B14F-4D97-AF65-F5344CB8AC3E}">
        <p14:creationId xmlns:p14="http://schemas.microsoft.com/office/powerpoint/2010/main" val="2129662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Merci de votre attention</a:t>
            </a:r>
          </a:p>
        </p:txBody>
      </p:sp>
    </p:spTree>
    <p:extLst>
      <p:ext uri="{BB962C8B-B14F-4D97-AF65-F5344CB8AC3E}">
        <p14:creationId xmlns:p14="http://schemas.microsoft.com/office/powerpoint/2010/main" val="9373573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p>
            <a:pPr algn="ctr"/>
            <a:fld id="{854A34C9-9A4B-6445-85E1-F779B5E87362}" type="slidenum">
              <a:rPr lang="fr-FR" sz="1000">
                <a:solidFill>
                  <a:schemeClr val="bg1"/>
                </a:solidFill>
                <a:latin typeface="Arial" charset="0"/>
                <a:ea typeface="Arial" charset="0"/>
                <a:cs typeface="Arial" charset="0"/>
              </a:rPr>
              <a:pPr algn="ctr"/>
              <a:t>3</a:t>
            </a:fld>
            <a:endParaRPr lang="fr-FR" sz="1000" dirty="0">
              <a:solidFill>
                <a:schemeClr val="bg1"/>
              </a:solidFill>
              <a:latin typeface="Arial" charset="0"/>
              <a:ea typeface="Arial" charset="0"/>
              <a:cs typeface="Arial" charset="0"/>
            </a:endParaRPr>
          </a:p>
        </p:txBody>
      </p:sp>
      <p:sp>
        <p:nvSpPr>
          <p:cNvPr id="3" name="Titre 2"/>
          <p:cNvSpPr>
            <a:spLocks noGrp="1"/>
          </p:cNvSpPr>
          <p:nvPr>
            <p:ph type="title"/>
          </p:nvPr>
        </p:nvSpPr>
        <p:spPr>
          <a:xfrm>
            <a:off x="1107440" y="86020"/>
            <a:ext cx="7789671" cy="599509"/>
          </a:xfrm>
        </p:spPr>
        <p:txBody>
          <a:bodyPr/>
          <a:lstStyle/>
          <a:p>
            <a:r>
              <a:rPr lang="fr-FR" dirty="0" smtClean="0">
                <a:solidFill>
                  <a:schemeClr val="tx1"/>
                </a:solidFill>
              </a:rPr>
              <a:t>Inférence bayésienne</a:t>
            </a:r>
            <a:r>
              <a:rPr lang="fr-FR" dirty="0">
                <a:solidFill>
                  <a:schemeClr val="tx1"/>
                </a:solidFill>
              </a:rPr>
              <a:t/>
            </a:r>
            <a:br>
              <a:rPr lang="fr-FR" dirty="0">
                <a:solidFill>
                  <a:schemeClr val="tx1"/>
                </a:solidFill>
              </a:rPr>
            </a:br>
            <a:r>
              <a:rPr lang="fr-FR" sz="1800" dirty="0">
                <a:solidFill>
                  <a:schemeClr val="tx1"/>
                </a:solidFill>
              </a:rPr>
              <a:t>○ </a:t>
            </a:r>
            <a:r>
              <a:rPr lang="fr-FR" sz="1800" dirty="0" smtClean="0">
                <a:solidFill>
                  <a:schemeClr val="tx1"/>
                </a:solidFill>
              </a:rPr>
              <a:t>● </a:t>
            </a:r>
            <a:r>
              <a:rPr lang="fr-FR" sz="1800" dirty="0">
                <a:solidFill>
                  <a:schemeClr val="tx1"/>
                </a:solidFill>
              </a:rPr>
              <a:t>○ ○ ○ </a:t>
            </a:r>
            <a:r>
              <a:rPr lang="fr-FR" sz="1800" dirty="0" smtClean="0">
                <a:solidFill>
                  <a:schemeClr val="tx1"/>
                </a:solidFill>
              </a:rPr>
              <a:t>○ </a:t>
            </a:r>
            <a:r>
              <a:rPr lang="fr-FR" sz="1800" dirty="0">
                <a:solidFill>
                  <a:schemeClr val="tx1"/>
                </a:solidFill>
              </a:rPr>
              <a:t>○ ○ ○</a:t>
            </a:r>
            <a:r>
              <a:rPr lang="fr-FR" sz="1800" dirty="0" smtClean="0">
                <a:solidFill>
                  <a:schemeClr val="tx1"/>
                </a:solidFill>
              </a:rPr>
              <a:t> </a:t>
            </a:r>
            <a:r>
              <a:rPr lang="fr-FR" sz="1800" dirty="0">
                <a:solidFill>
                  <a:schemeClr val="tx1"/>
                </a:solidFill>
              </a:rPr>
              <a:t>○ ○ ○ ○ ○ Modèles </a:t>
            </a:r>
            <a:r>
              <a:rPr lang="fr-FR" sz="1800" dirty="0" smtClean="0">
                <a:solidFill>
                  <a:schemeClr val="tx1"/>
                </a:solidFill>
              </a:rPr>
              <a:t>génératifs</a:t>
            </a:r>
            <a:endParaRPr lang="en-US" sz="1800" dirty="0">
              <a:solidFill>
                <a:schemeClr val="tx1"/>
              </a:solidFill>
            </a:endParaRPr>
          </a:p>
        </p:txBody>
      </p:sp>
      <mc:AlternateContent xmlns:mc="http://schemas.openxmlformats.org/markup-compatibility/2006" xmlns:a14="http://schemas.microsoft.com/office/drawing/2010/main">
        <mc:Choice Requires="a14">
          <p:sp>
            <p:nvSpPr>
              <p:cNvPr id="21" name="Espace réservé du contenu 4"/>
              <p:cNvSpPr txBox="1">
                <a:spLocks/>
              </p:cNvSpPr>
              <p:nvPr/>
            </p:nvSpPr>
            <p:spPr>
              <a:xfrm>
                <a:off x="145155" y="769021"/>
                <a:ext cx="8222735" cy="1036912"/>
              </a:xfrm>
              <a:prstGeom prst="rect">
                <a:avLst/>
              </a:prstGeom>
            </p:spPr>
            <p:txBody>
              <a:bodyPr vert="horz" wrap="square" lIns="127723" tIns="63862" rIns="127723" bIns="63862" rtlCol="0">
                <a:spAutoFit/>
              </a:bodyPr>
              <a:lstStyle>
                <a:lvl1pPr marL="239481" indent="-239481" algn="l" defTabSz="957925" rtl="0" eaLnBrk="1" latinLnBrk="0" hangingPunct="1">
                  <a:lnSpc>
                    <a:spcPct val="100000"/>
                  </a:lnSpc>
                  <a:spcBef>
                    <a:spcPts val="0"/>
                  </a:spcBef>
                  <a:buClr>
                    <a:srgbClr val="548235"/>
                  </a:buClr>
                  <a:buSzPct val="80000"/>
                  <a:buFont typeface="Wingdings 3" panose="05040102010807070707" pitchFamily="18" charset="2"/>
                  <a:buChar char=""/>
                  <a:defRPr sz="1800" b="1" kern="1200">
                    <a:solidFill>
                      <a:schemeClr val="bg2">
                        <a:lumMod val="50000"/>
                      </a:schemeClr>
                    </a:solidFill>
                    <a:latin typeface="Calibri" charset="0"/>
                    <a:ea typeface="Calibri" charset="0"/>
                    <a:cs typeface="Calibri" charset="0"/>
                  </a:defRPr>
                </a:lvl1pPr>
                <a:lvl2pPr marL="718444" indent="-239481" algn="l" defTabSz="957925" rtl="0" eaLnBrk="1" latinLnBrk="0" hangingPunct="1">
                  <a:lnSpc>
                    <a:spcPct val="100000"/>
                  </a:lnSpc>
                  <a:spcBef>
                    <a:spcPts val="0"/>
                  </a:spcBef>
                  <a:buClr>
                    <a:srgbClr val="548235"/>
                  </a:buClr>
                  <a:buFont typeface="Calibri" panose="020F0502020204030204" pitchFamily="34" charset="0"/>
                  <a:buChar char="-"/>
                  <a:defRPr sz="1600" kern="1200">
                    <a:solidFill>
                      <a:schemeClr val="bg2">
                        <a:lumMod val="50000"/>
                      </a:schemeClr>
                    </a:solidFill>
                    <a:latin typeface="Calibri" charset="0"/>
                    <a:ea typeface="Calibri" charset="0"/>
                    <a:cs typeface="Calibri" charset="0"/>
                  </a:defRPr>
                </a:lvl2pPr>
                <a:lvl3pPr marL="1197407" indent="-239481" algn="l" defTabSz="957925" rtl="0" eaLnBrk="1" latinLnBrk="0" hangingPunct="1">
                  <a:lnSpc>
                    <a:spcPct val="100000"/>
                  </a:lnSpc>
                  <a:spcBef>
                    <a:spcPts val="0"/>
                  </a:spcBef>
                  <a:buClr>
                    <a:srgbClr val="548235"/>
                  </a:buClr>
                  <a:buFont typeface="Wingdings" panose="05000000000000000000" pitchFamily="2" charset="2"/>
                  <a:buChar char="§"/>
                  <a:defRPr sz="1400" kern="1200">
                    <a:solidFill>
                      <a:schemeClr val="bg2">
                        <a:lumMod val="50000"/>
                      </a:schemeClr>
                    </a:solidFill>
                    <a:latin typeface="Calibri" charset="0"/>
                    <a:ea typeface="Calibri" charset="0"/>
                    <a:cs typeface="Calibri" charset="0"/>
                  </a:defRPr>
                </a:lvl3pPr>
                <a:lvl4pPr marL="1676370" indent="-239481" algn="l" defTabSz="957925" rtl="0" eaLnBrk="1" latinLnBrk="0" hangingPunct="1">
                  <a:lnSpc>
                    <a:spcPct val="100000"/>
                  </a:lnSpc>
                  <a:spcBef>
                    <a:spcPts val="0"/>
                  </a:spcBef>
                  <a:buClr>
                    <a:srgbClr val="548235"/>
                  </a:buClr>
                  <a:buFont typeface="Calibri" panose="020F0502020204030204" pitchFamily="34" charset="0"/>
                  <a:buChar char="-"/>
                  <a:defRPr sz="1200" kern="1200">
                    <a:solidFill>
                      <a:schemeClr val="bg2">
                        <a:lumMod val="50000"/>
                      </a:schemeClr>
                    </a:solidFill>
                    <a:latin typeface="Calibri" charset="0"/>
                    <a:ea typeface="Calibri" charset="0"/>
                    <a:cs typeface="Calibri" charset="0"/>
                  </a:defRPr>
                </a:lvl4pPr>
                <a:lvl5pPr marL="2155332" indent="-239481" algn="l" defTabSz="957925" rtl="0" eaLnBrk="1" latinLnBrk="0" hangingPunct="1">
                  <a:lnSpc>
                    <a:spcPct val="100000"/>
                  </a:lnSpc>
                  <a:spcBef>
                    <a:spcPts val="0"/>
                  </a:spcBef>
                  <a:buClr>
                    <a:srgbClr val="548235"/>
                  </a:buClr>
                  <a:buFont typeface="Wingdings" panose="05000000000000000000" pitchFamily="2" charset="2"/>
                  <a:buChar char="§"/>
                  <a:defRPr sz="1200" kern="1200">
                    <a:solidFill>
                      <a:schemeClr val="bg2">
                        <a:lumMod val="50000"/>
                      </a:schemeClr>
                    </a:solidFill>
                    <a:latin typeface="Calibri" charset="0"/>
                    <a:ea typeface="Calibri" charset="0"/>
                    <a:cs typeface="Calibri" charset="0"/>
                  </a:defRPr>
                </a:lvl5pPr>
                <a:lvl6pPr marL="2634295"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6pPr>
                <a:lvl7pPr marL="3113258"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7pPr>
                <a:lvl8pPr marL="3592220"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8pPr>
                <a:lvl9pPr marL="4071183"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9pPr>
              </a:lstStyle>
              <a:p>
                <a:pPr marL="0" indent="0" algn="just">
                  <a:buFont typeface="Wingdings 3" panose="05040102010807070707" pitchFamily="18" charset="2"/>
                  <a:buNone/>
                </a:pPr>
                <a14:m>
                  <m:oMath xmlns:m="http://schemas.openxmlformats.org/officeDocument/2006/math">
                    <m:sSup>
                      <m:sSupPr>
                        <m:ctrlPr>
                          <a:rPr lang="fr-FR" b="0" i="1" smtClean="0">
                            <a:solidFill>
                              <a:schemeClr val="tx1"/>
                            </a:solidFill>
                            <a:latin typeface="Cambria Math" panose="02040503050406030204" pitchFamily="18" charset="0"/>
                          </a:rPr>
                        </m:ctrlPr>
                      </m:sSupPr>
                      <m:e>
                        <m:r>
                          <a:rPr lang="fr-FR" b="0" i="1" smtClean="0">
                            <a:solidFill>
                              <a:schemeClr val="tx1"/>
                            </a:solidFill>
                            <a:latin typeface="Cambria Math" panose="02040503050406030204" pitchFamily="18" charset="0"/>
                          </a:rPr>
                          <m:t>𝑥</m:t>
                        </m:r>
                      </m:e>
                      <m:sup>
                        <m:r>
                          <a:rPr lang="fr-FR" b="0" i="1" smtClean="0">
                            <a:solidFill>
                              <a:schemeClr val="tx1"/>
                            </a:solidFill>
                            <a:latin typeface="Cambria Math" panose="02040503050406030204" pitchFamily="18" charset="0"/>
                          </a:rPr>
                          <m:t>1</m:t>
                        </m:r>
                      </m:sup>
                    </m:sSup>
                    <m:r>
                      <a:rPr lang="fr-FR" b="0" i="1" smtClean="0">
                        <a:solidFill>
                          <a:schemeClr val="tx1"/>
                        </a:solidFill>
                        <a:latin typeface="Cambria Math" panose="02040503050406030204" pitchFamily="18" charset="0"/>
                      </a:rPr>
                      <m:t>,…,</m:t>
                    </m:r>
                    <m:sSup>
                      <m:sSupPr>
                        <m:ctrlPr>
                          <a:rPr lang="fr-FR" b="0" i="1" smtClean="0">
                            <a:solidFill>
                              <a:schemeClr val="tx1"/>
                            </a:solidFill>
                            <a:latin typeface="Cambria Math" panose="02040503050406030204" pitchFamily="18" charset="0"/>
                          </a:rPr>
                        </m:ctrlPr>
                      </m:sSupPr>
                      <m:e>
                        <m:r>
                          <a:rPr lang="fr-FR" b="0" i="1" smtClean="0">
                            <a:solidFill>
                              <a:schemeClr val="tx1"/>
                            </a:solidFill>
                            <a:latin typeface="Cambria Math" panose="02040503050406030204" pitchFamily="18" charset="0"/>
                          </a:rPr>
                          <m:t>𝑥</m:t>
                        </m:r>
                      </m:e>
                      <m:sup>
                        <m:r>
                          <a:rPr lang="fr-FR" b="0" i="1" smtClean="0">
                            <a:solidFill>
                              <a:schemeClr val="tx1"/>
                            </a:solidFill>
                            <a:latin typeface="Cambria Math" panose="02040503050406030204" pitchFamily="18" charset="0"/>
                          </a:rPr>
                          <m:t>𝑛</m:t>
                        </m:r>
                      </m:sup>
                    </m:sSup>
                  </m:oMath>
                </a14:m>
                <a:r>
                  <a:rPr lang="fr-FR" b="0" dirty="0" smtClean="0">
                    <a:solidFill>
                      <a:schemeClr val="tx1"/>
                    </a:solidFill>
                  </a:rPr>
                  <a:t> : réalisations d’une </a:t>
                </a:r>
                <a:r>
                  <a:rPr lang="fr-FR" b="0" dirty="0" err="1" smtClean="0">
                    <a:solidFill>
                      <a:schemeClr val="tx1"/>
                    </a:solidFill>
                  </a:rPr>
                  <a:t>v.a</a:t>
                </a:r>
                <a:r>
                  <a:rPr lang="fr-FR" b="0" dirty="0" smtClean="0">
                    <a:solidFill>
                      <a:schemeClr val="tx1"/>
                    </a:solidFill>
                  </a:rPr>
                  <a:t>. </a:t>
                </a:r>
                <a14:m>
                  <m:oMath xmlns:m="http://schemas.openxmlformats.org/officeDocument/2006/math">
                    <m:r>
                      <a:rPr lang="fr-FR" b="0" i="1" smtClean="0">
                        <a:solidFill>
                          <a:schemeClr val="tx1"/>
                        </a:solidFill>
                        <a:latin typeface="Cambria Math" panose="02040503050406030204" pitchFamily="18" charset="0"/>
                      </a:rPr>
                      <m:t>𝑋</m:t>
                    </m:r>
                    <m:r>
                      <a:rPr lang="fr-FR" b="0" i="1" smtClean="0">
                        <a:solidFill>
                          <a:schemeClr val="tx1"/>
                        </a:solidFill>
                        <a:latin typeface="Cambria Math" panose="02040503050406030204" pitchFamily="18" charset="0"/>
                      </a:rPr>
                      <m:t>∈</m:t>
                    </m:r>
                    <m:r>
                      <a:rPr lang="fr-FR" b="0" i="1" smtClean="0">
                        <a:solidFill>
                          <a:schemeClr val="tx1"/>
                        </a:solidFill>
                        <a:latin typeface="Cambria Math" panose="02040503050406030204" pitchFamily="18" charset="0"/>
                        <a:ea typeface="Cambria Math" panose="02040503050406030204" pitchFamily="18" charset="0"/>
                      </a:rPr>
                      <m:t>𝒳</m:t>
                    </m:r>
                  </m:oMath>
                </a14:m>
                <a:r>
                  <a:rPr lang="fr-FR" b="0" dirty="0" smtClean="0">
                    <a:solidFill>
                      <a:schemeClr val="tx1"/>
                    </a:solidFill>
                  </a:rPr>
                  <a:t>.</a:t>
                </a:r>
              </a:p>
              <a:p>
                <a:pPr marL="0" indent="0" algn="just">
                  <a:buNone/>
                </a:pPr>
                <a14:m>
                  <m:oMath xmlns:m="http://schemas.openxmlformats.org/officeDocument/2006/math">
                    <m:sSup>
                      <m:sSupPr>
                        <m:ctrlPr>
                          <a:rPr lang="fr-FR" b="0" i="1">
                            <a:solidFill>
                              <a:schemeClr val="tx1"/>
                            </a:solidFill>
                            <a:latin typeface="Cambria Math" panose="02040503050406030204" pitchFamily="18" charset="0"/>
                          </a:rPr>
                        </m:ctrlPr>
                      </m:sSupPr>
                      <m:e>
                        <m:r>
                          <a:rPr lang="fr-FR" b="0" i="1" smtClean="0">
                            <a:solidFill>
                              <a:schemeClr val="tx1"/>
                            </a:solidFill>
                            <a:latin typeface="Cambria Math" panose="02040503050406030204" pitchFamily="18" charset="0"/>
                          </a:rPr>
                          <m:t>𝑦</m:t>
                        </m:r>
                      </m:e>
                      <m:sup>
                        <m:r>
                          <a:rPr lang="fr-FR" b="0" i="1">
                            <a:solidFill>
                              <a:schemeClr val="tx1"/>
                            </a:solidFill>
                            <a:latin typeface="Cambria Math" panose="02040503050406030204" pitchFamily="18" charset="0"/>
                          </a:rPr>
                          <m:t>1</m:t>
                        </m:r>
                      </m:sup>
                    </m:sSup>
                    <m:r>
                      <a:rPr lang="fr-FR" b="0" i="1">
                        <a:solidFill>
                          <a:schemeClr val="tx1"/>
                        </a:solidFill>
                        <a:latin typeface="Cambria Math" panose="02040503050406030204" pitchFamily="18" charset="0"/>
                      </a:rPr>
                      <m:t>,…,</m:t>
                    </m:r>
                    <m:sSup>
                      <m:sSupPr>
                        <m:ctrlPr>
                          <a:rPr lang="fr-FR" b="0" i="1">
                            <a:solidFill>
                              <a:schemeClr val="tx1"/>
                            </a:solidFill>
                            <a:latin typeface="Cambria Math" panose="02040503050406030204" pitchFamily="18" charset="0"/>
                          </a:rPr>
                        </m:ctrlPr>
                      </m:sSupPr>
                      <m:e>
                        <m:r>
                          <a:rPr lang="fr-FR" b="0" i="1" smtClean="0">
                            <a:solidFill>
                              <a:schemeClr val="tx1"/>
                            </a:solidFill>
                            <a:latin typeface="Cambria Math" panose="02040503050406030204" pitchFamily="18" charset="0"/>
                          </a:rPr>
                          <m:t>𝑦</m:t>
                        </m:r>
                      </m:e>
                      <m:sup>
                        <m:r>
                          <a:rPr lang="fr-FR" b="0" i="1">
                            <a:solidFill>
                              <a:schemeClr val="tx1"/>
                            </a:solidFill>
                            <a:latin typeface="Cambria Math" panose="02040503050406030204" pitchFamily="18" charset="0"/>
                          </a:rPr>
                          <m:t>𝑛</m:t>
                        </m:r>
                      </m:sup>
                    </m:sSup>
                  </m:oMath>
                </a14:m>
                <a:r>
                  <a:rPr lang="fr-FR" b="0" dirty="0">
                    <a:solidFill>
                      <a:schemeClr val="tx1"/>
                    </a:solidFill>
                  </a:rPr>
                  <a:t> : réalisations d’une </a:t>
                </a:r>
                <a:r>
                  <a:rPr lang="fr-FR" b="0" dirty="0" err="1">
                    <a:solidFill>
                      <a:schemeClr val="tx1"/>
                    </a:solidFill>
                  </a:rPr>
                  <a:t>v.a</a:t>
                </a:r>
                <a:r>
                  <a:rPr lang="fr-FR" b="0" dirty="0">
                    <a:solidFill>
                      <a:schemeClr val="tx1"/>
                    </a:solidFill>
                  </a:rPr>
                  <a:t>. </a:t>
                </a:r>
                <a14:m>
                  <m:oMath xmlns:m="http://schemas.openxmlformats.org/officeDocument/2006/math">
                    <m:r>
                      <a:rPr lang="fr-FR" b="0" i="1" smtClean="0">
                        <a:solidFill>
                          <a:schemeClr val="tx1"/>
                        </a:solidFill>
                        <a:latin typeface="Cambria Math" panose="02040503050406030204" pitchFamily="18" charset="0"/>
                      </a:rPr>
                      <m:t>𝑌</m:t>
                    </m:r>
                    <m:r>
                      <a:rPr lang="fr-FR" b="0" i="1">
                        <a:solidFill>
                          <a:schemeClr val="tx1"/>
                        </a:solidFill>
                        <a:latin typeface="Cambria Math" panose="02040503050406030204" pitchFamily="18" charset="0"/>
                      </a:rPr>
                      <m:t>∈</m:t>
                    </m:r>
                    <m:r>
                      <a:rPr lang="fr-FR" b="0" i="1" smtClean="0">
                        <a:solidFill>
                          <a:schemeClr val="tx1"/>
                        </a:solidFill>
                        <a:latin typeface="Cambria Math" panose="02040503050406030204" pitchFamily="18" charset="0"/>
                        <a:ea typeface="Cambria Math" panose="02040503050406030204" pitchFamily="18" charset="0"/>
                      </a:rPr>
                      <m:t>𝒴</m:t>
                    </m:r>
                  </m:oMath>
                </a14:m>
                <a:r>
                  <a:rPr lang="fr-FR" b="0" dirty="0" smtClean="0">
                    <a:solidFill>
                      <a:schemeClr val="tx1"/>
                    </a:solidFill>
                  </a:rPr>
                  <a:t> (</a:t>
                </a:r>
                <a14:m>
                  <m:oMath xmlns:m="http://schemas.openxmlformats.org/officeDocument/2006/math">
                    <m:r>
                      <a:rPr lang="fr-FR" b="0" i="1" dirty="0" smtClean="0">
                        <a:solidFill>
                          <a:schemeClr val="tx1"/>
                        </a:solidFill>
                        <a:latin typeface="Cambria Math" panose="02040503050406030204" pitchFamily="18" charset="0"/>
                      </a:rPr>
                      <m:t>{0,1}</m:t>
                    </m:r>
                  </m:oMath>
                </a14:m>
                <a:r>
                  <a:rPr lang="fr-FR" b="0" dirty="0" smtClean="0">
                    <a:solidFill>
                      <a:schemeClr val="tx1"/>
                    </a:solidFill>
                  </a:rPr>
                  <a:t> ou </a:t>
                </a:r>
                <a14:m>
                  <m:oMath xmlns:m="http://schemas.openxmlformats.org/officeDocument/2006/math">
                    <m:r>
                      <a:rPr lang="fr-FR" b="0" i="1" smtClean="0">
                        <a:solidFill>
                          <a:schemeClr val="tx1"/>
                        </a:solidFill>
                        <a:latin typeface="Cambria Math" panose="02040503050406030204" pitchFamily="18" charset="0"/>
                      </a:rPr>
                      <m:t>{1,2,…,</m:t>
                    </m:r>
                    <m:r>
                      <a:rPr lang="fr-FR" b="0" i="1" smtClean="0">
                        <a:solidFill>
                          <a:schemeClr val="tx1"/>
                        </a:solidFill>
                        <a:latin typeface="Cambria Math" panose="02040503050406030204" pitchFamily="18" charset="0"/>
                      </a:rPr>
                      <m:t>𝐶</m:t>
                    </m:r>
                    <m:r>
                      <a:rPr lang="fr-FR" b="0" i="1" smtClean="0">
                        <a:solidFill>
                          <a:schemeClr val="tx1"/>
                        </a:solidFill>
                        <a:latin typeface="Cambria Math" panose="02040503050406030204" pitchFamily="18" charset="0"/>
                      </a:rPr>
                      <m:t>}</m:t>
                    </m:r>
                  </m:oMath>
                </a14:m>
                <a:r>
                  <a:rPr lang="fr-FR" b="0" dirty="0" smtClean="0">
                    <a:solidFill>
                      <a:schemeClr val="tx1"/>
                    </a:solidFill>
                  </a:rPr>
                  <a:t>).</a:t>
                </a:r>
              </a:p>
              <a:p>
                <a:pPr marL="0" indent="0" algn="just">
                  <a:spcBef>
                    <a:spcPts val="600"/>
                  </a:spcBef>
                  <a:buFont typeface="Wingdings 3" panose="05040102010807070707" pitchFamily="18" charset="2"/>
                  <a:buNone/>
                </a:pPr>
                <a:r>
                  <a:rPr lang="fr-FR" b="0" dirty="0" smtClean="0">
                    <a:solidFill>
                      <a:schemeClr val="tx1"/>
                    </a:solidFill>
                  </a:rPr>
                  <a:t>Modélisation </a:t>
                </a:r>
                <a:r>
                  <a:rPr lang="fr-FR" u="sng" dirty="0" smtClean="0">
                    <a:solidFill>
                      <a:srgbClr val="C00000"/>
                    </a:solidFill>
                  </a:rPr>
                  <a:t>générative</a:t>
                </a:r>
                <a:r>
                  <a:rPr lang="fr-FR" b="0" dirty="0" smtClean="0">
                    <a:solidFill>
                      <a:schemeClr val="tx1"/>
                    </a:solidFill>
                  </a:rPr>
                  <a:t> : </a:t>
                </a:r>
                <a14:m>
                  <m:oMath xmlns:m="http://schemas.openxmlformats.org/officeDocument/2006/math">
                    <m:r>
                      <m:rPr>
                        <m:sty m:val="p"/>
                      </m:rPr>
                      <a:rPr lang="fr-FR" b="0" i="0" smtClean="0">
                        <a:solidFill>
                          <a:schemeClr val="tx1"/>
                        </a:solidFill>
                        <a:latin typeface="Cambria Math" panose="02040503050406030204" pitchFamily="18" charset="0"/>
                      </a:rPr>
                      <m:t>P</m:t>
                    </m:r>
                    <m:r>
                      <a:rPr lang="fr-FR" b="0" i="1" smtClean="0">
                        <a:solidFill>
                          <a:schemeClr val="tx1"/>
                        </a:solidFill>
                        <a:latin typeface="Cambria Math" panose="02040503050406030204" pitchFamily="18" charset="0"/>
                      </a:rPr>
                      <m:t>(</m:t>
                    </m:r>
                    <m:r>
                      <a:rPr lang="fr-FR" b="0" i="1" smtClean="0">
                        <a:solidFill>
                          <a:schemeClr val="tx1"/>
                        </a:solidFill>
                        <a:latin typeface="Cambria Math" panose="02040503050406030204" pitchFamily="18" charset="0"/>
                      </a:rPr>
                      <m:t>𝑋</m:t>
                    </m:r>
                    <m:r>
                      <a:rPr lang="fr-FR" b="0" i="1" smtClean="0">
                        <a:solidFill>
                          <a:schemeClr val="tx1"/>
                        </a:solidFill>
                        <a:latin typeface="Cambria Math" panose="02040503050406030204" pitchFamily="18" charset="0"/>
                      </a:rPr>
                      <m:t>,</m:t>
                    </m:r>
                    <m:r>
                      <a:rPr lang="fr-FR" b="0" i="1" smtClean="0">
                        <a:solidFill>
                          <a:schemeClr val="tx1"/>
                        </a:solidFill>
                        <a:latin typeface="Cambria Math" panose="02040503050406030204" pitchFamily="18" charset="0"/>
                      </a:rPr>
                      <m:t>𝑌</m:t>
                    </m:r>
                    <m:r>
                      <a:rPr lang="fr-FR" b="0" i="1" smtClean="0">
                        <a:solidFill>
                          <a:schemeClr val="tx1"/>
                        </a:solidFill>
                        <a:latin typeface="Cambria Math" panose="02040503050406030204" pitchFamily="18" charset="0"/>
                      </a:rPr>
                      <m:t>)</m:t>
                    </m:r>
                  </m:oMath>
                </a14:m>
                <a:r>
                  <a:rPr lang="fr-FR" b="0" dirty="0" smtClean="0">
                    <a:solidFill>
                      <a:schemeClr val="tx1"/>
                    </a:solidFill>
                  </a:rPr>
                  <a:t> </a:t>
                </a:r>
                <a:r>
                  <a:rPr lang="fr-FR" sz="1600" b="0" dirty="0" smtClean="0">
                    <a:solidFill>
                      <a:schemeClr val="bg1">
                        <a:lumMod val="50000"/>
                      </a:schemeClr>
                    </a:solidFill>
                  </a:rPr>
                  <a:t>(autres notations : </a:t>
                </a:r>
                <a14:m>
                  <m:oMath xmlns:m="http://schemas.openxmlformats.org/officeDocument/2006/math">
                    <m:r>
                      <m:rPr>
                        <m:sty m:val="p"/>
                      </m:rPr>
                      <a:rPr lang="fr-FR" sz="1600" b="0" i="0" smtClean="0">
                        <a:solidFill>
                          <a:schemeClr val="bg1">
                            <a:lumMod val="50000"/>
                          </a:schemeClr>
                        </a:solidFill>
                        <a:latin typeface="Cambria Math" panose="02040503050406030204" pitchFamily="18" charset="0"/>
                      </a:rPr>
                      <m:t>P</m:t>
                    </m:r>
                    <m:r>
                      <a:rPr lang="fr-FR" sz="1600" b="0" i="1" smtClean="0">
                        <a:solidFill>
                          <a:schemeClr val="bg1">
                            <a:lumMod val="50000"/>
                          </a:schemeClr>
                        </a:solidFill>
                        <a:latin typeface="Cambria Math" panose="02040503050406030204" pitchFamily="18" charset="0"/>
                      </a:rPr>
                      <m:t>({</m:t>
                    </m:r>
                    <m:r>
                      <a:rPr lang="fr-FR" sz="1600" b="0" i="1" smtClean="0">
                        <a:solidFill>
                          <a:schemeClr val="bg1">
                            <a:lumMod val="50000"/>
                          </a:schemeClr>
                        </a:solidFill>
                        <a:latin typeface="Cambria Math" panose="02040503050406030204" pitchFamily="18" charset="0"/>
                      </a:rPr>
                      <m:t>𝑋</m:t>
                    </m:r>
                    <m:r>
                      <a:rPr lang="fr-FR" sz="1600" b="0" i="1" smtClean="0">
                        <a:solidFill>
                          <a:schemeClr val="bg1">
                            <a:lumMod val="50000"/>
                          </a:schemeClr>
                        </a:solidFill>
                        <a:latin typeface="Cambria Math" panose="02040503050406030204" pitchFamily="18" charset="0"/>
                      </a:rPr>
                      <m:t>=</m:t>
                    </m:r>
                    <m:sSup>
                      <m:sSupPr>
                        <m:ctrlPr>
                          <a:rPr lang="fr-FR" sz="1600" b="0" i="1" smtClean="0">
                            <a:solidFill>
                              <a:schemeClr val="bg1">
                                <a:lumMod val="50000"/>
                              </a:schemeClr>
                            </a:solidFill>
                            <a:latin typeface="Cambria Math" panose="02040503050406030204" pitchFamily="18" charset="0"/>
                          </a:rPr>
                        </m:ctrlPr>
                      </m:sSupPr>
                      <m:e>
                        <m:r>
                          <a:rPr lang="fr-FR" sz="1600" b="0" i="1" smtClean="0">
                            <a:solidFill>
                              <a:schemeClr val="bg1">
                                <a:lumMod val="50000"/>
                              </a:schemeClr>
                            </a:solidFill>
                            <a:latin typeface="Cambria Math" panose="02040503050406030204" pitchFamily="18" charset="0"/>
                          </a:rPr>
                          <m:t>𝑥</m:t>
                        </m:r>
                      </m:e>
                      <m:sup>
                        <m:r>
                          <a:rPr lang="fr-FR" sz="1600" b="0" i="1" smtClean="0">
                            <a:solidFill>
                              <a:schemeClr val="bg1">
                                <a:lumMod val="50000"/>
                              </a:schemeClr>
                            </a:solidFill>
                            <a:latin typeface="Cambria Math" panose="02040503050406030204" pitchFamily="18" charset="0"/>
                          </a:rPr>
                          <m:t>𝑖</m:t>
                        </m:r>
                      </m:sup>
                    </m:sSup>
                    <m:r>
                      <a:rPr lang="fr-FR" sz="1600" b="0" i="1" smtClean="0">
                        <a:solidFill>
                          <a:schemeClr val="bg1">
                            <a:lumMod val="50000"/>
                          </a:schemeClr>
                        </a:solidFill>
                        <a:latin typeface="Cambria Math" panose="02040503050406030204" pitchFamily="18" charset="0"/>
                      </a:rPr>
                      <m:t>}∩{</m:t>
                    </m:r>
                    <m:r>
                      <a:rPr lang="fr-FR" sz="1600" b="0" i="1" smtClean="0">
                        <a:solidFill>
                          <a:schemeClr val="bg1">
                            <a:lumMod val="50000"/>
                          </a:schemeClr>
                        </a:solidFill>
                        <a:latin typeface="Cambria Math" panose="02040503050406030204" pitchFamily="18" charset="0"/>
                      </a:rPr>
                      <m:t>𝑌</m:t>
                    </m:r>
                    <m:r>
                      <a:rPr lang="fr-FR" sz="1600" b="0" i="1" smtClean="0">
                        <a:solidFill>
                          <a:schemeClr val="bg1">
                            <a:lumMod val="50000"/>
                          </a:schemeClr>
                        </a:solidFill>
                        <a:latin typeface="Cambria Math" panose="02040503050406030204" pitchFamily="18" charset="0"/>
                      </a:rPr>
                      <m:t>=</m:t>
                    </m:r>
                    <m:sSup>
                      <m:sSupPr>
                        <m:ctrlPr>
                          <a:rPr lang="fr-FR" sz="1600" b="0" i="1" smtClean="0">
                            <a:solidFill>
                              <a:schemeClr val="bg1">
                                <a:lumMod val="50000"/>
                              </a:schemeClr>
                            </a:solidFill>
                            <a:latin typeface="Cambria Math" panose="02040503050406030204" pitchFamily="18" charset="0"/>
                          </a:rPr>
                        </m:ctrlPr>
                      </m:sSupPr>
                      <m:e>
                        <m:r>
                          <a:rPr lang="fr-FR" sz="1600" b="0" i="1" smtClean="0">
                            <a:solidFill>
                              <a:schemeClr val="bg1">
                                <a:lumMod val="50000"/>
                              </a:schemeClr>
                            </a:solidFill>
                            <a:latin typeface="Cambria Math" panose="02040503050406030204" pitchFamily="18" charset="0"/>
                          </a:rPr>
                          <m:t>𝑦</m:t>
                        </m:r>
                      </m:e>
                      <m:sup>
                        <m:r>
                          <a:rPr lang="fr-FR" sz="1600" b="0" i="1" smtClean="0">
                            <a:solidFill>
                              <a:schemeClr val="bg1">
                                <a:lumMod val="50000"/>
                              </a:schemeClr>
                            </a:solidFill>
                            <a:latin typeface="Cambria Math" panose="02040503050406030204" pitchFamily="18" charset="0"/>
                          </a:rPr>
                          <m:t>𝑗</m:t>
                        </m:r>
                      </m:sup>
                    </m:sSup>
                    <m:r>
                      <a:rPr lang="fr-FR" sz="1600" b="0" i="1" smtClean="0">
                        <a:solidFill>
                          <a:schemeClr val="bg1">
                            <a:lumMod val="50000"/>
                          </a:schemeClr>
                        </a:solidFill>
                        <a:latin typeface="Cambria Math" panose="02040503050406030204" pitchFamily="18" charset="0"/>
                      </a:rPr>
                      <m:t>}</m:t>
                    </m:r>
                  </m:oMath>
                </a14:m>
                <a:r>
                  <a:rPr lang="fr-FR" sz="1600" b="0" dirty="0" smtClean="0">
                    <a:solidFill>
                      <a:schemeClr val="bg1">
                        <a:lumMod val="50000"/>
                      </a:schemeClr>
                    </a:solidFill>
                  </a:rPr>
                  <a:t>), </a:t>
                </a:r>
                <a14:m>
                  <m:oMath xmlns:m="http://schemas.openxmlformats.org/officeDocument/2006/math">
                    <m:r>
                      <m:rPr>
                        <m:sty m:val="p"/>
                      </m:rPr>
                      <a:rPr lang="fr-FR" sz="1600" b="0" i="0" dirty="0" smtClean="0">
                        <a:solidFill>
                          <a:schemeClr val="bg1">
                            <a:lumMod val="50000"/>
                          </a:schemeClr>
                        </a:solidFill>
                        <a:latin typeface="Cambria Math" panose="02040503050406030204" pitchFamily="18" charset="0"/>
                      </a:rPr>
                      <m:t>P</m:t>
                    </m:r>
                    <m:r>
                      <a:rPr lang="fr-FR" sz="1600" b="0" i="1" dirty="0" smtClean="0">
                        <a:solidFill>
                          <a:schemeClr val="bg1">
                            <a:lumMod val="50000"/>
                          </a:schemeClr>
                        </a:solidFill>
                        <a:latin typeface="Cambria Math" panose="02040503050406030204" pitchFamily="18" charset="0"/>
                      </a:rPr>
                      <m:t>(</m:t>
                    </m:r>
                    <m:sSup>
                      <m:sSupPr>
                        <m:ctrlPr>
                          <a:rPr lang="fr-FR" sz="1600" b="0" i="1" dirty="0" smtClean="0">
                            <a:solidFill>
                              <a:schemeClr val="bg1">
                                <a:lumMod val="50000"/>
                              </a:schemeClr>
                            </a:solidFill>
                            <a:latin typeface="Cambria Math" panose="02040503050406030204" pitchFamily="18" charset="0"/>
                          </a:rPr>
                        </m:ctrlPr>
                      </m:sSupPr>
                      <m:e>
                        <m:r>
                          <a:rPr lang="fr-FR" sz="1600" b="0" i="1" dirty="0" smtClean="0">
                            <a:solidFill>
                              <a:schemeClr val="bg1">
                                <a:lumMod val="50000"/>
                              </a:schemeClr>
                            </a:solidFill>
                            <a:latin typeface="Cambria Math" panose="02040503050406030204" pitchFamily="18" charset="0"/>
                          </a:rPr>
                          <m:t>𝑥</m:t>
                        </m:r>
                      </m:e>
                      <m:sup>
                        <m:r>
                          <a:rPr lang="fr-FR" sz="1600" b="0" i="1" dirty="0" smtClean="0">
                            <a:solidFill>
                              <a:schemeClr val="bg1">
                                <a:lumMod val="50000"/>
                              </a:schemeClr>
                            </a:solidFill>
                            <a:latin typeface="Cambria Math" panose="02040503050406030204" pitchFamily="18" charset="0"/>
                          </a:rPr>
                          <m:t>𝑖</m:t>
                        </m:r>
                      </m:sup>
                    </m:sSup>
                    <m:r>
                      <a:rPr lang="fr-FR" sz="1600" b="0" i="1" dirty="0" smtClean="0">
                        <a:solidFill>
                          <a:schemeClr val="bg1">
                            <a:lumMod val="50000"/>
                          </a:schemeClr>
                        </a:solidFill>
                        <a:latin typeface="Cambria Math" panose="02040503050406030204" pitchFamily="18" charset="0"/>
                      </a:rPr>
                      <m:t>,</m:t>
                    </m:r>
                    <m:sSup>
                      <m:sSupPr>
                        <m:ctrlPr>
                          <a:rPr lang="fr-FR" sz="1600" b="0" i="1" dirty="0" smtClean="0">
                            <a:solidFill>
                              <a:schemeClr val="bg1">
                                <a:lumMod val="50000"/>
                              </a:schemeClr>
                            </a:solidFill>
                            <a:latin typeface="Cambria Math" panose="02040503050406030204" pitchFamily="18" charset="0"/>
                          </a:rPr>
                        </m:ctrlPr>
                      </m:sSupPr>
                      <m:e>
                        <m:r>
                          <a:rPr lang="fr-FR" sz="1600" b="0" i="1" dirty="0" smtClean="0">
                            <a:solidFill>
                              <a:schemeClr val="bg1">
                                <a:lumMod val="50000"/>
                              </a:schemeClr>
                            </a:solidFill>
                            <a:latin typeface="Cambria Math" panose="02040503050406030204" pitchFamily="18" charset="0"/>
                          </a:rPr>
                          <m:t>𝑦</m:t>
                        </m:r>
                      </m:e>
                      <m:sup>
                        <m:r>
                          <a:rPr lang="fr-FR" sz="1600" b="0" i="1" dirty="0" smtClean="0">
                            <a:solidFill>
                              <a:schemeClr val="bg1">
                                <a:lumMod val="50000"/>
                              </a:schemeClr>
                            </a:solidFill>
                            <a:latin typeface="Cambria Math" panose="02040503050406030204" pitchFamily="18" charset="0"/>
                          </a:rPr>
                          <m:t>𝑗</m:t>
                        </m:r>
                      </m:sup>
                    </m:sSup>
                  </m:oMath>
                </a14:m>
                <a:r>
                  <a:rPr lang="fr-FR" sz="1600" b="0" dirty="0" smtClean="0">
                    <a:solidFill>
                      <a:schemeClr val="bg1">
                        <a:lumMod val="50000"/>
                      </a:schemeClr>
                    </a:solidFill>
                  </a:rPr>
                  <a:t>) ).</a:t>
                </a:r>
                <a:endParaRPr lang="fr-FR" sz="1600" b="0" dirty="0">
                  <a:solidFill>
                    <a:schemeClr val="tx1"/>
                  </a:solidFill>
                </a:endParaRPr>
              </a:p>
            </p:txBody>
          </p:sp>
        </mc:Choice>
        <mc:Fallback xmlns="">
          <p:sp>
            <p:nvSpPr>
              <p:cNvPr id="21" name="Espace réservé du contenu 4"/>
              <p:cNvSpPr txBox="1">
                <a:spLocks noRot="1" noChangeAspect="1" noMove="1" noResize="1" noEditPoints="1" noAdjustHandles="1" noChangeArrowheads="1" noChangeShapeType="1" noTextEdit="1"/>
              </p:cNvSpPr>
              <p:nvPr/>
            </p:nvSpPr>
            <p:spPr>
              <a:xfrm>
                <a:off x="145155" y="769021"/>
                <a:ext cx="8222735" cy="1036912"/>
              </a:xfrm>
              <a:prstGeom prst="rect">
                <a:avLst/>
              </a:prstGeom>
              <a:blipFill>
                <a:blip r:embed="rId3"/>
                <a:stretch>
                  <a:fillRect l="-222" t="-1176" b="-7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Espace réservé du contenu 4"/>
              <p:cNvSpPr txBox="1">
                <a:spLocks/>
              </p:cNvSpPr>
              <p:nvPr/>
            </p:nvSpPr>
            <p:spPr>
              <a:xfrm>
                <a:off x="145156" y="1866169"/>
                <a:ext cx="8751955" cy="4686501"/>
              </a:xfrm>
              <a:prstGeom prst="rect">
                <a:avLst/>
              </a:prstGeom>
            </p:spPr>
            <p:txBody>
              <a:bodyPr vert="horz" wrap="square" lIns="127723" tIns="63862" rIns="127723" bIns="63862" rtlCol="0">
                <a:spAutoFit/>
              </a:bodyPr>
              <a:lstStyle>
                <a:lvl1pPr marL="239481" indent="-239481" algn="l" defTabSz="957925" rtl="0" eaLnBrk="1" latinLnBrk="0" hangingPunct="1">
                  <a:lnSpc>
                    <a:spcPct val="100000"/>
                  </a:lnSpc>
                  <a:spcBef>
                    <a:spcPts val="0"/>
                  </a:spcBef>
                  <a:buClr>
                    <a:srgbClr val="548235"/>
                  </a:buClr>
                  <a:buSzPct val="80000"/>
                  <a:buFont typeface="Wingdings 3" panose="05040102010807070707" pitchFamily="18" charset="2"/>
                  <a:buChar char=""/>
                  <a:defRPr sz="1800" b="1" kern="1200">
                    <a:solidFill>
                      <a:schemeClr val="bg2">
                        <a:lumMod val="50000"/>
                      </a:schemeClr>
                    </a:solidFill>
                    <a:latin typeface="Calibri" charset="0"/>
                    <a:ea typeface="Calibri" charset="0"/>
                    <a:cs typeface="Calibri" charset="0"/>
                  </a:defRPr>
                </a:lvl1pPr>
                <a:lvl2pPr marL="718444" indent="-239481" algn="l" defTabSz="957925" rtl="0" eaLnBrk="1" latinLnBrk="0" hangingPunct="1">
                  <a:lnSpc>
                    <a:spcPct val="100000"/>
                  </a:lnSpc>
                  <a:spcBef>
                    <a:spcPts val="0"/>
                  </a:spcBef>
                  <a:buClr>
                    <a:srgbClr val="548235"/>
                  </a:buClr>
                  <a:buFont typeface="Calibri" panose="020F0502020204030204" pitchFamily="34" charset="0"/>
                  <a:buChar char="-"/>
                  <a:defRPr sz="1600" kern="1200">
                    <a:solidFill>
                      <a:schemeClr val="bg2">
                        <a:lumMod val="50000"/>
                      </a:schemeClr>
                    </a:solidFill>
                    <a:latin typeface="Calibri" charset="0"/>
                    <a:ea typeface="Calibri" charset="0"/>
                    <a:cs typeface="Calibri" charset="0"/>
                  </a:defRPr>
                </a:lvl2pPr>
                <a:lvl3pPr marL="1197407" indent="-239481" algn="l" defTabSz="957925" rtl="0" eaLnBrk="1" latinLnBrk="0" hangingPunct="1">
                  <a:lnSpc>
                    <a:spcPct val="100000"/>
                  </a:lnSpc>
                  <a:spcBef>
                    <a:spcPts val="0"/>
                  </a:spcBef>
                  <a:buClr>
                    <a:srgbClr val="548235"/>
                  </a:buClr>
                  <a:buFont typeface="Wingdings" panose="05000000000000000000" pitchFamily="2" charset="2"/>
                  <a:buChar char="§"/>
                  <a:defRPr sz="1400" kern="1200">
                    <a:solidFill>
                      <a:schemeClr val="bg2">
                        <a:lumMod val="50000"/>
                      </a:schemeClr>
                    </a:solidFill>
                    <a:latin typeface="Calibri" charset="0"/>
                    <a:ea typeface="Calibri" charset="0"/>
                    <a:cs typeface="Calibri" charset="0"/>
                  </a:defRPr>
                </a:lvl3pPr>
                <a:lvl4pPr marL="1676370" indent="-239481" algn="l" defTabSz="957925" rtl="0" eaLnBrk="1" latinLnBrk="0" hangingPunct="1">
                  <a:lnSpc>
                    <a:spcPct val="100000"/>
                  </a:lnSpc>
                  <a:spcBef>
                    <a:spcPts val="0"/>
                  </a:spcBef>
                  <a:buClr>
                    <a:srgbClr val="548235"/>
                  </a:buClr>
                  <a:buFont typeface="Calibri" panose="020F0502020204030204" pitchFamily="34" charset="0"/>
                  <a:buChar char="-"/>
                  <a:defRPr sz="1200" kern="1200">
                    <a:solidFill>
                      <a:schemeClr val="bg2">
                        <a:lumMod val="50000"/>
                      </a:schemeClr>
                    </a:solidFill>
                    <a:latin typeface="Calibri" charset="0"/>
                    <a:ea typeface="Calibri" charset="0"/>
                    <a:cs typeface="Calibri" charset="0"/>
                  </a:defRPr>
                </a:lvl4pPr>
                <a:lvl5pPr marL="2155332" indent="-239481" algn="l" defTabSz="957925" rtl="0" eaLnBrk="1" latinLnBrk="0" hangingPunct="1">
                  <a:lnSpc>
                    <a:spcPct val="100000"/>
                  </a:lnSpc>
                  <a:spcBef>
                    <a:spcPts val="0"/>
                  </a:spcBef>
                  <a:buClr>
                    <a:srgbClr val="548235"/>
                  </a:buClr>
                  <a:buFont typeface="Wingdings" panose="05000000000000000000" pitchFamily="2" charset="2"/>
                  <a:buChar char="§"/>
                  <a:defRPr sz="1200" kern="1200">
                    <a:solidFill>
                      <a:schemeClr val="bg2">
                        <a:lumMod val="50000"/>
                      </a:schemeClr>
                    </a:solidFill>
                    <a:latin typeface="Calibri" charset="0"/>
                    <a:ea typeface="Calibri" charset="0"/>
                    <a:cs typeface="Calibri" charset="0"/>
                  </a:defRPr>
                </a:lvl5pPr>
                <a:lvl6pPr marL="2634295"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6pPr>
                <a:lvl7pPr marL="3113258"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7pPr>
                <a:lvl8pPr marL="3592220"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8pPr>
                <a:lvl9pPr marL="4071183"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9pPr>
              </a:lstStyle>
              <a:p>
                <a:pPr marL="0" indent="0" algn="just">
                  <a:buFont typeface="Wingdings 3" panose="05040102010807070707" pitchFamily="18" charset="2"/>
                  <a:buNone/>
                </a:pPr>
                <a:r>
                  <a:rPr lang="fr-FR" dirty="0" smtClean="0">
                    <a:solidFill>
                      <a:schemeClr val="tx1"/>
                    </a:solidFill>
                  </a:rPr>
                  <a:t>Inférence et prédiction :</a:t>
                </a:r>
              </a:p>
              <a:p>
                <a:pPr algn="just">
                  <a:buFontTx/>
                  <a:buChar char="-"/>
                </a:pPr>
                <a:r>
                  <a:rPr lang="fr-FR" dirty="0" smtClean="0">
                    <a:solidFill>
                      <a:srgbClr val="C00000"/>
                    </a:solidFill>
                  </a:rPr>
                  <a:t>Inférence</a:t>
                </a:r>
                <a:r>
                  <a:rPr lang="fr-FR" b="0" dirty="0" smtClean="0">
                    <a:solidFill>
                      <a:schemeClr val="tx1"/>
                    </a:solidFill>
                  </a:rPr>
                  <a:t> : on cherche les lois </a:t>
                </a:r>
                <a14:m>
                  <m:oMath xmlns:m="http://schemas.openxmlformats.org/officeDocument/2006/math">
                    <m:r>
                      <m:rPr>
                        <m:sty m:val="p"/>
                      </m:rPr>
                      <a:rPr lang="fr-FR" b="0" i="0" smtClean="0">
                        <a:solidFill>
                          <a:schemeClr val="tx1"/>
                        </a:solidFill>
                        <a:latin typeface="Cambria Math" panose="02040503050406030204" pitchFamily="18" charset="0"/>
                      </a:rPr>
                      <m:t>P</m:t>
                    </m:r>
                    <m:r>
                      <a:rPr lang="fr-FR" b="0" i="1" smtClean="0">
                        <a:solidFill>
                          <a:schemeClr val="tx1"/>
                        </a:solidFill>
                        <a:latin typeface="Cambria Math" panose="02040503050406030204" pitchFamily="18" charset="0"/>
                      </a:rPr>
                      <m:t>(</m:t>
                    </m:r>
                    <m:r>
                      <a:rPr lang="fr-FR" b="0" i="1" smtClean="0">
                        <a:solidFill>
                          <a:schemeClr val="tx1"/>
                        </a:solidFill>
                        <a:latin typeface="Cambria Math" panose="02040503050406030204" pitchFamily="18" charset="0"/>
                      </a:rPr>
                      <m:t>𝑌</m:t>
                    </m:r>
                    <m:r>
                      <a:rPr lang="fr-FR" b="0" i="1" smtClean="0">
                        <a:solidFill>
                          <a:schemeClr val="tx1"/>
                        </a:solidFill>
                        <a:latin typeface="Cambria Math" panose="02040503050406030204" pitchFamily="18" charset="0"/>
                      </a:rPr>
                      <m:t>=</m:t>
                    </m:r>
                    <m:r>
                      <a:rPr lang="fr-FR" b="0" i="1" smtClean="0">
                        <a:solidFill>
                          <a:schemeClr val="tx1"/>
                        </a:solidFill>
                        <a:latin typeface="Cambria Math" panose="02040503050406030204" pitchFamily="18" charset="0"/>
                      </a:rPr>
                      <m:t>𝑐</m:t>
                    </m:r>
                    <m:r>
                      <a:rPr lang="fr-FR" b="0" i="1" smtClean="0">
                        <a:solidFill>
                          <a:schemeClr val="tx1"/>
                        </a:solidFill>
                        <a:latin typeface="Cambria Math" panose="02040503050406030204" pitchFamily="18" charset="0"/>
                      </a:rPr>
                      <m:t>|</m:t>
                    </m:r>
                    <m:r>
                      <a:rPr lang="fr-FR" b="0" i="1" smtClean="0">
                        <a:solidFill>
                          <a:schemeClr val="tx1"/>
                        </a:solidFill>
                        <a:latin typeface="Cambria Math" panose="02040503050406030204" pitchFamily="18" charset="0"/>
                      </a:rPr>
                      <m:t>𝑋</m:t>
                    </m:r>
                    <m:r>
                      <a:rPr lang="fr-FR" b="0" i="1" smtClean="0">
                        <a:solidFill>
                          <a:schemeClr val="tx1"/>
                        </a:solidFill>
                        <a:latin typeface="Cambria Math" panose="02040503050406030204" pitchFamily="18" charset="0"/>
                      </a:rPr>
                      <m:t>=</m:t>
                    </m:r>
                    <m:r>
                      <a:rPr lang="fr-FR" b="0" i="1" smtClean="0">
                        <a:solidFill>
                          <a:schemeClr val="tx1"/>
                        </a:solidFill>
                        <a:latin typeface="Cambria Math" panose="02040503050406030204" pitchFamily="18" charset="0"/>
                      </a:rPr>
                      <m:t>𝑥</m:t>
                    </m:r>
                    <m:r>
                      <a:rPr lang="fr-FR" b="0" i="1" smtClean="0">
                        <a:solidFill>
                          <a:schemeClr val="tx1"/>
                        </a:solidFill>
                        <a:latin typeface="Cambria Math" panose="02040503050406030204" pitchFamily="18" charset="0"/>
                      </a:rPr>
                      <m:t>)</m:t>
                    </m:r>
                  </m:oMath>
                </a14:m>
                <a:r>
                  <a:rPr lang="fr-FR" b="0" dirty="0" smtClean="0">
                    <a:solidFill>
                      <a:schemeClr val="tx1"/>
                    </a:solidFill>
                  </a:rPr>
                  <a:t> à partir des observations et hypothèses.</a:t>
                </a:r>
              </a:p>
              <a:p>
                <a:pPr algn="just">
                  <a:buFontTx/>
                  <a:buChar char="-"/>
                </a:pPr>
                <a:r>
                  <a:rPr lang="fr-FR" dirty="0" smtClean="0">
                    <a:solidFill>
                      <a:srgbClr val="C00000"/>
                    </a:solidFill>
                  </a:rPr>
                  <a:t>Prédiction</a:t>
                </a:r>
                <a:r>
                  <a:rPr lang="fr-FR" b="0" dirty="0" smtClean="0">
                    <a:solidFill>
                      <a:schemeClr val="tx1"/>
                    </a:solidFill>
                  </a:rPr>
                  <a:t> (ou décision) : on utilise les lois précédentes pour déterminer la classe d’une observation </a:t>
                </a:r>
                <a14:m>
                  <m:oMath xmlns:m="http://schemas.openxmlformats.org/officeDocument/2006/math">
                    <m:r>
                      <a:rPr lang="fr-FR" b="0" i="1" smtClean="0">
                        <a:solidFill>
                          <a:schemeClr val="tx1"/>
                        </a:solidFill>
                        <a:latin typeface="Cambria Math" panose="02040503050406030204" pitchFamily="18" charset="0"/>
                      </a:rPr>
                      <m:t>𝑥</m:t>
                    </m:r>
                  </m:oMath>
                </a14:m>
                <a:r>
                  <a:rPr lang="fr-FR" b="0" dirty="0" smtClean="0">
                    <a:solidFill>
                      <a:schemeClr val="tx1"/>
                    </a:solidFill>
                  </a:rPr>
                  <a:t> : </a:t>
                </a:r>
                <a:r>
                  <a:rPr lang="fr-FR" b="0" i="1" dirty="0" smtClean="0">
                    <a:solidFill>
                      <a:schemeClr val="tx1"/>
                    </a:solidFill>
                  </a:rPr>
                  <a:t>règle de décision</a:t>
                </a:r>
              </a:p>
              <a:p>
                <a:pPr marL="0" indent="0" algn="ctr">
                  <a:buNone/>
                </a:pPr>
                <a14:m>
                  <m:oMathPara xmlns:m="http://schemas.openxmlformats.org/officeDocument/2006/math">
                    <m:oMathParaPr>
                      <m:jc m:val="centerGroup"/>
                    </m:oMathParaPr>
                    <m:oMath xmlns:m="http://schemas.openxmlformats.org/officeDocument/2006/math">
                      <m:acc>
                        <m:accPr>
                          <m:chr m:val="̂"/>
                          <m:ctrlPr>
                            <a:rPr lang="fr-FR" b="0" i="1" smtClean="0">
                              <a:solidFill>
                                <a:schemeClr val="tx1"/>
                              </a:solidFill>
                              <a:latin typeface="Cambria Math" panose="02040503050406030204" pitchFamily="18" charset="0"/>
                            </a:rPr>
                          </m:ctrlPr>
                        </m:accPr>
                        <m:e>
                          <m:r>
                            <a:rPr lang="fr-FR" b="0" i="1" smtClean="0">
                              <a:solidFill>
                                <a:schemeClr val="tx1"/>
                              </a:solidFill>
                              <a:latin typeface="Cambria Math" panose="02040503050406030204" pitchFamily="18" charset="0"/>
                            </a:rPr>
                            <m:t>𝑦</m:t>
                          </m:r>
                        </m:e>
                      </m:acc>
                      <m:r>
                        <a:rPr lang="fr-FR" b="0" i="1" smtClean="0">
                          <a:solidFill>
                            <a:schemeClr val="tx1"/>
                          </a:solidFill>
                          <a:latin typeface="Cambria Math" panose="02040503050406030204" pitchFamily="18" charset="0"/>
                        </a:rPr>
                        <m:t>=</m:t>
                      </m:r>
                      <m:func>
                        <m:funcPr>
                          <m:ctrlPr>
                            <a:rPr lang="fr-FR" b="0" i="1" smtClean="0">
                              <a:solidFill>
                                <a:schemeClr val="tx1"/>
                              </a:solidFill>
                              <a:latin typeface="Cambria Math" panose="02040503050406030204" pitchFamily="18" charset="0"/>
                            </a:rPr>
                          </m:ctrlPr>
                        </m:funcPr>
                        <m:fName>
                          <m:limLow>
                            <m:limLowPr>
                              <m:ctrlPr>
                                <a:rPr lang="fr-FR" b="0" i="1" smtClean="0">
                                  <a:solidFill>
                                    <a:schemeClr val="tx1"/>
                                  </a:solidFill>
                                  <a:latin typeface="Cambria Math" panose="02040503050406030204" pitchFamily="18" charset="0"/>
                                </a:rPr>
                              </m:ctrlPr>
                            </m:limLowPr>
                            <m:e>
                              <m:r>
                                <m:rPr>
                                  <m:sty m:val="p"/>
                                </m:rPr>
                                <a:rPr lang="fr-FR" b="0" i="0" smtClean="0">
                                  <a:solidFill>
                                    <a:schemeClr val="tx1"/>
                                  </a:solidFill>
                                  <a:latin typeface="Cambria Math" panose="02040503050406030204" pitchFamily="18" charset="0"/>
                                </a:rPr>
                                <m:t>argmax</m:t>
                              </m:r>
                            </m:e>
                            <m:lim>
                              <m:r>
                                <a:rPr lang="fr-FR" b="0" i="1" smtClean="0">
                                  <a:solidFill>
                                    <a:schemeClr val="tx1"/>
                                  </a:solidFill>
                                  <a:latin typeface="Cambria Math" panose="02040503050406030204" pitchFamily="18" charset="0"/>
                                </a:rPr>
                                <m:t>𝑐</m:t>
                              </m:r>
                              <m:r>
                                <a:rPr lang="fr-FR" b="0" i="1" smtClean="0">
                                  <a:solidFill>
                                    <a:schemeClr val="tx1"/>
                                  </a:solidFill>
                                  <a:latin typeface="Cambria Math" panose="02040503050406030204" pitchFamily="18" charset="0"/>
                                </a:rPr>
                                <m:t> ∈ ⟦1,</m:t>
                              </m:r>
                              <m:r>
                                <a:rPr lang="fr-FR" b="0" i="1" smtClean="0">
                                  <a:solidFill>
                                    <a:schemeClr val="tx1"/>
                                  </a:solidFill>
                                  <a:latin typeface="Cambria Math" panose="02040503050406030204" pitchFamily="18" charset="0"/>
                                </a:rPr>
                                <m:t>𝐶</m:t>
                              </m:r>
                              <m:r>
                                <a:rPr lang="fr-FR" b="0" i="1" smtClean="0">
                                  <a:solidFill>
                                    <a:schemeClr val="tx1"/>
                                  </a:solidFill>
                                  <a:latin typeface="Cambria Math" panose="02040503050406030204" pitchFamily="18" charset="0"/>
                                </a:rPr>
                                <m:t>⟧</m:t>
                              </m:r>
                            </m:lim>
                          </m:limLow>
                        </m:fName>
                        <m:e>
                          <m:r>
                            <m:rPr>
                              <m:sty m:val="p"/>
                            </m:rPr>
                            <a:rPr lang="fr-FR" b="0" i="0" smtClean="0">
                              <a:solidFill>
                                <a:schemeClr val="tx1"/>
                              </a:solidFill>
                              <a:latin typeface="Cambria Math" panose="02040503050406030204" pitchFamily="18" charset="0"/>
                            </a:rPr>
                            <m:t>P</m:t>
                          </m:r>
                          <m:r>
                            <a:rPr lang="fr-FR" b="0" i="1" smtClean="0">
                              <a:solidFill>
                                <a:schemeClr val="tx1"/>
                              </a:solidFill>
                              <a:latin typeface="Cambria Math" panose="02040503050406030204" pitchFamily="18" charset="0"/>
                            </a:rPr>
                            <m:t>(</m:t>
                          </m:r>
                          <m:r>
                            <a:rPr lang="fr-FR" b="0" i="1" smtClean="0">
                              <a:solidFill>
                                <a:schemeClr val="tx1"/>
                              </a:solidFill>
                              <a:latin typeface="Cambria Math" panose="02040503050406030204" pitchFamily="18" charset="0"/>
                            </a:rPr>
                            <m:t>𝑌</m:t>
                          </m:r>
                          <m:r>
                            <a:rPr lang="fr-FR" b="0" i="1" smtClean="0">
                              <a:solidFill>
                                <a:schemeClr val="tx1"/>
                              </a:solidFill>
                              <a:latin typeface="Cambria Math" panose="02040503050406030204" pitchFamily="18" charset="0"/>
                            </a:rPr>
                            <m:t>=</m:t>
                          </m:r>
                          <m:r>
                            <a:rPr lang="fr-FR" b="0" i="1" smtClean="0">
                              <a:solidFill>
                                <a:schemeClr val="tx1"/>
                              </a:solidFill>
                              <a:latin typeface="Cambria Math" panose="02040503050406030204" pitchFamily="18" charset="0"/>
                            </a:rPr>
                            <m:t>𝑐</m:t>
                          </m:r>
                          <m:r>
                            <a:rPr lang="fr-FR" b="0" i="1" smtClean="0">
                              <a:solidFill>
                                <a:schemeClr val="tx1"/>
                              </a:solidFill>
                              <a:latin typeface="Cambria Math" panose="02040503050406030204" pitchFamily="18" charset="0"/>
                            </a:rPr>
                            <m:t>|</m:t>
                          </m:r>
                          <m:r>
                            <a:rPr lang="fr-FR" b="0" i="1" smtClean="0">
                              <a:solidFill>
                                <a:schemeClr val="tx1"/>
                              </a:solidFill>
                              <a:latin typeface="Cambria Math" panose="02040503050406030204" pitchFamily="18" charset="0"/>
                            </a:rPr>
                            <m:t>𝑋</m:t>
                          </m:r>
                          <m:r>
                            <a:rPr lang="fr-FR" b="0" i="1" smtClean="0">
                              <a:solidFill>
                                <a:schemeClr val="tx1"/>
                              </a:solidFill>
                              <a:latin typeface="Cambria Math" panose="02040503050406030204" pitchFamily="18" charset="0"/>
                            </a:rPr>
                            <m:t>=</m:t>
                          </m:r>
                          <m:r>
                            <a:rPr lang="fr-FR" b="0" i="1" smtClean="0">
                              <a:solidFill>
                                <a:schemeClr val="tx1"/>
                              </a:solidFill>
                              <a:latin typeface="Cambria Math" panose="02040503050406030204" pitchFamily="18" charset="0"/>
                            </a:rPr>
                            <m:t>𝑥</m:t>
                          </m:r>
                          <m:r>
                            <a:rPr lang="fr-FR" b="0" i="1" smtClean="0">
                              <a:solidFill>
                                <a:schemeClr val="tx1"/>
                              </a:solidFill>
                              <a:latin typeface="Cambria Math" panose="02040503050406030204" pitchFamily="18" charset="0"/>
                            </a:rPr>
                            <m:t>)</m:t>
                          </m:r>
                        </m:e>
                      </m:func>
                      <m:r>
                        <a:rPr lang="fr-FR" b="0" i="1" smtClean="0">
                          <a:solidFill>
                            <a:schemeClr val="tx1"/>
                          </a:solidFill>
                          <a:latin typeface="Cambria Math" panose="02040503050406030204" pitchFamily="18" charset="0"/>
                        </a:rPr>
                        <m:t>.</m:t>
                      </m:r>
                    </m:oMath>
                  </m:oMathPara>
                </a14:m>
                <a:endParaRPr lang="fr-FR" b="0" dirty="0" smtClean="0">
                  <a:solidFill>
                    <a:schemeClr val="tx1"/>
                  </a:solidFill>
                </a:endParaRPr>
              </a:p>
              <a:p>
                <a:pPr marL="0" indent="0" algn="just">
                  <a:buNone/>
                </a:pPr>
                <a:endParaRPr lang="fr-FR" dirty="0">
                  <a:solidFill>
                    <a:schemeClr val="tx1"/>
                  </a:solidFill>
                </a:endParaRPr>
              </a:p>
              <a:p>
                <a:pPr marL="0" indent="0" algn="just">
                  <a:buNone/>
                </a:pPr>
                <a:r>
                  <a:rPr lang="fr-FR" dirty="0" smtClean="0">
                    <a:solidFill>
                      <a:schemeClr val="tx1"/>
                    </a:solidFill>
                  </a:rPr>
                  <a:t>Théorème </a:t>
                </a:r>
                <a:r>
                  <a:rPr lang="fr-FR" dirty="0">
                    <a:solidFill>
                      <a:schemeClr val="tx1"/>
                    </a:solidFill>
                  </a:rPr>
                  <a:t>1</a:t>
                </a:r>
                <a:r>
                  <a:rPr lang="fr-FR" dirty="0" smtClean="0">
                    <a:solidFill>
                      <a:schemeClr val="tx1"/>
                    </a:solidFill>
                  </a:rPr>
                  <a:t>  (</a:t>
                </a:r>
                <a:r>
                  <a:rPr lang="fr-FR" b="0" i="1" dirty="0" smtClean="0">
                    <a:solidFill>
                      <a:schemeClr val="tx1"/>
                    </a:solidFill>
                  </a:rPr>
                  <a:t>loi de Bayes</a:t>
                </a:r>
                <a:r>
                  <a:rPr lang="fr-FR" dirty="0" smtClean="0">
                    <a:solidFill>
                      <a:schemeClr val="tx1"/>
                    </a:solidFill>
                  </a:rPr>
                  <a:t>) :</a:t>
                </a:r>
                <a:endParaRPr lang="fr-FR" dirty="0">
                  <a:solidFill>
                    <a:schemeClr val="tx1"/>
                  </a:solidFill>
                </a:endParaRPr>
              </a:p>
              <a:p>
                <a:pPr marL="0" indent="0" algn="just">
                  <a:buNone/>
                </a:pPr>
                <a14:m>
                  <m:oMathPara xmlns:m="http://schemas.openxmlformats.org/officeDocument/2006/math">
                    <m:oMathParaPr>
                      <m:jc m:val="centerGroup"/>
                    </m:oMathParaPr>
                    <m:oMath xmlns:m="http://schemas.openxmlformats.org/officeDocument/2006/math">
                      <m:limLow>
                        <m:limLowPr>
                          <m:ctrlPr>
                            <a:rPr lang="fr-FR" b="0" i="1" smtClean="0">
                              <a:solidFill>
                                <a:srgbClr val="C00000"/>
                              </a:solidFill>
                              <a:latin typeface="Cambria Math" panose="02040503050406030204" pitchFamily="18" charset="0"/>
                            </a:rPr>
                          </m:ctrlPr>
                        </m:limLowPr>
                        <m:e>
                          <m:groupChr>
                            <m:groupChrPr>
                              <m:chr m:val="⏟"/>
                              <m:ctrlPr>
                                <a:rPr lang="fr-FR" b="0" i="1" smtClean="0">
                                  <a:solidFill>
                                    <a:srgbClr val="C00000"/>
                                  </a:solidFill>
                                  <a:latin typeface="Cambria Math" panose="02040503050406030204" pitchFamily="18" charset="0"/>
                                </a:rPr>
                              </m:ctrlPr>
                            </m:groupChrPr>
                            <m:e>
                              <m:r>
                                <m:rPr>
                                  <m:sty m:val="p"/>
                                </m:rPr>
                                <a:rPr lang="fr-FR" b="0" i="0" smtClean="0">
                                  <a:solidFill>
                                    <a:srgbClr val="C00000"/>
                                  </a:solidFill>
                                  <a:latin typeface="Cambria Math" panose="02040503050406030204" pitchFamily="18" charset="0"/>
                                </a:rPr>
                                <m:t>P</m:t>
                              </m:r>
                              <m:r>
                                <a:rPr lang="fr-FR" b="0" i="1" smtClean="0">
                                  <a:solidFill>
                                    <a:srgbClr val="C00000"/>
                                  </a:solidFill>
                                  <a:latin typeface="Cambria Math" panose="02040503050406030204" pitchFamily="18" charset="0"/>
                                </a:rPr>
                                <m:t>(</m:t>
                              </m:r>
                              <m:r>
                                <a:rPr lang="fr-FR" b="0" i="1" smtClean="0">
                                  <a:solidFill>
                                    <a:srgbClr val="C00000"/>
                                  </a:solidFill>
                                  <a:latin typeface="Cambria Math" panose="02040503050406030204" pitchFamily="18" charset="0"/>
                                </a:rPr>
                                <m:t>𝑌</m:t>
                              </m:r>
                              <m:r>
                                <a:rPr lang="fr-FR" b="0" i="1" smtClean="0">
                                  <a:solidFill>
                                    <a:srgbClr val="C00000"/>
                                  </a:solidFill>
                                  <a:latin typeface="Cambria Math" panose="02040503050406030204" pitchFamily="18" charset="0"/>
                                </a:rPr>
                                <m:t>=</m:t>
                              </m:r>
                              <m:r>
                                <a:rPr lang="fr-FR" b="0" i="1" smtClean="0">
                                  <a:solidFill>
                                    <a:srgbClr val="C00000"/>
                                  </a:solidFill>
                                  <a:latin typeface="Cambria Math" panose="02040503050406030204" pitchFamily="18" charset="0"/>
                                </a:rPr>
                                <m:t>𝑐</m:t>
                              </m:r>
                              <m:r>
                                <a:rPr lang="fr-FR" b="0" i="1" smtClean="0">
                                  <a:solidFill>
                                    <a:srgbClr val="C00000"/>
                                  </a:solidFill>
                                  <a:latin typeface="Cambria Math" panose="02040503050406030204" pitchFamily="18" charset="0"/>
                                </a:rPr>
                                <m:t>|</m:t>
                              </m:r>
                              <m:r>
                                <a:rPr lang="fr-FR" b="0" i="1" smtClean="0">
                                  <a:solidFill>
                                    <a:srgbClr val="C00000"/>
                                  </a:solidFill>
                                  <a:latin typeface="Cambria Math" panose="02040503050406030204" pitchFamily="18" charset="0"/>
                                </a:rPr>
                                <m:t>𝑥</m:t>
                              </m:r>
                              <m:r>
                                <a:rPr lang="fr-FR" b="0" i="1" smtClean="0">
                                  <a:solidFill>
                                    <a:srgbClr val="C00000"/>
                                  </a:solidFill>
                                  <a:latin typeface="Cambria Math" panose="02040503050406030204" pitchFamily="18" charset="0"/>
                                </a:rPr>
                                <m:t>)</m:t>
                              </m:r>
                            </m:e>
                          </m:groupChr>
                        </m:e>
                        <m:lim>
                          <m:r>
                            <m:rPr>
                              <m:sty m:val="p"/>
                            </m:rPr>
                            <a:rPr lang="fr-FR" b="0" i="0" smtClean="0">
                              <a:solidFill>
                                <a:srgbClr val="C00000"/>
                              </a:solidFill>
                              <a:latin typeface="Cambria Math" panose="02040503050406030204" pitchFamily="18" charset="0"/>
                            </a:rPr>
                            <m:t>a</m:t>
                          </m:r>
                          <m:r>
                            <a:rPr lang="fr-FR" b="0" i="0" smtClean="0">
                              <a:solidFill>
                                <a:srgbClr val="C00000"/>
                              </a:solidFill>
                              <a:latin typeface="Cambria Math" panose="02040503050406030204" pitchFamily="18" charset="0"/>
                            </a:rPr>
                            <m:t> </m:t>
                          </m:r>
                          <m:r>
                            <m:rPr>
                              <m:sty m:val="p"/>
                            </m:rPr>
                            <a:rPr lang="fr-FR" b="0" i="0" smtClean="0">
                              <a:solidFill>
                                <a:srgbClr val="C00000"/>
                              </a:solidFill>
                              <a:latin typeface="Cambria Math" panose="02040503050406030204" pitchFamily="18" charset="0"/>
                            </a:rPr>
                            <m:t>posteriori</m:t>
                          </m:r>
                        </m:lim>
                      </m:limLow>
                      <m:r>
                        <a:rPr lang="fr-FR" b="0" i="1" smtClean="0">
                          <a:solidFill>
                            <a:schemeClr val="tx1"/>
                          </a:solidFill>
                          <a:latin typeface="Cambria Math" panose="02040503050406030204" pitchFamily="18" charset="0"/>
                        </a:rPr>
                        <m:t>=</m:t>
                      </m:r>
                      <m:f>
                        <m:fPr>
                          <m:ctrlPr>
                            <a:rPr lang="fr-FR" b="0" i="1" smtClean="0">
                              <a:solidFill>
                                <a:schemeClr val="tx1"/>
                              </a:solidFill>
                              <a:latin typeface="Cambria Math" panose="02040503050406030204" pitchFamily="18" charset="0"/>
                            </a:rPr>
                          </m:ctrlPr>
                        </m:fPr>
                        <m:num>
                          <m:limUpp>
                            <m:limUppPr>
                              <m:ctrlPr>
                                <a:rPr lang="fr-FR" b="0" i="1" smtClean="0">
                                  <a:solidFill>
                                    <a:schemeClr val="accent2">
                                      <a:lumMod val="75000"/>
                                    </a:schemeClr>
                                  </a:solidFill>
                                  <a:latin typeface="Cambria Math" panose="02040503050406030204" pitchFamily="18" charset="0"/>
                                </a:rPr>
                              </m:ctrlPr>
                            </m:limUppPr>
                            <m:e>
                              <m:groupChr>
                                <m:groupChrPr>
                                  <m:chr m:val="⏞"/>
                                  <m:pos m:val="top"/>
                                  <m:vertJc m:val="bot"/>
                                  <m:ctrlPr>
                                    <a:rPr lang="fr-FR" b="0" i="1" smtClean="0">
                                      <a:solidFill>
                                        <a:schemeClr val="accent2">
                                          <a:lumMod val="75000"/>
                                        </a:schemeClr>
                                      </a:solidFill>
                                      <a:latin typeface="Cambria Math" panose="02040503050406030204" pitchFamily="18" charset="0"/>
                                    </a:rPr>
                                  </m:ctrlPr>
                                </m:groupChrPr>
                                <m:e>
                                  <m:r>
                                    <m:rPr>
                                      <m:sty m:val="p"/>
                                      <m:brk/>
                                    </m:rPr>
                                    <a:rPr lang="fr-FR" b="0" i="0" smtClean="0">
                                      <a:solidFill>
                                        <a:schemeClr val="accent2">
                                          <a:lumMod val="75000"/>
                                        </a:schemeClr>
                                      </a:solidFill>
                                      <a:latin typeface="Cambria Math" panose="02040503050406030204" pitchFamily="18" charset="0"/>
                                    </a:rPr>
                                    <m:t>P</m:t>
                                  </m:r>
                                  <m:r>
                                    <m:rPr>
                                      <m:brk/>
                                    </m:rPr>
                                    <a:rPr lang="fr-FR" b="0" i="1" smtClean="0">
                                      <a:solidFill>
                                        <a:schemeClr val="accent2">
                                          <a:lumMod val="75000"/>
                                        </a:schemeClr>
                                      </a:solidFill>
                                      <a:latin typeface="Cambria Math" panose="02040503050406030204" pitchFamily="18" charset="0"/>
                                    </a:rPr>
                                    <m:t>(</m:t>
                                  </m:r>
                                  <m:r>
                                    <a:rPr lang="fr-FR" b="0" i="1" smtClean="0">
                                      <a:solidFill>
                                        <a:schemeClr val="accent2">
                                          <a:lumMod val="75000"/>
                                        </a:schemeClr>
                                      </a:solidFill>
                                      <a:latin typeface="Cambria Math" panose="02040503050406030204" pitchFamily="18" charset="0"/>
                                    </a:rPr>
                                    <m:t>𝑌</m:t>
                                  </m:r>
                                  <m:r>
                                    <a:rPr lang="fr-FR" b="0" i="1" smtClean="0">
                                      <a:solidFill>
                                        <a:schemeClr val="accent2">
                                          <a:lumMod val="75000"/>
                                        </a:schemeClr>
                                      </a:solidFill>
                                      <a:latin typeface="Cambria Math" panose="02040503050406030204" pitchFamily="18" charset="0"/>
                                    </a:rPr>
                                    <m:t>=</m:t>
                                  </m:r>
                                  <m:r>
                                    <a:rPr lang="fr-FR" b="0" i="1" smtClean="0">
                                      <a:solidFill>
                                        <a:schemeClr val="accent2">
                                          <a:lumMod val="75000"/>
                                        </a:schemeClr>
                                      </a:solidFill>
                                      <a:latin typeface="Cambria Math" panose="02040503050406030204" pitchFamily="18" charset="0"/>
                                    </a:rPr>
                                    <m:t>𝑐</m:t>
                                  </m:r>
                                  <m:r>
                                    <a:rPr lang="fr-FR" b="0" i="1" smtClean="0">
                                      <a:solidFill>
                                        <a:schemeClr val="accent2">
                                          <a:lumMod val="75000"/>
                                        </a:schemeClr>
                                      </a:solidFill>
                                      <a:latin typeface="Cambria Math" panose="02040503050406030204" pitchFamily="18" charset="0"/>
                                    </a:rPr>
                                    <m:t>)</m:t>
                                  </m:r>
                                </m:e>
                              </m:groupChr>
                            </m:e>
                            <m:lim>
                              <m:r>
                                <m:rPr>
                                  <m:sty m:val="p"/>
                                </m:rPr>
                                <a:rPr lang="fr-FR" b="0" i="0" smtClean="0">
                                  <a:solidFill>
                                    <a:schemeClr val="accent2">
                                      <a:lumMod val="75000"/>
                                    </a:schemeClr>
                                  </a:solidFill>
                                  <a:latin typeface="Cambria Math" panose="02040503050406030204" pitchFamily="18" charset="0"/>
                                </a:rPr>
                                <m:t>a</m:t>
                              </m:r>
                              <m:r>
                                <a:rPr lang="fr-FR" b="0" i="0" smtClean="0">
                                  <a:solidFill>
                                    <a:schemeClr val="accent2">
                                      <a:lumMod val="75000"/>
                                    </a:schemeClr>
                                  </a:solidFill>
                                  <a:latin typeface="Cambria Math" panose="02040503050406030204" pitchFamily="18" charset="0"/>
                                </a:rPr>
                                <m:t> </m:t>
                              </m:r>
                              <m:r>
                                <m:rPr>
                                  <m:sty m:val="p"/>
                                </m:rPr>
                                <a:rPr lang="fr-FR" b="0" i="0" smtClean="0">
                                  <a:solidFill>
                                    <a:schemeClr val="accent2">
                                      <a:lumMod val="75000"/>
                                    </a:schemeClr>
                                  </a:solidFill>
                                  <a:latin typeface="Cambria Math" panose="02040503050406030204" pitchFamily="18" charset="0"/>
                                </a:rPr>
                                <m:t>priori</m:t>
                              </m:r>
                            </m:lim>
                          </m:limUpp>
                          <m:limUpp>
                            <m:limUppPr>
                              <m:ctrlPr>
                                <a:rPr lang="fr-FR" b="0" i="1" smtClean="0">
                                  <a:solidFill>
                                    <a:schemeClr val="accent1">
                                      <a:lumMod val="50000"/>
                                    </a:schemeClr>
                                  </a:solidFill>
                                  <a:latin typeface="Cambria Math" panose="02040503050406030204" pitchFamily="18" charset="0"/>
                                </a:rPr>
                              </m:ctrlPr>
                            </m:limUppPr>
                            <m:e>
                              <m:groupChr>
                                <m:groupChrPr>
                                  <m:chr m:val="⏞"/>
                                  <m:pos m:val="top"/>
                                  <m:vertJc m:val="bot"/>
                                  <m:ctrlPr>
                                    <a:rPr lang="fr-FR" b="0" i="1" smtClean="0">
                                      <a:solidFill>
                                        <a:schemeClr val="accent1">
                                          <a:lumMod val="50000"/>
                                        </a:schemeClr>
                                      </a:solidFill>
                                      <a:latin typeface="Cambria Math" panose="02040503050406030204" pitchFamily="18" charset="0"/>
                                    </a:rPr>
                                  </m:ctrlPr>
                                </m:groupChrPr>
                                <m:e>
                                  <m:r>
                                    <m:rPr>
                                      <m:sty m:val="p"/>
                                      <m:brk/>
                                    </m:rPr>
                                    <a:rPr lang="fr-FR" b="0" i="0" smtClean="0">
                                      <a:solidFill>
                                        <a:schemeClr val="accent1">
                                          <a:lumMod val="50000"/>
                                        </a:schemeClr>
                                      </a:solidFill>
                                      <a:latin typeface="Cambria Math" panose="02040503050406030204" pitchFamily="18" charset="0"/>
                                    </a:rPr>
                                    <m:t>P</m:t>
                                  </m:r>
                                  <m:r>
                                    <m:rPr>
                                      <m:brk/>
                                    </m:rPr>
                                    <a:rPr lang="fr-FR" b="0" i="1" smtClean="0">
                                      <a:solidFill>
                                        <a:schemeClr val="accent1">
                                          <a:lumMod val="50000"/>
                                        </a:schemeClr>
                                      </a:solidFill>
                                      <a:latin typeface="Cambria Math" panose="02040503050406030204" pitchFamily="18" charset="0"/>
                                    </a:rPr>
                                    <m:t>(</m:t>
                                  </m:r>
                                  <m:r>
                                    <a:rPr lang="fr-FR" b="0" i="1" smtClean="0">
                                      <a:solidFill>
                                        <a:schemeClr val="accent1">
                                          <a:lumMod val="50000"/>
                                        </a:schemeClr>
                                      </a:solidFill>
                                      <a:latin typeface="Cambria Math" panose="02040503050406030204" pitchFamily="18" charset="0"/>
                                    </a:rPr>
                                    <m:t>𝑥</m:t>
                                  </m:r>
                                  <m:r>
                                    <a:rPr lang="fr-FR" b="0" i="1" smtClean="0">
                                      <a:solidFill>
                                        <a:schemeClr val="accent1">
                                          <a:lumMod val="50000"/>
                                        </a:schemeClr>
                                      </a:solidFill>
                                      <a:latin typeface="Cambria Math" panose="02040503050406030204" pitchFamily="18" charset="0"/>
                                    </a:rPr>
                                    <m:t>|</m:t>
                                  </m:r>
                                  <m:r>
                                    <a:rPr lang="fr-FR" b="0" i="1" smtClean="0">
                                      <a:solidFill>
                                        <a:schemeClr val="accent1">
                                          <a:lumMod val="50000"/>
                                        </a:schemeClr>
                                      </a:solidFill>
                                      <a:latin typeface="Cambria Math" panose="02040503050406030204" pitchFamily="18" charset="0"/>
                                    </a:rPr>
                                    <m:t>𝑌</m:t>
                                  </m:r>
                                  <m:r>
                                    <a:rPr lang="fr-FR" b="0" i="1" smtClean="0">
                                      <a:solidFill>
                                        <a:schemeClr val="accent1">
                                          <a:lumMod val="50000"/>
                                        </a:schemeClr>
                                      </a:solidFill>
                                      <a:latin typeface="Cambria Math" panose="02040503050406030204" pitchFamily="18" charset="0"/>
                                    </a:rPr>
                                    <m:t>=</m:t>
                                  </m:r>
                                  <m:r>
                                    <a:rPr lang="fr-FR" b="0" i="1" smtClean="0">
                                      <a:solidFill>
                                        <a:schemeClr val="accent1">
                                          <a:lumMod val="50000"/>
                                        </a:schemeClr>
                                      </a:solidFill>
                                      <a:latin typeface="Cambria Math" panose="02040503050406030204" pitchFamily="18" charset="0"/>
                                    </a:rPr>
                                    <m:t>𝑐</m:t>
                                  </m:r>
                                  <m:r>
                                    <a:rPr lang="fr-FR" b="0" i="1" smtClean="0">
                                      <a:solidFill>
                                        <a:schemeClr val="accent1">
                                          <a:lumMod val="50000"/>
                                        </a:schemeClr>
                                      </a:solidFill>
                                      <a:latin typeface="Cambria Math" panose="02040503050406030204" pitchFamily="18" charset="0"/>
                                    </a:rPr>
                                    <m:t>)</m:t>
                                  </m:r>
                                </m:e>
                              </m:groupChr>
                            </m:e>
                            <m:lim>
                              <m:r>
                                <m:rPr>
                                  <m:sty m:val="p"/>
                                </m:rPr>
                                <a:rPr lang="fr-FR" b="0" i="0" smtClean="0">
                                  <a:solidFill>
                                    <a:schemeClr val="accent1">
                                      <a:lumMod val="50000"/>
                                    </a:schemeClr>
                                  </a:solidFill>
                                  <a:latin typeface="Cambria Math" panose="02040503050406030204" pitchFamily="18" charset="0"/>
                                </a:rPr>
                                <m:t>vraisemblance</m:t>
                              </m:r>
                            </m:lim>
                          </m:limUpp>
                        </m:num>
                        <m:den>
                          <m:r>
                            <m:rPr>
                              <m:sty m:val="p"/>
                            </m:rPr>
                            <a:rPr lang="fr-FR" b="0" i="0" smtClean="0">
                              <a:solidFill>
                                <a:schemeClr val="tx1"/>
                              </a:solidFill>
                              <a:latin typeface="Cambria Math" panose="02040503050406030204" pitchFamily="18" charset="0"/>
                            </a:rPr>
                            <m:t>P</m:t>
                          </m:r>
                          <m:r>
                            <a:rPr lang="fr-FR" b="0" i="1" smtClean="0">
                              <a:solidFill>
                                <a:schemeClr val="tx1"/>
                              </a:solidFill>
                              <a:latin typeface="Cambria Math" panose="02040503050406030204" pitchFamily="18" charset="0"/>
                            </a:rPr>
                            <m:t>(</m:t>
                          </m:r>
                          <m:r>
                            <a:rPr lang="fr-FR" b="0" i="1" smtClean="0">
                              <a:solidFill>
                                <a:schemeClr val="tx1"/>
                              </a:solidFill>
                              <a:latin typeface="Cambria Math" panose="02040503050406030204" pitchFamily="18" charset="0"/>
                            </a:rPr>
                            <m:t>𝑥</m:t>
                          </m:r>
                          <m:r>
                            <a:rPr lang="fr-FR" b="0" i="1" smtClean="0">
                              <a:solidFill>
                                <a:schemeClr val="tx1"/>
                              </a:solidFill>
                              <a:latin typeface="Cambria Math" panose="02040503050406030204" pitchFamily="18" charset="0"/>
                            </a:rPr>
                            <m:t>)</m:t>
                          </m:r>
                        </m:den>
                      </m:f>
                      <m:r>
                        <a:rPr lang="fr-FR" b="0" i="1" smtClean="0">
                          <a:solidFill>
                            <a:schemeClr val="tx1"/>
                          </a:solidFill>
                          <a:latin typeface="Cambria Math" panose="02040503050406030204" pitchFamily="18" charset="0"/>
                          <a:ea typeface="Cambria Math" panose="02040503050406030204" pitchFamily="18" charset="0"/>
                        </a:rPr>
                        <m:t>∝</m:t>
                      </m:r>
                      <m:r>
                        <m:rPr>
                          <m:sty m:val="p"/>
                        </m:rPr>
                        <a:rPr lang="fr-FR" b="0" i="0" smtClean="0">
                          <a:solidFill>
                            <a:schemeClr val="tx1"/>
                          </a:solidFill>
                          <a:latin typeface="Cambria Math" panose="02040503050406030204" pitchFamily="18" charset="0"/>
                          <a:ea typeface="Cambria Math" panose="02040503050406030204" pitchFamily="18" charset="0"/>
                        </a:rPr>
                        <m:t>P</m:t>
                      </m:r>
                      <m:d>
                        <m:dPr>
                          <m:ctrlPr>
                            <a:rPr lang="fr-FR" b="0" i="1" smtClean="0">
                              <a:solidFill>
                                <a:schemeClr val="tx1"/>
                              </a:solidFill>
                              <a:latin typeface="Cambria Math" panose="02040503050406030204" pitchFamily="18" charset="0"/>
                              <a:ea typeface="Cambria Math" panose="02040503050406030204" pitchFamily="18" charset="0"/>
                            </a:rPr>
                          </m:ctrlPr>
                        </m:dPr>
                        <m:e>
                          <m:r>
                            <a:rPr lang="fr-FR" b="0" i="1" smtClean="0">
                              <a:solidFill>
                                <a:schemeClr val="tx1"/>
                              </a:solidFill>
                              <a:latin typeface="Cambria Math" panose="02040503050406030204" pitchFamily="18" charset="0"/>
                              <a:ea typeface="Cambria Math" panose="02040503050406030204" pitchFamily="18" charset="0"/>
                            </a:rPr>
                            <m:t>𝑐</m:t>
                          </m:r>
                        </m:e>
                      </m:d>
                      <m:r>
                        <m:rPr>
                          <m:sty m:val="p"/>
                        </m:rPr>
                        <a:rPr lang="fr-FR" b="0" i="0" smtClean="0">
                          <a:solidFill>
                            <a:schemeClr val="tx1"/>
                          </a:solidFill>
                          <a:latin typeface="Cambria Math" panose="02040503050406030204" pitchFamily="18" charset="0"/>
                          <a:ea typeface="Cambria Math" panose="02040503050406030204" pitchFamily="18" charset="0"/>
                        </a:rPr>
                        <m:t>P</m:t>
                      </m:r>
                      <m:r>
                        <a:rPr lang="fr-FR" b="0" i="1" smtClean="0">
                          <a:solidFill>
                            <a:schemeClr val="tx1"/>
                          </a:solidFill>
                          <a:latin typeface="Cambria Math" panose="02040503050406030204" pitchFamily="18" charset="0"/>
                          <a:ea typeface="Cambria Math" panose="02040503050406030204" pitchFamily="18" charset="0"/>
                        </a:rPr>
                        <m:t>(</m:t>
                      </m:r>
                      <m:r>
                        <a:rPr lang="fr-FR" b="0" i="1" smtClean="0">
                          <a:solidFill>
                            <a:schemeClr val="tx1"/>
                          </a:solidFill>
                          <a:latin typeface="Cambria Math" panose="02040503050406030204" pitchFamily="18" charset="0"/>
                          <a:ea typeface="Cambria Math" panose="02040503050406030204" pitchFamily="18" charset="0"/>
                        </a:rPr>
                        <m:t>𝑥</m:t>
                      </m:r>
                      <m:r>
                        <a:rPr lang="fr-FR" b="0" i="1" smtClean="0">
                          <a:solidFill>
                            <a:schemeClr val="tx1"/>
                          </a:solidFill>
                          <a:latin typeface="Cambria Math" panose="02040503050406030204" pitchFamily="18" charset="0"/>
                          <a:ea typeface="Cambria Math" panose="02040503050406030204" pitchFamily="18" charset="0"/>
                        </a:rPr>
                        <m:t>|</m:t>
                      </m:r>
                      <m:r>
                        <a:rPr lang="fr-FR" b="0" i="1" smtClean="0">
                          <a:solidFill>
                            <a:schemeClr val="tx1"/>
                          </a:solidFill>
                          <a:latin typeface="Cambria Math" panose="02040503050406030204" pitchFamily="18" charset="0"/>
                          <a:ea typeface="Cambria Math" panose="02040503050406030204" pitchFamily="18" charset="0"/>
                        </a:rPr>
                        <m:t>𝑐</m:t>
                      </m:r>
                      <m:r>
                        <a:rPr lang="fr-FR" b="0" i="1" smtClean="0">
                          <a:solidFill>
                            <a:schemeClr val="tx1"/>
                          </a:solidFill>
                          <a:latin typeface="Cambria Math" panose="02040503050406030204" pitchFamily="18" charset="0"/>
                          <a:ea typeface="Cambria Math" panose="02040503050406030204" pitchFamily="18" charset="0"/>
                        </a:rPr>
                        <m:t>).</m:t>
                      </m:r>
                    </m:oMath>
                  </m:oMathPara>
                </a14:m>
                <a:endParaRPr lang="fr-FR" b="0" dirty="0" smtClean="0">
                  <a:solidFill>
                    <a:schemeClr val="tx1"/>
                  </a:solidFill>
                </a:endParaRPr>
              </a:p>
              <a:p>
                <a:pPr marL="0" indent="0" algn="just">
                  <a:spcBef>
                    <a:spcPts val="600"/>
                  </a:spcBef>
                  <a:spcAft>
                    <a:spcPts val="600"/>
                  </a:spcAft>
                  <a:buNone/>
                </a:pPr>
                <a14:m>
                  <m:oMath xmlns:m="http://schemas.openxmlformats.org/officeDocument/2006/math">
                    <m:r>
                      <m:rPr>
                        <m:sty m:val="p"/>
                      </m:rPr>
                      <a:rPr lang="fr-FR" b="0" i="0" smtClean="0">
                        <a:solidFill>
                          <a:schemeClr val="tx1"/>
                        </a:solidFill>
                        <a:latin typeface="Cambria Math" panose="02040503050406030204" pitchFamily="18" charset="0"/>
                      </a:rPr>
                      <m:t>P</m:t>
                    </m:r>
                    <m:r>
                      <a:rPr lang="fr-FR" b="0" i="1" smtClean="0">
                        <a:solidFill>
                          <a:schemeClr val="tx1"/>
                        </a:solidFill>
                        <a:latin typeface="Cambria Math" panose="02040503050406030204" pitchFamily="18" charset="0"/>
                      </a:rPr>
                      <m:t>(</m:t>
                    </m:r>
                    <m:r>
                      <a:rPr lang="fr-FR" b="0" i="1" smtClean="0">
                        <a:solidFill>
                          <a:schemeClr val="tx1"/>
                        </a:solidFill>
                        <a:latin typeface="Cambria Math" panose="02040503050406030204" pitchFamily="18" charset="0"/>
                      </a:rPr>
                      <m:t>𝑥</m:t>
                    </m:r>
                    <m:r>
                      <a:rPr lang="fr-FR" b="0" i="1" smtClean="0">
                        <a:solidFill>
                          <a:schemeClr val="tx1"/>
                        </a:solidFill>
                        <a:latin typeface="Cambria Math" panose="02040503050406030204" pitchFamily="18" charset="0"/>
                      </a:rPr>
                      <m:t>)</m:t>
                    </m:r>
                  </m:oMath>
                </a14:m>
                <a:r>
                  <a:rPr lang="fr-FR" b="0" dirty="0" smtClean="0">
                    <a:solidFill>
                      <a:schemeClr val="tx1"/>
                    </a:solidFill>
                  </a:rPr>
                  <a:t> : probabilité marginale que </a:t>
                </a:r>
                <a14:m>
                  <m:oMath xmlns:m="http://schemas.openxmlformats.org/officeDocument/2006/math">
                    <m:r>
                      <a:rPr lang="fr-FR" b="0" i="1" smtClean="0">
                        <a:solidFill>
                          <a:schemeClr val="tx1"/>
                        </a:solidFill>
                        <a:latin typeface="Cambria Math" panose="02040503050406030204" pitchFamily="18" charset="0"/>
                      </a:rPr>
                      <m:t>𝑥</m:t>
                    </m:r>
                  </m:oMath>
                </a14:m>
                <a:r>
                  <a:rPr lang="fr-FR" b="0" dirty="0" smtClean="0">
                    <a:solidFill>
                      <a:schemeClr val="tx1"/>
                    </a:solidFill>
                  </a:rPr>
                  <a:t> soit observée, indépendamment de sa classe :</a:t>
                </a:r>
              </a:p>
              <a:p>
                <a:pPr marL="0" indent="0" algn="ctr">
                  <a:buNone/>
                </a:pPr>
                <a14:m>
                  <m:oMath xmlns:m="http://schemas.openxmlformats.org/officeDocument/2006/math">
                    <m:r>
                      <m:rPr>
                        <m:sty m:val="p"/>
                      </m:rPr>
                      <a:rPr lang="fr-FR" b="0" i="0" smtClean="0">
                        <a:solidFill>
                          <a:schemeClr val="tx1"/>
                        </a:solidFill>
                        <a:latin typeface="Cambria Math" panose="02040503050406030204" pitchFamily="18" charset="0"/>
                      </a:rPr>
                      <m:t>P</m:t>
                    </m:r>
                    <m:d>
                      <m:dPr>
                        <m:ctrlPr>
                          <a:rPr lang="fr-FR" b="0" i="1" smtClean="0">
                            <a:solidFill>
                              <a:schemeClr val="tx1"/>
                            </a:solidFill>
                            <a:latin typeface="Cambria Math" panose="02040503050406030204" pitchFamily="18" charset="0"/>
                          </a:rPr>
                        </m:ctrlPr>
                      </m:dPr>
                      <m:e>
                        <m:r>
                          <a:rPr lang="fr-FR" b="0" i="1" smtClean="0">
                            <a:solidFill>
                              <a:schemeClr val="tx1"/>
                            </a:solidFill>
                            <a:latin typeface="Cambria Math" panose="02040503050406030204" pitchFamily="18" charset="0"/>
                          </a:rPr>
                          <m:t>𝑥</m:t>
                        </m:r>
                      </m:e>
                    </m:d>
                    <m:r>
                      <a:rPr lang="fr-FR" b="0" i="1" smtClean="0">
                        <a:solidFill>
                          <a:schemeClr val="tx1"/>
                        </a:solidFill>
                        <a:latin typeface="Cambria Math" panose="02040503050406030204" pitchFamily="18" charset="0"/>
                      </a:rPr>
                      <m:t>=</m:t>
                    </m:r>
                    <m:nary>
                      <m:naryPr>
                        <m:chr m:val="∑"/>
                        <m:limLoc m:val="subSup"/>
                        <m:ctrlPr>
                          <a:rPr lang="fr-FR" b="0" i="1" smtClean="0">
                            <a:solidFill>
                              <a:schemeClr val="tx1"/>
                            </a:solidFill>
                            <a:latin typeface="Cambria Math" panose="02040503050406030204" pitchFamily="18" charset="0"/>
                          </a:rPr>
                        </m:ctrlPr>
                      </m:naryPr>
                      <m:sub>
                        <m:r>
                          <m:rPr>
                            <m:brk m:alnAt="25"/>
                          </m:rPr>
                          <a:rPr lang="fr-FR" b="0" i="1" smtClean="0">
                            <a:solidFill>
                              <a:schemeClr val="tx1"/>
                            </a:solidFill>
                            <a:latin typeface="Cambria Math" panose="02040503050406030204" pitchFamily="18" charset="0"/>
                          </a:rPr>
                          <m:t>𝑐</m:t>
                        </m:r>
                        <m:r>
                          <a:rPr lang="fr-FR" b="0" i="1" smtClean="0">
                            <a:solidFill>
                              <a:schemeClr val="tx1"/>
                            </a:solidFill>
                            <a:latin typeface="Cambria Math" panose="02040503050406030204" pitchFamily="18" charset="0"/>
                          </a:rPr>
                          <m:t>=</m:t>
                        </m:r>
                        <m:r>
                          <m:rPr>
                            <m:brk m:alnAt="25"/>
                          </m:rPr>
                          <a:rPr lang="fr-FR" b="0" i="1" smtClean="0">
                            <a:solidFill>
                              <a:schemeClr val="tx1"/>
                            </a:solidFill>
                            <a:latin typeface="Cambria Math" panose="02040503050406030204" pitchFamily="18" charset="0"/>
                          </a:rPr>
                          <m:t>1</m:t>
                        </m:r>
                      </m:sub>
                      <m:sup>
                        <m:r>
                          <a:rPr lang="fr-FR" b="0" i="1" smtClean="0">
                            <a:solidFill>
                              <a:schemeClr val="tx1"/>
                            </a:solidFill>
                            <a:latin typeface="Cambria Math" panose="02040503050406030204" pitchFamily="18" charset="0"/>
                          </a:rPr>
                          <m:t>𝐶</m:t>
                        </m:r>
                      </m:sup>
                      <m:e>
                        <m:r>
                          <m:rPr>
                            <m:sty m:val="p"/>
                          </m:rPr>
                          <a:rPr lang="fr-FR" b="0" i="0" smtClean="0">
                            <a:solidFill>
                              <a:schemeClr val="tx1"/>
                            </a:solidFill>
                            <a:latin typeface="Cambria Math" panose="02040503050406030204" pitchFamily="18" charset="0"/>
                          </a:rPr>
                          <m:t>P</m:t>
                        </m:r>
                        <m:d>
                          <m:dPr>
                            <m:ctrlPr>
                              <a:rPr lang="fr-FR" b="0" i="1" smtClean="0">
                                <a:solidFill>
                                  <a:schemeClr val="tx1"/>
                                </a:solidFill>
                                <a:latin typeface="Cambria Math" panose="02040503050406030204" pitchFamily="18" charset="0"/>
                              </a:rPr>
                            </m:ctrlPr>
                          </m:dPr>
                          <m:e>
                            <m:r>
                              <a:rPr lang="fr-FR" b="0" i="1" smtClean="0">
                                <a:solidFill>
                                  <a:schemeClr val="tx1"/>
                                </a:solidFill>
                                <a:latin typeface="Cambria Math" panose="02040503050406030204" pitchFamily="18" charset="0"/>
                              </a:rPr>
                              <m:t>𝑥</m:t>
                            </m:r>
                          </m:e>
                          <m:e>
                            <m:r>
                              <a:rPr lang="fr-FR" b="0" i="1" smtClean="0">
                                <a:solidFill>
                                  <a:schemeClr val="tx1"/>
                                </a:solidFill>
                                <a:latin typeface="Cambria Math" panose="02040503050406030204" pitchFamily="18" charset="0"/>
                              </a:rPr>
                              <m:t>𝑌</m:t>
                            </m:r>
                            <m:r>
                              <a:rPr lang="fr-FR" b="0" i="1" smtClean="0">
                                <a:solidFill>
                                  <a:schemeClr val="tx1"/>
                                </a:solidFill>
                                <a:latin typeface="Cambria Math" panose="02040503050406030204" pitchFamily="18" charset="0"/>
                              </a:rPr>
                              <m:t>=</m:t>
                            </m:r>
                            <m:r>
                              <a:rPr lang="fr-FR" b="0" i="1" smtClean="0">
                                <a:solidFill>
                                  <a:schemeClr val="tx1"/>
                                </a:solidFill>
                                <a:latin typeface="Cambria Math" panose="02040503050406030204" pitchFamily="18" charset="0"/>
                              </a:rPr>
                              <m:t>𝑐</m:t>
                            </m:r>
                          </m:e>
                        </m:d>
                        <m:r>
                          <m:rPr>
                            <m:sty m:val="p"/>
                          </m:rPr>
                          <a:rPr lang="fr-FR" b="0" i="0" smtClean="0">
                            <a:solidFill>
                              <a:schemeClr val="tx1"/>
                            </a:solidFill>
                            <a:latin typeface="Cambria Math" panose="02040503050406030204" pitchFamily="18" charset="0"/>
                          </a:rPr>
                          <m:t>P</m:t>
                        </m:r>
                        <m:r>
                          <a:rPr lang="fr-FR" b="0" i="1" smtClean="0">
                            <a:solidFill>
                              <a:schemeClr val="tx1"/>
                            </a:solidFill>
                            <a:latin typeface="Cambria Math" panose="02040503050406030204" pitchFamily="18" charset="0"/>
                          </a:rPr>
                          <m:t>(</m:t>
                        </m:r>
                        <m:r>
                          <a:rPr lang="fr-FR" b="0" i="1" smtClean="0">
                            <a:solidFill>
                              <a:schemeClr val="tx1"/>
                            </a:solidFill>
                            <a:latin typeface="Cambria Math" panose="02040503050406030204" pitchFamily="18" charset="0"/>
                          </a:rPr>
                          <m:t>𝑌</m:t>
                        </m:r>
                        <m:r>
                          <a:rPr lang="fr-FR" b="0" i="1" smtClean="0">
                            <a:solidFill>
                              <a:schemeClr val="tx1"/>
                            </a:solidFill>
                            <a:latin typeface="Cambria Math" panose="02040503050406030204" pitchFamily="18" charset="0"/>
                          </a:rPr>
                          <m:t>=</m:t>
                        </m:r>
                        <m:r>
                          <a:rPr lang="fr-FR" b="0" i="1" smtClean="0">
                            <a:solidFill>
                              <a:schemeClr val="tx1"/>
                            </a:solidFill>
                            <a:latin typeface="Cambria Math" panose="02040503050406030204" pitchFamily="18" charset="0"/>
                          </a:rPr>
                          <m:t>𝑐</m:t>
                        </m:r>
                        <m:r>
                          <a:rPr lang="fr-FR" b="0" i="1" smtClean="0">
                            <a:solidFill>
                              <a:schemeClr val="tx1"/>
                            </a:solidFill>
                            <a:latin typeface="Cambria Math" panose="02040503050406030204" pitchFamily="18" charset="0"/>
                          </a:rPr>
                          <m:t>)</m:t>
                        </m:r>
                      </m:e>
                    </m:nary>
                  </m:oMath>
                </a14:m>
                <a:r>
                  <a:rPr lang="fr-FR" b="0" dirty="0" smtClean="0">
                    <a:solidFill>
                      <a:schemeClr val="tx1"/>
                    </a:solidFill>
                  </a:rPr>
                  <a:t>.</a:t>
                </a:r>
              </a:p>
              <a:p>
                <a:pPr marL="0" indent="0">
                  <a:spcBef>
                    <a:spcPts val="1800"/>
                  </a:spcBef>
                  <a:buNone/>
                </a:pPr>
                <a:r>
                  <a:rPr lang="fr-FR" b="0" dirty="0" smtClean="0">
                    <a:solidFill>
                      <a:schemeClr val="tx1"/>
                    </a:solidFill>
                  </a:rPr>
                  <a:t>Modélisation </a:t>
                </a:r>
                <a:r>
                  <a:rPr lang="fr-FR" u="sng" dirty="0" smtClean="0">
                    <a:solidFill>
                      <a:srgbClr val="C00000"/>
                    </a:solidFill>
                  </a:rPr>
                  <a:t>paramétrique</a:t>
                </a:r>
                <a:r>
                  <a:rPr lang="fr-FR" dirty="0" smtClean="0">
                    <a:solidFill>
                      <a:srgbClr val="C00000"/>
                    </a:solidFill>
                  </a:rPr>
                  <a:t> </a:t>
                </a:r>
                <a:r>
                  <a:rPr lang="fr-FR" b="0" dirty="0" smtClean="0">
                    <a:solidFill>
                      <a:schemeClr val="tx1"/>
                    </a:solidFill>
                  </a:rPr>
                  <a:t>: on contraint </a:t>
                </a:r>
                <a14:m>
                  <m:oMath xmlns:m="http://schemas.openxmlformats.org/officeDocument/2006/math">
                    <m:r>
                      <m:rPr>
                        <m:sty m:val="p"/>
                      </m:rPr>
                      <a:rPr lang="fr-FR" b="0" i="0" smtClean="0">
                        <a:solidFill>
                          <a:schemeClr val="tx1"/>
                        </a:solidFill>
                        <a:latin typeface="Cambria Math" panose="02040503050406030204" pitchFamily="18" charset="0"/>
                      </a:rPr>
                      <m:t>P</m:t>
                    </m:r>
                    <m:d>
                      <m:dPr>
                        <m:ctrlPr>
                          <a:rPr lang="fr-FR" b="0" i="1" smtClean="0">
                            <a:solidFill>
                              <a:schemeClr val="tx1"/>
                            </a:solidFill>
                            <a:latin typeface="Cambria Math" panose="02040503050406030204" pitchFamily="18" charset="0"/>
                          </a:rPr>
                        </m:ctrlPr>
                      </m:dPr>
                      <m:e>
                        <m:r>
                          <a:rPr lang="fr-FR" b="0" i="1" smtClean="0">
                            <a:solidFill>
                              <a:schemeClr val="tx1"/>
                            </a:solidFill>
                            <a:latin typeface="Cambria Math" panose="02040503050406030204" pitchFamily="18" charset="0"/>
                          </a:rPr>
                          <m:t>𝑋</m:t>
                        </m:r>
                      </m:e>
                      <m:e>
                        <m:r>
                          <a:rPr lang="fr-FR" b="0" i="1" smtClean="0">
                            <a:solidFill>
                              <a:schemeClr val="tx1"/>
                            </a:solidFill>
                            <a:latin typeface="Cambria Math" panose="02040503050406030204" pitchFamily="18" charset="0"/>
                          </a:rPr>
                          <m:t>𝑌</m:t>
                        </m:r>
                      </m:e>
                    </m:d>
                  </m:oMath>
                </a14:m>
                <a:r>
                  <a:rPr lang="fr-FR" b="0" dirty="0" smtClean="0">
                    <a:solidFill>
                      <a:schemeClr val="tx1"/>
                    </a:solidFill>
                  </a:rPr>
                  <a:t> à appartenir à une famille de lois de probabilité, </a:t>
                </a:r>
                <a:r>
                  <a:rPr lang="fr-FR" b="0" dirty="0" err="1" smtClean="0">
                    <a:solidFill>
                      <a:schemeClr val="tx1"/>
                    </a:solidFill>
                  </a:rPr>
                  <a:t>paramétrisée</a:t>
                </a:r>
                <a:r>
                  <a:rPr lang="fr-FR" b="0" dirty="0" smtClean="0">
                    <a:solidFill>
                      <a:schemeClr val="tx1"/>
                    </a:solidFill>
                  </a:rPr>
                  <a:t> par un vecteur </a:t>
                </a:r>
                <a14:m>
                  <m:oMath xmlns:m="http://schemas.openxmlformats.org/officeDocument/2006/math">
                    <m:r>
                      <a:rPr lang="fr-FR" b="0" i="1" smtClean="0">
                        <a:solidFill>
                          <a:schemeClr val="tx1"/>
                        </a:solidFill>
                        <a:latin typeface="Cambria Math" panose="02040503050406030204" pitchFamily="18" charset="0"/>
                      </a:rPr>
                      <m:t>𝜃</m:t>
                    </m:r>
                    <m:r>
                      <a:rPr lang="fr-FR" b="0" i="1" smtClean="0">
                        <a:solidFill>
                          <a:schemeClr val="tx1"/>
                        </a:solidFill>
                        <a:latin typeface="Cambria Math" panose="02040503050406030204" pitchFamily="18" charset="0"/>
                      </a:rPr>
                      <m:t>∈</m:t>
                    </m:r>
                    <m:r>
                      <m:rPr>
                        <m:sty m:val="p"/>
                      </m:rPr>
                      <a:rPr lang="fr-FR" b="0" i="0" smtClean="0">
                        <a:solidFill>
                          <a:schemeClr val="tx1"/>
                        </a:solidFill>
                        <a:latin typeface="Cambria Math" panose="02040503050406030204" pitchFamily="18" charset="0"/>
                      </a:rPr>
                      <m:t>Θ</m:t>
                    </m:r>
                  </m:oMath>
                </a14:m>
                <a:r>
                  <a:rPr lang="fr-FR" b="0" dirty="0" smtClean="0">
                    <a:solidFill>
                      <a:schemeClr val="tx1"/>
                    </a:solidFill>
                  </a:rPr>
                  <a:t>. </a:t>
                </a:r>
                <a:r>
                  <a:rPr lang="fr-FR" dirty="0" smtClean="0">
                    <a:solidFill>
                      <a:schemeClr val="tx1"/>
                    </a:solidFill>
                  </a:rPr>
                  <a:t>Question : Comment estimer </a:t>
                </a:r>
                <a14:m>
                  <m:oMath xmlns:m="http://schemas.openxmlformats.org/officeDocument/2006/math">
                    <m:r>
                      <a:rPr lang="fr-FR" b="1" i="1" smtClean="0">
                        <a:solidFill>
                          <a:schemeClr val="tx1"/>
                        </a:solidFill>
                        <a:latin typeface="Cambria Math" panose="02040503050406030204" pitchFamily="18" charset="0"/>
                      </a:rPr>
                      <m:t>𝜽</m:t>
                    </m:r>
                  </m:oMath>
                </a14:m>
                <a:r>
                  <a:rPr lang="fr-FR" dirty="0" smtClean="0">
                    <a:solidFill>
                      <a:schemeClr val="tx1"/>
                    </a:solidFill>
                  </a:rPr>
                  <a:t> ?</a:t>
                </a:r>
                <a:endParaRPr lang="fr-FR" dirty="0">
                  <a:solidFill>
                    <a:schemeClr val="tx1"/>
                  </a:solidFill>
                </a:endParaRPr>
              </a:p>
            </p:txBody>
          </p:sp>
        </mc:Choice>
        <mc:Fallback xmlns="">
          <p:sp>
            <p:nvSpPr>
              <p:cNvPr id="26" name="Espace réservé du contenu 4"/>
              <p:cNvSpPr txBox="1">
                <a:spLocks noRot="1" noChangeAspect="1" noMove="1" noResize="1" noEditPoints="1" noAdjustHandles="1" noChangeArrowheads="1" noChangeShapeType="1" noTextEdit="1"/>
              </p:cNvSpPr>
              <p:nvPr/>
            </p:nvSpPr>
            <p:spPr>
              <a:xfrm>
                <a:off x="145156" y="1866169"/>
                <a:ext cx="8751955" cy="4686501"/>
              </a:xfrm>
              <a:prstGeom prst="rect">
                <a:avLst/>
              </a:prstGeom>
              <a:blipFill>
                <a:blip r:embed="rId4"/>
                <a:stretch>
                  <a:fillRect l="-209" t="-260" r="-209" b="-780"/>
                </a:stretch>
              </a:blipFill>
            </p:spPr>
            <p:txBody>
              <a:bodyPr/>
              <a:lstStyle/>
              <a:p>
                <a:r>
                  <a:rPr lang="en-US">
                    <a:noFill/>
                  </a:rPr>
                  <a:t> </a:t>
                </a:r>
              </a:p>
            </p:txBody>
          </p:sp>
        </mc:Fallback>
      </mc:AlternateContent>
      <p:sp>
        <p:nvSpPr>
          <p:cNvPr id="8" name="Rectangle 7"/>
          <p:cNvSpPr/>
          <p:nvPr/>
        </p:nvSpPr>
        <p:spPr>
          <a:xfrm>
            <a:off x="222422" y="3657600"/>
            <a:ext cx="8674689" cy="2125362"/>
          </a:xfrm>
          <a:prstGeom prst="rect">
            <a:avLst/>
          </a:prstGeom>
          <a:noFill/>
          <a:ln w="34925">
            <a:solidFill>
              <a:srgbClr val="C00000">
                <a:alpha val="6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8086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p>
            <a:pPr algn="ctr"/>
            <a:fld id="{854A34C9-9A4B-6445-85E1-F779B5E87362}" type="slidenum">
              <a:rPr lang="fr-FR" sz="1000">
                <a:solidFill>
                  <a:schemeClr val="bg1"/>
                </a:solidFill>
                <a:latin typeface="Arial" charset="0"/>
                <a:ea typeface="Arial" charset="0"/>
                <a:cs typeface="Arial" charset="0"/>
              </a:rPr>
              <a:pPr algn="ctr"/>
              <a:t>4</a:t>
            </a:fld>
            <a:endParaRPr lang="fr-FR" sz="1000" dirty="0">
              <a:solidFill>
                <a:schemeClr val="bg1"/>
              </a:solidFill>
              <a:latin typeface="Arial" charset="0"/>
              <a:ea typeface="Arial" charset="0"/>
              <a:cs typeface="Arial" charset="0"/>
            </a:endParaRPr>
          </a:p>
        </p:txBody>
      </p:sp>
      <p:sp>
        <p:nvSpPr>
          <p:cNvPr id="3" name="Titre 2"/>
          <p:cNvSpPr>
            <a:spLocks noGrp="1"/>
          </p:cNvSpPr>
          <p:nvPr>
            <p:ph type="title"/>
          </p:nvPr>
        </p:nvSpPr>
        <p:spPr>
          <a:xfrm>
            <a:off x="1107440" y="86020"/>
            <a:ext cx="7789671" cy="599509"/>
          </a:xfrm>
        </p:spPr>
        <p:txBody>
          <a:bodyPr/>
          <a:lstStyle/>
          <a:p>
            <a:r>
              <a:rPr lang="fr-FR" dirty="0" smtClean="0">
                <a:solidFill>
                  <a:schemeClr val="tx1"/>
                </a:solidFill>
              </a:rPr>
              <a:t>Inférence bayésienne</a:t>
            </a:r>
            <a:r>
              <a:rPr lang="fr-FR" dirty="0">
                <a:solidFill>
                  <a:schemeClr val="tx1"/>
                </a:solidFill>
              </a:rPr>
              <a:t/>
            </a:r>
            <a:br>
              <a:rPr lang="fr-FR" dirty="0">
                <a:solidFill>
                  <a:schemeClr val="tx1"/>
                </a:solidFill>
              </a:rPr>
            </a:br>
            <a:r>
              <a:rPr lang="fr-FR" sz="1800" dirty="0">
                <a:solidFill>
                  <a:schemeClr val="tx1"/>
                </a:solidFill>
              </a:rPr>
              <a:t>○ </a:t>
            </a:r>
            <a:r>
              <a:rPr lang="fr-FR" sz="1800" dirty="0" smtClean="0">
                <a:solidFill>
                  <a:schemeClr val="tx1"/>
                </a:solidFill>
              </a:rPr>
              <a:t>● </a:t>
            </a:r>
            <a:r>
              <a:rPr lang="fr-FR" sz="1800" dirty="0">
                <a:solidFill>
                  <a:schemeClr val="tx1"/>
                </a:solidFill>
              </a:rPr>
              <a:t>○ ○ ○ </a:t>
            </a:r>
            <a:r>
              <a:rPr lang="fr-FR" sz="1800" dirty="0" smtClean="0">
                <a:solidFill>
                  <a:schemeClr val="tx1"/>
                </a:solidFill>
              </a:rPr>
              <a:t>○ </a:t>
            </a:r>
            <a:r>
              <a:rPr lang="fr-FR" sz="1800" dirty="0">
                <a:solidFill>
                  <a:schemeClr val="tx1"/>
                </a:solidFill>
              </a:rPr>
              <a:t>○ ○ ○</a:t>
            </a:r>
            <a:r>
              <a:rPr lang="fr-FR" sz="1800" dirty="0" smtClean="0">
                <a:solidFill>
                  <a:schemeClr val="tx1"/>
                </a:solidFill>
              </a:rPr>
              <a:t> </a:t>
            </a:r>
            <a:r>
              <a:rPr lang="fr-FR" sz="1800" dirty="0">
                <a:solidFill>
                  <a:schemeClr val="tx1"/>
                </a:solidFill>
              </a:rPr>
              <a:t>○ ○ ○ ○ ○ Modèles </a:t>
            </a:r>
            <a:r>
              <a:rPr lang="fr-FR" sz="1800" dirty="0" smtClean="0">
                <a:solidFill>
                  <a:schemeClr val="tx1"/>
                </a:solidFill>
              </a:rPr>
              <a:t>génératifs (A.N.)</a:t>
            </a:r>
            <a:endParaRPr lang="en-US" sz="1800" dirty="0">
              <a:solidFill>
                <a:schemeClr val="tx1"/>
              </a:solidFill>
            </a:endParaRPr>
          </a:p>
        </p:txBody>
      </p:sp>
      <mc:AlternateContent xmlns:mc="http://schemas.openxmlformats.org/markup-compatibility/2006" xmlns:a14="http://schemas.microsoft.com/office/drawing/2010/main">
        <mc:Choice Requires="a14">
          <p:sp>
            <p:nvSpPr>
              <p:cNvPr id="21" name="Espace réservé du contenu 4"/>
              <p:cNvSpPr txBox="1">
                <a:spLocks/>
              </p:cNvSpPr>
              <p:nvPr/>
            </p:nvSpPr>
            <p:spPr>
              <a:xfrm>
                <a:off x="145155" y="769021"/>
                <a:ext cx="8751956" cy="5421510"/>
              </a:xfrm>
              <a:prstGeom prst="rect">
                <a:avLst/>
              </a:prstGeom>
            </p:spPr>
            <p:txBody>
              <a:bodyPr vert="horz" wrap="square" lIns="127723" tIns="63862" rIns="127723" bIns="63862" rtlCol="0">
                <a:spAutoFit/>
              </a:bodyPr>
              <a:lstStyle>
                <a:lvl1pPr marL="239481" indent="-239481" algn="l" defTabSz="957925" rtl="0" eaLnBrk="1" latinLnBrk="0" hangingPunct="1">
                  <a:lnSpc>
                    <a:spcPct val="100000"/>
                  </a:lnSpc>
                  <a:spcBef>
                    <a:spcPts val="0"/>
                  </a:spcBef>
                  <a:buClr>
                    <a:srgbClr val="548235"/>
                  </a:buClr>
                  <a:buSzPct val="80000"/>
                  <a:buFont typeface="Wingdings 3" panose="05040102010807070707" pitchFamily="18" charset="2"/>
                  <a:buChar char=""/>
                  <a:defRPr sz="1800" b="1" kern="1200">
                    <a:solidFill>
                      <a:schemeClr val="bg2">
                        <a:lumMod val="50000"/>
                      </a:schemeClr>
                    </a:solidFill>
                    <a:latin typeface="Calibri" charset="0"/>
                    <a:ea typeface="Calibri" charset="0"/>
                    <a:cs typeface="Calibri" charset="0"/>
                  </a:defRPr>
                </a:lvl1pPr>
                <a:lvl2pPr marL="718444" indent="-239481" algn="l" defTabSz="957925" rtl="0" eaLnBrk="1" latinLnBrk="0" hangingPunct="1">
                  <a:lnSpc>
                    <a:spcPct val="100000"/>
                  </a:lnSpc>
                  <a:spcBef>
                    <a:spcPts val="0"/>
                  </a:spcBef>
                  <a:buClr>
                    <a:srgbClr val="548235"/>
                  </a:buClr>
                  <a:buFont typeface="Calibri" panose="020F0502020204030204" pitchFamily="34" charset="0"/>
                  <a:buChar char="-"/>
                  <a:defRPr sz="1600" kern="1200">
                    <a:solidFill>
                      <a:schemeClr val="bg2">
                        <a:lumMod val="50000"/>
                      </a:schemeClr>
                    </a:solidFill>
                    <a:latin typeface="Calibri" charset="0"/>
                    <a:ea typeface="Calibri" charset="0"/>
                    <a:cs typeface="Calibri" charset="0"/>
                  </a:defRPr>
                </a:lvl2pPr>
                <a:lvl3pPr marL="1197407" indent="-239481" algn="l" defTabSz="957925" rtl="0" eaLnBrk="1" latinLnBrk="0" hangingPunct="1">
                  <a:lnSpc>
                    <a:spcPct val="100000"/>
                  </a:lnSpc>
                  <a:spcBef>
                    <a:spcPts val="0"/>
                  </a:spcBef>
                  <a:buClr>
                    <a:srgbClr val="548235"/>
                  </a:buClr>
                  <a:buFont typeface="Wingdings" panose="05000000000000000000" pitchFamily="2" charset="2"/>
                  <a:buChar char="§"/>
                  <a:defRPr sz="1400" kern="1200">
                    <a:solidFill>
                      <a:schemeClr val="bg2">
                        <a:lumMod val="50000"/>
                      </a:schemeClr>
                    </a:solidFill>
                    <a:latin typeface="Calibri" charset="0"/>
                    <a:ea typeface="Calibri" charset="0"/>
                    <a:cs typeface="Calibri" charset="0"/>
                  </a:defRPr>
                </a:lvl3pPr>
                <a:lvl4pPr marL="1676370" indent="-239481" algn="l" defTabSz="957925" rtl="0" eaLnBrk="1" latinLnBrk="0" hangingPunct="1">
                  <a:lnSpc>
                    <a:spcPct val="100000"/>
                  </a:lnSpc>
                  <a:spcBef>
                    <a:spcPts val="0"/>
                  </a:spcBef>
                  <a:buClr>
                    <a:srgbClr val="548235"/>
                  </a:buClr>
                  <a:buFont typeface="Calibri" panose="020F0502020204030204" pitchFamily="34" charset="0"/>
                  <a:buChar char="-"/>
                  <a:defRPr sz="1200" kern="1200">
                    <a:solidFill>
                      <a:schemeClr val="bg2">
                        <a:lumMod val="50000"/>
                      </a:schemeClr>
                    </a:solidFill>
                    <a:latin typeface="Calibri" charset="0"/>
                    <a:ea typeface="Calibri" charset="0"/>
                    <a:cs typeface="Calibri" charset="0"/>
                  </a:defRPr>
                </a:lvl4pPr>
                <a:lvl5pPr marL="2155332" indent="-239481" algn="l" defTabSz="957925" rtl="0" eaLnBrk="1" latinLnBrk="0" hangingPunct="1">
                  <a:lnSpc>
                    <a:spcPct val="100000"/>
                  </a:lnSpc>
                  <a:spcBef>
                    <a:spcPts val="0"/>
                  </a:spcBef>
                  <a:buClr>
                    <a:srgbClr val="548235"/>
                  </a:buClr>
                  <a:buFont typeface="Wingdings" panose="05000000000000000000" pitchFamily="2" charset="2"/>
                  <a:buChar char="§"/>
                  <a:defRPr sz="1200" kern="1200">
                    <a:solidFill>
                      <a:schemeClr val="bg2">
                        <a:lumMod val="50000"/>
                      </a:schemeClr>
                    </a:solidFill>
                    <a:latin typeface="Calibri" charset="0"/>
                    <a:ea typeface="Calibri" charset="0"/>
                    <a:cs typeface="Calibri" charset="0"/>
                  </a:defRPr>
                </a:lvl5pPr>
                <a:lvl6pPr marL="2634295"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6pPr>
                <a:lvl7pPr marL="3113258"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7pPr>
                <a:lvl8pPr marL="3592220"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8pPr>
                <a:lvl9pPr marL="4071183"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9pPr>
              </a:lstStyle>
              <a:p>
                <a:pPr marL="0" indent="0" algn="just">
                  <a:buFont typeface="Wingdings 3" panose="05040102010807070707" pitchFamily="18" charset="2"/>
                  <a:buNone/>
                </a:pPr>
                <a:r>
                  <a:rPr lang="fr-FR" sz="1600" dirty="0" smtClean="0">
                    <a:solidFill>
                      <a:schemeClr val="tx1"/>
                    </a:solidFill>
                  </a:rPr>
                  <a:t>Application Numérique :</a:t>
                </a:r>
              </a:p>
              <a:p>
                <a:pPr marL="0" indent="0">
                  <a:buNone/>
                </a:pPr>
                <a:r>
                  <a:rPr lang="fr-FR" sz="1600" b="0" dirty="0" smtClean="0">
                    <a:solidFill>
                      <a:schemeClr val="tx1"/>
                    </a:solidFill>
                  </a:rPr>
                  <a:t>Dépistage d’une maladie par un test de sensibilité </a:t>
                </a:r>
                <a14:m>
                  <m:oMath xmlns:m="http://schemas.openxmlformats.org/officeDocument/2006/math">
                    <m:r>
                      <a:rPr lang="fr-FR" sz="1600" b="0" i="1" smtClean="0">
                        <a:solidFill>
                          <a:schemeClr val="tx1"/>
                        </a:solidFill>
                        <a:latin typeface="Cambria Math" panose="02040503050406030204" pitchFamily="18" charset="0"/>
                      </a:rPr>
                      <m:t>70%</m:t>
                    </m:r>
                  </m:oMath>
                </a14:m>
                <a:r>
                  <a:rPr lang="fr-FR" sz="1600" b="0" dirty="0" smtClean="0">
                    <a:solidFill>
                      <a:schemeClr val="tx1"/>
                    </a:solidFill>
                  </a:rPr>
                  <a:t> (</a:t>
                </a:r>
                <a14:m>
                  <m:oMath xmlns:m="http://schemas.openxmlformats.org/officeDocument/2006/math">
                    <m:r>
                      <m:rPr>
                        <m:sty m:val="p"/>
                      </m:rPr>
                      <a:rPr lang="fr-FR" sz="1600" b="0" i="0" smtClean="0">
                        <a:solidFill>
                          <a:schemeClr val="tx1"/>
                        </a:solidFill>
                        <a:latin typeface="Cambria Math" panose="02040503050406030204" pitchFamily="18" charset="0"/>
                      </a:rPr>
                      <m:t>TP</m:t>
                    </m:r>
                    <m:r>
                      <a:rPr lang="fr-FR" sz="1600" b="0" i="0" smtClean="0">
                        <a:solidFill>
                          <a:schemeClr val="tx1"/>
                        </a:solidFill>
                        <a:latin typeface="Cambria Math" panose="02040503050406030204" pitchFamily="18" charset="0"/>
                      </a:rPr>
                      <m:t>/(</m:t>
                    </m:r>
                    <m:r>
                      <m:rPr>
                        <m:sty m:val="p"/>
                      </m:rPr>
                      <a:rPr lang="fr-FR" sz="1600" b="0" i="0" smtClean="0">
                        <a:solidFill>
                          <a:schemeClr val="tx1"/>
                        </a:solidFill>
                        <a:latin typeface="Cambria Math" panose="02040503050406030204" pitchFamily="18" charset="0"/>
                      </a:rPr>
                      <m:t>TP</m:t>
                    </m:r>
                    <m:r>
                      <a:rPr lang="fr-FR" sz="1600" b="0" i="0" smtClean="0">
                        <a:solidFill>
                          <a:schemeClr val="tx1"/>
                        </a:solidFill>
                        <a:latin typeface="Cambria Math" panose="02040503050406030204" pitchFamily="18" charset="0"/>
                      </a:rPr>
                      <m:t>+</m:t>
                    </m:r>
                    <m:r>
                      <m:rPr>
                        <m:sty m:val="p"/>
                      </m:rPr>
                      <a:rPr lang="fr-FR" sz="1600" b="0" i="0" smtClean="0">
                        <a:solidFill>
                          <a:schemeClr val="tx1"/>
                        </a:solidFill>
                        <a:latin typeface="Cambria Math" panose="02040503050406030204" pitchFamily="18" charset="0"/>
                      </a:rPr>
                      <m:t>FN</m:t>
                    </m:r>
                    <m:r>
                      <a:rPr lang="fr-FR" sz="1600" b="0" i="1" smtClean="0">
                        <a:solidFill>
                          <a:schemeClr val="tx1"/>
                        </a:solidFill>
                        <a:latin typeface="Cambria Math" panose="02040503050406030204" pitchFamily="18" charset="0"/>
                      </a:rPr>
                      <m:t>)</m:t>
                    </m:r>
                  </m:oMath>
                </a14:m>
                <a:r>
                  <a:rPr lang="fr-FR" sz="1600" b="0" dirty="0" smtClean="0">
                    <a:solidFill>
                      <a:schemeClr val="tx1"/>
                    </a:solidFill>
                  </a:rPr>
                  <a:t>) et de spécificité </a:t>
                </a:r>
                <a14:m>
                  <m:oMath xmlns:m="http://schemas.openxmlformats.org/officeDocument/2006/math">
                    <m:r>
                      <a:rPr lang="fr-FR" sz="1600" b="0" i="1" smtClean="0">
                        <a:solidFill>
                          <a:schemeClr val="tx1"/>
                        </a:solidFill>
                        <a:latin typeface="Cambria Math" panose="02040503050406030204" pitchFamily="18" charset="0"/>
                      </a:rPr>
                      <m:t>98%</m:t>
                    </m:r>
                  </m:oMath>
                </a14:m>
                <a:r>
                  <a:rPr lang="fr-FR" sz="1600" b="0" dirty="0" smtClean="0">
                    <a:solidFill>
                      <a:schemeClr val="tx1"/>
                    </a:solidFill>
                  </a:rPr>
                  <a:t> (</a:t>
                </a:r>
                <a14:m>
                  <m:oMath xmlns:m="http://schemas.openxmlformats.org/officeDocument/2006/math">
                    <m:r>
                      <m:rPr>
                        <m:sty m:val="p"/>
                      </m:rPr>
                      <a:rPr lang="fr-FR" sz="1600" b="0">
                        <a:solidFill>
                          <a:schemeClr val="tx1"/>
                        </a:solidFill>
                        <a:latin typeface="Cambria Math" panose="02040503050406030204" pitchFamily="18" charset="0"/>
                      </a:rPr>
                      <m:t>T</m:t>
                    </m:r>
                    <m:r>
                      <m:rPr>
                        <m:sty m:val="p"/>
                      </m:rPr>
                      <a:rPr lang="fr-FR" sz="1600" b="0" i="0" smtClean="0">
                        <a:solidFill>
                          <a:schemeClr val="tx1"/>
                        </a:solidFill>
                        <a:latin typeface="Cambria Math" panose="02040503050406030204" pitchFamily="18" charset="0"/>
                      </a:rPr>
                      <m:t>N</m:t>
                    </m:r>
                    <m:r>
                      <a:rPr lang="fr-FR" sz="1600" b="0">
                        <a:solidFill>
                          <a:schemeClr val="tx1"/>
                        </a:solidFill>
                        <a:latin typeface="Cambria Math" panose="02040503050406030204" pitchFamily="18" charset="0"/>
                      </a:rPr>
                      <m:t>/(</m:t>
                    </m:r>
                    <m:r>
                      <m:rPr>
                        <m:sty m:val="p"/>
                      </m:rPr>
                      <a:rPr lang="fr-FR" sz="1600" b="0" i="0" smtClean="0">
                        <a:solidFill>
                          <a:schemeClr val="tx1"/>
                        </a:solidFill>
                        <a:latin typeface="Cambria Math" panose="02040503050406030204" pitchFamily="18" charset="0"/>
                      </a:rPr>
                      <m:t>F</m:t>
                    </m:r>
                    <m:r>
                      <m:rPr>
                        <m:sty m:val="p"/>
                      </m:rPr>
                      <a:rPr lang="fr-FR" sz="1600" b="0">
                        <a:solidFill>
                          <a:schemeClr val="tx1"/>
                        </a:solidFill>
                        <a:latin typeface="Cambria Math" panose="02040503050406030204" pitchFamily="18" charset="0"/>
                      </a:rPr>
                      <m:t>P</m:t>
                    </m:r>
                    <m:r>
                      <a:rPr lang="fr-FR" sz="1600" b="0">
                        <a:solidFill>
                          <a:schemeClr val="tx1"/>
                        </a:solidFill>
                        <a:latin typeface="Cambria Math" panose="02040503050406030204" pitchFamily="18" charset="0"/>
                      </a:rPr>
                      <m:t>+</m:t>
                    </m:r>
                    <m:r>
                      <m:rPr>
                        <m:sty m:val="p"/>
                      </m:rPr>
                      <a:rPr lang="fr-FR" sz="1600" b="0" i="0" smtClean="0">
                        <a:solidFill>
                          <a:schemeClr val="tx1"/>
                        </a:solidFill>
                        <a:latin typeface="Cambria Math" panose="02040503050406030204" pitchFamily="18" charset="0"/>
                      </a:rPr>
                      <m:t>T</m:t>
                    </m:r>
                    <m:r>
                      <m:rPr>
                        <m:sty m:val="p"/>
                      </m:rPr>
                      <a:rPr lang="fr-FR" sz="1600" b="0">
                        <a:solidFill>
                          <a:schemeClr val="tx1"/>
                        </a:solidFill>
                        <a:latin typeface="Cambria Math" panose="02040503050406030204" pitchFamily="18" charset="0"/>
                      </a:rPr>
                      <m:t>N</m:t>
                    </m:r>
                    <m:r>
                      <a:rPr lang="fr-FR" sz="1600" b="0" i="1">
                        <a:solidFill>
                          <a:schemeClr val="tx1"/>
                        </a:solidFill>
                        <a:latin typeface="Cambria Math" panose="02040503050406030204" pitchFamily="18" charset="0"/>
                      </a:rPr>
                      <m:t>)</m:t>
                    </m:r>
                  </m:oMath>
                </a14:m>
                <a:r>
                  <a:rPr lang="fr-FR" sz="1600" b="0" dirty="0" smtClean="0">
                    <a:solidFill>
                      <a:schemeClr val="tx1"/>
                    </a:solidFill>
                  </a:rPr>
                  <a:t>). L’incidence de cette maladie est de </a:t>
                </a:r>
                <a14:m>
                  <m:oMath xmlns:m="http://schemas.openxmlformats.org/officeDocument/2006/math">
                    <m:r>
                      <a:rPr lang="fr-FR" sz="1600" b="0" i="1" smtClean="0">
                        <a:solidFill>
                          <a:schemeClr val="tx1"/>
                        </a:solidFill>
                        <a:latin typeface="Cambria Math" panose="02040503050406030204" pitchFamily="18" charset="0"/>
                      </a:rPr>
                      <m:t>1</m:t>
                    </m:r>
                  </m:oMath>
                </a14:m>
                <a:r>
                  <a:rPr lang="fr-FR" sz="1600" b="0" dirty="0" smtClean="0">
                    <a:solidFill>
                      <a:schemeClr val="tx1"/>
                    </a:solidFill>
                  </a:rPr>
                  <a:t> sur </a:t>
                </a:r>
                <a14:m>
                  <m:oMath xmlns:m="http://schemas.openxmlformats.org/officeDocument/2006/math">
                    <m:r>
                      <a:rPr lang="fr-FR" sz="1600" b="0" i="1" smtClean="0">
                        <a:solidFill>
                          <a:schemeClr val="tx1"/>
                        </a:solidFill>
                        <a:latin typeface="Cambria Math" panose="02040503050406030204" pitchFamily="18" charset="0"/>
                      </a:rPr>
                      <m:t>10000</m:t>
                    </m:r>
                  </m:oMath>
                </a14:m>
                <a:r>
                  <a:rPr lang="fr-FR" sz="1600" b="0" dirty="0" smtClean="0">
                    <a:solidFill>
                      <a:schemeClr val="tx1"/>
                    </a:solidFill>
                  </a:rPr>
                  <a:t>.</a:t>
                </a:r>
              </a:p>
              <a:p>
                <a:pPr marL="0" indent="0">
                  <a:buFont typeface="Wingdings 3" panose="05040102010807070707" pitchFamily="18" charset="2"/>
                  <a:buNone/>
                </a:pPr>
                <a:r>
                  <a:rPr lang="fr-FR" sz="1600" b="0" dirty="0" smtClean="0">
                    <a:solidFill>
                      <a:schemeClr val="tx1"/>
                    </a:solidFill>
                  </a:rPr>
                  <a:t>Quelle est la probabilité qu’une personne testée soit </a:t>
                </a:r>
                <a:r>
                  <a:rPr lang="fr-FR" sz="1600" dirty="0" smtClean="0">
                    <a:solidFill>
                      <a:srgbClr val="C00000"/>
                    </a:solidFill>
                  </a:rPr>
                  <a:t>malade</a:t>
                </a:r>
                <a:r>
                  <a:rPr lang="fr-FR" sz="1600" b="0" dirty="0" smtClean="0">
                    <a:solidFill>
                      <a:schemeClr val="tx1"/>
                    </a:solidFill>
                  </a:rPr>
                  <a:t> si le test est </a:t>
                </a:r>
                <a:r>
                  <a:rPr lang="fr-FR" sz="1600" dirty="0" smtClean="0">
                    <a:solidFill>
                      <a:schemeClr val="accent2">
                        <a:lumMod val="75000"/>
                      </a:schemeClr>
                    </a:solidFill>
                  </a:rPr>
                  <a:t>positif </a:t>
                </a:r>
                <a:r>
                  <a:rPr lang="fr-FR" sz="1600" b="0" dirty="0" smtClean="0">
                    <a:solidFill>
                      <a:schemeClr val="tx1"/>
                    </a:solidFill>
                  </a:rPr>
                  <a:t>?</a:t>
                </a:r>
              </a:p>
              <a:p>
                <a:pPr marL="0" indent="0">
                  <a:buFont typeface="Wingdings 3" panose="05040102010807070707" pitchFamily="18" charset="2"/>
                  <a:buNone/>
                </a:pPr>
                <a:endParaRPr lang="fr-FR" sz="1600" b="0" dirty="0" smtClean="0">
                  <a:solidFill>
                    <a:schemeClr val="tx1"/>
                  </a:solidFill>
                </a:endParaRPr>
              </a:p>
              <a:p>
                <a:pPr marL="0" indent="0">
                  <a:buFont typeface="Wingdings 3" panose="05040102010807070707" pitchFamily="18" charset="2"/>
                  <a:buNone/>
                </a:pPr>
                <a:r>
                  <a:rPr lang="fr-FR" sz="1600" b="0" dirty="0" smtClean="0">
                    <a:solidFill>
                      <a:schemeClr val="tx1"/>
                    </a:solidFill>
                  </a:rPr>
                  <a:t>Résultat du test : </a:t>
                </a:r>
                <a14:m>
                  <m:oMath xmlns:m="http://schemas.openxmlformats.org/officeDocument/2006/math">
                    <m:r>
                      <a:rPr lang="fr-FR" sz="1600" b="0" i="1" smtClean="0">
                        <a:solidFill>
                          <a:schemeClr val="accent2">
                            <a:lumMod val="75000"/>
                          </a:schemeClr>
                        </a:solidFill>
                        <a:latin typeface="Cambria Math" panose="02040503050406030204" pitchFamily="18" charset="0"/>
                      </a:rPr>
                      <m:t>𝑋</m:t>
                    </m:r>
                    <m:r>
                      <a:rPr lang="fr-FR" sz="1600" b="0" i="1" smtClean="0">
                        <a:solidFill>
                          <a:schemeClr val="accent2">
                            <a:lumMod val="75000"/>
                          </a:schemeClr>
                        </a:solidFill>
                        <a:latin typeface="Cambria Math" panose="02040503050406030204" pitchFamily="18" charset="0"/>
                      </a:rPr>
                      <m:t>∈{0,1}</m:t>
                    </m:r>
                  </m:oMath>
                </a14:m>
                <a:r>
                  <a:rPr lang="fr-FR" sz="1600" b="0" dirty="0" smtClean="0">
                    <a:solidFill>
                      <a:schemeClr val="accent2">
                        <a:lumMod val="75000"/>
                      </a:schemeClr>
                    </a:solidFill>
                  </a:rPr>
                  <a:t>.</a:t>
                </a:r>
                <a:endParaRPr lang="fr-FR" sz="1600" b="0" dirty="0" smtClean="0">
                  <a:solidFill>
                    <a:schemeClr val="tx1"/>
                  </a:solidFill>
                </a:endParaRPr>
              </a:p>
              <a:p>
                <a:pPr marL="0" indent="0">
                  <a:buFont typeface="Wingdings 3" panose="05040102010807070707" pitchFamily="18" charset="2"/>
                  <a:buNone/>
                </a:pPr>
                <a:r>
                  <a:rPr lang="fr-FR" sz="1600" b="0" dirty="0" smtClean="0">
                    <a:solidFill>
                      <a:schemeClr val="tx1"/>
                    </a:solidFill>
                  </a:rPr>
                  <a:t>Statut d’une personne testée : </a:t>
                </a:r>
                <a14:m>
                  <m:oMath xmlns:m="http://schemas.openxmlformats.org/officeDocument/2006/math">
                    <m:r>
                      <a:rPr lang="fr-FR" sz="1600" b="0" i="1" smtClean="0">
                        <a:solidFill>
                          <a:srgbClr val="C00000"/>
                        </a:solidFill>
                        <a:latin typeface="Cambria Math" panose="02040503050406030204" pitchFamily="18" charset="0"/>
                      </a:rPr>
                      <m:t>𝑌</m:t>
                    </m:r>
                    <m:r>
                      <a:rPr lang="fr-FR" sz="1600" b="0" i="1" smtClean="0">
                        <a:solidFill>
                          <a:srgbClr val="C00000"/>
                        </a:solidFill>
                        <a:latin typeface="Cambria Math" panose="02040503050406030204" pitchFamily="18" charset="0"/>
                      </a:rPr>
                      <m:t>∈{0,1}</m:t>
                    </m:r>
                  </m:oMath>
                </a14:m>
                <a:r>
                  <a:rPr lang="fr-FR" sz="1600" b="0" dirty="0" smtClean="0">
                    <a:solidFill>
                      <a:srgbClr val="C00000"/>
                    </a:solidFill>
                  </a:rPr>
                  <a:t>.</a:t>
                </a:r>
              </a:p>
              <a:p>
                <a:pPr marL="0" indent="0">
                  <a:buFont typeface="Wingdings 3" panose="05040102010807070707" pitchFamily="18" charset="2"/>
                  <a:buNone/>
                </a:pPr>
                <a:r>
                  <a:rPr lang="fr-FR" sz="1600" b="0" dirty="0" smtClean="0">
                    <a:solidFill>
                      <a:schemeClr val="tx1"/>
                    </a:solidFill>
                  </a:rPr>
                  <a:t>On cherche :</a:t>
                </a:r>
              </a:p>
              <a:p>
                <a:pPr marL="0" indent="0">
                  <a:buFont typeface="Wingdings 3" panose="05040102010807070707" pitchFamily="18" charset="2"/>
                  <a:buNone/>
                </a:pPr>
                <a14:m>
                  <m:oMathPara xmlns:m="http://schemas.openxmlformats.org/officeDocument/2006/math">
                    <m:oMathParaPr>
                      <m:jc m:val="centerGroup"/>
                    </m:oMathParaPr>
                    <m:oMath xmlns:m="http://schemas.openxmlformats.org/officeDocument/2006/math">
                      <m:r>
                        <m:rPr>
                          <m:sty m:val="p"/>
                        </m:rPr>
                        <a:rPr lang="fr-FR" sz="1600" b="0" i="0" smtClean="0">
                          <a:solidFill>
                            <a:schemeClr val="tx1">
                              <a:lumMod val="50000"/>
                            </a:schemeClr>
                          </a:solidFill>
                          <a:latin typeface="Cambria Math" panose="02040503050406030204" pitchFamily="18" charset="0"/>
                        </a:rPr>
                        <m:t>P</m:t>
                      </m:r>
                      <m:d>
                        <m:dPr>
                          <m:ctrlPr>
                            <a:rPr lang="fr-FR" sz="1600" b="0" i="1" smtClean="0">
                              <a:solidFill>
                                <a:schemeClr val="tx1">
                                  <a:lumMod val="50000"/>
                                </a:schemeClr>
                              </a:solidFill>
                              <a:latin typeface="Cambria Math" panose="02040503050406030204" pitchFamily="18" charset="0"/>
                            </a:rPr>
                          </m:ctrlPr>
                        </m:dPr>
                        <m:e>
                          <m:r>
                            <a:rPr lang="fr-FR" sz="1600" b="0" i="1" smtClean="0">
                              <a:solidFill>
                                <a:srgbClr val="C00000"/>
                              </a:solidFill>
                              <a:latin typeface="Cambria Math" panose="02040503050406030204" pitchFamily="18" charset="0"/>
                            </a:rPr>
                            <m:t>𝑌</m:t>
                          </m:r>
                          <m:r>
                            <a:rPr lang="fr-FR" sz="1600" b="0" i="1" smtClean="0">
                              <a:solidFill>
                                <a:srgbClr val="C00000"/>
                              </a:solidFill>
                              <a:latin typeface="Cambria Math" panose="02040503050406030204" pitchFamily="18" charset="0"/>
                            </a:rPr>
                            <m:t>=1</m:t>
                          </m:r>
                        </m:e>
                        <m:e>
                          <m:r>
                            <a:rPr lang="fr-FR" sz="1600" b="0" i="1" smtClean="0">
                              <a:solidFill>
                                <a:schemeClr val="accent2">
                                  <a:lumMod val="75000"/>
                                </a:schemeClr>
                              </a:solidFill>
                              <a:latin typeface="Cambria Math" panose="02040503050406030204" pitchFamily="18" charset="0"/>
                            </a:rPr>
                            <m:t>𝑋</m:t>
                          </m:r>
                          <m:r>
                            <a:rPr lang="fr-FR" sz="1600" b="0" i="1" smtClean="0">
                              <a:solidFill>
                                <a:schemeClr val="accent2">
                                  <a:lumMod val="75000"/>
                                </a:schemeClr>
                              </a:solidFill>
                              <a:latin typeface="Cambria Math" panose="02040503050406030204" pitchFamily="18" charset="0"/>
                            </a:rPr>
                            <m:t>=1</m:t>
                          </m:r>
                        </m:e>
                      </m:d>
                      <m:r>
                        <a:rPr lang="fr-FR" sz="1600" b="0" i="1" smtClean="0">
                          <a:solidFill>
                            <a:schemeClr val="tx1"/>
                          </a:solidFill>
                          <a:latin typeface="Cambria Math" panose="02040503050406030204" pitchFamily="18" charset="0"/>
                        </a:rPr>
                        <m:t>=</m:t>
                      </m:r>
                      <m:f>
                        <m:fPr>
                          <m:ctrlPr>
                            <a:rPr lang="fr-FR" sz="1600" b="0" i="1" smtClean="0">
                              <a:solidFill>
                                <a:schemeClr val="tx1"/>
                              </a:solidFill>
                              <a:latin typeface="Cambria Math" panose="02040503050406030204" pitchFamily="18" charset="0"/>
                            </a:rPr>
                          </m:ctrlPr>
                        </m:fPr>
                        <m:num>
                          <m:r>
                            <m:rPr>
                              <m:sty m:val="p"/>
                            </m:rPr>
                            <a:rPr lang="fr-FR" sz="1600" b="0" i="0" smtClean="0">
                              <a:solidFill>
                                <a:schemeClr val="tx1"/>
                              </a:solidFill>
                              <a:latin typeface="Cambria Math" panose="02040503050406030204" pitchFamily="18" charset="0"/>
                            </a:rPr>
                            <m:t>P</m:t>
                          </m:r>
                          <m:d>
                            <m:dPr>
                              <m:ctrlPr>
                                <a:rPr lang="fr-FR" sz="1600" b="0" i="1" smtClean="0">
                                  <a:solidFill>
                                    <a:schemeClr val="tx1"/>
                                  </a:solidFill>
                                  <a:latin typeface="Cambria Math" panose="02040503050406030204" pitchFamily="18" charset="0"/>
                                </a:rPr>
                              </m:ctrlPr>
                            </m:dPr>
                            <m:e>
                              <m:r>
                                <a:rPr lang="fr-FR" sz="1600" b="0" i="1" smtClean="0">
                                  <a:solidFill>
                                    <a:schemeClr val="tx1"/>
                                  </a:solidFill>
                                  <a:latin typeface="Cambria Math" panose="02040503050406030204" pitchFamily="18" charset="0"/>
                                </a:rPr>
                                <m:t>𝑋</m:t>
                              </m:r>
                              <m:r>
                                <a:rPr lang="fr-FR" sz="1600" b="0" i="1" smtClean="0">
                                  <a:solidFill>
                                    <a:schemeClr val="tx1"/>
                                  </a:solidFill>
                                  <a:latin typeface="Cambria Math" panose="02040503050406030204" pitchFamily="18" charset="0"/>
                                </a:rPr>
                                <m:t>=1</m:t>
                              </m:r>
                            </m:e>
                            <m:e>
                              <m:r>
                                <a:rPr lang="fr-FR" sz="1600" b="0" i="1" smtClean="0">
                                  <a:solidFill>
                                    <a:schemeClr val="tx1"/>
                                  </a:solidFill>
                                  <a:latin typeface="Cambria Math" panose="02040503050406030204" pitchFamily="18" charset="0"/>
                                </a:rPr>
                                <m:t>𝑌</m:t>
                              </m:r>
                              <m:r>
                                <a:rPr lang="fr-FR" sz="1600" b="0" i="1" smtClean="0">
                                  <a:solidFill>
                                    <a:schemeClr val="tx1"/>
                                  </a:solidFill>
                                  <a:latin typeface="Cambria Math" panose="02040503050406030204" pitchFamily="18" charset="0"/>
                                </a:rPr>
                                <m:t>=1</m:t>
                              </m:r>
                            </m:e>
                          </m:d>
                          <m:r>
                            <m:rPr>
                              <m:sty m:val="p"/>
                            </m:rPr>
                            <a:rPr lang="fr-FR" sz="1600" b="0" i="0" smtClean="0">
                              <a:solidFill>
                                <a:srgbClr val="C00000"/>
                              </a:solidFill>
                              <a:latin typeface="Cambria Math" panose="02040503050406030204" pitchFamily="18" charset="0"/>
                            </a:rPr>
                            <m:t>P</m:t>
                          </m:r>
                          <m:r>
                            <a:rPr lang="fr-FR" sz="1600" b="0" i="1" smtClean="0">
                              <a:solidFill>
                                <a:srgbClr val="C00000"/>
                              </a:solidFill>
                              <a:latin typeface="Cambria Math" panose="02040503050406030204" pitchFamily="18" charset="0"/>
                            </a:rPr>
                            <m:t>(</m:t>
                          </m:r>
                          <m:r>
                            <a:rPr lang="fr-FR" sz="1600" b="0" i="1" smtClean="0">
                              <a:solidFill>
                                <a:srgbClr val="C00000"/>
                              </a:solidFill>
                              <a:latin typeface="Cambria Math" panose="02040503050406030204" pitchFamily="18" charset="0"/>
                            </a:rPr>
                            <m:t>𝑌</m:t>
                          </m:r>
                          <m:r>
                            <a:rPr lang="fr-FR" sz="1600" b="0" i="1" smtClean="0">
                              <a:solidFill>
                                <a:srgbClr val="C00000"/>
                              </a:solidFill>
                              <a:latin typeface="Cambria Math" panose="02040503050406030204" pitchFamily="18" charset="0"/>
                            </a:rPr>
                            <m:t>=1)</m:t>
                          </m:r>
                        </m:num>
                        <m:den>
                          <m:r>
                            <m:rPr>
                              <m:sty m:val="p"/>
                            </m:rPr>
                            <a:rPr lang="fr-FR" sz="1600" b="0" i="0" smtClean="0">
                              <a:solidFill>
                                <a:schemeClr val="accent2">
                                  <a:lumMod val="75000"/>
                                </a:schemeClr>
                              </a:solidFill>
                              <a:latin typeface="Cambria Math" panose="02040503050406030204" pitchFamily="18" charset="0"/>
                            </a:rPr>
                            <m:t>P</m:t>
                          </m:r>
                          <m:r>
                            <a:rPr lang="fr-FR" sz="1600" b="0" i="1" smtClean="0">
                              <a:solidFill>
                                <a:schemeClr val="accent2">
                                  <a:lumMod val="75000"/>
                                </a:schemeClr>
                              </a:solidFill>
                              <a:latin typeface="Cambria Math" panose="02040503050406030204" pitchFamily="18" charset="0"/>
                            </a:rPr>
                            <m:t>(</m:t>
                          </m:r>
                          <m:r>
                            <a:rPr lang="fr-FR" sz="1600" b="0" i="1" smtClean="0">
                              <a:solidFill>
                                <a:schemeClr val="accent2">
                                  <a:lumMod val="75000"/>
                                </a:schemeClr>
                              </a:solidFill>
                              <a:latin typeface="Cambria Math" panose="02040503050406030204" pitchFamily="18" charset="0"/>
                            </a:rPr>
                            <m:t>𝑋</m:t>
                          </m:r>
                          <m:r>
                            <a:rPr lang="fr-FR" sz="1600" b="0" i="1" smtClean="0">
                              <a:solidFill>
                                <a:schemeClr val="accent2">
                                  <a:lumMod val="75000"/>
                                </a:schemeClr>
                              </a:solidFill>
                              <a:latin typeface="Cambria Math" panose="02040503050406030204" pitchFamily="18" charset="0"/>
                            </a:rPr>
                            <m:t>=1)</m:t>
                          </m:r>
                        </m:den>
                      </m:f>
                    </m:oMath>
                  </m:oMathPara>
                </a14:m>
                <a:endParaRPr lang="fr-FR" sz="1600" b="0" dirty="0">
                  <a:solidFill>
                    <a:schemeClr val="tx1"/>
                  </a:solidFill>
                </a:endParaRPr>
              </a:p>
              <a:p>
                <a:pPr marL="0" indent="0">
                  <a:buNone/>
                </a:pPr>
                <a14:m>
                  <m:oMath xmlns:m="http://schemas.openxmlformats.org/officeDocument/2006/math">
                    <m:r>
                      <m:rPr>
                        <m:sty m:val="p"/>
                      </m:rPr>
                      <a:rPr lang="fr-FR" sz="1600" b="0">
                        <a:solidFill>
                          <a:schemeClr val="tx1"/>
                        </a:solidFill>
                        <a:latin typeface="Cambria Math" panose="02040503050406030204" pitchFamily="18" charset="0"/>
                      </a:rPr>
                      <m:t>P</m:t>
                    </m:r>
                    <m:d>
                      <m:dPr>
                        <m:ctrlPr>
                          <a:rPr lang="fr-FR" sz="1600" b="0" i="1">
                            <a:solidFill>
                              <a:schemeClr val="tx1"/>
                            </a:solidFill>
                            <a:latin typeface="Cambria Math" panose="02040503050406030204" pitchFamily="18" charset="0"/>
                          </a:rPr>
                        </m:ctrlPr>
                      </m:dPr>
                      <m:e>
                        <m:r>
                          <a:rPr lang="fr-FR" sz="1600" b="0" i="1">
                            <a:solidFill>
                              <a:schemeClr val="tx1"/>
                            </a:solidFill>
                            <a:latin typeface="Cambria Math" panose="02040503050406030204" pitchFamily="18" charset="0"/>
                          </a:rPr>
                          <m:t>𝑋</m:t>
                        </m:r>
                        <m:r>
                          <a:rPr lang="fr-FR" sz="1600" b="0" i="1">
                            <a:solidFill>
                              <a:schemeClr val="tx1"/>
                            </a:solidFill>
                            <a:latin typeface="Cambria Math" panose="02040503050406030204" pitchFamily="18" charset="0"/>
                          </a:rPr>
                          <m:t>=1</m:t>
                        </m:r>
                      </m:e>
                      <m:e>
                        <m:r>
                          <a:rPr lang="fr-FR" sz="1600" b="0" i="1">
                            <a:solidFill>
                              <a:schemeClr val="tx1"/>
                            </a:solidFill>
                            <a:latin typeface="Cambria Math" panose="02040503050406030204" pitchFamily="18" charset="0"/>
                          </a:rPr>
                          <m:t>𝑌</m:t>
                        </m:r>
                        <m:r>
                          <a:rPr lang="fr-FR" sz="1600" b="0" i="1">
                            <a:solidFill>
                              <a:schemeClr val="tx1"/>
                            </a:solidFill>
                            <a:latin typeface="Cambria Math" panose="02040503050406030204" pitchFamily="18" charset="0"/>
                          </a:rPr>
                          <m:t>=1</m:t>
                        </m:r>
                      </m:e>
                    </m:d>
                    <m:r>
                      <a:rPr lang="fr-FR" sz="1600" b="0" i="1" smtClean="0">
                        <a:solidFill>
                          <a:schemeClr val="tx1"/>
                        </a:solidFill>
                        <a:latin typeface="Cambria Math" panose="02040503050406030204" pitchFamily="18" charset="0"/>
                      </a:rPr>
                      <m:t>=0,7</m:t>
                    </m:r>
                  </m:oMath>
                </a14:m>
                <a:r>
                  <a:rPr lang="fr-FR" sz="1600" b="0" dirty="0" smtClean="0">
                    <a:solidFill>
                      <a:schemeClr val="tx1"/>
                    </a:solidFill>
                  </a:rPr>
                  <a:t>.</a:t>
                </a:r>
              </a:p>
              <a:p>
                <a:pPr marL="0" indent="0">
                  <a:buNone/>
                </a:pPr>
                <a14:m>
                  <m:oMath xmlns:m="http://schemas.openxmlformats.org/officeDocument/2006/math">
                    <m:r>
                      <m:rPr>
                        <m:sty m:val="p"/>
                      </m:rPr>
                      <a:rPr lang="fr-FR" sz="1600" b="0">
                        <a:solidFill>
                          <a:schemeClr val="tx1"/>
                        </a:solidFill>
                        <a:latin typeface="Cambria Math" panose="02040503050406030204" pitchFamily="18" charset="0"/>
                      </a:rPr>
                      <m:t>P</m:t>
                    </m:r>
                    <m:d>
                      <m:dPr>
                        <m:ctrlPr>
                          <a:rPr lang="fr-FR" sz="1600" b="0" i="1" smtClean="0">
                            <a:solidFill>
                              <a:schemeClr val="tx1"/>
                            </a:solidFill>
                            <a:latin typeface="Cambria Math" panose="02040503050406030204" pitchFamily="18" charset="0"/>
                          </a:rPr>
                        </m:ctrlPr>
                      </m:dPr>
                      <m:e>
                        <m:r>
                          <a:rPr lang="fr-FR" sz="1600" b="0" i="1" smtClean="0">
                            <a:solidFill>
                              <a:schemeClr val="tx1"/>
                            </a:solidFill>
                            <a:latin typeface="Cambria Math" panose="02040503050406030204" pitchFamily="18" charset="0"/>
                          </a:rPr>
                          <m:t>𝑌</m:t>
                        </m:r>
                        <m:r>
                          <a:rPr lang="fr-FR" sz="1600" b="0" i="0" smtClean="0">
                            <a:solidFill>
                              <a:schemeClr val="tx1"/>
                            </a:solidFill>
                            <a:latin typeface="Cambria Math" panose="02040503050406030204" pitchFamily="18" charset="0"/>
                          </a:rPr>
                          <m:t>=1</m:t>
                        </m:r>
                      </m:e>
                    </m:d>
                    <m:r>
                      <a:rPr lang="fr-FR" sz="1600" b="0" i="0" smtClean="0">
                        <a:solidFill>
                          <a:schemeClr val="tx1"/>
                        </a:solidFill>
                        <a:latin typeface="Cambria Math" panose="02040503050406030204" pitchFamily="18" charset="0"/>
                      </a:rPr>
                      <m:t>=</m:t>
                    </m:r>
                    <m:sSup>
                      <m:sSupPr>
                        <m:ctrlPr>
                          <a:rPr lang="fr-FR" sz="1600" b="0" i="1" smtClean="0">
                            <a:solidFill>
                              <a:schemeClr val="tx1"/>
                            </a:solidFill>
                            <a:latin typeface="Cambria Math" panose="02040503050406030204" pitchFamily="18" charset="0"/>
                          </a:rPr>
                        </m:ctrlPr>
                      </m:sSupPr>
                      <m:e>
                        <m:r>
                          <a:rPr lang="fr-FR" sz="1600" b="0" i="0" smtClean="0">
                            <a:solidFill>
                              <a:schemeClr val="tx1"/>
                            </a:solidFill>
                            <a:latin typeface="Cambria Math" panose="02040503050406030204" pitchFamily="18" charset="0"/>
                          </a:rPr>
                          <m:t>10</m:t>
                        </m:r>
                      </m:e>
                      <m:sup>
                        <m:r>
                          <a:rPr lang="fr-FR" sz="1600" b="0" i="0" smtClean="0">
                            <a:solidFill>
                              <a:schemeClr val="tx1"/>
                            </a:solidFill>
                            <a:latin typeface="Cambria Math" panose="02040503050406030204" pitchFamily="18" charset="0"/>
                          </a:rPr>
                          <m:t>−4</m:t>
                        </m:r>
                      </m:sup>
                    </m:sSup>
                  </m:oMath>
                </a14:m>
                <a:r>
                  <a:rPr lang="fr-FR" sz="1600" b="0" dirty="0" smtClean="0">
                    <a:solidFill>
                      <a:schemeClr val="tx1"/>
                    </a:solidFill>
                  </a:rPr>
                  <a:t>.</a:t>
                </a:r>
              </a:p>
              <a:p>
                <a:pPr marL="0" indent="0">
                  <a:buNone/>
                </a:pPr>
                <a14:m>
                  <m:oMath xmlns:m="http://schemas.openxmlformats.org/officeDocument/2006/math">
                    <m:r>
                      <m:rPr>
                        <m:sty m:val="p"/>
                      </m:rPr>
                      <a:rPr lang="fr-FR" sz="1600" b="0">
                        <a:solidFill>
                          <a:schemeClr val="tx1"/>
                        </a:solidFill>
                        <a:latin typeface="Cambria Math" panose="02040503050406030204" pitchFamily="18" charset="0"/>
                      </a:rPr>
                      <m:t>P</m:t>
                    </m:r>
                    <m:d>
                      <m:dPr>
                        <m:ctrlPr>
                          <a:rPr lang="fr-FR" sz="1600" b="0" i="1" smtClean="0">
                            <a:solidFill>
                              <a:schemeClr val="tx1"/>
                            </a:solidFill>
                            <a:latin typeface="Cambria Math" panose="02040503050406030204" pitchFamily="18" charset="0"/>
                          </a:rPr>
                        </m:ctrlPr>
                      </m:dPr>
                      <m:e>
                        <m:r>
                          <a:rPr lang="fr-FR" sz="1600" b="0" i="1" smtClean="0">
                            <a:solidFill>
                              <a:schemeClr val="tx1"/>
                            </a:solidFill>
                            <a:latin typeface="Cambria Math" panose="02040503050406030204" pitchFamily="18" charset="0"/>
                          </a:rPr>
                          <m:t>𝑋</m:t>
                        </m:r>
                        <m:r>
                          <a:rPr lang="fr-FR" sz="1600" b="0" i="0" smtClean="0">
                            <a:solidFill>
                              <a:schemeClr val="tx1"/>
                            </a:solidFill>
                            <a:latin typeface="Cambria Math" panose="02040503050406030204" pitchFamily="18" charset="0"/>
                          </a:rPr>
                          <m:t>=1</m:t>
                        </m:r>
                      </m:e>
                    </m:d>
                    <m:r>
                      <a:rPr lang="fr-FR" sz="1600" b="0" i="0" smtClean="0">
                        <a:solidFill>
                          <a:schemeClr val="tx1"/>
                        </a:solidFill>
                        <a:latin typeface="Cambria Math" panose="02040503050406030204" pitchFamily="18" charset="0"/>
                      </a:rPr>
                      <m:t>=</m:t>
                    </m:r>
                    <m:limLow>
                      <m:limLowPr>
                        <m:ctrlPr>
                          <a:rPr lang="fr-FR" sz="1600" b="0" i="1" smtClean="0">
                            <a:solidFill>
                              <a:schemeClr val="tx1"/>
                            </a:solidFill>
                            <a:latin typeface="Cambria Math" panose="02040503050406030204" pitchFamily="18" charset="0"/>
                          </a:rPr>
                        </m:ctrlPr>
                      </m:limLowPr>
                      <m:e>
                        <m:groupChr>
                          <m:groupChrPr>
                            <m:chr m:val="⏟"/>
                            <m:ctrlPr>
                              <a:rPr lang="fr-FR" sz="1600" b="0" i="1" smtClean="0">
                                <a:solidFill>
                                  <a:schemeClr val="tx1"/>
                                </a:solidFill>
                                <a:latin typeface="Cambria Math" panose="02040503050406030204" pitchFamily="18" charset="0"/>
                              </a:rPr>
                            </m:ctrlPr>
                          </m:groupChrPr>
                          <m:e>
                            <m:r>
                              <m:rPr>
                                <m:sty m:val="p"/>
                              </m:rPr>
                              <a:rPr lang="fr-FR" sz="1600" b="0">
                                <a:solidFill>
                                  <a:schemeClr val="tx1"/>
                                </a:solidFill>
                                <a:latin typeface="Cambria Math" panose="02040503050406030204" pitchFamily="18" charset="0"/>
                              </a:rPr>
                              <m:t>P</m:t>
                            </m:r>
                            <m:d>
                              <m:dPr>
                                <m:ctrlPr>
                                  <a:rPr lang="fr-FR" sz="1600" b="0" i="1">
                                    <a:solidFill>
                                      <a:schemeClr val="tx1"/>
                                    </a:solidFill>
                                    <a:latin typeface="Cambria Math" panose="02040503050406030204" pitchFamily="18" charset="0"/>
                                  </a:rPr>
                                </m:ctrlPr>
                              </m:dPr>
                              <m:e>
                                <m:r>
                                  <a:rPr lang="fr-FR" sz="1600" b="0" i="1">
                                    <a:solidFill>
                                      <a:schemeClr val="tx1"/>
                                    </a:solidFill>
                                    <a:latin typeface="Cambria Math" panose="02040503050406030204" pitchFamily="18" charset="0"/>
                                  </a:rPr>
                                  <m:t>𝑋</m:t>
                                </m:r>
                                <m:r>
                                  <a:rPr lang="fr-FR" sz="1600" b="0" i="1">
                                    <a:solidFill>
                                      <a:schemeClr val="tx1"/>
                                    </a:solidFill>
                                    <a:latin typeface="Cambria Math" panose="02040503050406030204" pitchFamily="18" charset="0"/>
                                  </a:rPr>
                                  <m:t>=1</m:t>
                                </m:r>
                              </m:e>
                              <m:e>
                                <m:r>
                                  <a:rPr lang="fr-FR" sz="1600" b="0" i="1">
                                    <a:solidFill>
                                      <a:schemeClr val="tx1"/>
                                    </a:solidFill>
                                    <a:latin typeface="Cambria Math" panose="02040503050406030204" pitchFamily="18" charset="0"/>
                                  </a:rPr>
                                  <m:t>𝑌</m:t>
                                </m:r>
                                <m:r>
                                  <a:rPr lang="fr-FR" sz="1600" b="0" i="1">
                                    <a:solidFill>
                                      <a:schemeClr val="tx1"/>
                                    </a:solidFill>
                                    <a:latin typeface="Cambria Math" panose="02040503050406030204" pitchFamily="18" charset="0"/>
                                  </a:rPr>
                                  <m:t>=1</m:t>
                                </m:r>
                              </m:e>
                            </m:d>
                            <m:r>
                              <m:rPr>
                                <m:sty m:val="p"/>
                              </m:rPr>
                              <a:rPr lang="fr-FR" sz="1600" b="0">
                                <a:solidFill>
                                  <a:schemeClr val="tx1"/>
                                </a:solidFill>
                                <a:latin typeface="Cambria Math" panose="02040503050406030204" pitchFamily="18" charset="0"/>
                              </a:rPr>
                              <m:t>P</m:t>
                            </m:r>
                            <m:d>
                              <m:dPr>
                                <m:ctrlPr>
                                  <a:rPr lang="fr-FR" sz="1600" b="0" i="1">
                                    <a:solidFill>
                                      <a:schemeClr val="tx1"/>
                                    </a:solidFill>
                                    <a:latin typeface="Cambria Math" panose="02040503050406030204" pitchFamily="18" charset="0"/>
                                  </a:rPr>
                                </m:ctrlPr>
                              </m:dPr>
                              <m:e>
                                <m:r>
                                  <a:rPr lang="fr-FR" sz="1600" b="0" i="1">
                                    <a:solidFill>
                                      <a:schemeClr val="tx1"/>
                                    </a:solidFill>
                                    <a:latin typeface="Cambria Math" panose="02040503050406030204" pitchFamily="18" charset="0"/>
                                  </a:rPr>
                                  <m:t>𝑌</m:t>
                                </m:r>
                                <m:r>
                                  <a:rPr lang="fr-FR" sz="1600" b="0">
                                    <a:solidFill>
                                      <a:schemeClr val="tx1"/>
                                    </a:solidFill>
                                    <a:latin typeface="Cambria Math" panose="02040503050406030204" pitchFamily="18" charset="0"/>
                                  </a:rPr>
                                  <m:t>=1</m:t>
                                </m:r>
                              </m:e>
                            </m:d>
                          </m:e>
                        </m:groupChr>
                      </m:e>
                      <m:lim>
                        <m:r>
                          <a:rPr lang="fr-FR" sz="1600" b="0" i="1" smtClean="0">
                            <a:solidFill>
                              <a:schemeClr val="tx1"/>
                            </a:solidFill>
                            <a:latin typeface="Cambria Math" panose="02040503050406030204" pitchFamily="18" charset="0"/>
                          </a:rPr>
                          <m:t>7×</m:t>
                        </m:r>
                        <m:sSup>
                          <m:sSupPr>
                            <m:ctrlPr>
                              <a:rPr lang="fr-FR" sz="1600" b="0" i="1" smtClean="0">
                                <a:solidFill>
                                  <a:schemeClr val="tx1"/>
                                </a:solidFill>
                                <a:latin typeface="Cambria Math" panose="02040503050406030204" pitchFamily="18" charset="0"/>
                              </a:rPr>
                            </m:ctrlPr>
                          </m:sSupPr>
                          <m:e>
                            <m:r>
                              <a:rPr lang="fr-FR" sz="1600" b="0" i="1" smtClean="0">
                                <a:solidFill>
                                  <a:schemeClr val="tx1"/>
                                </a:solidFill>
                                <a:latin typeface="Cambria Math" panose="02040503050406030204" pitchFamily="18" charset="0"/>
                              </a:rPr>
                              <m:t>10</m:t>
                            </m:r>
                          </m:e>
                          <m:sup>
                            <m:r>
                              <a:rPr lang="fr-FR" sz="1600" b="0" i="1" smtClean="0">
                                <a:solidFill>
                                  <a:schemeClr val="tx1"/>
                                </a:solidFill>
                                <a:latin typeface="Cambria Math" panose="02040503050406030204" pitchFamily="18" charset="0"/>
                              </a:rPr>
                              <m:t>−5</m:t>
                            </m:r>
                          </m:sup>
                        </m:sSup>
                      </m:lim>
                    </m:limLow>
                    <m:r>
                      <a:rPr lang="fr-FR" sz="1600" b="0" i="0" smtClean="0">
                        <a:solidFill>
                          <a:schemeClr val="tx1"/>
                        </a:solidFill>
                        <a:latin typeface="Cambria Math" panose="02040503050406030204" pitchFamily="18" charset="0"/>
                      </a:rPr>
                      <m:t>+</m:t>
                    </m:r>
                    <m:r>
                      <m:rPr>
                        <m:sty m:val="p"/>
                      </m:rPr>
                      <a:rPr lang="fr-FR" sz="1600" b="0" i="0" smtClean="0">
                        <a:solidFill>
                          <a:schemeClr val="tx1"/>
                        </a:solidFill>
                        <a:latin typeface="Cambria Math" panose="02040503050406030204" pitchFamily="18" charset="0"/>
                      </a:rPr>
                      <m:t>P</m:t>
                    </m:r>
                    <m:d>
                      <m:dPr>
                        <m:ctrlPr>
                          <a:rPr lang="fr-FR" sz="1600" b="0" i="1" smtClean="0">
                            <a:solidFill>
                              <a:schemeClr val="tx1"/>
                            </a:solidFill>
                            <a:latin typeface="Cambria Math" panose="02040503050406030204" pitchFamily="18" charset="0"/>
                          </a:rPr>
                        </m:ctrlPr>
                      </m:dPr>
                      <m:e>
                        <m:r>
                          <a:rPr lang="fr-FR" sz="1600" b="0" i="1" smtClean="0">
                            <a:solidFill>
                              <a:schemeClr val="tx1"/>
                            </a:solidFill>
                            <a:latin typeface="Cambria Math" panose="02040503050406030204" pitchFamily="18" charset="0"/>
                          </a:rPr>
                          <m:t>𝑋</m:t>
                        </m:r>
                        <m:r>
                          <a:rPr lang="fr-FR" sz="1600" b="0" i="1" smtClean="0">
                            <a:solidFill>
                              <a:schemeClr val="tx1"/>
                            </a:solidFill>
                            <a:latin typeface="Cambria Math" panose="02040503050406030204" pitchFamily="18" charset="0"/>
                          </a:rPr>
                          <m:t>=1</m:t>
                        </m:r>
                      </m:e>
                      <m:e>
                        <m:r>
                          <a:rPr lang="fr-FR" sz="1600" b="0" i="1" smtClean="0">
                            <a:solidFill>
                              <a:schemeClr val="tx1"/>
                            </a:solidFill>
                            <a:latin typeface="Cambria Math" panose="02040503050406030204" pitchFamily="18" charset="0"/>
                          </a:rPr>
                          <m:t>𝑌</m:t>
                        </m:r>
                        <m:r>
                          <a:rPr lang="fr-FR" sz="1600" b="0" i="1" smtClean="0">
                            <a:solidFill>
                              <a:schemeClr val="tx1"/>
                            </a:solidFill>
                            <a:latin typeface="Cambria Math" panose="02040503050406030204" pitchFamily="18" charset="0"/>
                          </a:rPr>
                          <m:t>=0</m:t>
                        </m:r>
                      </m:e>
                    </m:d>
                    <m:r>
                      <m:rPr>
                        <m:sty m:val="p"/>
                      </m:rPr>
                      <a:rPr lang="fr-FR" sz="1600" b="0" i="0" smtClean="0">
                        <a:solidFill>
                          <a:schemeClr val="tx1"/>
                        </a:solidFill>
                        <a:latin typeface="Cambria Math" panose="02040503050406030204" pitchFamily="18" charset="0"/>
                      </a:rPr>
                      <m:t>P</m:t>
                    </m:r>
                    <m:r>
                      <a:rPr lang="fr-FR" sz="1600" b="0" i="1" smtClean="0">
                        <a:solidFill>
                          <a:schemeClr val="tx1"/>
                        </a:solidFill>
                        <a:latin typeface="Cambria Math" panose="02040503050406030204" pitchFamily="18" charset="0"/>
                      </a:rPr>
                      <m:t>(</m:t>
                    </m:r>
                    <m:r>
                      <a:rPr lang="fr-FR" sz="1600" b="0" i="1" smtClean="0">
                        <a:solidFill>
                          <a:schemeClr val="tx1"/>
                        </a:solidFill>
                        <a:latin typeface="Cambria Math" panose="02040503050406030204" pitchFamily="18" charset="0"/>
                      </a:rPr>
                      <m:t>𝑌</m:t>
                    </m:r>
                    <m:r>
                      <a:rPr lang="fr-FR" sz="1600" b="0" i="1" smtClean="0">
                        <a:solidFill>
                          <a:schemeClr val="tx1"/>
                        </a:solidFill>
                        <a:latin typeface="Cambria Math" panose="02040503050406030204" pitchFamily="18" charset="0"/>
                      </a:rPr>
                      <m:t>=0)</m:t>
                    </m:r>
                  </m:oMath>
                </a14:m>
                <a:r>
                  <a:rPr lang="fr-FR" sz="1600" b="0" dirty="0" smtClean="0">
                    <a:solidFill>
                      <a:schemeClr val="tx1"/>
                    </a:solidFill>
                  </a:rPr>
                  <a:t>.</a:t>
                </a:r>
              </a:p>
              <a:p>
                <a:pPr marL="0" indent="0">
                  <a:spcBef>
                    <a:spcPts val="600"/>
                  </a:spcBef>
                  <a:buNone/>
                </a:pPr>
                <a14:m>
                  <m:oMath xmlns:m="http://schemas.openxmlformats.org/officeDocument/2006/math">
                    <m:r>
                      <m:rPr>
                        <m:sty m:val="p"/>
                      </m:rPr>
                      <a:rPr lang="fr-FR" sz="1600" b="0" i="0" smtClean="0">
                        <a:solidFill>
                          <a:schemeClr val="tx1"/>
                        </a:solidFill>
                        <a:latin typeface="Cambria Math" panose="02040503050406030204" pitchFamily="18" charset="0"/>
                      </a:rPr>
                      <m:t>P</m:t>
                    </m:r>
                    <m:d>
                      <m:dPr>
                        <m:ctrlPr>
                          <a:rPr lang="fr-FR" sz="1600" b="0" i="1" smtClean="0">
                            <a:solidFill>
                              <a:schemeClr val="tx1"/>
                            </a:solidFill>
                            <a:latin typeface="Cambria Math" panose="02040503050406030204" pitchFamily="18" charset="0"/>
                          </a:rPr>
                        </m:ctrlPr>
                      </m:dPr>
                      <m:e>
                        <m:r>
                          <a:rPr lang="fr-FR" sz="1600" b="0" i="1" smtClean="0">
                            <a:solidFill>
                              <a:schemeClr val="tx1"/>
                            </a:solidFill>
                            <a:latin typeface="Cambria Math" panose="02040503050406030204" pitchFamily="18" charset="0"/>
                          </a:rPr>
                          <m:t>𝑋</m:t>
                        </m:r>
                        <m:r>
                          <a:rPr lang="fr-FR" sz="1600" b="0" i="1" smtClean="0">
                            <a:solidFill>
                              <a:schemeClr val="tx1"/>
                            </a:solidFill>
                            <a:latin typeface="Cambria Math" panose="02040503050406030204" pitchFamily="18" charset="0"/>
                          </a:rPr>
                          <m:t>=1</m:t>
                        </m:r>
                      </m:e>
                      <m:e>
                        <m:r>
                          <a:rPr lang="fr-FR" sz="1600" b="0" i="1" smtClean="0">
                            <a:solidFill>
                              <a:schemeClr val="tx1"/>
                            </a:solidFill>
                            <a:latin typeface="Cambria Math" panose="02040503050406030204" pitchFamily="18" charset="0"/>
                          </a:rPr>
                          <m:t>𝑌</m:t>
                        </m:r>
                        <m:r>
                          <a:rPr lang="fr-FR" sz="1600" b="0" i="1" smtClean="0">
                            <a:solidFill>
                              <a:schemeClr val="tx1"/>
                            </a:solidFill>
                            <a:latin typeface="Cambria Math" panose="02040503050406030204" pitchFamily="18" charset="0"/>
                          </a:rPr>
                          <m:t>=0</m:t>
                        </m:r>
                      </m:e>
                    </m:d>
                    <m:r>
                      <a:rPr lang="fr-FR" sz="1600" b="0" i="1" smtClean="0">
                        <a:solidFill>
                          <a:schemeClr val="tx1"/>
                        </a:solidFill>
                        <a:latin typeface="Cambria Math" panose="02040503050406030204" pitchFamily="18" charset="0"/>
                      </a:rPr>
                      <m:t>=1−0,98=0,02</m:t>
                    </m:r>
                  </m:oMath>
                </a14:m>
                <a:r>
                  <a:rPr lang="fr-FR" sz="1600" b="0" dirty="0" smtClean="0">
                    <a:solidFill>
                      <a:schemeClr val="tx1"/>
                    </a:solidFill>
                  </a:rPr>
                  <a:t> et </a:t>
                </a:r>
                <a14:m>
                  <m:oMath xmlns:m="http://schemas.openxmlformats.org/officeDocument/2006/math">
                    <m:r>
                      <m:rPr>
                        <m:sty m:val="p"/>
                      </m:rPr>
                      <a:rPr lang="fr-FR" sz="1600" b="0" i="0" smtClean="0">
                        <a:solidFill>
                          <a:schemeClr val="tx1"/>
                        </a:solidFill>
                        <a:latin typeface="Cambria Math" panose="02040503050406030204" pitchFamily="18" charset="0"/>
                      </a:rPr>
                      <m:t>P</m:t>
                    </m:r>
                    <m:d>
                      <m:dPr>
                        <m:ctrlPr>
                          <a:rPr lang="fr-FR" sz="1600" b="0" i="1" smtClean="0">
                            <a:solidFill>
                              <a:schemeClr val="tx1"/>
                            </a:solidFill>
                            <a:latin typeface="Cambria Math" panose="02040503050406030204" pitchFamily="18" charset="0"/>
                          </a:rPr>
                        </m:ctrlPr>
                      </m:dPr>
                      <m:e>
                        <m:r>
                          <a:rPr lang="fr-FR" sz="1600" b="0" i="1" smtClean="0">
                            <a:solidFill>
                              <a:schemeClr val="tx1"/>
                            </a:solidFill>
                            <a:latin typeface="Cambria Math" panose="02040503050406030204" pitchFamily="18" charset="0"/>
                          </a:rPr>
                          <m:t>𝑌</m:t>
                        </m:r>
                        <m:r>
                          <a:rPr lang="fr-FR" sz="1600" b="0" i="1" smtClean="0">
                            <a:solidFill>
                              <a:schemeClr val="tx1"/>
                            </a:solidFill>
                            <a:latin typeface="Cambria Math" panose="02040503050406030204" pitchFamily="18" charset="0"/>
                          </a:rPr>
                          <m:t>=0</m:t>
                        </m:r>
                      </m:e>
                    </m:d>
                    <m:r>
                      <a:rPr lang="fr-FR" sz="1600" b="0" i="1" smtClean="0">
                        <a:solidFill>
                          <a:schemeClr val="tx1"/>
                        </a:solidFill>
                        <a:latin typeface="Cambria Math" panose="02040503050406030204" pitchFamily="18" charset="0"/>
                      </a:rPr>
                      <m:t>=1−</m:t>
                    </m:r>
                    <m:r>
                      <m:rPr>
                        <m:sty m:val="p"/>
                      </m:rPr>
                      <a:rPr lang="fr-FR" sz="1600" b="0" i="0" smtClean="0">
                        <a:solidFill>
                          <a:schemeClr val="tx1"/>
                        </a:solidFill>
                        <a:latin typeface="Cambria Math" panose="02040503050406030204" pitchFamily="18" charset="0"/>
                      </a:rPr>
                      <m:t>P</m:t>
                    </m:r>
                    <m:r>
                      <a:rPr lang="fr-FR" sz="1600" b="0" i="1" smtClean="0">
                        <a:solidFill>
                          <a:schemeClr val="tx1"/>
                        </a:solidFill>
                        <a:latin typeface="Cambria Math" panose="02040503050406030204" pitchFamily="18" charset="0"/>
                      </a:rPr>
                      <m:t>(</m:t>
                    </m:r>
                    <m:r>
                      <a:rPr lang="fr-FR" sz="1600" b="0" i="1" smtClean="0">
                        <a:solidFill>
                          <a:schemeClr val="tx1"/>
                        </a:solidFill>
                        <a:latin typeface="Cambria Math" panose="02040503050406030204" pitchFamily="18" charset="0"/>
                      </a:rPr>
                      <m:t>𝑌</m:t>
                    </m:r>
                    <m:r>
                      <a:rPr lang="fr-FR" sz="1600" b="0" i="1" smtClean="0">
                        <a:solidFill>
                          <a:schemeClr val="tx1"/>
                        </a:solidFill>
                        <a:latin typeface="Cambria Math" panose="02040503050406030204" pitchFamily="18" charset="0"/>
                      </a:rPr>
                      <m:t>=1)</m:t>
                    </m:r>
                  </m:oMath>
                </a14:m>
                <a:r>
                  <a:rPr lang="fr-FR" sz="1600" b="0" dirty="0" smtClean="0">
                    <a:solidFill>
                      <a:schemeClr val="tx1"/>
                    </a:solidFill>
                  </a:rPr>
                  <a:t>. </a:t>
                </a:r>
              </a:p>
              <a:p>
                <a:pPr marL="0" indent="0">
                  <a:spcBef>
                    <a:spcPts val="600"/>
                  </a:spcBef>
                  <a:buNone/>
                </a:pPr>
                <a:r>
                  <a:rPr lang="fr-FR" sz="1600" b="0" dirty="0" smtClean="0">
                    <a:solidFill>
                      <a:schemeClr val="tx1"/>
                    </a:solidFill>
                  </a:rPr>
                  <a:t>Ainsi </a:t>
                </a:r>
                <a14:m>
                  <m:oMath xmlns:m="http://schemas.openxmlformats.org/officeDocument/2006/math">
                    <m:r>
                      <m:rPr>
                        <m:sty m:val="p"/>
                      </m:rPr>
                      <a:rPr lang="fr-FR" sz="1600" b="0" i="0" smtClean="0">
                        <a:solidFill>
                          <a:schemeClr val="tx1">
                            <a:lumMod val="50000"/>
                          </a:schemeClr>
                        </a:solidFill>
                        <a:latin typeface="Cambria Math" panose="02040503050406030204" pitchFamily="18" charset="0"/>
                      </a:rPr>
                      <m:t>P</m:t>
                    </m:r>
                    <m:d>
                      <m:dPr>
                        <m:ctrlPr>
                          <a:rPr lang="fr-FR" sz="1600" b="0" i="1" smtClean="0">
                            <a:solidFill>
                              <a:schemeClr val="tx1">
                                <a:lumMod val="50000"/>
                              </a:schemeClr>
                            </a:solidFill>
                            <a:latin typeface="Cambria Math" panose="02040503050406030204" pitchFamily="18" charset="0"/>
                          </a:rPr>
                        </m:ctrlPr>
                      </m:dPr>
                      <m:e>
                        <m:r>
                          <a:rPr lang="fr-FR" sz="1600" b="0" i="1" smtClean="0">
                            <a:solidFill>
                              <a:schemeClr val="tx1">
                                <a:lumMod val="50000"/>
                              </a:schemeClr>
                            </a:solidFill>
                            <a:latin typeface="Cambria Math" panose="02040503050406030204" pitchFamily="18" charset="0"/>
                          </a:rPr>
                          <m:t>𝑌</m:t>
                        </m:r>
                        <m:r>
                          <a:rPr lang="fr-FR" sz="1600" b="0" i="1" smtClean="0">
                            <a:solidFill>
                              <a:schemeClr val="tx1">
                                <a:lumMod val="50000"/>
                              </a:schemeClr>
                            </a:solidFill>
                            <a:latin typeface="Cambria Math" panose="02040503050406030204" pitchFamily="18" charset="0"/>
                          </a:rPr>
                          <m:t>=1</m:t>
                        </m:r>
                      </m:e>
                      <m:e>
                        <m:r>
                          <a:rPr lang="fr-FR" sz="1600" b="0" i="1" smtClean="0">
                            <a:solidFill>
                              <a:schemeClr val="tx1">
                                <a:lumMod val="50000"/>
                              </a:schemeClr>
                            </a:solidFill>
                            <a:latin typeface="Cambria Math" panose="02040503050406030204" pitchFamily="18" charset="0"/>
                          </a:rPr>
                          <m:t>𝑋</m:t>
                        </m:r>
                        <m:r>
                          <a:rPr lang="fr-FR" sz="1600" b="0" i="1" smtClean="0">
                            <a:solidFill>
                              <a:schemeClr val="tx1">
                                <a:lumMod val="50000"/>
                              </a:schemeClr>
                            </a:solidFill>
                            <a:latin typeface="Cambria Math" panose="02040503050406030204" pitchFamily="18" charset="0"/>
                          </a:rPr>
                          <m:t>=1</m:t>
                        </m:r>
                      </m:e>
                    </m:d>
                    <m:r>
                      <a:rPr lang="fr-FR" sz="1600" b="0" i="1" smtClean="0">
                        <a:solidFill>
                          <a:schemeClr val="tx1">
                            <a:lumMod val="50000"/>
                          </a:schemeClr>
                        </a:solidFill>
                        <a:latin typeface="Cambria Math" panose="02040503050406030204" pitchFamily="18" charset="0"/>
                      </a:rPr>
                      <m:t>=0,0035&lt;1%</m:t>
                    </m:r>
                  </m:oMath>
                </a14:m>
                <a:r>
                  <a:rPr lang="fr-FR" sz="1600" b="0" dirty="0" smtClean="0">
                    <a:solidFill>
                      <a:schemeClr val="tx1">
                        <a:lumMod val="50000"/>
                      </a:schemeClr>
                    </a:solidFill>
                  </a:rPr>
                  <a:t>. Sans autre information, on a donc </a:t>
                </a:r>
              </a:p>
              <a:p>
                <a:pPr marL="0" indent="0" algn="ctr">
                  <a:spcBef>
                    <a:spcPts val="600"/>
                  </a:spcBef>
                  <a:buNone/>
                </a:pPr>
                <a14:m>
                  <m:oMath xmlns:m="http://schemas.openxmlformats.org/officeDocument/2006/math">
                    <m:r>
                      <m:rPr>
                        <m:sty m:val="p"/>
                      </m:rPr>
                      <a:rPr lang="fr-FR" sz="1600" b="0" i="0" smtClean="0">
                        <a:solidFill>
                          <a:schemeClr val="tx1">
                            <a:lumMod val="50000"/>
                          </a:schemeClr>
                        </a:solidFill>
                        <a:latin typeface="Cambria Math" panose="02040503050406030204" pitchFamily="18" charset="0"/>
                      </a:rPr>
                      <m:t>P</m:t>
                    </m:r>
                    <m:d>
                      <m:dPr>
                        <m:ctrlPr>
                          <a:rPr lang="fr-FR" sz="1600" b="0" i="1" smtClean="0">
                            <a:solidFill>
                              <a:schemeClr val="tx1">
                                <a:lumMod val="50000"/>
                              </a:schemeClr>
                            </a:solidFill>
                            <a:latin typeface="Cambria Math" panose="02040503050406030204" pitchFamily="18" charset="0"/>
                          </a:rPr>
                        </m:ctrlPr>
                      </m:dPr>
                      <m:e>
                        <m:r>
                          <a:rPr lang="fr-FR" sz="1600" b="0" i="1" smtClean="0">
                            <a:solidFill>
                              <a:schemeClr val="tx1">
                                <a:lumMod val="50000"/>
                              </a:schemeClr>
                            </a:solidFill>
                            <a:latin typeface="Cambria Math" panose="02040503050406030204" pitchFamily="18" charset="0"/>
                          </a:rPr>
                          <m:t>𝑌</m:t>
                        </m:r>
                        <m:r>
                          <a:rPr lang="fr-FR" sz="1600" b="0" i="1" smtClean="0">
                            <a:solidFill>
                              <a:schemeClr val="tx1">
                                <a:lumMod val="50000"/>
                              </a:schemeClr>
                            </a:solidFill>
                            <a:latin typeface="Cambria Math" panose="02040503050406030204" pitchFamily="18" charset="0"/>
                          </a:rPr>
                          <m:t>=0</m:t>
                        </m:r>
                      </m:e>
                      <m:e>
                        <m:r>
                          <a:rPr lang="fr-FR" sz="1600" b="0" i="1" smtClean="0">
                            <a:solidFill>
                              <a:schemeClr val="tx1">
                                <a:lumMod val="50000"/>
                              </a:schemeClr>
                            </a:solidFill>
                            <a:latin typeface="Cambria Math" panose="02040503050406030204" pitchFamily="18" charset="0"/>
                          </a:rPr>
                          <m:t>𝑋</m:t>
                        </m:r>
                        <m:r>
                          <a:rPr lang="fr-FR" sz="1600" b="0" i="1" smtClean="0">
                            <a:solidFill>
                              <a:schemeClr val="tx1">
                                <a:lumMod val="50000"/>
                              </a:schemeClr>
                            </a:solidFill>
                            <a:latin typeface="Cambria Math" panose="02040503050406030204" pitchFamily="18" charset="0"/>
                          </a:rPr>
                          <m:t>=1</m:t>
                        </m:r>
                      </m:e>
                    </m:d>
                    <m:r>
                      <a:rPr lang="fr-FR" sz="1600" b="0" i="1" smtClean="0">
                        <a:solidFill>
                          <a:schemeClr val="tx1">
                            <a:lumMod val="50000"/>
                          </a:schemeClr>
                        </a:solidFill>
                        <a:latin typeface="Cambria Math" panose="02040503050406030204" pitchFamily="18" charset="0"/>
                      </a:rPr>
                      <m:t>&gt;</m:t>
                    </m:r>
                    <m:r>
                      <m:rPr>
                        <m:sty m:val="p"/>
                      </m:rPr>
                      <a:rPr lang="fr-FR" sz="1600" b="0" i="0" smtClean="0">
                        <a:solidFill>
                          <a:schemeClr val="tx1">
                            <a:lumMod val="50000"/>
                          </a:schemeClr>
                        </a:solidFill>
                        <a:latin typeface="Cambria Math" panose="02040503050406030204" pitchFamily="18" charset="0"/>
                      </a:rPr>
                      <m:t>P</m:t>
                    </m:r>
                    <m:r>
                      <a:rPr lang="fr-FR" sz="1600" b="0" i="1" smtClean="0">
                        <a:solidFill>
                          <a:schemeClr val="tx1">
                            <a:lumMod val="50000"/>
                          </a:schemeClr>
                        </a:solidFill>
                        <a:latin typeface="Cambria Math" panose="02040503050406030204" pitchFamily="18" charset="0"/>
                      </a:rPr>
                      <m:t>(</m:t>
                    </m:r>
                    <m:r>
                      <a:rPr lang="fr-FR" sz="1600" b="0" i="1" smtClean="0">
                        <a:solidFill>
                          <a:schemeClr val="tx1">
                            <a:lumMod val="50000"/>
                          </a:schemeClr>
                        </a:solidFill>
                        <a:latin typeface="Cambria Math" panose="02040503050406030204" pitchFamily="18" charset="0"/>
                      </a:rPr>
                      <m:t>𝑌</m:t>
                    </m:r>
                    <m:r>
                      <a:rPr lang="fr-FR" sz="1600" b="0" i="1" smtClean="0">
                        <a:solidFill>
                          <a:schemeClr val="tx1">
                            <a:lumMod val="50000"/>
                          </a:schemeClr>
                        </a:solidFill>
                        <a:latin typeface="Cambria Math" panose="02040503050406030204" pitchFamily="18" charset="0"/>
                      </a:rPr>
                      <m:t>=0|</m:t>
                    </m:r>
                    <m:r>
                      <a:rPr lang="fr-FR" sz="1600" b="0" i="1" smtClean="0">
                        <a:solidFill>
                          <a:schemeClr val="tx1">
                            <a:lumMod val="50000"/>
                          </a:schemeClr>
                        </a:solidFill>
                        <a:latin typeface="Cambria Math" panose="02040503050406030204" pitchFamily="18" charset="0"/>
                      </a:rPr>
                      <m:t>𝑋</m:t>
                    </m:r>
                    <m:r>
                      <a:rPr lang="fr-FR" sz="1600" b="0" i="1" smtClean="0">
                        <a:solidFill>
                          <a:schemeClr val="tx1">
                            <a:lumMod val="50000"/>
                          </a:schemeClr>
                        </a:solidFill>
                        <a:latin typeface="Cambria Math" panose="02040503050406030204" pitchFamily="18" charset="0"/>
                      </a:rPr>
                      <m:t>=0)</m:t>
                    </m:r>
                  </m:oMath>
                </a14:m>
                <a:r>
                  <a:rPr lang="fr-FR" sz="1600" b="0" dirty="0" smtClean="0">
                    <a:solidFill>
                      <a:schemeClr val="tx1">
                        <a:lumMod val="50000"/>
                      </a:schemeClr>
                    </a:solidFill>
                  </a:rPr>
                  <a:t>,</a:t>
                </a:r>
              </a:p>
              <a:p>
                <a:pPr marL="0" indent="0">
                  <a:spcBef>
                    <a:spcPts val="600"/>
                  </a:spcBef>
                  <a:buNone/>
                </a:pPr>
                <a:r>
                  <a:rPr lang="fr-FR" sz="1600" b="0" dirty="0" smtClean="0">
                    <a:solidFill>
                      <a:schemeClr val="tx1">
                        <a:lumMod val="50000"/>
                      </a:schemeClr>
                    </a:solidFill>
                  </a:rPr>
                  <a:t> et la règle de décision retourne une prédiction négative pour tous les tests positifs.</a:t>
                </a:r>
              </a:p>
              <a:p>
                <a:pPr marL="0" indent="0">
                  <a:spcBef>
                    <a:spcPts val="600"/>
                  </a:spcBef>
                  <a:buNone/>
                </a:pPr>
                <a:endParaRPr lang="fr-FR" sz="1600" b="0" dirty="0" smtClean="0">
                  <a:solidFill>
                    <a:schemeClr val="tx1"/>
                  </a:solidFill>
                </a:endParaRPr>
              </a:p>
              <a:p>
                <a:pPr marL="0" indent="0">
                  <a:buNone/>
                </a:pPr>
                <a:endParaRPr lang="fr-FR" sz="1600" b="0" dirty="0">
                  <a:solidFill>
                    <a:schemeClr val="tx1"/>
                  </a:solidFill>
                </a:endParaRPr>
              </a:p>
            </p:txBody>
          </p:sp>
        </mc:Choice>
        <mc:Fallback xmlns="">
          <p:sp>
            <p:nvSpPr>
              <p:cNvPr id="21" name="Espace réservé du contenu 4"/>
              <p:cNvSpPr txBox="1">
                <a:spLocks noRot="1" noChangeAspect="1" noMove="1" noResize="1" noEditPoints="1" noAdjustHandles="1" noChangeArrowheads="1" noChangeShapeType="1" noTextEdit="1"/>
              </p:cNvSpPr>
              <p:nvPr/>
            </p:nvSpPr>
            <p:spPr>
              <a:xfrm>
                <a:off x="145155" y="769021"/>
                <a:ext cx="8751956" cy="542151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92361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p>
            <a:pPr algn="ctr"/>
            <a:fld id="{854A34C9-9A4B-6445-85E1-F779B5E87362}" type="slidenum">
              <a:rPr lang="fr-FR" sz="1000">
                <a:solidFill>
                  <a:schemeClr val="bg1"/>
                </a:solidFill>
                <a:latin typeface="Arial" charset="0"/>
                <a:ea typeface="Arial" charset="0"/>
                <a:cs typeface="Arial" charset="0"/>
              </a:rPr>
              <a:pPr algn="ctr"/>
              <a:t>5</a:t>
            </a:fld>
            <a:endParaRPr lang="fr-FR" sz="1000" dirty="0">
              <a:solidFill>
                <a:schemeClr val="bg1"/>
              </a:solidFill>
              <a:latin typeface="Arial" charset="0"/>
              <a:ea typeface="Arial" charset="0"/>
              <a:cs typeface="Arial" charset="0"/>
            </a:endParaRPr>
          </a:p>
        </p:txBody>
      </p:sp>
      <p:sp>
        <p:nvSpPr>
          <p:cNvPr id="3" name="Titre 2"/>
          <p:cNvSpPr>
            <a:spLocks noGrp="1"/>
          </p:cNvSpPr>
          <p:nvPr>
            <p:ph type="title"/>
          </p:nvPr>
        </p:nvSpPr>
        <p:spPr>
          <a:xfrm>
            <a:off x="1107440" y="86020"/>
            <a:ext cx="7789671" cy="599509"/>
          </a:xfrm>
        </p:spPr>
        <p:txBody>
          <a:bodyPr/>
          <a:lstStyle/>
          <a:p>
            <a:r>
              <a:rPr lang="fr-FR" dirty="0" smtClean="0">
                <a:solidFill>
                  <a:schemeClr val="tx1"/>
                </a:solidFill>
              </a:rPr>
              <a:t>Inférence bayésienne</a:t>
            </a:r>
            <a:r>
              <a:rPr lang="fr-FR" dirty="0">
                <a:solidFill>
                  <a:schemeClr val="tx1"/>
                </a:solidFill>
              </a:rPr>
              <a:t/>
            </a:r>
            <a:br>
              <a:rPr lang="fr-FR" dirty="0">
                <a:solidFill>
                  <a:schemeClr val="tx1"/>
                </a:solidFill>
              </a:rPr>
            </a:br>
            <a:r>
              <a:rPr lang="fr-FR" sz="1800" dirty="0">
                <a:solidFill>
                  <a:schemeClr val="tx1"/>
                </a:solidFill>
              </a:rPr>
              <a:t>○ ○ </a:t>
            </a:r>
            <a:r>
              <a:rPr lang="fr-FR" sz="1800" dirty="0" smtClean="0">
                <a:solidFill>
                  <a:schemeClr val="tx1"/>
                </a:solidFill>
              </a:rPr>
              <a:t>● </a:t>
            </a:r>
            <a:r>
              <a:rPr lang="fr-FR" sz="1800" dirty="0">
                <a:solidFill>
                  <a:schemeClr val="tx1"/>
                </a:solidFill>
              </a:rPr>
              <a:t>○ ○ </a:t>
            </a:r>
            <a:r>
              <a:rPr lang="fr-FR" sz="1800" dirty="0" smtClean="0">
                <a:solidFill>
                  <a:schemeClr val="tx1"/>
                </a:solidFill>
              </a:rPr>
              <a:t>○ </a:t>
            </a:r>
            <a:r>
              <a:rPr lang="fr-FR" sz="1800" dirty="0">
                <a:solidFill>
                  <a:schemeClr val="tx1"/>
                </a:solidFill>
              </a:rPr>
              <a:t>○ ○ ○ ○ ○ ○ ○ ○ </a:t>
            </a:r>
            <a:r>
              <a:rPr lang="fr-FR" sz="1800" dirty="0" smtClean="0">
                <a:solidFill>
                  <a:schemeClr val="tx1"/>
                </a:solidFill>
              </a:rPr>
              <a:t>Règles de décision</a:t>
            </a:r>
            <a:endParaRPr lang="en-US" sz="1800" dirty="0">
              <a:solidFill>
                <a:schemeClr val="tx1"/>
              </a:solidFill>
            </a:endParaRPr>
          </a:p>
        </p:txBody>
      </p:sp>
      <mc:AlternateContent xmlns:mc="http://schemas.openxmlformats.org/markup-compatibility/2006" xmlns:a14="http://schemas.microsoft.com/office/drawing/2010/main">
        <mc:Choice Requires="a14">
          <p:sp>
            <p:nvSpPr>
              <p:cNvPr id="21" name="Espace réservé du contenu 4"/>
              <p:cNvSpPr txBox="1">
                <a:spLocks/>
              </p:cNvSpPr>
              <p:nvPr/>
            </p:nvSpPr>
            <p:spPr>
              <a:xfrm>
                <a:off x="145156" y="769021"/>
                <a:ext cx="5964580" cy="4859497"/>
              </a:xfrm>
              <a:prstGeom prst="rect">
                <a:avLst/>
              </a:prstGeom>
            </p:spPr>
            <p:txBody>
              <a:bodyPr vert="horz" wrap="square" lIns="127723" tIns="63862" rIns="127723" bIns="63862" rtlCol="0">
                <a:spAutoFit/>
              </a:bodyPr>
              <a:lstStyle>
                <a:lvl1pPr marL="239481" indent="-239481" algn="l" defTabSz="957925" rtl="0" eaLnBrk="1" latinLnBrk="0" hangingPunct="1">
                  <a:lnSpc>
                    <a:spcPct val="100000"/>
                  </a:lnSpc>
                  <a:spcBef>
                    <a:spcPts val="0"/>
                  </a:spcBef>
                  <a:buClr>
                    <a:srgbClr val="548235"/>
                  </a:buClr>
                  <a:buSzPct val="80000"/>
                  <a:buFont typeface="Wingdings 3" panose="05040102010807070707" pitchFamily="18" charset="2"/>
                  <a:buChar char=""/>
                  <a:defRPr sz="1800" b="1" kern="1200">
                    <a:solidFill>
                      <a:schemeClr val="bg2">
                        <a:lumMod val="50000"/>
                      </a:schemeClr>
                    </a:solidFill>
                    <a:latin typeface="Calibri" charset="0"/>
                    <a:ea typeface="Calibri" charset="0"/>
                    <a:cs typeface="Calibri" charset="0"/>
                  </a:defRPr>
                </a:lvl1pPr>
                <a:lvl2pPr marL="718444" indent="-239481" algn="l" defTabSz="957925" rtl="0" eaLnBrk="1" latinLnBrk="0" hangingPunct="1">
                  <a:lnSpc>
                    <a:spcPct val="100000"/>
                  </a:lnSpc>
                  <a:spcBef>
                    <a:spcPts val="0"/>
                  </a:spcBef>
                  <a:buClr>
                    <a:srgbClr val="548235"/>
                  </a:buClr>
                  <a:buFont typeface="Calibri" panose="020F0502020204030204" pitchFamily="34" charset="0"/>
                  <a:buChar char="-"/>
                  <a:defRPr sz="1600" kern="1200">
                    <a:solidFill>
                      <a:schemeClr val="bg2">
                        <a:lumMod val="50000"/>
                      </a:schemeClr>
                    </a:solidFill>
                    <a:latin typeface="Calibri" charset="0"/>
                    <a:ea typeface="Calibri" charset="0"/>
                    <a:cs typeface="Calibri" charset="0"/>
                  </a:defRPr>
                </a:lvl2pPr>
                <a:lvl3pPr marL="1197407" indent="-239481" algn="l" defTabSz="957925" rtl="0" eaLnBrk="1" latinLnBrk="0" hangingPunct="1">
                  <a:lnSpc>
                    <a:spcPct val="100000"/>
                  </a:lnSpc>
                  <a:spcBef>
                    <a:spcPts val="0"/>
                  </a:spcBef>
                  <a:buClr>
                    <a:srgbClr val="548235"/>
                  </a:buClr>
                  <a:buFont typeface="Wingdings" panose="05000000000000000000" pitchFamily="2" charset="2"/>
                  <a:buChar char="§"/>
                  <a:defRPr sz="1400" kern="1200">
                    <a:solidFill>
                      <a:schemeClr val="bg2">
                        <a:lumMod val="50000"/>
                      </a:schemeClr>
                    </a:solidFill>
                    <a:latin typeface="Calibri" charset="0"/>
                    <a:ea typeface="Calibri" charset="0"/>
                    <a:cs typeface="Calibri" charset="0"/>
                  </a:defRPr>
                </a:lvl3pPr>
                <a:lvl4pPr marL="1676370" indent="-239481" algn="l" defTabSz="957925" rtl="0" eaLnBrk="1" latinLnBrk="0" hangingPunct="1">
                  <a:lnSpc>
                    <a:spcPct val="100000"/>
                  </a:lnSpc>
                  <a:spcBef>
                    <a:spcPts val="0"/>
                  </a:spcBef>
                  <a:buClr>
                    <a:srgbClr val="548235"/>
                  </a:buClr>
                  <a:buFont typeface="Calibri" panose="020F0502020204030204" pitchFamily="34" charset="0"/>
                  <a:buChar char="-"/>
                  <a:defRPr sz="1200" kern="1200">
                    <a:solidFill>
                      <a:schemeClr val="bg2">
                        <a:lumMod val="50000"/>
                      </a:schemeClr>
                    </a:solidFill>
                    <a:latin typeface="Calibri" charset="0"/>
                    <a:ea typeface="Calibri" charset="0"/>
                    <a:cs typeface="Calibri" charset="0"/>
                  </a:defRPr>
                </a:lvl4pPr>
                <a:lvl5pPr marL="2155332" indent="-239481" algn="l" defTabSz="957925" rtl="0" eaLnBrk="1" latinLnBrk="0" hangingPunct="1">
                  <a:lnSpc>
                    <a:spcPct val="100000"/>
                  </a:lnSpc>
                  <a:spcBef>
                    <a:spcPts val="0"/>
                  </a:spcBef>
                  <a:buClr>
                    <a:srgbClr val="548235"/>
                  </a:buClr>
                  <a:buFont typeface="Wingdings" panose="05000000000000000000" pitchFamily="2" charset="2"/>
                  <a:buChar char="§"/>
                  <a:defRPr sz="1200" kern="1200">
                    <a:solidFill>
                      <a:schemeClr val="bg2">
                        <a:lumMod val="50000"/>
                      </a:schemeClr>
                    </a:solidFill>
                    <a:latin typeface="Calibri" charset="0"/>
                    <a:ea typeface="Calibri" charset="0"/>
                    <a:cs typeface="Calibri" charset="0"/>
                  </a:defRPr>
                </a:lvl5pPr>
                <a:lvl6pPr marL="2634295"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6pPr>
                <a:lvl7pPr marL="3113258"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7pPr>
                <a:lvl8pPr marL="3592220"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8pPr>
                <a:lvl9pPr marL="4071183"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9pPr>
              </a:lstStyle>
              <a:p>
                <a:pPr marL="0" indent="0" algn="just">
                  <a:buFont typeface="Wingdings 3" panose="05040102010807070707" pitchFamily="18" charset="2"/>
                  <a:buNone/>
                </a:pPr>
                <a:r>
                  <a:rPr lang="fr-FR" dirty="0" smtClean="0">
                    <a:solidFill>
                      <a:schemeClr val="tx1"/>
                    </a:solidFill>
                  </a:rPr>
                  <a:t>Tests du </a:t>
                </a:r>
                <a:r>
                  <a:rPr lang="fr-FR" dirty="0" smtClean="0">
                    <a:solidFill>
                      <a:schemeClr val="accent1">
                        <a:lumMod val="50000"/>
                      </a:schemeClr>
                    </a:solidFill>
                  </a:rPr>
                  <a:t>rapport de vraisemblance </a:t>
                </a:r>
                <a:r>
                  <a:rPr lang="fr-FR" b="0" dirty="0" smtClean="0">
                    <a:solidFill>
                      <a:schemeClr val="tx1">
                        <a:lumMod val="50000"/>
                      </a:schemeClr>
                    </a:solidFill>
                  </a:rPr>
                  <a:t>: cas binaire</a:t>
                </a:r>
              </a:p>
              <a:p>
                <a:pPr marL="0" indent="0" algn="just">
                  <a:spcBef>
                    <a:spcPts val="1200"/>
                  </a:spcBef>
                  <a:buNone/>
                </a:pPr>
                <a:r>
                  <a:rPr lang="fr-FR" dirty="0" smtClean="0">
                    <a:solidFill>
                      <a:schemeClr val="tx1"/>
                    </a:solidFill>
                  </a:rPr>
                  <a:t>Définition 1 </a:t>
                </a:r>
                <a:r>
                  <a:rPr lang="fr-FR" b="0" dirty="0" smtClean="0">
                    <a:solidFill>
                      <a:schemeClr val="tx1"/>
                    </a:solidFill>
                  </a:rPr>
                  <a:t>(rapport de vraisemblance)</a:t>
                </a:r>
              </a:p>
              <a:p>
                <a:pPr marL="0" indent="0" algn="just">
                  <a:spcBef>
                    <a:spcPts val="600"/>
                  </a:spcBef>
                  <a:buNone/>
                </a:pPr>
                <a:r>
                  <a:rPr lang="fr-FR" b="0" dirty="0" smtClean="0">
                    <a:solidFill>
                      <a:schemeClr val="tx1"/>
                    </a:solidFill>
                  </a:rPr>
                  <a:t>On représente par </a:t>
                </a:r>
                <a14:m>
                  <m:oMath xmlns:m="http://schemas.openxmlformats.org/officeDocument/2006/math">
                    <m:r>
                      <m:rPr>
                        <m:sty m:val="p"/>
                      </m:rPr>
                      <a:rPr lang="fr-FR" b="0" i="0" smtClean="0">
                        <a:solidFill>
                          <a:schemeClr val="tx1"/>
                        </a:solidFill>
                        <a:latin typeface="Cambria Math" panose="02040503050406030204" pitchFamily="18" charset="0"/>
                      </a:rPr>
                      <m:t>Λ</m:t>
                    </m:r>
                    <m:r>
                      <a:rPr lang="fr-FR" b="0" i="1" smtClean="0">
                        <a:solidFill>
                          <a:schemeClr val="tx1"/>
                        </a:solidFill>
                        <a:latin typeface="Cambria Math" panose="02040503050406030204" pitchFamily="18" charset="0"/>
                      </a:rPr>
                      <m:t>(</m:t>
                    </m:r>
                    <m:r>
                      <a:rPr lang="fr-FR" b="0" i="1" smtClean="0">
                        <a:solidFill>
                          <a:schemeClr val="tx1"/>
                        </a:solidFill>
                        <a:latin typeface="Cambria Math" panose="02040503050406030204" pitchFamily="18" charset="0"/>
                      </a:rPr>
                      <m:t>𝑥</m:t>
                    </m:r>
                    <m:r>
                      <a:rPr lang="fr-FR" b="0" i="1" smtClean="0">
                        <a:solidFill>
                          <a:schemeClr val="tx1"/>
                        </a:solidFill>
                        <a:latin typeface="Cambria Math" panose="02040503050406030204" pitchFamily="18" charset="0"/>
                      </a:rPr>
                      <m:t>)</m:t>
                    </m:r>
                  </m:oMath>
                </a14:m>
                <a:r>
                  <a:rPr lang="fr-FR" b="0" dirty="0" smtClean="0">
                    <a:solidFill>
                      <a:schemeClr val="tx1"/>
                    </a:solidFill>
                  </a:rPr>
                  <a:t> le rapport</a:t>
                </a:r>
                <a:endParaRPr lang="fr-FR" b="0" dirty="0">
                  <a:solidFill>
                    <a:schemeClr val="tx1"/>
                  </a:solidFill>
                </a:endParaRPr>
              </a:p>
              <a:p>
                <a:pPr marL="0" indent="0" algn="just">
                  <a:buNone/>
                </a:pPr>
                <a14:m>
                  <m:oMathPara xmlns:m="http://schemas.openxmlformats.org/officeDocument/2006/math">
                    <m:oMathParaPr>
                      <m:jc m:val="centerGroup"/>
                    </m:oMathParaPr>
                    <m:oMath xmlns:m="http://schemas.openxmlformats.org/officeDocument/2006/math">
                      <m:r>
                        <m:rPr>
                          <m:sty m:val="p"/>
                        </m:rPr>
                        <a:rPr lang="fr-FR" sz="1600" b="0" i="0" smtClean="0">
                          <a:solidFill>
                            <a:schemeClr val="tx1"/>
                          </a:solidFill>
                          <a:latin typeface="Cambria Math" panose="02040503050406030204" pitchFamily="18" charset="0"/>
                        </a:rPr>
                        <m:t>Λ</m:t>
                      </m:r>
                      <m:d>
                        <m:dPr>
                          <m:ctrlPr>
                            <a:rPr lang="fr-FR" sz="1600" b="0" i="1" smtClean="0">
                              <a:solidFill>
                                <a:schemeClr val="tx1"/>
                              </a:solidFill>
                              <a:latin typeface="Cambria Math" panose="02040503050406030204" pitchFamily="18" charset="0"/>
                            </a:rPr>
                          </m:ctrlPr>
                        </m:dPr>
                        <m:e>
                          <m:r>
                            <a:rPr lang="fr-FR" sz="1600" b="0" i="1" smtClean="0">
                              <a:solidFill>
                                <a:schemeClr val="tx1"/>
                              </a:solidFill>
                              <a:latin typeface="Cambria Math" panose="02040503050406030204" pitchFamily="18" charset="0"/>
                            </a:rPr>
                            <m:t>𝑥</m:t>
                          </m:r>
                        </m:e>
                      </m:d>
                      <m:r>
                        <a:rPr lang="fr-FR" sz="1600" b="0" i="1" smtClean="0">
                          <a:solidFill>
                            <a:schemeClr val="tx1"/>
                          </a:solidFill>
                          <a:latin typeface="Cambria Math" panose="02040503050406030204" pitchFamily="18" charset="0"/>
                        </a:rPr>
                        <m:t>=</m:t>
                      </m:r>
                      <m:f>
                        <m:fPr>
                          <m:ctrlPr>
                            <a:rPr lang="fr-FR" sz="1600" b="0" i="1" smtClean="0">
                              <a:solidFill>
                                <a:schemeClr val="tx1"/>
                              </a:solidFill>
                              <a:latin typeface="Cambria Math" panose="02040503050406030204" pitchFamily="18" charset="0"/>
                            </a:rPr>
                          </m:ctrlPr>
                        </m:fPr>
                        <m:num>
                          <m:r>
                            <m:rPr>
                              <m:sty m:val="p"/>
                            </m:rPr>
                            <a:rPr lang="fr-FR" sz="1600" b="0" i="0" smtClean="0">
                              <a:solidFill>
                                <a:schemeClr val="tx1"/>
                              </a:solidFill>
                              <a:latin typeface="Cambria Math" panose="02040503050406030204" pitchFamily="18" charset="0"/>
                            </a:rPr>
                            <m:t>P</m:t>
                          </m:r>
                          <m:r>
                            <a:rPr lang="fr-FR" sz="1600" b="0" i="1" smtClean="0">
                              <a:solidFill>
                                <a:schemeClr val="tx1"/>
                              </a:solidFill>
                              <a:latin typeface="Cambria Math" panose="02040503050406030204" pitchFamily="18" charset="0"/>
                            </a:rPr>
                            <m:t>(</m:t>
                          </m:r>
                          <m:r>
                            <a:rPr lang="fr-FR" sz="1600" b="0" i="1" smtClean="0">
                              <a:solidFill>
                                <a:schemeClr val="tx1"/>
                              </a:solidFill>
                              <a:latin typeface="Cambria Math" panose="02040503050406030204" pitchFamily="18" charset="0"/>
                            </a:rPr>
                            <m:t>𝑥</m:t>
                          </m:r>
                          <m:r>
                            <a:rPr lang="fr-FR" sz="1600" b="0" i="1" smtClean="0">
                              <a:solidFill>
                                <a:schemeClr val="tx1"/>
                              </a:solidFill>
                              <a:latin typeface="Cambria Math" panose="02040503050406030204" pitchFamily="18" charset="0"/>
                            </a:rPr>
                            <m:t>|</m:t>
                          </m:r>
                          <m:r>
                            <a:rPr lang="fr-FR" sz="1600" b="0" i="1" smtClean="0">
                              <a:solidFill>
                                <a:schemeClr val="tx1"/>
                              </a:solidFill>
                              <a:latin typeface="Cambria Math" panose="02040503050406030204" pitchFamily="18" charset="0"/>
                            </a:rPr>
                            <m:t>𝑌</m:t>
                          </m:r>
                          <m:r>
                            <a:rPr lang="fr-FR" sz="1600" b="0" i="1" smtClean="0">
                              <a:solidFill>
                                <a:schemeClr val="tx1"/>
                              </a:solidFill>
                              <a:latin typeface="Cambria Math" panose="02040503050406030204" pitchFamily="18" charset="0"/>
                            </a:rPr>
                            <m:t>=1)</m:t>
                          </m:r>
                        </m:num>
                        <m:den>
                          <m:r>
                            <m:rPr>
                              <m:sty m:val="p"/>
                            </m:rPr>
                            <a:rPr lang="fr-FR" sz="1600" b="0" i="0" smtClean="0">
                              <a:solidFill>
                                <a:schemeClr val="tx1"/>
                              </a:solidFill>
                              <a:latin typeface="Cambria Math" panose="02040503050406030204" pitchFamily="18" charset="0"/>
                            </a:rPr>
                            <m:t>P</m:t>
                          </m:r>
                          <m:r>
                            <a:rPr lang="fr-FR" sz="1600" b="0" i="1" smtClean="0">
                              <a:solidFill>
                                <a:schemeClr val="tx1"/>
                              </a:solidFill>
                              <a:latin typeface="Cambria Math" panose="02040503050406030204" pitchFamily="18" charset="0"/>
                            </a:rPr>
                            <m:t>(</m:t>
                          </m:r>
                          <m:r>
                            <a:rPr lang="fr-FR" sz="1600" b="0" i="1" smtClean="0">
                              <a:solidFill>
                                <a:schemeClr val="tx1"/>
                              </a:solidFill>
                              <a:latin typeface="Cambria Math" panose="02040503050406030204" pitchFamily="18" charset="0"/>
                            </a:rPr>
                            <m:t>𝑥</m:t>
                          </m:r>
                          <m:r>
                            <a:rPr lang="fr-FR" sz="1600" b="0" i="1" smtClean="0">
                              <a:solidFill>
                                <a:schemeClr val="tx1"/>
                              </a:solidFill>
                              <a:latin typeface="Cambria Math" panose="02040503050406030204" pitchFamily="18" charset="0"/>
                            </a:rPr>
                            <m:t>|</m:t>
                          </m:r>
                          <m:r>
                            <a:rPr lang="fr-FR" sz="1600" b="0" i="1" smtClean="0">
                              <a:solidFill>
                                <a:schemeClr val="tx1"/>
                              </a:solidFill>
                              <a:latin typeface="Cambria Math" panose="02040503050406030204" pitchFamily="18" charset="0"/>
                            </a:rPr>
                            <m:t>𝑌</m:t>
                          </m:r>
                          <m:r>
                            <a:rPr lang="fr-FR" sz="1600" b="0" i="1" smtClean="0">
                              <a:solidFill>
                                <a:schemeClr val="tx1"/>
                              </a:solidFill>
                              <a:latin typeface="Cambria Math" panose="02040503050406030204" pitchFamily="18" charset="0"/>
                            </a:rPr>
                            <m:t>=0)</m:t>
                          </m:r>
                        </m:den>
                      </m:f>
                      <m:r>
                        <a:rPr lang="fr-FR" sz="1600" b="0" i="1" smtClean="0">
                          <a:solidFill>
                            <a:schemeClr val="tx1"/>
                          </a:solidFill>
                          <a:latin typeface="Cambria Math" panose="02040503050406030204" pitchFamily="18" charset="0"/>
                        </a:rPr>
                        <m:t>.</m:t>
                      </m:r>
                    </m:oMath>
                  </m:oMathPara>
                </a14:m>
                <a:endParaRPr lang="fr-FR" sz="1600" b="0" dirty="0" smtClean="0">
                  <a:solidFill>
                    <a:schemeClr val="tx1"/>
                  </a:solidFill>
                </a:endParaRPr>
              </a:p>
              <a:p>
                <a:pPr marL="0" indent="0" algn="just">
                  <a:buNone/>
                </a:pPr>
                <a:endParaRPr lang="fr-FR" b="0" dirty="0">
                  <a:solidFill>
                    <a:schemeClr val="tx1"/>
                  </a:solidFill>
                </a:endParaRPr>
              </a:p>
              <a:p>
                <a:pPr marL="0" indent="0" algn="just">
                  <a:buNone/>
                </a:pPr>
                <a:r>
                  <a:rPr lang="fr-FR" dirty="0">
                    <a:solidFill>
                      <a:schemeClr val="tx1"/>
                    </a:solidFill>
                  </a:rPr>
                  <a:t>Définition </a:t>
                </a:r>
                <a:r>
                  <a:rPr lang="fr-FR" dirty="0" smtClean="0">
                    <a:solidFill>
                      <a:schemeClr val="tx1"/>
                    </a:solidFill>
                  </a:rPr>
                  <a:t>2 </a:t>
                </a:r>
                <a:r>
                  <a:rPr lang="fr-FR" dirty="0">
                    <a:solidFill>
                      <a:schemeClr val="tx1"/>
                    </a:solidFill>
                  </a:rPr>
                  <a:t>(</a:t>
                </a:r>
                <a:r>
                  <a:rPr lang="fr-FR" b="0" i="1" dirty="0">
                    <a:solidFill>
                      <a:schemeClr val="tx1"/>
                    </a:solidFill>
                  </a:rPr>
                  <a:t>décision par maximum </a:t>
                </a:r>
                <a:r>
                  <a:rPr lang="fr-FR" b="0" i="1" dirty="0" smtClean="0">
                    <a:solidFill>
                      <a:schemeClr val="tx1"/>
                    </a:solidFill>
                  </a:rPr>
                  <a:t>a posteriori</a:t>
                </a:r>
                <a:r>
                  <a:rPr lang="fr-FR" dirty="0" smtClean="0">
                    <a:solidFill>
                      <a:schemeClr val="tx1"/>
                    </a:solidFill>
                  </a:rPr>
                  <a:t>) </a:t>
                </a:r>
                <a:r>
                  <a:rPr lang="fr-FR" dirty="0">
                    <a:solidFill>
                      <a:schemeClr val="tx1"/>
                    </a:solidFill>
                  </a:rPr>
                  <a:t>:</a:t>
                </a:r>
              </a:p>
              <a:p>
                <a:pPr marL="0" indent="0">
                  <a:buNone/>
                </a:pPr>
                <a:r>
                  <a:rPr lang="fr-FR" b="0" dirty="0">
                    <a:solidFill>
                      <a:schemeClr val="tx1"/>
                    </a:solidFill>
                  </a:rPr>
                  <a:t>On appelle règle de </a:t>
                </a:r>
                <a:r>
                  <a:rPr lang="fr-FR" b="0" i="1" dirty="0">
                    <a:solidFill>
                      <a:schemeClr val="tx1"/>
                    </a:solidFill>
                  </a:rPr>
                  <a:t>décision par maximum a posteriori </a:t>
                </a:r>
                <a:r>
                  <a:rPr lang="fr-FR" b="0" dirty="0">
                    <a:solidFill>
                      <a:schemeClr val="tx1"/>
                    </a:solidFill>
                  </a:rPr>
                  <a:t>la règle de décision :</a:t>
                </a:r>
              </a:p>
              <a:p>
                <a:pPr marL="0" indent="0" algn="just">
                  <a:buNone/>
                </a:pPr>
                <a14:m>
                  <m:oMathPara xmlns:m="http://schemas.openxmlformats.org/officeDocument/2006/math">
                    <m:oMathParaPr>
                      <m:jc m:val="centerGroup"/>
                    </m:oMathParaPr>
                    <m:oMath xmlns:m="http://schemas.openxmlformats.org/officeDocument/2006/math">
                      <m:acc>
                        <m:accPr>
                          <m:chr m:val="̂"/>
                          <m:ctrlPr>
                            <a:rPr lang="fr-FR" sz="1600" b="0" i="1">
                              <a:solidFill>
                                <a:schemeClr val="tx1"/>
                              </a:solidFill>
                              <a:latin typeface="Cambria Math" panose="02040503050406030204" pitchFamily="18" charset="0"/>
                            </a:rPr>
                          </m:ctrlPr>
                        </m:accPr>
                        <m:e>
                          <m:r>
                            <a:rPr lang="fr-FR" sz="1600" b="0" i="1">
                              <a:solidFill>
                                <a:schemeClr val="tx1"/>
                              </a:solidFill>
                              <a:latin typeface="Cambria Math" panose="02040503050406030204" pitchFamily="18" charset="0"/>
                            </a:rPr>
                            <m:t>𝑦</m:t>
                          </m:r>
                        </m:e>
                      </m:acc>
                      <m:r>
                        <a:rPr lang="fr-FR" sz="1600" b="0" i="1">
                          <a:solidFill>
                            <a:schemeClr val="tx1"/>
                          </a:solidFill>
                          <a:latin typeface="Cambria Math" panose="02040503050406030204" pitchFamily="18" charset="0"/>
                        </a:rPr>
                        <m:t>=</m:t>
                      </m:r>
                      <m:d>
                        <m:dPr>
                          <m:begChr m:val="{"/>
                          <m:endChr m:val=""/>
                          <m:ctrlPr>
                            <a:rPr lang="fr-FR" sz="1600" b="0" i="1">
                              <a:solidFill>
                                <a:schemeClr val="tx1"/>
                              </a:solidFill>
                              <a:latin typeface="Cambria Math" panose="02040503050406030204" pitchFamily="18" charset="0"/>
                            </a:rPr>
                          </m:ctrlPr>
                        </m:dPr>
                        <m:e>
                          <m:m>
                            <m:mPr>
                              <m:mcs>
                                <m:mc>
                                  <m:mcPr>
                                    <m:count m:val="2"/>
                                    <m:mcJc m:val="center"/>
                                  </m:mcPr>
                                </m:mc>
                              </m:mcs>
                              <m:ctrlPr>
                                <a:rPr lang="fr-FR" sz="1600" b="0" i="1">
                                  <a:solidFill>
                                    <a:schemeClr val="tx1"/>
                                  </a:solidFill>
                                  <a:latin typeface="Cambria Math" panose="02040503050406030204" pitchFamily="18" charset="0"/>
                                </a:rPr>
                              </m:ctrlPr>
                            </m:mPr>
                            <m:mr>
                              <m:e>
                                <m:r>
                                  <m:rPr>
                                    <m:brk m:alnAt="7"/>
                                  </m:rPr>
                                  <a:rPr lang="fr-FR" sz="1600" b="0" i="1">
                                    <a:solidFill>
                                      <a:schemeClr val="tx1"/>
                                    </a:solidFill>
                                    <a:latin typeface="Cambria Math" panose="02040503050406030204" pitchFamily="18" charset="0"/>
                                  </a:rPr>
                                  <m:t>1</m:t>
                                </m:r>
                              </m:e>
                              <m:e>
                                <m:r>
                                  <m:rPr>
                                    <m:sty m:val="p"/>
                                  </m:rPr>
                                  <a:rPr lang="fr-FR" sz="1600" b="0">
                                    <a:solidFill>
                                      <a:schemeClr val="tx1"/>
                                    </a:solidFill>
                                    <a:latin typeface="Cambria Math" panose="02040503050406030204" pitchFamily="18" charset="0"/>
                                  </a:rPr>
                                  <m:t>si</m:t>
                                </m:r>
                                <m:r>
                                  <a:rPr lang="fr-FR" sz="1600" b="0" i="1">
                                    <a:solidFill>
                                      <a:schemeClr val="tx1"/>
                                    </a:solidFill>
                                    <a:latin typeface="Cambria Math" panose="02040503050406030204" pitchFamily="18" charset="0"/>
                                  </a:rPr>
                                  <m:t> </m:t>
                                </m:r>
                                <m:r>
                                  <m:rPr>
                                    <m:sty m:val="p"/>
                                  </m:rPr>
                                  <a:rPr lang="fr-FR" sz="1600" b="0" i="0" smtClean="0">
                                    <a:solidFill>
                                      <a:schemeClr val="tx1"/>
                                    </a:solidFill>
                                    <a:latin typeface="Cambria Math" panose="02040503050406030204" pitchFamily="18" charset="0"/>
                                  </a:rPr>
                                  <m:t>Λ</m:t>
                                </m:r>
                                <m:d>
                                  <m:dPr>
                                    <m:ctrlPr>
                                      <a:rPr lang="fr-FR" sz="1600" b="0" i="1" smtClean="0">
                                        <a:solidFill>
                                          <a:schemeClr val="tx1"/>
                                        </a:solidFill>
                                        <a:latin typeface="Cambria Math" panose="02040503050406030204" pitchFamily="18" charset="0"/>
                                      </a:rPr>
                                    </m:ctrlPr>
                                  </m:dPr>
                                  <m:e>
                                    <m:r>
                                      <a:rPr lang="fr-FR" sz="1600" b="0" i="1" smtClean="0">
                                        <a:solidFill>
                                          <a:schemeClr val="tx1"/>
                                        </a:solidFill>
                                        <a:latin typeface="Cambria Math" panose="02040503050406030204" pitchFamily="18" charset="0"/>
                                      </a:rPr>
                                      <m:t>𝑥</m:t>
                                    </m:r>
                                  </m:e>
                                </m:d>
                                <m:r>
                                  <a:rPr lang="fr-FR" sz="1600" b="0" i="1" smtClean="0">
                                    <a:solidFill>
                                      <a:schemeClr val="tx1"/>
                                    </a:solidFill>
                                    <a:latin typeface="Cambria Math" panose="02040503050406030204" pitchFamily="18" charset="0"/>
                                  </a:rPr>
                                  <m:t>&gt;</m:t>
                                </m:r>
                                <m:f>
                                  <m:fPr>
                                    <m:ctrlPr>
                                      <a:rPr lang="fr-FR" sz="1600" b="0" i="1" smtClean="0">
                                        <a:solidFill>
                                          <a:schemeClr val="tx1"/>
                                        </a:solidFill>
                                        <a:latin typeface="Cambria Math" panose="02040503050406030204" pitchFamily="18" charset="0"/>
                                      </a:rPr>
                                    </m:ctrlPr>
                                  </m:fPr>
                                  <m:num>
                                    <m:r>
                                      <m:rPr>
                                        <m:sty m:val="p"/>
                                      </m:rPr>
                                      <a:rPr lang="fr-FR" sz="1600" b="0" i="0" smtClean="0">
                                        <a:solidFill>
                                          <a:schemeClr val="tx1"/>
                                        </a:solidFill>
                                        <a:latin typeface="Cambria Math" panose="02040503050406030204" pitchFamily="18" charset="0"/>
                                      </a:rPr>
                                      <m:t>P</m:t>
                                    </m:r>
                                    <m:r>
                                      <a:rPr lang="fr-FR" sz="1600" b="0" i="1" smtClean="0">
                                        <a:solidFill>
                                          <a:schemeClr val="tx1"/>
                                        </a:solidFill>
                                        <a:latin typeface="Cambria Math" panose="02040503050406030204" pitchFamily="18" charset="0"/>
                                      </a:rPr>
                                      <m:t>(</m:t>
                                    </m:r>
                                    <m:r>
                                      <a:rPr lang="fr-FR" sz="1600" b="0" i="1" smtClean="0">
                                        <a:solidFill>
                                          <a:schemeClr val="tx1"/>
                                        </a:solidFill>
                                        <a:latin typeface="Cambria Math" panose="02040503050406030204" pitchFamily="18" charset="0"/>
                                      </a:rPr>
                                      <m:t>𝑌</m:t>
                                    </m:r>
                                    <m:r>
                                      <a:rPr lang="fr-FR" sz="1600" b="0" i="1" smtClean="0">
                                        <a:solidFill>
                                          <a:schemeClr val="tx1"/>
                                        </a:solidFill>
                                        <a:latin typeface="Cambria Math" panose="02040503050406030204" pitchFamily="18" charset="0"/>
                                      </a:rPr>
                                      <m:t>=0)</m:t>
                                    </m:r>
                                  </m:num>
                                  <m:den>
                                    <m:r>
                                      <m:rPr>
                                        <m:sty m:val="p"/>
                                      </m:rPr>
                                      <a:rPr lang="fr-FR" sz="1600" b="0" i="0" smtClean="0">
                                        <a:solidFill>
                                          <a:schemeClr val="tx1"/>
                                        </a:solidFill>
                                        <a:latin typeface="Cambria Math" panose="02040503050406030204" pitchFamily="18" charset="0"/>
                                      </a:rPr>
                                      <m:t>P</m:t>
                                    </m:r>
                                    <m:r>
                                      <a:rPr lang="fr-FR" sz="1600" b="0" i="1" smtClean="0">
                                        <a:solidFill>
                                          <a:schemeClr val="tx1"/>
                                        </a:solidFill>
                                        <a:latin typeface="Cambria Math" panose="02040503050406030204" pitchFamily="18" charset="0"/>
                                      </a:rPr>
                                      <m:t>(</m:t>
                                    </m:r>
                                    <m:r>
                                      <a:rPr lang="fr-FR" sz="1600" b="0" i="1" smtClean="0">
                                        <a:solidFill>
                                          <a:schemeClr val="tx1"/>
                                        </a:solidFill>
                                        <a:latin typeface="Cambria Math" panose="02040503050406030204" pitchFamily="18" charset="0"/>
                                      </a:rPr>
                                      <m:t>𝑌</m:t>
                                    </m:r>
                                    <m:r>
                                      <a:rPr lang="fr-FR" sz="1600" b="0" i="1" smtClean="0">
                                        <a:solidFill>
                                          <a:schemeClr val="tx1"/>
                                        </a:solidFill>
                                        <a:latin typeface="Cambria Math" panose="02040503050406030204" pitchFamily="18" charset="0"/>
                                      </a:rPr>
                                      <m:t>=1)</m:t>
                                    </m:r>
                                  </m:den>
                                </m:f>
                              </m:e>
                            </m:mr>
                            <m:mr>
                              <m:e>
                                <m:r>
                                  <a:rPr lang="fr-FR" sz="1600" b="0" i="1">
                                    <a:solidFill>
                                      <a:schemeClr val="tx1"/>
                                    </a:solidFill>
                                    <a:latin typeface="Cambria Math" panose="02040503050406030204" pitchFamily="18" charset="0"/>
                                  </a:rPr>
                                  <m:t>0</m:t>
                                </m:r>
                              </m:e>
                              <m:e>
                                <m:r>
                                  <m:rPr>
                                    <m:sty m:val="p"/>
                                  </m:rPr>
                                  <a:rPr lang="fr-FR" sz="1600" b="0">
                                    <a:solidFill>
                                      <a:schemeClr val="tx1"/>
                                    </a:solidFill>
                                    <a:latin typeface="Cambria Math" panose="02040503050406030204" pitchFamily="18" charset="0"/>
                                  </a:rPr>
                                  <m:t>sinon</m:t>
                                </m:r>
                                <m:r>
                                  <a:rPr lang="fr-FR" sz="1600" b="0">
                                    <a:solidFill>
                                      <a:schemeClr val="tx1"/>
                                    </a:solidFill>
                                    <a:latin typeface="Cambria Math" panose="02040503050406030204" pitchFamily="18" charset="0"/>
                                  </a:rPr>
                                  <m:t>.</m:t>
                                </m:r>
                                <m:r>
                                  <a:rPr lang="fr-FR" sz="1600" b="0" i="1">
                                    <a:solidFill>
                                      <a:schemeClr val="tx1"/>
                                    </a:solidFill>
                                    <a:latin typeface="Cambria Math" panose="02040503050406030204" pitchFamily="18" charset="0"/>
                                  </a:rPr>
                                  <m:t> </m:t>
                                </m:r>
                                <m:r>
                                  <a:rPr lang="fr-FR" sz="1600" b="0" i="1" smtClean="0">
                                    <a:solidFill>
                                      <a:schemeClr val="tx1"/>
                                    </a:solidFill>
                                    <a:latin typeface="Cambria Math" panose="02040503050406030204" pitchFamily="18" charset="0"/>
                                  </a:rPr>
                                  <m:t> </m:t>
                                </m:r>
                                <m:r>
                                  <a:rPr lang="fr-FR" sz="1600" b="0" i="1">
                                    <a:solidFill>
                                      <a:schemeClr val="tx1"/>
                                    </a:solidFill>
                                    <a:latin typeface="Cambria Math" panose="02040503050406030204" pitchFamily="18" charset="0"/>
                                  </a:rPr>
                                  <m:t>                         </m:t>
                                </m:r>
                              </m:e>
                            </m:mr>
                          </m:m>
                        </m:e>
                      </m:d>
                    </m:oMath>
                  </m:oMathPara>
                </a14:m>
                <a:endParaRPr lang="fr-FR" sz="1600" b="0" dirty="0" smtClean="0">
                  <a:solidFill>
                    <a:schemeClr val="tx1"/>
                  </a:solidFill>
                </a:endParaRPr>
              </a:p>
              <a:p>
                <a:pPr marL="0" indent="0" algn="just">
                  <a:buNone/>
                </a:pPr>
                <a:endParaRPr lang="fr-FR" b="0" dirty="0" smtClean="0">
                  <a:solidFill>
                    <a:schemeClr val="tx1"/>
                  </a:solidFill>
                </a:endParaRPr>
              </a:p>
              <a:p>
                <a:pPr marL="0" indent="0">
                  <a:buNone/>
                </a:pPr>
                <a:r>
                  <a:rPr lang="fr-FR" sz="1600" dirty="0" smtClean="0">
                    <a:solidFill>
                      <a:schemeClr val="tx1"/>
                    </a:solidFill>
                  </a:rPr>
                  <a:t>Remarques </a:t>
                </a:r>
                <a:r>
                  <a:rPr lang="fr-FR" sz="1600" b="0" dirty="0" smtClean="0">
                    <a:solidFill>
                      <a:schemeClr val="tx1"/>
                    </a:solidFill>
                  </a:rPr>
                  <a:t>: </a:t>
                </a:r>
              </a:p>
              <a:p>
                <a:pPr>
                  <a:buFontTx/>
                  <a:buChar char="-"/>
                </a:pPr>
                <a:r>
                  <a:rPr lang="fr-FR" sz="1600" b="0" dirty="0" smtClean="0">
                    <a:solidFill>
                      <a:schemeClr val="tx1"/>
                    </a:solidFill>
                  </a:rPr>
                  <a:t>On préfère passer au </a:t>
                </a:r>
                <a14:m>
                  <m:oMath xmlns:m="http://schemas.openxmlformats.org/officeDocument/2006/math">
                    <m:func>
                      <m:funcPr>
                        <m:ctrlPr>
                          <a:rPr lang="fr-FR" sz="1600" b="0" i="1" smtClean="0">
                            <a:solidFill>
                              <a:schemeClr val="tx1"/>
                            </a:solidFill>
                            <a:latin typeface="Cambria Math" panose="02040503050406030204" pitchFamily="18" charset="0"/>
                          </a:rPr>
                        </m:ctrlPr>
                      </m:funcPr>
                      <m:fName>
                        <m:r>
                          <m:rPr>
                            <m:sty m:val="p"/>
                          </m:rPr>
                          <a:rPr lang="fr-FR" sz="1600" b="0" i="0" smtClean="0">
                            <a:solidFill>
                              <a:schemeClr val="tx1"/>
                            </a:solidFill>
                            <a:latin typeface="Cambria Math" panose="02040503050406030204" pitchFamily="18" charset="0"/>
                          </a:rPr>
                          <m:t>log</m:t>
                        </m:r>
                      </m:fName>
                      <m:e>
                        <m:r>
                          <m:rPr>
                            <m:sty m:val="p"/>
                          </m:rPr>
                          <a:rPr lang="fr-FR" sz="1600" b="0" i="0" smtClean="0">
                            <a:solidFill>
                              <a:schemeClr val="tx1"/>
                            </a:solidFill>
                            <a:latin typeface="Cambria Math" panose="02040503050406030204" pitchFamily="18" charset="0"/>
                          </a:rPr>
                          <m:t>Λ</m:t>
                        </m:r>
                        <m:r>
                          <a:rPr lang="fr-FR" sz="1600" b="0" i="1" smtClean="0">
                            <a:solidFill>
                              <a:schemeClr val="tx1"/>
                            </a:solidFill>
                            <a:latin typeface="Cambria Math" panose="02040503050406030204" pitchFamily="18" charset="0"/>
                          </a:rPr>
                          <m:t>(</m:t>
                        </m:r>
                        <m:r>
                          <a:rPr lang="fr-FR" sz="1600" b="0" i="1" smtClean="0">
                            <a:solidFill>
                              <a:schemeClr val="tx1"/>
                            </a:solidFill>
                            <a:latin typeface="Cambria Math" panose="02040503050406030204" pitchFamily="18" charset="0"/>
                          </a:rPr>
                          <m:t>𝑥</m:t>
                        </m:r>
                        <m:r>
                          <a:rPr lang="fr-FR" sz="1600" b="0" i="1" smtClean="0">
                            <a:solidFill>
                              <a:schemeClr val="tx1"/>
                            </a:solidFill>
                            <a:latin typeface="Cambria Math" panose="02040503050406030204" pitchFamily="18" charset="0"/>
                          </a:rPr>
                          <m:t>)</m:t>
                        </m:r>
                      </m:e>
                    </m:func>
                  </m:oMath>
                </a14:m>
                <a:r>
                  <a:rPr lang="fr-FR" sz="1600" b="0" dirty="0" smtClean="0">
                    <a:solidFill>
                      <a:schemeClr val="tx1"/>
                    </a:solidFill>
                  </a:rPr>
                  <a:t> et évaluer son signe.</a:t>
                </a:r>
              </a:p>
              <a:p>
                <a:pPr>
                  <a:buFontTx/>
                  <a:buChar char="-"/>
                </a:pPr>
                <a:r>
                  <a:rPr lang="fr-FR" sz="1600" b="0" dirty="0" smtClean="0">
                    <a:solidFill>
                      <a:schemeClr val="tx1"/>
                    </a:solidFill>
                  </a:rPr>
                  <a:t>On parle de règle décision par </a:t>
                </a:r>
                <a:r>
                  <a:rPr lang="fr-FR" sz="1600" b="0" i="1" dirty="0" smtClean="0">
                    <a:solidFill>
                      <a:schemeClr val="tx1"/>
                    </a:solidFill>
                  </a:rPr>
                  <a:t>maximum de vraisemblance </a:t>
                </a:r>
                <a:r>
                  <a:rPr lang="fr-FR" sz="1600" b="0" dirty="0" smtClean="0">
                    <a:solidFill>
                      <a:schemeClr val="tx1"/>
                    </a:solidFill>
                  </a:rPr>
                  <a:t>lorsqu’on fait l’hypothèse d’égalité des </a:t>
                </a:r>
                <a:r>
                  <a:rPr lang="fr-FR" sz="1600" b="0" i="1" dirty="0" smtClean="0">
                    <a:solidFill>
                      <a:schemeClr val="tx1"/>
                    </a:solidFill>
                  </a:rPr>
                  <a:t>a priori </a:t>
                </a:r>
                <a:r>
                  <a:rPr lang="fr-FR" sz="1600" b="0" dirty="0" smtClean="0">
                    <a:solidFill>
                      <a:schemeClr val="tx1"/>
                    </a:solidFill>
                  </a:rPr>
                  <a:t>(seuil =1).</a:t>
                </a:r>
              </a:p>
            </p:txBody>
          </p:sp>
        </mc:Choice>
        <mc:Fallback xmlns="">
          <p:sp>
            <p:nvSpPr>
              <p:cNvPr id="21" name="Espace réservé du contenu 4"/>
              <p:cNvSpPr txBox="1">
                <a:spLocks noRot="1" noChangeAspect="1" noMove="1" noResize="1" noEditPoints="1" noAdjustHandles="1" noChangeArrowheads="1" noChangeShapeType="1" noTextEdit="1"/>
              </p:cNvSpPr>
              <p:nvPr/>
            </p:nvSpPr>
            <p:spPr>
              <a:xfrm>
                <a:off x="145156" y="769021"/>
                <a:ext cx="5964580" cy="4859497"/>
              </a:xfrm>
              <a:prstGeom prst="rect">
                <a:avLst/>
              </a:prstGeom>
              <a:blipFill>
                <a:blip r:embed="rId3"/>
                <a:stretch>
                  <a:fillRect l="-307" t="-251" b="-376"/>
                </a:stretch>
              </a:blipFill>
            </p:spPr>
            <p:txBody>
              <a:bodyPr/>
              <a:lstStyle/>
              <a:p>
                <a:r>
                  <a:rPr lang="en-US">
                    <a:noFill/>
                  </a:rPr>
                  <a:t> </a:t>
                </a:r>
              </a:p>
            </p:txBody>
          </p:sp>
        </mc:Fallback>
      </mc:AlternateContent>
      <p:pic>
        <p:nvPicPr>
          <p:cNvPr id="5" name="Imag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8590" y="385774"/>
            <a:ext cx="2688521" cy="2243024"/>
          </a:xfrm>
          <a:prstGeom prst="rect">
            <a:avLst/>
          </a:prstGeom>
        </p:spPr>
      </p:pic>
      <p:sp>
        <p:nvSpPr>
          <p:cNvPr id="7" name="ZoneTexte 6"/>
          <p:cNvSpPr txBox="1"/>
          <p:nvPr/>
        </p:nvSpPr>
        <p:spPr>
          <a:xfrm>
            <a:off x="6109736" y="2673171"/>
            <a:ext cx="2804868" cy="523220"/>
          </a:xfrm>
          <a:prstGeom prst="rect">
            <a:avLst/>
          </a:prstGeom>
          <a:noFill/>
        </p:spPr>
        <p:txBody>
          <a:bodyPr wrap="square" rtlCol="0">
            <a:spAutoFit/>
          </a:bodyPr>
          <a:lstStyle/>
          <a:p>
            <a:pPr algn="ctr"/>
            <a:r>
              <a:rPr lang="fr-FR" sz="1400" dirty="0" smtClean="0">
                <a:solidFill>
                  <a:schemeClr val="tx1">
                    <a:lumMod val="50000"/>
                  </a:schemeClr>
                </a:solidFill>
              </a:rPr>
              <a:t>Image </a:t>
            </a:r>
            <a:r>
              <a:rPr lang="fr-FR" sz="1400" dirty="0" err="1" smtClean="0">
                <a:solidFill>
                  <a:schemeClr val="tx1">
                    <a:lumMod val="50000"/>
                  </a:schemeClr>
                </a:solidFill>
              </a:rPr>
              <a:t>Landsat</a:t>
            </a:r>
            <a:r>
              <a:rPr lang="fr-FR" sz="1400" dirty="0" smtClean="0">
                <a:solidFill>
                  <a:schemeClr val="tx1">
                    <a:lumMod val="50000"/>
                  </a:schemeClr>
                </a:solidFill>
              </a:rPr>
              <a:t> TM (canaux 4, 3, 2). Région nord de Cincinnati, Ohio.</a:t>
            </a:r>
            <a:endParaRPr lang="fr-FR" sz="1400" dirty="0">
              <a:solidFill>
                <a:schemeClr val="tx1">
                  <a:lumMod val="50000"/>
                </a:schemeClr>
              </a:solidFill>
            </a:endParaRPr>
          </a:p>
        </p:txBody>
      </p:sp>
      <p:pic>
        <p:nvPicPr>
          <p:cNvPr id="6" name="Image 5"/>
          <p:cNvPicPr>
            <a:picLocks noChangeAspect="1"/>
          </p:cNvPicPr>
          <p:nvPr/>
        </p:nvPicPr>
        <p:blipFill>
          <a:blip r:embed="rId5"/>
          <a:stretch>
            <a:fillRect/>
          </a:stretch>
        </p:blipFill>
        <p:spPr>
          <a:xfrm>
            <a:off x="6208590" y="3877802"/>
            <a:ext cx="2706014" cy="2621944"/>
          </a:xfrm>
          <a:prstGeom prst="rect">
            <a:avLst/>
          </a:prstGeom>
        </p:spPr>
      </p:pic>
      <p:sp>
        <p:nvSpPr>
          <p:cNvPr id="8" name="Flèche vers le bas 7"/>
          <p:cNvSpPr/>
          <p:nvPr/>
        </p:nvSpPr>
        <p:spPr>
          <a:xfrm>
            <a:off x="7379995" y="3196391"/>
            <a:ext cx="363203" cy="283296"/>
          </a:xfrm>
          <a:prstGeom prst="downArrow">
            <a:avLst/>
          </a:prstGeom>
          <a:gradFill flip="none" rotWithShape="1">
            <a:gsLst>
              <a:gs pos="0">
                <a:srgbClr val="C00000"/>
              </a:gs>
              <a:gs pos="100000">
                <a:schemeClr val="accent1">
                  <a:lumMod val="50000"/>
                  <a:alpha val="5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ZoneTexte 9"/>
          <p:cNvSpPr txBox="1"/>
          <p:nvPr/>
        </p:nvSpPr>
        <p:spPr>
          <a:xfrm>
            <a:off x="6150416" y="3539473"/>
            <a:ext cx="2804868" cy="307777"/>
          </a:xfrm>
          <a:prstGeom prst="rect">
            <a:avLst/>
          </a:prstGeom>
          <a:noFill/>
        </p:spPr>
        <p:txBody>
          <a:bodyPr wrap="square" rtlCol="0">
            <a:spAutoFit/>
          </a:bodyPr>
          <a:lstStyle/>
          <a:p>
            <a:pPr algn="ctr"/>
            <a:r>
              <a:rPr lang="fr-FR" sz="1400" dirty="0" smtClean="0">
                <a:solidFill>
                  <a:schemeClr val="tx1">
                    <a:lumMod val="50000"/>
                  </a:schemeClr>
                </a:solidFill>
              </a:rPr>
              <a:t>Carte d’utilisation du sol (</a:t>
            </a:r>
            <a:r>
              <a:rPr lang="fr-FR" sz="1400" b="1" dirty="0" smtClean="0">
                <a:solidFill>
                  <a:schemeClr val="accent1">
                    <a:lumMod val="50000"/>
                  </a:schemeClr>
                </a:solidFill>
              </a:rPr>
              <a:t>5</a:t>
            </a:r>
            <a:r>
              <a:rPr lang="fr-FR" sz="1400" dirty="0" smtClean="0">
                <a:solidFill>
                  <a:schemeClr val="tx1">
                    <a:lumMod val="50000"/>
                  </a:schemeClr>
                </a:solidFill>
              </a:rPr>
              <a:t> classes).</a:t>
            </a:r>
            <a:endParaRPr lang="fr-FR" sz="1400" dirty="0">
              <a:solidFill>
                <a:schemeClr val="tx1">
                  <a:lumMod val="50000"/>
                </a:schemeClr>
              </a:solidFill>
            </a:endParaRPr>
          </a:p>
        </p:txBody>
      </p:sp>
      <p:sp>
        <p:nvSpPr>
          <p:cNvPr id="11" name="ZoneTexte 10"/>
          <p:cNvSpPr txBox="1"/>
          <p:nvPr/>
        </p:nvSpPr>
        <p:spPr>
          <a:xfrm>
            <a:off x="5695219" y="745315"/>
            <a:ext cx="599983" cy="307777"/>
          </a:xfrm>
          <a:prstGeom prst="rect">
            <a:avLst/>
          </a:prstGeom>
          <a:noFill/>
        </p:spPr>
        <p:txBody>
          <a:bodyPr wrap="square" rtlCol="0">
            <a:spAutoFit/>
          </a:bodyPr>
          <a:lstStyle/>
          <a:p>
            <a:r>
              <a:rPr lang="fr-FR" sz="1400" dirty="0" smtClean="0">
                <a:solidFill>
                  <a:schemeClr val="tx1">
                    <a:lumMod val="50000"/>
                  </a:schemeClr>
                </a:solidFill>
              </a:rPr>
              <a:t>Ex. : </a:t>
            </a:r>
            <a:endParaRPr lang="fr-FR" sz="1400" dirty="0">
              <a:solidFill>
                <a:schemeClr val="tx1">
                  <a:lumMod val="50000"/>
                </a:schemeClr>
              </a:solidFill>
            </a:endParaRPr>
          </a:p>
        </p:txBody>
      </p:sp>
      <mc:AlternateContent xmlns:mc="http://schemas.openxmlformats.org/markup-compatibility/2006" xmlns:a14="http://schemas.microsoft.com/office/drawing/2010/main">
        <mc:Choice Requires="a14">
          <p:sp>
            <p:nvSpPr>
              <p:cNvPr id="12" name="Espace réservé du contenu 4"/>
              <p:cNvSpPr txBox="1">
                <a:spLocks/>
              </p:cNvSpPr>
              <p:nvPr/>
            </p:nvSpPr>
            <p:spPr>
              <a:xfrm>
                <a:off x="145157" y="5471482"/>
                <a:ext cx="5964580" cy="975357"/>
              </a:xfrm>
              <a:prstGeom prst="rect">
                <a:avLst/>
              </a:prstGeom>
            </p:spPr>
            <p:txBody>
              <a:bodyPr vert="horz" wrap="square" lIns="127723" tIns="63862" rIns="127723" bIns="63862" rtlCol="0">
                <a:spAutoFit/>
              </a:bodyPr>
              <a:lstStyle>
                <a:lvl1pPr marL="239481" indent="-239481" algn="l" defTabSz="957925" rtl="0" eaLnBrk="1" latinLnBrk="0" hangingPunct="1">
                  <a:lnSpc>
                    <a:spcPct val="100000"/>
                  </a:lnSpc>
                  <a:spcBef>
                    <a:spcPts val="0"/>
                  </a:spcBef>
                  <a:buClr>
                    <a:srgbClr val="548235"/>
                  </a:buClr>
                  <a:buSzPct val="80000"/>
                  <a:buFont typeface="Wingdings 3" panose="05040102010807070707" pitchFamily="18" charset="2"/>
                  <a:buChar char=""/>
                  <a:defRPr sz="1800" b="1" kern="1200">
                    <a:solidFill>
                      <a:schemeClr val="bg2">
                        <a:lumMod val="50000"/>
                      </a:schemeClr>
                    </a:solidFill>
                    <a:latin typeface="Calibri" charset="0"/>
                    <a:ea typeface="Calibri" charset="0"/>
                    <a:cs typeface="Calibri" charset="0"/>
                  </a:defRPr>
                </a:lvl1pPr>
                <a:lvl2pPr marL="718444" indent="-239481" algn="l" defTabSz="957925" rtl="0" eaLnBrk="1" latinLnBrk="0" hangingPunct="1">
                  <a:lnSpc>
                    <a:spcPct val="100000"/>
                  </a:lnSpc>
                  <a:spcBef>
                    <a:spcPts val="0"/>
                  </a:spcBef>
                  <a:buClr>
                    <a:srgbClr val="548235"/>
                  </a:buClr>
                  <a:buFont typeface="Calibri" panose="020F0502020204030204" pitchFamily="34" charset="0"/>
                  <a:buChar char="-"/>
                  <a:defRPr sz="1600" kern="1200">
                    <a:solidFill>
                      <a:schemeClr val="bg2">
                        <a:lumMod val="50000"/>
                      </a:schemeClr>
                    </a:solidFill>
                    <a:latin typeface="Calibri" charset="0"/>
                    <a:ea typeface="Calibri" charset="0"/>
                    <a:cs typeface="Calibri" charset="0"/>
                  </a:defRPr>
                </a:lvl2pPr>
                <a:lvl3pPr marL="1197407" indent="-239481" algn="l" defTabSz="957925" rtl="0" eaLnBrk="1" latinLnBrk="0" hangingPunct="1">
                  <a:lnSpc>
                    <a:spcPct val="100000"/>
                  </a:lnSpc>
                  <a:spcBef>
                    <a:spcPts val="0"/>
                  </a:spcBef>
                  <a:buClr>
                    <a:srgbClr val="548235"/>
                  </a:buClr>
                  <a:buFont typeface="Wingdings" panose="05000000000000000000" pitchFamily="2" charset="2"/>
                  <a:buChar char="§"/>
                  <a:defRPr sz="1400" kern="1200">
                    <a:solidFill>
                      <a:schemeClr val="bg2">
                        <a:lumMod val="50000"/>
                      </a:schemeClr>
                    </a:solidFill>
                    <a:latin typeface="Calibri" charset="0"/>
                    <a:ea typeface="Calibri" charset="0"/>
                    <a:cs typeface="Calibri" charset="0"/>
                  </a:defRPr>
                </a:lvl3pPr>
                <a:lvl4pPr marL="1676370" indent="-239481" algn="l" defTabSz="957925" rtl="0" eaLnBrk="1" latinLnBrk="0" hangingPunct="1">
                  <a:lnSpc>
                    <a:spcPct val="100000"/>
                  </a:lnSpc>
                  <a:spcBef>
                    <a:spcPts val="0"/>
                  </a:spcBef>
                  <a:buClr>
                    <a:srgbClr val="548235"/>
                  </a:buClr>
                  <a:buFont typeface="Calibri" panose="020F0502020204030204" pitchFamily="34" charset="0"/>
                  <a:buChar char="-"/>
                  <a:defRPr sz="1200" kern="1200">
                    <a:solidFill>
                      <a:schemeClr val="bg2">
                        <a:lumMod val="50000"/>
                      </a:schemeClr>
                    </a:solidFill>
                    <a:latin typeface="Calibri" charset="0"/>
                    <a:ea typeface="Calibri" charset="0"/>
                    <a:cs typeface="Calibri" charset="0"/>
                  </a:defRPr>
                </a:lvl4pPr>
                <a:lvl5pPr marL="2155332" indent="-239481" algn="l" defTabSz="957925" rtl="0" eaLnBrk="1" latinLnBrk="0" hangingPunct="1">
                  <a:lnSpc>
                    <a:spcPct val="100000"/>
                  </a:lnSpc>
                  <a:spcBef>
                    <a:spcPts val="0"/>
                  </a:spcBef>
                  <a:buClr>
                    <a:srgbClr val="548235"/>
                  </a:buClr>
                  <a:buFont typeface="Wingdings" panose="05000000000000000000" pitchFamily="2" charset="2"/>
                  <a:buChar char="§"/>
                  <a:defRPr sz="1200" kern="1200">
                    <a:solidFill>
                      <a:schemeClr val="bg2">
                        <a:lumMod val="50000"/>
                      </a:schemeClr>
                    </a:solidFill>
                    <a:latin typeface="Calibri" charset="0"/>
                    <a:ea typeface="Calibri" charset="0"/>
                    <a:cs typeface="Calibri" charset="0"/>
                  </a:defRPr>
                </a:lvl5pPr>
                <a:lvl6pPr marL="2634295"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6pPr>
                <a:lvl7pPr marL="3113258"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7pPr>
                <a:lvl8pPr marL="3592220"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8pPr>
                <a:lvl9pPr marL="4071183"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9pPr>
              </a:lstStyle>
              <a:p>
                <a:pPr>
                  <a:buFontTx/>
                  <a:buChar char="-"/>
                </a:pPr>
                <a:r>
                  <a:rPr lang="fr-FR" sz="1600" b="0" dirty="0" smtClean="0">
                    <a:solidFill>
                      <a:schemeClr val="tx1"/>
                    </a:solidFill>
                  </a:rPr>
                  <a:t>En théorie de la décision, la </a:t>
                </a:r>
                <a:r>
                  <a:rPr lang="fr-FR" sz="1600" b="0" dirty="0" err="1" smtClean="0">
                    <a:solidFill>
                      <a:schemeClr val="tx1"/>
                    </a:solidFill>
                  </a:rPr>
                  <a:t>v.a</a:t>
                </a:r>
                <a:r>
                  <a:rPr lang="fr-FR" sz="1600" b="0" dirty="0" smtClean="0">
                    <a:solidFill>
                      <a:schemeClr val="tx1"/>
                    </a:solidFill>
                  </a:rPr>
                  <a:t>. </a:t>
                </a:r>
                <a14:m>
                  <m:oMath xmlns:m="http://schemas.openxmlformats.org/officeDocument/2006/math">
                    <m:r>
                      <a:rPr lang="fr-FR" sz="1600" b="0" i="1" smtClean="0">
                        <a:solidFill>
                          <a:schemeClr val="tx1"/>
                        </a:solidFill>
                        <a:latin typeface="Cambria Math" panose="02040503050406030204" pitchFamily="18" charset="0"/>
                      </a:rPr>
                      <m:t>𝑌</m:t>
                    </m:r>
                  </m:oMath>
                </a14:m>
                <a:r>
                  <a:rPr lang="fr-FR" sz="1600" b="0" dirty="0" smtClean="0">
                    <a:solidFill>
                      <a:schemeClr val="tx1"/>
                    </a:solidFill>
                  </a:rPr>
                  <a:t> représente une « vérité » cachée. Comment alors choisir entre </a:t>
                </a:r>
                <a:r>
                  <a:rPr lang="fr-FR" sz="1600" b="0" dirty="0" smtClean="0">
                    <a:solidFill>
                      <a:schemeClr val="accent2">
                        <a:lumMod val="75000"/>
                      </a:schemeClr>
                    </a:solidFill>
                  </a:rPr>
                  <a:t>plusieurs décisions </a:t>
                </a:r>
                <a:r>
                  <a:rPr lang="fr-FR" sz="1600" b="0" dirty="0" smtClean="0">
                    <a:solidFill>
                      <a:schemeClr val="tx1"/>
                    </a:solidFill>
                  </a:rPr>
                  <a:t>?</a:t>
                </a:r>
              </a:p>
              <a:p>
                <a:pPr marL="0" indent="0" algn="r">
                  <a:spcBef>
                    <a:spcPts val="600"/>
                  </a:spcBef>
                  <a:buNone/>
                </a:pPr>
                <a:r>
                  <a:rPr lang="fr-FR" dirty="0" smtClean="0">
                    <a:solidFill>
                      <a:schemeClr val="accent2">
                        <a:lumMod val="75000"/>
                      </a:schemeClr>
                    </a:solidFill>
                    <a:latin typeface="Calibri" panose="020F0502020204030204" pitchFamily="34" charset="0"/>
                    <a:cs typeface="Calibri" panose="020F0502020204030204" pitchFamily="34" charset="0"/>
                  </a:rPr>
                  <a:t> → théorie de la décision bayésienne.</a:t>
                </a:r>
                <a:endParaRPr lang="fr-FR" dirty="0" smtClean="0">
                  <a:solidFill>
                    <a:schemeClr val="accent2">
                      <a:lumMod val="75000"/>
                    </a:schemeClr>
                  </a:solidFill>
                </a:endParaRPr>
              </a:p>
            </p:txBody>
          </p:sp>
        </mc:Choice>
        <mc:Fallback xmlns="">
          <p:sp>
            <p:nvSpPr>
              <p:cNvPr id="12" name="Espace réservé du contenu 4"/>
              <p:cNvSpPr txBox="1">
                <a:spLocks noRot="1" noChangeAspect="1" noMove="1" noResize="1" noEditPoints="1" noAdjustHandles="1" noChangeArrowheads="1" noChangeShapeType="1" noTextEdit="1"/>
              </p:cNvSpPr>
              <p:nvPr/>
            </p:nvSpPr>
            <p:spPr>
              <a:xfrm>
                <a:off x="145157" y="5471482"/>
                <a:ext cx="5964580" cy="975357"/>
              </a:xfrm>
              <a:prstGeom prst="rect">
                <a:avLst/>
              </a:prstGeom>
              <a:blipFill>
                <a:blip r:embed="rId6"/>
                <a:stretch>
                  <a:fillRect r="-204" b="-7500"/>
                </a:stretch>
              </a:blipFill>
            </p:spPr>
            <p:txBody>
              <a:bodyPr/>
              <a:lstStyle/>
              <a:p>
                <a:r>
                  <a:rPr lang="en-US">
                    <a:noFill/>
                  </a:rPr>
                  <a:t> </a:t>
                </a:r>
              </a:p>
            </p:txBody>
          </p:sp>
        </mc:Fallback>
      </mc:AlternateContent>
    </p:spTree>
    <p:extLst>
      <p:ext uri="{BB962C8B-B14F-4D97-AF65-F5344CB8AC3E}">
        <p14:creationId xmlns:p14="http://schemas.microsoft.com/office/powerpoint/2010/main" val="4068526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rotWithShape="1">
          <a:blip r:embed="rId3">
            <a:extLst>
              <a:ext uri="{28A0092B-C50C-407E-A947-70E740481C1C}">
                <a14:useLocalDpi xmlns:a14="http://schemas.microsoft.com/office/drawing/2010/main" val="0"/>
              </a:ext>
            </a:extLst>
          </a:blip>
          <a:srcRect r="5226"/>
          <a:stretch/>
        </p:blipFill>
        <p:spPr>
          <a:xfrm>
            <a:off x="5002275" y="2110957"/>
            <a:ext cx="4068000" cy="2571258"/>
          </a:xfrm>
          <a:prstGeom prst="rect">
            <a:avLst/>
          </a:prstGeom>
        </p:spPr>
      </p:pic>
      <p:sp>
        <p:nvSpPr>
          <p:cNvPr id="2" name="Espace réservé du numéro de diapositive 1"/>
          <p:cNvSpPr>
            <a:spLocks noGrp="1"/>
          </p:cNvSpPr>
          <p:nvPr>
            <p:ph type="sldNum" sz="quarter" idx="10"/>
          </p:nvPr>
        </p:nvSpPr>
        <p:spPr/>
        <p:txBody>
          <a:bodyPr/>
          <a:lstStyle/>
          <a:p>
            <a:pPr algn="ctr"/>
            <a:fld id="{854A34C9-9A4B-6445-85E1-F779B5E87362}" type="slidenum">
              <a:rPr lang="fr-FR" sz="1000">
                <a:solidFill>
                  <a:schemeClr val="bg1"/>
                </a:solidFill>
                <a:latin typeface="Arial" charset="0"/>
                <a:ea typeface="Arial" charset="0"/>
                <a:cs typeface="Arial" charset="0"/>
              </a:rPr>
              <a:pPr algn="ctr"/>
              <a:t>6</a:t>
            </a:fld>
            <a:endParaRPr lang="fr-FR" sz="1000" dirty="0">
              <a:solidFill>
                <a:schemeClr val="bg1"/>
              </a:solidFill>
              <a:latin typeface="Arial" charset="0"/>
              <a:ea typeface="Arial" charset="0"/>
              <a:cs typeface="Arial" charset="0"/>
            </a:endParaRPr>
          </a:p>
        </p:txBody>
      </p:sp>
      <p:sp>
        <p:nvSpPr>
          <p:cNvPr id="3" name="Titre 2"/>
          <p:cNvSpPr>
            <a:spLocks noGrp="1"/>
          </p:cNvSpPr>
          <p:nvPr>
            <p:ph type="title"/>
          </p:nvPr>
        </p:nvSpPr>
        <p:spPr>
          <a:xfrm>
            <a:off x="1107440" y="86020"/>
            <a:ext cx="7789671" cy="599509"/>
          </a:xfrm>
        </p:spPr>
        <p:txBody>
          <a:bodyPr/>
          <a:lstStyle/>
          <a:p>
            <a:r>
              <a:rPr lang="fr-FR" dirty="0" smtClean="0">
                <a:solidFill>
                  <a:schemeClr val="tx1"/>
                </a:solidFill>
              </a:rPr>
              <a:t>Inférence bayésienne</a:t>
            </a:r>
            <a:r>
              <a:rPr lang="fr-FR" dirty="0">
                <a:solidFill>
                  <a:schemeClr val="tx1"/>
                </a:solidFill>
              </a:rPr>
              <a:t/>
            </a:r>
            <a:br>
              <a:rPr lang="fr-FR" dirty="0">
                <a:solidFill>
                  <a:schemeClr val="tx1"/>
                </a:solidFill>
              </a:rPr>
            </a:br>
            <a:r>
              <a:rPr lang="fr-FR" sz="1800" dirty="0">
                <a:solidFill>
                  <a:schemeClr val="tx1"/>
                </a:solidFill>
              </a:rPr>
              <a:t>○ ○ </a:t>
            </a:r>
            <a:r>
              <a:rPr lang="fr-FR" sz="1800" dirty="0" smtClean="0">
                <a:solidFill>
                  <a:schemeClr val="tx1"/>
                </a:solidFill>
              </a:rPr>
              <a:t>● </a:t>
            </a:r>
            <a:r>
              <a:rPr lang="fr-FR" sz="1800" dirty="0">
                <a:solidFill>
                  <a:schemeClr val="tx1"/>
                </a:solidFill>
              </a:rPr>
              <a:t>○ ○ </a:t>
            </a:r>
            <a:r>
              <a:rPr lang="fr-FR" sz="1800" dirty="0" smtClean="0">
                <a:solidFill>
                  <a:schemeClr val="tx1"/>
                </a:solidFill>
              </a:rPr>
              <a:t>○ </a:t>
            </a:r>
            <a:r>
              <a:rPr lang="fr-FR" sz="1800" dirty="0">
                <a:solidFill>
                  <a:schemeClr val="tx1"/>
                </a:solidFill>
              </a:rPr>
              <a:t>○ ○ ○ ○ ○ ○ ○ ○ </a:t>
            </a:r>
            <a:r>
              <a:rPr lang="fr-FR" sz="1800" dirty="0" smtClean="0">
                <a:solidFill>
                  <a:schemeClr val="tx1"/>
                </a:solidFill>
              </a:rPr>
              <a:t>Règles de décision (A.N.)</a:t>
            </a:r>
            <a:endParaRPr lang="en-US" sz="1800" dirty="0">
              <a:solidFill>
                <a:schemeClr val="tx1"/>
              </a:solidFill>
            </a:endParaRPr>
          </a:p>
        </p:txBody>
      </p:sp>
      <mc:AlternateContent xmlns:mc="http://schemas.openxmlformats.org/markup-compatibility/2006" xmlns:a14="http://schemas.microsoft.com/office/drawing/2010/main">
        <mc:Choice Requires="a14">
          <p:sp>
            <p:nvSpPr>
              <p:cNvPr id="21" name="Espace réservé du contenu 4"/>
              <p:cNvSpPr txBox="1">
                <a:spLocks/>
              </p:cNvSpPr>
              <p:nvPr/>
            </p:nvSpPr>
            <p:spPr>
              <a:xfrm>
                <a:off x="145155" y="769021"/>
                <a:ext cx="8751955" cy="1181632"/>
              </a:xfrm>
              <a:prstGeom prst="rect">
                <a:avLst/>
              </a:prstGeom>
            </p:spPr>
            <p:txBody>
              <a:bodyPr vert="horz" wrap="square" lIns="127723" tIns="63862" rIns="127723" bIns="63862" rtlCol="0">
                <a:spAutoFit/>
              </a:bodyPr>
              <a:lstStyle>
                <a:lvl1pPr marL="239481" indent="-239481" algn="l" defTabSz="957925" rtl="0" eaLnBrk="1" latinLnBrk="0" hangingPunct="1">
                  <a:lnSpc>
                    <a:spcPct val="100000"/>
                  </a:lnSpc>
                  <a:spcBef>
                    <a:spcPts val="0"/>
                  </a:spcBef>
                  <a:buClr>
                    <a:srgbClr val="548235"/>
                  </a:buClr>
                  <a:buSzPct val="80000"/>
                  <a:buFont typeface="Wingdings 3" panose="05040102010807070707" pitchFamily="18" charset="2"/>
                  <a:buChar char=""/>
                  <a:defRPr sz="1800" b="1" kern="1200">
                    <a:solidFill>
                      <a:schemeClr val="bg2">
                        <a:lumMod val="50000"/>
                      </a:schemeClr>
                    </a:solidFill>
                    <a:latin typeface="Calibri" charset="0"/>
                    <a:ea typeface="Calibri" charset="0"/>
                    <a:cs typeface="Calibri" charset="0"/>
                  </a:defRPr>
                </a:lvl1pPr>
                <a:lvl2pPr marL="718444" indent="-239481" algn="l" defTabSz="957925" rtl="0" eaLnBrk="1" latinLnBrk="0" hangingPunct="1">
                  <a:lnSpc>
                    <a:spcPct val="100000"/>
                  </a:lnSpc>
                  <a:spcBef>
                    <a:spcPts val="0"/>
                  </a:spcBef>
                  <a:buClr>
                    <a:srgbClr val="548235"/>
                  </a:buClr>
                  <a:buFont typeface="Calibri" panose="020F0502020204030204" pitchFamily="34" charset="0"/>
                  <a:buChar char="-"/>
                  <a:defRPr sz="1600" kern="1200">
                    <a:solidFill>
                      <a:schemeClr val="bg2">
                        <a:lumMod val="50000"/>
                      </a:schemeClr>
                    </a:solidFill>
                    <a:latin typeface="Calibri" charset="0"/>
                    <a:ea typeface="Calibri" charset="0"/>
                    <a:cs typeface="Calibri" charset="0"/>
                  </a:defRPr>
                </a:lvl2pPr>
                <a:lvl3pPr marL="1197407" indent="-239481" algn="l" defTabSz="957925" rtl="0" eaLnBrk="1" latinLnBrk="0" hangingPunct="1">
                  <a:lnSpc>
                    <a:spcPct val="100000"/>
                  </a:lnSpc>
                  <a:spcBef>
                    <a:spcPts val="0"/>
                  </a:spcBef>
                  <a:buClr>
                    <a:srgbClr val="548235"/>
                  </a:buClr>
                  <a:buFont typeface="Wingdings" panose="05000000000000000000" pitchFamily="2" charset="2"/>
                  <a:buChar char="§"/>
                  <a:defRPr sz="1400" kern="1200">
                    <a:solidFill>
                      <a:schemeClr val="bg2">
                        <a:lumMod val="50000"/>
                      </a:schemeClr>
                    </a:solidFill>
                    <a:latin typeface="Calibri" charset="0"/>
                    <a:ea typeface="Calibri" charset="0"/>
                    <a:cs typeface="Calibri" charset="0"/>
                  </a:defRPr>
                </a:lvl3pPr>
                <a:lvl4pPr marL="1676370" indent="-239481" algn="l" defTabSz="957925" rtl="0" eaLnBrk="1" latinLnBrk="0" hangingPunct="1">
                  <a:lnSpc>
                    <a:spcPct val="100000"/>
                  </a:lnSpc>
                  <a:spcBef>
                    <a:spcPts val="0"/>
                  </a:spcBef>
                  <a:buClr>
                    <a:srgbClr val="548235"/>
                  </a:buClr>
                  <a:buFont typeface="Calibri" panose="020F0502020204030204" pitchFamily="34" charset="0"/>
                  <a:buChar char="-"/>
                  <a:defRPr sz="1200" kern="1200">
                    <a:solidFill>
                      <a:schemeClr val="bg2">
                        <a:lumMod val="50000"/>
                      </a:schemeClr>
                    </a:solidFill>
                    <a:latin typeface="Calibri" charset="0"/>
                    <a:ea typeface="Calibri" charset="0"/>
                    <a:cs typeface="Calibri" charset="0"/>
                  </a:defRPr>
                </a:lvl4pPr>
                <a:lvl5pPr marL="2155332" indent="-239481" algn="l" defTabSz="957925" rtl="0" eaLnBrk="1" latinLnBrk="0" hangingPunct="1">
                  <a:lnSpc>
                    <a:spcPct val="100000"/>
                  </a:lnSpc>
                  <a:spcBef>
                    <a:spcPts val="0"/>
                  </a:spcBef>
                  <a:buClr>
                    <a:srgbClr val="548235"/>
                  </a:buClr>
                  <a:buFont typeface="Wingdings" panose="05000000000000000000" pitchFamily="2" charset="2"/>
                  <a:buChar char="§"/>
                  <a:defRPr sz="1200" kern="1200">
                    <a:solidFill>
                      <a:schemeClr val="bg2">
                        <a:lumMod val="50000"/>
                      </a:schemeClr>
                    </a:solidFill>
                    <a:latin typeface="Calibri" charset="0"/>
                    <a:ea typeface="Calibri" charset="0"/>
                    <a:cs typeface="Calibri" charset="0"/>
                  </a:defRPr>
                </a:lvl5pPr>
                <a:lvl6pPr marL="2634295"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6pPr>
                <a:lvl7pPr marL="3113258"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7pPr>
                <a:lvl8pPr marL="3592220"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8pPr>
                <a:lvl9pPr marL="4071183"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9pPr>
              </a:lstStyle>
              <a:p>
                <a:pPr marL="0" indent="0" algn="just">
                  <a:buFont typeface="Wingdings 3" panose="05040102010807070707" pitchFamily="18" charset="2"/>
                  <a:buNone/>
                </a:pPr>
                <a:r>
                  <a:rPr lang="fr-FR" sz="1600" dirty="0" smtClean="0">
                    <a:solidFill>
                      <a:schemeClr val="tx1">
                        <a:lumMod val="50000"/>
                      </a:schemeClr>
                    </a:solidFill>
                  </a:rPr>
                  <a:t>Application Numérique </a:t>
                </a:r>
                <a:r>
                  <a:rPr lang="fr-FR" sz="1600" b="0" dirty="0" smtClean="0">
                    <a:solidFill>
                      <a:schemeClr val="tx1">
                        <a:lumMod val="50000"/>
                      </a:schemeClr>
                    </a:solidFill>
                  </a:rPr>
                  <a:t>:</a:t>
                </a:r>
              </a:p>
              <a:p>
                <a:pPr marL="0" indent="0">
                  <a:buFont typeface="Wingdings 3" panose="05040102010807070707" pitchFamily="18" charset="2"/>
                  <a:buNone/>
                </a:pPr>
                <a:r>
                  <a:rPr lang="fr-FR" b="0" dirty="0">
                    <a:solidFill>
                      <a:schemeClr val="tx1">
                        <a:lumMod val="50000"/>
                      </a:schemeClr>
                    </a:solidFill>
                  </a:rPr>
                  <a:t>O</a:t>
                </a:r>
                <a:r>
                  <a:rPr lang="fr-FR" sz="1600" b="0" dirty="0" smtClean="0">
                    <a:solidFill>
                      <a:schemeClr val="tx1">
                        <a:lumMod val="50000"/>
                      </a:schemeClr>
                    </a:solidFill>
                  </a:rPr>
                  <a:t>n considère un problème de classification binaire dont les densités de probabilités conditionnelles sont définies par une loi normale scalaire : </a:t>
                </a:r>
                <a14:m>
                  <m:oMath xmlns:m="http://schemas.openxmlformats.org/officeDocument/2006/math">
                    <m:r>
                      <a:rPr lang="fr-FR" sz="1600" b="0" i="1" smtClean="0">
                        <a:solidFill>
                          <a:schemeClr val="tx1">
                            <a:lumMod val="50000"/>
                          </a:schemeClr>
                        </a:solidFill>
                        <a:latin typeface="Cambria Math" panose="02040503050406030204" pitchFamily="18" charset="0"/>
                      </a:rPr>
                      <m:t>𝑋</m:t>
                    </m:r>
                    <m:r>
                      <a:rPr lang="fr-FR" sz="1600" b="0" i="1" smtClean="0">
                        <a:solidFill>
                          <a:schemeClr val="tx1">
                            <a:lumMod val="50000"/>
                          </a:schemeClr>
                        </a:solidFill>
                        <a:latin typeface="Cambria Math" panose="02040503050406030204" pitchFamily="18" charset="0"/>
                      </a:rPr>
                      <m:t>|</m:t>
                    </m:r>
                    <m:r>
                      <a:rPr lang="fr-FR" sz="1600" b="0" i="1" smtClean="0">
                        <a:solidFill>
                          <a:schemeClr val="tx1">
                            <a:lumMod val="50000"/>
                          </a:schemeClr>
                        </a:solidFill>
                        <a:latin typeface="Cambria Math" panose="02040503050406030204" pitchFamily="18" charset="0"/>
                      </a:rPr>
                      <m:t>𝑌</m:t>
                    </m:r>
                    <m:r>
                      <a:rPr lang="fr-FR" sz="1600" b="0" i="0" smtClean="0">
                        <a:solidFill>
                          <a:schemeClr val="tx1">
                            <a:lumMod val="50000"/>
                          </a:schemeClr>
                        </a:solidFill>
                        <a:latin typeface="Cambria Math" panose="02040503050406030204" pitchFamily="18" charset="0"/>
                      </a:rPr>
                      <m:t>=</m:t>
                    </m:r>
                    <m:r>
                      <a:rPr lang="fr-FR" sz="1600" b="0" i="1" smtClean="0">
                        <a:solidFill>
                          <a:schemeClr val="tx1">
                            <a:lumMod val="50000"/>
                          </a:schemeClr>
                        </a:solidFill>
                        <a:latin typeface="Cambria Math" panose="02040503050406030204" pitchFamily="18" charset="0"/>
                      </a:rPr>
                      <m:t>𝑐</m:t>
                    </m:r>
                    <m:r>
                      <a:rPr lang="fr-FR" sz="1600" b="0" i="1" smtClean="0">
                        <a:solidFill>
                          <a:schemeClr val="tx1">
                            <a:lumMod val="50000"/>
                          </a:schemeClr>
                        </a:solidFill>
                        <a:latin typeface="Cambria Math" panose="02040503050406030204" pitchFamily="18" charset="0"/>
                      </a:rPr>
                      <m:t>∼</m:t>
                    </m:r>
                    <m:r>
                      <a:rPr lang="fr-FR" sz="1600" b="0" i="1" smtClean="0">
                        <a:solidFill>
                          <a:schemeClr val="tx1">
                            <a:lumMod val="50000"/>
                          </a:schemeClr>
                        </a:solidFill>
                        <a:latin typeface="Cambria Math" panose="02040503050406030204" pitchFamily="18" charset="0"/>
                        <a:ea typeface="Cambria Math" panose="02040503050406030204" pitchFamily="18" charset="0"/>
                      </a:rPr>
                      <m:t>𝒩</m:t>
                    </m:r>
                    <m:r>
                      <a:rPr lang="fr-FR" sz="1600" b="0" i="1" smtClean="0">
                        <a:solidFill>
                          <a:schemeClr val="tx1">
                            <a:lumMod val="50000"/>
                          </a:schemeClr>
                        </a:solidFill>
                        <a:latin typeface="Cambria Math" panose="02040503050406030204" pitchFamily="18" charset="0"/>
                      </a:rPr>
                      <m:t>(</m:t>
                    </m:r>
                    <m:sSub>
                      <m:sSubPr>
                        <m:ctrlPr>
                          <a:rPr lang="fr-FR" sz="1600" b="0" i="1" smtClean="0">
                            <a:solidFill>
                              <a:schemeClr val="tx1">
                                <a:lumMod val="50000"/>
                              </a:schemeClr>
                            </a:solidFill>
                            <a:latin typeface="Cambria Math" panose="02040503050406030204" pitchFamily="18" charset="0"/>
                          </a:rPr>
                        </m:ctrlPr>
                      </m:sSubPr>
                      <m:e>
                        <m:r>
                          <a:rPr lang="fr-FR" sz="1600" b="0" i="1" smtClean="0">
                            <a:solidFill>
                              <a:schemeClr val="tx1">
                                <a:lumMod val="50000"/>
                              </a:schemeClr>
                            </a:solidFill>
                            <a:latin typeface="Cambria Math" panose="02040503050406030204" pitchFamily="18" charset="0"/>
                          </a:rPr>
                          <m:t>𝜇</m:t>
                        </m:r>
                      </m:e>
                      <m:sub>
                        <m:r>
                          <a:rPr lang="fr-FR" sz="1600" b="0" i="1" smtClean="0">
                            <a:solidFill>
                              <a:schemeClr val="tx1">
                                <a:lumMod val="50000"/>
                              </a:schemeClr>
                            </a:solidFill>
                            <a:latin typeface="Cambria Math" panose="02040503050406030204" pitchFamily="18" charset="0"/>
                          </a:rPr>
                          <m:t>𝑐</m:t>
                        </m:r>
                      </m:sub>
                    </m:sSub>
                    <m:r>
                      <a:rPr lang="fr-FR" sz="1600" b="0" i="1" smtClean="0">
                        <a:solidFill>
                          <a:schemeClr val="tx1">
                            <a:lumMod val="50000"/>
                          </a:schemeClr>
                        </a:solidFill>
                        <a:latin typeface="Cambria Math" panose="02040503050406030204" pitchFamily="18" charset="0"/>
                      </a:rPr>
                      <m:t>,</m:t>
                    </m:r>
                    <m:sSubSup>
                      <m:sSubSupPr>
                        <m:ctrlPr>
                          <a:rPr lang="fr-FR" sz="1600" b="0" i="1" smtClean="0">
                            <a:solidFill>
                              <a:schemeClr val="tx1">
                                <a:lumMod val="50000"/>
                              </a:schemeClr>
                            </a:solidFill>
                            <a:latin typeface="Cambria Math" panose="02040503050406030204" pitchFamily="18" charset="0"/>
                          </a:rPr>
                        </m:ctrlPr>
                      </m:sSubSupPr>
                      <m:e>
                        <m:r>
                          <a:rPr lang="fr-FR" sz="1600" b="0" i="1" smtClean="0">
                            <a:solidFill>
                              <a:schemeClr val="tx1">
                                <a:lumMod val="50000"/>
                              </a:schemeClr>
                            </a:solidFill>
                            <a:latin typeface="Cambria Math" panose="02040503050406030204" pitchFamily="18" charset="0"/>
                          </a:rPr>
                          <m:t>𝜎</m:t>
                        </m:r>
                      </m:e>
                      <m:sub>
                        <m:r>
                          <a:rPr lang="fr-FR" sz="1600" b="0" i="1" smtClean="0">
                            <a:solidFill>
                              <a:schemeClr val="tx1">
                                <a:lumMod val="50000"/>
                              </a:schemeClr>
                            </a:solidFill>
                            <a:latin typeface="Cambria Math" panose="02040503050406030204" pitchFamily="18" charset="0"/>
                          </a:rPr>
                          <m:t>𝑐</m:t>
                        </m:r>
                      </m:sub>
                      <m:sup>
                        <m:r>
                          <a:rPr lang="fr-FR" sz="1600" b="0" i="1" smtClean="0">
                            <a:solidFill>
                              <a:schemeClr val="tx1">
                                <a:lumMod val="50000"/>
                              </a:schemeClr>
                            </a:solidFill>
                            <a:latin typeface="Cambria Math" panose="02040503050406030204" pitchFamily="18" charset="0"/>
                          </a:rPr>
                          <m:t>2</m:t>
                        </m:r>
                      </m:sup>
                    </m:sSubSup>
                    <m:r>
                      <a:rPr lang="fr-FR" sz="1600" b="0" i="0" smtClean="0">
                        <a:solidFill>
                          <a:schemeClr val="tx1">
                            <a:lumMod val="50000"/>
                          </a:schemeClr>
                        </a:solidFill>
                        <a:latin typeface="Cambria Math" panose="02040503050406030204" pitchFamily="18" charset="0"/>
                      </a:rPr>
                      <m:t>)</m:t>
                    </m:r>
                  </m:oMath>
                </a14:m>
                <a:r>
                  <a:rPr lang="fr-FR" sz="1600" b="0" dirty="0" smtClean="0">
                    <a:solidFill>
                      <a:schemeClr val="tx1">
                        <a:lumMod val="50000"/>
                      </a:schemeClr>
                    </a:solidFill>
                  </a:rPr>
                  <a:t>, avec </a:t>
                </a:r>
                <a14:m>
                  <m:oMath xmlns:m="http://schemas.openxmlformats.org/officeDocument/2006/math">
                    <m:sSub>
                      <m:sSubPr>
                        <m:ctrlPr>
                          <a:rPr lang="fr-FR" sz="1600" b="0" i="1" smtClean="0">
                            <a:solidFill>
                              <a:schemeClr val="tx1">
                                <a:lumMod val="50000"/>
                              </a:schemeClr>
                            </a:solidFill>
                            <a:latin typeface="Cambria Math" panose="02040503050406030204" pitchFamily="18" charset="0"/>
                          </a:rPr>
                        </m:ctrlPr>
                      </m:sSubPr>
                      <m:e>
                        <m:r>
                          <a:rPr lang="fr-FR" sz="1600" b="0" i="1" smtClean="0">
                            <a:solidFill>
                              <a:schemeClr val="tx1">
                                <a:lumMod val="50000"/>
                              </a:schemeClr>
                            </a:solidFill>
                            <a:latin typeface="Cambria Math" panose="02040503050406030204" pitchFamily="18" charset="0"/>
                          </a:rPr>
                          <m:t>𝜇</m:t>
                        </m:r>
                      </m:e>
                      <m:sub>
                        <m:r>
                          <a:rPr lang="fr-FR" sz="1600" b="0" i="1" smtClean="0">
                            <a:solidFill>
                              <a:schemeClr val="tx1">
                                <a:lumMod val="50000"/>
                              </a:schemeClr>
                            </a:solidFill>
                            <a:latin typeface="Cambria Math" panose="02040503050406030204" pitchFamily="18" charset="0"/>
                          </a:rPr>
                          <m:t>0</m:t>
                        </m:r>
                      </m:sub>
                    </m:sSub>
                    <m:r>
                      <a:rPr lang="fr-FR" sz="1600" b="0" i="1" smtClean="0">
                        <a:solidFill>
                          <a:schemeClr val="tx1">
                            <a:lumMod val="50000"/>
                          </a:schemeClr>
                        </a:solidFill>
                        <a:latin typeface="Cambria Math" panose="02040503050406030204" pitchFamily="18" charset="0"/>
                      </a:rPr>
                      <m:t>=4</m:t>
                    </m:r>
                  </m:oMath>
                </a14:m>
                <a:r>
                  <a:rPr lang="fr-FR" sz="1600" b="0" dirty="0" smtClean="0">
                    <a:solidFill>
                      <a:schemeClr val="tx1">
                        <a:lumMod val="50000"/>
                      </a:schemeClr>
                    </a:solidFill>
                  </a:rPr>
                  <a:t>, </a:t>
                </a:r>
                <a14:m>
                  <m:oMath xmlns:m="http://schemas.openxmlformats.org/officeDocument/2006/math">
                    <m:sSub>
                      <m:sSubPr>
                        <m:ctrlPr>
                          <a:rPr lang="fr-FR" sz="1600" b="0" i="1" smtClean="0">
                            <a:solidFill>
                              <a:schemeClr val="tx1">
                                <a:lumMod val="50000"/>
                              </a:schemeClr>
                            </a:solidFill>
                            <a:latin typeface="Cambria Math" panose="02040503050406030204" pitchFamily="18" charset="0"/>
                          </a:rPr>
                        </m:ctrlPr>
                      </m:sSubPr>
                      <m:e>
                        <m:r>
                          <a:rPr lang="fr-FR" sz="1600" b="0" i="1" smtClean="0">
                            <a:solidFill>
                              <a:schemeClr val="tx1">
                                <a:lumMod val="50000"/>
                              </a:schemeClr>
                            </a:solidFill>
                            <a:latin typeface="Cambria Math" panose="02040503050406030204" pitchFamily="18" charset="0"/>
                          </a:rPr>
                          <m:t>𝜇</m:t>
                        </m:r>
                      </m:e>
                      <m:sub>
                        <m:r>
                          <a:rPr lang="fr-FR" sz="1600" b="0" i="1" smtClean="0">
                            <a:solidFill>
                              <a:schemeClr val="tx1">
                                <a:lumMod val="50000"/>
                              </a:schemeClr>
                            </a:solidFill>
                            <a:latin typeface="Cambria Math" panose="02040503050406030204" pitchFamily="18" charset="0"/>
                          </a:rPr>
                          <m:t>1</m:t>
                        </m:r>
                      </m:sub>
                    </m:sSub>
                    <m:r>
                      <a:rPr lang="fr-FR" sz="1600" b="0" i="1" smtClean="0">
                        <a:solidFill>
                          <a:schemeClr val="tx1">
                            <a:lumMod val="50000"/>
                          </a:schemeClr>
                        </a:solidFill>
                        <a:latin typeface="Cambria Math" panose="02040503050406030204" pitchFamily="18" charset="0"/>
                      </a:rPr>
                      <m:t>=10</m:t>
                    </m:r>
                  </m:oMath>
                </a14:m>
                <a:r>
                  <a:rPr lang="fr-FR" sz="1600" b="0" dirty="0" smtClean="0">
                    <a:solidFill>
                      <a:schemeClr val="tx1">
                        <a:lumMod val="50000"/>
                      </a:schemeClr>
                    </a:solidFill>
                  </a:rPr>
                  <a:t>, </a:t>
                </a:r>
                <a14:m>
                  <m:oMath xmlns:m="http://schemas.openxmlformats.org/officeDocument/2006/math">
                    <m:sSubSup>
                      <m:sSubSupPr>
                        <m:ctrlPr>
                          <a:rPr lang="fr-FR" sz="1600" b="0" i="1" smtClean="0">
                            <a:solidFill>
                              <a:schemeClr val="tx1">
                                <a:lumMod val="50000"/>
                              </a:schemeClr>
                            </a:solidFill>
                            <a:latin typeface="Cambria Math" panose="02040503050406030204" pitchFamily="18" charset="0"/>
                          </a:rPr>
                        </m:ctrlPr>
                      </m:sSubSupPr>
                      <m:e>
                        <m:r>
                          <a:rPr lang="fr-FR" sz="1600" b="0" i="1" smtClean="0">
                            <a:solidFill>
                              <a:schemeClr val="tx1">
                                <a:lumMod val="50000"/>
                              </a:schemeClr>
                            </a:solidFill>
                            <a:latin typeface="Cambria Math" panose="02040503050406030204" pitchFamily="18" charset="0"/>
                          </a:rPr>
                          <m:t>𝜎</m:t>
                        </m:r>
                      </m:e>
                      <m:sub>
                        <m:r>
                          <a:rPr lang="fr-FR" sz="1600" b="0" i="1" smtClean="0">
                            <a:solidFill>
                              <a:schemeClr val="tx1">
                                <a:lumMod val="50000"/>
                              </a:schemeClr>
                            </a:solidFill>
                            <a:latin typeface="Cambria Math" panose="02040503050406030204" pitchFamily="18" charset="0"/>
                          </a:rPr>
                          <m:t>1</m:t>
                        </m:r>
                      </m:sub>
                      <m:sup>
                        <m:r>
                          <a:rPr lang="fr-FR" sz="1600" b="0" i="1" smtClean="0">
                            <a:solidFill>
                              <a:schemeClr val="tx1">
                                <a:lumMod val="50000"/>
                              </a:schemeClr>
                            </a:solidFill>
                            <a:latin typeface="Cambria Math" panose="02040503050406030204" pitchFamily="18" charset="0"/>
                          </a:rPr>
                          <m:t>2</m:t>
                        </m:r>
                      </m:sup>
                    </m:sSubSup>
                    <m:r>
                      <a:rPr lang="fr-FR" sz="1600" b="0" i="1" smtClean="0">
                        <a:solidFill>
                          <a:schemeClr val="tx1">
                            <a:lumMod val="50000"/>
                          </a:schemeClr>
                        </a:solidFill>
                        <a:latin typeface="Cambria Math" panose="02040503050406030204" pitchFamily="18" charset="0"/>
                      </a:rPr>
                      <m:t>=</m:t>
                    </m:r>
                    <m:sSubSup>
                      <m:sSubSupPr>
                        <m:ctrlPr>
                          <a:rPr lang="fr-FR" sz="1600" b="0" i="1" smtClean="0">
                            <a:solidFill>
                              <a:schemeClr val="tx1">
                                <a:lumMod val="50000"/>
                              </a:schemeClr>
                            </a:solidFill>
                            <a:latin typeface="Cambria Math" panose="02040503050406030204" pitchFamily="18" charset="0"/>
                          </a:rPr>
                        </m:ctrlPr>
                      </m:sSubSupPr>
                      <m:e>
                        <m:r>
                          <a:rPr lang="fr-FR" sz="1600" b="0" i="1" smtClean="0">
                            <a:solidFill>
                              <a:schemeClr val="tx1">
                                <a:lumMod val="50000"/>
                              </a:schemeClr>
                            </a:solidFill>
                            <a:latin typeface="Cambria Math" panose="02040503050406030204" pitchFamily="18" charset="0"/>
                          </a:rPr>
                          <m:t>𝜎</m:t>
                        </m:r>
                      </m:e>
                      <m:sub>
                        <m:r>
                          <a:rPr lang="fr-FR" sz="1600" b="0" i="1" smtClean="0">
                            <a:solidFill>
                              <a:schemeClr val="tx1">
                                <a:lumMod val="50000"/>
                              </a:schemeClr>
                            </a:solidFill>
                            <a:latin typeface="Cambria Math" panose="02040503050406030204" pitchFamily="18" charset="0"/>
                          </a:rPr>
                          <m:t>2</m:t>
                        </m:r>
                      </m:sub>
                      <m:sup>
                        <m:r>
                          <a:rPr lang="fr-FR" sz="1600" b="0" i="1" smtClean="0">
                            <a:solidFill>
                              <a:schemeClr val="tx1">
                                <a:lumMod val="50000"/>
                              </a:schemeClr>
                            </a:solidFill>
                            <a:latin typeface="Cambria Math" panose="02040503050406030204" pitchFamily="18" charset="0"/>
                          </a:rPr>
                          <m:t>2</m:t>
                        </m:r>
                      </m:sup>
                    </m:sSubSup>
                    <m:r>
                      <a:rPr lang="fr-FR" sz="1600" b="0" i="1" smtClean="0">
                        <a:solidFill>
                          <a:schemeClr val="tx1">
                            <a:lumMod val="50000"/>
                          </a:schemeClr>
                        </a:solidFill>
                        <a:latin typeface="Cambria Math" panose="02040503050406030204" pitchFamily="18" charset="0"/>
                      </a:rPr>
                      <m:t>=1</m:t>
                    </m:r>
                  </m:oMath>
                </a14:m>
                <a:r>
                  <a:rPr lang="fr-FR" sz="1600" b="0" dirty="0" smtClean="0">
                    <a:solidFill>
                      <a:schemeClr val="tx1">
                        <a:lumMod val="50000"/>
                      </a:schemeClr>
                    </a:solidFill>
                  </a:rPr>
                  <a:t> et </a:t>
                </a:r>
                <a14:m>
                  <m:oMath xmlns:m="http://schemas.openxmlformats.org/officeDocument/2006/math">
                    <m:r>
                      <m:rPr>
                        <m:sty m:val="p"/>
                      </m:rPr>
                      <a:rPr lang="fr-FR" sz="1600" b="0" i="0" smtClean="0">
                        <a:solidFill>
                          <a:schemeClr val="tx1">
                            <a:lumMod val="50000"/>
                          </a:schemeClr>
                        </a:solidFill>
                        <a:latin typeface="Cambria Math" panose="02040503050406030204" pitchFamily="18" charset="0"/>
                      </a:rPr>
                      <m:t>P</m:t>
                    </m:r>
                    <m:d>
                      <m:dPr>
                        <m:ctrlPr>
                          <a:rPr lang="fr-FR" sz="1600" b="0" i="1" smtClean="0">
                            <a:solidFill>
                              <a:schemeClr val="tx1">
                                <a:lumMod val="50000"/>
                              </a:schemeClr>
                            </a:solidFill>
                            <a:latin typeface="Cambria Math" panose="02040503050406030204" pitchFamily="18" charset="0"/>
                          </a:rPr>
                        </m:ctrlPr>
                      </m:dPr>
                      <m:e>
                        <m:r>
                          <a:rPr lang="fr-FR" sz="1600" b="0" i="1" smtClean="0">
                            <a:solidFill>
                              <a:schemeClr val="tx1">
                                <a:lumMod val="50000"/>
                              </a:schemeClr>
                            </a:solidFill>
                            <a:latin typeface="Cambria Math" panose="02040503050406030204" pitchFamily="18" charset="0"/>
                          </a:rPr>
                          <m:t>𝑌</m:t>
                        </m:r>
                        <m:r>
                          <a:rPr lang="fr-FR" sz="1600" b="0" i="1" smtClean="0">
                            <a:solidFill>
                              <a:schemeClr val="tx1">
                                <a:lumMod val="50000"/>
                              </a:schemeClr>
                            </a:solidFill>
                            <a:latin typeface="Cambria Math" panose="02040503050406030204" pitchFamily="18" charset="0"/>
                          </a:rPr>
                          <m:t>=1</m:t>
                        </m:r>
                      </m:e>
                    </m:d>
                    <m:r>
                      <a:rPr lang="fr-FR" sz="1600" b="0" i="1" smtClean="0">
                        <a:solidFill>
                          <a:schemeClr val="tx1">
                            <a:lumMod val="50000"/>
                          </a:schemeClr>
                        </a:solidFill>
                        <a:latin typeface="Cambria Math" panose="02040503050406030204" pitchFamily="18" charset="0"/>
                      </a:rPr>
                      <m:t>=</m:t>
                    </m:r>
                    <m:r>
                      <m:rPr>
                        <m:sty m:val="p"/>
                      </m:rPr>
                      <a:rPr lang="fr-FR" sz="1600" b="0" i="0" smtClean="0">
                        <a:solidFill>
                          <a:schemeClr val="tx1">
                            <a:lumMod val="50000"/>
                          </a:schemeClr>
                        </a:solidFill>
                        <a:latin typeface="Cambria Math" panose="02040503050406030204" pitchFamily="18" charset="0"/>
                      </a:rPr>
                      <m:t>P</m:t>
                    </m:r>
                    <m:r>
                      <a:rPr lang="fr-FR" sz="1600" b="0" i="1" smtClean="0">
                        <a:solidFill>
                          <a:schemeClr val="tx1">
                            <a:lumMod val="50000"/>
                          </a:schemeClr>
                        </a:solidFill>
                        <a:latin typeface="Cambria Math" panose="02040503050406030204" pitchFamily="18" charset="0"/>
                      </a:rPr>
                      <m:t>(</m:t>
                    </m:r>
                    <m:r>
                      <a:rPr lang="fr-FR" sz="1600" b="0" i="1" smtClean="0">
                        <a:solidFill>
                          <a:schemeClr val="tx1">
                            <a:lumMod val="50000"/>
                          </a:schemeClr>
                        </a:solidFill>
                        <a:latin typeface="Cambria Math" panose="02040503050406030204" pitchFamily="18" charset="0"/>
                      </a:rPr>
                      <m:t>𝑌</m:t>
                    </m:r>
                    <m:r>
                      <a:rPr lang="fr-FR" sz="1600" b="0" i="1" smtClean="0">
                        <a:solidFill>
                          <a:schemeClr val="tx1">
                            <a:lumMod val="50000"/>
                          </a:schemeClr>
                        </a:solidFill>
                        <a:latin typeface="Cambria Math" panose="02040503050406030204" pitchFamily="18" charset="0"/>
                      </a:rPr>
                      <m:t>=0)</m:t>
                    </m:r>
                  </m:oMath>
                </a14:m>
                <a:r>
                  <a:rPr lang="fr-FR" sz="1600" b="0" dirty="0" smtClean="0">
                    <a:solidFill>
                      <a:schemeClr val="tx1">
                        <a:lumMod val="50000"/>
                      </a:schemeClr>
                    </a:solidFill>
                  </a:rPr>
                  <a:t>.</a:t>
                </a:r>
              </a:p>
            </p:txBody>
          </p:sp>
        </mc:Choice>
        <mc:Fallback xmlns="">
          <p:sp>
            <p:nvSpPr>
              <p:cNvPr id="21" name="Espace réservé du contenu 4"/>
              <p:cNvSpPr txBox="1">
                <a:spLocks noRot="1" noChangeAspect="1" noMove="1" noResize="1" noEditPoints="1" noAdjustHandles="1" noChangeArrowheads="1" noChangeShapeType="1" noTextEdit="1"/>
              </p:cNvSpPr>
              <p:nvPr/>
            </p:nvSpPr>
            <p:spPr>
              <a:xfrm>
                <a:off x="145155" y="769021"/>
                <a:ext cx="8751955" cy="1181632"/>
              </a:xfrm>
              <a:prstGeom prst="rect">
                <a:avLst/>
              </a:prstGeom>
              <a:blipFill>
                <a:blip r:embed="rId4"/>
                <a:stretch>
                  <a:fillRect l="-209" b="-15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Espace réservé du contenu 4"/>
              <p:cNvSpPr txBox="1">
                <a:spLocks/>
              </p:cNvSpPr>
              <p:nvPr/>
            </p:nvSpPr>
            <p:spPr>
              <a:xfrm>
                <a:off x="145155" y="2070496"/>
                <a:ext cx="5036445" cy="3032267"/>
              </a:xfrm>
              <a:prstGeom prst="rect">
                <a:avLst/>
              </a:prstGeom>
            </p:spPr>
            <p:txBody>
              <a:bodyPr vert="horz" wrap="square" lIns="127723" tIns="63862" rIns="127723" bIns="63862" rtlCol="0">
                <a:spAutoFit/>
              </a:bodyPr>
              <a:lstStyle>
                <a:lvl1pPr marL="239481" indent="-239481" algn="l" defTabSz="957925" rtl="0" eaLnBrk="1" latinLnBrk="0" hangingPunct="1">
                  <a:lnSpc>
                    <a:spcPct val="100000"/>
                  </a:lnSpc>
                  <a:spcBef>
                    <a:spcPts val="0"/>
                  </a:spcBef>
                  <a:buClr>
                    <a:srgbClr val="548235"/>
                  </a:buClr>
                  <a:buSzPct val="80000"/>
                  <a:buFont typeface="Wingdings 3" panose="05040102010807070707" pitchFamily="18" charset="2"/>
                  <a:buChar char=""/>
                  <a:defRPr sz="1800" b="1" kern="1200">
                    <a:solidFill>
                      <a:schemeClr val="bg2">
                        <a:lumMod val="50000"/>
                      </a:schemeClr>
                    </a:solidFill>
                    <a:latin typeface="Calibri" charset="0"/>
                    <a:ea typeface="Calibri" charset="0"/>
                    <a:cs typeface="Calibri" charset="0"/>
                  </a:defRPr>
                </a:lvl1pPr>
                <a:lvl2pPr marL="718444" indent="-239481" algn="l" defTabSz="957925" rtl="0" eaLnBrk="1" latinLnBrk="0" hangingPunct="1">
                  <a:lnSpc>
                    <a:spcPct val="100000"/>
                  </a:lnSpc>
                  <a:spcBef>
                    <a:spcPts val="0"/>
                  </a:spcBef>
                  <a:buClr>
                    <a:srgbClr val="548235"/>
                  </a:buClr>
                  <a:buFont typeface="Calibri" panose="020F0502020204030204" pitchFamily="34" charset="0"/>
                  <a:buChar char="-"/>
                  <a:defRPr sz="1600" kern="1200">
                    <a:solidFill>
                      <a:schemeClr val="bg2">
                        <a:lumMod val="50000"/>
                      </a:schemeClr>
                    </a:solidFill>
                    <a:latin typeface="Calibri" charset="0"/>
                    <a:ea typeface="Calibri" charset="0"/>
                    <a:cs typeface="Calibri" charset="0"/>
                  </a:defRPr>
                </a:lvl2pPr>
                <a:lvl3pPr marL="1197407" indent="-239481" algn="l" defTabSz="957925" rtl="0" eaLnBrk="1" latinLnBrk="0" hangingPunct="1">
                  <a:lnSpc>
                    <a:spcPct val="100000"/>
                  </a:lnSpc>
                  <a:spcBef>
                    <a:spcPts val="0"/>
                  </a:spcBef>
                  <a:buClr>
                    <a:srgbClr val="548235"/>
                  </a:buClr>
                  <a:buFont typeface="Wingdings" panose="05000000000000000000" pitchFamily="2" charset="2"/>
                  <a:buChar char="§"/>
                  <a:defRPr sz="1400" kern="1200">
                    <a:solidFill>
                      <a:schemeClr val="bg2">
                        <a:lumMod val="50000"/>
                      </a:schemeClr>
                    </a:solidFill>
                    <a:latin typeface="Calibri" charset="0"/>
                    <a:ea typeface="Calibri" charset="0"/>
                    <a:cs typeface="Calibri" charset="0"/>
                  </a:defRPr>
                </a:lvl3pPr>
                <a:lvl4pPr marL="1676370" indent="-239481" algn="l" defTabSz="957925" rtl="0" eaLnBrk="1" latinLnBrk="0" hangingPunct="1">
                  <a:lnSpc>
                    <a:spcPct val="100000"/>
                  </a:lnSpc>
                  <a:spcBef>
                    <a:spcPts val="0"/>
                  </a:spcBef>
                  <a:buClr>
                    <a:srgbClr val="548235"/>
                  </a:buClr>
                  <a:buFont typeface="Calibri" panose="020F0502020204030204" pitchFamily="34" charset="0"/>
                  <a:buChar char="-"/>
                  <a:defRPr sz="1200" kern="1200">
                    <a:solidFill>
                      <a:schemeClr val="bg2">
                        <a:lumMod val="50000"/>
                      </a:schemeClr>
                    </a:solidFill>
                    <a:latin typeface="Calibri" charset="0"/>
                    <a:ea typeface="Calibri" charset="0"/>
                    <a:cs typeface="Calibri" charset="0"/>
                  </a:defRPr>
                </a:lvl4pPr>
                <a:lvl5pPr marL="2155332" indent="-239481" algn="l" defTabSz="957925" rtl="0" eaLnBrk="1" latinLnBrk="0" hangingPunct="1">
                  <a:lnSpc>
                    <a:spcPct val="100000"/>
                  </a:lnSpc>
                  <a:spcBef>
                    <a:spcPts val="0"/>
                  </a:spcBef>
                  <a:buClr>
                    <a:srgbClr val="548235"/>
                  </a:buClr>
                  <a:buFont typeface="Wingdings" panose="05000000000000000000" pitchFamily="2" charset="2"/>
                  <a:buChar char="§"/>
                  <a:defRPr sz="1200" kern="1200">
                    <a:solidFill>
                      <a:schemeClr val="bg2">
                        <a:lumMod val="50000"/>
                      </a:schemeClr>
                    </a:solidFill>
                    <a:latin typeface="Calibri" charset="0"/>
                    <a:ea typeface="Calibri" charset="0"/>
                    <a:cs typeface="Calibri" charset="0"/>
                  </a:defRPr>
                </a:lvl5pPr>
                <a:lvl6pPr marL="2634295"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6pPr>
                <a:lvl7pPr marL="3113258"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7pPr>
                <a:lvl8pPr marL="3592220"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8pPr>
                <a:lvl9pPr marL="4071183"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9pPr>
              </a:lstStyle>
              <a:p>
                <a:pPr marL="0" indent="0">
                  <a:spcBef>
                    <a:spcPts val="600"/>
                  </a:spcBef>
                  <a:buFont typeface="Wingdings 3" panose="05040102010807070707" pitchFamily="18" charset="2"/>
                  <a:buNone/>
                </a:pPr>
                <a:r>
                  <a:rPr lang="fr-FR" sz="1600" b="0" dirty="0" smtClean="0">
                    <a:solidFill>
                      <a:schemeClr val="tx1">
                        <a:lumMod val="50000"/>
                      </a:schemeClr>
                    </a:solidFill>
                  </a:rPr>
                  <a:t>Montrer que la règle de décision par maximum </a:t>
                </a:r>
                <a:r>
                  <a:rPr lang="fr-FR" sz="1600" b="0" i="1" dirty="0" smtClean="0">
                    <a:solidFill>
                      <a:schemeClr val="tx1">
                        <a:lumMod val="50000"/>
                      </a:schemeClr>
                    </a:solidFill>
                  </a:rPr>
                  <a:t>a posteriori </a:t>
                </a:r>
                <a:r>
                  <a:rPr lang="fr-FR" sz="1600" b="0" dirty="0" smtClean="0">
                    <a:solidFill>
                      <a:schemeClr val="tx1">
                        <a:lumMod val="50000"/>
                      </a:schemeClr>
                    </a:solidFill>
                  </a:rPr>
                  <a:t>s’écrit </a:t>
                </a:r>
                <a14:m>
                  <m:oMath xmlns:m="http://schemas.openxmlformats.org/officeDocument/2006/math">
                    <m:r>
                      <a:rPr lang="fr-FR" sz="1600" b="0" i="1" smtClean="0">
                        <a:solidFill>
                          <a:schemeClr val="tx1">
                            <a:lumMod val="50000"/>
                          </a:schemeClr>
                        </a:solidFill>
                        <a:latin typeface="Cambria Math" panose="02040503050406030204" pitchFamily="18" charset="0"/>
                      </a:rPr>
                      <m:t>𝑥</m:t>
                    </m:r>
                    <m:r>
                      <a:rPr lang="fr-FR" sz="1600" b="0" i="1" smtClean="0">
                        <a:solidFill>
                          <a:schemeClr val="tx1">
                            <a:lumMod val="50000"/>
                          </a:schemeClr>
                        </a:solidFill>
                        <a:latin typeface="Cambria Math" panose="02040503050406030204" pitchFamily="18" charset="0"/>
                      </a:rPr>
                      <m:t>&gt;7</m:t>
                    </m:r>
                  </m:oMath>
                </a14:m>
                <a:r>
                  <a:rPr lang="fr-FR" sz="1600" b="0" dirty="0" smtClean="0">
                    <a:solidFill>
                      <a:schemeClr val="tx1">
                        <a:lumMod val="50000"/>
                      </a:schemeClr>
                    </a:solidFill>
                  </a:rPr>
                  <a:t> si </a:t>
                </a:r>
                <a14:m>
                  <m:oMath xmlns:m="http://schemas.openxmlformats.org/officeDocument/2006/math">
                    <m:r>
                      <a:rPr lang="fr-FR" sz="1600" b="0" i="1" smtClean="0">
                        <a:solidFill>
                          <a:schemeClr val="tx1">
                            <a:lumMod val="50000"/>
                          </a:schemeClr>
                        </a:solidFill>
                        <a:latin typeface="Cambria Math" panose="02040503050406030204" pitchFamily="18" charset="0"/>
                      </a:rPr>
                      <m:t>𝑌</m:t>
                    </m:r>
                    <m:r>
                      <a:rPr lang="fr-FR" sz="1600" b="0" i="1" smtClean="0">
                        <a:solidFill>
                          <a:schemeClr val="tx1">
                            <a:lumMod val="50000"/>
                          </a:schemeClr>
                        </a:solidFill>
                        <a:latin typeface="Cambria Math" panose="02040503050406030204" pitchFamily="18" charset="0"/>
                      </a:rPr>
                      <m:t>=1</m:t>
                    </m:r>
                  </m:oMath>
                </a14:m>
                <a:r>
                  <a:rPr lang="fr-FR" sz="1600" b="0" dirty="0" smtClean="0">
                    <a:solidFill>
                      <a:schemeClr val="tx1">
                        <a:lumMod val="50000"/>
                      </a:schemeClr>
                    </a:solidFill>
                  </a:rPr>
                  <a:t> et </a:t>
                </a:r>
                <a14:m>
                  <m:oMath xmlns:m="http://schemas.openxmlformats.org/officeDocument/2006/math">
                    <m:r>
                      <a:rPr lang="fr-FR" sz="1600" b="0" i="1" smtClean="0">
                        <a:solidFill>
                          <a:schemeClr val="tx1">
                            <a:lumMod val="50000"/>
                          </a:schemeClr>
                        </a:solidFill>
                        <a:latin typeface="Cambria Math" panose="02040503050406030204" pitchFamily="18" charset="0"/>
                      </a:rPr>
                      <m:t>𝑥</m:t>
                    </m:r>
                    <m:r>
                      <a:rPr lang="fr-FR" sz="1600" b="0" i="1" smtClean="0">
                        <a:solidFill>
                          <a:schemeClr val="tx1">
                            <a:lumMod val="50000"/>
                          </a:schemeClr>
                        </a:solidFill>
                        <a:latin typeface="Cambria Math" panose="02040503050406030204" pitchFamily="18" charset="0"/>
                      </a:rPr>
                      <m:t>&lt;7</m:t>
                    </m:r>
                  </m:oMath>
                </a14:m>
                <a:r>
                  <a:rPr lang="fr-FR" sz="1600" b="0" dirty="0" smtClean="0">
                    <a:solidFill>
                      <a:schemeClr val="tx1">
                        <a:lumMod val="50000"/>
                      </a:schemeClr>
                    </a:solidFill>
                  </a:rPr>
                  <a:t> sinon.</a:t>
                </a:r>
              </a:p>
              <a:p>
                <a:pPr marL="0" indent="0" algn="just">
                  <a:spcBef>
                    <a:spcPts val="600"/>
                  </a:spcBef>
                  <a:buFont typeface="Wingdings 3" panose="05040102010807070707" pitchFamily="18" charset="2"/>
                  <a:buNone/>
                </a:pPr>
                <a:r>
                  <a:rPr lang="fr-FR" sz="1600" b="0" dirty="0" smtClean="0">
                    <a:solidFill>
                      <a:schemeClr val="tx1">
                        <a:lumMod val="50000"/>
                      </a:schemeClr>
                    </a:solidFill>
                  </a:rPr>
                  <a:t>On définit l’erreur par :</a:t>
                </a:r>
              </a:p>
              <a:p>
                <a:pPr marL="0" indent="0" algn="just">
                  <a:spcBef>
                    <a:spcPts val="600"/>
                  </a:spcBef>
                  <a:buFont typeface="Wingdings 3" panose="05040102010807070707" pitchFamily="18" charset="2"/>
                  <a:buNone/>
                </a:pPr>
                <a14:m>
                  <m:oMathPara xmlns:m="http://schemas.openxmlformats.org/officeDocument/2006/math">
                    <m:oMathParaPr>
                      <m:jc m:val="centerGroup"/>
                    </m:oMathParaPr>
                    <m:oMath xmlns:m="http://schemas.openxmlformats.org/officeDocument/2006/math">
                      <m:r>
                        <m:rPr>
                          <m:sty m:val="p"/>
                        </m:rPr>
                        <a:rPr lang="fr-FR" sz="1600" b="0" i="0" smtClean="0">
                          <a:solidFill>
                            <a:schemeClr val="tx1">
                              <a:lumMod val="50000"/>
                            </a:schemeClr>
                          </a:solidFill>
                          <a:latin typeface="Cambria Math" panose="02040503050406030204" pitchFamily="18" charset="0"/>
                        </a:rPr>
                        <m:t>P</m:t>
                      </m:r>
                      <m:d>
                        <m:dPr>
                          <m:ctrlPr>
                            <a:rPr lang="fr-FR" sz="1600" b="0" i="1" smtClean="0">
                              <a:solidFill>
                                <a:schemeClr val="tx1">
                                  <a:lumMod val="50000"/>
                                </a:schemeClr>
                              </a:solidFill>
                              <a:latin typeface="Cambria Math" panose="02040503050406030204" pitchFamily="18" charset="0"/>
                            </a:rPr>
                          </m:ctrlPr>
                        </m:dPr>
                        <m:e>
                          <m:r>
                            <m:rPr>
                              <m:sty m:val="p"/>
                            </m:rPr>
                            <a:rPr lang="fr-FR" sz="1600" b="0" i="0" smtClean="0">
                              <a:solidFill>
                                <a:schemeClr val="tx1">
                                  <a:lumMod val="50000"/>
                                </a:schemeClr>
                              </a:solidFill>
                              <a:latin typeface="Cambria Math" panose="02040503050406030204" pitchFamily="18" charset="0"/>
                            </a:rPr>
                            <m:t>erreur</m:t>
                          </m:r>
                        </m:e>
                        <m:e>
                          <m:r>
                            <a:rPr lang="fr-FR" sz="1600" b="0" i="1" smtClean="0">
                              <a:solidFill>
                                <a:schemeClr val="tx1">
                                  <a:lumMod val="50000"/>
                                </a:schemeClr>
                              </a:solidFill>
                              <a:latin typeface="Cambria Math" panose="02040503050406030204" pitchFamily="18" charset="0"/>
                            </a:rPr>
                            <m:t>𝑥</m:t>
                          </m:r>
                        </m:e>
                      </m:d>
                      <m:r>
                        <a:rPr lang="fr-FR" sz="1600" b="0" i="1" smtClean="0">
                          <a:solidFill>
                            <a:schemeClr val="tx1">
                              <a:lumMod val="50000"/>
                            </a:schemeClr>
                          </a:solidFill>
                          <a:latin typeface="Cambria Math" panose="02040503050406030204" pitchFamily="18" charset="0"/>
                        </a:rPr>
                        <m:t>=</m:t>
                      </m:r>
                      <m:d>
                        <m:dPr>
                          <m:begChr m:val="{"/>
                          <m:endChr m:val=""/>
                          <m:ctrlPr>
                            <a:rPr lang="fr-FR" sz="1600" b="0" i="1" smtClean="0">
                              <a:solidFill>
                                <a:schemeClr val="tx1">
                                  <a:lumMod val="50000"/>
                                </a:schemeClr>
                              </a:solidFill>
                              <a:latin typeface="Cambria Math" panose="02040503050406030204" pitchFamily="18" charset="0"/>
                            </a:rPr>
                          </m:ctrlPr>
                        </m:dPr>
                        <m:e>
                          <m:m>
                            <m:mPr>
                              <m:mcs>
                                <m:mc>
                                  <m:mcPr>
                                    <m:count m:val="2"/>
                                    <m:mcJc m:val="center"/>
                                  </m:mcPr>
                                </m:mc>
                              </m:mcs>
                              <m:ctrlPr>
                                <a:rPr lang="fr-FR" sz="1600" b="0" i="1" smtClean="0">
                                  <a:solidFill>
                                    <a:schemeClr val="tx1">
                                      <a:lumMod val="50000"/>
                                    </a:schemeClr>
                                  </a:solidFill>
                                  <a:latin typeface="Cambria Math" panose="02040503050406030204" pitchFamily="18" charset="0"/>
                                </a:rPr>
                              </m:ctrlPr>
                            </m:mPr>
                            <m:mr>
                              <m:e>
                                <m:r>
                                  <m:rPr>
                                    <m:sty m:val="p"/>
                                    <m:brk m:alnAt="7"/>
                                  </m:rPr>
                                  <a:rPr lang="fr-FR" sz="1600" b="0" i="0" smtClean="0">
                                    <a:solidFill>
                                      <a:schemeClr val="tx1">
                                        <a:lumMod val="50000"/>
                                      </a:schemeClr>
                                    </a:solidFill>
                                    <a:latin typeface="Cambria Math" panose="02040503050406030204" pitchFamily="18" charset="0"/>
                                  </a:rPr>
                                  <m:t>P</m:t>
                                </m:r>
                                <m:r>
                                  <m:rPr>
                                    <m:brk m:alnAt="7"/>
                                  </m:rPr>
                                  <a:rPr lang="fr-FR" sz="1600" b="0" i="1" smtClean="0">
                                    <a:solidFill>
                                      <a:schemeClr val="tx1">
                                        <a:lumMod val="50000"/>
                                      </a:schemeClr>
                                    </a:solidFill>
                                    <a:latin typeface="Cambria Math" panose="02040503050406030204" pitchFamily="18" charset="0"/>
                                  </a:rPr>
                                  <m:t>(</m:t>
                                </m:r>
                                <m:r>
                                  <a:rPr lang="fr-FR" sz="1600" b="0" i="1" smtClean="0">
                                    <a:solidFill>
                                      <a:schemeClr val="tx1">
                                        <a:lumMod val="50000"/>
                                      </a:schemeClr>
                                    </a:solidFill>
                                    <a:latin typeface="Cambria Math" panose="02040503050406030204" pitchFamily="18" charset="0"/>
                                  </a:rPr>
                                  <m:t>𝑌</m:t>
                                </m:r>
                                <m:r>
                                  <a:rPr lang="fr-FR" sz="1600" b="0" i="1" smtClean="0">
                                    <a:solidFill>
                                      <a:schemeClr val="tx1">
                                        <a:lumMod val="50000"/>
                                      </a:schemeClr>
                                    </a:solidFill>
                                    <a:latin typeface="Cambria Math" panose="02040503050406030204" pitchFamily="18" charset="0"/>
                                  </a:rPr>
                                  <m:t>=1|</m:t>
                                </m:r>
                                <m:r>
                                  <a:rPr lang="fr-FR" sz="1600" b="0" i="1" smtClean="0">
                                    <a:solidFill>
                                      <a:schemeClr val="tx1">
                                        <a:lumMod val="50000"/>
                                      </a:schemeClr>
                                    </a:solidFill>
                                    <a:latin typeface="Cambria Math" panose="02040503050406030204" pitchFamily="18" charset="0"/>
                                  </a:rPr>
                                  <m:t>𝑥</m:t>
                                </m:r>
                                <m:r>
                                  <a:rPr lang="fr-FR" sz="1600" b="0" i="1" smtClean="0">
                                    <a:solidFill>
                                      <a:schemeClr val="tx1">
                                        <a:lumMod val="50000"/>
                                      </a:schemeClr>
                                    </a:solidFill>
                                    <a:latin typeface="Cambria Math" panose="02040503050406030204" pitchFamily="18" charset="0"/>
                                  </a:rPr>
                                  <m:t>)</m:t>
                                </m:r>
                              </m:e>
                              <m:e>
                                <m:r>
                                  <m:rPr>
                                    <m:sty m:val="p"/>
                                  </m:rPr>
                                  <a:rPr lang="fr-FR" sz="1600" b="0" i="0" smtClean="0">
                                    <a:solidFill>
                                      <a:schemeClr val="tx1">
                                        <a:lumMod val="50000"/>
                                      </a:schemeClr>
                                    </a:solidFill>
                                    <a:latin typeface="Cambria Math" panose="02040503050406030204" pitchFamily="18" charset="0"/>
                                  </a:rPr>
                                  <m:t>si</m:t>
                                </m:r>
                                <m:r>
                                  <a:rPr lang="fr-FR" sz="1600" b="0" i="0" smtClean="0">
                                    <a:solidFill>
                                      <a:schemeClr val="tx1">
                                        <a:lumMod val="50000"/>
                                      </a:schemeClr>
                                    </a:solidFill>
                                    <a:latin typeface="Cambria Math" panose="02040503050406030204" pitchFamily="18" charset="0"/>
                                  </a:rPr>
                                  <m:t> </m:t>
                                </m:r>
                                <m:r>
                                  <m:rPr>
                                    <m:sty m:val="p"/>
                                  </m:rPr>
                                  <a:rPr lang="fr-FR" sz="1600" b="0" i="0" smtClean="0">
                                    <a:solidFill>
                                      <a:schemeClr val="tx1">
                                        <a:lumMod val="50000"/>
                                      </a:schemeClr>
                                    </a:solidFill>
                                    <a:latin typeface="Cambria Math" panose="02040503050406030204" pitchFamily="18" charset="0"/>
                                  </a:rPr>
                                  <m:t>on</m:t>
                                </m:r>
                                <m:r>
                                  <a:rPr lang="fr-FR" sz="1600" b="0" i="0" smtClean="0">
                                    <a:solidFill>
                                      <a:schemeClr val="tx1">
                                        <a:lumMod val="50000"/>
                                      </a:schemeClr>
                                    </a:solidFill>
                                    <a:latin typeface="Cambria Math" panose="02040503050406030204" pitchFamily="18" charset="0"/>
                                  </a:rPr>
                                  <m:t> </m:t>
                                </m:r>
                                <m:r>
                                  <m:rPr>
                                    <m:sty m:val="p"/>
                                  </m:rPr>
                                  <a:rPr lang="fr-FR" sz="1600" b="0" i="0" smtClean="0">
                                    <a:solidFill>
                                      <a:schemeClr val="tx1">
                                        <a:lumMod val="50000"/>
                                      </a:schemeClr>
                                    </a:solidFill>
                                    <a:latin typeface="Cambria Math" panose="02040503050406030204" pitchFamily="18" charset="0"/>
                                  </a:rPr>
                                  <m:t>a</m:t>
                                </m:r>
                                <m:r>
                                  <a:rPr lang="fr-FR" sz="1600" b="0" i="0" smtClean="0">
                                    <a:solidFill>
                                      <a:schemeClr val="tx1">
                                        <a:lumMod val="50000"/>
                                      </a:schemeClr>
                                    </a:solidFill>
                                    <a:latin typeface="Cambria Math" panose="02040503050406030204" pitchFamily="18" charset="0"/>
                                  </a:rPr>
                                  <m:t> </m:t>
                                </m:r>
                                <m:r>
                                  <m:rPr>
                                    <m:sty m:val="p"/>
                                  </m:rPr>
                                  <a:rPr lang="fr-FR" sz="1600" b="0" i="0" smtClean="0">
                                    <a:solidFill>
                                      <a:schemeClr val="tx1">
                                        <a:lumMod val="50000"/>
                                      </a:schemeClr>
                                    </a:solidFill>
                                    <a:latin typeface="Cambria Math" panose="02040503050406030204" pitchFamily="18" charset="0"/>
                                  </a:rPr>
                                  <m:t>d</m:t>
                                </m:r>
                                <m:r>
                                  <a:rPr lang="fr-FR" sz="1600" b="0" i="0" smtClean="0">
                                    <a:solidFill>
                                      <a:schemeClr val="tx1">
                                        <a:lumMod val="50000"/>
                                      </a:schemeClr>
                                    </a:solidFill>
                                    <a:latin typeface="Cambria Math" panose="02040503050406030204" pitchFamily="18" charset="0"/>
                                  </a:rPr>
                                  <m:t>é</m:t>
                                </m:r>
                                <m:r>
                                  <m:rPr>
                                    <m:sty m:val="p"/>
                                  </m:rPr>
                                  <a:rPr lang="fr-FR" sz="1600" b="0" i="0" smtClean="0">
                                    <a:solidFill>
                                      <a:schemeClr val="tx1">
                                        <a:lumMod val="50000"/>
                                      </a:schemeClr>
                                    </a:solidFill>
                                    <a:latin typeface="Cambria Math" panose="02040503050406030204" pitchFamily="18" charset="0"/>
                                  </a:rPr>
                                  <m:t>cid</m:t>
                                </m:r>
                                <m:r>
                                  <a:rPr lang="fr-FR" sz="1600" b="0" i="0" smtClean="0">
                                    <a:solidFill>
                                      <a:schemeClr val="tx1">
                                        <a:lumMod val="50000"/>
                                      </a:schemeClr>
                                    </a:solidFill>
                                    <a:latin typeface="Cambria Math" panose="02040503050406030204" pitchFamily="18" charset="0"/>
                                  </a:rPr>
                                  <m:t>é </m:t>
                                </m:r>
                                <m:r>
                                  <a:rPr lang="fr-FR" sz="1600" b="0" i="1" smtClean="0">
                                    <a:solidFill>
                                      <a:schemeClr val="tx1">
                                        <a:lumMod val="50000"/>
                                      </a:schemeClr>
                                    </a:solidFill>
                                    <a:latin typeface="Cambria Math" panose="02040503050406030204" pitchFamily="18" charset="0"/>
                                  </a:rPr>
                                  <m:t>0 </m:t>
                                </m:r>
                              </m:e>
                            </m:mr>
                            <m:mr>
                              <m:e>
                                <m:r>
                                  <m:rPr>
                                    <m:sty m:val="p"/>
                                  </m:rPr>
                                  <a:rPr lang="fr-FR" sz="1600" b="0" i="0" smtClean="0">
                                    <a:solidFill>
                                      <a:schemeClr val="tx1">
                                        <a:lumMod val="50000"/>
                                      </a:schemeClr>
                                    </a:solidFill>
                                    <a:latin typeface="Cambria Math" panose="02040503050406030204" pitchFamily="18" charset="0"/>
                                  </a:rPr>
                                  <m:t>P</m:t>
                                </m:r>
                                <m:r>
                                  <a:rPr lang="fr-FR" sz="1600" b="0" i="1" smtClean="0">
                                    <a:solidFill>
                                      <a:schemeClr val="tx1">
                                        <a:lumMod val="50000"/>
                                      </a:schemeClr>
                                    </a:solidFill>
                                    <a:latin typeface="Cambria Math" panose="02040503050406030204" pitchFamily="18" charset="0"/>
                                  </a:rPr>
                                  <m:t>(</m:t>
                                </m:r>
                                <m:r>
                                  <a:rPr lang="fr-FR" sz="1600" b="0" i="1" smtClean="0">
                                    <a:solidFill>
                                      <a:schemeClr val="tx1">
                                        <a:lumMod val="50000"/>
                                      </a:schemeClr>
                                    </a:solidFill>
                                    <a:latin typeface="Cambria Math" panose="02040503050406030204" pitchFamily="18" charset="0"/>
                                  </a:rPr>
                                  <m:t>𝑌</m:t>
                                </m:r>
                                <m:r>
                                  <a:rPr lang="fr-FR" sz="1600" b="0" i="1" smtClean="0">
                                    <a:solidFill>
                                      <a:schemeClr val="tx1">
                                        <a:lumMod val="50000"/>
                                      </a:schemeClr>
                                    </a:solidFill>
                                    <a:latin typeface="Cambria Math" panose="02040503050406030204" pitchFamily="18" charset="0"/>
                                  </a:rPr>
                                  <m:t>=0|</m:t>
                                </m:r>
                                <m:r>
                                  <a:rPr lang="fr-FR" sz="1600" b="0" i="1" smtClean="0">
                                    <a:solidFill>
                                      <a:schemeClr val="tx1">
                                        <a:lumMod val="50000"/>
                                      </a:schemeClr>
                                    </a:solidFill>
                                    <a:latin typeface="Cambria Math" panose="02040503050406030204" pitchFamily="18" charset="0"/>
                                  </a:rPr>
                                  <m:t>𝑥</m:t>
                                </m:r>
                                <m:r>
                                  <a:rPr lang="fr-FR" sz="1600" b="0" i="1" smtClean="0">
                                    <a:solidFill>
                                      <a:schemeClr val="tx1">
                                        <a:lumMod val="50000"/>
                                      </a:schemeClr>
                                    </a:solidFill>
                                    <a:latin typeface="Cambria Math" panose="02040503050406030204" pitchFamily="18" charset="0"/>
                                  </a:rPr>
                                  <m:t>)</m:t>
                                </m:r>
                              </m:e>
                              <m:e>
                                <m:r>
                                  <m:rPr>
                                    <m:sty m:val="p"/>
                                  </m:rPr>
                                  <a:rPr lang="fr-FR" sz="1600" b="0" i="0" smtClean="0">
                                    <a:solidFill>
                                      <a:schemeClr val="tx1">
                                        <a:lumMod val="50000"/>
                                      </a:schemeClr>
                                    </a:solidFill>
                                    <a:latin typeface="Cambria Math" panose="02040503050406030204" pitchFamily="18" charset="0"/>
                                  </a:rPr>
                                  <m:t>si</m:t>
                                </m:r>
                                <m:r>
                                  <a:rPr lang="fr-FR" sz="1600" b="0" i="0" smtClean="0">
                                    <a:solidFill>
                                      <a:schemeClr val="tx1">
                                        <a:lumMod val="50000"/>
                                      </a:schemeClr>
                                    </a:solidFill>
                                    <a:latin typeface="Cambria Math" panose="02040503050406030204" pitchFamily="18" charset="0"/>
                                  </a:rPr>
                                  <m:t> </m:t>
                                </m:r>
                                <m:r>
                                  <m:rPr>
                                    <m:sty m:val="p"/>
                                  </m:rPr>
                                  <a:rPr lang="fr-FR" sz="1600" b="0" i="0" smtClean="0">
                                    <a:solidFill>
                                      <a:schemeClr val="tx1">
                                        <a:lumMod val="50000"/>
                                      </a:schemeClr>
                                    </a:solidFill>
                                    <a:latin typeface="Cambria Math" panose="02040503050406030204" pitchFamily="18" charset="0"/>
                                  </a:rPr>
                                  <m:t>on</m:t>
                                </m:r>
                                <m:r>
                                  <a:rPr lang="fr-FR" sz="1600" b="0" i="0" smtClean="0">
                                    <a:solidFill>
                                      <a:schemeClr val="tx1">
                                        <a:lumMod val="50000"/>
                                      </a:schemeClr>
                                    </a:solidFill>
                                    <a:latin typeface="Cambria Math" panose="02040503050406030204" pitchFamily="18" charset="0"/>
                                  </a:rPr>
                                  <m:t> </m:t>
                                </m:r>
                                <m:r>
                                  <m:rPr>
                                    <m:sty m:val="p"/>
                                  </m:rPr>
                                  <a:rPr lang="fr-FR" sz="1600" b="0" i="0" smtClean="0">
                                    <a:solidFill>
                                      <a:schemeClr val="tx1">
                                        <a:lumMod val="50000"/>
                                      </a:schemeClr>
                                    </a:solidFill>
                                    <a:latin typeface="Cambria Math" panose="02040503050406030204" pitchFamily="18" charset="0"/>
                                  </a:rPr>
                                  <m:t>a</m:t>
                                </m:r>
                                <m:r>
                                  <a:rPr lang="fr-FR" sz="1600" b="0" i="0" smtClean="0">
                                    <a:solidFill>
                                      <a:schemeClr val="tx1">
                                        <a:lumMod val="50000"/>
                                      </a:schemeClr>
                                    </a:solidFill>
                                    <a:latin typeface="Cambria Math" panose="02040503050406030204" pitchFamily="18" charset="0"/>
                                  </a:rPr>
                                  <m:t> </m:t>
                                </m:r>
                                <m:r>
                                  <m:rPr>
                                    <m:sty m:val="p"/>
                                  </m:rPr>
                                  <a:rPr lang="fr-FR" sz="1600" b="0" i="0" smtClean="0">
                                    <a:solidFill>
                                      <a:schemeClr val="tx1">
                                        <a:lumMod val="50000"/>
                                      </a:schemeClr>
                                    </a:solidFill>
                                    <a:latin typeface="Cambria Math" panose="02040503050406030204" pitchFamily="18" charset="0"/>
                                  </a:rPr>
                                  <m:t>d</m:t>
                                </m:r>
                                <m:r>
                                  <a:rPr lang="fr-FR" sz="1600" b="0" i="0" smtClean="0">
                                    <a:solidFill>
                                      <a:schemeClr val="tx1">
                                        <a:lumMod val="50000"/>
                                      </a:schemeClr>
                                    </a:solidFill>
                                    <a:latin typeface="Cambria Math" panose="02040503050406030204" pitchFamily="18" charset="0"/>
                                  </a:rPr>
                                  <m:t>é</m:t>
                                </m:r>
                                <m:r>
                                  <m:rPr>
                                    <m:sty m:val="p"/>
                                  </m:rPr>
                                  <a:rPr lang="fr-FR" sz="1600" b="0" i="0" smtClean="0">
                                    <a:solidFill>
                                      <a:schemeClr val="tx1">
                                        <a:lumMod val="50000"/>
                                      </a:schemeClr>
                                    </a:solidFill>
                                    <a:latin typeface="Cambria Math" panose="02040503050406030204" pitchFamily="18" charset="0"/>
                                  </a:rPr>
                                  <m:t>cid</m:t>
                                </m:r>
                                <m:r>
                                  <a:rPr lang="fr-FR" sz="1600" b="0" i="0" smtClean="0">
                                    <a:solidFill>
                                      <a:schemeClr val="tx1">
                                        <a:lumMod val="50000"/>
                                      </a:schemeClr>
                                    </a:solidFill>
                                    <a:latin typeface="Cambria Math" panose="02040503050406030204" pitchFamily="18" charset="0"/>
                                  </a:rPr>
                                  <m:t>é </m:t>
                                </m:r>
                                <m:r>
                                  <a:rPr lang="fr-FR" sz="1600" b="0" i="1" smtClean="0">
                                    <a:solidFill>
                                      <a:schemeClr val="tx1">
                                        <a:lumMod val="50000"/>
                                      </a:schemeClr>
                                    </a:solidFill>
                                    <a:latin typeface="Cambria Math" panose="02040503050406030204" pitchFamily="18" charset="0"/>
                                  </a:rPr>
                                  <m:t>1</m:t>
                                </m:r>
                              </m:e>
                            </m:mr>
                          </m:m>
                        </m:e>
                      </m:d>
                    </m:oMath>
                  </m:oMathPara>
                </a14:m>
                <a:endParaRPr lang="fr-FR" sz="1600" b="0" dirty="0" smtClean="0">
                  <a:solidFill>
                    <a:schemeClr val="tx1">
                      <a:lumMod val="50000"/>
                    </a:schemeClr>
                  </a:solidFill>
                </a:endParaRPr>
              </a:p>
              <a:p>
                <a:pPr marL="0" indent="0" algn="just">
                  <a:spcBef>
                    <a:spcPts val="600"/>
                  </a:spcBef>
                  <a:buFont typeface="Wingdings 3" panose="05040102010807070707" pitchFamily="18" charset="2"/>
                  <a:buNone/>
                </a:pPr>
                <a:r>
                  <a:rPr lang="fr-FR" sz="1600" b="0" dirty="0" smtClean="0">
                    <a:solidFill>
                      <a:schemeClr val="tx1">
                        <a:lumMod val="50000"/>
                      </a:schemeClr>
                    </a:solidFill>
                  </a:rPr>
                  <a:t>On cherche à minimiser </a:t>
                </a:r>
              </a:p>
              <a:p>
                <a:pPr marL="0" indent="0" algn="just">
                  <a:spcBef>
                    <a:spcPts val="600"/>
                  </a:spcBef>
                  <a:buFont typeface="Wingdings 3" panose="05040102010807070707" pitchFamily="18" charset="2"/>
                  <a:buNone/>
                </a:pPr>
                <a14:m>
                  <m:oMathPara xmlns:m="http://schemas.openxmlformats.org/officeDocument/2006/math">
                    <m:oMathParaPr>
                      <m:jc m:val="centerGroup"/>
                    </m:oMathParaPr>
                    <m:oMath xmlns:m="http://schemas.openxmlformats.org/officeDocument/2006/math">
                      <m:r>
                        <m:rPr>
                          <m:sty m:val="p"/>
                        </m:rPr>
                        <a:rPr lang="fr-FR" sz="1600" b="0" i="0" smtClean="0">
                          <a:solidFill>
                            <a:schemeClr val="tx1">
                              <a:lumMod val="50000"/>
                            </a:schemeClr>
                          </a:solidFill>
                          <a:latin typeface="Cambria Math" panose="02040503050406030204" pitchFamily="18" charset="0"/>
                        </a:rPr>
                        <m:t>P</m:t>
                      </m:r>
                      <m:d>
                        <m:dPr>
                          <m:ctrlPr>
                            <a:rPr lang="fr-FR" sz="1600" b="0" i="1" smtClean="0">
                              <a:solidFill>
                                <a:schemeClr val="tx1">
                                  <a:lumMod val="50000"/>
                                </a:schemeClr>
                              </a:solidFill>
                              <a:latin typeface="Cambria Math" panose="02040503050406030204" pitchFamily="18" charset="0"/>
                            </a:rPr>
                          </m:ctrlPr>
                        </m:dPr>
                        <m:e>
                          <m:r>
                            <m:rPr>
                              <m:sty m:val="p"/>
                            </m:rPr>
                            <a:rPr lang="fr-FR" sz="1600" b="0" i="0" smtClean="0">
                              <a:solidFill>
                                <a:schemeClr val="tx1">
                                  <a:lumMod val="50000"/>
                                </a:schemeClr>
                              </a:solidFill>
                              <a:latin typeface="Cambria Math" panose="02040503050406030204" pitchFamily="18" charset="0"/>
                            </a:rPr>
                            <m:t>erreur</m:t>
                          </m:r>
                        </m:e>
                      </m:d>
                      <m:r>
                        <a:rPr lang="fr-FR" sz="1600" b="0" i="0" smtClean="0">
                          <a:solidFill>
                            <a:schemeClr val="tx1">
                              <a:lumMod val="50000"/>
                            </a:schemeClr>
                          </a:solidFill>
                          <a:latin typeface="Cambria Math" panose="02040503050406030204" pitchFamily="18" charset="0"/>
                        </a:rPr>
                        <m:t>=</m:t>
                      </m:r>
                      <m:nary>
                        <m:naryPr>
                          <m:limLoc m:val="undOvr"/>
                          <m:subHide m:val="on"/>
                          <m:supHide m:val="on"/>
                          <m:ctrlPr>
                            <a:rPr lang="fr-FR" sz="1600" b="0" i="1" smtClean="0">
                              <a:solidFill>
                                <a:schemeClr val="tx1">
                                  <a:lumMod val="50000"/>
                                </a:schemeClr>
                              </a:solidFill>
                              <a:latin typeface="Cambria Math" panose="02040503050406030204" pitchFamily="18" charset="0"/>
                            </a:rPr>
                          </m:ctrlPr>
                        </m:naryPr>
                        <m:sub/>
                        <m:sup/>
                        <m:e>
                          <m:r>
                            <m:rPr>
                              <m:sty m:val="p"/>
                            </m:rPr>
                            <a:rPr lang="fr-FR" sz="1600" b="0" i="0" smtClean="0">
                              <a:solidFill>
                                <a:schemeClr val="tx1">
                                  <a:lumMod val="50000"/>
                                </a:schemeClr>
                              </a:solidFill>
                              <a:latin typeface="Cambria Math" panose="02040503050406030204" pitchFamily="18" charset="0"/>
                            </a:rPr>
                            <m:t>P</m:t>
                          </m:r>
                          <m:d>
                            <m:dPr>
                              <m:ctrlPr>
                                <a:rPr lang="fr-FR" sz="1600" b="0" i="1" smtClean="0">
                                  <a:solidFill>
                                    <a:schemeClr val="tx1">
                                      <a:lumMod val="50000"/>
                                    </a:schemeClr>
                                  </a:solidFill>
                                  <a:latin typeface="Cambria Math" panose="02040503050406030204" pitchFamily="18" charset="0"/>
                                </a:rPr>
                              </m:ctrlPr>
                            </m:dPr>
                            <m:e>
                              <m:r>
                                <m:rPr>
                                  <m:sty m:val="p"/>
                                </m:rPr>
                                <a:rPr lang="fr-FR" sz="1600" b="0" i="0" smtClean="0">
                                  <a:solidFill>
                                    <a:schemeClr val="tx1">
                                      <a:lumMod val="50000"/>
                                    </a:schemeClr>
                                  </a:solidFill>
                                  <a:latin typeface="Cambria Math" panose="02040503050406030204" pitchFamily="18" charset="0"/>
                                </a:rPr>
                                <m:t>erreur</m:t>
                              </m:r>
                            </m:e>
                            <m:e>
                              <m:r>
                                <a:rPr lang="fr-FR" sz="1600" b="0" i="1" smtClean="0">
                                  <a:solidFill>
                                    <a:schemeClr val="tx1">
                                      <a:lumMod val="50000"/>
                                    </a:schemeClr>
                                  </a:solidFill>
                                  <a:latin typeface="Cambria Math" panose="02040503050406030204" pitchFamily="18" charset="0"/>
                                </a:rPr>
                                <m:t>𝑥</m:t>
                              </m:r>
                            </m:e>
                          </m:d>
                          <m:r>
                            <a:rPr lang="fr-FR" sz="1600" b="0" i="1" smtClean="0">
                              <a:solidFill>
                                <a:schemeClr val="tx1">
                                  <a:lumMod val="50000"/>
                                </a:schemeClr>
                              </a:solidFill>
                              <a:latin typeface="Cambria Math" panose="02040503050406030204" pitchFamily="18" charset="0"/>
                            </a:rPr>
                            <m:t>𝑝</m:t>
                          </m:r>
                          <m:d>
                            <m:dPr>
                              <m:ctrlPr>
                                <a:rPr lang="fr-FR" sz="1600" b="0" i="1" smtClean="0">
                                  <a:solidFill>
                                    <a:schemeClr val="tx1">
                                      <a:lumMod val="50000"/>
                                    </a:schemeClr>
                                  </a:solidFill>
                                  <a:latin typeface="Cambria Math" panose="02040503050406030204" pitchFamily="18" charset="0"/>
                                </a:rPr>
                              </m:ctrlPr>
                            </m:dPr>
                            <m:e>
                              <m:r>
                                <a:rPr lang="fr-FR" sz="1600" b="0" i="1" smtClean="0">
                                  <a:solidFill>
                                    <a:schemeClr val="tx1">
                                      <a:lumMod val="50000"/>
                                    </a:schemeClr>
                                  </a:solidFill>
                                  <a:latin typeface="Cambria Math" panose="02040503050406030204" pitchFamily="18" charset="0"/>
                                </a:rPr>
                                <m:t>𝑥</m:t>
                              </m:r>
                            </m:e>
                          </m:d>
                          <m:r>
                            <m:rPr>
                              <m:sty m:val="p"/>
                            </m:rPr>
                            <a:rPr lang="fr-FR" sz="1600" b="0" i="0" smtClean="0">
                              <a:solidFill>
                                <a:schemeClr val="tx1">
                                  <a:lumMod val="50000"/>
                                </a:schemeClr>
                              </a:solidFill>
                              <a:latin typeface="Cambria Math" panose="02040503050406030204" pitchFamily="18" charset="0"/>
                            </a:rPr>
                            <m:t>d</m:t>
                          </m:r>
                          <m:r>
                            <a:rPr lang="fr-FR" sz="1600" b="0" i="1" smtClean="0">
                              <a:solidFill>
                                <a:schemeClr val="tx1">
                                  <a:lumMod val="50000"/>
                                </a:schemeClr>
                              </a:solidFill>
                              <a:latin typeface="Cambria Math" panose="02040503050406030204" pitchFamily="18" charset="0"/>
                            </a:rPr>
                            <m:t>𝑥</m:t>
                          </m:r>
                          <m:r>
                            <a:rPr lang="fr-FR" sz="1600" b="0" i="1" smtClean="0">
                              <a:solidFill>
                                <a:schemeClr val="tx1">
                                  <a:lumMod val="50000"/>
                                </a:schemeClr>
                              </a:solidFill>
                              <a:latin typeface="Cambria Math" panose="02040503050406030204" pitchFamily="18" charset="0"/>
                            </a:rPr>
                            <m:t>.</m:t>
                          </m:r>
                        </m:e>
                      </m:nary>
                    </m:oMath>
                  </m:oMathPara>
                </a14:m>
                <a:endParaRPr lang="fr-FR" sz="1600" b="0" dirty="0" smtClean="0">
                  <a:solidFill>
                    <a:schemeClr val="tx1">
                      <a:lumMod val="50000"/>
                    </a:schemeClr>
                  </a:solidFill>
                </a:endParaRPr>
              </a:p>
              <a:p>
                <a:pPr marL="0" indent="0">
                  <a:buFont typeface="Wingdings 3" panose="05040102010807070707" pitchFamily="18" charset="2"/>
                  <a:buNone/>
                </a:pPr>
                <a:r>
                  <a:rPr lang="fr-FR" sz="1600" b="0" dirty="0" smtClean="0">
                    <a:solidFill>
                      <a:schemeClr val="tx1">
                        <a:lumMod val="50000"/>
                      </a:schemeClr>
                    </a:solidFill>
                  </a:rPr>
                  <a:t>Montrer qu’on retrouve la règle de décision du maximum </a:t>
                </a:r>
                <a:r>
                  <a:rPr lang="fr-FR" sz="1600" b="0" i="1" dirty="0" smtClean="0">
                    <a:solidFill>
                      <a:schemeClr val="tx1">
                        <a:lumMod val="50000"/>
                      </a:schemeClr>
                    </a:solidFill>
                  </a:rPr>
                  <a:t>a posteriori</a:t>
                </a:r>
                <a:r>
                  <a:rPr lang="fr-FR" sz="1600" b="0" dirty="0" smtClean="0">
                    <a:solidFill>
                      <a:schemeClr val="tx1">
                        <a:lumMod val="50000"/>
                      </a:schemeClr>
                    </a:solidFill>
                  </a:rPr>
                  <a:t>. Calculer </a:t>
                </a:r>
                <a14:m>
                  <m:oMath xmlns:m="http://schemas.openxmlformats.org/officeDocument/2006/math">
                    <m:r>
                      <m:rPr>
                        <m:sty m:val="p"/>
                      </m:rPr>
                      <a:rPr lang="fr-FR" sz="1600" b="0" i="0" smtClean="0">
                        <a:solidFill>
                          <a:schemeClr val="tx1">
                            <a:lumMod val="50000"/>
                          </a:schemeClr>
                        </a:solidFill>
                        <a:latin typeface="Cambria Math" panose="02040503050406030204" pitchFamily="18" charset="0"/>
                      </a:rPr>
                      <m:t>P</m:t>
                    </m:r>
                    <m:d>
                      <m:dPr>
                        <m:ctrlPr>
                          <a:rPr lang="fr-FR" sz="1600" b="0" i="1" smtClean="0">
                            <a:solidFill>
                              <a:schemeClr val="tx1">
                                <a:lumMod val="50000"/>
                              </a:schemeClr>
                            </a:solidFill>
                            <a:latin typeface="Cambria Math" panose="02040503050406030204" pitchFamily="18" charset="0"/>
                          </a:rPr>
                        </m:ctrlPr>
                      </m:dPr>
                      <m:e>
                        <m:r>
                          <m:rPr>
                            <m:sty m:val="p"/>
                          </m:rPr>
                          <a:rPr lang="fr-FR" sz="1600" b="0" i="0" smtClean="0">
                            <a:solidFill>
                              <a:schemeClr val="tx1">
                                <a:lumMod val="50000"/>
                              </a:schemeClr>
                            </a:solidFill>
                            <a:latin typeface="Cambria Math" panose="02040503050406030204" pitchFamily="18" charset="0"/>
                          </a:rPr>
                          <m:t>erreur</m:t>
                        </m:r>
                      </m:e>
                    </m:d>
                    <m:r>
                      <a:rPr lang="fr-FR" sz="1600" b="0" i="1" smtClean="0">
                        <a:solidFill>
                          <a:schemeClr val="tx1">
                            <a:lumMod val="50000"/>
                          </a:schemeClr>
                        </a:solidFill>
                        <a:latin typeface="Cambria Math" panose="02040503050406030204" pitchFamily="18" charset="0"/>
                      </a:rPr>
                      <m:t>.</m:t>
                    </m:r>
                  </m:oMath>
                </a14:m>
                <a:endParaRPr lang="fr-FR" sz="1600" b="0" dirty="0" smtClean="0">
                  <a:solidFill>
                    <a:schemeClr val="tx1">
                      <a:lumMod val="50000"/>
                    </a:schemeClr>
                  </a:solidFill>
                </a:endParaRPr>
              </a:p>
            </p:txBody>
          </p:sp>
        </mc:Choice>
        <mc:Fallback xmlns="">
          <p:sp>
            <p:nvSpPr>
              <p:cNvPr id="18" name="Espace réservé du contenu 4"/>
              <p:cNvSpPr txBox="1">
                <a:spLocks noRot="1" noChangeAspect="1" noMove="1" noResize="1" noEditPoints="1" noAdjustHandles="1" noChangeArrowheads="1" noChangeShapeType="1" noTextEdit="1"/>
              </p:cNvSpPr>
              <p:nvPr/>
            </p:nvSpPr>
            <p:spPr>
              <a:xfrm>
                <a:off x="145155" y="2070496"/>
                <a:ext cx="5036445" cy="3032267"/>
              </a:xfrm>
              <a:prstGeom prst="rect">
                <a:avLst/>
              </a:prstGeom>
              <a:blipFill>
                <a:blip r:embed="rId5"/>
                <a:stretch>
                  <a:fillRect/>
                </a:stretch>
              </a:blipFill>
            </p:spPr>
            <p:txBody>
              <a:bodyPr/>
              <a:lstStyle/>
              <a:p>
                <a:r>
                  <a:rPr lang="en-US">
                    <a:noFill/>
                  </a:rPr>
                  <a:t> </a:t>
                </a:r>
              </a:p>
            </p:txBody>
          </p:sp>
        </mc:Fallback>
      </mc:AlternateContent>
      <p:sp>
        <p:nvSpPr>
          <p:cNvPr id="6" name="Rectangle 5"/>
          <p:cNvSpPr/>
          <p:nvPr/>
        </p:nvSpPr>
        <p:spPr>
          <a:xfrm>
            <a:off x="5563312" y="2307364"/>
            <a:ext cx="1538243" cy="2068083"/>
          </a:xfrm>
          <a:prstGeom prst="rect">
            <a:avLst/>
          </a:prstGeom>
          <a:solidFill>
            <a:srgbClr val="C0000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122337" y="2307363"/>
            <a:ext cx="1753481" cy="2068083"/>
          </a:xfrm>
          <a:prstGeom prst="rect">
            <a:avLst/>
          </a:prstGeom>
          <a:solidFill>
            <a:srgbClr val="0070C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ZoneTexte 6"/>
              <p:cNvSpPr txBox="1"/>
              <p:nvPr/>
            </p:nvSpPr>
            <p:spPr>
              <a:xfrm>
                <a:off x="5755828" y="2014732"/>
                <a:ext cx="1172052" cy="307777"/>
              </a:xfrm>
              <a:prstGeom prst="rect">
                <a:avLst/>
              </a:prstGeom>
              <a:noFill/>
            </p:spPr>
            <p:txBody>
              <a:bodyPr wrap="none" rtlCol="0">
                <a:spAutoFit/>
              </a:bodyPr>
              <a:lstStyle/>
              <a:p>
                <a:pPr algn="l"/>
                <a:r>
                  <a:rPr lang="en-US" sz="1400" dirty="0" smtClean="0">
                    <a:solidFill>
                      <a:srgbClr val="C00000"/>
                    </a:solidFill>
                  </a:rPr>
                  <a:t>Choisir </a:t>
                </a:r>
                <a14:m>
                  <m:oMath xmlns:m="http://schemas.openxmlformats.org/officeDocument/2006/math">
                    <m:r>
                      <a:rPr lang="fr-FR" sz="1400" b="0" i="1" smtClean="0">
                        <a:solidFill>
                          <a:srgbClr val="C00000"/>
                        </a:solidFill>
                        <a:latin typeface="Cambria Math" panose="02040503050406030204" pitchFamily="18" charset="0"/>
                      </a:rPr>
                      <m:t>𝑌</m:t>
                    </m:r>
                    <m:r>
                      <a:rPr lang="fr-FR" sz="1400" b="0" i="1" smtClean="0">
                        <a:solidFill>
                          <a:srgbClr val="C00000"/>
                        </a:solidFill>
                        <a:latin typeface="Cambria Math" panose="02040503050406030204" pitchFamily="18" charset="0"/>
                      </a:rPr>
                      <m:t>=0</m:t>
                    </m:r>
                  </m:oMath>
                </a14:m>
                <a:endParaRPr lang="en-US" sz="1400" dirty="0">
                  <a:solidFill>
                    <a:srgbClr val="C00000"/>
                  </a:solidFill>
                </a:endParaRPr>
              </a:p>
            </p:txBody>
          </p:sp>
        </mc:Choice>
        <mc:Fallback xmlns="">
          <p:sp>
            <p:nvSpPr>
              <p:cNvPr id="7" name="ZoneTexte 6"/>
              <p:cNvSpPr txBox="1">
                <a:spLocks noRot="1" noChangeAspect="1" noMove="1" noResize="1" noEditPoints="1" noAdjustHandles="1" noChangeArrowheads="1" noChangeShapeType="1" noTextEdit="1"/>
              </p:cNvSpPr>
              <p:nvPr/>
            </p:nvSpPr>
            <p:spPr>
              <a:xfrm>
                <a:off x="5755828" y="2014732"/>
                <a:ext cx="1172052" cy="307777"/>
              </a:xfrm>
              <a:prstGeom prst="rect">
                <a:avLst/>
              </a:prstGeom>
              <a:blipFill>
                <a:blip r:embed="rId6"/>
                <a:stretch>
                  <a:fillRect l="-1563" t="-4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ZoneTexte 10"/>
              <p:cNvSpPr txBox="1"/>
              <p:nvPr/>
            </p:nvSpPr>
            <p:spPr>
              <a:xfrm>
                <a:off x="7408341" y="1992822"/>
                <a:ext cx="1172052" cy="307777"/>
              </a:xfrm>
              <a:prstGeom prst="rect">
                <a:avLst/>
              </a:prstGeom>
              <a:noFill/>
            </p:spPr>
            <p:txBody>
              <a:bodyPr wrap="none" rtlCol="0">
                <a:spAutoFit/>
              </a:bodyPr>
              <a:lstStyle/>
              <a:p>
                <a:pPr algn="l"/>
                <a:r>
                  <a:rPr lang="en-US" sz="1400" dirty="0" smtClean="0">
                    <a:solidFill>
                      <a:srgbClr val="0070C0"/>
                    </a:solidFill>
                  </a:rPr>
                  <a:t>Choisir </a:t>
                </a:r>
                <a14:m>
                  <m:oMath xmlns:m="http://schemas.openxmlformats.org/officeDocument/2006/math">
                    <m:r>
                      <a:rPr lang="fr-FR" sz="1400" b="0" i="1" smtClean="0">
                        <a:solidFill>
                          <a:srgbClr val="0070C0"/>
                        </a:solidFill>
                        <a:latin typeface="Cambria Math" panose="02040503050406030204" pitchFamily="18" charset="0"/>
                      </a:rPr>
                      <m:t>𝑌</m:t>
                    </m:r>
                    <m:r>
                      <a:rPr lang="fr-FR" sz="1400" b="0" i="1" smtClean="0">
                        <a:solidFill>
                          <a:srgbClr val="0070C0"/>
                        </a:solidFill>
                        <a:latin typeface="Cambria Math" panose="02040503050406030204" pitchFamily="18" charset="0"/>
                      </a:rPr>
                      <m:t>=1</m:t>
                    </m:r>
                  </m:oMath>
                </a14:m>
                <a:endParaRPr lang="en-US" sz="1400" dirty="0">
                  <a:solidFill>
                    <a:srgbClr val="0070C0"/>
                  </a:solidFill>
                </a:endParaRPr>
              </a:p>
            </p:txBody>
          </p:sp>
        </mc:Choice>
        <mc:Fallback xmlns="">
          <p:sp>
            <p:nvSpPr>
              <p:cNvPr id="11" name="ZoneTexte 10"/>
              <p:cNvSpPr txBox="1">
                <a:spLocks noRot="1" noChangeAspect="1" noMove="1" noResize="1" noEditPoints="1" noAdjustHandles="1" noChangeArrowheads="1" noChangeShapeType="1" noTextEdit="1"/>
              </p:cNvSpPr>
              <p:nvPr/>
            </p:nvSpPr>
            <p:spPr>
              <a:xfrm>
                <a:off x="7408341" y="1992822"/>
                <a:ext cx="1172052" cy="307777"/>
              </a:xfrm>
              <a:prstGeom prst="rect">
                <a:avLst/>
              </a:prstGeom>
              <a:blipFill>
                <a:blip r:embed="rId7"/>
                <a:stretch>
                  <a:fillRect l="-1554" t="-4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Espace réservé du contenu 4"/>
              <p:cNvSpPr txBox="1">
                <a:spLocks/>
              </p:cNvSpPr>
              <p:nvPr/>
            </p:nvSpPr>
            <p:spPr>
              <a:xfrm>
                <a:off x="162309" y="5089625"/>
                <a:ext cx="5019291" cy="1437022"/>
              </a:xfrm>
              <a:prstGeom prst="rect">
                <a:avLst/>
              </a:prstGeom>
            </p:spPr>
            <p:txBody>
              <a:bodyPr vert="horz" wrap="square" lIns="127723" tIns="63862" rIns="127723" bIns="63862" rtlCol="0">
                <a:spAutoFit/>
              </a:bodyPr>
              <a:lstStyle>
                <a:lvl1pPr marL="239481" indent="-239481" algn="l" defTabSz="957925" rtl="0" eaLnBrk="1" latinLnBrk="0" hangingPunct="1">
                  <a:lnSpc>
                    <a:spcPct val="100000"/>
                  </a:lnSpc>
                  <a:spcBef>
                    <a:spcPts val="0"/>
                  </a:spcBef>
                  <a:buClr>
                    <a:srgbClr val="548235"/>
                  </a:buClr>
                  <a:buSzPct val="80000"/>
                  <a:buFont typeface="Wingdings 3" panose="05040102010807070707" pitchFamily="18" charset="2"/>
                  <a:buChar char=""/>
                  <a:defRPr sz="1800" b="1" kern="1200">
                    <a:solidFill>
                      <a:schemeClr val="bg2">
                        <a:lumMod val="50000"/>
                      </a:schemeClr>
                    </a:solidFill>
                    <a:latin typeface="Calibri" charset="0"/>
                    <a:ea typeface="Calibri" charset="0"/>
                    <a:cs typeface="Calibri" charset="0"/>
                  </a:defRPr>
                </a:lvl1pPr>
                <a:lvl2pPr marL="718444" indent="-239481" algn="l" defTabSz="957925" rtl="0" eaLnBrk="1" latinLnBrk="0" hangingPunct="1">
                  <a:lnSpc>
                    <a:spcPct val="100000"/>
                  </a:lnSpc>
                  <a:spcBef>
                    <a:spcPts val="0"/>
                  </a:spcBef>
                  <a:buClr>
                    <a:srgbClr val="548235"/>
                  </a:buClr>
                  <a:buFont typeface="Calibri" panose="020F0502020204030204" pitchFamily="34" charset="0"/>
                  <a:buChar char="-"/>
                  <a:defRPr sz="1600" kern="1200">
                    <a:solidFill>
                      <a:schemeClr val="bg2">
                        <a:lumMod val="50000"/>
                      </a:schemeClr>
                    </a:solidFill>
                    <a:latin typeface="Calibri" charset="0"/>
                    <a:ea typeface="Calibri" charset="0"/>
                    <a:cs typeface="Calibri" charset="0"/>
                  </a:defRPr>
                </a:lvl2pPr>
                <a:lvl3pPr marL="1197407" indent="-239481" algn="l" defTabSz="957925" rtl="0" eaLnBrk="1" latinLnBrk="0" hangingPunct="1">
                  <a:lnSpc>
                    <a:spcPct val="100000"/>
                  </a:lnSpc>
                  <a:spcBef>
                    <a:spcPts val="0"/>
                  </a:spcBef>
                  <a:buClr>
                    <a:srgbClr val="548235"/>
                  </a:buClr>
                  <a:buFont typeface="Wingdings" panose="05000000000000000000" pitchFamily="2" charset="2"/>
                  <a:buChar char="§"/>
                  <a:defRPr sz="1400" kern="1200">
                    <a:solidFill>
                      <a:schemeClr val="bg2">
                        <a:lumMod val="50000"/>
                      </a:schemeClr>
                    </a:solidFill>
                    <a:latin typeface="Calibri" charset="0"/>
                    <a:ea typeface="Calibri" charset="0"/>
                    <a:cs typeface="Calibri" charset="0"/>
                  </a:defRPr>
                </a:lvl3pPr>
                <a:lvl4pPr marL="1676370" indent="-239481" algn="l" defTabSz="957925" rtl="0" eaLnBrk="1" latinLnBrk="0" hangingPunct="1">
                  <a:lnSpc>
                    <a:spcPct val="100000"/>
                  </a:lnSpc>
                  <a:spcBef>
                    <a:spcPts val="0"/>
                  </a:spcBef>
                  <a:buClr>
                    <a:srgbClr val="548235"/>
                  </a:buClr>
                  <a:buFont typeface="Calibri" panose="020F0502020204030204" pitchFamily="34" charset="0"/>
                  <a:buChar char="-"/>
                  <a:defRPr sz="1200" kern="1200">
                    <a:solidFill>
                      <a:schemeClr val="bg2">
                        <a:lumMod val="50000"/>
                      </a:schemeClr>
                    </a:solidFill>
                    <a:latin typeface="Calibri" charset="0"/>
                    <a:ea typeface="Calibri" charset="0"/>
                    <a:cs typeface="Calibri" charset="0"/>
                  </a:defRPr>
                </a:lvl4pPr>
                <a:lvl5pPr marL="2155332" indent="-239481" algn="l" defTabSz="957925" rtl="0" eaLnBrk="1" latinLnBrk="0" hangingPunct="1">
                  <a:lnSpc>
                    <a:spcPct val="100000"/>
                  </a:lnSpc>
                  <a:spcBef>
                    <a:spcPts val="0"/>
                  </a:spcBef>
                  <a:buClr>
                    <a:srgbClr val="548235"/>
                  </a:buClr>
                  <a:buFont typeface="Wingdings" panose="05000000000000000000" pitchFamily="2" charset="2"/>
                  <a:buChar char="§"/>
                  <a:defRPr sz="1200" kern="1200">
                    <a:solidFill>
                      <a:schemeClr val="bg2">
                        <a:lumMod val="50000"/>
                      </a:schemeClr>
                    </a:solidFill>
                    <a:latin typeface="Calibri" charset="0"/>
                    <a:ea typeface="Calibri" charset="0"/>
                    <a:cs typeface="Calibri" charset="0"/>
                  </a:defRPr>
                </a:lvl5pPr>
                <a:lvl6pPr marL="2634295"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6pPr>
                <a:lvl7pPr marL="3113258"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7pPr>
                <a:lvl8pPr marL="3592220"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8pPr>
                <a:lvl9pPr marL="4071183"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9pPr>
              </a:lstStyle>
              <a:p>
                <a:pPr marL="0" indent="0">
                  <a:spcBef>
                    <a:spcPts val="600"/>
                  </a:spcBef>
                  <a:buFont typeface="Wingdings 3" panose="05040102010807070707" pitchFamily="18" charset="2"/>
                  <a:buNone/>
                </a:pPr>
                <a:r>
                  <a:rPr lang="fr-FR" sz="1600" b="0" dirty="0" smtClean="0">
                    <a:solidFill>
                      <a:schemeClr val="bg1">
                        <a:lumMod val="50000"/>
                      </a:schemeClr>
                    </a:solidFill>
                  </a:rPr>
                  <a:t>Étant donné </a:t>
                </a:r>
                <a14:m>
                  <m:oMath xmlns:m="http://schemas.openxmlformats.org/officeDocument/2006/math">
                    <m:r>
                      <a:rPr lang="fr-FR" sz="1600" b="0" i="1" smtClean="0">
                        <a:solidFill>
                          <a:schemeClr val="bg1">
                            <a:lumMod val="50000"/>
                          </a:schemeClr>
                        </a:solidFill>
                        <a:latin typeface="Cambria Math" panose="02040503050406030204" pitchFamily="18" charset="0"/>
                      </a:rPr>
                      <m:t>𝑥</m:t>
                    </m:r>
                  </m:oMath>
                </a14:m>
                <a:r>
                  <a:rPr lang="fr-FR" sz="1600" b="0" dirty="0" smtClean="0">
                    <a:solidFill>
                      <a:schemeClr val="bg1">
                        <a:lumMod val="50000"/>
                      </a:schemeClr>
                    </a:solidFill>
                  </a:rPr>
                  <a:t> il faut donc :</a:t>
                </a:r>
              </a:p>
              <a:p>
                <a:pPr>
                  <a:spcBef>
                    <a:spcPts val="600"/>
                  </a:spcBef>
                  <a:buFontTx/>
                  <a:buChar char="-"/>
                </a:pPr>
                <a:r>
                  <a:rPr lang="fr-FR" sz="1600" b="0" dirty="0" smtClean="0">
                    <a:solidFill>
                      <a:schemeClr val="bg1">
                        <a:lumMod val="50000"/>
                      </a:schemeClr>
                    </a:solidFill>
                  </a:rPr>
                  <a:t>Choisir </a:t>
                </a:r>
                <a14:m>
                  <m:oMath xmlns:m="http://schemas.openxmlformats.org/officeDocument/2006/math">
                    <m:r>
                      <a:rPr lang="fr-FR" sz="1600" b="0" i="1" smtClean="0">
                        <a:solidFill>
                          <a:schemeClr val="bg1">
                            <a:lumMod val="50000"/>
                          </a:schemeClr>
                        </a:solidFill>
                        <a:latin typeface="Cambria Math" panose="02040503050406030204" pitchFamily="18" charset="0"/>
                      </a:rPr>
                      <m:t>𝑌</m:t>
                    </m:r>
                    <m:r>
                      <a:rPr lang="fr-FR" sz="1600" b="0" i="1" smtClean="0">
                        <a:solidFill>
                          <a:schemeClr val="bg1">
                            <a:lumMod val="50000"/>
                          </a:schemeClr>
                        </a:solidFill>
                        <a:latin typeface="Cambria Math" panose="02040503050406030204" pitchFamily="18" charset="0"/>
                      </a:rPr>
                      <m:t>=0</m:t>
                    </m:r>
                  </m:oMath>
                </a14:m>
                <a:r>
                  <a:rPr lang="fr-FR" sz="1600" b="0" dirty="0" smtClean="0">
                    <a:solidFill>
                      <a:schemeClr val="bg1">
                        <a:lumMod val="50000"/>
                      </a:schemeClr>
                    </a:solidFill>
                  </a:rPr>
                  <a:t> si </a:t>
                </a:r>
                <a14:m>
                  <m:oMath xmlns:m="http://schemas.openxmlformats.org/officeDocument/2006/math">
                    <m:r>
                      <m:rPr>
                        <m:sty m:val="p"/>
                      </m:rPr>
                      <a:rPr lang="fr-FR" sz="1600" b="0" i="0" smtClean="0">
                        <a:solidFill>
                          <a:schemeClr val="bg1">
                            <a:lumMod val="50000"/>
                          </a:schemeClr>
                        </a:solidFill>
                        <a:latin typeface="Cambria Math" panose="02040503050406030204" pitchFamily="18" charset="0"/>
                      </a:rPr>
                      <m:t>P</m:t>
                    </m:r>
                    <m:d>
                      <m:dPr>
                        <m:ctrlPr>
                          <a:rPr lang="fr-FR" sz="1600" b="0" i="1" smtClean="0">
                            <a:solidFill>
                              <a:schemeClr val="bg1">
                                <a:lumMod val="50000"/>
                              </a:schemeClr>
                            </a:solidFill>
                            <a:latin typeface="Cambria Math" panose="02040503050406030204" pitchFamily="18" charset="0"/>
                          </a:rPr>
                        </m:ctrlPr>
                      </m:dPr>
                      <m:e>
                        <m:r>
                          <a:rPr lang="fr-FR" sz="1600" b="0" i="1" smtClean="0">
                            <a:solidFill>
                              <a:schemeClr val="bg1">
                                <a:lumMod val="50000"/>
                              </a:schemeClr>
                            </a:solidFill>
                            <a:latin typeface="Cambria Math" panose="02040503050406030204" pitchFamily="18" charset="0"/>
                          </a:rPr>
                          <m:t>𝑌</m:t>
                        </m:r>
                        <m:r>
                          <a:rPr lang="fr-FR" sz="1600" b="0" i="1" smtClean="0">
                            <a:solidFill>
                              <a:schemeClr val="bg1">
                                <a:lumMod val="50000"/>
                              </a:schemeClr>
                            </a:solidFill>
                            <a:latin typeface="Cambria Math" panose="02040503050406030204" pitchFamily="18" charset="0"/>
                          </a:rPr>
                          <m:t>=1</m:t>
                        </m:r>
                      </m:e>
                      <m:e>
                        <m:r>
                          <a:rPr lang="fr-FR" sz="1600" b="0" i="1" smtClean="0">
                            <a:solidFill>
                              <a:schemeClr val="bg1">
                                <a:lumMod val="50000"/>
                              </a:schemeClr>
                            </a:solidFill>
                            <a:latin typeface="Cambria Math" panose="02040503050406030204" pitchFamily="18" charset="0"/>
                          </a:rPr>
                          <m:t>𝑥</m:t>
                        </m:r>
                      </m:e>
                    </m:d>
                    <m:r>
                      <a:rPr lang="fr-FR" sz="1600" b="0" i="1" smtClean="0">
                        <a:solidFill>
                          <a:schemeClr val="bg1">
                            <a:lumMod val="50000"/>
                          </a:schemeClr>
                        </a:solidFill>
                        <a:latin typeface="Cambria Math" panose="02040503050406030204" pitchFamily="18" charset="0"/>
                      </a:rPr>
                      <m:t>&lt;</m:t>
                    </m:r>
                    <m:r>
                      <m:rPr>
                        <m:sty m:val="p"/>
                      </m:rPr>
                      <a:rPr lang="fr-FR" sz="1600" b="0" i="0" smtClean="0">
                        <a:solidFill>
                          <a:schemeClr val="bg1">
                            <a:lumMod val="50000"/>
                          </a:schemeClr>
                        </a:solidFill>
                        <a:latin typeface="Cambria Math" panose="02040503050406030204" pitchFamily="18" charset="0"/>
                      </a:rPr>
                      <m:t>P</m:t>
                    </m:r>
                    <m:r>
                      <a:rPr lang="fr-FR" sz="1600" b="0" i="1" smtClean="0">
                        <a:solidFill>
                          <a:schemeClr val="bg1">
                            <a:lumMod val="50000"/>
                          </a:schemeClr>
                        </a:solidFill>
                        <a:latin typeface="Cambria Math" panose="02040503050406030204" pitchFamily="18" charset="0"/>
                      </a:rPr>
                      <m:t>(</m:t>
                    </m:r>
                    <m:r>
                      <a:rPr lang="fr-FR" sz="1600" b="0" i="1" smtClean="0">
                        <a:solidFill>
                          <a:schemeClr val="bg1">
                            <a:lumMod val="50000"/>
                          </a:schemeClr>
                        </a:solidFill>
                        <a:latin typeface="Cambria Math" panose="02040503050406030204" pitchFamily="18" charset="0"/>
                      </a:rPr>
                      <m:t>𝑌</m:t>
                    </m:r>
                    <m:r>
                      <a:rPr lang="fr-FR" sz="1600" b="0" i="1" smtClean="0">
                        <a:solidFill>
                          <a:schemeClr val="bg1">
                            <a:lumMod val="50000"/>
                          </a:schemeClr>
                        </a:solidFill>
                        <a:latin typeface="Cambria Math" panose="02040503050406030204" pitchFamily="18" charset="0"/>
                      </a:rPr>
                      <m:t>=0|</m:t>
                    </m:r>
                    <m:r>
                      <a:rPr lang="fr-FR" sz="1600" b="0" i="1" smtClean="0">
                        <a:solidFill>
                          <a:schemeClr val="bg1">
                            <a:lumMod val="50000"/>
                          </a:schemeClr>
                        </a:solidFill>
                        <a:latin typeface="Cambria Math" panose="02040503050406030204" pitchFamily="18" charset="0"/>
                      </a:rPr>
                      <m:t>𝑥</m:t>
                    </m:r>
                    <m:r>
                      <a:rPr lang="fr-FR" sz="1600" b="0" i="1" smtClean="0">
                        <a:solidFill>
                          <a:schemeClr val="bg1">
                            <a:lumMod val="50000"/>
                          </a:schemeClr>
                        </a:solidFill>
                        <a:latin typeface="Cambria Math" panose="02040503050406030204" pitchFamily="18" charset="0"/>
                      </a:rPr>
                      <m:t>)</m:t>
                    </m:r>
                  </m:oMath>
                </a14:m>
                <a:r>
                  <a:rPr lang="fr-FR" sz="1600" b="0" dirty="0" smtClean="0">
                    <a:solidFill>
                      <a:schemeClr val="bg1">
                        <a:lumMod val="50000"/>
                      </a:schemeClr>
                    </a:solidFill>
                  </a:rPr>
                  <a:t> car alors </a:t>
                </a:r>
                <a14:m>
                  <m:oMath xmlns:m="http://schemas.openxmlformats.org/officeDocument/2006/math">
                    <m:r>
                      <m:rPr>
                        <m:sty m:val="p"/>
                      </m:rPr>
                      <a:rPr lang="fr-FR" sz="1600" b="0" i="0" smtClean="0">
                        <a:solidFill>
                          <a:schemeClr val="bg1">
                            <a:lumMod val="50000"/>
                          </a:schemeClr>
                        </a:solidFill>
                        <a:latin typeface="Cambria Math" panose="02040503050406030204" pitchFamily="18" charset="0"/>
                      </a:rPr>
                      <m:t>P</m:t>
                    </m:r>
                    <m:d>
                      <m:dPr>
                        <m:ctrlPr>
                          <a:rPr lang="fr-FR" sz="1600" b="0" i="1" smtClean="0">
                            <a:solidFill>
                              <a:schemeClr val="bg1">
                                <a:lumMod val="50000"/>
                              </a:schemeClr>
                            </a:solidFill>
                            <a:latin typeface="Cambria Math" panose="02040503050406030204" pitchFamily="18" charset="0"/>
                          </a:rPr>
                        </m:ctrlPr>
                      </m:dPr>
                      <m:e>
                        <m:r>
                          <m:rPr>
                            <m:sty m:val="p"/>
                          </m:rPr>
                          <a:rPr lang="fr-FR" sz="1600" b="0" i="0" smtClean="0">
                            <a:solidFill>
                              <a:schemeClr val="bg1">
                                <a:lumMod val="50000"/>
                              </a:schemeClr>
                            </a:solidFill>
                            <a:latin typeface="Cambria Math" panose="02040503050406030204" pitchFamily="18" charset="0"/>
                          </a:rPr>
                          <m:t>erreur</m:t>
                        </m:r>
                      </m:e>
                      <m:e>
                        <m:r>
                          <a:rPr lang="fr-FR" sz="1600" b="0" i="1" smtClean="0">
                            <a:solidFill>
                              <a:schemeClr val="bg1">
                                <a:lumMod val="50000"/>
                              </a:schemeClr>
                            </a:solidFill>
                            <a:latin typeface="Cambria Math" panose="02040503050406030204" pitchFamily="18" charset="0"/>
                          </a:rPr>
                          <m:t>𝑥</m:t>
                        </m:r>
                      </m:e>
                    </m:d>
                    <m:r>
                      <a:rPr lang="fr-FR" sz="1600" b="0" i="1" smtClean="0">
                        <a:solidFill>
                          <a:schemeClr val="bg1">
                            <a:lumMod val="50000"/>
                          </a:schemeClr>
                        </a:solidFill>
                        <a:latin typeface="Cambria Math" panose="02040503050406030204" pitchFamily="18" charset="0"/>
                      </a:rPr>
                      <m:t>=</m:t>
                    </m:r>
                    <m:r>
                      <m:rPr>
                        <m:sty m:val="p"/>
                      </m:rPr>
                      <a:rPr lang="fr-FR" sz="1600" b="0" i="0" smtClean="0">
                        <a:solidFill>
                          <a:schemeClr val="bg1">
                            <a:lumMod val="50000"/>
                          </a:schemeClr>
                        </a:solidFill>
                        <a:latin typeface="Cambria Math" panose="02040503050406030204" pitchFamily="18" charset="0"/>
                      </a:rPr>
                      <m:t>P</m:t>
                    </m:r>
                    <m:d>
                      <m:dPr>
                        <m:ctrlPr>
                          <a:rPr lang="fr-FR" sz="1600" b="0" i="1" smtClean="0">
                            <a:solidFill>
                              <a:schemeClr val="bg1">
                                <a:lumMod val="50000"/>
                              </a:schemeClr>
                            </a:solidFill>
                            <a:latin typeface="Cambria Math" panose="02040503050406030204" pitchFamily="18" charset="0"/>
                          </a:rPr>
                        </m:ctrlPr>
                      </m:dPr>
                      <m:e>
                        <m:r>
                          <a:rPr lang="fr-FR" sz="1600" b="0" i="1" smtClean="0">
                            <a:solidFill>
                              <a:schemeClr val="bg1">
                                <a:lumMod val="50000"/>
                              </a:schemeClr>
                            </a:solidFill>
                            <a:latin typeface="Cambria Math" panose="02040503050406030204" pitchFamily="18" charset="0"/>
                          </a:rPr>
                          <m:t>𝑌</m:t>
                        </m:r>
                        <m:r>
                          <a:rPr lang="fr-FR" sz="1600" b="0" i="1" smtClean="0">
                            <a:solidFill>
                              <a:schemeClr val="bg1">
                                <a:lumMod val="50000"/>
                              </a:schemeClr>
                            </a:solidFill>
                            <a:latin typeface="Cambria Math" panose="02040503050406030204" pitchFamily="18" charset="0"/>
                          </a:rPr>
                          <m:t>=1</m:t>
                        </m:r>
                      </m:e>
                      <m:e>
                        <m:r>
                          <a:rPr lang="fr-FR" sz="1600" b="0" i="1" smtClean="0">
                            <a:solidFill>
                              <a:schemeClr val="bg1">
                                <a:lumMod val="50000"/>
                              </a:schemeClr>
                            </a:solidFill>
                            <a:latin typeface="Cambria Math" panose="02040503050406030204" pitchFamily="18" charset="0"/>
                          </a:rPr>
                          <m:t>𝑥</m:t>
                        </m:r>
                      </m:e>
                    </m:d>
                    <m:r>
                      <a:rPr lang="fr-FR" sz="1600" b="0" i="0" smtClean="0">
                        <a:solidFill>
                          <a:schemeClr val="bg1">
                            <a:lumMod val="50000"/>
                          </a:schemeClr>
                        </a:solidFill>
                        <a:latin typeface="Cambria Math" panose="02040503050406030204" pitchFamily="18" charset="0"/>
                      </a:rPr>
                      <m:t>.</m:t>
                    </m:r>
                  </m:oMath>
                </a14:m>
                <a:endParaRPr lang="fr-FR" sz="1600" b="0" dirty="0" smtClean="0">
                  <a:solidFill>
                    <a:schemeClr val="bg1">
                      <a:lumMod val="50000"/>
                    </a:schemeClr>
                  </a:solidFill>
                </a:endParaRPr>
              </a:p>
              <a:p>
                <a:pPr>
                  <a:buFontTx/>
                  <a:buChar char="-"/>
                </a:pPr>
                <a:r>
                  <a:rPr lang="fr-FR" sz="1600" b="0" dirty="0" smtClean="0">
                    <a:solidFill>
                      <a:schemeClr val="bg1">
                        <a:lumMod val="50000"/>
                      </a:schemeClr>
                    </a:solidFill>
                  </a:rPr>
                  <a:t>Choisir </a:t>
                </a:r>
                <a14:m>
                  <m:oMath xmlns:m="http://schemas.openxmlformats.org/officeDocument/2006/math">
                    <m:r>
                      <a:rPr lang="fr-FR" sz="1600" b="0" i="1" smtClean="0">
                        <a:solidFill>
                          <a:schemeClr val="bg1">
                            <a:lumMod val="50000"/>
                          </a:schemeClr>
                        </a:solidFill>
                        <a:latin typeface="Cambria Math" panose="02040503050406030204" pitchFamily="18" charset="0"/>
                      </a:rPr>
                      <m:t>𝑌</m:t>
                    </m:r>
                    <m:r>
                      <a:rPr lang="fr-FR" sz="1600" b="0" i="1" smtClean="0">
                        <a:solidFill>
                          <a:schemeClr val="bg1">
                            <a:lumMod val="50000"/>
                          </a:schemeClr>
                        </a:solidFill>
                        <a:latin typeface="Cambria Math" panose="02040503050406030204" pitchFamily="18" charset="0"/>
                      </a:rPr>
                      <m:t>=1</m:t>
                    </m:r>
                  </m:oMath>
                </a14:m>
                <a:r>
                  <a:rPr lang="fr-FR" sz="1600" b="0" dirty="0" smtClean="0">
                    <a:solidFill>
                      <a:schemeClr val="bg1">
                        <a:lumMod val="50000"/>
                      </a:schemeClr>
                    </a:solidFill>
                  </a:rPr>
                  <a:t> si </a:t>
                </a:r>
                <a14:m>
                  <m:oMath xmlns:m="http://schemas.openxmlformats.org/officeDocument/2006/math">
                    <m:r>
                      <m:rPr>
                        <m:sty m:val="p"/>
                      </m:rPr>
                      <a:rPr lang="fr-FR" sz="1600" b="0" i="0" smtClean="0">
                        <a:solidFill>
                          <a:schemeClr val="bg1">
                            <a:lumMod val="50000"/>
                          </a:schemeClr>
                        </a:solidFill>
                        <a:latin typeface="Cambria Math" panose="02040503050406030204" pitchFamily="18" charset="0"/>
                      </a:rPr>
                      <m:t>P</m:t>
                    </m:r>
                    <m:d>
                      <m:dPr>
                        <m:ctrlPr>
                          <a:rPr lang="fr-FR" sz="1600" b="0" i="1" smtClean="0">
                            <a:solidFill>
                              <a:schemeClr val="bg1">
                                <a:lumMod val="50000"/>
                              </a:schemeClr>
                            </a:solidFill>
                            <a:latin typeface="Cambria Math" panose="02040503050406030204" pitchFamily="18" charset="0"/>
                          </a:rPr>
                        </m:ctrlPr>
                      </m:dPr>
                      <m:e>
                        <m:r>
                          <a:rPr lang="fr-FR" sz="1600" b="0" i="1" smtClean="0">
                            <a:solidFill>
                              <a:schemeClr val="bg1">
                                <a:lumMod val="50000"/>
                              </a:schemeClr>
                            </a:solidFill>
                            <a:latin typeface="Cambria Math" panose="02040503050406030204" pitchFamily="18" charset="0"/>
                          </a:rPr>
                          <m:t>𝑌</m:t>
                        </m:r>
                        <m:r>
                          <a:rPr lang="fr-FR" sz="1600" b="0" i="1" smtClean="0">
                            <a:solidFill>
                              <a:schemeClr val="bg1">
                                <a:lumMod val="50000"/>
                              </a:schemeClr>
                            </a:solidFill>
                            <a:latin typeface="Cambria Math" panose="02040503050406030204" pitchFamily="18" charset="0"/>
                          </a:rPr>
                          <m:t>=0</m:t>
                        </m:r>
                      </m:e>
                      <m:e>
                        <m:r>
                          <a:rPr lang="fr-FR" sz="1600" b="0" i="1" smtClean="0">
                            <a:solidFill>
                              <a:schemeClr val="bg1">
                                <a:lumMod val="50000"/>
                              </a:schemeClr>
                            </a:solidFill>
                            <a:latin typeface="Cambria Math" panose="02040503050406030204" pitchFamily="18" charset="0"/>
                          </a:rPr>
                          <m:t>𝑥</m:t>
                        </m:r>
                      </m:e>
                    </m:d>
                    <m:r>
                      <a:rPr lang="fr-FR" sz="1600" b="0" i="1" smtClean="0">
                        <a:solidFill>
                          <a:schemeClr val="bg1">
                            <a:lumMod val="50000"/>
                          </a:schemeClr>
                        </a:solidFill>
                        <a:latin typeface="Cambria Math" panose="02040503050406030204" pitchFamily="18" charset="0"/>
                      </a:rPr>
                      <m:t>&lt;</m:t>
                    </m:r>
                    <m:r>
                      <m:rPr>
                        <m:sty m:val="p"/>
                      </m:rPr>
                      <a:rPr lang="fr-FR" sz="1600" b="0" i="0" smtClean="0">
                        <a:solidFill>
                          <a:schemeClr val="bg1">
                            <a:lumMod val="50000"/>
                          </a:schemeClr>
                        </a:solidFill>
                        <a:latin typeface="Cambria Math" panose="02040503050406030204" pitchFamily="18" charset="0"/>
                      </a:rPr>
                      <m:t>P</m:t>
                    </m:r>
                    <m:r>
                      <a:rPr lang="fr-FR" sz="1600" b="0" i="1" smtClean="0">
                        <a:solidFill>
                          <a:schemeClr val="bg1">
                            <a:lumMod val="50000"/>
                          </a:schemeClr>
                        </a:solidFill>
                        <a:latin typeface="Cambria Math" panose="02040503050406030204" pitchFamily="18" charset="0"/>
                      </a:rPr>
                      <m:t>(</m:t>
                    </m:r>
                    <m:r>
                      <a:rPr lang="fr-FR" sz="1600" b="0" i="1" smtClean="0">
                        <a:solidFill>
                          <a:schemeClr val="bg1">
                            <a:lumMod val="50000"/>
                          </a:schemeClr>
                        </a:solidFill>
                        <a:latin typeface="Cambria Math" panose="02040503050406030204" pitchFamily="18" charset="0"/>
                      </a:rPr>
                      <m:t>𝑌</m:t>
                    </m:r>
                    <m:r>
                      <a:rPr lang="fr-FR" sz="1600" b="0" i="1" smtClean="0">
                        <a:solidFill>
                          <a:schemeClr val="bg1">
                            <a:lumMod val="50000"/>
                          </a:schemeClr>
                        </a:solidFill>
                        <a:latin typeface="Cambria Math" panose="02040503050406030204" pitchFamily="18" charset="0"/>
                      </a:rPr>
                      <m:t>=1|</m:t>
                    </m:r>
                    <m:r>
                      <a:rPr lang="fr-FR" sz="1600" b="0" i="1" smtClean="0">
                        <a:solidFill>
                          <a:schemeClr val="bg1">
                            <a:lumMod val="50000"/>
                          </a:schemeClr>
                        </a:solidFill>
                        <a:latin typeface="Cambria Math" panose="02040503050406030204" pitchFamily="18" charset="0"/>
                      </a:rPr>
                      <m:t>𝑥</m:t>
                    </m:r>
                    <m:r>
                      <a:rPr lang="fr-FR" sz="1600" b="0" i="1" smtClean="0">
                        <a:solidFill>
                          <a:schemeClr val="bg1">
                            <a:lumMod val="50000"/>
                          </a:schemeClr>
                        </a:solidFill>
                        <a:latin typeface="Cambria Math" panose="02040503050406030204" pitchFamily="18" charset="0"/>
                      </a:rPr>
                      <m:t>)</m:t>
                    </m:r>
                  </m:oMath>
                </a14:m>
                <a:r>
                  <a:rPr lang="fr-FR" sz="1600" b="0" dirty="0" smtClean="0">
                    <a:solidFill>
                      <a:schemeClr val="bg1">
                        <a:lumMod val="50000"/>
                      </a:schemeClr>
                    </a:solidFill>
                  </a:rPr>
                  <a:t> car alors </a:t>
                </a:r>
                <a14:m>
                  <m:oMath xmlns:m="http://schemas.openxmlformats.org/officeDocument/2006/math">
                    <m:r>
                      <m:rPr>
                        <m:sty m:val="p"/>
                      </m:rPr>
                      <a:rPr lang="fr-FR" sz="1600" b="0" i="0">
                        <a:solidFill>
                          <a:schemeClr val="bg1">
                            <a:lumMod val="50000"/>
                          </a:schemeClr>
                        </a:solidFill>
                        <a:latin typeface="Cambria Math" panose="02040503050406030204" pitchFamily="18" charset="0"/>
                      </a:rPr>
                      <m:t>P</m:t>
                    </m:r>
                    <m:d>
                      <m:dPr>
                        <m:ctrlPr>
                          <a:rPr lang="fr-FR" sz="1600" b="0" i="1">
                            <a:solidFill>
                              <a:schemeClr val="bg1">
                                <a:lumMod val="50000"/>
                              </a:schemeClr>
                            </a:solidFill>
                            <a:latin typeface="Cambria Math" panose="02040503050406030204" pitchFamily="18" charset="0"/>
                          </a:rPr>
                        </m:ctrlPr>
                      </m:dPr>
                      <m:e>
                        <m:r>
                          <m:rPr>
                            <m:sty m:val="p"/>
                          </m:rPr>
                          <a:rPr lang="fr-FR" sz="1600" b="0" i="0">
                            <a:solidFill>
                              <a:schemeClr val="bg1">
                                <a:lumMod val="50000"/>
                              </a:schemeClr>
                            </a:solidFill>
                            <a:latin typeface="Cambria Math" panose="02040503050406030204" pitchFamily="18" charset="0"/>
                          </a:rPr>
                          <m:t>erreur</m:t>
                        </m:r>
                      </m:e>
                      <m:e>
                        <m:r>
                          <a:rPr lang="fr-FR" sz="1600" b="0" i="1">
                            <a:solidFill>
                              <a:schemeClr val="bg1">
                                <a:lumMod val="50000"/>
                              </a:schemeClr>
                            </a:solidFill>
                            <a:latin typeface="Cambria Math" panose="02040503050406030204" pitchFamily="18" charset="0"/>
                          </a:rPr>
                          <m:t>𝑥</m:t>
                        </m:r>
                      </m:e>
                    </m:d>
                    <m:r>
                      <a:rPr lang="fr-FR" sz="1600" b="0" i="1">
                        <a:solidFill>
                          <a:schemeClr val="bg1">
                            <a:lumMod val="50000"/>
                          </a:schemeClr>
                        </a:solidFill>
                        <a:latin typeface="Cambria Math" panose="02040503050406030204" pitchFamily="18" charset="0"/>
                      </a:rPr>
                      <m:t>=</m:t>
                    </m:r>
                    <m:r>
                      <m:rPr>
                        <m:sty m:val="p"/>
                      </m:rPr>
                      <a:rPr lang="fr-FR" sz="1600" b="0" i="0">
                        <a:solidFill>
                          <a:schemeClr val="bg1">
                            <a:lumMod val="50000"/>
                          </a:schemeClr>
                        </a:solidFill>
                        <a:latin typeface="Cambria Math" panose="02040503050406030204" pitchFamily="18" charset="0"/>
                      </a:rPr>
                      <m:t>P</m:t>
                    </m:r>
                    <m:d>
                      <m:dPr>
                        <m:ctrlPr>
                          <a:rPr lang="fr-FR" sz="1600" b="0" i="1">
                            <a:solidFill>
                              <a:schemeClr val="bg1">
                                <a:lumMod val="50000"/>
                              </a:schemeClr>
                            </a:solidFill>
                            <a:latin typeface="Cambria Math" panose="02040503050406030204" pitchFamily="18" charset="0"/>
                          </a:rPr>
                        </m:ctrlPr>
                      </m:dPr>
                      <m:e>
                        <m:r>
                          <a:rPr lang="fr-FR" sz="1600" b="0" i="1">
                            <a:solidFill>
                              <a:schemeClr val="bg1">
                                <a:lumMod val="50000"/>
                              </a:schemeClr>
                            </a:solidFill>
                            <a:latin typeface="Cambria Math" panose="02040503050406030204" pitchFamily="18" charset="0"/>
                          </a:rPr>
                          <m:t>𝑌</m:t>
                        </m:r>
                        <m:r>
                          <a:rPr lang="fr-FR" sz="1600" b="0" i="1">
                            <a:solidFill>
                              <a:schemeClr val="bg1">
                                <a:lumMod val="50000"/>
                              </a:schemeClr>
                            </a:solidFill>
                            <a:latin typeface="Cambria Math" panose="02040503050406030204" pitchFamily="18" charset="0"/>
                          </a:rPr>
                          <m:t>=0</m:t>
                        </m:r>
                      </m:e>
                      <m:e>
                        <m:r>
                          <a:rPr lang="fr-FR" sz="1600" b="0" i="1">
                            <a:solidFill>
                              <a:schemeClr val="bg1">
                                <a:lumMod val="50000"/>
                              </a:schemeClr>
                            </a:solidFill>
                            <a:latin typeface="Cambria Math" panose="02040503050406030204" pitchFamily="18" charset="0"/>
                          </a:rPr>
                          <m:t>𝑥</m:t>
                        </m:r>
                      </m:e>
                    </m:d>
                    <m:r>
                      <a:rPr lang="fr-FR" sz="1600" b="0">
                        <a:solidFill>
                          <a:schemeClr val="bg1">
                            <a:lumMod val="50000"/>
                          </a:schemeClr>
                        </a:solidFill>
                        <a:latin typeface="Cambria Math" panose="02040503050406030204" pitchFamily="18" charset="0"/>
                      </a:rPr>
                      <m:t>.</m:t>
                    </m:r>
                  </m:oMath>
                </a14:m>
                <a:endParaRPr lang="fr-FR" sz="1600" b="0" dirty="0">
                  <a:solidFill>
                    <a:schemeClr val="bg1">
                      <a:lumMod val="50000"/>
                    </a:schemeClr>
                  </a:solidFill>
                </a:endParaRPr>
              </a:p>
            </p:txBody>
          </p:sp>
        </mc:Choice>
        <mc:Fallback xmlns="">
          <p:sp>
            <p:nvSpPr>
              <p:cNvPr id="12" name="Espace réservé du contenu 4"/>
              <p:cNvSpPr txBox="1">
                <a:spLocks noRot="1" noChangeAspect="1" noMove="1" noResize="1" noEditPoints="1" noAdjustHandles="1" noChangeArrowheads="1" noChangeShapeType="1" noTextEdit="1"/>
              </p:cNvSpPr>
              <p:nvPr/>
            </p:nvSpPr>
            <p:spPr>
              <a:xfrm>
                <a:off x="162309" y="5089625"/>
                <a:ext cx="5019291" cy="1437022"/>
              </a:xfrm>
              <a:prstGeom prst="rect">
                <a:avLst/>
              </a:prstGeom>
              <a:blipFill>
                <a:blip r:embed="rId8"/>
                <a:stretch>
                  <a:fillRect/>
                </a:stretch>
              </a:blipFill>
            </p:spPr>
            <p:txBody>
              <a:bodyPr/>
              <a:lstStyle/>
              <a:p>
                <a:r>
                  <a:rPr lang="en-US">
                    <a:noFill/>
                  </a:rPr>
                  <a:t> </a:t>
                </a:r>
              </a:p>
            </p:txBody>
          </p:sp>
        </mc:Fallback>
      </mc:AlternateContent>
      <p:pic>
        <p:nvPicPr>
          <p:cNvPr id="8" name="Image 7"/>
          <p:cNvPicPr>
            <a:picLocks noChangeAspect="1"/>
          </p:cNvPicPr>
          <p:nvPr/>
        </p:nvPicPr>
        <p:blipFill rotWithShape="1">
          <a:blip r:embed="rId9">
            <a:extLst>
              <a:ext uri="{28A0092B-C50C-407E-A947-70E740481C1C}">
                <a14:useLocalDpi xmlns:a14="http://schemas.microsoft.com/office/drawing/2010/main" val="0"/>
              </a:ext>
            </a:extLst>
          </a:blip>
          <a:srcRect l="-1" r="5402"/>
          <a:stretch/>
        </p:blipFill>
        <p:spPr>
          <a:xfrm>
            <a:off x="4994182" y="4800350"/>
            <a:ext cx="4068000" cy="1403897"/>
          </a:xfrm>
          <a:prstGeom prst="rect">
            <a:avLst/>
          </a:prstGeom>
        </p:spPr>
      </p:pic>
      <p:sp>
        <p:nvSpPr>
          <p:cNvPr id="10" name="Forme libre 9"/>
          <p:cNvSpPr/>
          <p:nvPr/>
        </p:nvSpPr>
        <p:spPr>
          <a:xfrm>
            <a:off x="6305550" y="5619750"/>
            <a:ext cx="676275" cy="428625"/>
          </a:xfrm>
          <a:custGeom>
            <a:avLst/>
            <a:gdLst>
              <a:gd name="connsiteX0" fmla="*/ 671513 w 676275"/>
              <a:gd name="connsiteY0" fmla="*/ 0 h 428625"/>
              <a:gd name="connsiteX1" fmla="*/ 676275 w 676275"/>
              <a:gd name="connsiteY1" fmla="*/ 428625 h 428625"/>
              <a:gd name="connsiteX2" fmla="*/ 0 w 676275"/>
              <a:gd name="connsiteY2" fmla="*/ 423863 h 428625"/>
              <a:gd name="connsiteX3" fmla="*/ 247650 w 676275"/>
              <a:gd name="connsiteY3" fmla="*/ 376238 h 428625"/>
              <a:gd name="connsiteX4" fmla="*/ 457200 w 676275"/>
              <a:gd name="connsiteY4" fmla="*/ 257175 h 428625"/>
              <a:gd name="connsiteX5" fmla="*/ 671513 w 676275"/>
              <a:gd name="connsiteY5" fmla="*/ 0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428625">
                <a:moveTo>
                  <a:pt x="671513" y="0"/>
                </a:moveTo>
                <a:cubicBezTo>
                  <a:pt x="673100" y="142875"/>
                  <a:pt x="674688" y="285750"/>
                  <a:pt x="676275" y="428625"/>
                </a:cubicBezTo>
                <a:lnTo>
                  <a:pt x="0" y="423863"/>
                </a:lnTo>
                <a:lnTo>
                  <a:pt x="247650" y="376238"/>
                </a:lnTo>
                <a:lnTo>
                  <a:pt x="457200" y="257175"/>
                </a:lnTo>
                <a:lnTo>
                  <a:pt x="671513" y="0"/>
                </a:lnTo>
                <a:close/>
              </a:path>
            </a:pathLst>
          </a:custGeom>
          <a:solidFill>
            <a:schemeClr val="accent2">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Rectangle 13"/>
              <p:cNvSpPr/>
              <p:nvPr/>
            </p:nvSpPr>
            <p:spPr>
              <a:xfrm>
                <a:off x="7519751" y="5200936"/>
                <a:ext cx="74430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fr-FR" sz="1400" b="0" i="1" smtClean="0">
                          <a:solidFill>
                            <a:srgbClr val="270EE2"/>
                          </a:solidFill>
                          <a:latin typeface="Cambria Math" panose="02040503050406030204" pitchFamily="18" charset="0"/>
                        </a:rPr>
                        <m:t>𝑝</m:t>
                      </m:r>
                      <m:r>
                        <a:rPr lang="fr-FR" sz="1400" b="0" i="1" smtClean="0">
                          <a:solidFill>
                            <a:srgbClr val="270EE2"/>
                          </a:solidFill>
                          <a:latin typeface="Cambria Math" panose="02040503050406030204" pitchFamily="18" charset="0"/>
                        </a:rPr>
                        <m:t>(</m:t>
                      </m:r>
                      <m:r>
                        <a:rPr lang="fr-FR" sz="1400" b="0" i="1" smtClean="0">
                          <a:solidFill>
                            <a:srgbClr val="270EE2"/>
                          </a:solidFill>
                          <a:latin typeface="Cambria Math" panose="02040503050406030204" pitchFamily="18" charset="0"/>
                        </a:rPr>
                        <m:t>𝑥</m:t>
                      </m:r>
                      <m:r>
                        <a:rPr lang="fr-FR" sz="1400" b="0" i="1" smtClean="0">
                          <a:solidFill>
                            <a:srgbClr val="270EE2"/>
                          </a:solidFill>
                          <a:latin typeface="Cambria Math" panose="02040503050406030204" pitchFamily="18" charset="0"/>
                        </a:rPr>
                        <m:t>|1)</m:t>
                      </m:r>
                    </m:oMath>
                  </m:oMathPara>
                </a14:m>
                <a:endParaRPr lang="en-US" sz="1400" dirty="0">
                  <a:solidFill>
                    <a:srgbClr val="270EE2"/>
                  </a:solidFill>
                </a:endParaRPr>
              </a:p>
            </p:txBody>
          </p:sp>
        </mc:Choice>
        <mc:Fallback xmlns="">
          <p:sp>
            <p:nvSpPr>
              <p:cNvPr id="14" name="Rectangle 13"/>
              <p:cNvSpPr>
                <a:spLocks noRot="1" noChangeAspect="1" noMove="1" noResize="1" noEditPoints="1" noAdjustHandles="1" noChangeArrowheads="1" noChangeShapeType="1" noTextEdit="1"/>
              </p:cNvSpPr>
              <p:nvPr/>
            </p:nvSpPr>
            <p:spPr>
              <a:xfrm>
                <a:off x="7519751" y="5200936"/>
                <a:ext cx="744306" cy="307777"/>
              </a:xfrm>
              <a:prstGeom prst="rect">
                <a:avLst/>
              </a:prstGeom>
              <a:blipFill>
                <a:blip r:embed="rId10"/>
                <a:stretch>
                  <a:fillRect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5699154" y="4887070"/>
                <a:ext cx="89396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fr-FR" sz="1400" b="0" i="0" smtClean="0">
                          <a:solidFill>
                            <a:schemeClr val="accent2">
                              <a:lumMod val="75000"/>
                            </a:schemeClr>
                          </a:solidFill>
                          <a:latin typeface="Cambria Math" panose="02040503050406030204" pitchFamily="18" charset="0"/>
                        </a:rPr>
                        <m:t>P</m:t>
                      </m:r>
                      <m:r>
                        <a:rPr lang="fr-FR" sz="1400" b="0" i="1" smtClean="0">
                          <a:solidFill>
                            <a:schemeClr val="accent2">
                              <a:lumMod val="75000"/>
                            </a:schemeClr>
                          </a:solidFill>
                          <a:latin typeface="Cambria Math" panose="02040503050406030204" pitchFamily="18" charset="0"/>
                        </a:rPr>
                        <m:t>(</m:t>
                      </m:r>
                      <m:r>
                        <m:rPr>
                          <m:sty m:val="p"/>
                        </m:rPr>
                        <a:rPr lang="fr-FR" sz="1400" b="0" i="0" smtClean="0">
                          <a:solidFill>
                            <a:schemeClr val="accent2">
                              <a:lumMod val="75000"/>
                            </a:schemeClr>
                          </a:solidFill>
                          <a:latin typeface="Cambria Math" panose="02040503050406030204" pitchFamily="18" charset="0"/>
                        </a:rPr>
                        <m:t>err</m:t>
                      </m:r>
                      <m:r>
                        <a:rPr lang="fr-FR" sz="1400" b="0" i="1" smtClean="0">
                          <a:solidFill>
                            <a:schemeClr val="accent2">
                              <a:lumMod val="75000"/>
                            </a:schemeClr>
                          </a:solidFill>
                          <a:latin typeface="Cambria Math" panose="02040503050406030204" pitchFamily="18" charset="0"/>
                        </a:rPr>
                        <m:t>|1)</m:t>
                      </m:r>
                    </m:oMath>
                  </m:oMathPara>
                </a14:m>
                <a:endParaRPr lang="en-US" sz="1400" dirty="0">
                  <a:solidFill>
                    <a:schemeClr val="accent2">
                      <a:lumMod val="75000"/>
                    </a:schemeClr>
                  </a:solidFill>
                </a:endParaRPr>
              </a:p>
            </p:txBody>
          </p:sp>
        </mc:Choice>
        <mc:Fallback xmlns="">
          <p:sp>
            <p:nvSpPr>
              <p:cNvPr id="19" name="Rectangle 18"/>
              <p:cNvSpPr>
                <a:spLocks noRot="1" noChangeAspect="1" noMove="1" noResize="1" noEditPoints="1" noAdjustHandles="1" noChangeArrowheads="1" noChangeShapeType="1" noTextEdit="1"/>
              </p:cNvSpPr>
              <p:nvPr/>
            </p:nvSpPr>
            <p:spPr>
              <a:xfrm>
                <a:off x="5699154" y="4887070"/>
                <a:ext cx="893963" cy="307777"/>
              </a:xfrm>
              <a:prstGeom prst="rect">
                <a:avLst/>
              </a:prstGeom>
              <a:blipFill>
                <a:blip r:embed="rId11"/>
                <a:stretch>
                  <a:fillRect b="-8000"/>
                </a:stretch>
              </a:blipFill>
            </p:spPr>
            <p:txBody>
              <a:bodyPr/>
              <a:lstStyle/>
              <a:p>
                <a:r>
                  <a:rPr lang="en-US">
                    <a:noFill/>
                  </a:rPr>
                  <a:t> </a:t>
                </a:r>
              </a:p>
            </p:txBody>
          </p:sp>
        </mc:Fallback>
      </mc:AlternateContent>
      <p:cxnSp>
        <p:nvCxnSpPr>
          <p:cNvPr id="16" name="Connecteur droit avec flèche 15"/>
          <p:cNvCxnSpPr/>
          <p:nvPr/>
        </p:nvCxnSpPr>
        <p:spPr>
          <a:xfrm flipH="1" flipV="1">
            <a:off x="6341854" y="5194847"/>
            <a:ext cx="535197" cy="715417"/>
          </a:xfrm>
          <a:prstGeom prst="straightConnector1">
            <a:avLst/>
          </a:prstGeom>
          <a:ln w="12700">
            <a:solidFill>
              <a:schemeClr val="accent2">
                <a:lumMod val="75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p:nvPr/>
        </p:nvCxnSpPr>
        <p:spPr>
          <a:xfrm flipH="1">
            <a:off x="7028182" y="6237585"/>
            <a:ext cx="1847637" cy="0"/>
          </a:xfrm>
          <a:prstGeom prst="straightConnector1">
            <a:avLst/>
          </a:prstGeom>
          <a:ln w="12700">
            <a:solidFill>
              <a:srgbClr val="270EE2"/>
            </a:solidFill>
            <a:headEnd type="diamond" w="sm" len="sm"/>
            <a:tailEnd type="diamond" w="sm" len="sm"/>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Rectangle 25"/>
              <p:cNvSpPr/>
              <p:nvPr/>
            </p:nvSpPr>
            <p:spPr>
              <a:xfrm>
                <a:off x="7737504" y="6244236"/>
                <a:ext cx="44063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fr-FR" sz="1400" b="0" i="1" smtClean="0">
                              <a:solidFill>
                                <a:srgbClr val="270EE2"/>
                              </a:solidFill>
                              <a:latin typeface="Cambria Math" panose="02040503050406030204" pitchFamily="18" charset="0"/>
                            </a:rPr>
                          </m:ctrlPr>
                        </m:sSubPr>
                        <m:e>
                          <m:r>
                            <a:rPr lang="en-US" sz="1400" i="1" smtClean="0">
                              <a:solidFill>
                                <a:srgbClr val="270EE2"/>
                              </a:solidFill>
                              <a:latin typeface="Cambria Math" panose="02040503050406030204" pitchFamily="18" charset="0"/>
                            </a:rPr>
                            <m:t>ℛ</m:t>
                          </m:r>
                        </m:e>
                        <m:sub>
                          <m:r>
                            <a:rPr lang="fr-FR" sz="1400" b="0" i="1" smtClean="0">
                              <a:solidFill>
                                <a:srgbClr val="270EE2"/>
                              </a:solidFill>
                              <a:latin typeface="Cambria Math" panose="02040503050406030204" pitchFamily="18" charset="0"/>
                            </a:rPr>
                            <m:t>1</m:t>
                          </m:r>
                        </m:sub>
                      </m:sSub>
                    </m:oMath>
                  </m:oMathPara>
                </a14:m>
                <a:endParaRPr lang="en-US" sz="1400" dirty="0">
                  <a:solidFill>
                    <a:schemeClr val="accent2">
                      <a:lumMod val="75000"/>
                    </a:schemeClr>
                  </a:solidFill>
                </a:endParaRPr>
              </a:p>
            </p:txBody>
          </p:sp>
        </mc:Choice>
        <mc:Fallback xmlns="">
          <p:sp>
            <p:nvSpPr>
              <p:cNvPr id="26" name="Rectangle 25"/>
              <p:cNvSpPr>
                <a:spLocks noRot="1" noChangeAspect="1" noMove="1" noResize="1" noEditPoints="1" noAdjustHandles="1" noChangeArrowheads="1" noChangeShapeType="1" noTextEdit="1"/>
              </p:cNvSpPr>
              <p:nvPr/>
            </p:nvSpPr>
            <p:spPr>
              <a:xfrm>
                <a:off x="7737504" y="6244236"/>
                <a:ext cx="440633" cy="307777"/>
              </a:xfrm>
              <a:prstGeom prst="rect">
                <a:avLst/>
              </a:prstGeom>
              <a:blipFill>
                <a:blip r:embed="rId12"/>
                <a:stretch>
                  <a:fillRect/>
                </a:stretch>
              </a:blipFill>
            </p:spPr>
            <p:txBody>
              <a:bodyPr/>
              <a:lstStyle/>
              <a:p>
                <a:r>
                  <a:rPr lang="en-US">
                    <a:noFill/>
                  </a:rPr>
                  <a:t> </a:t>
                </a:r>
              </a:p>
            </p:txBody>
          </p:sp>
        </mc:Fallback>
      </mc:AlternateContent>
      <p:cxnSp>
        <p:nvCxnSpPr>
          <p:cNvPr id="27" name="Connecteur droit avec flèche 26"/>
          <p:cNvCxnSpPr/>
          <p:nvPr/>
        </p:nvCxnSpPr>
        <p:spPr>
          <a:xfrm flipH="1" flipV="1">
            <a:off x="6954616" y="4907196"/>
            <a:ext cx="27209" cy="1587599"/>
          </a:xfrm>
          <a:prstGeom prst="straightConnector1">
            <a:avLst/>
          </a:prstGeom>
          <a:ln w="12700">
            <a:solidFill>
              <a:schemeClr val="tx1">
                <a:lumMod val="50000"/>
              </a:schemeClr>
            </a:solidFill>
            <a:prstDash val="dash"/>
            <a:headEnd type="none" w="sm" len="sm"/>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Rectangle 29"/>
              <p:cNvSpPr/>
              <p:nvPr/>
            </p:nvSpPr>
            <p:spPr>
              <a:xfrm>
                <a:off x="7939948" y="2351239"/>
                <a:ext cx="74430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fr-FR" sz="1400" b="0" i="1" smtClean="0">
                          <a:solidFill>
                            <a:srgbClr val="270EE2"/>
                          </a:solidFill>
                          <a:latin typeface="Cambria Math" panose="02040503050406030204" pitchFamily="18" charset="0"/>
                        </a:rPr>
                        <m:t>𝑝</m:t>
                      </m:r>
                      <m:r>
                        <a:rPr lang="fr-FR" sz="1400" b="0" i="1" smtClean="0">
                          <a:solidFill>
                            <a:srgbClr val="270EE2"/>
                          </a:solidFill>
                          <a:latin typeface="Cambria Math" panose="02040503050406030204" pitchFamily="18" charset="0"/>
                        </a:rPr>
                        <m:t>(</m:t>
                      </m:r>
                      <m:r>
                        <a:rPr lang="fr-FR" sz="1400" b="0" i="1" smtClean="0">
                          <a:solidFill>
                            <a:srgbClr val="270EE2"/>
                          </a:solidFill>
                          <a:latin typeface="Cambria Math" panose="02040503050406030204" pitchFamily="18" charset="0"/>
                        </a:rPr>
                        <m:t>𝑥</m:t>
                      </m:r>
                      <m:r>
                        <a:rPr lang="fr-FR" sz="1400" b="0" i="1" smtClean="0">
                          <a:solidFill>
                            <a:srgbClr val="270EE2"/>
                          </a:solidFill>
                          <a:latin typeface="Cambria Math" panose="02040503050406030204" pitchFamily="18" charset="0"/>
                        </a:rPr>
                        <m:t>|1)</m:t>
                      </m:r>
                    </m:oMath>
                  </m:oMathPara>
                </a14:m>
                <a:endParaRPr lang="en-US" sz="1400" dirty="0">
                  <a:solidFill>
                    <a:srgbClr val="270EE2"/>
                  </a:solidFill>
                </a:endParaRPr>
              </a:p>
            </p:txBody>
          </p:sp>
        </mc:Choice>
        <mc:Fallback xmlns="">
          <p:sp>
            <p:nvSpPr>
              <p:cNvPr id="30" name="Rectangle 29"/>
              <p:cNvSpPr>
                <a:spLocks noRot="1" noChangeAspect="1" noMove="1" noResize="1" noEditPoints="1" noAdjustHandles="1" noChangeArrowheads="1" noChangeShapeType="1" noTextEdit="1"/>
              </p:cNvSpPr>
              <p:nvPr/>
            </p:nvSpPr>
            <p:spPr>
              <a:xfrm>
                <a:off x="7939948" y="2351239"/>
                <a:ext cx="744306" cy="307777"/>
              </a:xfrm>
              <a:prstGeom prst="rect">
                <a:avLst/>
              </a:prstGeom>
              <a:blipFill>
                <a:blip r:embed="rId13"/>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5573618" y="2355202"/>
                <a:ext cx="72872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fr-FR" sz="1400" i="1" smtClean="0">
                          <a:solidFill>
                            <a:srgbClr val="FF0000"/>
                          </a:solidFill>
                          <a:latin typeface="Cambria Math" panose="02040503050406030204" pitchFamily="18" charset="0"/>
                        </a:rPr>
                        <m:t>𝑝</m:t>
                      </m:r>
                      <m:r>
                        <a:rPr lang="fr-FR" sz="1400" b="0" i="1" smtClean="0">
                          <a:solidFill>
                            <a:srgbClr val="FF0000"/>
                          </a:solidFill>
                          <a:latin typeface="Cambria Math" panose="02040503050406030204" pitchFamily="18" charset="0"/>
                        </a:rPr>
                        <m:t>(</m:t>
                      </m:r>
                      <m:r>
                        <a:rPr lang="fr-FR" sz="1400" b="0" i="1" smtClean="0">
                          <a:solidFill>
                            <a:srgbClr val="FF0000"/>
                          </a:solidFill>
                          <a:latin typeface="Cambria Math" panose="02040503050406030204" pitchFamily="18" charset="0"/>
                        </a:rPr>
                        <m:t>𝑥</m:t>
                      </m:r>
                      <m:r>
                        <a:rPr lang="fr-FR" sz="1400" b="0" i="1" smtClean="0">
                          <a:solidFill>
                            <a:srgbClr val="FF0000"/>
                          </a:solidFill>
                          <a:latin typeface="Cambria Math" panose="02040503050406030204" pitchFamily="18" charset="0"/>
                        </a:rPr>
                        <m:t>|0)</m:t>
                      </m:r>
                    </m:oMath>
                  </m:oMathPara>
                </a14:m>
                <a:endParaRPr lang="en-US" sz="1400" dirty="0">
                  <a:solidFill>
                    <a:srgbClr val="FF0000"/>
                  </a:solidFill>
                </a:endParaRPr>
              </a:p>
            </p:txBody>
          </p:sp>
        </mc:Choice>
        <mc:Fallback xmlns="">
          <p:sp>
            <p:nvSpPr>
              <p:cNvPr id="31" name="Rectangle 30"/>
              <p:cNvSpPr>
                <a:spLocks noRot="1" noChangeAspect="1" noMove="1" noResize="1" noEditPoints="1" noAdjustHandles="1" noChangeArrowheads="1" noChangeShapeType="1" noTextEdit="1"/>
              </p:cNvSpPr>
              <p:nvPr/>
            </p:nvSpPr>
            <p:spPr>
              <a:xfrm>
                <a:off x="5573618" y="2355202"/>
                <a:ext cx="728726" cy="307777"/>
              </a:xfrm>
              <a:prstGeom prst="rect">
                <a:avLst/>
              </a:prstGeom>
              <a:blipFill>
                <a:blip r:embed="rId14"/>
                <a:stretch>
                  <a:fillRect b="-5882"/>
                </a:stretch>
              </a:blipFill>
            </p:spPr>
            <p:txBody>
              <a:bodyPr/>
              <a:lstStyle/>
              <a:p>
                <a:r>
                  <a:rPr lang="en-US">
                    <a:noFill/>
                  </a:rPr>
                  <a:t> </a:t>
                </a:r>
              </a:p>
            </p:txBody>
          </p:sp>
        </mc:Fallback>
      </mc:AlternateContent>
    </p:spTree>
    <p:extLst>
      <p:ext uri="{BB962C8B-B14F-4D97-AF65-F5344CB8AC3E}">
        <p14:creationId xmlns:p14="http://schemas.microsoft.com/office/powerpoint/2010/main" val="366540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7" grpId="0"/>
      <p:bldP spid="11" grpId="0"/>
      <p:bldP spid="12" grpId="0"/>
      <p:bldP spid="10" grpId="0" animBg="1"/>
      <p:bldP spid="14" grpId="0"/>
      <p:bldP spid="19" grpId="0"/>
      <p:bldP spid="26" grpId="0"/>
      <p:bldP spid="30" grpId="0"/>
      <p:bldP spid="3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p>
            <a:pPr algn="ctr"/>
            <a:fld id="{854A34C9-9A4B-6445-85E1-F779B5E87362}" type="slidenum">
              <a:rPr lang="fr-FR" sz="1000">
                <a:solidFill>
                  <a:schemeClr val="bg1"/>
                </a:solidFill>
                <a:latin typeface="Arial" charset="0"/>
                <a:ea typeface="Arial" charset="0"/>
                <a:cs typeface="Arial" charset="0"/>
              </a:rPr>
              <a:pPr algn="ctr"/>
              <a:t>7</a:t>
            </a:fld>
            <a:endParaRPr lang="fr-FR" sz="1000" dirty="0">
              <a:solidFill>
                <a:schemeClr val="bg1"/>
              </a:solidFill>
              <a:latin typeface="Arial" charset="0"/>
              <a:ea typeface="Arial" charset="0"/>
              <a:cs typeface="Arial" charset="0"/>
            </a:endParaRPr>
          </a:p>
        </p:txBody>
      </p:sp>
      <p:sp>
        <p:nvSpPr>
          <p:cNvPr id="3" name="Titre 2"/>
          <p:cNvSpPr>
            <a:spLocks noGrp="1"/>
          </p:cNvSpPr>
          <p:nvPr>
            <p:ph type="title"/>
          </p:nvPr>
        </p:nvSpPr>
        <p:spPr>
          <a:xfrm>
            <a:off x="1107440" y="86020"/>
            <a:ext cx="7789671" cy="599509"/>
          </a:xfrm>
        </p:spPr>
        <p:txBody>
          <a:bodyPr/>
          <a:lstStyle/>
          <a:p>
            <a:r>
              <a:rPr lang="fr-FR" dirty="0" smtClean="0">
                <a:solidFill>
                  <a:schemeClr val="tx1"/>
                </a:solidFill>
              </a:rPr>
              <a:t>Inférence bayésienne</a:t>
            </a:r>
            <a:r>
              <a:rPr lang="fr-FR" dirty="0">
                <a:solidFill>
                  <a:schemeClr val="tx1"/>
                </a:solidFill>
              </a:rPr>
              <a:t/>
            </a:r>
            <a:br>
              <a:rPr lang="fr-FR" dirty="0">
                <a:solidFill>
                  <a:schemeClr val="tx1"/>
                </a:solidFill>
              </a:rPr>
            </a:br>
            <a:r>
              <a:rPr lang="fr-FR" sz="1800" dirty="0">
                <a:solidFill>
                  <a:schemeClr val="tx1"/>
                </a:solidFill>
              </a:rPr>
              <a:t>○ ○ </a:t>
            </a:r>
            <a:r>
              <a:rPr lang="fr-FR" sz="1800" dirty="0" smtClean="0">
                <a:solidFill>
                  <a:schemeClr val="tx1"/>
                </a:solidFill>
              </a:rPr>
              <a:t>● </a:t>
            </a:r>
            <a:r>
              <a:rPr lang="fr-FR" sz="1800" dirty="0">
                <a:solidFill>
                  <a:schemeClr val="tx1"/>
                </a:solidFill>
              </a:rPr>
              <a:t>○ ○ </a:t>
            </a:r>
            <a:r>
              <a:rPr lang="fr-FR" sz="1800" dirty="0" smtClean="0">
                <a:solidFill>
                  <a:schemeClr val="tx1"/>
                </a:solidFill>
              </a:rPr>
              <a:t>○ </a:t>
            </a:r>
            <a:r>
              <a:rPr lang="fr-FR" sz="1800" dirty="0">
                <a:solidFill>
                  <a:schemeClr val="tx1"/>
                </a:solidFill>
              </a:rPr>
              <a:t>○ ○ ○ ○ ○ ○ ○ ○ </a:t>
            </a:r>
            <a:r>
              <a:rPr lang="fr-FR" sz="1800" dirty="0" smtClean="0">
                <a:solidFill>
                  <a:schemeClr val="tx1"/>
                </a:solidFill>
              </a:rPr>
              <a:t>Règles de décision (A.N.)</a:t>
            </a:r>
            <a:endParaRPr lang="en-US" sz="1800" dirty="0">
              <a:solidFill>
                <a:schemeClr val="tx1"/>
              </a:solidFill>
            </a:endParaRPr>
          </a:p>
        </p:txBody>
      </p:sp>
      <mc:AlternateContent xmlns:mc="http://schemas.openxmlformats.org/markup-compatibility/2006" xmlns:a14="http://schemas.microsoft.com/office/drawing/2010/main">
        <mc:Choice Requires="a14">
          <p:sp>
            <p:nvSpPr>
              <p:cNvPr id="21" name="Espace réservé du contenu 4"/>
              <p:cNvSpPr txBox="1">
                <a:spLocks/>
              </p:cNvSpPr>
              <p:nvPr/>
            </p:nvSpPr>
            <p:spPr>
              <a:xfrm>
                <a:off x="145155" y="769021"/>
                <a:ext cx="8751955" cy="1181632"/>
              </a:xfrm>
              <a:prstGeom prst="rect">
                <a:avLst/>
              </a:prstGeom>
            </p:spPr>
            <p:txBody>
              <a:bodyPr vert="horz" wrap="square" lIns="127723" tIns="63862" rIns="127723" bIns="63862" rtlCol="0">
                <a:spAutoFit/>
              </a:bodyPr>
              <a:lstStyle>
                <a:lvl1pPr marL="239481" indent="-239481" algn="l" defTabSz="957925" rtl="0" eaLnBrk="1" latinLnBrk="0" hangingPunct="1">
                  <a:lnSpc>
                    <a:spcPct val="100000"/>
                  </a:lnSpc>
                  <a:spcBef>
                    <a:spcPts val="0"/>
                  </a:spcBef>
                  <a:buClr>
                    <a:srgbClr val="548235"/>
                  </a:buClr>
                  <a:buSzPct val="80000"/>
                  <a:buFont typeface="Wingdings 3" panose="05040102010807070707" pitchFamily="18" charset="2"/>
                  <a:buChar char=""/>
                  <a:defRPr sz="1800" b="1" kern="1200">
                    <a:solidFill>
                      <a:schemeClr val="bg2">
                        <a:lumMod val="50000"/>
                      </a:schemeClr>
                    </a:solidFill>
                    <a:latin typeface="Calibri" charset="0"/>
                    <a:ea typeface="Calibri" charset="0"/>
                    <a:cs typeface="Calibri" charset="0"/>
                  </a:defRPr>
                </a:lvl1pPr>
                <a:lvl2pPr marL="718444" indent="-239481" algn="l" defTabSz="957925" rtl="0" eaLnBrk="1" latinLnBrk="0" hangingPunct="1">
                  <a:lnSpc>
                    <a:spcPct val="100000"/>
                  </a:lnSpc>
                  <a:spcBef>
                    <a:spcPts val="0"/>
                  </a:spcBef>
                  <a:buClr>
                    <a:srgbClr val="548235"/>
                  </a:buClr>
                  <a:buFont typeface="Calibri" panose="020F0502020204030204" pitchFamily="34" charset="0"/>
                  <a:buChar char="-"/>
                  <a:defRPr sz="1600" kern="1200">
                    <a:solidFill>
                      <a:schemeClr val="bg2">
                        <a:lumMod val="50000"/>
                      </a:schemeClr>
                    </a:solidFill>
                    <a:latin typeface="Calibri" charset="0"/>
                    <a:ea typeface="Calibri" charset="0"/>
                    <a:cs typeface="Calibri" charset="0"/>
                  </a:defRPr>
                </a:lvl2pPr>
                <a:lvl3pPr marL="1197407" indent="-239481" algn="l" defTabSz="957925" rtl="0" eaLnBrk="1" latinLnBrk="0" hangingPunct="1">
                  <a:lnSpc>
                    <a:spcPct val="100000"/>
                  </a:lnSpc>
                  <a:spcBef>
                    <a:spcPts val="0"/>
                  </a:spcBef>
                  <a:buClr>
                    <a:srgbClr val="548235"/>
                  </a:buClr>
                  <a:buFont typeface="Wingdings" panose="05000000000000000000" pitchFamily="2" charset="2"/>
                  <a:buChar char="§"/>
                  <a:defRPr sz="1400" kern="1200">
                    <a:solidFill>
                      <a:schemeClr val="bg2">
                        <a:lumMod val="50000"/>
                      </a:schemeClr>
                    </a:solidFill>
                    <a:latin typeface="Calibri" charset="0"/>
                    <a:ea typeface="Calibri" charset="0"/>
                    <a:cs typeface="Calibri" charset="0"/>
                  </a:defRPr>
                </a:lvl3pPr>
                <a:lvl4pPr marL="1676370" indent="-239481" algn="l" defTabSz="957925" rtl="0" eaLnBrk="1" latinLnBrk="0" hangingPunct="1">
                  <a:lnSpc>
                    <a:spcPct val="100000"/>
                  </a:lnSpc>
                  <a:spcBef>
                    <a:spcPts val="0"/>
                  </a:spcBef>
                  <a:buClr>
                    <a:srgbClr val="548235"/>
                  </a:buClr>
                  <a:buFont typeface="Calibri" panose="020F0502020204030204" pitchFamily="34" charset="0"/>
                  <a:buChar char="-"/>
                  <a:defRPr sz="1200" kern="1200">
                    <a:solidFill>
                      <a:schemeClr val="bg2">
                        <a:lumMod val="50000"/>
                      </a:schemeClr>
                    </a:solidFill>
                    <a:latin typeface="Calibri" charset="0"/>
                    <a:ea typeface="Calibri" charset="0"/>
                    <a:cs typeface="Calibri" charset="0"/>
                  </a:defRPr>
                </a:lvl4pPr>
                <a:lvl5pPr marL="2155332" indent="-239481" algn="l" defTabSz="957925" rtl="0" eaLnBrk="1" latinLnBrk="0" hangingPunct="1">
                  <a:lnSpc>
                    <a:spcPct val="100000"/>
                  </a:lnSpc>
                  <a:spcBef>
                    <a:spcPts val="0"/>
                  </a:spcBef>
                  <a:buClr>
                    <a:srgbClr val="548235"/>
                  </a:buClr>
                  <a:buFont typeface="Wingdings" panose="05000000000000000000" pitchFamily="2" charset="2"/>
                  <a:buChar char="§"/>
                  <a:defRPr sz="1200" kern="1200">
                    <a:solidFill>
                      <a:schemeClr val="bg2">
                        <a:lumMod val="50000"/>
                      </a:schemeClr>
                    </a:solidFill>
                    <a:latin typeface="Calibri" charset="0"/>
                    <a:ea typeface="Calibri" charset="0"/>
                    <a:cs typeface="Calibri" charset="0"/>
                  </a:defRPr>
                </a:lvl5pPr>
                <a:lvl6pPr marL="2634295"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6pPr>
                <a:lvl7pPr marL="3113258"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7pPr>
                <a:lvl8pPr marL="3592220"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8pPr>
                <a:lvl9pPr marL="4071183"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9pPr>
              </a:lstStyle>
              <a:p>
                <a:pPr marL="0" indent="0" algn="just">
                  <a:buFont typeface="Wingdings 3" panose="05040102010807070707" pitchFamily="18" charset="2"/>
                  <a:buNone/>
                </a:pPr>
                <a:r>
                  <a:rPr lang="fr-FR" sz="1600" dirty="0" smtClean="0">
                    <a:solidFill>
                      <a:schemeClr val="tx1">
                        <a:lumMod val="50000"/>
                      </a:schemeClr>
                    </a:solidFill>
                  </a:rPr>
                  <a:t>Application Numérique </a:t>
                </a:r>
                <a:r>
                  <a:rPr lang="fr-FR" sz="1600" b="0" dirty="0" smtClean="0">
                    <a:solidFill>
                      <a:schemeClr val="tx1">
                        <a:lumMod val="50000"/>
                      </a:schemeClr>
                    </a:solidFill>
                  </a:rPr>
                  <a:t>:</a:t>
                </a:r>
              </a:p>
              <a:p>
                <a:pPr marL="0" indent="0">
                  <a:buFont typeface="Wingdings 3" panose="05040102010807070707" pitchFamily="18" charset="2"/>
                  <a:buNone/>
                </a:pPr>
                <a:r>
                  <a:rPr lang="fr-FR" b="0" dirty="0">
                    <a:solidFill>
                      <a:schemeClr val="tx1">
                        <a:lumMod val="50000"/>
                      </a:schemeClr>
                    </a:solidFill>
                  </a:rPr>
                  <a:t>O</a:t>
                </a:r>
                <a:r>
                  <a:rPr lang="fr-FR" sz="1600" b="0" dirty="0" smtClean="0">
                    <a:solidFill>
                      <a:schemeClr val="tx1">
                        <a:lumMod val="50000"/>
                      </a:schemeClr>
                    </a:solidFill>
                  </a:rPr>
                  <a:t>n considère un problème de classification binaire dont les densités de probabilités conditionnelles sont définies par une loi normale scalaire : </a:t>
                </a:r>
                <a14:m>
                  <m:oMath xmlns:m="http://schemas.openxmlformats.org/officeDocument/2006/math">
                    <m:r>
                      <m:rPr>
                        <m:sty m:val="p"/>
                      </m:rPr>
                      <a:rPr lang="fr-FR" sz="1600" b="0" i="0" smtClean="0">
                        <a:solidFill>
                          <a:schemeClr val="tx1">
                            <a:lumMod val="50000"/>
                          </a:schemeClr>
                        </a:solidFill>
                        <a:latin typeface="Cambria Math" panose="02040503050406030204" pitchFamily="18" charset="0"/>
                      </a:rPr>
                      <m:t>P</m:t>
                    </m:r>
                    <m:r>
                      <a:rPr lang="fr-FR" sz="1600" b="0" i="0" smtClean="0">
                        <a:solidFill>
                          <a:schemeClr val="tx1">
                            <a:lumMod val="50000"/>
                          </a:schemeClr>
                        </a:solidFill>
                        <a:latin typeface="Cambria Math" panose="02040503050406030204" pitchFamily="18" charset="0"/>
                      </a:rPr>
                      <m:t>(</m:t>
                    </m:r>
                    <m:r>
                      <a:rPr lang="fr-FR" sz="1600" b="0" i="1" smtClean="0">
                        <a:solidFill>
                          <a:schemeClr val="tx1">
                            <a:lumMod val="50000"/>
                          </a:schemeClr>
                        </a:solidFill>
                        <a:latin typeface="Cambria Math" panose="02040503050406030204" pitchFamily="18" charset="0"/>
                      </a:rPr>
                      <m:t>𝑋</m:t>
                    </m:r>
                    <m:r>
                      <a:rPr lang="fr-FR" sz="1600" b="0" i="1" smtClean="0">
                        <a:solidFill>
                          <a:schemeClr val="tx1">
                            <a:lumMod val="50000"/>
                          </a:schemeClr>
                        </a:solidFill>
                        <a:latin typeface="Cambria Math" panose="02040503050406030204" pitchFamily="18" charset="0"/>
                      </a:rPr>
                      <m:t>|</m:t>
                    </m:r>
                    <m:r>
                      <a:rPr lang="fr-FR" sz="1600" b="0" i="1" smtClean="0">
                        <a:solidFill>
                          <a:schemeClr val="tx1">
                            <a:lumMod val="50000"/>
                          </a:schemeClr>
                        </a:solidFill>
                        <a:latin typeface="Cambria Math" panose="02040503050406030204" pitchFamily="18" charset="0"/>
                      </a:rPr>
                      <m:t>𝑌</m:t>
                    </m:r>
                    <m:r>
                      <a:rPr lang="fr-FR" sz="1600" b="0" i="0" smtClean="0">
                        <a:solidFill>
                          <a:schemeClr val="tx1">
                            <a:lumMod val="50000"/>
                          </a:schemeClr>
                        </a:solidFill>
                        <a:latin typeface="Cambria Math" panose="02040503050406030204" pitchFamily="18" charset="0"/>
                      </a:rPr>
                      <m:t>=</m:t>
                    </m:r>
                    <m:r>
                      <m:rPr>
                        <m:sty m:val="p"/>
                      </m:rPr>
                      <a:rPr lang="fr-FR" sz="1600" b="0" i="0" smtClean="0">
                        <a:solidFill>
                          <a:schemeClr val="tx1">
                            <a:lumMod val="50000"/>
                          </a:schemeClr>
                        </a:solidFill>
                        <a:latin typeface="Cambria Math" panose="02040503050406030204" pitchFamily="18" charset="0"/>
                      </a:rPr>
                      <m:t>c</m:t>
                    </m:r>
                    <m:r>
                      <a:rPr lang="fr-FR" sz="1600" b="0" i="0" smtClean="0">
                        <a:solidFill>
                          <a:schemeClr val="tx1">
                            <a:lumMod val="50000"/>
                          </a:schemeClr>
                        </a:solidFill>
                        <a:latin typeface="Cambria Math" panose="02040503050406030204" pitchFamily="18" charset="0"/>
                      </a:rPr>
                      <m:t>)</m:t>
                    </m:r>
                    <m:r>
                      <a:rPr lang="fr-FR" sz="1600" b="0" i="1" smtClean="0">
                        <a:solidFill>
                          <a:schemeClr val="tx1">
                            <a:lumMod val="50000"/>
                          </a:schemeClr>
                        </a:solidFill>
                        <a:latin typeface="Cambria Math" panose="02040503050406030204" pitchFamily="18" charset="0"/>
                      </a:rPr>
                      <m:t>∼</m:t>
                    </m:r>
                    <m:r>
                      <a:rPr lang="fr-FR" sz="1600" b="0" i="1" smtClean="0">
                        <a:solidFill>
                          <a:schemeClr val="tx1">
                            <a:lumMod val="50000"/>
                          </a:schemeClr>
                        </a:solidFill>
                        <a:latin typeface="Cambria Math" panose="02040503050406030204" pitchFamily="18" charset="0"/>
                        <a:ea typeface="Cambria Math" panose="02040503050406030204" pitchFamily="18" charset="0"/>
                      </a:rPr>
                      <m:t>𝒩</m:t>
                    </m:r>
                    <m:r>
                      <a:rPr lang="fr-FR" sz="1600" b="0" i="1" smtClean="0">
                        <a:solidFill>
                          <a:schemeClr val="tx1">
                            <a:lumMod val="50000"/>
                          </a:schemeClr>
                        </a:solidFill>
                        <a:latin typeface="Cambria Math" panose="02040503050406030204" pitchFamily="18" charset="0"/>
                      </a:rPr>
                      <m:t>(</m:t>
                    </m:r>
                    <m:sSub>
                      <m:sSubPr>
                        <m:ctrlPr>
                          <a:rPr lang="fr-FR" sz="1600" b="0" i="1" smtClean="0">
                            <a:solidFill>
                              <a:schemeClr val="tx1">
                                <a:lumMod val="50000"/>
                              </a:schemeClr>
                            </a:solidFill>
                            <a:latin typeface="Cambria Math" panose="02040503050406030204" pitchFamily="18" charset="0"/>
                          </a:rPr>
                        </m:ctrlPr>
                      </m:sSubPr>
                      <m:e>
                        <m:r>
                          <a:rPr lang="fr-FR" sz="1600" b="0" i="1" smtClean="0">
                            <a:solidFill>
                              <a:schemeClr val="tx1">
                                <a:lumMod val="50000"/>
                              </a:schemeClr>
                            </a:solidFill>
                            <a:latin typeface="Cambria Math" panose="02040503050406030204" pitchFamily="18" charset="0"/>
                          </a:rPr>
                          <m:t>𝜇</m:t>
                        </m:r>
                      </m:e>
                      <m:sub>
                        <m:r>
                          <a:rPr lang="fr-FR" sz="1600" b="0" i="1" smtClean="0">
                            <a:solidFill>
                              <a:schemeClr val="tx1">
                                <a:lumMod val="50000"/>
                              </a:schemeClr>
                            </a:solidFill>
                            <a:latin typeface="Cambria Math" panose="02040503050406030204" pitchFamily="18" charset="0"/>
                          </a:rPr>
                          <m:t>𝑐</m:t>
                        </m:r>
                      </m:sub>
                    </m:sSub>
                    <m:r>
                      <a:rPr lang="fr-FR" sz="1600" b="0" i="1" smtClean="0">
                        <a:solidFill>
                          <a:schemeClr val="tx1">
                            <a:lumMod val="50000"/>
                          </a:schemeClr>
                        </a:solidFill>
                        <a:latin typeface="Cambria Math" panose="02040503050406030204" pitchFamily="18" charset="0"/>
                      </a:rPr>
                      <m:t>,</m:t>
                    </m:r>
                    <m:sSubSup>
                      <m:sSubSupPr>
                        <m:ctrlPr>
                          <a:rPr lang="fr-FR" sz="1600" b="0" i="1" smtClean="0">
                            <a:solidFill>
                              <a:schemeClr val="tx1">
                                <a:lumMod val="50000"/>
                              </a:schemeClr>
                            </a:solidFill>
                            <a:latin typeface="Cambria Math" panose="02040503050406030204" pitchFamily="18" charset="0"/>
                          </a:rPr>
                        </m:ctrlPr>
                      </m:sSubSupPr>
                      <m:e>
                        <m:r>
                          <a:rPr lang="fr-FR" sz="1600" b="0" i="1" smtClean="0">
                            <a:solidFill>
                              <a:schemeClr val="tx1">
                                <a:lumMod val="50000"/>
                              </a:schemeClr>
                            </a:solidFill>
                            <a:latin typeface="Cambria Math" panose="02040503050406030204" pitchFamily="18" charset="0"/>
                          </a:rPr>
                          <m:t>𝜎</m:t>
                        </m:r>
                      </m:e>
                      <m:sub>
                        <m:r>
                          <a:rPr lang="fr-FR" sz="1600" b="0" i="1" smtClean="0">
                            <a:solidFill>
                              <a:schemeClr val="tx1">
                                <a:lumMod val="50000"/>
                              </a:schemeClr>
                            </a:solidFill>
                            <a:latin typeface="Cambria Math" panose="02040503050406030204" pitchFamily="18" charset="0"/>
                          </a:rPr>
                          <m:t>𝑐</m:t>
                        </m:r>
                      </m:sub>
                      <m:sup>
                        <m:r>
                          <a:rPr lang="fr-FR" sz="1600" b="0" i="1" smtClean="0">
                            <a:solidFill>
                              <a:schemeClr val="tx1">
                                <a:lumMod val="50000"/>
                              </a:schemeClr>
                            </a:solidFill>
                            <a:latin typeface="Cambria Math" panose="02040503050406030204" pitchFamily="18" charset="0"/>
                          </a:rPr>
                          <m:t>2</m:t>
                        </m:r>
                      </m:sup>
                    </m:sSubSup>
                    <m:r>
                      <a:rPr lang="fr-FR" sz="1600" b="0" i="0" smtClean="0">
                        <a:solidFill>
                          <a:schemeClr val="tx1">
                            <a:lumMod val="50000"/>
                          </a:schemeClr>
                        </a:solidFill>
                        <a:latin typeface="Cambria Math" panose="02040503050406030204" pitchFamily="18" charset="0"/>
                      </a:rPr>
                      <m:t>)</m:t>
                    </m:r>
                  </m:oMath>
                </a14:m>
                <a:r>
                  <a:rPr lang="fr-FR" sz="1600" b="0" dirty="0" smtClean="0">
                    <a:solidFill>
                      <a:schemeClr val="tx1">
                        <a:lumMod val="50000"/>
                      </a:schemeClr>
                    </a:solidFill>
                  </a:rPr>
                  <a:t>, avec </a:t>
                </a:r>
                <a14:m>
                  <m:oMath xmlns:m="http://schemas.openxmlformats.org/officeDocument/2006/math">
                    <m:sSub>
                      <m:sSubPr>
                        <m:ctrlPr>
                          <a:rPr lang="fr-FR" sz="1600" b="0" i="1" smtClean="0">
                            <a:solidFill>
                              <a:schemeClr val="tx1">
                                <a:lumMod val="50000"/>
                              </a:schemeClr>
                            </a:solidFill>
                            <a:latin typeface="Cambria Math" panose="02040503050406030204" pitchFamily="18" charset="0"/>
                          </a:rPr>
                        </m:ctrlPr>
                      </m:sSubPr>
                      <m:e>
                        <m:r>
                          <a:rPr lang="fr-FR" sz="1600" b="0" i="1" smtClean="0">
                            <a:solidFill>
                              <a:schemeClr val="tx1">
                                <a:lumMod val="50000"/>
                              </a:schemeClr>
                            </a:solidFill>
                            <a:latin typeface="Cambria Math" panose="02040503050406030204" pitchFamily="18" charset="0"/>
                          </a:rPr>
                          <m:t>𝜇</m:t>
                        </m:r>
                      </m:e>
                      <m:sub>
                        <m:r>
                          <a:rPr lang="fr-FR" sz="1600" b="0" i="1" smtClean="0">
                            <a:solidFill>
                              <a:schemeClr val="tx1">
                                <a:lumMod val="50000"/>
                              </a:schemeClr>
                            </a:solidFill>
                            <a:latin typeface="Cambria Math" panose="02040503050406030204" pitchFamily="18" charset="0"/>
                          </a:rPr>
                          <m:t>0</m:t>
                        </m:r>
                      </m:sub>
                    </m:sSub>
                    <m:r>
                      <a:rPr lang="fr-FR" sz="1600" b="0" i="1" smtClean="0">
                        <a:solidFill>
                          <a:schemeClr val="tx1">
                            <a:lumMod val="50000"/>
                          </a:schemeClr>
                        </a:solidFill>
                        <a:latin typeface="Cambria Math" panose="02040503050406030204" pitchFamily="18" charset="0"/>
                      </a:rPr>
                      <m:t>=4</m:t>
                    </m:r>
                  </m:oMath>
                </a14:m>
                <a:r>
                  <a:rPr lang="fr-FR" sz="1600" b="0" dirty="0" smtClean="0">
                    <a:solidFill>
                      <a:schemeClr val="tx1">
                        <a:lumMod val="50000"/>
                      </a:schemeClr>
                    </a:solidFill>
                  </a:rPr>
                  <a:t>, </a:t>
                </a:r>
                <a14:m>
                  <m:oMath xmlns:m="http://schemas.openxmlformats.org/officeDocument/2006/math">
                    <m:sSub>
                      <m:sSubPr>
                        <m:ctrlPr>
                          <a:rPr lang="fr-FR" sz="1600" b="0" i="1" smtClean="0">
                            <a:solidFill>
                              <a:schemeClr val="tx1">
                                <a:lumMod val="50000"/>
                              </a:schemeClr>
                            </a:solidFill>
                            <a:latin typeface="Cambria Math" panose="02040503050406030204" pitchFamily="18" charset="0"/>
                          </a:rPr>
                        </m:ctrlPr>
                      </m:sSubPr>
                      <m:e>
                        <m:r>
                          <a:rPr lang="fr-FR" sz="1600" b="0" i="1" smtClean="0">
                            <a:solidFill>
                              <a:schemeClr val="tx1">
                                <a:lumMod val="50000"/>
                              </a:schemeClr>
                            </a:solidFill>
                            <a:latin typeface="Cambria Math" panose="02040503050406030204" pitchFamily="18" charset="0"/>
                          </a:rPr>
                          <m:t>𝜇</m:t>
                        </m:r>
                      </m:e>
                      <m:sub>
                        <m:r>
                          <a:rPr lang="fr-FR" sz="1600" b="0" i="1" smtClean="0">
                            <a:solidFill>
                              <a:schemeClr val="tx1">
                                <a:lumMod val="50000"/>
                              </a:schemeClr>
                            </a:solidFill>
                            <a:latin typeface="Cambria Math" panose="02040503050406030204" pitchFamily="18" charset="0"/>
                          </a:rPr>
                          <m:t>1</m:t>
                        </m:r>
                      </m:sub>
                    </m:sSub>
                    <m:r>
                      <a:rPr lang="fr-FR" sz="1600" b="0" i="1" smtClean="0">
                        <a:solidFill>
                          <a:schemeClr val="tx1">
                            <a:lumMod val="50000"/>
                          </a:schemeClr>
                        </a:solidFill>
                        <a:latin typeface="Cambria Math" panose="02040503050406030204" pitchFamily="18" charset="0"/>
                      </a:rPr>
                      <m:t>=10</m:t>
                    </m:r>
                  </m:oMath>
                </a14:m>
                <a:r>
                  <a:rPr lang="fr-FR" sz="1600" b="0" dirty="0" smtClean="0">
                    <a:solidFill>
                      <a:schemeClr val="tx1">
                        <a:lumMod val="50000"/>
                      </a:schemeClr>
                    </a:solidFill>
                  </a:rPr>
                  <a:t>, </a:t>
                </a:r>
                <a14:m>
                  <m:oMath xmlns:m="http://schemas.openxmlformats.org/officeDocument/2006/math">
                    <m:sSubSup>
                      <m:sSubSupPr>
                        <m:ctrlPr>
                          <a:rPr lang="fr-FR" sz="1600" b="0" i="1" smtClean="0">
                            <a:solidFill>
                              <a:schemeClr val="tx1">
                                <a:lumMod val="50000"/>
                              </a:schemeClr>
                            </a:solidFill>
                            <a:latin typeface="Cambria Math" panose="02040503050406030204" pitchFamily="18" charset="0"/>
                          </a:rPr>
                        </m:ctrlPr>
                      </m:sSubSupPr>
                      <m:e>
                        <m:r>
                          <a:rPr lang="fr-FR" sz="1600" b="0" i="1" smtClean="0">
                            <a:solidFill>
                              <a:schemeClr val="tx1">
                                <a:lumMod val="50000"/>
                              </a:schemeClr>
                            </a:solidFill>
                            <a:latin typeface="Cambria Math" panose="02040503050406030204" pitchFamily="18" charset="0"/>
                          </a:rPr>
                          <m:t>𝜎</m:t>
                        </m:r>
                      </m:e>
                      <m:sub>
                        <m:r>
                          <a:rPr lang="fr-FR" sz="1600" b="0" i="1" smtClean="0">
                            <a:solidFill>
                              <a:schemeClr val="tx1">
                                <a:lumMod val="50000"/>
                              </a:schemeClr>
                            </a:solidFill>
                            <a:latin typeface="Cambria Math" panose="02040503050406030204" pitchFamily="18" charset="0"/>
                          </a:rPr>
                          <m:t>1</m:t>
                        </m:r>
                      </m:sub>
                      <m:sup>
                        <m:r>
                          <a:rPr lang="fr-FR" sz="1600" b="0" i="1" smtClean="0">
                            <a:solidFill>
                              <a:schemeClr val="tx1">
                                <a:lumMod val="50000"/>
                              </a:schemeClr>
                            </a:solidFill>
                            <a:latin typeface="Cambria Math" panose="02040503050406030204" pitchFamily="18" charset="0"/>
                          </a:rPr>
                          <m:t>2</m:t>
                        </m:r>
                      </m:sup>
                    </m:sSubSup>
                    <m:r>
                      <a:rPr lang="fr-FR" sz="1600" b="0" i="1" smtClean="0">
                        <a:solidFill>
                          <a:schemeClr val="tx1">
                            <a:lumMod val="50000"/>
                          </a:schemeClr>
                        </a:solidFill>
                        <a:latin typeface="Cambria Math" panose="02040503050406030204" pitchFamily="18" charset="0"/>
                      </a:rPr>
                      <m:t>=</m:t>
                    </m:r>
                    <m:sSubSup>
                      <m:sSubSupPr>
                        <m:ctrlPr>
                          <a:rPr lang="fr-FR" sz="1600" b="0" i="1" smtClean="0">
                            <a:solidFill>
                              <a:schemeClr val="tx1">
                                <a:lumMod val="50000"/>
                              </a:schemeClr>
                            </a:solidFill>
                            <a:latin typeface="Cambria Math" panose="02040503050406030204" pitchFamily="18" charset="0"/>
                          </a:rPr>
                        </m:ctrlPr>
                      </m:sSubSupPr>
                      <m:e>
                        <m:r>
                          <a:rPr lang="fr-FR" sz="1600" b="0" i="1" smtClean="0">
                            <a:solidFill>
                              <a:schemeClr val="tx1">
                                <a:lumMod val="50000"/>
                              </a:schemeClr>
                            </a:solidFill>
                            <a:latin typeface="Cambria Math" panose="02040503050406030204" pitchFamily="18" charset="0"/>
                          </a:rPr>
                          <m:t>𝜎</m:t>
                        </m:r>
                      </m:e>
                      <m:sub>
                        <m:r>
                          <a:rPr lang="fr-FR" sz="1600" b="0" i="1" smtClean="0">
                            <a:solidFill>
                              <a:schemeClr val="tx1">
                                <a:lumMod val="50000"/>
                              </a:schemeClr>
                            </a:solidFill>
                            <a:latin typeface="Cambria Math" panose="02040503050406030204" pitchFamily="18" charset="0"/>
                          </a:rPr>
                          <m:t>2</m:t>
                        </m:r>
                      </m:sub>
                      <m:sup>
                        <m:r>
                          <a:rPr lang="fr-FR" sz="1600" b="0" i="1" smtClean="0">
                            <a:solidFill>
                              <a:schemeClr val="tx1">
                                <a:lumMod val="50000"/>
                              </a:schemeClr>
                            </a:solidFill>
                            <a:latin typeface="Cambria Math" panose="02040503050406030204" pitchFamily="18" charset="0"/>
                          </a:rPr>
                          <m:t>2</m:t>
                        </m:r>
                      </m:sup>
                    </m:sSubSup>
                    <m:r>
                      <a:rPr lang="fr-FR" sz="1600" b="0" i="1" smtClean="0">
                        <a:solidFill>
                          <a:schemeClr val="tx1">
                            <a:lumMod val="50000"/>
                          </a:schemeClr>
                        </a:solidFill>
                        <a:latin typeface="Cambria Math" panose="02040503050406030204" pitchFamily="18" charset="0"/>
                      </a:rPr>
                      <m:t>=1</m:t>
                    </m:r>
                  </m:oMath>
                </a14:m>
                <a:r>
                  <a:rPr lang="fr-FR" sz="1600" b="0" dirty="0" smtClean="0">
                    <a:solidFill>
                      <a:schemeClr val="tx1">
                        <a:lumMod val="50000"/>
                      </a:schemeClr>
                    </a:solidFill>
                  </a:rPr>
                  <a:t> et </a:t>
                </a:r>
                <a14:m>
                  <m:oMath xmlns:m="http://schemas.openxmlformats.org/officeDocument/2006/math">
                    <m:r>
                      <m:rPr>
                        <m:sty m:val="p"/>
                      </m:rPr>
                      <a:rPr lang="fr-FR" sz="1600" b="0" i="0" smtClean="0">
                        <a:solidFill>
                          <a:schemeClr val="tx1">
                            <a:lumMod val="50000"/>
                          </a:schemeClr>
                        </a:solidFill>
                        <a:latin typeface="Cambria Math" panose="02040503050406030204" pitchFamily="18" charset="0"/>
                      </a:rPr>
                      <m:t>P</m:t>
                    </m:r>
                    <m:d>
                      <m:dPr>
                        <m:ctrlPr>
                          <a:rPr lang="fr-FR" sz="1600" b="0" i="1" smtClean="0">
                            <a:solidFill>
                              <a:schemeClr val="tx1">
                                <a:lumMod val="50000"/>
                              </a:schemeClr>
                            </a:solidFill>
                            <a:latin typeface="Cambria Math" panose="02040503050406030204" pitchFamily="18" charset="0"/>
                          </a:rPr>
                        </m:ctrlPr>
                      </m:dPr>
                      <m:e>
                        <m:r>
                          <a:rPr lang="fr-FR" sz="1600" b="0" i="1" smtClean="0">
                            <a:solidFill>
                              <a:schemeClr val="tx1">
                                <a:lumMod val="50000"/>
                              </a:schemeClr>
                            </a:solidFill>
                            <a:latin typeface="Cambria Math" panose="02040503050406030204" pitchFamily="18" charset="0"/>
                          </a:rPr>
                          <m:t>𝑌</m:t>
                        </m:r>
                        <m:r>
                          <a:rPr lang="fr-FR" sz="1600" b="0" i="1" smtClean="0">
                            <a:solidFill>
                              <a:schemeClr val="tx1">
                                <a:lumMod val="50000"/>
                              </a:schemeClr>
                            </a:solidFill>
                            <a:latin typeface="Cambria Math" panose="02040503050406030204" pitchFamily="18" charset="0"/>
                          </a:rPr>
                          <m:t>=1</m:t>
                        </m:r>
                      </m:e>
                    </m:d>
                    <m:r>
                      <a:rPr lang="fr-FR" sz="1600" b="0" i="1" smtClean="0">
                        <a:solidFill>
                          <a:schemeClr val="tx1">
                            <a:lumMod val="50000"/>
                          </a:schemeClr>
                        </a:solidFill>
                        <a:latin typeface="Cambria Math" panose="02040503050406030204" pitchFamily="18" charset="0"/>
                      </a:rPr>
                      <m:t>=</m:t>
                    </m:r>
                    <m:r>
                      <m:rPr>
                        <m:sty m:val="p"/>
                      </m:rPr>
                      <a:rPr lang="fr-FR" sz="1600" b="0" i="0" smtClean="0">
                        <a:solidFill>
                          <a:schemeClr val="tx1">
                            <a:lumMod val="50000"/>
                          </a:schemeClr>
                        </a:solidFill>
                        <a:latin typeface="Cambria Math" panose="02040503050406030204" pitchFamily="18" charset="0"/>
                      </a:rPr>
                      <m:t>P</m:t>
                    </m:r>
                    <m:r>
                      <a:rPr lang="fr-FR" sz="1600" b="0" i="1" smtClean="0">
                        <a:solidFill>
                          <a:schemeClr val="tx1">
                            <a:lumMod val="50000"/>
                          </a:schemeClr>
                        </a:solidFill>
                        <a:latin typeface="Cambria Math" panose="02040503050406030204" pitchFamily="18" charset="0"/>
                      </a:rPr>
                      <m:t>(</m:t>
                    </m:r>
                    <m:r>
                      <a:rPr lang="fr-FR" sz="1600" b="0" i="1" smtClean="0">
                        <a:solidFill>
                          <a:schemeClr val="tx1">
                            <a:lumMod val="50000"/>
                          </a:schemeClr>
                        </a:solidFill>
                        <a:latin typeface="Cambria Math" panose="02040503050406030204" pitchFamily="18" charset="0"/>
                      </a:rPr>
                      <m:t>𝑌</m:t>
                    </m:r>
                    <m:r>
                      <a:rPr lang="fr-FR" sz="1600" b="0" i="1" smtClean="0">
                        <a:solidFill>
                          <a:schemeClr val="tx1">
                            <a:lumMod val="50000"/>
                          </a:schemeClr>
                        </a:solidFill>
                        <a:latin typeface="Cambria Math" panose="02040503050406030204" pitchFamily="18" charset="0"/>
                      </a:rPr>
                      <m:t>=0)</m:t>
                    </m:r>
                  </m:oMath>
                </a14:m>
                <a:r>
                  <a:rPr lang="fr-FR" sz="1600" b="0" dirty="0" smtClean="0">
                    <a:solidFill>
                      <a:schemeClr val="tx1">
                        <a:lumMod val="50000"/>
                      </a:schemeClr>
                    </a:solidFill>
                  </a:rPr>
                  <a:t>.</a:t>
                </a:r>
              </a:p>
            </p:txBody>
          </p:sp>
        </mc:Choice>
        <mc:Fallback xmlns="">
          <p:sp>
            <p:nvSpPr>
              <p:cNvPr id="21" name="Espace réservé du contenu 4"/>
              <p:cNvSpPr txBox="1">
                <a:spLocks noRot="1" noChangeAspect="1" noMove="1" noResize="1" noEditPoints="1" noAdjustHandles="1" noChangeArrowheads="1" noChangeShapeType="1" noTextEdit="1"/>
              </p:cNvSpPr>
              <p:nvPr/>
            </p:nvSpPr>
            <p:spPr>
              <a:xfrm>
                <a:off x="145155" y="769021"/>
                <a:ext cx="8751955" cy="1181632"/>
              </a:xfrm>
              <a:prstGeom prst="rect">
                <a:avLst/>
              </a:prstGeom>
              <a:blipFill>
                <a:blip r:embed="rId3"/>
                <a:stretch>
                  <a:fillRect l="-209" b="-20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Espace réservé du contenu 4"/>
              <p:cNvSpPr txBox="1">
                <a:spLocks/>
              </p:cNvSpPr>
              <p:nvPr/>
            </p:nvSpPr>
            <p:spPr>
              <a:xfrm>
                <a:off x="145155" y="2070496"/>
                <a:ext cx="8486097" cy="4253755"/>
              </a:xfrm>
              <a:prstGeom prst="rect">
                <a:avLst/>
              </a:prstGeom>
            </p:spPr>
            <p:txBody>
              <a:bodyPr vert="horz" wrap="square" lIns="127723" tIns="63862" rIns="127723" bIns="63862" rtlCol="0">
                <a:spAutoFit/>
              </a:bodyPr>
              <a:lstStyle>
                <a:lvl1pPr marL="239481" indent="-239481" algn="l" defTabSz="957925" rtl="0" eaLnBrk="1" latinLnBrk="0" hangingPunct="1">
                  <a:lnSpc>
                    <a:spcPct val="100000"/>
                  </a:lnSpc>
                  <a:spcBef>
                    <a:spcPts val="0"/>
                  </a:spcBef>
                  <a:buClr>
                    <a:srgbClr val="548235"/>
                  </a:buClr>
                  <a:buSzPct val="80000"/>
                  <a:buFont typeface="Wingdings 3" panose="05040102010807070707" pitchFamily="18" charset="2"/>
                  <a:buChar char=""/>
                  <a:defRPr sz="1800" b="1" kern="1200">
                    <a:solidFill>
                      <a:schemeClr val="bg2">
                        <a:lumMod val="50000"/>
                      </a:schemeClr>
                    </a:solidFill>
                    <a:latin typeface="Calibri" charset="0"/>
                    <a:ea typeface="Calibri" charset="0"/>
                    <a:cs typeface="Calibri" charset="0"/>
                  </a:defRPr>
                </a:lvl1pPr>
                <a:lvl2pPr marL="718444" indent="-239481" algn="l" defTabSz="957925" rtl="0" eaLnBrk="1" latinLnBrk="0" hangingPunct="1">
                  <a:lnSpc>
                    <a:spcPct val="100000"/>
                  </a:lnSpc>
                  <a:spcBef>
                    <a:spcPts val="0"/>
                  </a:spcBef>
                  <a:buClr>
                    <a:srgbClr val="548235"/>
                  </a:buClr>
                  <a:buFont typeface="Calibri" panose="020F0502020204030204" pitchFamily="34" charset="0"/>
                  <a:buChar char="-"/>
                  <a:defRPr sz="1600" kern="1200">
                    <a:solidFill>
                      <a:schemeClr val="bg2">
                        <a:lumMod val="50000"/>
                      </a:schemeClr>
                    </a:solidFill>
                    <a:latin typeface="Calibri" charset="0"/>
                    <a:ea typeface="Calibri" charset="0"/>
                    <a:cs typeface="Calibri" charset="0"/>
                  </a:defRPr>
                </a:lvl2pPr>
                <a:lvl3pPr marL="1197407" indent="-239481" algn="l" defTabSz="957925" rtl="0" eaLnBrk="1" latinLnBrk="0" hangingPunct="1">
                  <a:lnSpc>
                    <a:spcPct val="100000"/>
                  </a:lnSpc>
                  <a:spcBef>
                    <a:spcPts val="0"/>
                  </a:spcBef>
                  <a:buClr>
                    <a:srgbClr val="548235"/>
                  </a:buClr>
                  <a:buFont typeface="Wingdings" panose="05000000000000000000" pitchFamily="2" charset="2"/>
                  <a:buChar char="§"/>
                  <a:defRPr sz="1400" kern="1200">
                    <a:solidFill>
                      <a:schemeClr val="bg2">
                        <a:lumMod val="50000"/>
                      </a:schemeClr>
                    </a:solidFill>
                    <a:latin typeface="Calibri" charset="0"/>
                    <a:ea typeface="Calibri" charset="0"/>
                    <a:cs typeface="Calibri" charset="0"/>
                  </a:defRPr>
                </a:lvl3pPr>
                <a:lvl4pPr marL="1676370" indent="-239481" algn="l" defTabSz="957925" rtl="0" eaLnBrk="1" latinLnBrk="0" hangingPunct="1">
                  <a:lnSpc>
                    <a:spcPct val="100000"/>
                  </a:lnSpc>
                  <a:spcBef>
                    <a:spcPts val="0"/>
                  </a:spcBef>
                  <a:buClr>
                    <a:srgbClr val="548235"/>
                  </a:buClr>
                  <a:buFont typeface="Calibri" panose="020F0502020204030204" pitchFamily="34" charset="0"/>
                  <a:buChar char="-"/>
                  <a:defRPr sz="1200" kern="1200">
                    <a:solidFill>
                      <a:schemeClr val="bg2">
                        <a:lumMod val="50000"/>
                      </a:schemeClr>
                    </a:solidFill>
                    <a:latin typeface="Calibri" charset="0"/>
                    <a:ea typeface="Calibri" charset="0"/>
                    <a:cs typeface="Calibri" charset="0"/>
                  </a:defRPr>
                </a:lvl4pPr>
                <a:lvl5pPr marL="2155332" indent="-239481" algn="l" defTabSz="957925" rtl="0" eaLnBrk="1" latinLnBrk="0" hangingPunct="1">
                  <a:lnSpc>
                    <a:spcPct val="100000"/>
                  </a:lnSpc>
                  <a:spcBef>
                    <a:spcPts val="0"/>
                  </a:spcBef>
                  <a:buClr>
                    <a:srgbClr val="548235"/>
                  </a:buClr>
                  <a:buFont typeface="Wingdings" panose="05000000000000000000" pitchFamily="2" charset="2"/>
                  <a:buChar char="§"/>
                  <a:defRPr sz="1200" kern="1200">
                    <a:solidFill>
                      <a:schemeClr val="bg2">
                        <a:lumMod val="50000"/>
                      </a:schemeClr>
                    </a:solidFill>
                    <a:latin typeface="Calibri" charset="0"/>
                    <a:ea typeface="Calibri" charset="0"/>
                    <a:cs typeface="Calibri" charset="0"/>
                  </a:defRPr>
                </a:lvl5pPr>
                <a:lvl6pPr marL="2634295"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6pPr>
                <a:lvl7pPr marL="3113258"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7pPr>
                <a:lvl8pPr marL="3592220"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8pPr>
                <a:lvl9pPr marL="4071183"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9pPr>
              </a:lstStyle>
              <a:p>
                <a:pPr marL="0" indent="0">
                  <a:spcBef>
                    <a:spcPts val="600"/>
                  </a:spcBef>
                  <a:buFont typeface="Wingdings 3" panose="05040102010807070707" pitchFamily="18" charset="2"/>
                  <a:buNone/>
                </a:pPr>
                <a:r>
                  <a:rPr lang="fr-FR" sz="1600" b="0" dirty="0" smtClean="0">
                    <a:solidFill>
                      <a:schemeClr val="tx1">
                        <a:lumMod val="50000"/>
                      </a:schemeClr>
                    </a:solidFill>
                  </a:rPr>
                  <a:t>Calcul de </a:t>
                </a:r>
                <a14:m>
                  <m:oMath xmlns:m="http://schemas.openxmlformats.org/officeDocument/2006/math">
                    <m:r>
                      <m:rPr>
                        <m:sty m:val="p"/>
                      </m:rPr>
                      <a:rPr lang="fr-FR" sz="1600" b="0" i="0" smtClean="0">
                        <a:solidFill>
                          <a:schemeClr val="tx1">
                            <a:lumMod val="50000"/>
                          </a:schemeClr>
                        </a:solidFill>
                        <a:latin typeface="Cambria Math" panose="02040503050406030204" pitchFamily="18" charset="0"/>
                      </a:rPr>
                      <m:t>P</m:t>
                    </m:r>
                    <m:r>
                      <a:rPr lang="fr-FR" sz="1600" b="0" i="0" smtClean="0">
                        <a:solidFill>
                          <a:schemeClr val="tx1">
                            <a:lumMod val="50000"/>
                          </a:schemeClr>
                        </a:solidFill>
                        <a:latin typeface="Cambria Math" panose="02040503050406030204" pitchFamily="18" charset="0"/>
                      </a:rPr>
                      <m:t>(</m:t>
                    </m:r>
                    <m:r>
                      <m:rPr>
                        <m:sty m:val="p"/>
                      </m:rPr>
                      <a:rPr lang="fr-FR" sz="1600" b="0" i="0" smtClean="0">
                        <a:solidFill>
                          <a:schemeClr val="tx1">
                            <a:lumMod val="50000"/>
                          </a:schemeClr>
                        </a:solidFill>
                        <a:latin typeface="Cambria Math" panose="02040503050406030204" pitchFamily="18" charset="0"/>
                      </a:rPr>
                      <m:t>erreur</m:t>
                    </m:r>
                    <m:r>
                      <a:rPr lang="fr-FR" sz="1600" b="0" i="1" smtClean="0">
                        <a:solidFill>
                          <a:schemeClr val="tx1">
                            <a:lumMod val="50000"/>
                          </a:schemeClr>
                        </a:solidFill>
                        <a:latin typeface="Cambria Math" panose="02040503050406030204" pitchFamily="18" charset="0"/>
                      </a:rPr>
                      <m:t>)</m:t>
                    </m:r>
                  </m:oMath>
                </a14:m>
                <a:r>
                  <a:rPr lang="fr-FR" sz="1600" b="0" dirty="0" smtClean="0">
                    <a:solidFill>
                      <a:schemeClr val="tx1">
                        <a:lumMod val="50000"/>
                      </a:schemeClr>
                    </a:solidFill>
                  </a:rPr>
                  <a:t> :</a:t>
                </a:r>
              </a:p>
              <a:p>
                <a:pPr marL="0" indent="0">
                  <a:spcBef>
                    <a:spcPts val="600"/>
                  </a:spcBef>
                  <a:buFont typeface="Wingdings 3" panose="05040102010807070707" pitchFamily="18" charset="2"/>
                  <a:buNone/>
                </a:pPr>
                <a14:m>
                  <m:oMathPara xmlns:m="http://schemas.openxmlformats.org/officeDocument/2006/math">
                    <m:oMathParaPr>
                      <m:jc m:val="centerGroup"/>
                    </m:oMathParaPr>
                    <m:oMath xmlns:m="http://schemas.openxmlformats.org/officeDocument/2006/math">
                      <m:r>
                        <m:rPr>
                          <m:sty m:val="p"/>
                        </m:rPr>
                        <a:rPr lang="fr-FR" sz="1600" b="0" i="0" smtClean="0">
                          <a:solidFill>
                            <a:schemeClr val="tx1">
                              <a:lumMod val="50000"/>
                            </a:schemeClr>
                          </a:solidFill>
                          <a:latin typeface="Cambria Math" panose="02040503050406030204" pitchFamily="18" charset="0"/>
                        </a:rPr>
                        <m:t>P</m:t>
                      </m:r>
                      <m:d>
                        <m:dPr>
                          <m:ctrlPr>
                            <a:rPr lang="fr-FR" sz="1600" b="0" i="1" smtClean="0">
                              <a:solidFill>
                                <a:schemeClr val="tx1">
                                  <a:lumMod val="50000"/>
                                </a:schemeClr>
                              </a:solidFill>
                              <a:latin typeface="Cambria Math" panose="02040503050406030204" pitchFamily="18" charset="0"/>
                            </a:rPr>
                          </m:ctrlPr>
                        </m:dPr>
                        <m:e>
                          <m:r>
                            <m:rPr>
                              <m:sty m:val="p"/>
                            </m:rPr>
                            <a:rPr lang="fr-FR" sz="1600" b="0" i="0" smtClean="0">
                              <a:solidFill>
                                <a:schemeClr val="tx1">
                                  <a:lumMod val="50000"/>
                                </a:schemeClr>
                              </a:solidFill>
                              <a:latin typeface="Cambria Math" panose="02040503050406030204" pitchFamily="18" charset="0"/>
                            </a:rPr>
                            <m:t>erreur</m:t>
                          </m:r>
                        </m:e>
                      </m:d>
                      <m:r>
                        <a:rPr lang="fr-FR" sz="1600" b="0" i="1" smtClean="0">
                          <a:solidFill>
                            <a:schemeClr val="tx1">
                              <a:lumMod val="50000"/>
                            </a:schemeClr>
                          </a:solidFill>
                          <a:latin typeface="Cambria Math" panose="02040503050406030204" pitchFamily="18" charset="0"/>
                        </a:rPr>
                        <m:t>=</m:t>
                      </m:r>
                      <m:f>
                        <m:fPr>
                          <m:ctrlPr>
                            <a:rPr lang="fr-FR" sz="1600" b="0" i="1" smtClean="0">
                              <a:solidFill>
                                <a:schemeClr val="tx1">
                                  <a:lumMod val="50000"/>
                                </a:schemeClr>
                              </a:solidFill>
                              <a:latin typeface="Cambria Math" panose="02040503050406030204" pitchFamily="18" charset="0"/>
                            </a:rPr>
                          </m:ctrlPr>
                        </m:fPr>
                        <m:num>
                          <m:r>
                            <a:rPr lang="fr-FR" sz="1600" b="0" i="1" smtClean="0">
                              <a:solidFill>
                                <a:schemeClr val="tx1">
                                  <a:lumMod val="50000"/>
                                </a:schemeClr>
                              </a:solidFill>
                              <a:latin typeface="Cambria Math" panose="02040503050406030204" pitchFamily="18" charset="0"/>
                            </a:rPr>
                            <m:t>1</m:t>
                          </m:r>
                        </m:num>
                        <m:den>
                          <m:r>
                            <a:rPr lang="fr-FR" sz="1600" b="0" i="1" smtClean="0">
                              <a:solidFill>
                                <a:schemeClr val="tx1">
                                  <a:lumMod val="50000"/>
                                </a:schemeClr>
                              </a:solidFill>
                              <a:latin typeface="Cambria Math" panose="02040503050406030204" pitchFamily="18" charset="0"/>
                            </a:rPr>
                            <m:t>2</m:t>
                          </m:r>
                        </m:den>
                      </m:f>
                      <m:nary>
                        <m:naryPr>
                          <m:ctrlPr>
                            <a:rPr lang="fr-FR" sz="1600" b="0" i="1" smtClean="0">
                              <a:solidFill>
                                <a:schemeClr val="tx1">
                                  <a:lumMod val="50000"/>
                                </a:schemeClr>
                              </a:solidFill>
                              <a:latin typeface="Cambria Math" panose="02040503050406030204" pitchFamily="18" charset="0"/>
                            </a:rPr>
                          </m:ctrlPr>
                        </m:naryPr>
                        <m:sub>
                          <m:r>
                            <m:rPr>
                              <m:brk m:alnAt="23"/>
                            </m:rPr>
                            <a:rPr lang="fr-FR" sz="1600" b="0" i="1" smtClean="0">
                              <a:solidFill>
                                <a:schemeClr val="tx1">
                                  <a:lumMod val="50000"/>
                                </a:schemeClr>
                              </a:solidFill>
                              <a:latin typeface="Cambria Math" panose="02040503050406030204" pitchFamily="18" charset="0"/>
                            </a:rPr>
                            <m:t>7</m:t>
                          </m:r>
                        </m:sub>
                        <m:sup>
                          <m:r>
                            <a:rPr lang="fr-FR" sz="1600" b="0" i="1" smtClean="0">
                              <a:solidFill>
                                <a:schemeClr val="tx1">
                                  <a:lumMod val="50000"/>
                                </a:schemeClr>
                              </a:solidFill>
                              <a:latin typeface="Cambria Math" panose="02040503050406030204" pitchFamily="18" charset="0"/>
                            </a:rPr>
                            <m:t>∞</m:t>
                          </m:r>
                        </m:sup>
                        <m:e>
                          <m:r>
                            <a:rPr lang="fr-FR" sz="1600" b="0" i="1" smtClean="0">
                              <a:solidFill>
                                <a:schemeClr val="tx1">
                                  <a:lumMod val="50000"/>
                                </a:schemeClr>
                              </a:solidFill>
                              <a:latin typeface="Cambria Math" panose="02040503050406030204" pitchFamily="18" charset="0"/>
                            </a:rPr>
                            <m:t>𝑝</m:t>
                          </m:r>
                          <m:d>
                            <m:dPr>
                              <m:ctrlPr>
                                <a:rPr lang="fr-FR" sz="1600" b="0" i="1" smtClean="0">
                                  <a:solidFill>
                                    <a:schemeClr val="tx1">
                                      <a:lumMod val="50000"/>
                                    </a:schemeClr>
                                  </a:solidFill>
                                  <a:latin typeface="Cambria Math" panose="02040503050406030204" pitchFamily="18" charset="0"/>
                                </a:rPr>
                              </m:ctrlPr>
                            </m:dPr>
                            <m:e>
                              <m:r>
                                <a:rPr lang="fr-FR" sz="1600" b="0" i="1" smtClean="0">
                                  <a:solidFill>
                                    <a:schemeClr val="tx1">
                                      <a:lumMod val="50000"/>
                                    </a:schemeClr>
                                  </a:solidFill>
                                  <a:latin typeface="Cambria Math" panose="02040503050406030204" pitchFamily="18" charset="0"/>
                                </a:rPr>
                                <m:t>𝑥</m:t>
                              </m:r>
                            </m:e>
                            <m:e>
                              <m:r>
                                <a:rPr lang="fr-FR" sz="1600" b="0" i="1" smtClean="0">
                                  <a:solidFill>
                                    <a:schemeClr val="tx1">
                                      <a:lumMod val="50000"/>
                                    </a:schemeClr>
                                  </a:solidFill>
                                  <a:latin typeface="Cambria Math" panose="02040503050406030204" pitchFamily="18" charset="0"/>
                                </a:rPr>
                                <m:t>0</m:t>
                              </m:r>
                            </m:e>
                          </m:d>
                          <m:r>
                            <m:rPr>
                              <m:sty m:val="p"/>
                            </m:rPr>
                            <a:rPr lang="fr-FR" sz="1600" b="0" i="0" smtClean="0">
                              <a:solidFill>
                                <a:schemeClr val="tx1">
                                  <a:lumMod val="50000"/>
                                </a:schemeClr>
                              </a:solidFill>
                              <a:latin typeface="Cambria Math" panose="02040503050406030204" pitchFamily="18" charset="0"/>
                            </a:rPr>
                            <m:t>d</m:t>
                          </m:r>
                          <m:r>
                            <a:rPr lang="fr-FR" sz="1600" b="0" i="1" smtClean="0">
                              <a:solidFill>
                                <a:schemeClr val="tx1">
                                  <a:lumMod val="50000"/>
                                </a:schemeClr>
                              </a:solidFill>
                              <a:latin typeface="Cambria Math" panose="02040503050406030204" pitchFamily="18" charset="0"/>
                            </a:rPr>
                            <m:t>𝑥</m:t>
                          </m:r>
                          <m:r>
                            <a:rPr lang="fr-FR" sz="1600" b="0" i="1" smtClean="0">
                              <a:solidFill>
                                <a:schemeClr val="tx1">
                                  <a:lumMod val="50000"/>
                                </a:schemeClr>
                              </a:solidFill>
                              <a:latin typeface="Cambria Math" panose="02040503050406030204" pitchFamily="18" charset="0"/>
                            </a:rPr>
                            <m:t>+</m:t>
                          </m:r>
                          <m:f>
                            <m:fPr>
                              <m:ctrlPr>
                                <a:rPr lang="fr-FR" sz="1600" b="0" i="1" smtClean="0">
                                  <a:solidFill>
                                    <a:schemeClr val="tx1">
                                      <a:lumMod val="50000"/>
                                    </a:schemeClr>
                                  </a:solidFill>
                                  <a:latin typeface="Cambria Math" panose="02040503050406030204" pitchFamily="18" charset="0"/>
                                </a:rPr>
                              </m:ctrlPr>
                            </m:fPr>
                            <m:num>
                              <m:r>
                                <a:rPr lang="fr-FR" sz="1600" b="0" i="1" smtClean="0">
                                  <a:solidFill>
                                    <a:schemeClr val="tx1">
                                      <a:lumMod val="50000"/>
                                    </a:schemeClr>
                                  </a:solidFill>
                                  <a:latin typeface="Cambria Math" panose="02040503050406030204" pitchFamily="18" charset="0"/>
                                </a:rPr>
                                <m:t>1</m:t>
                              </m:r>
                            </m:num>
                            <m:den>
                              <m:r>
                                <a:rPr lang="fr-FR" sz="1600" b="0" i="1" smtClean="0">
                                  <a:solidFill>
                                    <a:schemeClr val="tx1">
                                      <a:lumMod val="50000"/>
                                    </a:schemeClr>
                                  </a:solidFill>
                                  <a:latin typeface="Cambria Math" panose="02040503050406030204" pitchFamily="18" charset="0"/>
                                </a:rPr>
                                <m:t>2</m:t>
                              </m:r>
                            </m:den>
                          </m:f>
                          <m:nary>
                            <m:naryPr>
                              <m:ctrlPr>
                                <a:rPr lang="fr-FR" sz="1600" b="0" i="1" smtClean="0">
                                  <a:solidFill>
                                    <a:schemeClr val="tx1">
                                      <a:lumMod val="50000"/>
                                    </a:schemeClr>
                                  </a:solidFill>
                                  <a:latin typeface="Cambria Math" panose="02040503050406030204" pitchFamily="18" charset="0"/>
                                </a:rPr>
                              </m:ctrlPr>
                            </m:naryPr>
                            <m:sub>
                              <m:r>
                                <m:rPr>
                                  <m:brk m:alnAt="23"/>
                                </m:rPr>
                                <a:rPr lang="fr-FR" sz="1600" b="0" i="1" smtClean="0">
                                  <a:solidFill>
                                    <a:schemeClr val="tx1">
                                      <a:lumMod val="50000"/>
                                    </a:schemeClr>
                                  </a:solidFill>
                                  <a:latin typeface="Cambria Math" panose="02040503050406030204" pitchFamily="18" charset="0"/>
                                </a:rPr>
                                <m:t>−</m:t>
                              </m:r>
                              <m:r>
                                <a:rPr lang="fr-FR" sz="1600" b="0" i="1" smtClean="0">
                                  <a:solidFill>
                                    <a:schemeClr val="tx1">
                                      <a:lumMod val="50000"/>
                                    </a:schemeClr>
                                  </a:solidFill>
                                  <a:latin typeface="Cambria Math" panose="02040503050406030204" pitchFamily="18" charset="0"/>
                                </a:rPr>
                                <m:t>∞</m:t>
                              </m:r>
                            </m:sub>
                            <m:sup>
                              <m:r>
                                <a:rPr lang="fr-FR" sz="1600" b="0" i="1" smtClean="0">
                                  <a:solidFill>
                                    <a:schemeClr val="tx1">
                                      <a:lumMod val="50000"/>
                                    </a:schemeClr>
                                  </a:solidFill>
                                  <a:latin typeface="Cambria Math" panose="02040503050406030204" pitchFamily="18" charset="0"/>
                                </a:rPr>
                                <m:t>7</m:t>
                              </m:r>
                            </m:sup>
                            <m:e>
                              <m:r>
                                <a:rPr lang="fr-FR" sz="1600" b="0" i="1" smtClean="0">
                                  <a:solidFill>
                                    <a:schemeClr val="tx1">
                                      <a:lumMod val="50000"/>
                                    </a:schemeClr>
                                  </a:solidFill>
                                  <a:latin typeface="Cambria Math" panose="02040503050406030204" pitchFamily="18" charset="0"/>
                                </a:rPr>
                                <m:t>𝑝</m:t>
                              </m:r>
                              <m:d>
                                <m:dPr>
                                  <m:ctrlPr>
                                    <a:rPr lang="fr-FR" sz="1600" b="0" i="1" smtClean="0">
                                      <a:solidFill>
                                        <a:schemeClr val="tx1">
                                          <a:lumMod val="50000"/>
                                        </a:schemeClr>
                                      </a:solidFill>
                                      <a:latin typeface="Cambria Math" panose="02040503050406030204" pitchFamily="18" charset="0"/>
                                    </a:rPr>
                                  </m:ctrlPr>
                                </m:dPr>
                                <m:e>
                                  <m:r>
                                    <a:rPr lang="fr-FR" sz="1600" b="0" i="1" smtClean="0">
                                      <a:solidFill>
                                        <a:schemeClr val="tx1">
                                          <a:lumMod val="50000"/>
                                        </a:schemeClr>
                                      </a:solidFill>
                                      <a:latin typeface="Cambria Math" panose="02040503050406030204" pitchFamily="18" charset="0"/>
                                    </a:rPr>
                                    <m:t>𝑥</m:t>
                                  </m:r>
                                </m:e>
                                <m:e>
                                  <m:r>
                                    <a:rPr lang="fr-FR" sz="1600" b="0" i="1" smtClean="0">
                                      <a:solidFill>
                                        <a:schemeClr val="tx1">
                                          <a:lumMod val="50000"/>
                                        </a:schemeClr>
                                      </a:solidFill>
                                      <a:latin typeface="Cambria Math" panose="02040503050406030204" pitchFamily="18" charset="0"/>
                                    </a:rPr>
                                    <m:t>1</m:t>
                                  </m:r>
                                </m:e>
                              </m:d>
                              <m:r>
                                <m:rPr>
                                  <m:sty m:val="p"/>
                                </m:rPr>
                                <a:rPr lang="fr-FR" sz="1600" b="0" i="0" smtClean="0">
                                  <a:solidFill>
                                    <a:schemeClr val="tx1">
                                      <a:lumMod val="50000"/>
                                    </a:schemeClr>
                                  </a:solidFill>
                                  <a:latin typeface="Cambria Math" panose="02040503050406030204" pitchFamily="18" charset="0"/>
                                </a:rPr>
                                <m:t>d</m:t>
                              </m:r>
                              <m:r>
                                <a:rPr lang="fr-FR" sz="1600" b="0" i="1" smtClean="0">
                                  <a:solidFill>
                                    <a:schemeClr val="tx1">
                                      <a:lumMod val="50000"/>
                                    </a:schemeClr>
                                  </a:solidFill>
                                  <a:latin typeface="Cambria Math" panose="02040503050406030204" pitchFamily="18" charset="0"/>
                                </a:rPr>
                                <m:t>𝑥</m:t>
                              </m:r>
                            </m:e>
                          </m:nary>
                        </m:e>
                      </m:nary>
                      <m:r>
                        <a:rPr lang="fr-FR" sz="1600" b="0" i="1" smtClean="0">
                          <a:solidFill>
                            <a:schemeClr val="tx1">
                              <a:lumMod val="50000"/>
                            </a:schemeClr>
                          </a:solidFill>
                          <a:latin typeface="Cambria Math" panose="02040503050406030204" pitchFamily="18" charset="0"/>
                        </a:rPr>
                        <m:t>=</m:t>
                      </m:r>
                      <m:f>
                        <m:fPr>
                          <m:ctrlPr>
                            <a:rPr lang="fr-FR" sz="1600" b="0" i="1" smtClean="0">
                              <a:solidFill>
                                <a:schemeClr val="tx1">
                                  <a:lumMod val="50000"/>
                                </a:schemeClr>
                              </a:solidFill>
                              <a:latin typeface="Cambria Math" panose="02040503050406030204" pitchFamily="18" charset="0"/>
                            </a:rPr>
                          </m:ctrlPr>
                        </m:fPr>
                        <m:num>
                          <m:r>
                            <a:rPr lang="fr-FR" sz="1600" b="0" i="1" smtClean="0">
                              <a:solidFill>
                                <a:schemeClr val="tx1">
                                  <a:lumMod val="50000"/>
                                </a:schemeClr>
                              </a:solidFill>
                              <a:latin typeface="Cambria Math" panose="02040503050406030204" pitchFamily="18" charset="0"/>
                            </a:rPr>
                            <m:t>1</m:t>
                          </m:r>
                        </m:num>
                        <m:den>
                          <m:r>
                            <a:rPr lang="fr-FR" sz="1600" b="0" i="1" smtClean="0">
                              <a:solidFill>
                                <a:schemeClr val="tx1">
                                  <a:lumMod val="50000"/>
                                </a:schemeClr>
                              </a:solidFill>
                              <a:latin typeface="Cambria Math" panose="02040503050406030204" pitchFamily="18" charset="0"/>
                            </a:rPr>
                            <m:t>2</m:t>
                          </m:r>
                          <m:rad>
                            <m:radPr>
                              <m:degHide m:val="on"/>
                              <m:ctrlPr>
                                <a:rPr lang="fr-FR" sz="1600" b="0" i="1" smtClean="0">
                                  <a:solidFill>
                                    <a:schemeClr val="tx1">
                                      <a:lumMod val="50000"/>
                                    </a:schemeClr>
                                  </a:solidFill>
                                  <a:latin typeface="Cambria Math" panose="02040503050406030204" pitchFamily="18" charset="0"/>
                                </a:rPr>
                              </m:ctrlPr>
                            </m:radPr>
                            <m:deg/>
                            <m:e>
                              <m:r>
                                <a:rPr lang="fr-FR" sz="1600" b="0" i="1" smtClean="0">
                                  <a:solidFill>
                                    <a:schemeClr val="tx1">
                                      <a:lumMod val="50000"/>
                                    </a:schemeClr>
                                  </a:solidFill>
                                  <a:latin typeface="Cambria Math" panose="02040503050406030204" pitchFamily="18" charset="0"/>
                                </a:rPr>
                                <m:t>2</m:t>
                              </m:r>
                            </m:e>
                          </m:rad>
                        </m:den>
                      </m:f>
                      <m:d>
                        <m:dPr>
                          <m:begChr m:val="["/>
                          <m:endChr m:val="]"/>
                          <m:ctrlPr>
                            <a:rPr lang="fr-FR" sz="1600" b="0" i="1" smtClean="0">
                              <a:solidFill>
                                <a:schemeClr val="tx1">
                                  <a:lumMod val="50000"/>
                                </a:schemeClr>
                              </a:solidFill>
                              <a:latin typeface="Cambria Math" panose="02040503050406030204" pitchFamily="18" charset="0"/>
                            </a:rPr>
                          </m:ctrlPr>
                        </m:dPr>
                        <m:e>
                          <m:nary>
                            <m:naryPr>
                              <m:ctrlPr>
                                <a:rPr lang="fr-FR" sz="1600" b="0" i="1" smtClean="0">
                                  <a:solidFill>
                                    <a:schemeClr val="tx1">
                                      <a:lumMod val="50000"/>
                                    </a:schemeClr>
                                  </a:solidFill>
                                  <a:latin typeface="Cambria Math" panose="02040503050406030204" pitchFamily="18" charset="0"/>
                                </a:rPr>
                              </m:ctrlPr>
                            </m:naryPr>
                            <m:sub>
                              <m:r>
                                <m:rPr>
                                  <m:brk m:alnAt="23"/>
                                </m:rPr>
                                <a:rPr lang="fr-FR" sz="1600" b="0" i="1" smtClean="0">
                                  <a:solidFill>
                                    <a:schemeClr val="tx1">
                                      <a:lumMod val="50000"/>
                                    </a:schemeClr>
                                  </a:solidFill>
                                  <a:latin typeface="Cambria Math" panose="02040503050406030204" pitchFamily="18" charset="0"/>
                                </a:rPr>
                                <m:t>7</m:t>
                              </m:r>
                            </m:sub>
                            <m:sup>
                              <m:r>
                                <a:rPr lang="fr-FR" sz="1600" b="0" i="1" smtClean="0">
                                  <a:solidFill>
                                    <a:schemeClr val="tx1">
                                      <a:lumMod val="50000"/>
                                    </a:schemeClr>
                                  </a:solidFill>
                                  <a:latin typeface="Cambria Math" panose="02040503050406030204" pitchFamily="18" charset="0"/>
                                </a:rPr>
                                <m:t>∞</m:t>
                              </m:r>
                            </m:sup>
                            <m:e>
                              <m:sSup>
                                <m:sSupPr>
                                  <m:ctrlPr>
                                    <a:rPr lang="fr-FR" sz="1600" b="0" i="1" smtClean="0">
                                      <a:solidFill>
                                        <a:schemeClr val="tx1">
                                          <a:lumMod val="50000"/>
                                        </a:schemeClr>
                                      </a:solidFill>
                                      <a:latin typeface="Cambria Math" panose="02040503050406030204" pitchFamily="18" charset="0"/>
                                    </a:rPr>
                                  </m:ctrlPr>
                                </m:sSupPr>
                                <m:e>
                                  <m:r>
                                    <a:rPr lang="fr-FR" sz="1600" b="0" i="1" smtClean="0">
                                      <a:solidFill>
                                        <a:schemeClr val="tx1">
                                          <a:lumMod val="50000"/>
                                        </a:schemeClr>
                                      </a:solidFill>
                                      <a:latin typeface="Cambria Math" panose="02040503050406030204" pitchFamily="18" charset="0"/>
                                    </a:rPr>
                                    <m:t>𝑒</m:t>
                                  </m:r>
                                </m:e>
                                <m:sup>
                                  <m:r>
                                    <a:rPr lang="fr-FR" sz="1600" b="0" i="1" smtClean="0">
                                      <a:solidFill>
                                        <a:schemeClr val="tx1">
                                          <a:lumMod val="50000"/>
                                        </a:schemeClr>
                                      </a:solidFill>
                                      <a:latin typeface="Cambria Math" panose="02040503050406030204" pitchFamily="18" charset="0"/>
                                    </a:rPr>
                                    <m:t>−</m:t>
                                  </m:r>
                                  <m:f>
                                    <m:fPr>
                                      <m:ctrlPr>
                                        <a:rPr lang="fr-FR" sz="1600" b="0" i="1" smtClean="0">
                                          <a:solidFill>
                                            <a:schemeClr val="tx1">
                                              <a:lumMod val="50000"/>
                                            </a:schemeClr>
                                          </a:solidFill>
                                          <a:latin typeface="Cambria Math" panose="02040503050406030204" pitchFamily="18" charset="0"/>
                                        </a:rPr>
                                      </m:ctrlPr>
                                    </m:fPr>
                                    <m:num>
                                      <m:sSup>
                                        <m:sSupPr>
                                          <m:ctrlPr>
                                            <a:rPr lang="fr-FR" sz="1600" b="0" i="1" smtClean="0">
                                              <a:solidFill>
                                                <a:schemeClr val="tx1">
                                                  <a:lumMod val="50000"/>
                                                </a:schemeClr>
                                              </a:solidFill>
                                              <a:latin typeface="Cambria Math" panose="02040503050406030204" pitchFamily="18" charset="0"/>
                                            </a:rPr>
                                          </m:ctrlPr>
                                        </m:sSupPr>
                                        <m:e>
                                          <m:d>
                                            <m:dPr>
                                              <m:ctrlPr>
                                                <a:rPr lang="fr-FR" sz="1600" b="0" i="1" smtClean="0">
                                                  <a:solidFill>
                                                    <a:schemeClr val="tx1">
                                                      <a:lumMod val="50000"/>
                                                    </a:schemeClr>
                                                  </a:solidFill>
                                                  <a:latin typeface="Cambria Math" panose="02040503050406030204" pitchFamily="18" charset="0"/>
                                                </a:rPr>
                                              </m:ctrlPr>
                                            </m:dPr>
                                            <m:e>
                                              <m:r>
                                                <a:rPr lang="fr-FR" sz="1600" b="0" i="1" smtClean="0">
                                                  <a:solidFill>
                                                    <a:schemeClr val="tx1">
                                                      <a:lumMod val="50000"/>
                                                    </a:schemeClr>
                                                  </a:solidFill>
                                                  <a:latin typeface="Cambria Math" panose="02040503050406030204" pitchFamily="18" charset="0"/>
                                                </a:rPr>
                                                <m:t>𝑥</m:t>
                                              </m:r>
                                              <m:r>
                                                <a:rPr lang="fr-FR" sz="1600" b="0" i="1" smtClean="0">
                                                  <a:solidFill>
                                                    <a:schemeClr val="tx1">
                                                      <a:lumMod val="50000"/>
                                                    </a:schemeClr>
                                                  </a:solidFill>
                                                  <a:latin typeface="Cambria Math" panose="02040503050406030204" pitchFamily="18" charset="0"/>
                                                </a:rPr>
                                                <m:t>−4</m:t>
                                              </m:r>
                                            </m:e>
                                          </m:d>
                                        </m:e>
                                        <m:sup>
                                          <m:r>
                                            <a:rPr lang="fr-FR" sz="1600" b="0" i="1" smtClean="0">
                                              <a:solidFill>
                                                <a:schemeClr val="tx1">
                                                  <a:lumMod val="50000"/>
                                                </a:schemeClr>
                                              </a:solidFill>
                                              <a:latin typeface="Cambria Math" panose="02040503050406030204" pitchFamily="18" charset="0"/>
                                            </a:rPr>
                                            <m:t>2</m:t>
                                          </m:r>
                                        </m:sup>
                                      </m:sSup>
                                    </m:num>
                                    <m:den>
                                      <m:r>
                                        <a:rPr lang="fr-FR" sz="1600" b="0" i="1" smtClean="0">
                                          <a:solidFill>
                                            <a:schemeClr val="tx1">
                                              <a:lumMod val="50000"/>
                                            </a:schemeClr>
                                          </a:solidFill>
                                          <a:latin typeface="Cambria Math" panose="02040503050406030204" pitchFamily="18" charset="0"/>
                                        </a:rPr>
                                        <m:t>2</m:t>
                                      </m:r>
                                    </m:den>
                                  </m:f>
                                </m:sup>
                              </m:sSup>
                            </m:e>
                          </m:nary>
                          <m:r>
                            <m:rPr>
                              <m:sty m:val="p"/>
                            </m:rPr>
                            <a:rPr lang="fr-FR" sz="1600" b="0" i="0" smtClean="0">
                              <a:solidFill>
                                <a:schemeClr val="tx1">
                                  <a:lumMod val="50000"/>
                                </a:schemeClr>
                              </a:solidFill>
                              <a:latin typeface="Cambria Math" panose="02040503050406030204" pitchFamily="18" charset="0"/>
                            </a:rPr>
                            <m:t>d</m:t>
                          </m:r>
                          <m:r>
                            <a:rPr lang="fr-FR" sz="1600" b="0" i="1" smtClean="0">
                              <a:solidFill>
                                <a:schemeClr val="tx1">
                                  <a:lumMod val="50000"/>
                                </a:schemeClr>
                              </a:solidFill>
                              <a:latin typeface="Cambria Math" panose="02040503050406030204" pitchFamily="18" charset="0"/>
                            </a:rPr>
                            <m:t>𝑥</m:t>
                          </m:r>
                          <m:r>
                            <a:rPr lang="fr-FR" sz="1600" b="0" i="1" smtClean="0">
                              <a:solidFill>
                                <a:schemeClr val="tx1">
                                  <a:lumMod val="50000"/>
                                </a:schemeClr>
                              </a:solidFill>
                              <a:latin typeface="Cambria Math" panose="02040503050406030204" pitchFamily="18" charset="0"/>
                            </a:rPr>
                            <m:t>+</m:t>
                          </m:r>
                          <m:nary>
                            <m:naryPr>
                              <m:ctrlPr>
                                <a:rPr lang="fr-FR" sz="1600" b="0" i="1" smtClean="0">
                                  <a:solidFill>
                                    <a:schemeClr val="tx1">
                                      <a:lumMod val="50000"/>
                                    </a:schemeClr>
                                  </a:solidFill>
                                  <a:latin typeface="Cambria Math" panose="02040503050406030204" pitchFamily="18" charset="0"/>
                                </a:rPr>
                              </m:ctrlPr>
                            </m:naryPr>
                            <m:sub>
                              <m:r>
                                <m:rPr>
                                  <m:brk m:alnAt="23"/>
                                </m:rPr>
                                <a:rPr lang="fr-FR" sz="1600" b="0" i="1" smtClean="0">
                                  <a:solidFill>
                                    <a:schemeClr val="tx1">
                                      <a:lumMod val="50000"/>
                                    </a:schemeClr>
                                  </a:solidFill>
                                  <a:latin typeface="Cambria Math" panose="02040503050406030204" pitchFamily="18" charset="0"/>
                                </a:rPr>
                                <m:t>−</m:t>
                              </m:r>
                              <m:r>
                                <a:rPr lang="fr-FR" sz="1600" b="0" i="1" smtClean="0">
                                  <a:solidFill>
                                    <a:schemeClr val="tx1">
                                      <a:lumMod val="50000"/>
                                    </a:schemeClr>
                                  </a:solidFill>
                                  <a:latin typeface="Cambria Math" panose="02040503050406030204" pitchFamily="18" charset="0"/>
                                </a:rPr>
                                <m:t>∞</m:t>
                              </m:r>
                            </m:sub>
                            <m:sup>
                              <m:r>
                                <a:rPr lang="fr-FR" sz="1600" b="0" i="1" smtClean="0">
                                  <a:solidFill>
                                    <a:schemeClr val="tx1">
                                      <a:lumMod val="50000"/>
                                    </a:schemeClr>
                                  </a:solidFill>
                                  <a:latin typeface="Cambria Math" panose="02040503050406030204" pitchFamily="18" charset="0"/>
                                </a:rPr>
                                <m:t>7</m:t>
                              </m:r>
                            </m:sup>
                            <m:e>
                              <m:sSup>
                                <m:sSupPr>
                                  <m:ctrlPr>
                                    <a:rPr lang="fr-FR" sz="1600" b="0" i="1" smtClean="0">
                                      <a:solidFill>
                                        <a:schemeClr val="tx1">
                                          <a:lumMod val="50000"/>
                                        </a:schemeClr>
                                      </a:solidFill>
                                      <a:latin typeface="Cambria Math" panose="02040503050406030204" pitchFamily="18" charset="0"/>
                                    </a:rPr>
                                  </m:ctrlPr>
                                </m:sSupPr>
                                <m:e>
                                  <m:r>
                                    <a:rPr lang="fr-FR" sz="1600" b="0" i="1" smtClean="0">
                                      <a:solidFill>
                                        <a:schemeClr val="tx1">
                                          <a:lumMod val="50000"/>
                                        </a:schemeClr>
                                      </a:solidFill>
                                      <a:latin typeface="Cambria Math" panose="02040503050406030204" pitchFamily="18" charset="0"/>
                                    </a:rPr>
                                    <m:t>𝑒</m:t>
                                  </m:r>
                                </m:e>
                                <m:sup>
                                  <m:r>
                                    <a:rPr lang="fr-FR" sz="1600" b="0" i="1" smtClean="0">
                                      <a:solidFill>
                                        <a:schemeClr val="tx1">
                                          <a:lumMod val="50000"/>
                                        </a:schemeClr>
                                      </a:solidFill>
                                      <a:latin typeface="Cambria Math" panose="02040503050406030204" pitchFamily="18" charset="0"/>
                                    </a:rPr>
                                    <m:t>−</m:t>
                                  </m:r>
                                  <m:f>
                                    <m:fPr>
                                      <m:ctrlPr>
                                        <a:rPr lang="fr-FR" sz="1600" b="0" i="1" smtClean="0">
                                          <a:solidFill>
                                            <a:schemeClr val="tx1">
                                              <a:lumMod val="50000"/>
                                            </a:schemeClr>
                                          </a:solidFill>
                                          <a:latin typeface="Cambria Math" panose="02040503050406030204" pitchFamily="18" charset="0"/>
                                        </a:rPr>
                                      </m:ctrlPr>
                                    </m:fPr>
                                    <m:num>
                                      <m:sSup>
                                        <m:sSupPr>
                                          <m:ctrlPr>
                                            <a:rPr lang="fr-FR" sz="1600" b="0" i="1" smtClean="0">
                                              <a:solidFill>
                                                <a:schemeClr val="tx1">
                                                  <a:lumMod val="50000"/>
                                                </a:schemeClr>
                                              </a:solidFill>
                                              <a:latin typeface="Cambria Math" panose="02040503050406030204" pitchFamily="18" charset="0"/>
                                            </a:rPr>
                                          </m:ctrlPr>
                                        </m:sSupPr>
                                        <m:e>
                                          <m:d>
                                            <m:dPr>
                                              <m:ctrlPr>
                                                <a:rPr lang="fr-FR" sz="1600" b="0" i="1" smtClean="0">
                                                  <a:solidFill>
                                                    <a:schemeClr val="tx1">
                                                      <a:lumMod val="50000"/>
                                                    </a:schemeClr>
                                                  </a:solidFill>
                                                  <a:latin typeface="Cambria Math" panose="02040503050406030204" pitchFamily="18" charset="0"/>
                                                </a:rPr>
                                              </m:ctrlPr>
                                            </m:dPr>
                                            <m:e>
                                              <m:r>
                                                <a:rPr lang="fr-FR" sz="1600" b="0" i="1" smtClean="0">
                                                  <a:solidFill>
                                                    <a:schemeClr val="tx1">
                                                      <a:lumMod val="50000"/>
                                                    </a:schemeClr>
                                                  </a:solidFill>
                                                  <a:latin typeface="Cambria Math" panose="02040503050406030204" pitchFamily="18" charset="0"/>
                                                </a:rPr>
                                                <m:t>𝑥</m:t>
                                              </m:r>
                                              <m:r>
                                                <a:rPr lang="fr-FR" sz="1600" b="0" i="1" smtClean="0">
                                                  <a:solidFill>
                                                    <a:schemeClr val="tx1">
                                                      <a:lumMod val="50000"/>
                                                    </a:schemeClr>
                                                  </a:solidFill>
                                                  <a:latin typeface="Cambria Math" panose="02040503050406030204" pitchFamily="18" charset="0"/>
                                                </a:rPr>
                                                <m:t>−10</m:t>
                                              </m:r>
                                            </m:e>
                                          </m:d>
                                        </m:e>
                                        <m:sup>
                                          <m:r>
                                            <a:rPr lang="fr-FR" sz="1600" b="0" i="1" smtClean="0">
                                              <a:solidFill>
                                                <a:schemeClr val="tx1">
                                                  <a:lumMod val="50000"/>
                                                </a:schemeClr>
                                              </a:solidFill>
                                              <a:latin typeface="Cambria Math" panose="02040503050406030204" pitchFamily="18" charset="0"/>
                                            </a:rPr>
                                            <m:t>2</m:t>
                                          </m:r>
                                        </m:sup>
                                      </m:sSup>
                                    </m:num>
                                    <m:den>
                                      <m:r>
                                        <a:rPr lang="fr-FR" sz="1600" b="0" i="1" smtClean="0">
                                          <a:solidFill>
                                            <a:schemeClr val="tx1">
                                              <a:lumMod val="50000"/>
                                            </a:schemeClr>
                                          </a:solidFill>
                                          <a:latin typeface="Cambria Math" panose="02040503050406030204" pitchFamily="18" charset="0"/>
                                        </a:rPr>
                                        <m:t>2</m:t>
                                      </m:r>
                                    </m:den>
                                  </m:f>
                                </m:sup>
                              </m:sSup>
                              <m:r>
                                <m:rPr>
                                  <m:sty m:val="p"/>
                                </m:rPr>
                                <a:rPr lang="fr-FR" sz="1600" b="0" i="0" smtClean="0">
                                  <a:solidFill>
                                    <a:schemeClr val="tx1">
                                      <a:lumMod val="50000"/>
                                    </a:schemeClr>
                                  </a:solidFill>
                                  <a:latin typeface="Cambria Math" panose="02040503050406030204" pitchFamily="18" charset="0"/>
                                </a:rPr>
                                <m:t>d</m:t>
                              </m:r>
                              <m:r>
                                <a:rPr lang="fr-FR" sz="1600" b="0" i="1" smtClean="0">
                                  <a:solidFill>
                                    <a:schemeClr val="tx1">
                                      <a:lumMod val="50000"/>
                                    </a:schemeClr>
                                  </a:solidFill>
                                  <a:latin typeface="Cambria Math" panose="02040503050406030204" pitchFamily="18" charset="0"/>
                                </a:rPr>
                                <m:t>𝑥</m:t>
                              </m:r>
                            </m:e>
                          </m:nary>
                        </m:e>
                      </m:d>
                    </m:oMath>
                  </m:oMathPara>
                </a14:m>
                <a:endParaRPr lang="fr-FR" sz="1600" b="0" dirty="0" smtClean="0">
                  <a:solidFill>
                    <a:schemeClr val="tx1">
                      <a:lumMod val="50000"/>
                    </a:schemeClr>
                  </a:solidFill>
                </a:endParaRPr>
              </a:p>
              <a:p>
                <a:pPr marL="0" indent="0">
                  <a:spcBef>
                    <a:spcPts val="600"/>
                  </a:spcBef>
                  <a:buFont typeface="Wingdings 3" panose="05040102010807070707" pitchFamily="18" charset="2"/>
                  <a:buNone/>
                </a:pPr>
                <a:r>
                  <a:rPr lang="fr-FR" sz="1600" b="0" dirty="0" smtClean="0">
                    <a:solidFill>
                      <a:schemeClr val="tx1">
                        <a:lumMod val="50000"/>
                      </a:schemeClr>
                    </a:solidFill>
                  </a:rPr>
                  <a:t>On a donc </a:t>
                </a:r>
                <a14:m>
                  <m:oMath xmlns:m="http://schemas.openxmlformats.org/officeDocument/2006/math">
                    <m:r>
                      <m:rPr>
                        <m:sty m:val="p"/>
                      </m:rPr>
                      <a:rPr lang="fr-FR" sz="1600" b="0" i="0" smtClean="0">
                        <a:solidFill>
                          <a:schemeClr val="tx1">
                            <a:lumMod val="50000"/>
                          </a:schemeClr>
                        </a:solidFill>
                        <a:latin typeface="Cambria Math" panose="02040503050406030204" pitchFamily="18" charset="0"/>
                      </a:rPr>
                      <m:t>P</m:t>
                    </m:r>
                    <m:d>
                      <m:dPr>
                        <m:ctrlPr>
                          <a:rPr lang="fr-FR" sz="1600" b="0" i="1" smtClean="0">
                            <a:solidFill>
                              <a:schemeClr val="tx1">
                                <a:lumMod val="50000"/>
                              </a:schemeClr>
                            </a:solidFill>
                            <a:latin typeface="Cambria Math" panose="02040503050406030204" pitchFamily="18" charset="0"/>
                          </a:rPr>
                        </m:ctrlPr>
                      </m:dPr>
                      <m:e>
                        <m:r>
                          <m:rPr>
                            <m:sty m:val="p"/>
                          </m:rPr>
                          <a:rPr lang="fr-FR" sz="1600" b="0" i="0" smtClean="0">
                            <a:solidFill>
                              <a:schemeClr val="tx1">
                                <a:lumMod val="50000"/>
                              </a:schemeClr>
                            </a:solidFill>
                            <a:latin typeface="Cambria Math" panose="02040503050406030204" pitchFamily="18" charset="0"/>
                          </a:rPr>
                          <m:t>erreur</m:t>
                        </m:r>
                      </m:e>
                    </m:d>
                    <m:r>
                      <a:rPr lang="fr-FR" sz="1600" b="0" i="1" smtClean="0">
                        <a:solidFill>
                          <a:schemeClr val="tx1">
                            <a:lumMod val="50000"/>
                          </a:schemeClr>
                        </a:solidFill>
                        <a:latin typeface="Cambria Math" panose="02040503050406030204" pitchFamily="18" charset="0"/>
                      </a:rPr>
                      <m:t>=</m:t>
                    </m:r>
                    <m:f>
                      <m:fPr>
                        <m:ctrlPr>
                          <a:rPr lang="fr-FR" sz="1600" b="0" i="1" smtClean="0">
                            <a:solidFill>
                              <a:schemeClr val="tx1">
                                <a:lumMod val="50000"/>
                              </a:schemeClr>
                            </a:solidFill>
                            <a:latin typeface="Cambria Math" panose="02040503050406030204" pitchFamily="18" charset="0"/>
                          </a:rPr>
                        </m:ctrlPr>
                      </m:fPr>
                      <m:num>
                        <m:r>
                          <a:rPr lang="fr-FR" sz="1600" b="0" i="1" smtClean="0">
                            <a:solidFill>
                              <a:schemeClr val="tx1">
                                <a:lumMod val="50000"/>
                              </a:schemeClr>
                            </a:solidFill>
                            <a:latin typeface="Cambria Math" panose="02040503050406030204" pitchFamily="18" charset="0"/>
                          </a:rPr>
                          <m:t>1</m:t>
                        </m:r>
                      </m:num>
                      <m:den>
                        <m:r>
                          <a:rPr lang="fr-FR" sz="1600" b="0" i="1" smtClean="0">
                            <a:solidFill>
                              <a:schemeClr val="tx1">
                                <a:lumMod val="50000"/>
                              </a:schemeClr>
                            </a:solidFill>
                            <a:latin typeface="Cambria Math" panose="02040503050406030204" pitchFamily="18" charset="0"/>
                          </a:rPr>
                          <m:t>2</m:t>
                        </m:r>
                      </m:den>
                    </m:f>
                    <m:d>
                      <m:dPr>
                        <m:begChr m:val="["/>
                        <m:endChr m:val="]"/>
                        <m:ctrlPr>
                          <a:rPr lang="fr-FR" sz="1600" b="0" i="1" smtClean="0">
                            <a:solidFill>
                              <a:schemeClr val="tx1">
                                <a:lumMod val="50000"/>
                              </a:schemeClr>
                            </a:solidFill>
                            <a:latin typeface="Cambria Math" panose="02040503050406030204" pitchFamily="18" charset="0"/>
                          </a:rPr>
                        </m:ctrlPr>
                      </m:dPr>
                      <m:e>
                        <m:r>
                          <a:rPr lang="fr-FR" sz="1600" b="0" i="1" smtClean="0">
                            <a:solidFill>
                              <a:schemeClr val="tx1">
                                <a:lumMod val="50000"/>
                              </a:schemeClr>
                            </a:solidFill>
                            <a:latin typeface="Cambria Math" panose="02040503050406030204" pitchFamily="18" charset="0"/>
                          </a:rPr>
                          <m:t>1−</m:t>
                        </m:r>
                        <m:r>
                          <m:rPr>
                            <m:sty m:val="p"/>
                          </m:rPr>
                          <a:rPr lang="fr-FR" sz="1600" b="0" i="0" smtClean="0">
                            <a:solidFill>
                              <a:schemeClr val="tx1">
                                <a:lumMod val="50000"/>
                              </a:schemeClr>
                            </a:solidFill>
                            <a:latin typeface="Cambria Math" panose="02040503050406030204" pitchFamily="18" charset="0"/>
                          </a:rPr>
                          <m:t>Φ</m:t>
                        </m:r>
                        <m:r>
                          <a:rPr lang="fr-FR" sz="1600" b="0" i="1" smtClean="0">
                            <a:solidFill>
                              <a:schemeClr val="tx1">
                                <a:lumMod val="50000"/>
                              </a:schemeClr>
                            </a:solidFill>
                            <a:latin typeface="Cambria Math" panose="02040503050406030204" pitchFamily="18" charset="0"/>
                          </a:rPr>
                          <m:t>(3)</m:t>
                        </m:r>
                      </m:e>
                    </m:d>
                    <m:r>
                      <a:rPr lang="fr-FR" sz="1600" b="0" i="1" smtClean="0">
                        <a:solidFill>
                          <a:schemeClr val="tx1">
                            <a:lumMod val="50000"/>
                          </a:schemeClr>
                        </a:solidFill>
                        <a:latin typeface="Cambria Math" panose="02040503050406030204" pitchFamily="18" charset="0"/>
                      </a:rPr>
                      <m:t>+</m:t>
                    </m:r>
                    <m:f>
                      <m:fPr>
                        <m:ctrlPr>
                          <a:rPr lang="fr-FR" sz="1600" b="0" i="1" smtClean="0">
                            <a:solidFill>
                              <a:schemeClr val="tx1">
                                <a:lumMod val="50000"/>
                              </a:schemeClr>
                            </a:solidFill>
                            <a:latin typeface="Cambria Math" panose="02040503050406030204" pitchFamily="18" charset="0"/>
                          </a:rPr>
                        </m:ctrlPr>
                      </m:fPr>
                      <m:num>
                        <m:r>
                          <a:rPr lang="fr-FR" sz="1600" b="0" i="1" smtClean="0">
                            <a:solidFill>
                              <a:schemeClr val="tx1">
                                <a:lumMod val="50000"/>
                              </a:schemeClr>
                            </a:solidFill>
                            <a:latin typeface="Cambria Math" panose="02040503050406030204" pitchFamily="18" charset="0"/>
                          </a:rPr>
                          <m:t>1</m:t>
                        </m:r>
                      </m:num>
                      <m:den>
                        <m:r>
                          <a:rPr lang="fr-FR" sz="1600" b="0" i="1" smtClean="0">
                            <a:solidFill>
                              <a:schemeClr val="tx1">
                                <a:lumMod val="50000"/>
                              </a:schemeClr>
                            </a:solidFill>
                            <a:latin typeface="Cambria Math" panose="02040503050406030204" pitchFamily="18" charset="0"/>
                          </a:rPr>
                          <m:t>2</m:t>
                        </m:r>
                      </m:den>
                    </m:f>
                    <m:r>
                      <m:rPr>
                        <m:sty m:val="p"/>
                      </m:rPr>
                      <a:rPr lang="fr-FR" sz="1600" b="0" i="0" smtClean="0">
                        <a:solidFill>
                          <a:schemeClr val="tx1">
                            <a:lumMod val="50000"/>
                          </a:schemeClr>
                        </a:solidFill>
                        <a:latin typeface="Cambria Math" panose="02040503050406030204" pitchFamily="18" charset="0"/>
                      </a:rPr>
                      <m:t>Φ</m:t>
                    </m:r>
                    <m:r>
                      <a:rPr lang="fr-FR" sz="1600" b="0" i="1" smtClean="0">
                        <a:solidFill>
                          <a:schemeClr val="tx1">
                            <a:lumMod val="50000"/>
                          </a:schemeClr>
                        </a:solidFill>
                        <a:latin typeface="Cambria Math" panose="02040503050406030204" pitchFamily="18" charset="0"/>
                      </a:rPr>
                      <m:t>(−3)</m:t>
                    </m:r>
                  </m:oMath>
                </a14:m>
                <a:r>
                  <a:rPr lang="fr-FR" sz="1600" b="0" dirty="0" smtClean="0">
                    <a:solidFill>
                      <a:schemeClr val="tx1">
                        <a:lumMod val="50000"/>
                      </a:schemeClr>
                    </a:solidFill>
                  </a:rPr>
                  <a:t> avec la fonction de répartition de la loi </a:t>
                </a:r>
                <a14:m>
                  <m:oMath xmlns:m="http://schemas.openxmlformats.org/officeDocument/2006/math">
                    <m:r>
                      <a:rPr lang="fr-FR" sz="1600" b="0" i="1" smtClean="0">
                        <a:solidFill>
                          <a:schemeClr val="tx1">
                            <a:lumMod val="50000"/>
                          </a:schemeClr>
                        </a:solidFill>
                        <a:latin typeface="Cambria Math" panose="02040503050406030204" pitchFamily="18" charset="0"/>
                        <a:ea typeface="Cambria Math" panose="02040503050406030204" pitchFamily="18" charset="0"/>
                      </a:rPr>
                      <m:t>𝒩</m:t>
                    </m:r>
                    <m:r>
                      <a:rPr lang="fr-FR" sz="1600" b="0" i="1" smtClean="0">
                        <a:solidFill>
                          <a:schemeClr val="tx1">
                            <a:lumMod val="50000"/>
                          </a:schemeClr>
                        </a:solidFill>
                        <a:latin typeface="Cambria Math" panose="02040503050406030204" pitchFamily="18" charset="0"/>
                        <a:ea typeface="Cambria Math" panose="02040503050406030204" pitchFamily="18" charset="0"/>
                      </a:rPr>
                      <m:t>(0,1)</m:t>
                    </m:r>
                  </m:oMath>
                </a14:m>
                <a:endParaRPr lang="fr-FR" sz="1600" b="0" dirty="0" smtClean="0">
                  <a:solidFill>
                    <a:schemeClr val="tx1">
                      <a:lumMod val="50000"/>
                    </a:schemeClr>
                  </a:solidFill>
                </a:endParaRPr>
              </a:p>
              <a:p>
                <a:pPr marL="0" indent="0">
                  <a:spcBef>
                    <a:spcPts val="600"/>
                  </a:spcBef>
                  <a:buFont typeface="Wingdings 3" panose="05040102010807070707" pitchFamily="18" charset="2"/>
                  <a:buNone/>
                </a:pPr>
                <a14:m>
                  <m:oMathPara xmlns:m="http://schemas.openxmlformats.org/officeDocument/2006/math">
                    <m:oMathParaPr>
                      <m:jc m:val="centerGroup"/>
                    </m:oMathParaPr>
                    <m:oMath xmlns:m="http://schemas.openxmlformats.org/officeDocument/2006/math">
                      <m:r>
                        <m:rPr>
                          <m:sty m:val="p"/>
                        </m:rPr>
                        <a:rPr lang="fr-FR" sz="1600" b="0" i="0" smtClean="0">
                          <a:solidFill>
                            <a:schemeClr val="tx1">
                              <a:lumMod val="50000"/>
                            </a:schemeClr>
                          </a:solidFill>
                          <a:latin typeface="Cambria Math" panose="02040503050406030204" pitchFamily="18" charset="0"/>
                        </a:rPr>
                        <m:t>Φ</m:t>
                      </m:r>
                      <m:d>
                        <m:dPr>
                          <m:ctrlPr>
                            <a:rPr lang="fr-FR" sz="1600" b="0" i="1" smtClean="0">
                              <a:solidFill>
                                <a:schemeClr val="tx1">
                                  <a:lumMod val="50000"/>
                                </a:schemeClr>
                              </a:solidFill>
                              <a:latin typeface="Cambria Math" panose="02040503050406030204" pitchFamily="18" charset="0"/>
                            </a:rPr>
                          </m:ctrlPr>
                        </m:dPr>
                        <m:e>
                          <m:r>
                            <a:rPr lang="fr-FR" sz="1600" b="0" i="1" smtClean="0">
                              <a:solidFill>
                                <a:schemeClr val="tx1">
                                  <a:lumMod val="50000"/>
                                </a:schemeClr>
                              </a:solidFill>
                              <a:latin typeface="Cambria Math" panose="02040503050406030204" pitchFamily="18" charset="0"/>
                            </a:rPr>
                            <m:t>𝜆</m:t>
                          </m:r>
                        </m:e>
                      </m:d>
                      <m:r>
                        <a:rPr lang="fr-FR" sz="1600" b="0" i="1" smtClean="0">
                          <a:solidFill>
                            <a:schemeClr val="tx1">
                              <a:lumMod val="50000"/>
                            </a:schemeClr>
                          </a:solidFill>
                          <a:latin typeface="Cambria Math" panose="02040503050406030204" pitchFamily="18" charset="0"/>
                        </a:rPr>
                        <m:t>=</m:t>
                      </m:r>
                      <m:nary>
                        <m:naryPr>
                          <m:ctrlPr>
                            <a:rPr lang="fr-FR" sz="1600" b="0" i="1" smtClean="0">
                              <a:solidFill>
                                <a:schemeClr val="tx1">
                                  <a:lumMod val="50000"/>
                                </a:schemeClr>
                              </a:solidFill>
                              <a:latin typeface="Cambria Math" panose="02040503050406030204" pitchFamily="18" charset="0"/>
                            </a:rPr>
                          </m:ctrlPr>
                        </m:naryPr>
                        <m:sub>
                          <m:r>
                            <m:rPr>
                              <m:brk m:alnAt="23"/>
                            </m:rPr>
                            <a:rPr lang="fr-FR" sz="1600" b="0" i="1" smtClean="0">
                              <a:solidFill>
                                <a:schemeClr val="tx1">
                                  <a:lumMod val="50000"/>
                                </a:schemeClr>
                              </a:solidFill>
                              <a:latin typeface="Cambria Math" panose="02040503050406030204" pitchFamily="18" charset="0"/>
                            </a:rPr>
                            <m:t>−</m:t>
                          </m:r>
                          <m:r>
                            <a:rPr lang="fr-FR" sz="1600" b="0" i="1" smtClean="0">
                              <a:solidFill>
                                <a:schemeClr val="tx1">
                                  <a:lumMod val="50000"/>
                                </a:schemeClr>
                              </a:solidFill>
                              <a:latin typeface="Cambria Math" panose="02040503050406030204" pitchFamily="18" charset="0"/>
                            </a:rPr>
                            <m:t>∞</m:t>
                          </m:r>
                        </m:sub>
                        <m:sup>
                          <m:r>
                            <a:rPr lang="fr-FR" sz="1600" b="0" i="1" smtClean="0">
                              <a:solidFill>
                                <a:schemeClr val="tx1">
                                  <a:lumMod val="50000"/>
                                </a:schemeClr>
                              </a:solidFill>
                              <a:latin typeface="Cambria Math" panose="02040503050406030204" pitchFamily="18" charset="0"/>
                            </a:rPr>
                            <m:t>𝜆</m:t>
                          </m:r>
                        </m:sup>
                        <m:e>
                          <m:f>
                            <m:fPr>
                              <m:ctrlPr>
                                <a:rPr lang="fr-FR" sz="1600" b="0" i="1" smtClean="0">
                                  <a:solidFill>
                                    <a:schemeClr val="tx1">
                                      <a:lumMod val="50000"/>
                                    </a:schemeClr>
                                  </a:solidFill>
                                  <a:latin typeface="Cambria Math" panose="02040503050406030204" pitchFamily="18" charset="0"/>
                                </a:rPr>
                              </m:ctrlPr>
                            </m:fPr>
                            <m:num>
                              <m:r>
                                <a:rPr lang="fr-FR" sz="1600" b="0" i="1" smtClean="0">
                                  <a:solidFill>
                                    <a:schemeClr val="tx1">
                                      <a:lumMod val="50000"/>
                                    </a:schemeClr>
                                  </a:solidFill>
                                  <a:latin typeface="Cambria Math" panose="02040503050406030204" pitchFamily="18" charset="0"/>
                                </a:rPr>
                                <m:t>1</m:t>
                              </m:r>
                            </m:num>
                            <m:den>
                              <m:rad>
                                <m:radPr>
                                  <m:degHide m:val="on"/>
                                  <m:ctrlPr>
                                    <a:rPr lang="fr-FR" sz="1600" b="0" i="1" smtClean="0">
                                      <a:solidFill>
                                        <a:schemeClr val="tx1">
                                          <a:lumMod val="50000"/>
                                        </a:schemeClr>
                                      </a:solidFill>
                                      <a:latin typeface="Cambria Math" panose="02040503050406030204" pitchFamily="18" charset="0"/>
                                    </a:rPr>
                                  </m:ctrlPr>
                                </m:radPr>
                                <m:deg/>
                                <m:e>
                                  <m:r>
                                    <a:rPr lang="fr-FR" sz="1600" b="0" i="1" smtClean="0">
                                      <a:solidFill>
                                        <a:schemeClr val="tx1">
                                          <a:lumMod val="50000"/>
                                        </a:schemeClr>
                                      </a:solidFill>
                                      <a:latin typeface="Cambria Math" panose="02040503050406030204" pitchFamily="18" charset="0"/>
                                    </a:rPr>
                                    <m:t>2</m:t>
                                  </m:r>
                                  <m:r>
                                    <a:rPr lang="fr-FR" sz="1600" b="0" i="1" smtClean="0">
                                      <a:solidFill>
                                        <a:schemeClr val="tx1">
                                          <a:lumMod val="50000"/>
                                        </a:schemeClr>
                                      </a:solidFill>
                                      <a:latin typeface="Cambria Math" panose="02040503050406030204" pitchFamily="18" charset="0"/>
                                    </a:rPr>
                                    <m:t>𝜆</m:t>
                                  </m:r>
                                </m:e>
                              </m:rad>
                            </m:den>
                          </m:f>
                          <m:sSup>
                            <m:sSupPr>
                              <m:ctrlPr>
                                <a:rPr lang="fr-FR" sz="1600" b="0" i="1" smtClean="0">
                                  <a:solidFill>
                                    <a:schemeClr val="tx1">
                                      <a:lumMod val="50000"/>
                                    </a:schemeClr>
                                  </a:solidFill>
                                  <a:latin typeface="Cambria Math" panose="02040503050406030204" pitchFamily="18" charset="0"/>
                                </a:rPr>
                              </m:ctrlPr>
                            </m:sSupPr>
                            <m:e>
                              <m:r>
                                <a:rPr lang="fr-FR" sz="1600" b="0" i="1" smtClean="0">
                                  <a:solidFill>
                                    <a:schemeClr val="tx1">
                                      <a:lumMod val="50000"/>
                                    </a:schemeClr>
                                  </a:solidFill>
                                  <a:latin typeface="Cambria Math" panose="02040503050406030204" pitchFamily="18" charset="0"/>
                                </a:rPr>
                                <m:t>𝑒</m:t>
                              </m:r>
                            </m:e>
                            <m:sup>
                              <m:r>
                                <a:rPr lang="fr-FR" sz="1600" b="0" i="1" smtClean="0">
                                  <a:solidFill>
                                    <a:schemeClr val="tx1">
                                      <a:lumMod val="50000"/>
                                    </a:schemeClr>
                                  </a:solidFill>
                                  <a:latin typeface="Cambria Math" panose="02040503050406030204" pitchFamily="18" charset="0"/>
                                </a:rPr>
                                <m:t>−</m:t>
                              </m:r>
                              <m:f>
                                <m:fPr>
                                  <m:ctrlPr>
                                    <a:rPr lang="fr-FR" sz="1600" b="0" i="1" smtClean="0">
                                      <a:solidFill>
                                        <a:schemeClr val="tx1">
                                          <a:lumMod val="50000"/>
                                        </a:schemeClr>
                                      </a:solidFill>
                                      <a:latin typeface="Cambria Math" panose="02040503050406030204" pitchFamily="18" charset="0"/>
                                    </a:rPr>
                                  </m:ctrlPr>
                                </m:fPr>
                                <m:num>
                                  <m:sSup>
                                    <m:sSupPr>
                                      <m:ctrlPr>
                                        <a:rPr lang="fr-FR" sz="1600" b="0" i="1" smtClean="0">
                                          <a:solidFill>
                                            <a:schemeClr val="tx1">
                                              <a:lumMod val="50000"/>
                                            </a:schemeClr>
                                          </a:solidFill>
                                          <a:latin typeface="Cambria Math" panose="02040503050406030204" pitchFamily="18" charset="0"/>
                                        </a:rPr>
                                      </m:ctrlPr>
                                    </m:sSupPr>
                                    <m:e>
                                      <m:r>
                                        <a:rPr lang="fr-FR" sz="1600" b="0" i="1" smtClean="0">
                                          <a:solidFill>
                                            <a:schemeClr val="tx1">
                                              <a:lumMod val="50000"/>
                                            </a:schemeClr>
                                          </a:solidFill>
                                          <a:latin typeface="Cambria Math" panose="02040503050406030204" pitchFamily="18" charset="0"/>
                                        </a:rPr>
                                        <m:t>𝑢</m:t>
                                      </m:r>
                                    </m:e>
                                    <m:sup>
                                      <m:r>
                                        <a:rPr lang="fr-FR" sz="1600" b="0" i="1" smtClean="0">
                                          <a:solidFill>
                                            <a:schemeClr val="tx1">
                                              <a:lumMod val="50000"/>
                                            </a:schemeClr>
                                          </a:solidFill>
                                          <a:latin typeface="Cambria Math" panose="02040503050406030204" pitchFamily="18" charset="0"/>
                                        </a:rPr>
                                        <m:t>2</m:t>
                                      </m:r>
                                    </m:sup>
                                  </m:sSup>
                                </m:num>
                                <m:den>
                                  <m:r>
                                    <a:rPr lang="fr-FR" sz="1600" b="0" i="1" smtClean="0">
                                      <a:solidFill>
                                        <a:schemeClr val="tx1">
                                          <a:lumMod val="50000"/>
                                        </a:schemeClr>
                                      </a:solidFill>
                                      <a:latin typeface="Cambria Math" panose="02040503050406030204" pitchFamily="18" charset="0"/>
                                    </a:rPr>
                                    <m:t>2</m:t>
                                  </m:r>
                                </m:den>
                              </m:f>
                            </m:sup>
                          </m:sSup>
                          <m:r>
                            <m:rPr>
                              <m:sty m:val="p"/>
                            </m:rPr>
                            <a:rPr lang="fr-FR" sz="1600" b="0" i="0" smtClean="0">
                              <a:solidFill>
                                <a:schemeClr val="tx1">
                                  <a:lumMod val="50000"/>
                                </a:schemeClr>
                              </a:solidFill>
                              <a:latin typeface="Cambria Math" panose="02040503050406030204" pitchFamily="18" charset="0"/>
                            </a:rPr>
                            <m:t>d</m:t>
                          </m:r>
                          <m:r>
                            <a:rPr lang="fr-FR" sz="1600" b="0" i="1" smtClean="0">
                              <a:solidFill>
                                <a:schemeClr val="tx1">
                                  <a:lumMod val="50000"/>
                                </a:schemeClr>
                              </a:solidFill>
                              <a:latin typeface="Cambria Math" panose="02040503050406030204" pitchFamily="18" charset="0"/>
                            </a:rPr>
                            <m:t>𝑢</m:t>
                          </m:r>
                        </m:e>
                      </m:nary>
                    </m:oMath>
                  </m:oMathPara>
                </a14:m>
                <a:endParaRPr lang="fr-FR" sz="1600" b="0" dirty="0" smtClean="0">
                  <a:solidFill>
                    <a:schemeClr val="tx1">
                      <a:lumMod val="50000"/>
                    </a:schemeClr>
                  </a:solidFill>
                </a:endParaRPr>
              </a:p>
              <a:p>
                <a:pPr marL="0" indent="0">
                  <a:spcBef>
                    <a:spcPts val="600"/>
                  </a:spcBef>
                  <a:buFont typeface="Wingdings 3" panose="05040102010807070707" pitchFamily="18" charset="2"/>
                  <a:buNone/>
                </a:pPr>
                <a:r>
                  <a:rPr lang="fr-FR" sz="1600" b="0" dirty="0" smtClean="0">
                    <a:solidFill>
                      <a:schemeClr val="tx1">
                        <a:lumMod val="50000"/>
                      </a:schemeClr>
                    </a:solidFill>
                  </a:rPr>
                  <a:t>D’où </a:t>
                </a:r>
                <a14:m>
                  <m:oMath xmlns:m="http://schemas.openxmlformats.org/officeDocument/2006/math">
                    <m:r>
                      <m:rPr>
                        <m:sty m:val="p"/>
                      </m:rPr>
                      <a:rPr lang="fr-FR" sz="1600" b="0" i="0" smtClean="0">
                        <a:solidFill>
                          <a:schemeClr val="tx1">
                            <a:lumMod val="50000"/>
                          </a:schemeClr>
                        </a:solidFill>
                        <a:latin typeface="Cambria Math" panose="02040503050406030204" pitchFamily="18" charset="0"/>
                      </a:rPr>
                      <m:t>P</m:t>
                    </m:r>
                    <m:d>
                      <m:dPr>
                        <m:ctrlPr>
                          <a:rPr lang="fr-FR" sz="1600" b="0" i="1" smtClean="0">
                            <a:solidFill>
                              <a:schemeClr val="tx1">
                                <a:lumMod val="50000"/>
                              </a:schemeClr>
                            </a:solidFill>
                            <a:latin typeface="Cambria Math" panose="02040503050406030204" pitchFamily="18" charset="0"/>
                          </a:rPr>
                        </m:ctrlPr>
                      </m:dPr>
                      <m:e>
                        <m:r>
                          <m:rPr>
                            <m:sty m:val="p"/>
                          </m:rPr>
                          <a:rPr lang="fr-FR" sz="1600" b="0" i="0" smtClean="0">
                            <a:solidFill>
                              <a:schemeClr val="tx1">
                                <a:lumMod val="50000"/>
                              </a:schemeClr>
                            </a:solidFill>
                            <a:latin typeface="Cambria Math" panose="02040503050406030204" pitchFamily="18" charset="0"/>
                          </a:rPr>
                          <m:t>erreur</m:t>
                        </m:r>
                      </m:e>
                    </m:d>
                    <m:r>
                      <a:rPr lang="fr-FR" sz="1600" b="0" i="0" smtClean="0">
                        <a:solidFill>
                          <a:schemeClr val="tx1">
                            <a:lumMod val="50000"/>
                          </a:schemeClr>
                        </a:solidFill>
                        <a:latin typeface="Cambria Math" panose="02040503050406030204" pitchFamily="18" charset="0"/>
                      </a:rPr>
                      <m:t>=</m:t>
                    </m:r>
                    <m:r>
                      <a:rPr lang="fr-FR" sz="1600" b="0" i="1" smtClean="0">
                        <a:solidFill>
                          <a:schemeClr val="tx1">
                            <a:lumMod val="50000"/>
                          </a:schemeClr>
                        </a:solidFill>
                        <a:latin typeface="Cambria Math" panose="02040503050406030204" pitchFamily="18" charset="0"/>
                      </a:rPr>
                      <m:t>1−</m:t>
                    </m:r>
                    <m:r>
                      <m:rPr>
                        <m:sty m:val="p"/>
                      </m:rPr>
                      <a:rPr lang="fr-FR" sz="1600" b="0" i="0" smtClean="0">
                        <a:solidFill>
                          <a:schemeClr val="tx1">
                            <a:lumMod val="50000"/>
                          </a:schemeClr>
                        </a:solidFill>
                        <a:latin typeface="Cambria Math" panose="02040503050406030204" pitchFamily="18" charset="0"/>
                      </a:rPr>
                      <m:t>Φ</m:t>
                    </m:r>
                    <m:d>
                      <m:dPr>
                        <m:ctrlPr>
                          <a:rPr lang="fr-FR" sz="1600" b="0" i="1" smtClean="0">
                            <a:solidFill>
                              <a:schemeClr val="tx1">
                                <a:lumMod val="50000"/>
                              </a:schemeClr>
                            </a:solidFill>
                            <a:latin typeface="Cambria Math" panose="02040503050406030204" pitchFamily="18" charset="0"/>
                          </a:rPr>
                        </m:ctrlPr>
                      </m:dPr>
                      <m:e>
                        <m:r>
                          <a:rPr lang="fr-FR" sz="1600" b="0" i="1" smtClean="0">
                            <a:solidFill>
                              <a:schemeClr val="tx1">
                                <a:lumMod val="50000"/>
                              </a:schemeClr>
                            </a:solidFill>
                            <a:latin typeface="Cambria Math" panose="02040503050406030204" pitchFamily="18" charset="0"/>
                          </a:rPr>
                          <m:t>3</m:t>
                        </m:r>
                      </m:e>
                    </m:d>
                    <m:r>
                      <a:rPr lang="fr-FR" sz="1600" b="0" i="1" smtClean="0">
                        <a:solidFill>
                          <a:schemeClr val="tx1">
                            <a:lumMod val="50000"/>
                          </a:schemeClr>
                        </a:solidFill>
                        <a:latin typeface="Cambria Math" panose="02040503050406030204" pitchFamily="18" charset="0"/>
                      </a:rPr>
                      <m:t>≃</m:t>
                    </m:r>
                    <m:sSup>
                      <m:sSupPr>
                        <m:ctrlPr>
                          <a:rPr lang="fr-FR" sz="1600" b="0" i="1" smtClean="0">
                            <a:solidFill>
                              <a:schemeClr val="tx1">
                                <a:lumMod val="50000"/>
                              </a:schemeClr>
                            </a:solidFill>
                            <a:latin typeface="Cambria Math" panose="02040503050406030204" pitchFamily="18" charset="0"/>
                          </a:rPr>
                        </m:ctrlPr>
                      </m:sSupPr>
                      <m:e>
                        <m:r>
                          <a:rPr lang="fr-FR" sz="1600" b="0" i="1" smtClean="0">
                            <a:solidFill>
                              <a:schemeClr val="tx1">
                                <a:lumMod val="50000"/>
                              </a:schemeClr>
                            </a:solidFill>
                            <a:latin typeface="Cambria Math" panose="02040503050406030204" pitchFamily="18" charset="0"/>
                          </a:rPr>
                          <m:t>1,35.10</m:t>
                        </m:r>
                      </m:e>
                      <m:sup>
                        <m:r>
                          <a:rPr lang="fr-FR" sz="1600" b="0" i="1" smtClean="0">
                            <a:solidFill>
                              <a:schemeClr val="tx1">
                                <a:lumMod val="50000"/>
                              </a:schemeClr>
                            </a:solidFill>
                            <a:latin typeface="Cambria Math" panose="02040503050406030204" pitchFamily="18" charset="0"/>
                          </a:rPr>
                          <m:t>−3</m:t>
                        </m:r>
                      </m:sup>
                    </m:sSup>
                  </m:oMath>
                </a14:m>
                <a:r>
                  <a:rPr lang="fr-FR" sz="1600" b="0" dirty="0" smtClean="0">
                    <a:solidFill>
                      <a:schemeClr val="tx1">
                        <a:lumMod val="50000"/>
                      </a:schemeClr>
                    </a:solidFill>
                  </a:rPr>
                  <a:t>.</a:t>
                </a:r>
              </a:p>
              <a:p>
                <a:pPr marL="0" indent="0">
                  <a:spcBef>
                    <a:spcPts val="600"/>
                  </a:spcBef>
                  <a:buFont typeface="Wingdings 3" panose="05040102010807070707" pitchFamily="18" charset="2"/>
                  <a:buNone/>
                </a:pPr>
                <a:endParaRPr lang="fr-FR" sz="1600" b="0" dirty="0">
                  <a:solidFill>
                    <a:schemeClr val="tx1">
                      <a:lumMod val="50000"/>
                    </a:schemeClr>
                  </a:solidFill>
                </a:endParaRPr>
              </a:p>
              <a:p>
                <a:pPr marL="0" indent="0">
                  <a:spcBef>
                    <a:spcPts val="600"/>
                  </a:spcBef>
                  <a:buFont typeface="Wingdings 3" panose="05040102010807070707" pitchFamily="18" charset="2"/>
                  <a:buNone/>
                </a:pPr>
                <a:r>
                  <a:rPr lang="fr-FR" sz="1600" dirty="0" smtClean="0">
                    <a:solidFill>
                      <a:schemeClr val="bg1">
                        <a:lumMod val="50000"/>
                      </a:schemeClr>
                    </a:solidFill>
                  </a:rPr>
                  <a:t>Remarques :</a:t>
                </a:r>
              </a:p>
              <a:p>
                <a:pPr marL="0" indent="0">
                  <a:spcBef>
                    <a:spcPts val="600"/>
                  </a:spcBef>
                  <a:buFont typeface="Wingdings 3" panose="05040102010807070707" pitchFamily="18" charset="2"/>
                  <a:buNone/>
                </a:pPr>
                <a:r>
                  <a:rPr lang="fr-FR" sz="1600" b="0" dirty="0" smtClean="0">
                    <a:solidFill>
                      <a:schemeClr val="bg1">
                        <a:lumMod val="50000"/>
                      </a:schemeClr>
                    </a:solidFill>
                  </a:rPr>
                  <a:t>Dans le cas multi-classe : </a:t>
                </a:r>
                <a14:m>
                  <m:oMath xmlns:m="http://schemas.openxmlformats.org/officeDocument/2006/math">
                    <m:r>
                      <m:rPr>
                        <m:sty m:val="p"/>
                      </m:rPr>
                      <a:rPr lang="fr-FR" sz="1600" b="0" i="0" smtClean="0">
                        <a:solidFill>
                          <a:schemeClr val="bg1">
                            <a:lumMod val="50000"/>
                          </a:schemeClr>
                        </a:solidFill>
                        <a:latin typeface="Cambria Math" panose="02040503050406030204" pitchFamily="18" charset="0"/>
                      </a:rPr>
                      <m:t>P</m:t>
                    </m:r>
                    <m:d>
                      <m:dPr>
                        <m:ctrlPr>
                          <a:rPr lang="fr-FR" sz="1600" b="0" i="1" smtClean="0">
                            <a:solidFill>
                              <a:schemeClr val="bg1">
                                <a:lumMod val="50000"/>
                              </a:schemeClr>
                            </a:solidFill>
                            <a:latin typeface="Cambria Math" panose="02040503050406030204" pitchFamily="18" charset="0"/>
                          </a:rPr>
                        </m:ctrlPr>
                      </m:dPr>
                      <m:e>
                        <m:r>
                          <m:rPr>
                            <m:sty m:val="p"/>
                          </m:rPr>
                          <a:rPr lang="fr-FR" sz="1600" b="0" i="0" smtClean="0">
                            <a:solidFill>
                              <a:schemeClr val="bg1">
                                <a:lumMod val="50000"/>
                              </a:schemeClr>
                            </a:solidFill>
                            <a:latin typeface="Cambria Math" panose="02040503050406030204" pitchFamily="18" charset="0"/>
                          </a:rPr>
                          <m:t>erreur</m:t>
                        </m:r>
                      </m:e>
                    </m:d>
                    <m:r>
                      <a:rPr lang="fr-FR" sz="1600" b="0" i="1" smtClean="0">
                        <a:solidFill>
                          <a:schemeClr val="bg1">
                            <a:lumMod val="50000"/>
                          </a:schemeClr>
                        </a:solidFill>
                        <a:latin typeface="Cambria Math" panose="02040503050406030204" pitchFamily="18" charset="0"/>
                      </a:rPr>
                      <m:t>=</m:t>
                    </m:r>
                    <m:nary>
                      <m:naryPr>
                        <m:chr m:val="∑"/>
                        <m:limLoc m:val="subSup"/>
                        <m:ctrlPr>
                          <a:rPr lang="fr-FR" sz="1600" b="0" i="1" smtClean="0">
                            <a:solidFill>
                              <a:schemeClr val="bg1">
                                <a:lumMod val="50000"/>
                              </a:schemeClr>
                            </a:solidFill>
                            <a:latin typeface="Cambria Math" panose="02040503050406030204" pitchFamily="18" charset="0"/>
                          </a:rPr>
                        </m:ctrlPr>
                      </m:naryPr>
                      <m:sub>
                        <m:r>
                          <m:rPr>
                            <m:brk m:alnAt="25"/>
                          </m:rPr>
                          <a:rPr lang="fr-FR" sz="1600" b="0" i="1" smtClean="0">
                            <a:solidFill>
                              <a:schemeClr val="bg1">
                                <a:lumMod val="50000"/>
                              </a:schemeClr>
                            </a:solidFill>
                            <a:latin typeface="Cambria Math" panose="02040503050406030204" pitchFamily="18" charset="0"/>
                          </a:rPr>
                          <m:t>𝑐</m:t>
                        </m:r>
                        <m:r>
                          <a:rPr lang="fr-FR" sz="1600" b="0" i="1" smtClean="0">
                            <a:solidFill>
                              <a:schemeClr val="bg1">
                                <a:lumMod val="50000"/>
                              </a:schemeClr>
                            </a:solidFill>
                            <a:latin typeface="Cambria Math" panose="02040503050406030204" pitchFamily="18" charset="0"/>
                          </a:rPr>
                          <m:t>=1</m:t>
                        </m:r>
                      </m:sub>
                      <m:sup>
                        <m:r>
                          <a:rPr lang="fr-FR" sz="1600" b="0" i="1" smtClean="0">
                            <a:solidFill>
                              <a:schemeClr val="bg1">
                                <a:lumMod val="50000"/>
                              </a:schemeClr>
                            </a:solidFill>
                            <a:latin typeface="Cambria Math" panose="02040503050406030204" pitchFamily="18" charset="0"/>
                          </a:rPr>
                          <m:t>𝐶</m:t>
                        </m:r>
                      </m:sup>
                      <m:e>
                        <m:r>
                          <m:rPr>
                            <m:sty m:val="p"/>
                          </m:rPr>
                          <a:rPr lang="fr-FR" sz="1600" b="0" i="0" smtClean="0">
                            <a:solidFill>
                              <a:schemeClr val="bg1">
                                <a:lumMod val="50000"/>
                              </a:schemeClr>
                            </a:solidFill>
                            <a:latin typeface="Cambria Math" panose="02040503050406030204" pitchFamily="18" charset="0"/>
                          </a:rPr>
                          <m:t>P</m:t>
                        </m:r>
                        <m:d>
                          <m:dPr>
                            <m:ctrlPr>
                              <a:rPr lang="fr-FR" sz="1600" b="0" i="1" smtClean="0">
                                <a:solidFill>
                                  <a:schemeClr val="bg1">
                                    <a:lumMod val="50000"/>
                                  </a:schemeClr>
                                </a:solidFill>
                                <a:latin typeface="Cambria Math" panose="02040503050406030204" pitchFamily="18" charset="0"/>
                              </a:rPr>
                            </m:ctrlPr>
                          </m:dPr>
                          <m:e>
                            <m:r>
                              <m:rPr>
                                <m:sty m:val="p"/>
                              </m:rPr>
                              <a:rPr lang="fr-FR" sz="1600" b="0" i="0" smtClean="0">
                                <a:solidFill>
                                  <a:schemeClr val="bg1">
                                    <a:lumMod val="50000"/>
                                  </a:schemeClr>
                                </a:solidFill>
                                <a:latin typeface="Cambria Math" panose="02040503050406030204" pitchFamily="18" charset="0"/>
                              </a:rPr>
                              <m:t>erreur</m:t>
                            </m:r>
                          </m:e>
                          <m:e>
                            <m:r>
                              <a:rPr lang="fr-FR" sz="1600" b="0" i="1" smtClean="0">
                                <a:solidFill>
                                  <a:schemeClr val="bg1">
                                    <a:lumMod val="50000"/>
                                  </a:schemeClr>
                                </a:solidFill>
                                <a:latin typeface="Cambria Math" panose="02040503050406030204" pitchFamily="18" charset="0"/>
                              </a:rPr>
                              <m:t>𝑌</m:t>
                            </m:r>
                            <m:r>
                              <a:rPr lang="fr-FR" sz="1600" b="0" i="1" smtClean="0">
                                <a:solidFill>
                                  <a:schemeClr val="bg1">
                                    <a:lumMod val="50000"/>
                                  </a:schemeClr>
                                </a:solidFill>
                                <a:latin typeface="Cambria Math" panose="02040503050406030204" pitchFamily="18" charset="0"/>
                              </a:rPr>
                              <m:t>=</m:t>
                            </m:r>
                            <m:r>
                              <a:rPr lang="fr-FR" sz="1600" b="0" i="1" smtClean="0">
                                <a:solidFill>
                                  <a:schemeClr val="bg1">
                                    <a:lumMod val="50000"/>
                                  </a:schemeClr>
                                </a:solidFill>
                                <a:latin typeface="Cambria Math" panose="02040503050406030204" pitchFamily="18" charset="0"/>
                              </a:rPr>
                              <m:t>𝑐</m:t>
                            </m:r>
                          </m:e>
                        </m:d>
                        <m:r>
                          <m:rPr>
                            <m:sty m:val="p"/>
                          </m:rPr>
                          <a:rPr lang="fr-FR" sz="1600" b="0" i="0" smtClean="0">
                            <a:solidFill>
                              <a:schemeClr val="bg1">
                                <a:lumMod val="50000"/>
                              </a:schemeClr>
                            </a:solidFill>
                            <a:latin typeface="Cambria Math" panose="02040503050406030204" pitchFamily="18" charset="0"/>
                          </a:rPr>
                          <m:t>P</m:t>
                        </m:r>
                        <m:r>
                          <a:rPr lang="fr-FR" sz="1600" b="0" i="1" smtClean="0">
                            <a:solidFill>
                              <a:schemeClr val="bg1">
                                <a:lumMod val="50000"/>
                              </a:schemeClr>
                            </a:solidFill>
                            <a:latin typeface="Cambria Math" panose="02040503050406030204" pitchFamily="18" charset="0"/>
                          </a:rPr>
                          <m:t>(</m:t>
                        </m:r>
                        <m:r>
                          <a:rPr lang="fr-FR" sz="1600" b="0" i="1" smtClean="0">
                            <a:solidFill>
                              <a:schemeClr val="bg1">
                                <a:lumMod val="50000"/>
                              </a:schemeClr>
                            </a:solidFill>
                            <a:latin typeface="Cambria Math" panose="02040503050406030204" pitchFamily="18" charset="0"/>
                          </a:rPr>
                          <m:t>𝑌</m:t>
                        </m:r>
                        <m:r>
                          <a:rPr lang="fr-FR" sz="1600" b="0" i="1" smtClean="0">
                            <a:solidFill>
                              <a:schemeClr val="bg1">
                                <a:lumMod val="50000"/>
                              </a:schemeClr>
                            </a:solidFill>
                            <a:latin typeface="Cambria Math" panose="02040503050406030204" pitchFamily="18" charset="0"/>
                          </a:rPr>
                          <m:t>=</m:t>
                        </m:r>
                        <m:r>
                          <a:rPr lang="fr-FR" sz="1600" b="0" i="1" smtClean="0">
                            <a:solidFill>
                              <a:schemeClr val="bg1">
                                <a:lumMod val="50000"/>
                              </a:schemeClr>
                            </a:solidFill>
                            <a:latin typeface="Cambria Math" panose="02040503050406030204" pitchFamily="18" charset="0"/>
                          </a:rPr>
                          <m:t>𝑐</m:t>
                        </m:r>
                        <m:r>
                          <a:rPr lang="fr-FR" sz="1600" b="0" i="1" smtClean="0">
                            <a:solidFill>
                              <a:schemeClr val="bg1">
                                <a:lumMod val="50000"/>
                              </a:schemeClr>
                            </a:solidFill>
                            <a:latin typeface="Cambria Math" panose="02040503050406030204" pitchFamily="18" charset="0"/>
                          </a:rPr>
                          <m:t>)</m:t>
                        </m:r>
                      </m:e>
                    </m:nary>
                  </m:oMath>
                </a14:m>
                <a:r>
                  <a:rPr lang="fr-FR" sz="1600" b="0" dirty="0" smtClean="0">
                    <a:solidFill>
                      <a:schemeClr val="bg1">
                        <a:lumMod val="50000"/>
                      </a:schemeClr>
                    </a:solidFill>
                  </a:rPr>
                  <a:t>,</a:t>
                </a:r>
              </a:p>
              <a:p>
                <a:pPr marL="0" indent="0">
                  <a:spcBef>
                    <a:spcPts val="600"/>
                  </a:spcBef>
                  <a:buFont typeface="Wingdings 3" panose="05040102010807070707" pitchFamily="18" charset="2"/>
                  <a:buNone/>
                </a:pPr>
                <a:r>
                  <a:rPr lang="fr-FR" sz="1600" b="0" dirty="0" smtClean="0">
                    <a:solidFill>
                      <a:schemeClr val="bg1">
                        <a:lumMod val="50000"/>
                      </a:schemeClr>
                    </a:solidFill>
                  </a:rPr>
                  <a:t>avec, en introduisant </a:t>
                </a:r>
                <a14:m>
                  <m:oMath xmlns:m="http://schemas.openxmlformats.org/officeDocument/2006/math">
                    <m:sSub>
                      <m:sSubPr>
                        <m:ctrlPr>
                          <a:rPr lang="fr-FR" sz="1600" b="0" i="1" smtClean="0">
                            <a:solidFill>
                              <a:schemeClr val="bg1">
                                <a:lumMod val="50000"/>
                              </a:schemeClr>
                            </a:solidFill>
                            <a:latin typeface="Cambria Math" panose="02040503050406030204" pitchFamily="18" charset="0"/>
                          </a:rPr>
                        </m:ctrlPr>
                      </m:sSubPr>
                      <m:e>
                        <m:r>
                          <a:rPr lang="fr-FR" sz="1600" b="0" i="1" smtClean="0">
                            <a:solidFill>
                              <a:schemeClr val="bg1">
                                <a:lumMod val="50000"/>
                              </a:schemeClr>
                            </a:solidFill>
                            <a:latin typeface="Cambria Math" panose="02040503050406030204" pitchFamily="18" charset="0"/>
                          </a:rPr>
                          <m:t>ℛ</m:t>
                        </m:r>
                      </m:e>
                      <m:sub>
                        <m:r>
                          <a:rPr lang="fr-FR" sz="1600" b="0" i="1" smtClean="0">
                            <a:solidFill>
                              <a:schemeClr val="bg1">
                                <a:lumMod val="50000"/>
                              </a:schemeClr>
                            </a:solidFill>
                            <a:latin typeface="Cambria Math" panose="02040503050406030204" pitchFamily="18" charset="0"/>
                          </a:rPr>
                          <m:t>𝑐</m:t>
                        </m:r>
                      </m:sub>
                    </m:sSub>
                  </m:oMath>
                </a14:m>
                <a:r>
                  <a:rPr lang="fr-FR" sz="1600" b="0" dirty="0" smtClean="0">
                    <a:solidFill>
                      <a:schemeClr val="bg1">
                        <a:lumMod val="50000"/>
                      </a:schemeClr>
                    </a:solidFill>
                  </a:rPr>
                  <a:t> : </a:t>
                </a:r>
                <a14:m>
                  <m:oMath xmlns:m="http://schemas.openxmlformats.org/officeDocument/2006/math">
                    <m:r>
                      <m:rPr>
                        <m:sty m:val="p"/>
                      </m:rPr>
                      <a:rPr lang="fr-FR" sz="1600" b="0" i="0" smtClean="0">
                        <a:solidFill>
                          <a:schemeClr val="bg1">
                            <a:lumMod val="50000"/>
                          </a:schemeClr>
                        </a:solidFill>
                        <a:latin typeface="Cambria Math" panose="02040503050406030204" pitchFamily="18" charset="0"/>
                      </a:rPr>
                      <m:t>P</m:t>
                    </m:r>
                    <m:d>
                      <m:dPr>
                        <m:ctrlPr>
                          <a:rPr lang="fr-FR" sz="1600" b="0" i="1" smtClean="0">
                            <a:solidFill>
                              <a:schemeClr val="bg1">
                                <a:lumMod val="50000"/>
                              </a:schemeClr>
                            </a:solidFill>
                            <a:latin typeface="Cambria Math" panose="02040503050406030204" pitchFamily="18" charset="0"/>
                          </a:rPr>
                        </m:ctrlPr>
                      </m:dPr>
                      <m:e>
                        <m:r>
                          <m:rPr>
                            <m:sty m:val="p"/>
                          </m:rPr>
                          <a:rPr lang="fr-FR" sz="1600" b="0" i="0" smtClean="0">
                            <a:solidFill>
                              <a:schemeClr val="bg1">
                                <a:lumMod val="50000"/>
                              </a:schemeClr>
                            </a:solidFill>
                            <a:latin typeface="Cambria Math" panose="02040503050406030204" pitchFamily="18" charset="0"/>
                          </a:rPr>
                          <m:t>erreur</m:t>
                        </m:r>
                      </m:e>
                      <m:e>
                        <m:r>
                          <a:rPr lang="fr-FR" sz="1600" b="0" i="1" smtClean="0">
                            <a:solidFill>
                              <a:schemeClr val="bg1">
                                <a:lumMod val="50000"/>
                              </a:schemeClr>
                            </a:solidFill>
                            <a:latin typeface="Cambria Math" panose="02040503050406030204" pitchFamily="18" charset="0"/>
                          </a:rPr>
                          <m:t>𝑐</m:t>
                        </m:r>
                      </m:e>
                    </m:d>
                    <m:r>
                      <a:rPr lang="fr-FR" sz="1600" b="0" i="1" smtClean="0">
                        <a:solidFill>
                          <a:schemeClr val="bg1">
                            <a:lumMod val="50000"/>
                          </a:schemeClr>
                        </a:solidFill>
                        <a:latin typeface="Cambria Math" panose="02040503050406030204" pitchFamily="18" charset="0"/>
                      </a:rPr>
                      <m:t>=</m:t>
                    </m:r>
                    <m:nary>
                      <m:naryPr>
                        <m:chr m:val="∑"/>
                        <m:supHide m:val="on"/>
                        <m:ctrlPr>
                          <a:rPr lang="fr-FR" sz="1600" b="0" i="1" smtClean="0">
                            <a:solidFill>
                              <a:schemeClr val="bg1">
                                <a:lumMod val="50000"/>
                              </a:schemeClr>
                            </a:solidFill>
                            <a:latin typeface="Cambria Math" panose="02040503050406030204" pitchFamily="18" charset="0"/>
                          </a:rPr>
                        </m:ctrlPr>
                      </m:naryPr>
                      <m:sub>
                        <m:r>
                          <m:rPr>
                            <m:brk m:alnAt="7"/>
                          </m:rPr>
                          <a:rPr lang="fr-FR" sz="1600" b="0" i="1" smtClean="0">
                            <a:solidFill>
                              <a:schemeClr val="bg1">
                                <a:lumMod val="50000"/>
                              </a:schemeClr>
                            </a:solidFill>
                            <a:latin typeface="Cambria Math" panose="02040503050406030204" pitchFamily="18" charset="0"/>
                          </a:rPr>
                          <m:t>𝑘</m:t>
                        </m:r>
                        <m:r>
                          <a:rPr lang="fr-FR" sz="1600" b="0" i="1" smtClean="0">
                            <a:solidFill>
                              <a:schemeClr val="bg1">
                                <a:lumMod val="50000"/>
                              </a:schemeClr>
                            </a:solidFill>
                            <a:latin typeface="Cambria Math" panose="02040503050406030204" pitchFamily="18" charset="0"/>
                          </a:rPr>
                          <m:t>≠</m:t>
                        </m:r>
                        <m:r>
                          <a:rPr lang="fr-FR" sz="1600" b="0" i="1" smtClean="0">
                            <a:solidFill>
                              <a:schemeClr val="bg1">
                                <a:lumMod val="50000"/>
                              </a:schemeClr>
                            </a:solidFill>
                            <a:latin typeface="Cambria Math" panose="02040503050406030204" pitchFamily="18" charset="0"/>
                          </a:rPr>
                          <m:t>𝑐</m:t>
                        </m:r>
                        <m:r>
                          <a:rPr lang="fr-FR" sz="1600" b="0" i="1" smtClean="0">
                            <a:solidFill>
                              <a:schemeClr val="bg1">
                                <a:lumMod val="50000"/>
                              </a:schemeClr>
                            </a:solidFill>
                            <a:latin typeface="Cambria Math" panose="02040503050406030204" pitchFamily="18" charset="0"/>
                          </a:rPr>
                          <m:t> </m:t>
                        </m:r>
                      </m:sub>
                      <m:sup/>
                      <m:e>
                        <m:r>
                          <m:rPr>
                            <m:sty m:val="p"/>
                          </m:rPr>
                          <a:rPr lang="fr-FR" sz="1600" b="0" i="0" smtClean="0">
                            <a:solidFill>
                              <a:schemeClr val="bg1">
                                <a:lumMod val="50000"/>
                              </a:schemeClr>
                            </a:solidFill>
                            <a:latin typeface="Cambria Math" panose="02040503050406030204" pitchFamily="18" charset="0"/>
                          </a:rPr>
                          <m:t>P</m:t>
                        </m:r>
                        <m:d>
                          <m:dPr>
                            <m:ctrlPr>
                              <a:rPr lang="fr-FR" sz="1600" b="0" i="1" smtClean="0">
                                <a:solidFill>
                                  <a:schemeClr val="bg1">
                                    <a:lumMod val="50000"/>
                                  </a:schemeClr>
                                </a:solidFill>
                                <a:latin typeface="Cambria Math" panose="02040503050406030204" pitchFamily="18" charset="0"/>
                              </a:rPr>
                            </m:ctrlPr>
                          </m:dPr>
                          <m:e>
                            <m:r>
                              <m:rPr>
                                <m:sty m:val="p"/>
                              </m:rPr>
                              <a:rPr lang="fr-FR" sz="1600" b="0" i="0" smtClean="0">
                                <a:solidFill>
                                  <a:schemeClr val="bg1">
                                    <a:lumMod val="50000"/>
                                  </a:schemeClr>
                                </a:solidFill>
                                <a:latin typeface="Cambria Math" panose="02040503050406030204" pitchFamily="18" charset="0"/>
                              </a:rPr>
                              <m:t>choisir</m:t>
                            </m:r>
                            <m:r>
                              <a:rPr lang="fr-FR" sz="1600" b="0" i="0" smtClean="0">
                                <a:solidFill>
                                  <a:schemeClr val="bg1">
                                    <a:lumMod val="50000"/>
                                  </a:schemeClr>
                                </a:solidFill>
                                <a:latin typeface="Cambria Math" panose="02040503050406030204" pitchFamily="18" charset="0"/>
                              </a:rPr>
                              <m:t> </m:t>
                            </m:r>
                            <m:r>
                              <a:rPr lang="fr-FR" sz="1600" b="0" i="1" smtClean="0">
                                <a:solidFill>
                                  <a:schemeClr val="bg1">
                                    <a:lumMod val="50000"/>
                                  </a:schemeClr>
                                </a:solidFill>
                                <a:latin typeface="Cambria Math" panose="02040503050406030204" pitchFamily="18" charset="0"/>
                              </a:rPr>
                              <m:t>𝑘</m:t>
                            </m:r>
                          </m:e>
                          <m:e>
                            <m:r>
                              <a:rPr lang="fr-FR" sz="1600" b="0" i="1" smtClean="0">
                                <a:solidFill>
                                  <a:schemeClr val="bg1">
                                    <a:lumMod val="50000"/>
                                  </a:schemeClr>
                                </a:solidFill>
                                <a:latin typeface="Cambria Math" panose="02040503050406030204" pitchFamily="18" charset="0"/>
                              </a:rPr>
                              <m:t>𝑐</m:t>
                            </m:r>
                          </m:e>
                        </m:d>
                        <m:r>
                          <a:rPr lang="fr-FR" sz="1600" b="0" i="1" smtClean="0">
                            <a:solidFill>
                              <a:schemeClr val="bg1">
                                <a:lumMod val="50000"/>
                              </a:schemeClr>
                            </a:solidFill>
                            <a:latin typeface="Cambria Math" panose="02040503050406030204" pitchFamily="18" charset="0"/>
                          </a:rPr>
                          <m:t>=1−</m:t>
                        </m:r>
                        <m:nary>
                          <m:naryPr>
                            <m:ctrlPr>
                              <a:rPr lang="fr-FR" sz="1600" b="0" i="1" smtClean="0">
                                <a:solidFill>
                                  <a:schemeClr val="bg1">
                                    <a:lumMod val="50000"/>
                                  </a:schemeClr>
                                </a:solidFill>
                                <a:latin typeface="Cambria Math" panose="02040503050406030204" pitchFamily="18" charset="0"/>
                              </a:rPr>
                            </m:ctrlPr>
                          </m:naryPr>
                          <m:sub>
                            <m:sSub>
                              <m:sSubPr>
                                <m:ctrlPr>
                                  <a:rPr lang="fr-FR" sz="1600" b="0" i="1" smtClean="0">
                                    <a:solidFill>
                                      <a:schemeClr val="bg1">
                                        <a:lumMod val="50000"/>
                                      </a:schemeClr>
                                    </a:solidFill>
                                    <a:latin typeface="Cambria Math" panose="02040503050406030204" pitchFamily="18" charset="0"/>
                                  </a:rPr>
                                </m:ctrlPr>
                              </m:sSubPr>
                              <m:e>
                                <m:r>
                                  <m:rPr>
                                    <m:brk m:alnAt="23"/>
                                  </m:rPr>
                                  <a:rPr lang="fr-FR" sz="1600" b="0" i="1" smtClean="0">
                                    <a:solidFill>
                                      <a:schemeClr val="bg1">
                                        <a:lumMod val="50000"/>
                                      </a:schemeClr>
                                    </a:solidFill>
                                    <a:latin typeface="Cambria Math" panose="02040503050406030204" pitchFamily="18" charset="0"/>
                                  </a:rPr>
                                  <m:t>ℛ</m:t>
                                </m:r>
                              </m:e>
                              <m:sub>
                                <m:r>
                                  <m:rPr>
                                    <m:brk m:alnAt="23"/>
                                  </m:rPr>
                                  <a:rPr lang="fr-FR" sz="1600" b="0" i="1" smtClean="0">
                                    <a:solidFill>
                                      <a:schemeClr val="bg1">
                                        <a:lumMod val="50000"/>
                                      </a:schemeClr>
                                    </a:solidFill>
                                    <a:latin typeface="Cambria Math" panose="02040503050406030204" pitchFamily="18" charset="0"/>
                                  </a:rPr>
                                  <m:t>𝑐</m:t>
                                </m:r>
                              </m:sub>
                            </m:sSub>
                          </m:sub>
                          <m:sup/>
                          <m:e>
                            <m:r>
                              <a:rPr lang="fr-FR" sz="1600" b="0" i="1" smtClean="0">
                                <a:solidFill>
                                  <a:schemeClr val="bg1">
                                    <a:lumMod val="50000"/>
                                  </a:schemeClr>
                                </a:solidFill>
                                <a:latin typeface="Cambria Math" panose="02040503050406030204" pitchFamily="18" charset="0"/>
                              </a:rPr>
                              <m:t>𝑝</m:t>
                            </m:r>
                            <m:d>
                              <m:dPr>
                                <m:ctrlPr>
                                  <a:rPr lang="fr-FR" sz="1600" b="0" i="1" smtClean="0">
                                    <a:solidFill>
                                      <a:schemeClr val="bg1">
                                        <a:lumMod val="50000"/>
                                      </a:schemeClr>
                                    </a:solidFill>
                                    <a:latin typeface="Cambria Math" panose="02040503050406030204" pitchFamily="18" charset="0"/>
                                  </a:rPr>
                                </m:ctrlPr>
                              </m:dPr>
                              <m:e>
                                <m:r>
                                  <a:rPr lang="fr-FR" sz="1600" b="0" i="1" smtClean="0">
                                    <a:solidFill>
                                      <a:schemeClr val="bg1">
                                        <a:lumMod val="50000"/>
                                      </a:schemeClr>
                                    </a:solidFill>
                                    <a:latin typeface="Cambria Math" panose="02040503050406030204" pitchFamily="18" charset="0"/>
                                  </a:rPr>
                                  <m:t>𝑥</m:t>
                                </m:r>
                              </m:e>
                              <m:e>
                                <m:r>
                                  <a:rPr lang="fr-FR" sz="1600" b="0" i="1" smtClean="0">
                                    <a:solidFill>
                                      <a:schemeClr val="bg1">
                                        <a:lumMod val="50000"/>
                                      </a:schemeClr>
                                    </a:solidFill>
                                    <a:latin typeface="Cambria Math" panose="02040503050406030204" pitchFamily="18" charset="0"/>
                                  </a:rPr>
                                  <m:t>𝑐</m:t>
                                </m:r>
                              </m:e>
                            </m:d>
                            <m:r>
                              <m:rPr>
                                <m:sty m:val="p"/>
                              </m:rPr>
                              <a:rPr lang="fr-FR" sz="1600" b="0" i="0" smtClean="0">
                                <a:solidFill>
                                  <a:schemeClr val="bg1">
                                    <a:lumMod val="50000"/>
                                  </a:schemeClr>
                                </a:solidFill>
                                <a:latin typeface="Cambria Math" panose="02040503050406030204" pitchFamily="18" charset="0"/>
                              </a:rPr>
                              <m:t>d</m:t>
                            </m:r>
                            <m:r>
                              <a:rPr lang="fr-FR" sz="1600" b="0" i="1" smtClean="0">
                                <a:solidFill>
                                  <a:schemeClr val="bg1">
                                    <a:lumMod val="50000"/>
                                  </a:schemeClr>
                                </a:solidFill>
                                <a:latin typeface="Cambria Math" panose="02040503050406030204" pitchFamily="18" charset="0"/>
                              </a:rPr>
                              <m:t>𝑥</m:t>
                            </m:r>
                          </m:e>
                        </m:nary>
                      </m:e>
                    </m:nary>
                  </m:oMath>
                </a14:m>
                <a:r>
                  <a:rPr lang="fr-FR" sz="1600" b="0" dirty="0" smtClean="0">
                    <a:solidFill>
                      <a:schemeClr val="bg1">
                        <a:lumMod val="50000"/>
                      </a:schemeClr>
                    </a:solidFill>
                  </a:rPr>
                  <a:t>.</a:t>
                </a:r>
              </a:p>
              <a:p>
                <a:pPr marL="0" indent="0">
                  <a:spcBef>
                    <a:spcPts val="600"/>
                  </a:spcBef>
                  <a:buFont typeface="Wingdings 3" panose="05040102010807070707" pitchFamily="18" charset="2"/>
                  <a:buNone/>
                </a:pPr>
                <a:r>
                  <a:rPr lang="fr-FR" sz="1600" b="0" dirty="0" smtClean="0">
                    <a:solidFill>
                      <a:schemeClr val="bg1">
                        <a:lumMod val="50000"/>
                      </a:schemeClr>
                    </a:solidFill>
                  </a:rPr>
                  <a:t>Cette règle accorde la même importance à toutes les erreurs (choisir </a:t>
                </a:r>
                <a14:m>
                  <m:oMath xmlns:m="http://schemas.openxmlformats.org/officeDocument/2006/math">
                    <m:r>
                      <a:rPr lang="fr-FR" sz="1600" b="0" i="1" smtClean="0">
                        <a:solidFill>
                          <a:schemeClr val="bg1">
                            <a:lumMod val="50000"/>
                          </a:schemeClr>
                        </a:solidFill>
                        <a:latin typeface="Cambria Math" panose="02040503050406030204" pitchFamily="18" charset="0"/>
                      </a:rPr>
                      <m:t>𝑘</m:t>
                    </m:r>
                  </m:oMath>
                </a14:m>
                <a:r>
                  <a:rPr lang="fr-FR" sz="1600" b="0" dirty="0" smtClean="0">
                    <a:solidFill>
                      <a:schemeClr val="bg1">
                        <a:lumMod val="50000"/>
                      </a:schemeClr>
                    </a:solidFill>
                  </a:rPr>
                  <a:t> alors que </a:t>
                </a:r>
                <a14:m>
                  <m:oMath xmlns:m="http://schemas.openxmlformats.org/officeDocument/2006/math">
                    <m:r>
                      <a:rPr lang="fr-FR" sz="1600" b="0" i="1" smtClean="0">
                        <a:solidFill>
                          <a:schemeClr val="bg1">
                            <a:lumMod val="50000"/>
                          </a:schemeClr>
                        </a:solidFill>
                        <a:latin typeface="Cambria Math" panose="02040503050406030204" pitchFamily="18" charset="0"/>
                      </a:rPr>
                      <m:t>𝑐</m:t>
                    </m:r>
                  </m:oMath>
                </a14:m>
                <a:r>
                  <a:rPr lang="fr-FR" sz="1600" b="0" dirty="0" smtClean="0">
                    <a:solidFill>
                      <a:schemeClr val="bg1">
                        <a:lumMod val="50000"/>
                      </a:schemeClr>
                    </a:solidFill>
                  </a:rPr>
                  <a:t> est la décision exacte), alors que pour certaines applications, les erreurs n’ont pas la même gravité.</a:t>
                </a:r>
              </a:p>
            </p:txBody>
          </p:sp>
        </mc:Choice>
        <mc:Fallback xmlns="">
          <p:sp>
            <p:nvSpPr>
              <p:cNvPr id="18" name="Espace réservé du contenu 4"/>
              <p:cNvSpPr txBox="1">
                <a:spLocks noRot="1" noChangeAspect="1" noMove="1" noResize="1" noEditPoints="1" noAdjustHandles="1" noChangeArrowheads="1" noChangeShapeType="1" noTextEdit="1"/>
              </p:cNvSpPr>
              <p:nvPr/>
            </p:nvSpPr>
            <p:spPr>
              <a:xfrm>
                <a:off x="145155" y="2070496"/>
                <a:ext cx="8486097" cy="4253755"/>
              </a:xfrm>
              <a:prstGeom prst="rect">
                <a:avLst/>
              </a:prstGeom>
              <a:blipFill>
                <a:blip r:embed="rId4"/>
                <a:stretch>
                  <a:fillRect b="-1148"/>
                </a:stretch>
              </a:blipFill>
            </p:spPr>
            <p:txBody>
              <a:bodyPr/>
              <a:lstStyle/>
              <a:p>
                <a:r>
                  <a:rPr lang="en-US">
                    <a:noFill/>
                  </a:rPr>
                  <a:t> </a:t>
                </a:r>
              </a:p>
            </p:txBody>
          </p:sp>
        </mc:Fallback>
      </mc:AlternateContent>
    </p:spTree>
    <p:extLst>
      <p:ext uri="{BB962C8B-B14F-4D97-AF65-F5344CB8AC3E}">
        <p14:creationId xmlns:p14="http://schemas.microsoft.com/office/powerpoint/2010/main" val="408145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Image 54"/>
          <p:cNvPicPr>
            <a:picLocks noChangeAspect="1"/>
          </p:cNvPicPr>
          <p:nvPr/>
        </p:nvPicPr>
        <p:blipFill>
          <a:blip r:embed="rId3"/>
          <a:stretch>
            <a:fillRect/>
          </a:stretch>
        </p:blipFill>
        <p:spPr>
          <a:xfrm>
            <a:off x="7625619" y="2754063"/>
            <a:ext cx="591420" cy="591420"/>
          </a:xfrm>
          <a:prstGeom prst="rect">
            <a:avLst/>
          </a:prstGeom>
        </p:spPr>
      </p:pic>
      <p:pic>
        <p:nvPicPr>
          <p:cNvPr id="56" name="Image 55"/>
          <p:cNvPicPr>
            <a:picLocks noChangeAspect="1"/>
          </p:cNvPicPr>
          <p:nvPr/>
        </p:nvPicPr>
        <p:blipFill>
          <a:blip r:embed="rId4"/>
          <a:stretch>
            <a:fillRect/>
          </a:stretch>
        </p:blipFill>
        <p:spPr>
          <a:xfrm>
            <a:off x="8210988" y="2901474"/>
            <a:ext cx="524309" cy="384598"/>
          </a:xfrm>
          <a:prstGeom prst="rect">
            <a:avLst/>
          </a:prstGeom>
        </p:spPr>
      </p:pic>
      <p:pic>
        <p:nvPicPr>
          <p:cNvPr id="54" name="Image 53"/>
          <p:cNvPicPr>
            <a:picLocks noChangeAspect="1"/>
          </p:cNvPicPr>
          <p:nvPr/>
        </p:nvPicPr>
        <p:blipFill>
          <a:blip r:embed="rId5"/>
          <a:stretch>
            <a:fillRect/>
          </a:stretch>
        </p:blipFill>
        <p:spPr>
          <a:xfrm>
            <a:off x="7117229" y="2775445"/>
            <a:ext cx="478318" cy="478318"/>
          </a:xfrm>
          <a:prstGeom prst="rect">
            <a:avLst/>
          </a:prstGeom>
        </p:spPr>
      </p:pic>
      <mc:AlternateContent xmlns:mc="http://schemas.openxmlformats.org/markup-compatibility/2006" xmlns:a14="http://schemas.microsoft.com/office/drawing/2010/main">
        <mc:Choice Requires="a14">
          <p:sp>
            <p:nvSpPr>
              <p:cNvPr id="21" name="Espace réservé du contenu 4"/>
              <p:cNvSpPr txBox="1">
                <a:spLocks/>
              </p:cNvSpPr>
              <p:nvPr/>
            </p:nvSpPr>
            <p:spPr>
              <a:xfrm>
                <a:off x="145155" y="769021"/>
                <a:ext cx="8751955" cy="2155808"/>
              </a:xfrm>
              <a:prstGeom prst="rect">
                <a:avLst/>
              </a:prstGeom>
            </p:spPr>
            <p:txBody>
              <a:bodyPr vert="horz" wrap="square" lIns="127723" tIns="63862" rIns="127723" bIns="63862" rtlCol="0">
                <a:spAutoFit/>
              </a:bodyPr>
              <a:lstStyle>
                <a:lvl1pPr marL="239481" indent="-239481" algn="l" defTabSz="957925" rtl="0" eaLnBrk="1" latinLnBrk="0" hangingPunct="1">
                  <a:lnSpc>
                    <a:spcPct val="100000"/>
                  </a:lnSpc>
                  <a:spcBef>
                    <a:spcPts val="0"/>
                  </a:spcBef>
                  <a:buClr>
                    <a:srgbClr val="548235"/>
                  </a:buClr>
                  <a:buSzPct val="80000"/>
                  <a:buFont typeface="Wingdings 3" panose="05040102010807070707" pitchFamily="18" charset="2"/>
                  <a:buChar char=""/>
                  <a:defRPr sz="1800" b="1" kern="1200">
                    <a:solidFill>
                      <a:schemeClr val="bg2">
                        <a:lumMod val="50000"/>
                      </a:schemeClr>
                    </a:solidFill>
                    <a:latin typeface="Calibri" charset="0"/>
                    <a:ea typeface="Calibri" charset="0"/>
                    <a:cs typeface="Calibri" charset="0"/>
                  </a:defRPr>
                </a:lvl1pPr>
                <a:lvl2pPr marL="718444" indent="-239481" algn="l" defTabSz="957925" rtl="0" eaLnBrk="1" latinLnBrk="0" hangingPunct="1">
                  <a:lnSpc>
                    <a:spcPct val="100000"/>
                  </a:lnSpc>
                  <a:spcBef>
                    <a:spcPts val="0"/>
                  </a:spcBef>
                  <a:buClr>
                    <a:srgbClr val="548235"/>
                  </a:buClr>
                  <a:buFont typeface="Calibri" panose="020F0502020204030204" pitchFamily="34" charset="0"/>
                  <a:buChar char="-"/>
                  <a:defRPr sz="1600" kern="1200">
                    <a:solidFill>
                      <a:schemeClr val="bg2">
                        <a:lumMod val="50000"/>
                      </a:schemeClr>
                    </a:solidFill>
                    <a:latin typeface="Calibri" charset="0"/>
                    <a:ea typeface="Calibri" charset="0"/>
                    <a:cs typeface="Calibri" charset="0"/>
                  </a:defRPr>
                </a:lvl2pPr>
                <a:lvl3pPr marL="1197407" indent="-239481" algn="l" defTabSz="957925" rtl="0" eaLnBrk="1" latinLnBrk="0" hangingPunct="1">
                  <a:lnSpc>
                    <a:spcPct val="100000"/>
                  </a:lnSpc>
                  <a:spcBef>
                    <a:spcPts val="0"/>
                  </a:spcBef>
                  <a:buClr>
                    <a:srgbClr val="548235"/>
                  </a:buClr>
                  <a:buFont typeface="Wingdings" panose="05000000000000000000" pitchFamily="2" charset="2"/>
                  <a:buChar char="§"/>
                  <a:defRPr sz="1400" kern="1200">
                    <a:solidFill>
                      <a:schemeClr val="bg2">
                        <a:lumMod val="50000"/>
                      </a:schemeClr>
                    </a:solidFill>
                    <a:latin typeface="Calibri" charset="0"/>
                    <a:ea typeface="Calibri" charset="0"/>
                    <a:cs typeface="Calibri" charset="0"/>
                  </a:defRPr>
                </a:lvl3pPr>
                <a:lvl4pPr marL="1676370" indent="-239481" algn="l" defTabSz="957925" rtl="0" eaLnBrk="1" latinLnBrk="0" hangingPunct="1">
                  <a:lnSpc>
                    <a:spcPct val="100000"/>
                  </a:lnSpc>
                  <a:spcBef>
                    <a:spcPts val="0"/>
                  </a:spcBef>
                  <a:buClr>
                    <a:srgbClr val="548235"/>
                  </a:buClr>
                  <a:buFont typeface="Calibri" panose="020F0502020204030204" pitchFamily="34" charset="0"/>
                  <a:buChar char="-"/>
                  <a:defRPr sz="1200" kern="1200">
                    <a:solidFill>
                      <a:schemeClr val="bg2">
                        <a:lumMod val="50000"/>
                      </a:schemeClr>
                    </a:solidFill>
                    <a:latin typeface="Calibri" charset="0"/>
                    <a:ea typeface="Calibri" charset="0"/>
                    <a:cs typeface="Calibri" charset="0"/>
                  </a:defRPr>
                </a:lvl4pPr>
                <a:lvl5pPr marL="2155332" indent="-239481" algn="l" defTabSz="957925" rtl="0" eaLnBrk="1" latinLnBrk="0" hangingPunct="1">
                  <a:lnSpc>
                    <a:spcPct val="100000"/>
                  </a:lnSpc>
                  <a:spcBef>
                    <a:spcPts val="0"/>
                  </a:spcBef>
                  <a:buClr>
                    <a:srgbClr val="548235"/>
                  </a:buClr>
                  <a:buFont typeface="Wingdings" panose="05000000000000000000" pitchFamily="2" charset="2"/>
                  <a:buChar char="§"/>
                  <a:defRPr sz="1200" kern="1200">
                    <a:solidFill>
                      <a:schemeClr val="bg2">
                        <a:lumMod val="50000"/>
                      </a:schemeClr>
                    </a:solidFill>
                    <a:latin typeface="Calibri" charset="0"/>
                    <a:ea typeface="Calibri" charset="0"/>
                    <a:cs typeface="Calibri" charset="0"/>
                  </a:defRPr>
                </a:lvl5pPr>
                <a:lvl6pPr marL="2634295"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6pPr>
                <a:lvl7pPr marL="3113258"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7pPr>
                <a:lvl8pPr marL="3592220"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8pPr>
                <a:lvl9pPr marL="4071183"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9pPr>
              </a:lstStyle>
              <a:p>
                <a:pPr marL="0" indent="0" algn="just">
                  <a:buFont typeface="Wingdings 3" panose="05040102010807070707" pitchFamily="18" charset="2"/>
                  <a:buNone/>
                </a:pPr>
                <a:r>
                  <a:rPr lang="fr-FR" dirty="0" smtClean="0">
                    <a:solidFill>
                      <a:schemeClr val="tx1"/>
                    </a:solidFill>
                  </a:rPr>
                  <a:t>Définition 3  (</a:t>
                </a:r>
                <a:r>
                  <a:rPr lang="fr-FR" b="0" dirty="0" smtClean="0">
                    <a:solidFill>
                      <a:schemeClr val="tx1"/>
                    </a:solidFill>
                  </a:rPr>
                  <a:t>décision de Bayes</a:t>
                </a:r>
                <a:r>
                  <a:rPr lang="fr-FR" dirty="0" smtClean="0">
                    <a:solidFill>
                      <a:schemeClr val="tx1"/>
                    </a:solidFill>
                  </a:rPr>
                  <a:t>)</a:t>
                </a:r>
              </a:p>
              <a:p>
                <a:pPr marL="0" indent="0" algn="just">
                  <a:spcAft>
                    <a:spcPts val="600"/>
                  </a:spcAft>
                  <a:buFont typeface="Wingdings 3" panose="05040102010807070707" pitchFamily="18" charset="2"/>
                  <a:buNone/>
                </a:pPr>
                <a:r>
                  <a:rPr lang="fr-FR" b="0" dirty="0" smtClean="0">
                    <a:solidFill>
                      <a:schemeClr val="tx1"/>
                    </a:solidFill>
                  </a:rPr>
                  <a:t>La règle de décision qui consiste à choisir la décision </a:t>
                </a:r>
                <a14:m>
                  <m:oMath xmlns:m="http://schemas.openxmlformats.org/officeDocument/2006/math">
                    <m:sSup>
                      <m:sSupPr>
                        <m:ctrlPr>
                          <a:rPr lang="fr-FR" b="0" i="1" smtClean="0">
                            <a:solidFill>
                              <a:schemeClr val="accent2">
                                <a:lumMod val="75000"/>
                              </a:schemeClr>
                            </a:solidFill>
                            <a:latin typeface="Cambria Math" panose="02040503050406030204" pitchFamily="18" charset="0"/>
                          </a:rPr>
                        </m:ctrlPr>
                      </m:sSupPr>
                      <m:e>
                        <m:r>
                          <a:rPr lang="fr-FR" b="0" i="1" smtClean="0">
                            <a:solidFill>
                              <a:schemeClr val="accent2">
                                <a:lumMod val="75000"/>
                              </a:schemeClr>
                            </a:solidFill>
                            <a:latin typeface="Cambria Math" panose="02040503050406030204" pitchFamily="18" charset="0"/>
                          </a:rPr>
                          <m:t>𝑎</m:t>
                        </m:r>
                      </m:e>
                      <m:sup>
                        <m:r>
                          <a:rPr lang="fr-FR" b="0" i="1" smtClean="0">
                            <a:solidFill>
                              <a:schemeClr val="accent2">
                                <a:lumMod val="75000"/>
                              </a:schemeClr>
                            </a:solidFill>
                            <a:latin typeface="Cambria Math" panose="02040503050406030204" pitchFamily="18" charset="0"/>
                          </a:rPr>
                          <m:t>⋆</m:t>
                        </m:r>
                      </m:sup>
                    </m:sSup>
                    <m:r>
                      <a:rPr lang="fr-FR" b="0" i="1" smtClean="0">
                        <a:solidFill>
                          <a:schemeClr val="accent2">
                            <a:lumMod val="75000"/>
                          </a:schemeClr>
                        </a:solidFill>
                        <a:latin typeface="Cambria Math" panose="02040503050406030204" pitchFamily="18" charset="0"/>
                      </a:rPr>
                      <m:t>∈</m:t>
                    </m:r>
                    <m:r>
                      <a:rPr lang="fr-FR" b="0" i="1" smtClean="0">
                        <a:solidFill>
                          <a:schemeClr val="accent2">
                            <a:lumMod val="75000"/>
                          </a:schemeClr>
                        </a:solidFill>
                        <a:latin typeface="Cambria Math" panose="02040503050406030204" pitchFamily="18" charset="0"/>
                      </a:rPr>
                      <m:t>𝒜</m:t>
                    </m:r>
                  </m:oMath>
                </a14:m>
                <a:r>
                  <a:rPr lang="fr-FR" b="0" dirty="0" smtClean="0">
                    <a:solidFill>
                      <a:schemeClr val="accent2">
                        <a:lumMod val="75000"/>
                      </a:schemeClr>
                    </a:solidFill>
                  </a:rPr>
                  <a:t> </a:t>
                </a:r>
                <a:r>
                  <a:rPr lang="fr-FR" b="0" dirty="0" smtClean="0">
                    <a:solidFill>
                      <a:schemeClr val="tx1"/>
                    </a:solidFill>
                  </a:rPr>
                  <a:t>qui minimise l’espérance de la fonction coût </a:t>
                </a:r>
                <a14:m>
                  <m:oMath xmlns:m="http://schemas.openxmlformats.org/officeDocument/2006/math">
                    <m:r>
                      <a:rPr lang="fr-FR" b="0" i="1" smtClean="0">
                        <a:solidFill>
                          <a:schemeClr val="tx1"/>
                        </a:solidFill>
                        <a:latin typeface="Cambria Math" panose="02040503050406030204" pitchFamily="18" charset="0"/>
                      </a:rPr>
                      <m:t>𝐿</m:t>
                    </m:r>
                    <m:r>
                      <a:rPr lang="fr-FR" b="0" i="1" smtClean="0">
                        <a:solidFill>
                          <a:schemeClr val="tx1"/>
                        </a:solidFill>
                        <a:latin typeface="Cambria Math" panose="02040503050406030204" pitchFamily="18" charset="0"/>
                      </a:rPr>
                      <m:t>:</m:t>
                    </m:r>
                    <m:r>
                      <a:rPr lang="fr-FR" b="0" i="1" smtClean="0">
                        <a:solidFill>
                          <a:schemeClr val="tx1"/>
                        </a:solidFill>
                        <a:latin typeface="Cambria Math" panose="02040503050406030204" pitchFamily="18" charset="0"/>
                        <a:ea typeface="Cambria Math" panose="02040503050406030204" pitchFamily="18" charset="0"/>
                      </a:rPr>
                      <m:t>𝒴</m:t>
                    </m:r>
                    <m:r>
                      <a:rPr lang="fr-FR" b="0" i="1" smtClean="0">
                        <a:solidFill>
                          <a:schemeClr val="tx1"/>
                        </a:solidFill>
                        <a:latin typeface="Cambria Math" panose="02040503050406030204" pitchFamily="18" charset="0"/>
                        <a:ea typeface="Cambria Math" panose="02040503050406030204" pitchFamily="18" charset="0"/>
                      </a:rPr>
                      <m:t>×</m:t>
                    </m:r>
                    <m:r>
                      <a:rPr lang="fr-FR" b="0" i="1" smtClean="0">
                        <a:solidFill>
                          <a:schemeClr val="accent2">
                            <a:lumMod val="75000"/>
                          </a:schemeClr>
                        </a:solidFill>
                        <a:latin typeface="Cambria Math" panose="02040503050406030204" pitchFamily="18" charset="0"/>
                        <a:ea typeface="Cambria Math" panose="02040503050406030204" pitchFamily="18" charset="0"/>
                      </a:rPr>
                      <m:t>𝒜</m:t>
                    </m:r>
                    <m:r>
                      <a:rPr lang="fr-FR" b="0" i="1" smtClean="0">
                        <a:solidFill>
                          <a:schemeClr val="tx1"/>
                        </a:solidFill>
                        <a:latin typeface="Cambria Math" panose="02040503050406030204" pitchFamily="18" charset="0"/>
                        <a:ea typeface="Cambria Math" panose="02040503050406030204" pitchFamily="18" charset="0"/>
                      </a:rPr>
                      <m:t>→</m:t>
                    </m:r>
                    <m:r>
                      <a:rPr lang="fr-FR" b="0" i="1" smtClean="0">
                        <a:solidFill>
                          <a:schemeClr val="tx1"/>
                        </a:solidFill>
                        <a:latin typeface="Cambria Math" panose="02040503050406030204" pitchFamily="18" charset="0"/>
                        <a:ea typeface="Cambria Math" panose="02040503050406030204" pitchFamily="18" charset="0"/>
                      </a:rPr>
                      <m:t>ℝ</m:t>
                    </m:r>
                  </m:oMath>
                </a14:m>
                <a:r>
                  <a:rPr lang="fr-FR" b="0" dirty="0" smtClean="0">
                    <a:solidFill>
                      <a:schemeClr val="tx1"/>
                    </a:solidFill>
                  </a:rPr>
                  <a:t> est appelée </a:t>
                </a:r>
                <a:r>
                  <a:rPr lang="fr-FR" b="0" i="1" dirty="0" smtClean="0">
                    <a:solidFill>
                      <a:schemeClr val="tx1"/>
                    </a:solidFill>
                  </a:rPr>
                  <a:t>règle de décision de Bayes </a:t>
                </a:r>
                <a:r>
                  <a:rPr lang="fr-FR" b="0" dirty="0" smtClean="0">
                    <a:solidFill>
                      <a:schemeClr val="tx1"/>
                    </a:solidFill>
                  </a:rPr>
                  <a:t>:</a:t>
                </a:r>
              </a:p>
              <a:p>
                <a:pPr marL="0" indent="0" algn="ctr">
                  <a:spcAft>
                    <a:spcPts val="600"/>
                  </a:spcAft>
                  <a:buNone/>
                </a:pPr>
                <a14:m>
                  <m:oMath xmlns:m="http://schemas.openxmlformats.org/officeDocument/2006/math">
                    <m:sSup>
                      <m:sSupPr>
                        <m:ctrlPr>
                          <a:rPr lang="fr-FR" b="0" i="1" smtClean="0">
                            <a:solidFill>
                              <a:schemeClr val="accent2">
                                <a:lumMod val="75000"/>
                              </a:schemeClr>
                            </a:solidFill>
                            <a:latin typeface="Cambria Math" panose="02040503050406030204" pitchFamily="18" charset="0"/>
                          </a:rPr>
                        </m:ctrlPr>
                      </m:sSupPr>
                      <m:e>
                        <m:r>
                          <a:rPr lang="fr-FR" b="0" i="1" smtClean="0">
                            <a:solidFill>
                              <a:schemeClr val="accent2">
                                <a:lumMod val="75000"/>
                              </a:schemeClr>
                            </a:solidFill>
                            <a:latin typeface="Cambria Math" panose="02040503050406030204" pitchFamily="18" charset="0"/>
                          </a:rPr>
                          <m:t>𝑎</m:t>
                        </m:r>
                      </m:e>
                      <m:sup>
                        <m:r>
                          <a:rPr lang="fr-FR" b="0" i="1" smtClean="0">
                            <a:solidFill>
                              <a:schemeClr val="accent2">
                                <a:lumMod val="75000"/>
                              </a:schemeClr>
                            </a:solidFill>
                            <a:latin typeface="Cambria Math" panose="02040503050406030204" pitchFamily="18" charset="0"/>
                          </a:rPr>
                          <m:t>⋆</m:t>
                        </m:r>
                      </m:sup>
                    </m:sSup>
                    <m:d>
                      <m:dPr>
                        <m:ctrlPr>
                          <a:rPr lang="fr-FR" b="0" i="1" smtClean="0">
                            <a:solidFill>
                              <a:schemeClr val="accent2">
                                <a:lumMod val="75000"/>
                              </a:schemeClr>
                            </a:solidFill>
                            <a:latin typeface="Cambria Math" panose="02040503050406030204" pitchFamily="18" charset="0"/>
                          </a:rPr>
                        </m:ctrlPr>
                      </m:dPr>
                      <m:e>
                        <m:r>
                          <a:rPr lang="fr-FR" b="0" i="1" smtClean="0">
                            <a:solidFill>
                              <a:schemeClr val="accent2">
                                <a:lumMod val="75000"/>
                              </a:schemeClr>
                            </a:solidFill>
                            <a:latin typeface="Cambria Math" panose="02040503050406030204" pitchFamily="18" charset="0"/>
                          </a:rPr>
                          <m:t>𝑥</m:t>
                        </m:r>
                      </m:e>
                    </m:d>
                    <m:r>
                      <a:rPr lang="fr-FR" b="0" i="1" smtClean="0">
                        <a:solidFill>
                          <a:schemeClr val="tx1"/>
                        </a:solidFill>
                        <a:latin typeface="Cambria Math" panose="02040503050406030204" pitchFamily="18" charset="0"/>
                      </a:rPr>
                      <m:t>=</m:t>
                    </m:r>
                    <m:func>
                      <m:funcPr>
                        <m:ctrlPr>
                          <a:rPr lang="fr-FR" b="0" i="1" smtClean="0">
                            <a:solidFill>
                              <a:schemeClr val="tx1"/>
                            </a:solidFill>
                            <a:latin typeface="Cambria Math" panose="02040503050406030204" pitchFamily="18" charset="0"/>
                          </a:rPr>
                        </m:ctrlPr>
                      </m:funcPr>
                      <m:fName>
                        <m:limLow>
                          <m:limLowPr>
                            <m:ctrlPr>
                              <a:rPr lang="fr-FR" b="0" i="1" smtClean="0">
                                <a:solidFill>
                                  <a:schemeClr val="tx1"/>
                                </a:solidFill>
                                <a:latin typeface="Cambria Math" panose="02040503050406030204" pitchFamily="18" charset="0"/>
                              </a:rPr>
                            </m:ctrlPr>
                          </m:limLowPr>
                          <m:e>
                            <m:r>
                              <m:rPr>
                                <m:sty m:val="p"/>
                              </m:rPr>
                              <a:rPr lang="fr-FR" b="0" i="0" smtClean="0">
                                <a:solidFill>
                                  <a:schemeClr val="tx1"/>
                                </a:solidFill>
                                <a:latin typeface="Cambria Math" panose="02040503050406030204" pitchFamily="18" charset="0"/>
                              </a:rPr>
                              <m:t>argmin</m:t>
                            </m:r>
                          </m:e>
                          <m:lim>
                            <m:r>
                              <a:rPr lang="fr-FR" b="0" i="1" smtClean="0">
                                <a:solidFill>
                                  <a:schemeClr val="accent2">
                                    <a:lumMod val="75000"/>
                                  </a:schemeClr>
                                </a:solidFill>
                                <a:latin typeface="Cambria Math" panose="02040503050406030204" pitchFamily="18" charset="0"/>
                              </a:rPr>
                              <m:t>𝑎</m:t>
                            </m:r>
                            <m:r>
                              <a:rPr lang="fr-FR" b="0" i="1" smtClean="0">
                                <a:solidFill>
                                  <a:schemeClr val="accent2">
                                    <a:lumMod val="75000"/>
                                  </a:schemeClr>
                                </a:solidFill>
                                <a:latin typeface="Cambria Math" panose="02040503050406030204" pitchFamily="18" charset="0"/>
                              </a:rPr>
                              <m:t>∈</m:t>
                            </m:r>
                            <m:r>
                              <a:rPr lang="fr-FR" b="0" i="1" smtClean="0">
                                <a:solidFill>
                                  <a:schemeClr val="accent2">
                                    <a:lumMod val="75000"/>
                                  </a:schemeClr>
                                </a:solidFill>
                                <a:latin typeface="Cambria Math" panose="02040503050406030204" pitchFamily="18" charset="0"/>
                              </a:rPr>
                              <m:t>𝒜</m:t>
                            </m:r>
                            <m:r>
                              <a:rPr lang="fr-FR" b="0" i="1" smtClean="0">
                                <a:solidFill>
                                  <a:schemeClr val="accent2">
                                    <a:lumMod val="75000"/>
                                  </a:schemeClr>
                                </a:solidFill>
                                <a:latin typeface="Cambria Math" panose="02040503050406030204" pitchFamily="18" charset="0"/>
                              </a:rPr>
                              <m:t> </m:t>
                            </m:r>
                          </m:lim>
                        </m:limLow>
                      </m:fName>
                      <m:e>
                        <m:r>
                          <a:rPr lang="fr-FR" b="0" i="1" smtClean="0">
                            <a:solidFill>
                              <a:schemeClr val="tx1"/>
                            </a:solidFill>
                            <a:latin typeface="Cambria Math" panose="02040503050406030204" pitchFamily="18" charset="0"/>
                            <a:ea typeface="Cambria Math" panose="02040503050406030204" pitchFamily="18" charset="0"/>
                          </a:rPr>
                          <m:t>𝔼</m:t>
                        </m:r>
                        <m:d>
                          <m:dPr>
                            <m:begChr m:val="["/>
                            <m:endChr m:val="]"/>
                            <m:ctrlPr>
                              <a:rPr lang="fr-FR" b="0" i="1" smtClean="0">
                                <a:solidFill>
                                  <a:schemeClr val="tx1"/>
                                </a:solidFill>
                                <a:latin typeface="Cambria Math" panose="02040503050406030204" pitchFamily="18" charset="0"/>
                                <a:ea typeface="Cambria Math" panose="02040503050406030204" pitchFamily="18" charset="0"/>
                              </a:rPr>
                            </m:ctrlPr>
                          </m:dPr>
                          <m:e>
                            <m:r>
                              <a:rPr lang="fr-FR" b="0" i="1" smtClean="0">
                                <a:solidFill>
                                  <a:schemeClr val="tx1"/>
                                </a:solidFill>
                                <a:latin typeface="Cambria Math" panose="02040503050406030204" pitchFamily="18" charset="0"/>
                                <a:ea typeface="Cambria Math" panose="02040503050406030204" pitchFamily="18" charset="0"/>
                              </a:rPr>
                              <m:t>𝐿</m:t>
                            </m:r>
                            <m:d>
                              <m:dPr>
                                <m:ctrlPr>
                                  <a:rPr lang="fr-FR" b="0" i="1" smtClean="0">
                                    <a:solidFill>
                                      <a:schemeClr val="tx1"/>
                                    </a:solidFill>
                                    <a:latin typeface="Cambria Math" panose="02040503050406030204" pitchFamily="18" charset="0"/>
                                    <a:ea typeface="Cambria Math" panose="02040503050406030204" pitchFamily="18" charset="0"/>
                                  </a:rPr>
                                </m:ctrlPr>
                              </m:dPr>
                              <m:e>
                                <m:r>
                                  <a:rPr lang="fr-FR" b="0" i="1" smtClean="0">
                                    <a:solidFill>
                                      <a:schemeClr val="tx1"/>
                                    </a:solidFill>
                                    <a:latin typeface="Cambria Math" panose="02040503050406030204" pitchFamily="18" charset="0"/>
                                    <a:ea typeface="Cambria Math" panose="02040503050406030204" pitchFamily="18" charset="0"/>
                                  </a:rPr>
                                  <m:t>𝑦</m:t>
                                </m:r>
                                <m:r>
                                  <a:rPr lang="fr-FR" b="0" i="1" smtClean="0">
                                    <a:solidFill>
                                      <a:schemeClr val="tx1"/>
                                    </a:solidFill>
                                    <a:latin typeface="Cambria Math" panose="02040503050406030204" pitchFamily="18" charset="0"/>
                                    <a:ea typeface="Cambria Math" panose="02040503050406030204" pitchFamily="18" charset="0"/>
                                  </a:rPr>
                                  <m:t>,</m:t>
                                </m:r>
                                <m:r>
                                  <a:rPr lang="fr-FR" b="0" i="1" smtClean="0">
                                    <a:solidFill>
                                      <a:schemeClr val="accent2">
                                        <a:lumMod val="75000"/>
                                      </a:schemeClr>
                                    </a:solidFill>
                                    <a:latin typeface="Cambria Math" panose="02040503050406030204" pitchFamily="18" charset="0"/>
                                    <a:ea typeface="Cambria Math" panose="02040503050406030204" pitchFamily="18" charset="0"/>
                                  </a:rPr>
                                  <m:t>𝑎</m:t>
                                </m:r>
                              </m:e>
                            </m:d>
                          </m:e>
                        </m:d>
                      </m:e>
                    </m:func>
                    <m:r>
                      <a:rPr lang="fr-FR" b="0" i="1" smtClean="0">
                        <a:solidFill>
                          <a:schemeClr val="tx1"/>
                        </a:solidFill>
                        <a:latin typeface="Cambria Math" panose="02040503050406030204" pitchFamily="18" charset="0"/>
                      </a:rPr>
                      <m:t>=</m:t>
                    </m:r>
                    <m:limLow>
                      <m:limLowPr>
                        <m:ctrlPr>
                          <a:rPr lang="fr-FR" b="0" i="1">
                            <a:solidFill>
                              <a:schemeClr val="tx1"/>
                            </a:solidFill>
                            <a:latin typeface="Cambria Math" panose="02040503050406030204" pitchFamily="18" charset="0"/>
                          </a:rPr>
                        </m:ctrlPr>
                      </m:limLowPr>
                      <m:e>
                        <m:r>
                          <m:rPr>
                            <m:sty m:val="p"/>
                          </m:rPr>
                          <a:rPr lang="fr-FR" b="0">
                            <a:solidFill>
                              <a:schemeClr val="tx1"/>
                            </a:solidFill>
                            <a:latin typeface="Cambria Math" panose="02040503050406030204" pitchFamily="18" charset="0"/>
                          </a:rPr>
                          <m:t>argmin</m:t>
                        </m:r>
                      </m:e>
                      <m:lim>
                        <m:r>
                          <a:rPr lang="fr-FR" b="0" i="1">
                            <a:solidFill>
                              <a:schemeClr val="tx1"/>
                            </a:solidFill>
                            <a:latin typeface="Cambria Math" panose="02040503050406030204" pitchFamily="18" charset="0"/>
                          </a:rPr>
                          <m:t>𝑎</m:t>
                        </m:r>
                        <m:r>
                          <a:rPr lang="fr-FR" b="0" i="1">
                            <a:solidFill>
                              <a:schemeClr val="tx1"/>
                            </a:solidFill>
                            <a:latin typeface="Cambria Math" panose="02040503050406030204" pitchFamily="18" charset="0"/>
                          </a:rPr>
                          <m:t>∈</m:t>
                        </m:r>
                        <m:r>
                          <a:rPr lang="fr-FR" b="0" i="1">
                            <a:solidFill>
                              <a:schemeClr val="tx1"/>
                            </a:solidFill>
                            <a:latin typeface="Cambria Math" panose="02040503050406030204" pitchFamily="18" charset="0"/>
                          </a:rPr>
                          <m:t>𝒜</m:t>
                        </m:r>
                        <m:r>
                          <a:rPr lang="fr-FR" b="0" i="1">
                            <a:solidFill>
                              <a:schemeClr val="tx1"/>
                            </a:solidFill>
                            <a:latin typeface="Cambria Math" panose="02040503050406030204" pitchFamily="18" charset="0"/>
                          </a:rPr>
                          <m:t> </m:t>
                        </m:r>
                      </m:lim>
                    </m:limLow>
                    <m:nary>
                      <m:naryPr>
                        <m:chr m:val="∑"/>
                        <m:limLoc m:val="subSup"/>
                        <m:supHide m:val="on"/>
                        <m:ctrlPr>
                          <a:rPr lang="fr-FR" b="0" i="1" smtClean="0">
                            <a:solidFill>
                              <a:schemeClr val="tx1"/>
                            </a:solidFill>
                            <a:latin typeface="Cambria Math" panose="02040503050406030204" pitchFamily="18" charset="0"/>
                          </a:rPr>
                        </m:ctrlPr>
                      </m:naryPr>
                      <m:sub>
                        <m:r>
                          <m:rPr>
                            <m:brk m:alnAt="9"/>
                          </m:rPr>
                          <a:rPr lang="fr-FR" b="0" i="1" smtClean="0">
                            <a:solidFill>
                              <a:schemeClr val="tx1"/>
                            </a:solidFill>
                            <a:latin typeface="Cambria Math" panose="02040503050406030204" pitchFamily="18" charset="0"/>
                          </a:rPr>
                          <m:t>𝑦</m:t>
                        </m:r>
                        <m:r>
                          <a:rPr lang="fr-FR" b="0" i="1" smtClean="0">
                            <a:solidFill>
                              <a:schemeClr val="tx1"/>
                            </a:solidFill>
                            <a:latin typeface="Cambria Math" panose="02040503050406030204" pitchFamily="18" charset="0"/>
                          </a:rPr>
                          <m:t>∈</m:t>
                        </m:r>
                        <m:r>
                          <a:rPr lang="fr-FR" b="0" i="1" smtClean="0">
                            <a:solidFill>
                              <a:schemeClr val="tx1"/>
                            </a:solidFill>
                            <a:latin typeface="Cambria Math" panose="02040503050406030204" pitchFamily="18" charset="0"/>
                            <a:ea typeface="Cambria Math" panose="02040503050406030204" pitchFamily="18" charset="0"/>
                          </a:rPr>
                          <m:t>𝒴</m:t>
                        </m:r>
                      </m:sub>
                      <m:sup/>
                      <m:e>
                        <m:r>
                          <m:rPr>
                            <m:sty m:val="p"/>
                          </m:rPr>
                          <a:rPr lang="fr-FR" b="0" i="0" smtClean="0">
                            <a:solidFill>
                              <a:schemeClr val="tx1"/>
                            </a:solidFill>
                            <a:latin typeface="Cambria Math" panose="02040503050406030204" pitchFamily="18" charset="0"/>
                          </a:rPr>
                          <m:t>P</m:t>
                        </m:r>
                        <m:d>
                          <m:dPr>
                            <m:ctrlPr>
                              <a:rPr lang="fr-FR" b="0" i="1" smtClean="0">
                                <a:solidFill>
                                  <a:schemeClr val="tx1"/>
                                </a:solidFill>
                                <a:latin typeface="Cambria Math" panose="02040503050406030204" pitchFamily="18" charset="0"/>
                              </a:rPr>
                            </m:ctrlPr>
                          </m:dPr>
                          <m:e>
                            <m:r>
                              <a:rPr lang="fr-FR" b="0" i="1" smtClean="0">
                                <a:solidFill>
                                  <a:schemeClr val="tx1"/>
                                </a:solidFill>
                                <a:latin typeface="Cambria Math" panose="02040503050406030204" pitchFamily="18" charset="0"/>
                              </a:rPr>
                              <m:t>𝑌</m:t>
                            </m:r>
                            <m:r>
                              <a:rPr lang="fr-FR" b="0" i="1" smtClean="0">
                                <a:solidFill>
                                  <a:schemeClr val="tx1"/>
                                </a:solidFill>
                                <a:latin typeface="Cambria Math" panose="02040503050406030204" pitchFamily="18" charset="0"/>
                              </a:rPr>
                              <m:t>=</m:t>
                            </m:r>
                            <m:r>
                              <a:rPr lang="fr-FR" b="0" i="1" smtClean="0">
                                <a:solidFill>
                                  <a:schemeClr val="tx1"/>
                                </a:solidFill>
                                <a:latin typeface="Cambria Math" panose="02040503050406030204" pitchFamily="18" charset="0"/>
                              </a:rPr>
                              <m:t>𝑦</m:t>
                            </m:r>
                          </m:e>
                          <m:e>
                            <m:r>
                              <a:rPr lang="fr-FR" b="0" i="1" smtClean="0">
                                <a:solidFill>
                                  <a:schemeClr val="tx1"/>
                                </a:solidFill>
                                <a:latin typeface="Cambria Math" panose="02040503050406030204" pitchFamily="18" charset="0"/>
                              </a:rPr>
                              <m:t>𝑥</m:t>
                            </m:r>
                          </m:e>
                        </m:d>
                        <m:r>
                          <a:rPr lang="fr-FR" b="0" i="1" smtClean="0">
                            <a:solidFill>
                              <a:schemeClr val="tx1"/>
                            </a:solidFill>
                            <a:latin typeface="Cambria Math" panose="02040503050406030204" pitchFamily="18" charset="0"/>
                          </a:rPr>
                          <m:t>𝐿</m:t>
                        </m:r>
                        <m:r>
                          <a:rPr lang="fr-FR" b="0" i="1" smtClean="0">
                            <a:solidFill>
                              <a:schemeClr val="tx1"/>
                            </a:solidFill>
                            <a:latin typeface="Cambria Math" panose="02040503050406030204" pitchFamily="18" charset="0"/>
                          </a:rPr>
                          <m:t>(</m:t>
                        </m:r>
                        <m:r>
                          <a:rPr lang="fr-FR" b="0" i="1" smtClean="0">
                            <a:solidFill>
                              <a:schemeClr val="tx1"/>
                            </a:solidFill>
                            <a:latin typeface="Cambria Math" panose="02040503050406030204" pitchFamily="18" charset="0"/>
                          </a:rPr>
                          <m:t>𝑦</m:t>
                        </m:r>
                        <m:r>
                          <a:rPr lang="fr-FR" b="0" i="1" smtClean="0">
                            <a:solidFill>
                              <a:schemeClr val="tx1"/>
                            </a:solidFill>
                            <a:latin typeface="Cambria Math" panose="02040503050406030204" pitchFamily="18" charset="0"/>
                          </a:rPr>
                          <m:t>,</m:t>
                        </m:r>
                        <m:r>
                          <a:rPr lang="fr-FR" b="0" i="1" smtClean="0">
                            <a:solidFill>
                              <a:schemeClr val="tx1"/>
                            </a:solidFill>
                            <a:latin typeface="Cambria Math" panose="02040503050406030204" pitchFamily="18" charset="0"/>
                          </a:rPr>
                          <m:t>𝑎</m:t>
                        </m:r>
                        <m:r>
                          <a:rPr lang="fr-FR" b="0" i="1" smtClean="0">
                            <a:solidFill>
                              <a:schemeClr val="tx1"/>
                            </a:solidFill>
                            <a:latin typeface="Cambria Math" panose="02040503050406030204" pitchFamily="18" charset="0"/>
                          </a:rPr>
                          <m:t>)</m:t>
                        </m:r>
                      </m:e>
                    </m:nary>
                  </m:oMath>
                </a14:m>
                <a:r>
                  <a:rPr lang="fr-FR" b="0" dirty="0" smtClean="0">
                    <a:solidFill>
                      <a:schemeClr val="tx1"/>
                    </a:solidFill>
                  </a:rPr>
                  <a:t>.</a:t>
                </a:r>
                <a:endParaRPr lang="fr-FR" b="0" dirty="0">
                  <a:solidFill>
                    <a:schemeClr val="tx1"/>
                  </a:solidFill>
                </a:endParaRPr>
              </a:p>
              <a:p>
                <a:pPr marL="0" indent="0" algn="just">
                  <a:spcAft>
                    <a:spcPts val="600"/>
                  </a:spcAft>
                  <a:buNone/>
                </a:pPr>
                <a:r>
                  <a:rPr lang="fr-FR" b="0" dirty="0" smtClean="0">
                    <a:solidFill>
                      <a:schemeClr val="tx1"/>
                    </a:solidFill>
                  </a:rPr>
                  <a:t>On parle aussi du principe de minimisation de la perte espérée (</a:t>
                </a:r>
                <a:r>
                  <a:rPr lang="fr-FR" b="0" i="1" dirty="0" smtClean="0">
                    <a:solidFill>
                      <a:schemeClr val="tx1"/>
                    </a:solidFill>
                  </a:rPr>
                  <a:t>minimum </a:t>
                </a:r>
                <a:r>
                  <a:rPr lang="fr-FR" b="0" i="1" dirty="0" err="1" smtClean="0">
                    <a:solidFill>
                      <a:schemeClr val="tx1"/>
                    </a:solidFill>
                  </a:rPr>
                  <a:t>expected</a:t>
                </a:r>
                <a:r>
                  <a:rPr lang="fr-FR" b="0" i="1" dirty="0" smtClean="0">
                    <a:solidFill>
                      <a:schemeClr val="tx1"/>
                    </a:solidFill>
                  </a:rPr>
                  <a:t> </a:t>
                </a:r>
                <a:r>
                  <a:rPr lang="fr-FR" b="0" i="1" dirty="0" err="1" smtClean="0">
                    <a:solidFill>
                      <a:schemeClr val="tx1"/>
                    </a:solidFill>
                  </a:rPr>
                  <a:t>loss</a:t>
                </a:r>
                <a:r>
                  <a:rPr lang="fr-FR" b="0" i="1" dirty="0" smtClean="0">
                    <a:solidFill>
                      <a:schemeClr val="tx1"/>
                    </a:solidFill>
                  </a:rPr>
                  <a:t> </a:t>
                </a:r>
                <a:r>
                  <a:rPr lang="fr-FR" b="0" dirty="0" smtClean="0">
                    <a:solidFill>
                      <a:schemeClr val="tx1"/>
                    </a:solidFill>
                  </a:rPr>
                  <a:t>ou</a:t>
                </a:r>
                <a:r>
                  <a:rPr lang="fr-FR" b="0" i="1" dirty="0" smtClean="0">
                    <a:solidFill>
                      <a:schemeClr val="tx1"/>
                    </a:solidFill>
                  </a:rPr>
                  <a:t> maximum </a:t>
                </a:r>
                <a:r>
                  <a:rPr lang="fr-FR" b="0" i="1" dirty="0" err="1" smtClean="0">
                    <a:solidFill>
                      <a:schemeClr val="tx1"/>
                    </a:solidFill>
                  </a:rPr>
                  <a:t>expected</a:t>
                </a:r>
                <a:r>
                  <a:rPr lang="fr-FR" b="0" i="1" dirty="0" smtClean="0">
                    <a:solidFill>
                      <a:schemeClr val="tx1"/>
                    </a:solidFill>
                  </a:rPr>
                  <a:t> utility </a:t>
                </a:r>
                <a:r>
                  <a:rPr lang="fr-FR" b="0" dirty="0" smtClean="0">
                    <a:solidFill>
                      <a:schemeClr val="tx1"/>
                    </a:solidFill>
                  </a:rPr>
                  <a:t>en économie). </a:t>
                </a:r>
              </a:p>
            </p:txBody>
          </p:sp>
        </mc:Choice>
        <mc:Fallback xmlns="">
          <p:sp>
            <p:nvSpPr>
              <p:cNvPr id="21" name="Espace réservé du contenu 4"/>
              <p:cNvSpPr txBox="1">
                <a:spLocks noRot="1" noChangeAspect="1" noMove="1" noResize="1" noEditPoints="1" noAdjustHandles="1" noChangeArrowheads="1" noChangeShapeType="1" noTextEdit="1"/>
              </p:cNvSpPr>
              <p:nvPr/>
            </p:nvSpPr>
            <p:spPr>
              <a:xfrm>
                <a:off x="145155" y="769021"/>
                <a:ext cx="8751955" cy="2155808"/>
              </a:xfrm>
              <a:prstGeom prst="rect">
                <a:avLst/>
              </a:prstGeom>
              <a:blipFill>
                <a:blip r:embed="rId6"/>
                <a:stretch>
                  <a:fillRect l="-209" t="-565" r="-209"/>
                </a:stretch>
              </a:blipFill>
            </p:spPr>
            <p:txBody>
              <a:bodyPr/>
              <a:lstStyle/>
              <a:p>
                <a:r>
                  <a:rPr lang="en-US">
                    <a:noFill/>
                  </a:rPr>
                  <a:t> </a:t>
                </a:r>
              </a:p>
            </p:txBody>
          </p:sp>
        </mc:Fallback>
      </mc:AlternateContent>
      <p:sp>
        <p:nvSpPr>
          <p:cNvPr id="2" name="Espace réservé du numéro de diapositive 1"/>
          <p:cNvSpPr>
            <a:spLocks noGrp="1"/>
          </p:cNvSpPr>
          <p:nvPr>
            <p:ph type="sldNum" sz="quarter" idx="10"/>
          </p:nvPr>
        </p:nvSpPr>
        <p:spPr/>
        <p:txBody>
          <a:bodyPr/>
          <a:lstStyle/>
          <a:p>
            <a:pPr algn="ctr"/>
            <a:fld id="{854A34C9-9A4B-6445-85E1-F779B5E87362}" type="slidenum">
              <a:rPr lang="fr-FR" sz="1000">
                <a:solidFill>
                  <a:schemeClr val="bg1"/>
                </a:solidFill>
                <a:latin typeface="Arial" charset="0"/>
                <a:ea typeface="Arial" charset="0"/>
                <a:cs typeface="Arial" charset="0"/>
              </a:rPr>
              <a:pPr algn="ctr"/>
              <a:t>8</a:t>
            </a:fld>
            <a:endParaRPr lang="fr-FR" sz="1000" dirty="0">
              <a:solidFill>
                <a:schemeClr val="bg1"/>
              </a:solidFill>
              <a:latin typeface="Arial" charset="0"/>
              <a:ea typeface="Arial" charset="0"/>
              <a:cs typeface="Arial" charset="0"/>
            </a:endParaRPr>
          </a:p>
        </p:txBody>
      </p:sp>
      <p:sp>
        <p:nvSpPr>
          <p:cNvPr id="3" name="Titre 2"/>
          <p:cNvSpPr>
            <a:spLocks noGrp="1"/>
          </p:cNvSpPr>
          <p:nvPr>
            <p:ph type="title"/>
          </p:nvPr>
        </p:nvSpPr>
        <p:spPr>
          <a:xfrm>
            <a:off x="1107440" y="86020"/>
            <a:ext cx="7789671" cy="599509"/>
          </a:xfrm>
        </p:spPr>
        <p:txBody>
          <a:bodyPr/>
          <a:lstStyle/>
          <a:p>
            <a:r>
              <a:rPr lang="fr-FR" dirty="0" smtClean="0">
                <a:solidFill>
                  <a:schemeClr val="tx1"/>
                </a:solidFill>
              </a:rPr>
              <a:t>Inférence bayésienne</a:t>
            </a:r>
            <a:r>
              <a:rPr lang="fr-FR" dirty="0">
                <a:solidFill>
                  <a:schemeClr val="tx1"/>
                </a:solidFill>
              </a:rPr>
              <a:t/>
            </a:r>
            <a:br>
              <a:rPr lang="fr-FR" dirty="0">
                <a:solidFill>
                  <a:schemeClr val="tx1"/>
                </a:solidFill>
              </a:rPr>
            </a:br>
            <a:r>
              <a:rPr lang="fr-FR" sz="1800" dirty="0">
                <a:solidFill>
                  <a:schemeClr val="tx1"/>
                </a:solidFill>
              </a:rPr>
              <a:t>○ ○ ○ </a:t>
            </a:r>
            <a:r>
              <a:rPr lang="fr-FR" sz="1800" dirty="0" smtClean="0">
                <a:solidFill>
                  <a:schemeClr val="tx1"/>
                </a:solidFill>
              </a:rPr>
              <a:t>● </a:t>
            </a:r>
            <a:r>
              <a:rPr lang="fr-FR" sz="1800" dirty="0">
                <a:solidFill>
                  <a:schemeClr val="tx1"/>
                </a:solidFill>
              </a:rPr>
              <a:t>○ </a:t>
            </a:r>
            <a:r>
              <a:rPr lang="fr-FR" sz="1800" dirty="0" smtClean="0">
                <a:solidFill>
                  <a:schemeClr val="tx1"/>
                </a:solidFill>
              </a:rPr>
              <a:t>○ </a:t>
            </a:r>
            <a:r>
              <a:rPr lang="fr-FR" sz="1800" dirty="0">
                <a:solidFill>
                  <a:schemeClr val="tx1"/>
                </a:solidFill>
              </a:rPr>
              <a:t>○ ○ ○ ○ ○ ○ ○ ○ </a:t>
            </a:r>
            <a:r>
              <a:rPr lang="fr-FR" sz="1800" dirty="0" smtClean="0">
                <a:solidFill>
                  <a:schemeClr val="tx1"/>
                </a:solidFill>
              </a:rPr>
              <a:t>Théorie bayésienne de la décision</a:t>
            </a:r>
            <a:endParaRPr lang="en-US" sz="1800" dirty="0">
              <a:solidFill>
                <a:schemeClr val="tx1"/>
              </a:solidFill>
            </a:endParaRPr>
          </a:p>
        </p:txBody>
      </p:sp>
      <mc:AlternateContent xmlns:mc="http://schemas.openxmlformats.org/markup-compatibility/2006" xmlns:a14="http://schemas.microsoft.com/office/drawing/2010/main">
        <mc:Choice Requires="a14">
          <p:sp>
            <p:nvSpPr>
              <p:cNvPr id="29" name="Espace réservé du contenu 4"/>
              <p:cNvSpPr txBox="1">
                <a:spLocks/>
              </p:cNvSpPr>
              <p:nvPr/>
            </p:nvSpPr>
            <p:spPr>
              <a:xfrm>
                <a:off x="145155" y="2818933"/>
                <a:ext cx="5761376" cy="1885286"/>
              </a:xfrm>
              <a:prstGeom prst="rect">
                <a:avLst/>
              </a:prstGeom>
            </p:spPr>
            <p:txBody>
              <a:bodyPr vert="horz" wrap="square" lIns="127723" tIns="63862" rIns="127723" bIns="63862" rtlCol="0">
                <a:spAutoFit/>
              </a:bodyPr>
              <a:lstStyle>
                <a:lvl1pPr marL="239481" indent="-239481" algn="l" defTabSz="957925" rtl="0" eaLnBrk="1" latinLnBrk="0" hangingPunct="1">
                  <a:lnSpc>
                    <a:spcPct val="100000"/>
                  </a:lnSpc>
                  <a:spcBef>
                    <a:spcPts val="0"/>
                  </a:spcBef>
                  <a:buClr>
                    <a:srgbClr val="548235"/>
                  </a:buClr>
                  <a:buSzPct val="80000"/>
                  <a:buFont typeface="Wingdings 3" panose="05040102010807070707" pitchFamily="18" charset="2"/>
                  <a:buChar char=""/>
                  <a:defRPr sz="1800" b="1" kern="1200">
                    <a:solidFill>
                      <a:schemeClr val="bg2">
                        <a:lumMod val="50000"/>
                      </a:schemeClr>
                    </a:solidFill>
                    <a:latin typeface="Calibri" charset="0"/>
                    <a:ea typeface="Calibri" charset="0"/>
                    <a:cs typeface="Calibri" charset="0"/>
                  </a:defRPr>
                </a:lvl1pPr>
                <a:lvl2pPr marL="718444" indent="-239481" algn="l" defTabSz="957925" rtl="0" eaLnBrk="1" latinLnBrk="0" hangingPunct="1">
                  <a:lnSpc>
                    <a:spcPct val="100000"/>
                  </a:lnSpc>
                  <a:spcBef>
                    <a:spcPts val="0"/>
                  </a:spcBef>
                  <a:buClr>
                    <a:srgbClr val="548235"/>
                  </a:buClr>
                  <a:buFont typeface="Calibri" panose="020F0502020204030204" pitchFamily="34" charset="0"/>
                  <a:buChar char="-"/>
                  <a:defRPr sz="1600" kern="1200">
                    <a:solidFill>
                      <a:schemeClr val="bg2">
                        <a:lumMod val="50000"/>
                      </a:schemeClr>
                    </a:solidFill>
                    <a:latin typeface="Calibri" charset="0"/>
                    <a:ea typeface="Calibri" charset="0"/>
                    <a:cs typeface="Calibri" charset="0"/>
                  </a:defRPr>
                </a:lvl2pPr>
                <a:lvl3pPr marL="1197407" indent="-239481" algn="l" defTabSz="957925" rtl="0" eaLnBrk="1" latinLnBrk="0" hangingPunct="1">
                  <a:lnSpc>
                    <a:spcPct val="100000"/>
                  </a:lnSpc>
                  <a:spcBef>
                    <a:spcPts val="0"/>
                  </a:spcBef>
                  <a:buClr>
                    <a:srgbClr val="548235"/>
                  </a:buClr>
                  <a:buFont typeface="Wingdings" panose="05000000000000000000" pitchFamily="2" charset="2"/>
                  <a:buChar char="§"/>
                  <a:defRPr sz="1400" kern="1200">
                    <a:solidFill>
                      <a:schemeClr val="bg2">
                        <a:lumMod val="50000"/>
                      </a:schemeClr>
                    </a:solidFill>
                    <a:latin typeface="Calibri" charset="0"/>
                    <a:ea typeface="Calibri" charset="0"/>
                    <a:cs typeface="Calibri" charset="0"/>
                  </a:defRPr>
                </a:lvl3pPr>
                <a:lvl4pPr marL="1676370" indent="-239481" algn="l" defTabSz="957925" rtl="0" eaLnBrk="1" latinLnBrk="0" hangingPunct="1">
                  <a:lnSpc>
                    <a:spcPct val="100000"/>
                  </a:lnSpc>
                  <a:spcBef>
                    <a:spcPts val="0"/>
                  </a:spcBef>
                  <a:buClr>
                    <a:srgbClr val="548235"/>
                  </a:buClr>
                  <a:buFont typeface="Calibri" panose="020F0502020204030204" pitchFamily="34" charset="0"/>
                  <a:buChar char="-"/>
                  <a:defRPr sz="1200" kern="1200">
                    <a:solidFill>
                      <a:schemeClr val="bg2">
                        <a:lumMod val="50000"/>
                      </a:schemeClr>
                    </a:solidFill>
                    <a:latin typeface="Calibri" charset="0"/>
                    <a:ea typeface="Calibri" charset="0"/>
                    <a:cs typeface="Calibri" charset="0"/>
                  </a:defRPr>
                </a:lvl4pPr>
                <a:lvl5pPr marL="2155332" indent="-239481" algn="l" defTabSz="957925" rtl="0" eaLnBrk="1" latinLnBrk="0" hangingPunct="1">
                  <a:lnSpc>
                    <a:spcPct val="100000"/>
                  </a:lnSpc>
                  <a:spcBef>
                    <a:spcPts val="0"/>
                  </a:spcBef>
                  <a:buClr>
                    <a:srgbClr val="548235"/>
                  </a:buClr>
                  <a:buFont typeface="Wingdings" panose="05000000000000000000" pitchFamily="2" charset="2"/>
                  <a:buChar char="§"/>
                  <a:defRPr sz="1200" kern="1200">
                    <a:solidFill>
                      <a:schemeClr val="bg2">
                        <a:lumMod val="50000"/>
                      </a:schemeClr>
                    </a:solidFill>
                    <a:latin typeface="Calibri" charset="0"/>
                    <a:ea typeface="Calibri" charset="0"/>
                    <a:cs typeface="Calibri" charset="0"/>
                  </a:defRPr>
                </a:lvl5pPr>
                <a:lvl6pPr marL="2634295"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6pPr>
                <a:lvl7pPr marL="3113258"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7pPr>
                <a:lvl8pPr marL="3592220"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8pPr>
                <a:lvl9pPr marL="4071183"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9pPr>
              </a:lstStyle>
              <a:p>
                <a:pPr marL="0" indent="0" algn="just">
                  <a:buFont typeface="Wingdings 3" panose="05040102010807070707" pitchFamily="18" charset="2"/>
                  <a:buNone/>
                </a:pPr>
                <a:r>
                  <a:rPr lang="fr-FR" sz="1600" dirty="0" smtClean="0">
                    <a:solidFill>
                      <a:schemeClr val="tx1"/>
                    </a:solidFill>
                  </a:rPr>
                  <a:t>Remarques :</a:t>
                </a:r>
              </a:p>
              <a:p>
                <a:pPr algn="just">
                  <a:buFontTx/>
                  <a:buChar char="-"/>
                </a:pPr>
                <a14:m>
                  <m:oMath xmlns:m="http://schemas.openxmlformats.org/officeDocument/2006/math">
                    <m:r>
                      <a:rPr lang="fr-FR" sz="1600" b="0" i="1" smtClean="0">
                        <a:solidFill>
                          <a:schemeClr val="tx1"/>
                        </a:solidFill>
                        <a:latin typeface="Cambria Math" panose="02040503050406030204" pitchFamily="18" charset="0"/>
                      </a:rPr>
                      <m:t>𝐿</m:t>
                    </m:r>
                  </m:oMath>
                </a14:m>
                <a:r>
                  <a:rPr lang="fr-FR" sz="1600" b="0" dirty="0" smtClean="0">
                    <a:solidFill>
                      <a:schemeClr val="tx1"/>
                    </a:solidFill>
                  </a:rPr>
                  <a:t> quantifie le prix à payer pour avoir choisi l’action </a:t>
                </a:r>
                <a14:m>
                  <m:oMath xmlns:m="http://schemas.openxmlformats.org/officeDocument/2006/math">
                    <m:r>
                      <a:rPr lang="fr-FR" sz="1600" b="0" i="1" smtClean="0">
                        <a:solidFill>
                          <a:schemeClr val="accent2">
                            <a:lumMod val="75000"/>
                          </a:schemeClr>
                        </a:solidFill>
                        <a:latin typeface="Cambria Math" panose="02040503050406030204" pitchFamily="18" charset="0"/>
                      </a:rPr>
                      <m:t>𝑎</m:t>
                    </m:r>
                  </m:oMath>
                </a14:m>
                <a:r>
                  <a:rPr lang="fr-FR" sz="1600" b="0" dirty="0" smtClean="0">
                    <a:solidFill>
                      <a:schemeClr val="tx1"/>
                    </a:solidFill>
                  </a:rPr>
                  <a:t> alors que l’état caché véritable était </a:t>
                </a:r>
                <a14:m>
                  <m:oMath xmlns:m="http://schemas.openxmlformats.org/officeDocument/2006/math">
                    <m:r>
                      <a:rPr lang="fr-FR" sz="1600" b="0" i="1" smtClean="0">
                        <a:solidFill>
                          <a:srgbClr val="C00000"/>
                        </a:solidFill>
                        <a:latin typeface="Cambria Math" panose="02040503050406030204" pitchFamily="18" charset="0"/>
                      </a:rPr>
                      <m:t>𝑦</m:t>
                    </m:r>
                  </m:oMath>
                </a14:m>
                <a:r>
                  <a:rPr lang="fr-FR" sz="1600" b="0" dirty="0" smtClean="0">
                    <a:solidFill>
                      <a:srgbClr val="C00000"/>
                    </a:solidFill>
                  </a:rPr>
                  <a:t>.</a:t>
                </a:r>
                <a:endParaRPr lang="fr-FR" sz="1600" b="0" dirty="0" smtClean="0">
                  <a:solidFill>
                    <a:schemeClr val="tx1"/>
                  </a:solidFill>
                </a:endParaRPr>
              </a:p>
              <a:p>
                <a:pPr algn="just">
                  <a:spcAft>
                    <a:spcPts val="600"/>
                  </a:spcAft>
                  <a:buFontTx/>
                  <a:buChar char="-"/>
                </a:pPr>
                <a:r>
                  <a:rPr lang="fr-FR" sz="1600" b="0" dirty="0" smtClean="0">
                    <a:solidFill>
                      <a:schemeClr val="tx1"/>
                    </a:solidFill>
                  </a:rPr>
                  <a:t>Contrairement au cadre empirique (cf. C1) où </a:t>
                </a:r>
              </a:p>
              <a:p>
                <a:pPr marL="0" indent="0" algn="ctr">
                  <a:spcAft>
                    <a:spcPts val="600"/>
                  </a:spcAft>
                  <a:buNone/>
                </a:pPr>
                <a14:m>
                  <m:oMath xmlns:m="http://schemas.openxmlformats.org/officeDocument/2006/math">
                    <m:sSup>
                      <m:sSupPr>
                        <m:ctrlPr>
                          <a:rPr lang="fr-FR" sz="1600" b="0" i="1">
                            <a:solidFill>
                              <a:schemeClr val="tx1"/>
                            </a:solidFill>
                            <a:latin typeface="Cambria Math" panose="02040503050406030204" pitchFamily="18" charset="0"/>
                          </a:rPr>
                        </m:ctrlPr>
                      </m:sSupPr>
                      <m:e>
                        <m:r>
                          <m:rPr>
                            <m:sty m:val="p"/>
                          </m:rPr>
                          <a:rPr lang="fr-FR" sz="1600" b="0" i="0" smtClean="0">
                            <a:solidFill>
                              <a:schemeClr val="tx1"/>
                            </a:solidFill>
                            <a:latin typeface="Cambria Math" panose="02040503050406030204" pitchFamily="18" charset="0"/>
                          </a:rPr>
                          <m:t>P</m:t>
                        </m:r>
                        <m:d>
                          <m:dPr>
                            <m:ctrlPr>
                              <a:rPr lang="fr-FR" sz="1600" b="0" i="1" smtClean="0">
                                <a:solidFill>
                                  <a:schemeClr val="tx1"/>
                                </a:solidFill>
                                <a:latin typeface="Cambria Math" panose="02040503050406030204" pitchFamily="18" charset="0"/>
                              </a:rPr>
                            </m:ctrlPr>
                          </m:dPr>
                          <m:e>
                            <m:r>
                              <a:rPr lang="fr-FR" sz="1600" b="0" i="1" smtClean="0">
                                <a:solidFill>
                                  <a:schemeClr val="tx1"/>
                                </a:solidFill>
                                <a:latin typeface="Cambria Math" panose="02040503050406030204" pitchFamily="18" charset="0"/>
                              </a:rPr>
                              <m:t>𝑥</m:t>
                            </m:r>
                            <m:r>
                              <a:rPr lang="fr-FR" sz="1600" b="0" i="1" smtClean="0">
                                <a:solidFill>
                                  <a:schemeClr val="tx1"/>
                                </a:solidFill>
                                <a:latin typeface="Cambria Math" panose="02040503050406030204" pitchFamily="18" charset="0"/>
                              </a:rPr>
                              <m:t>,</m:t>
                            </m:r>
                            <m:r>
                              <a:rPr lang="fr-FR" sz="1600" b="0" i="1" smtClean="0">
                                <a:solidFill>
                                  <a:schemeClr val="tx1"/>
                                </a:solidFill>
                                <a:latin typeface="Cambria Math" panose="02040503050406030204" pitchFamily="18" charset="0"/>
                              </a:rPr>
                              <m:t>𝑦</m:t>
                            </m:r>
                          </m:e>
                          <m:e>
                            <m:r>
                              <a:rPr lang="fr-FR" sz="1600" b="0" i="1" smtClean="0">
                                <a:solidFill>
                                  <a:schemeClr val="tx1"/>
                                </a:solidFill>
                                <a:latin typeface="Cambria Math" panose="02040503050406030204" pitchFamily="18" charset="0"/>
                                <a:ea typeface="Cambria Math" panose="02040503050406030204" pitchFamily="18" charset="0"/>
                              </a:rPr>
                              <m:t>𝒟</m:t>
                            </m:r>
                          </m:e>
                        </m:d>
                        <m:r>
                          <a:rPr lang="fr-FR" sz="1600" b="0" i="1" smtClean="0">
                            <a:solidFill>
                              <a:schemeClr val="tx1"/>
                            </a:solidFill>
                            <a:latin typeface="Cambria Math" panose="02040503050406030204" pitchFamily="18" charset="0"/>
                          </a:rPr>
                          <m:t>=</m:t>
                        </m:r>
                        <m:r>
                          <a:rPr lang="fr-FR" sz="1600" b="0" i="1">
                            <a:solidFill>
                              <a:schemeClr val="tx1"/>
                            </a:solidFill>
                            <a:latin typeface="Cambria Math" panose="02040503050406030204" pitchFamily="18" charset="0"/>
                          </a:rPr>
                          <m:t>𝑛</m:t>
                        </m:r>
                      </m:e>
                      <m:sup>
                        <m:r>
                          <a:rPr lang="fr-FR" sz="1600" b="0" i="1">
                            <a:solidFill>
                              <a:schemeClr val="tx1"/>
                            </a:solidFill>
                            <a:latin typeface="Cambria Math" panose="02040503050406030204" pitchFamily="18" charset="0"/>
                          </a:rPr>
                          <m:t>−1</m:t>
                        </m:r>
                      </m:sup>
                    </m:sSup>
                    <m:nary>
                      <m:naryPr>
                        <m:chr m:val="∑"/>
                        <m:limLoc m:val="subSup"/>
                        <m:ctrlPr>
                          <a:rPr lang="fr-FR" sz="1600" b="0" i="1">
                            <a:solidFill>
                              <a:schemeClr val="tx1"/>
                            </a:solidFill>
                            <a:latin typeface="Cambria Math" panose="02040503050406030204" pitchFamily="18" charset="0"/>
                          </a:rPr>
                        </m:ctrlPr>
                      </m:naryPr>
                      <m:sub>
                        <m:r>
                          <m:rPr>
                            <m:brk m:alnAt="25"/>
                          </m:rPr>
                          <a:rPr lang="fr-FR" sz="1600" b="0" i="1">
                            <a:solidFill>
                              <a:schemeClr val="tx1"/>
                            </a:solidFill>
                            <a:latin typeface="Cambria Math" panose="02040503050406030204" pitchFamily="18" charset="0"/>
                          </a:rPr>
                          <m:t>𝑖</m:t>
                        </m:r>
                        <m:r>
                          <a:rPr lang="fr-FR" sz="1600" b="0" i="1">
                            <a:solidFill>
                              <a:schemeClr val="tx1"/>
                            </a:solidFill>
                            <a:latin typeface="Cambria Math" panose="02040503050406030204" pitchFamily="18" charset="0"/>
                          </a:rPr>
                          <m:t>=1</m:t>
                        </m:r>
                      </m:sub>
                      <m:sup>
                        <m:r>
                          <a:rPr lang="fr-FR" sz="1600" b="0" i="1">
                            <a:solidFill>
                              <a:schemeClr val="tx1"/>
                            </a:solidFill>
                            <a:latin typeface="Cambria Math" panose="02040503050406030204" pitchFamily="18" charset="0"/>
                          </a:rPr>
                          <m:t>𝑛</m:t>
                        </m:r>
                      </m:sup>
                      <m:e>
                        <m:sSub>
                          <m:sSubPr>
                            <m:ctrlPr>
                              <a:rPr lang="fr-FR" sz="1600" b="0" i="1" smtClean="0">
                                <a:solidFill>
                                  <a:schemeClr val="tx1"/>
                                </a:solidFill>
                                <a:latin typeface="Cambria Math" panose="02040503050406030204" pitchFamily="18" charset="0"/>
                              </a:rPr>
                            </m:ctrlPr>
                          </m:sSubPr>
                          <m:e>
                            <m:r>
                              <a:rPr lang="fr-FR" sz="1600" b="0" i="1" smtClean="0">
                                <a:solidFill>
                                  <a:schemeClr val="tx1"/>
                                </a:solidFill>
                                <a:latin typeface="Cambria Math" panose="02040503050406030204" pitchFamily="18" charset="0"/>
                              </a:rPr>
                              <m:t>𝛿</m:t>
                            </m:r>
                          </m:e>
                          <m:sub>
                            <m:sSup>
                              <m:sSupPr>
                                <m:ctrlPr>
                                  <a:rPr lang="fr-FR" sz="1600" b="0" i="1" smtClean="0">
                                    <a:solidFill>
                                      <a:schemeClr val="tx1"/>
                                    </a:solidFill>
                                    <a:latin typeface="Cambria Math" panose="02040503050406030204" pitchFamily="18" charset="0"/>
                                  </a:rPr>
                                </m:ctrlPr>
                              </m:sSupPr>
                              <m:e>
                                <m:r>
                                  <a:rPr lang="fr-FR" sz="1600" b="0" i="1" smtClean="0">
                                    <a:solidFill>
                                      <a:schemeClr val="tx1"/>
                                    </a:solidFill>
                                    <a:latin typeface="Cambria Math" panose="02040503050406030204" pitchFamily="18" charset="0"/>
                                  </a:rPr>
                                  <m:t>𝑦</m:t>
                                </m:r>
                              </m:e>
                              <m:sup>
                                <m:r>
                                  <a:rPr lang="fr-FR" sz="1600" b="0" i="1" smtClean="0">
                                    <a:solidFill>
                                      <a:schemeClr val="tx1"/>
                                    </a:solidFill>
                                    <a:latin typeface="Cambria Math" panose="02040503050406030204" pitchFamily="18" charset="0"/>
                                  </a:rPr>
                                  <m:t>𝑖</m:t>
                                </m:r>
                              </m:sup>
                            </m:sSup>
                          </m:sub>
                        </m:sSub>
                        <m:d>
                          <m:dPr>
                            <m:ctrlPr>
                              <a:rPr lang="fr-FR" sz="1600" b="0" i="1" smtClean="0">
                                <a:solidFill>
                                  <a:schemeClr val="tx1"/>
                                </a:solidFill>
                                <a:latin typeface="Cambria Math" panose="02040503050406030204" pitchFamily="18" charset="0"/>
                              </a:rPr>
                            </m:ctrlPr>
                          </m:dPr>
                          <m:e>
                            <m:r>
                              <a:rPr lang="fr-FR" sz="1600" b="0" i="1" smtClean="0">
                                <a:solidFill>
                                  <a:schemeClr val="tx1"/>
                                </a:solidFill>
                                <a:latin typeface="Cambria Math" panose="02040503050406030204" pitchFamily="18" charset="0"/>
                              </a:rPr>
                              <m:t>𝑦</m:t>
                            </m:r>
                          </m:e>
                        </m:d>
                        <m:sSub>
                          <m:sSubPr>
                            <m:ctrlPr>
                              <a:rPr lang="fr-FR" sz="1600" b="0" i="1" smtClean="0">
                                <a:solidFill>
                                  <a:schemeClr val="tx1"/>
                                </a:solidFill>
                                <a:latin typeface="Cambria Math" panose="02040503050406030204" pitchFamily="18" charset="0"/>
                              </a:rPr>
                            </m:ctrlPr>
                          </m:sSubPr>
                          <m:e>
                            <m:r>
                              <a:rPr lang="fr-FR" sz="1600" b="0" i="1" smtClean="0">
                                <a:solidFill>
                                  <a:schemeClr val="tx1"/>
                                </a:solidFill>
                                <a:latin typeface="Cambria Math" panose="02040503050406030204" pitchFamily="18" charset="0"/>
                              </a:rPr>
                              <m:t>𝛿</m:t>
                            </m:r>
                          </m:e>
                          <m:sub>
                            <m:sSup>
                              <m:sSupPr>
                                <m:ctrlPr>
                                  <a:rPr lang="fr-FR" sz="1600" b="0" i="1" smtClean="0">
                                    <a:solidFill>
                                      <a:schemeClr val="tx1"/>
                                    </a:solidFill>
                                    <a:latin typeface="Cambria Math" panose="02040503050406030204" pitchFamily="18" charset="0"/>
                                  </a:rPr>
                                </m:ctrlPr>
                              </m:sSupPr>
                              <m:e>
                                <m:r>
                                  <a:rPr lang="fr-FR" sz="1600" b="0" i="1" smtClean="0">
                                    <a:solidFill>
                                      <a:schemeClr val="tx1"/>
                                    </a:solidFill>
                                    <a:latin typeface="Cambria Math" panose="02040503050406030204" pitchFamily="18" charset="0"/>
                                  </a:rPr>
                                  <m:t>𝑥</m:t>
                                </m:r>
                              </m:e>
                              <m:sup>
                                <m:r>
                                  <a:rPr lang="fr-FR" sz="1600" b="0" i="1" smtClean="0">
                                    <a:solidFill>
                                      <a:schemeClr val="tx1"/>
                                    </a:solidFill>
                                    <a:latin typeface="Cambria Math" panose="02040503050406030204" pitchFamily="18" charset="0"/>
                                  </a:rPr>
                                  <m:t>𝑖</m:t>
                                </m:r>
                              </m:sup>
                            </m:sSup>
                          </m:sub>
                        </m:sSub>
                        <m:r>
                          <a:rPr lang="fr-FR" sz="1600" b="0" i="1" smtClean="0">
                            <a:solidFill>
                              <a:schemeClr val="tx1"/>
                            </a:solidFill>
                            <a:latin typeface="Cambria Math" panose="02040503050406030204" pitchFamily="18" charset="0"/>
                          </a:rPr>
                          <m:t>(</m:t>
                        </m:r>
                        <m:r>
                          <a:rPr lang="fr-FR" sz="1600" b="0" i="1" smtClean="0">
                            <a:solidFill>
                              <a:schemeClr val="tx1"/>
                            </a:solidFill>
                            <a:latin typeface="Cambria Math" panose="02040503050406030204" pitchFamily="18" charset="0"/>
                          </a:rPr>
                          <m:t>𝑥</m:t>
                        </m:r>
                        <m:r>
                          <a:rPr lang="fr-FR" sz="1600" b="0" i="1" smtClean="0">
                            <a:solidFill>
                              <a:schemeClr val="tx1"/>
                            </a:solidFill>
                            <a:latin typeface="Cambria Math" panose="02040503050406030204" pitchFamily="18" charset="0"/>
                          </a:rPr>
                          <m:t>)</m:t>
                        </m:r>
                      </m:e>
                    </m:nary>
                  </m:oMath>
                </a14:m>
                <a:r>
                  <a:rPr lang="fr-FR" sz="1600" b="0" dirty="0" smtClean="0">
                    <a:solidFill>
                      <a:schemeClr val="tx1"/>
                    </a:solidFill>
                  </a:rPr>
                  <a:t>,</a:t>
                </a:r>
                <a:endParaRPr lang="fr-FR" sz="1600" b="0" dirty="0">
                  <a:solidFill>
                    <a:schemeClr val="tx1"/>
                  </a:solidFill>
                </a:endParaRPr>
              </a:p>
              <a:p>
                <a:pPr marL="216000" indent="0">
                  <a:spcBef>
                    <a:spcPts val="600"/>
                  </a:spcBef>
                  <a:buNone/>
                </a:pPr>
                <a:r>
                  <a:rPr lang="fr-FR" sz="1600" b="0" dirty="0" smtClean="0">
                    <a:solidFill>
                      <a:schemeClr val="tx1"/>
                    </a:solidFill>
                  </a:rPr>
                  <a:t>ici on </a:t>
                </a:r>
                <a:r>
                  <a:rPr lang="fr-FR" sz="1600" b="0" dirty="0" err="1" smtClean="0">
                    <a:solidFill>
                      <a:schemeClr val="tx1"/>
                    </a:solidFill>
                  </a:rPr>
                  <a:t>paramétrise</a:t>
                </a:r>
                <a:r>
                  <a:rPr lang="fr-FR" sz="1600" b="0" dirty="0" smtClean="0">
                    <a:solidFill>
                      <a:schemeClr val="tx1"/>
                    </a:solidFill>
                  </a:rPr>
                  <a:t> </a:t>
                </a:r>
                <a14:m>
                  <m:oMath xmlns:m="http://schemas.openxmlformats.org/officeDocument/2006/math">
                    <m:r>
                      <m:rPr>
                        <m:sty m:val="p"/>
                      </m:rPr>
                      <a:rPr lang="fr-FR" sz="1600" b="0" i="0" smtClean="0">
                        <a:solidFill>
                          <a:schemeClr val="tx1"/>
                        </a:solidFill>
                        <a:latin typeface="Cambria Math" panose="02040503050406030204" pitchFamily="18" charset="0"/>
                      </a:rPr>
                      <m:t>P</m:t>
                    </m:r>
                    <m:r>
                      <a:rPr lang="fr-FR" sz="1600" b="0" i="1" smtClean="0">
                        <a:solidFill>
                          <a:schemeClr val="tx1"/>
                        </a:solidFill>
                        <a:latin typeface="Cambria Math" panose="02040503050406030204" pitchFamily="18" charset="0"/>
                      </a:rPr>
                      <m:t>(</m:t>
                    </m:r>
                    <m:r>
                      <a:rPr lang="fr-FR" sz="1600" b="0" i="1" smtClean="0">
                        <a:solidFill>
                          <a:schemeClr val="tx1"/>
                        </a:solidFill>
                        <a:latin typeface="Cambria Math" panose="02040503050406030204" pitchFamily="18" charset="0"/>
                      </a:rPr>
                      <m:t>𝑋</m:t>
                    </m:r>
                    <m:r>
                      <a:rPr lang="fr-FR" sz="1600" b="0" i="1" smtClean="0">
                        <a:solidFill>
                          <a:schemeClr val="tx1"/>
                        </a:solidFill>
                        <a:latin typeface="Cambria Math" panose="02040503050406030204" pitchFamily="18" charset="0"/>
                      </a:rPr>
                      <m:t>,</m:t>
                    </m:r>
                    <m:r>
                      <a:rPr lang="fr-FR" sz="1600" b="0" i="1" smtClean="0">
                        <a:solidFill>
                          <a:schemeClr val="tx1"/>
                        </a:solidFill>
                        <a:latin typeface="Cambria Math" panose="02040503050406030204" pitchFamily="18" charset="0"/>
                      </a:rPr>
                      <m:t>𝑌</m:t>
                    </m:r>
                    <m:r>
                      <a:rPr lang="fr-FR" sz="1600" b="0" i="1" smtClean="0">
                        <a:solidFill>
                          <a:schemeClr val="tx1"/>
                        </a:solidFill>
                        <a:latin typeface="Cambria Math" panose="02040503050406030204" pitchFamily="18" charset="0"/>
                      </a:rPr>
                      <m:t>)</m:t>
                    </m:r>
                  </m:oMath>
                </a14:m>
                <a:r>
                  <a:rPr lang="fr-FR" sz="1600" b="0" dirty="0" smtClean="0">
                    <a:solidFill>
                      <a:schemeClr val="tx1"/>
                    </a:solidFill>
                  </a:rPr>
                  <a:t> par </a:t>
                </a:r>
                <a14:m>
                  <m:oMath xmlns:m="http://schemas.openxmlformats.org/officeDocument/2006/math">
                    <m:r>
                      <a:rPr lang="fr-FR" sz="1600" b="0" i="1" smtClean="0">
                        <a:solidFill>
                          <a:schemeClr val="tx1"/>
                        </a:solidFill>
                        <a:latin typeface="Cambria Math" panose="02040503050406030204" pitchFamily="18" charset="0"/>
                      </a:rPr>
                      <m:t>𝜃</m:t>
                    </m:r>
                  </m:oMath>
                </a14:m>
                <a:r>
                  <a:rPr lang="fr-FR" sz="1600" b="0" dirty="0" smtClean="0">
                    <a:solidFill>
                      <a:schemeClr val="tx1"/>
                    </a:solidFill>
                  </a:rPr>
                  <a:t>, qui est optimisé sur </a:t>
                </a:r>
                <a14:m>
                  <m:oMath xmlns:m="http://schemas.openxmlformats.org/officeDocument/2006/math">
                    <m:r>
                      <a:rPr lang="fr-FR" sz="1600" b="0" i="1" smtClean="0">
                        <a:solidFill>
                          <a:schemeClr val="tx1"/>
                        </a:solidFill>
                        <a:latin typeface="Cambria Math" panose="02040503050406030204" pitchFamily="18" charset="0"/>
                        <a:ea typeface="Cambria Math" panose="02040503050406030204" pitchFamily="18" charset="0"/>
                      </a:rPr>
                      <m:t>𝒟</m:t>
                    </m:r>
                  </m:oMath>
                </a14:m>
                <a:r>
                  <a:rPr lang="fr-FR" sz="1600" b="0" dirty="0" smtClean="0">
                    <a:solidFill>
                      <a:schemeClr val="tx1"/>
                    </a:solidFill>
                  </a:rPr>
                  <a:t>. </a:t>
                </a:r>
              </a:p>
            </p:txBody>
          </p:sp>
        </mc:Choice>
        <mc:Fallback xmlns="">
          <p:sp>
            <p:nvSpPr>
              <p:cNvPr id="29" name="Espace réservé du contenu 4"/>
              <p:cNvSpPr txBox="1">
                <a:spLocks noRot="1" noChangeAspect="1" noMove="1" noResize="1" noEditPoints="1" noAdjustHandles="1" noChangeArrowheads="1" noChangeShapeType="1" noTextEdit="1"/>
              </p:cNvSpPr>
              <p:nvPr/>
            </p:nvSpPr>
            <p:spPr>
              <a:xfrm>
                <a:off x="145155" y="2818933"/>
                <a:ext cx="5761376" cy="1885286"/>
              </a:xfrm>
              <a:prstGeom prst="rect">
                <a:avLst/>
              </a:prstGeom>
              <a:blipFill>
                <a:blip r:embed="rId7"/>
                <a:stretch>
                  <a:fillRect b="-54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Espace réservé du contenu 4"/>
              <p:cNvSpPr txBox="1">
                <a:spLocks/>
              </p:cNvSpPr>
              <p:nvPr/>
            </p:nvSpPr>
            <p:spPr>
              <a:xfrm>
                <a:off x="145153" y="4868872"/>
                <a:ext cx="8751955" cy="1437343"/>
              </a:xfrm>
              <a:prstGeom prst="rect">
                <a:avLst/>
              </a:prstGeom>
            </p:spPr>
            <p:txBody>
              <a:bodyPr vert="horz" wrap="square" lIns="127723" tIns="63862" rIns="127723" bIns="63862" rtlCol="0">
                <a:spAutoFit/>
              </a:bodyPr>
              <a:lstStyle>
                <a:lvl1pPr marL="239481" indent="-239481" algn="l" defTabSz="957925" rtl="0" eaLnBrk="1" latinLnBrk="0" hangingPunct="1">
                  <a:lnSpc>
                    <a:spcPct val="100000"/>
                  </a:lnSpc>
                  <a:spcBef>
                    <a:spcPts val="0"/>
                  </a:spcBef>
                  <a:buClr>
                    <a:srgbClr val="548235"/>
                  </a:buClr>
                  <a:buSzPct val="80000"/>
                  <a:buFont typeface="Wingdings 3" panose="05040102010807070707" pitchFamily="18" charset="2"/>
                  <a:buChar char=""/>
                  <a:defRPr sz="1800" b="1" kern="1200">
                    <a:solidFill>
                      <a:schemeClr val="bg2">
                        <a:lumMod val="50000"/>
                      </a:schemeClr>
                    </a:solidFill>
                    <a:latin typeface="Calibri" charset="0"/>
                    <a:ea typeface="Calibri" charset="0"/>
                    <a:cs typeface="Calibri" charset="0"/>
                  </a:defRPr>
                </a:lvl1pPr>
                <a:lvl2pPr marL="718444" indent="-239481" algn="l" defTabSz="957925" rtl="0" eaLnBrk="1" latinLnBrk="0" hangingPunct="1">
                  <a:lnSpc>
                    <a:spcPct val="100000"/>
                  </a:lnSpc>
                  <a:spcBef>
                    <a:spcPts val="0"/>
                  </a:spcBef>
                  <a:buClr>
                    <a:srgbClr val="548235"/>
                  </a:buClr>
                  <a:buFont typeface="Calibri" panose="020F0502020204030204" pitchFamily="34" charset="0"/>
                  <a:buChar char="-"/>
                  <a:defRPr sz="1600" kern="1200">
                    <a:solidFill>
                      <a:schemeClr val="bg2">
                        <a:lumMod val="50000"/>
                      </a:schemeClr>
                    </a:solidFill>
                    <a:latin typeface="Calibri" charset="0"/>
                    <a:ea typeface="Calibri" charset="0"/>
                    <a:cs typeface="Calibri" charset="0"/>
                  </a:defRPr>
                </a:lvl2pPr>
                <a:lvl3pPr marL="1197407" indent="-239481" algn="l" defTabSz="957925" rtl="0" eaLnBrk="1" latinLnBrk="0" hangingPunct="1">
                  <a:lnSpc>
                    <a:spcPct val="100000"/>
                  </a:lnSpc>
                  <a:spcBef>
                    <a:spcPts val="0"/>
                  </a:spcBef>
                  <a:buClr>
                    <a:srgbClr val="548235"/>
                  </a:buClr>
                  <a:buFont typeface="Wingdings" panose="05000000000000000000" pitchFamily="2" charset="2"/>
                  <a:buChar char="§"/>
                  <a:defRPr sz="1400" kern="1200">
                    <a:solidFill>
                      <a:schemeClr val="bg2">
                        <a:lumMod val="50000"/>
                      </a:schemeClr>
                    </a:solidFill>
                    <a:latin typeface="Calibri" charset="0"/>
                    <a:ea typeface="Calibri" charset="0"/>
                    <a:cs typeface="Calibri" charset="0"/>
                  </a:defRPr>
                </a:lvl3pPr>
                <a:lvl4pPr marL="1676370" indent="-239481" algn="l" defTabSz="957925" rtl="0" eaLnBrk="1" latinLnBrk="0" hangingPunct="1">
                  <a:lnSpc>
                    <a:spcPct val="100000"/>
                  </a:lnSpc>
                  <a:spcBef>
                    <a:spcPts val="0"/>
                  </a:spcBef>
                  <a:buClr>
                    <a:srgbClr val="548235"/>
                  </a:buClr>
                  <a:buFont typeface="Calibri" panose="020F0502020204030204" pitchFamily="34" charset="0"/>
                  <a:buChar char="-"/>
                  <a:defRPr sz="1200" kern="1200">
                    <a:solidFill>
                      <a:schemeClr val="bg2">
                        <a:lumMod val="50000"/>
                      </a:schemeClr>
                    </a:solidFill>
                    <a:latin typeface="Calibri" charset="0"/>
                    <a:ea typeface="Calibri" charset="0"/>
                    <a:cs typeface="Calibri" charset="0"/>
                  </a:defRPr>
                </a:lvl4pPr>
                <a:lvl5pPr marL="2155332" indent="-239481" algn="l" defTabSz="957925" rtl="0" eaLnBrk="1" latinLnBrk="0" hangingPunct="1">
                  <a:lnSpc>
                    <a:spcPct val="100000"/>
                  </a:lnSpc>
                  <a:spcBef>
                    <a:spcPts val="0"/>
                  </a:spcBef>
                  <a:buClr>
                    <a:srgbClr val="548235"/>
                  </a:buClr>
                  <a:buFont typeface="Wingdings" panose="05000000000000000000" pitchFamily="2" charset="2"/>
                  <a:buChar char="§"/>
                  <a:defRPr sz="1200" kern="1200">
                    <a:solidFill>
                      <a:schemeClr val="bg2">
                        <a:lumMod val="50000"/>
                      </a:schemeClr>
                    </a:solidFill>
                    <a:latin typeface="Calibri" charset="0"/>
                    <a:ea typeface="Calibri" charset="0"/>
                    <a:cs typeface="Calibri" charset="0"/>
                  </a:defRPr>
                </a:lvl5pPr>
                <a:lvl6pPr marL="2634295"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6pPr>
                <a:lvl7pPr marL="3113258"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7pPr>
                <a:lvl8pPr marL="3592220"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8pPr>
                <a:lvl9pPr marL="4071183"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9pPr>
              </a:lstStyle>
              <a:p>
                <a:pPr marL="0" indent="0" algn="just">
                  <a:buFont typeface="Wingdings 3" panose="05040102010807070707" pitchFamily="18" charset="2"/>
                  <a:buNone/>
                </a:pPr>
                <a:r>
                  <a:rPr lang="fr-FR" dirty="0" smtClean="0">
                    <a:solidFill>
                      <a:schemeClr val="tx1"/>
                    </a:solidFill>
                  </a:rPr>
                  <a:t>Définition 4 (</a:t>
                </a:r>
                <a:r>
                  <a:rPr lang="fr-FR" b="0" dirty="0" smtClean="0">
                    <a:solidFill>
                      <a:schemeClr val="tx1"/>
                    </a:solidFill>
                  </a:rPr>
                  <a:t>risque de Bayes</a:t>
                </a:r>
                <a:r>
                  <a:rPr lang="fr-FR" dirty="0" smtClean="0">
                    <a:solidFill>
                      <a:schemeClr val="tx1"/>
                    </a:solidFill>
                  </a:rPr>
                  <a:t>)</a:t>
                </a:r>
                <a:endParaRPr lang="fr-FR" dirty="0">
                  <a:solidFill>
                    <a:schemeClr val="tx1"/>
                  </a:solidFill>
                </a:endParaRPr>
              </a:p>
              <a:p>
                <a:pPr marL="0" indent="0" algn="just">
                  <a:buFont typeface="Wingdings 3" panose="05040102010807070707" pitchFamily="18" charset="2"/>
                  <a:buNone/>
                </a:pPr>
                <a:r>
                  <a:rPr lang="fr-FR" b="0" dirty="0" smtClean="0">
                    <a:solidFill>
                      <a:schemeClr val="tx1"/>
                    </a:solidFill>
                  </a:rPr>
                  <a:t>Le </a:t>
                </a:r>
                <a:r>
                  <a:rPr lang="fr-FR" b="0" i="1" dirty="0" smtClean="0">
                    <a:solidFill>
                      <a:schemeClr val="tx1"/>
                    </a:solidFill>
                  </a:rPr>
                  <a:t>risque de Bayes </a:t>
                </a:r>
                <a:r>
                  <a:rPr lang="fr-FR" b="0" dirty="0" smtClean="0">
                    <a:solidFill>
                      <a:schemeClr val="tx1"/>
                    </a:solidFill>
                  </a:rPr>
                  <a:t>est l’espérance du coût sous la règle de décision de Bayes :</a:t>
                </a:r>
              </a:p>
              <a:p>
                <a:pPr marL="0" indent="0" algn="ctr">
                  <a:buNone/>
                </a:pPr>
                <a14:m>
                  <m:oMath xmlns:m="http://schemas.openxmlformats.org/officeDocument/2006/math">
                    <m:sSub>
                      <m:sSubPr>
                        <m:ctrlPr>
                          <a:rPr lang="fr-FR" b="0" i="1" smtClean="0">
                            <a:solidFill>
                              <a:schemeClr val="tx1"/>
                            </a:solidFill>
                            <a:latin typeface="Cambria Math" panose="02040503050406030204" pitchFamily="18" charset="0"/>
                          </a:rPr>
                        </m:ctrlPr>
                      </m:sSubPr>
                      <m:e>
                        <m:r>
                          <a:rPr lang="fr-FR" b="0" i="1" smtClean="0">
                            <a:solidFill>
                              <a:schemeClr val="tx1"/>
                            </a:solidFill>
                            <a:latin typeface="Cambria Math" panose="02040503050406030204" pitchFamily="18" charset="0"/>
                          </a:rPr>
                          <m:t>𝑟</m:t>
                        </m:r>
                      </m:e>
                      <m:sub>
                        <m:r>
                          <a:rPr lang="fr-FR" b="0" i="1" smtClean="0">
                            <a:solidFill>
                              <a:schemeClr val="tx1"/>
                            </a:solidFill>
                            <a:latin typeface="Cambria Math" panose="02040503050406030204" pitchFamily="18" charset="0"/>
                          </a:rPr>
                          <m:t>𝐵</m:t>
                        </m:r>
                      </m:sub>
                    </m:sSub>
                    <m:r>
                      <a:rPr lang="fr-FR" b="0" i="1" smtClean="0">
                        <a:solidFill>
                          <a:schemeClr val="tx1"/>
                        </a:solidFill>
                        <a:latin typeface="Cambria Math" panose="02040503050406030204" pitchFamily="18" charset="0"/>
                      </a:rPr>
                      <m:t>=</m:t>
                    </m:r>
                    <m:nary>
                      <m:naryPr>
                        <m:ctrlPr>
                          <a:rPr lang="fr-FR" b="0" i="1" smtClean="0">
                            <a:solidFill>
                              <a:schemeClr val="tx1"/>
                            </a:solidFill>
                            <a:latin typeface="Cambria Math" panose="02040503050406030204" pitchFamily="18" charset="0"/>
                          </a:rPr>
                        </m:ctrlPr>
                      </m:naryPr>
                      <m:sub>
                        <m:r>
                          <m:rPr>
                            <m:brk m:alnAt="23"/>
                          </m:rPr>
                          <a:rPr lang="fr-FR" b="0" i="1" smtClean="0">
                            <a:solidFill>
                              <a:schemeClr val="tx1"/>
                            </a:solidFill>
                            <a:latin typeface="Cambria Math" panose="02040503050406030204" pitchFamily="18" charset="0"/>
                          </a:rPr>
                          <m:t>𝑥</m:t>
                        </m:r>
                        <m:r>
                          <a:rPr lang="fr-FR" b="0" i="1" smtClean="0">
                            <a:solidFill>
                              <a:schemeClr val="tx1"/>
                            </a:solidFill>
                            <a:latin typeface="Cambria Math" panose="02040503050406030204" pitchFamily="18" charset="0"/>
                          </a:rPr>
                          <m:t>∈</m:t>
                        </m:r>
                        <m:r>
                          <a:rPr lang="fr-FR" b="0" i="1" smtClean="0">
                            <a:solidFill>
                              <a:schemeClr val="tx1"/>
                            </a:solidFill>
                            <a:latin typeface="Cambria Math" panose="02040503050406030204" pitchFamily="18" charset="0"/>
                            <a:ea typeface="Cambria Math" panose="02040503050406030204" pitchFamily="18" charset="0"/>
                          </a:rPr>
                          <m:t>𝒳</m:t>
                        </m:r>
                      </m:sub>
                      <m:sup/>
                      <m:e>
                        <m:nary>
                          <m:naryPr>
                            <m:chr m:val="∑"/>
                            <m:limLoc m:val="subSup"/>
                            <m:supHide m:val="on"/>
                            <m:ctrlPr>
                              <a:rPr lang="fr-FR" b="0" i="1" smtClean="0">
                                <a:solidFill>
                                  <a:schemeClr val="tx1"/>
                                </a:solidFill>
                                <a:latin typeface="Cambria Math" panose="02040503050406030204" pitchFamily="18" charset="0"/>
                              </a:rPr>
                            </m:ctrlPr>
                          </m:naryPr>
                          <m:sub>
                            <m:r>
                              <m:rPr>
                                <m:brk m:alnAt="9"/>
                              </m:rPr>
                              <a:rPr lang="fr-FR" b="0" i="1" smtClean="0">
                                <a:solidFill>
                                  <a:schemeClr val="tx1"/>
                                </a:solidFill>
                                <a:latin typeface="Cambria Math" panose="02040503050406030204" pitchFamily="18" charset="0"/>
                              </a:rPr>
                              <m:t>𝑦</m:t>
                            </m:r>
                            <m:r>
                              <a:rPr lang="fr-FR" b="0" i="1" smtClean="0">
                                <a:solidFill>
                                  <a:schemeClr val="tx1"/>
                                </a:solidFill>
                                <a:latin typeface="Cambria Math" panose="02040503050406030204" pitchFamily="18" charset="0"/>
                              </a:rPr>
                              <m:t>∈</m:t>
                            </m:r>
                            <m:r>
                              <a:rPr lang="fr-FR" b="0" i="1" smtClean="0">
                                <a:solidFill>
                                  <a:schemeClr val="tx1"/>
                                </a:solidFill>
                                <a:latin typeface="Cambria Math" panose="02040503050406030204" pitchFamily="18" charset="0"/>
                                <a:ea typeface="Cambria Math" panose="02040503050406030204" pitchFamily="18" charset="0"/>
                              </a:rPr>
                              <m:t>𝒴</m:t>
                            </m:r>
                          </m:sub>
                          <m:sup/>
                          <m:e>
                            <m:r>
                              <a:rPr lang="fr-FR" b="0" i="1" smtClean="0">
                                <a:solidFill>
                                  <a:schemeClr val="tx1"/>
                                </a:solidFill>
                                <a:latin typeface="Cambria Math" panose="02040503050406030204" pitchFamily="18" charset="0"/>
                              </a:rPr>
                              <m:t>𝐿</m:t>
                            </m:r>
                            <m:d>
                              <m:dPr>
                                <m:ctrlPr>
                                  <a:rPr lang="fr-FR" b="0" i="1" smtClean="0">
                                    <a:solidFill>
                                      <a:schemeClr val="tx1"/>
                                    </a:solidFill>
                                    <a:latin typeface="Cambria Math" panose="02040503050406030204" pitchFamily="18" charset="0"/>
                                  </a:rPr>
                                </m:ctrlPr>
                              </m:dPr>
                              <m:e>
                                <m:r>
                                  <a:rPr lang="fr-FR" b="0" i="1" smtClean="0">
                                    <a:solidFill>
                                      <a:schemeClr val="tx1"/>
                                    </a:solidFill>
                                    <a:latin typeface="Cambria Math" panose="02040503050406030204" pitchFamily="18" charset="0"/>
                                  </a:rPr>
                                  <m:t>𝑦</m:t>
                                </m:r>
                                <m:r>
                                  <a:rPr lang="fr-FR" b="0" i="1" smtClean="0">
                                    <a:solidFill>
                                      <a:schemeClr val="tx1"/>
                                    </a:solidFill>
                                    <a:latin typeface="Cambria Math" panose="02040503050406030204" pitchFamily="18" charset="0"/>
                                  </a:rPr>
                                  <m:t>,</m:t>
                                </m:r>
                                <m:sSup>
                                  <m:sSupPr>
                                    <m:ctrlPr>
                                      <a:rPr lang="fr-FR" b="0" i="1" smtClean="0">
                                        <a:solidFill>
                                          <a:schemeClr val="tx1"/>
                                        </a:solidFill>
                                        <a:latin typeface="Cambria Math" panose="02040503050406030204" pitchFamily="18" charset="0"/>
                                      </a:rPr>
                                    </m:ctrlPr>
                                  </m:sSupPr>
                                  <m:e>
                                    <m:r>
                                      <a:rPr lang="fr-FR" b="0" i="1" smtClean="0">
                                        <a:solidFill>
                                          <a:schemeClr val="tx1"/>
                                        </a:solidFill>
                                        <a:latin typeface="Cambria Math" panose="02040503050406030204" pitchFamily="18" charset="0"/>
                                      </a:rPr>
                                      <m:t>𝑎</m:t>
                                    </m:r>
                                  </m:e>
                                  <m:sup>
                                    <m:r>
                                      <a:rPr lang="fr-FR" b="0" i="1" smtClean="0">
                                        <a:solidFill>
                                          <a:schemeClr val="tx1"/>
                                        </a:solidFill>
                                        <a:latin typeface="Cambria Math" panose="02040503050406030204" pitchFamily="18" charset="0"/>
                                      </a:rPr>
                                      <m:t>⋆</m:t>
                                    </m:r>
                                  </m:sup>
                                </m:sSup>
                                <m:d>
                                  <m:dPr>
                                    <m:ctrlPr>
                                      <a:rPr lang="fr-FR" b="0" i="1" smtClean="0">
                                        <a:solidFill>
                                          <a:schemeClr val="tx1"/>
                                        </a:solidFill>
                                        <a:latin typeface="Cambria Math" panose="02040503050406030204" pitchFamily="18" charset="0"/>
                                      </a:rPr>
                                    </m:ctrlPr>
                                  </m:dPr>
                                  <m:e>
                                    <m:r>
                                      <a:rPr lang="fr-FR" b="0" i="1" smtClean="0">
                                        <a:solidFill>
                                          <a:schemeClr val="tx1"/>
                                        </a:solidFill>
                                        <a:latin typeface="Cambria Math" panose="02040503050406030204" pitchFamily="18" charset="0"/>
                                      </a:rPr>
                                      <m:t>𝑥</m:t>
                                    </m:r>
                                  </m:e>
                                </m:d>
                              </m:e>
                            </m:d>
                            <m:r>
                              <m:rPr>
                                <m:sty m:val="p"/>
                              </m:rPr>
                              <a:rPr lang="fr-FR" b="0" i="0" smtClean="0">
                                <a:solidFill>
                                  <a:schemeClr val="tx1"/>
                                </a:solidFill>
                                <a:latin typeface="Cambria Math" panose="02040503050406030204" pitchFamily="18" charset="0"/>
                              </a:rPr>
                              <m:t>P</m:t>
                            </m:r>
                            <m:r>
                              <a:rPr lang="fr-FR" b="0" i="1" smtClean="0">
                                <a:solidFill>
                                  <a:schemeClr val="tx1"/>
                                </a:solidFill>
                                <a:latin typeface="Cambria Math" panose="02040503050406030204" pitchFamily="18" charset="0"/>
                              </a:rPr>
                              <m:t>(</m:t>
                            </m:r>
                            <m:r>
                              <a:rPr lang="fr-FR" b="0" i="1" smtClean="0">
                                <a:solidFill>
                                  <a:schemeClr val="tx1"/>
                                </a:solidFill>
                                <a:latin typeface="Cambria Math" panose="02040503050406030204" pitchFamily="18" charset="0"/>
                              </a:rPr>
                              <m:t>𝑥</m:t>
                            </m:r>
                            <m:r>
                              <a:rPr lang="fr-FR" b="0" i="1" smtClean="0">
                                <a:solidFill>
                                  <a:schemeClr val="tx1"/>
                                </a:solidFill>
                                <a:latin typeface="Cambria Math" panose="02040503050406030204" pitchFamily="18" charset="0"/>
                              </a:rPr>
                              <m:t>,</m:t>
                            </m:r>
                            <m:r>
                              <a:rPr lang="fr-FR" b="0" i="1" smtClean="0">
                                <a:solidFill>
                                  <a:schemeClr val="tx1"/>
                                </a:solidFill>
                                <a:latin typeface="Cambria Math" panose="02040503050406030204" pitchFamily="18" charset="0"/>
                              </a:rPr>
                              <m:t>𝑦</m:t>
                            </m:r>
                            <m:r>
                              <a:rPr lang="fr-FR" b="0" i="1" smtClean="0">
                                <a:solidFill>
                                  <a:schemeClr val="tx1"/>
                                </a:solidFill>
                                <a:latin typeface="Cambria Math" panose="02040503050406030204" pitchFamily="18" charset="0"/>
                              </a:rPr>
                              <m:t>)</m:t>
                            </m:r>
                          </m:e>
                        </m:nary>
                      </m:e>
                    </m:nary>
                    <m:r>
                      <m:rPr>
                        <m:sty m:val="p"/>
                      </m:rPr>
                      <a:rPr lang="fr-FR" b="0" i="0" smtClean="0">
                        <a:solidFill>
                          <a:schemeClr val="tx1"/>
                        </a:solidFill>
                        <a:latin typeface="Cambria Math" panose="02040503050406030204" pitchFamily="18" charset="0"/>
                      </a:rPr>
                      <m:t>d</m:t>
                    </m:r>
                    <m:r>
                      <a:rPr lang="fr-FR" b="0" i="1" smtClean="0">
                        <a:solidFill>
                          <a:schemeClr val="tx1"/>
                        </a:solidFill>
                        <a:latin typeface="Cambria Math" panose="02040503050406030204" pitchFamily="18" charset="0"/>
                      </a:rPr>
                      <m:t>𝑥</m:t>
                    </m:r>
                  </m:oMath>
                </a14:m>
                <a:r>
                  <a:rPr lang="fr-FR" b="0" dirty="0" smtClean="0">
                    <a:solidFill>
                      <a:schemeClr val="tx1"/>
                    </a:solidFill>
                  </a:rPr>
                  <a:t>.</a:t>
                </a:r>
                <a:endParaRPr lang="fr-FR" b="0" dirty="0">
                  <a:solidFill>
                    <a:schemeClr val="tx1"/>
                  </a:solidFill>
                </a:endParaRPr>
              </a:p>
              <a:p>
                <a:pPr marL="0" indent="0" algn="just">
                  <a:spcBef>
                    <a:spcPts val="600"/>
                  </a:spcBef>
                  <a:buNone/>
                </a:pPr>
                <a:r>
                  <a:rPr lang="fr-FR" b="0" dirty="0" smtClean="0">
                    <a:solidFill>
                      <a:schemeClr val="tx1"/>
                    </a:solidFill>
                  </a:rPr>
                  <a:t>Définir une stratégie qui minimise </a:t>
                </a:r>
                <a14:m>
                  <m:oMath xmlns:m="http://schemas.openxmlformats.org/officeDocument/2006/math">
                    <m:sSub>
                      <m:sSubPr>
                        <m:ctrlPr>
                          <a:rPr lang="fr-FR" b="0" i="1" smtClean="0">
                            <a:solidFill>
                              <a:schemeClr val="tx1"/>
                            </a:solidFill>
                            <a:latin typeface="Cambria Math" panose="02040503050406030204" pitchFamily="18" charset="0"/>
                          </a:rPr>
                        </m:ctrlPr>
                      </m:sSubPr>
                      <m:e>
                        <m:r>
                          <a:rPr lang="fr-FR" b="0" i="1" smtClean="0">
                            <a:solidFill>
                              <a:schemeClr val="tx1"/>
                            </a:solidFill>
                            <a:latin typeface="Cambria Math" panose="02040503050406030204" pitchFamily="18" charset="0"/>
                          </a:rPr>
                          <m:t>𝑟</m:t>
                        </m:r>
                      </m:e>
                      <m:sub>
                        <m:r>
                          <a:rPr lang="fr-FR" b="0" i="1" smtClean="0">
                            <a:solidFill>
                              <a:schemeClr val="tx1"/>
                            </a:solidFill>
                            <a:latin typeface="Cambria Math" panose="02040503050406030204" pitchFamily="18" charset="0"/>
                          </a:rPr>
                          <m:t>𝐵</m:t>
                        </m:r>
                      </m:sub>
                    </m:sSub>
                  </m:oMath>
                </a14:m>
                <a:r>
                  <a:rPr lang="fr-FR" b="0" dirty="0" smtClean="0">
                    <a:solidFill>
                      <a:schemeClr val="tx1"/>
                    </a:solidFill>
                  </a:rPr>
                  <a:t> est équivalent à appliquer la règle de la </a:t>
                </a:r>
                <a:r>
                  <a:rPr lang="fr-FR" b="0" dirty="0" err="1" smtClean="0">
                    <a:solidFill>
                      <a:schemeClr val="tx1"/>
                    </a:solidFill>
                  </a:rPr>
                  <a:t>Déf</a:t>
                </a:r>
                <a:r>
                  <a:rPr lang="fr-FR" b="0" dirty="0" smtClean="0">
                    <a:solidFill>
                      <a:schemeClr val="tx1"/>
                    </a:solidFill>
                  </a:rPr>
                  <a:t>. 3.</a:t>
                </a:r>
              </a:p>
            </p:txBody>
          </p:sp>
        </mc:Choice>
        <mc:Fallback xmlns="">
          <p:sp>
            <p:nvSpPr>
              <p:cNvPr id="26" name="Espace réservé du contenu 4"/>
              <p:cNvSpPr txBox="1">
                <a:spLocks noRot="1" noChangeAspect="1" noMove="1" noResize="1" noEditPoints="1" noAdjustHandles="1" noChangeArrowheads="1" noChangeShapeType="1" noTextEdit="1"/>
              </p:cNvSpPr>
              <p:nvPr/>
            </p:nvSpPr>
            <p:spPr>
              <a:xfrm>
                <a:off x="145153" y="4868872"/>
                <a:ext cx="8751955" cy="1437343"/>
              </a:xfrm>
              <a:prstGeom prst="rect">
                <a:avLst/>
              </a:prstGeom>
              <a:blipFill>
                <a:blip r:embed="rId8"/>
                <a:stretch>
                  <a:fillRect l="-209" t="-1277" b="-293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ZoneTexte 40"/>
              <p:cNvSpPr txBox="1"/>
              <p:nvPr/>
            </p:nvSpPr>
            <p:spPr>
              <a:xfrm>
                <a:off x="8896888" y="2912775"/>
                <a:ext cx="328808" cy="307777"/>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fr-FR" sz="1400" b="0" i="1" dirty="0" smtClean="0">
                          <a:solidFill>
                            <a:srgbClr val="C00000"/>
                          </a:solidFill>
                          <a:latin typeface="Cambria Math" panose="02040503050406030204" pitchFamily="18" charset="0"/>
                        </a:rPr>
                        <m:t>𝑦</m:t>
                      </m:r>
                    </m:oMath>
                  </m:oMathPara>
                </a14:m>
                <a:endParaRPr lang="en-US" sz="1400" dirty="0">
                  <a:solidFill>
                    <a:srgbClr val="C00000"/>
                  </a:solidFill>
                </a:endParaRPr>
              </a:p>
            </p:txBody>
          </p:sp>
        </mc:Choice>
        <mc:Fallback xmlns="">
          <p:sp>
            <p:nvSpPr>
              <p:cNvPr id="41" name="ZoneTexte 40"/>
              <p:cNvSpPr txBox="1">
                <a:spLocks noRot="1" noChangeAspect="1" noMove="1" noResize="1" noEditPoints="1" noAdjustHandles="1" noChangeArrowheads="1" noChangeShapeType="1" noTextEdit="1"/>
              </p:cNvSpPr>
              <p:nvPr/>
            </p:nvSpPr>
            <p:spPr>
              <a:xfrm>
                <a:off x="8896888" y="2912775"/>
                <a:ext cx="328808" cy="307777"/>
              </a:xfrm>
              <a:prstGeom prst="rect">
                <a:avLst/>
              </a:prstGeom>
              <a:blipFill>
                <a:blip r:embed="rId9"/>
                <a:stretch>
                  <a:fillRect b="-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ZoneTexte 41"/>
              <p:cNvSpPr txBox="1"/>
              <p:nvPr/>
            </p:nvSpPr>
            <p:spPr>
              <a:xfrm>
                <a:off x="6106682" y="4491789"/>
                <a:ext cx="328487" cy="307777"/>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fr-FR" sz="1400" b="0" i="1" dirty="0" smtClean="0">
                          <a:solidFill>
                            <a:schemeClr val="accent2">
                              <a:lumMod val="75000"/>
                            </a:schemeClr>
                          </a:solidFill>
                          <a:latin typeface="Cambria Math" panose="02040503050406030204" pitchFamily="18" charset="0"/>
                        </a:rPr>
                        <m:t>𝑎</m:t>
                      </m:r>
                    </m:oMath>
                  </m:oMathPara>
                </a14:m>
                <a:endParaRPr lang="en-US" sz="1400" dirty="0">
                  <a:solidFill>
                    <a:schemeClr val="accent2">
                      <a:lumMod val="75000"/>
                    </a:schemeClr>
                  </a:solidFill>
                </a:endParaRPr>
              </a:p>
            </p:txBody>
          </p:sp>
        </mc:Choice>
        <mc:Fallback xmlns="">
          <p:sp>
            <p:nvSpPr>
              <p:cNvPr id="42" name="ZoneTexte 41"/>
              <p:cNvSpPr txBox="1">
                <a:spLocks noRot="1" noChangeAspect="1" noMove="1" noResize="1" noEditPoints="1" noAdjustHandles="1" noChangeArrowheads="1" noChangeShapeType="1" noTextEdit="1"/>
              </p:cNvSpPr>
              <p:nvPr/>
            </p:nvSpPr>
            <p:spPr>
              <a:xfrm>
                <a:off x="6106682" y="4491789"/>
                <a:ext cx="328487" cy="307777"/>
              </a:xfrm>
              <a:prstGeom prst="rect">
                <a:avLst/>
              </a:prstGeom>
              <a:blipFill>
                <a:blip r:embed="rId10"/>
                <a:stretch>
                  <a:fillRect/>
                </a:stretch>
              </a:blipFill>
            </p:spPr>
            <p:txBody>
              <a:bodyPr/>
              <a:lstStyle/>
              <a:p>
                <a:r>
                  <a:rPr lang="en-US">
                    <a:noFill/>
                  </a:rPr>
                  <a:t> </a:t>
                </a:r>
              </a:p>
            </p:txBody>
          </p:sp>
        </mc:Fallback>
      </mc:AlternateContent>
      <p:cxnSp>
        <p:nvCxnSpPr>
          <p:cNvPr id="43" name="Connecteur droit avec flèche 42"/>
          <p:cNvCxnSpPr/>
          <p:nvPr/>
        </p:nvCxnSpPr>
        <p:spPr>
          <a:xfrm flipH="1">
            <a:off x="8745491" y="3093773"/>
            <a:ext cx="222487" cy="0"/>
          </a:xfrm>
          <a:prstGeom prst="straightConnector1">
            <a:avLst/>
          </a:prstGeom>
          <a:ln w="25400">
            <a:solidFill>
              <a:srgbClr val="C00000"/>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44" name="Connecteur droit avec flèche 43"/>
          <p:cNvCxnSpPr/>
          <p:nvPr/>
        </p:nvCxnSpPr>
        <p:spPr>
          <a:xfrm rot="16200000">
            <a:off x="6159683" y="4424155"/>
            <a:ext cx="222487" cy="0"/>
          </a:xfrm>
          <a:prstGeom prst="straightConnector1">
            <a:avLst/>
          </a:prstGeom>
          <a:ln w="25400">
            <a:solidFill>
              <a:schemeClr val="accent2">
                <a:lumMod val="75000"/>
              </a:schemeClr>
            </a:solidFill>
            <a:tailEnd type="arrow" w="med" len="med"/>
          </a:ln>
        </p:spPr>
        <p:style>
          <a:lnRef idx="1">
            <a:schemeClr val="accent1"/>
          </a:lnRef>
          <a:fillRef idx="0">
            <a:schemeClr val="accent1"/>
          </a:fillRef>
          <a:effectRef idx="0">
            <a:schemeClr val="accent1"/>
          </a:effectRef>
          <a:fontRef idx="minor">
            <a:schemeClr val="tx1"/>
          </a:fontRef>
        </p:style>
      </p:cxnSp>
      <p:pic>
        <p:nvPicPr>
          <p:cNvPr id="10" name="Image 9"/>
          <p:cNvPicPr>
            <a:picLocks noChangeAspect="1"/>
          </p:cNvPicPr>
          <p:nvPr/>
        </p:nvPicPr>
        <p:blipFill>
          <a:blip r:embed="rId11"/>
          <a:stretch>
            <a:fillRect/>
          </a:stretch>
        </p:blipFill>
        <p:spPr>
          <a:xfrm>
            <a:off x="6085253" y="3339830"/>
            <a:ext cx="371347" cy="371347"/>
          </a:xfrm>
          <a:prstGeom prst="rect">
            <a:avLst/>
          </a:prstGeom>
        </p:spPr>
      </p:pic>
      <p:pic>
        <p:nvPicPr>
          <p:cNvPr id="51" name="Image 50"/>
          <p:cNvPicPr>
            <a:picLocks noChangeAspect="1"/>
          </p:cNvPicPr>
          <p:nvPr/>
        </p:nvPicPr>
        <p:blipFill>
          <a:blip r:embed="rId11"/>
          <a:stretch>
            <a:fillRect/>
          </a:stretch>
        </p:blipFill>
        <p:spPr>
          <a:xfrm>
            <a:off x="6089358" y="3832372"/>
            <a:ext cx="371347" cy="371347"/>
          </a:xfrm>
          <a:prstGeom prst="rect">
            <a:avLst/>
          </a:prstGeom>
        </p:spPr>
      </p:pic>
      <p:sp>
        <p:nvSpPr>
          <p:cNvPr id="19" name="ZoneTexte 18"/>
          <p:cNvSpPr txBox="1"/>
          <p:nvPr/>
        </p:nvSpPr>
        <p:spPr>
          <a:xfrm>
            <a:off x="6038862" y="3711177"/>
            <a:ext cx="478016" cy="646331"/>
          </a:xfrm>
          <a:prstGeom prst="rect">
            <a:avLst/>
          </a:prstGeom>
          <a:noFill/>
        </p:spPr>
        <p:txBody>
          <a:bodyPr wrap="none" rtlCol="0">
            <a:spAutoFit/>
          </a:bodyPr>
          <a:lstStyle/>
          <a:p>
            <a:pPr algn="l"/>
            <a:r>
              <a:rPr lang="en-US" sz="3600" dirty="0" smtClean="0">
                <a:solidFill>
                  <a:srgbClr val="FF0000"/>
                </a:solidFill>
                <a:sym typeface="Wingdings" panose="05000000000000000000" pitchFamily="2" charset="2"/>
              </a:rPr>
              <a:t></a:t>
            </a:r>
            <a:endParaRPr lang="en-US" sz="3600" dirty="0">
              <a:solidFill>
                <a:srgbClr val="FF0000"/>
              </a:solidFill>
            </a:endParaRPr>
          </a:p>
        </p:txBody>
      </p:sp>
      <p:pic>
        <p:nvPicPr>
          <p:cNvPr id="52" name="Image 51"/>
          <p:cNvPicPr>
            <a:picLocks noChangeAspect="1"/>
          </p:cNvPicPr>
          <p:nvPr/>
        </p:nvPicPr>
        <p:blipFill>
          <a:blip r:embed="rId12"/>
          <a:stretch>
            <a:fillRect/>
          </a:stretch>
        </p:blipFill>
        <p:spPr>
          <a:xfrm>
            <a:off x="6626416" y="2867959"/>
            <a:ext cx="363894" cy="363894"/>
          </a:xfrm>
          <a:prstGeom prst="rect">
            <a:avLst/>
          </a:prstGeom>
        </p:spPr>
      </p:pic>
      <p:sp>
        <p:nvSpPr>
          <p:cNvPr id="57" name="ZoneTexte 56"/>
          <p:cNvSpPr txBox="1"/>
          <p:nvPr/>
        </p:nvSpPr>
        <p:spPr>
          <a:xfrm>
            <a:off x="6688624" y="3805559"/>
            <a:ext cx="301686" cy="369332"/>
          </a:xfrm>
          <a:prstGeom prst="rect">
            <a:avLst/>
          </a:prstGeom>
          <a:noFill/>
        </p:spPr>
        <p:txBody>
          <a:bodyPr wrap="none" rtlCol="0">
            <a:spAutoFit/>
          </a:bodyPr>
          <a:lstStyle/>
          <a:p>
            <a:pPr algn="l"/>
            <a:r>
              <a:rPr lang="en-US" sz="1800" dirty="0"/>
              <a:t>0</a:t>
            </a:r>
          </a:p>
        </p:txBody>
      </p:sp>
      <p:sp>
        <p:nvSpPr>
          <p:cNvPr id="58" name="ZoneTexte 57"/>
          <p:cNvSpPr txBox="1"/>
          <p:nvPr/>
        </p:nvSpPr>
        <p:spPr>
          <a:xfrm>
            <a:off x="7222268" y="3315600"/>
            <a:ext cx="301686" cy="369332"/>
          </a:xfrm>
          <a:prstGeom prst="rect">
            <a:avLst/>
          </a:prstGeom>
          <a:noFill/>
        </p:spPr>
        <p:txBody>
          <a:bodyPr wrap="none" rtlCol="0">
            <a:spAutoFit/>
          </a:bodyPr>
          <a:lstStyle/>
          <a:p>
            <a:pPr algn="l"/>
            <a:r>
              <a:rPr lang="en-US" sz="1800" dirty="0"/>
              <a:t>0</a:t>
            </a:r>
          </a:p>
        </p:txBody>
      </p:sp>
      <p:sp>
        <p:nvSpPr>
          <p:cNvPr id="59" name="ZoneTexte 58"/>
          <p:cNvSpPr txBox="1"/>
          <p:nvPr/>
        </p:nvSpPr>
        <p:spPr>
          <a:xfrm>
            <a:off x="7241757" y="3805559"/>
            <a:ext cx="301686" cy="369332"/>
          </a:xfrm>
          <a:prstGeom prst="rect">
            <a:avLst/>
          </a:prstGeom>
          <a:noFill/>
        </p:spPr>
        <p:txBody>
          <a:bodyPr wrap="none" rtlCol="0">
            <a:spAutoFit/>
          </a:bodyPr>
          <a:lstStyle/>
          <a:p>
            <a:pPr algn="l"/>
            <a:r>
              <a:rPr lang="en-US" sz="1800" dirty="0"/>
              <a:t>2</a:t>
            </a:r>
          </a:p>
        </p:txBody>
      </p:sp>
      <p:sp>
        <p:nvSpPr>
          <p:cNvPr id="60" name="ZoneTexte 59"/>
          <p:cNvSpPr txBox="1"/>
          <p:nvPr/>
        </p:nvSpPr>
        <p:spPr>
          <a:xfrm>
            <a:off x="7769303" y="3315600"/>
            <a:ext cx="301686" cy="369332"/>
          </a:xfrm>
          <a:prstGeom prst="rect">
            <a:avLst/>
          </a:prstGeom>
          <a:noFill/>
        </p:spPr>
        <p:txBody>
          <a:bodyPr wrap="none" rtlCol="0">
            <a:spAutoFit/>
          </a:bodyPr>
          <a:lstStyle/>
          <a:p>
            <a:pPr algn="l"/>
            <a:r>
              <a:rPr lang="en-US" sz="1800" dirty="0"/>
              <a:t>0</a:t>
            </a:r>
          </a:p>
        </p:txBody>
      </p:sp>
      <p:sp>
        <p:nvSpPr>
          <p:cNvPr id="61" name="ZoneTexte 60"/>
          <p:cNvSpPr txBox="1"/>
          <p:nvPr/>
        </p:nvSpPr>
        <p:spPr>
          <a:xfrm>
            <a:off x="8326602" y="3315600"/>
            <a:ext cx="301686" cy="369332"/>
          </a:xfrm>
          <a:prstGeom prst="rect">
            <a:avLst/>
          </a:prstGeom>
          <a:noFill/>
        </p:spPr>
        <p:txBody>
          <a:bodyPr wrap="none" rtlCol="0">
            <a:spAutoFit/>
          </a:bodyPr>
          <a:lstStyle/>
          <a:p>
            <a:pPr algn="l"/>
            <a:r>
              <a:rPr lang="en-US" sz="1800" dirty="0"/>
              <a:t>2</a:t>
            </a:r>
          </a:p>
        </p:txBody>
      </p:sp>
      <p:sp>
        <p:nvSpPr>
          <p:cNvPr id="62" name="ZoneTexte 61"/>
          <p:cNvSpPr txBox="1"/>
          <p:nvPr/>
        </p:nvSpPr>
        <p:spPr>
          <a:xfrm>
            <a:off x="7769303" y="3805988"/>
            <a:ext cx="301686" cy="369332"/>
          </a:xfrm>
          <a:prstGeom prst="rect">
            <a:avLst/>
          </a:prstGeom>
          <a:noFill/>
        </p:spPr>
        <p:txBody>
          <a:bodyPr wrap="none" rtlCol="0">
            <a:spAutoFit/>
          </a:bodyPr>
          <a:lstStyle/>
          <a:p>
            <a:pPr algn="l"/>
            <a:r>
              <a:rPr lang="en-US" sz="1800" dirty="0"/>
              <a:t>4</a:t>
            </a:r>
          </a:p>
        </p:txBody>
      </p:sp>
      <p:sp>
        <p:nvSpPr>
          <p:cNvPr id="63" name="ZoneTexte 62"/>
          <p:cNvSpPr txBox="1"/>
          <p:nvPr/>
        </p:nvSpPr>
        <p:spPr>
          <a:xfrm>
            <a:off x="8318081" y="3805809"/>
            <a:ext cx="301686" cy="369332"/>
          </a:xfrm>
          <a:prstGeom prst="rect">
            <a:avLst/>
          </a:prstGeom>
          <a:noFill/>
        </p:spPr>
        <p:txBody>
          <a:bodyPr wrap="none" rtlCol="0">
            <a:spAutoFit/>
          </a:bodyPr>
          <a:lstStyle/>
          <a:p>
            <a:pPr algn="l"/>
            <a:r>
              <a:rPr lang="en-US" sz="1800" dirty="0"/>
              <a:t>0</a:t>
            </a:r>
          </a:p>
        </p:txBody>
      </p:sp>
      <p:grpSp>
        <p:nvGrpSpPr>
          <p:cNvPr id="72" name="Groupe 71"/>
          <p:cNvGrpSpPr/>
          <p:nvPr/>
        </p:nvGrpSpPr>
        <p:grpSpPr>
          <a:xfrm>
            <a:off x="6531796" y="3241379"/>
            <a:ext cx="2213695" cy="1051629"/>
            <a:chOff x="6531796" y="3241379"/>
            <a:chExt cx="2213695" cy="1051629"/>
          </a:xfrm>
        </p:grpSpPr>
        <p:sp>
          <p:nvSpPr>
            <p:cNvPr id="65" name="Rectangle 64"/>
            <p:cNvSpPr/>
            <p:nvPr/>
          </p:nvSpPr>
          <p:spPr>
            <a:xfrm>
              <a:off x="6531796" y="3252732"/>
              <a:ext cx="2213695" cy="1028923"/>
            </a:xfrm>
            <a:prstGeom prst="rect">
              <a:avLst/>
            </a:pr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Connecteur droit 66"/>
            <p:cNvCxnSpPr>
              <a:stCxn id="65" idx="1"/>
              <a:endCxn id="65" idx="3"/>
            </p:cNvCxnSpPr>
            <p:nvPr/>
          </p:nvCxnSpPr>
          <p:spPr>
            <a:xfrm>
              <a:off x="6531796" y="3767194"/>
              <a:ext cx="2213695" cy="0"/>
            </a:xfrm>
            <a:prstGeom prst="line">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Connecteur droit 68"/>
            <p:cNvCxnSpPr/>
            <p:nvPr/>
          </p:nvCxnSpPr>
          <p:spPr>
            <a:xfrm>
              <a:off x="7084929" y="3241379"/>
              <a:ext cx="0" cy="1049802"/>
            </a:xfrm>
            <a:prstGeom prst="line">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 name="Connecteur droit 69"/>
            <p:cNvCxnSpPr/>
            <p:nvPr/>
          </p:nvCxnSpPr>
          <p:spPr>
            <a:xfrm>
              <a:off x="8192358" y="3243206"/>
              <a:ext cx="0" cy="1049802"/>
            </a:xfrm>
            <a:prstGeom prst="line">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1" name="Connecteur droit 70"/>
            <p:cNvCxnSpPr/>
            <p:nvPr/>
          </p:nvCxnSpPr>
          <p:spPr>
            <a:xfrm>
              <a:off x="7641153" y="3241940"/>
              <a:ext cx="0" cy="1049802"/>
            </a:xfrm>
            <a:prstGeom prst="line">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73" name="ZoneTexte 72"/>
          <p:cNvSpPr txBox="1"/>
          <p:nvPr/>
        </p:nvSpPr>
        <p:spPr>
          <a:xfrm>
            <a:off x="6663742" y="3316027"/>
            <a:ext cx="301686" cy="369332"/>
          </a:xfrm>
          <a:prstGeom prst="rect">
            <a:avLst/>
          </a:prstGeom>
          <a:noFill/>
        </p:spPr>
        <p:txBody>
          <a:bodyPr wrap="none" rtlCol="0">
            <a:spAutoFit/>
          </a:bodyPr>
          <a:lstStyle/>
          <a:p>
            <a:pPr algn="l"/>
            <a:r>
              <a:rPr lang="en-US" sz="1800" dirty="0" smtClean="0"/>
              <a:t>1</a:t>
            </a:r>
            <a:endParaRPr lang="en-US" sz="1800" dirty="0"/>
          </a:p>
        </p:txBody>
      </p:sp>
      <mc:AlternateContent xmlns:mc="http://schemas.openxmlformats.org/markup-compatibility/2006" xmlns:a14="http://schemas.microsoft.com/office/drawing/2010/main">
        <mc:Choice Requires="a14">
          <p:sp>
            <p:nvSpPr>
              <p:cNvPr id="74" name="ZoneTexte 73"/>
              <p:cNvSpPr txBox="1"/>
              <p:nvPr/>
            </p:nvSpPr>
            <p:spPr>
              <a:xfrm>
                <a:off x="6456600" y="4281416"/>
                <a:ext cx="1324850" cy="338554"/>
              </a:xfrm>
              <a:prstGeom prst="rect">
                <a:avLst/>
              </a:prstGeom>
              <a:noFill/>
            </p:spPr>
            <p:txBody>
              <a:bodyPr wrap="none" rtlCol="0">
                <a:spAutoFit/>
              </a:bodyPr>
              <a:lstStyle/>
              <a:p>
                <a:pPr algn="l"/>
                <a:r>
                  <a:rPr lang="en-US" sz="1600" dirty="0" smtClean="0"/>
                  <a:t>Ex. de </a:t>
                </a:r>
                <a14:m>
                  <m:oMath xmlns:m="http://schemas.openxmlformats.org/officeDocument/2006/math">
                    <m:r>
                      <a:rPr lang="fr-FR" sz="1600" b="0" i="1" smtClean="0">
                        <a:latin typeface="Cambria Math" panose="02040503050406030204" pitchFamily="18" charset="0"/>
                      </a:rPr>
                      <m:t>𝐿</m:t>
                    </m:r>
                    <m:r>
                      <a:rPr lang="fr-FR" sz="1600" b="0" i="1" smtClean="0">
                        <a:latin typeface="Cambria Math" panose="02040503050406030204" pitchFamily="18" charset="0"/>
                      </a:rPr>
                      <m:t>(</m:t>
                    </m:r>
                    <m:r>
                      <a:rPr lang="fr-FR" sz="1600" b="0" i="1" smtClean="0">
                        <a:solidFill>
                          <a:srgbClr val="C00000"/>
                        </a:solidFill>
                        <a:latin typeface="Cambria Math" panose="02040503050406030204" pitchFamily="18" charset="0"/>
                      </a:rPr>
                      <m:t>𝑦</m:t>
                    </m:r>
                    <m:r>
                      <a:rPr lang="fr-FR" sz="1600" b="0" i="1" smtClean="0">
                        <a:latin typeface="Cambria Math" panose="02040503050406030204" pitchFamily="18" charset="0"/>
                      </a:rPr>
                      <m:t>,</m:t>
                    </m:r>
                    <m:r>
                      <a:rPr lang="fr-FR" sz="1600" b="0" i="1" smtClean="0">
                        <a:solidFill>
                          <a:schemeClr val="accent2">
                            <a:lumMod val="75000"/>
                          </a:schemeClr>
                        </a:solidFill>
                        <a:latin typeface="Cambria Math" panose="02040503050406030204" pitchFamily="18" charset="0"/>
                      </a:rPr>
                      <m:t>𝑎</m:t>
                    </m:r>
                    <m:r>
                      <a:rPr lang="fr-FR" sz="1600" b="0" i="1" smtClean="0">
                        <a:latin typeface="Cambria Math" panose="02040503050406030204" pitchFamily="18" charset="0"/>
                      </a:rPr>
                      <m:t>)</m:t>
                    </m:r>
                  </m:oMath>
                </a14:m>
                <a:endParaRPr lang="en-US" sz="1600" dirty="0"/>
              </a:p>
            </p:txBody>
          </p:sp>
        </mc:Choice>
        <mc:Fallback xmlns="">
          <p:sp>
            <p:nvSpPr>
              <p:cNvPr id="74" name="ZoneTexte 73"/>
              <p:cNvSpPr txBox="1">
                <a:spLocks noRot="1" noChangeAspect="1" noMove="1" noResize="1" noEditPoints="1" noAdjustHandles="1" noChangeArrowheads="1" noChangeShapeType="1" noTextEdit="1"/>
              </p:cNvSpPr>
              <p:nvPr/>
            </p:nvSpPr>
            <p:spPr>
              <a:xfrm>
                <a:off x="6456600" y="4281416"/>
                <a:ext cx="1324850" cy="338554"/>
              </a:xfrm>
              <a:prstGeom prst="rect">
                <a:avLst/>
              </a:prstGeom>
              <a:blipFill>
                <a:blip r:embed="rId13"/>
                <a:stretch>
                  <a:fillRect l="-2304" t="-5357" b="-21429"/>
                </a:stretch>
              </a:blipFill>
            </p:spPr>
            <p:txBody>
              <a:bodyPr/>
              <a:lstStyle/>
              <a:p>
                <a:r>
                  <a:rPr lang="en-US">
                    <a:noFill/>
                  </a:rPr>
                  <a:t> </a:t>
                </a:r>
              </a:p>
            </p:txBody>
          </p:sp>
        </mc:Fallback>
      </mc:AlternateContent>
      <p:sp>
        <p:nvSpPr>
          <p:cNvPr id="75" name="Rectangle 74"/>
          <p:cNvSpPr/>
          <p:nvPr/>
        </p:nvSpPr>
        <p:spPr>
          <a:xfrm>
            <a:off x="182045" y="832368"/>
            <a:ext cx="8674689" cy="1389260"/>
          </a:xfrm>
          <a:prstGeom prst="rect">
            <a:avLst/>
          </a:prstGeom>
          <a:noFill/>
          <a:ln w="34925">
            <a:solidFill>
              <a:srgbClr val="C00000">
                <a:alpha val="6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3941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9">
                                            <p:txEl>
                                              <p:pRg st="2" end="2"/>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9">
                                            <p:txEl>
                                              <p:pRg st="3" end="3"/>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9">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6" grpId="0"/>
      <p:bldP spid="41" grpId="0"/>
      <p:bldP spid="42" grpId="0"/>
      <p:bldP spid="19" grpId="0"/>
      <p:bldP spid="57" grpId="0"/>
      <p:bldP spid="58" grpId="0"/>
      <p:bldP spid="59" grpId="0"/>
      <p:bldP spid="60" grpId="0"/>
      <p:bldP spid="61" grpId="0"/>
      <p:bldP spid="62" grpId="0"/>
      <p:bldP spid="63" grpId="0"/>
      <p:bldP spid="73" grpId="0"/>
      <p:bldP spid="74" grpId="0"/>
      <p:bldP spid="7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p>
            <a:pPr algn="ctr"/>
            <a:fld id="{854A34C9-9A4B-6445-85E1-F779B5E87362}" type="slidenum">
              <a:rPr lang="fr-FR" sz="1000">
                <a:solidFill>
                  <a:schemeClr val="bg1"/>
                </a:solidFill>
                <a:latin typeface="Arial" charset="0"/>
                <a:ea typeface="Arial" charset="0"/>
                <a:cs typeface="Arial" charset="0"/>
              </a:rPr>
              <a:pPr algn="ctr"/>
              <a:t>9</a:t>
            </a:fld>
            <a:endParaRPr lang="fr-FR" sz="1000" dirty="0">
              <a:solidFill>
                <a:schemeClr val="bg1"/>
              </a:solidFill>
              <a:latin typeface="Arial" charset="0"/>
              <a:ea typeface="Arial" charset="0"/>
              <a:cs typeface="Arial" charset="0"/>
            </a:endParaRPr>
          </a:p>
        </p:txBody>
      </p:sp>
      <p:sp>
        <p:nvSpPr>
          <p:cNvPr id="3" name="Titre 2"/>
          <p:cNvSpPr>
            <a:spLocks noGrp="1"/>
          </p:cNvSpPr>
          <p:nvPr>
            <p:ph type="title"/>
          </p:nvPr>
        </p:nvSpPr>
        <p:spPr>
          <a:xfrm>
            <a:off x="1107440" y="86020"/>
            <a:ext cx="7789671" cy="599509"/>
          </a:xfrm>
        </p:spPr>
        <p:txBody>
          <a:bodyPr/>
          <a:lstStyle/>
          <a:p>
            <a:r>
              <a:rPr lang="fr-FR" dirty="0" smtClean="0">
                <a:solidFill>
                  <a:schemeClr val="tx1"/>
                </a:solidFill>
              </a:rPr>
              <a:t>Inférence bayésienne</a:t>
            </a:r>
            <a:r>
              <a:rPr lang="fr-FR" dirty="0">
                <a:solidFill>
                  <a:schemeClr val="tx1"/>
                </a:solidFill>
              </a:rPr>
              <a:t/>
            </a:r>
            <a:br>
              <a:rPr lang="fr-FR" dirty="0">
                <a:solidFill>
                  <a:schemeClr val="tx1"/>
                </a:solidFill>
              </a:rPr>
            </a:br>
            <a:r>
              <a:rPr lang="fr-FR" sz="1800" dirty="0">
                <a:solidFill>
                  <a:schemeClr val="tx1"/>
                </a:solidFill>
              </a:rPr>
              <a:t>○ ○ ○ ○ </a:t>
            </a:r>
            <a:r>
              <a:rPr lang="fr-FR" sz="1800" dirty="0" smtClean="0">
                <a:solidFill>
                  <a:schemeClr val="tx1"/>
                </a:solidFill>
              </a:rPr>
              <a:t>● ○ </a:t>
            </a:r>
            <a:r>
              <a:rPr lang="fr-FR" sz="1800" dirty="0">
                <a:solidFill>
                  <a:schemeClr val="tx1"/>
                </a:solidFill>
              </a:rPr>
              <a:t>○ ○ ○ ○ ○ ○ ○ ○ </a:t>
            </a:r>
            <a:r>
              <a:rPr lang="fr-FR" sz="1800" dirty="0" smtClean="0">
                <a:solidFill>
                  <a:schemeClr val="tx1"/>
                </a:solidFill>
              </a:rPr>
              <a:t>Cas de la classification binaire</a:t>
            </a:r>
            <a:endParaRPr lang="en-US" sz="1800" dirty="0">
              <a:solidFill>
                <a:schemeClr val="tx1"/>
              </a:solidFill>
            </a:endParaRPr>
          </a:p>
        </p:txBody>
      </p:sp>
      <mc:AlternateContent xmlns:mc="http://schemas.openxmlformats.org/markup-compatibility/2006" xmlns:a14="http://schemas.microsoft.com/office/drawing/2010/main">
        <mc:Choice Requires="a14">
          <p:sp>
            <p:nvSpPr>
              <p:cNvPr id="24" name="Espace réservé du contenu 4"/>
              <p:cNvSpPr txBox="1">
                <a:spLocks/>
              </p:cNvSpPr>
              <p:nvPr/>
            </p:nvSpPr>
            <p:spPr>
              <a:xfrm>
                <a:off x="136609" y="773396"/>
                <a:ext cx="8760502" cy="4572111"/>
              </a:xfrm>
              <a:prstGeom prst="rect">
                <a:avLst/>
              </a:prstGeom>
            </p:spPr>
            <p:txBody>
              <a:bodyPr vert="horz" wrap="square" lIns="127723" tIns="63862" rIns="127723" bIns="63862" rtlCol="0">
                <a:spAutoFit/>
              </a:bodyPr>
              <a:lstStyle>
                <a:lvl1pPr marL="239481" indent="-239481" algn="l" defTabSz="957925" rtl="0" eaLnBrk="1" latinLnBrk="0" hangingPunct="1">
                  <a:lnSpc>
                    <a:spcPct val="100000"/>
                  </a:lnSpc>
                  <a:spcBef>
                    <a:spcPts val="0"/>
                  </a:spcBef>
                  <a:buClr>
                    <a:srgbClr val="548235"/>
                  </a:buClr>
                  <a:buSzPct val="80000"/>
                  <a:buFont typeface="Wingdings 3" panose="05040102010807070707" pitchFamily="18" charset="2"/>
                  <a:buChar char=""/>
                  <a:defRPr sz="1800" b="1" kern="1200">
                    <a:solidFill>
                      <a:schemeClr val="bg2">
                        <a:lumMod val="50000"/>
                      </a:schemeClr>
                    </a:solidFill>
                    <a:latin typeface="Calibri" charset="0"/>
                    <a:ea typeface="Calibri" charset="0"/>
                    <a:cs typeface="Calibri" charset="0"/>
                  </a:defRPr>
                </a:lvl1pPr>
                <a:lvl2pPr marL="718444" indent="-239481" algn="l" defTabSz="957925" rtl="0" eaLnBrk="1" latinLnBrk="0" hangingPunct="1">
                  <a:lnSpc>
                    <a:spcPct val="100000"/>
                  </a:lnSpc>
                  <a:spcBef>
                    <a:spcPts val="0"/>
                  </a:spcBef>
                  <a:buClr>
                    <a:srgbClr val="548235"/>
                  </a:buClr>
                  <a:buFont typeface="Calibri" panose="020F0502020204030204" pitchFamily="34" charset="0"/>
                  <a:buChar char="-"/>
                  <a:defRPr sz="1600" kern="1200">
                    <a:solidFill>
                      <a:schemeClr val="bg2">
                        <a:lumMod val="50000"/>
                      </a:schemeClr>
                    </a:solidFill>
                    <a:latin typeface="Calibri" charset="0"/>
                    <a:ea typeface="Calibri" charset="0"/>
                    <a:cs typeface="Calibri" charset="0"/>
                  </a:defRPr>
                </a:lvl2pPr>
                <a:lvl3pPr marL="1197407" indent="-239481" algn="l" defTabSz="957925" rtl="0" eaLnBrk="1" latinLnBrk="0" hangingPunct="1">
                  <a:lnSpc>
                    <a:spcPct val="100000"/>
                  </a:lnSpc>
                  <a:spcBef>
                    <a:spcPts val="0"/>
                  </a:spcBef>
                  <a:buClr>
                    <a:srgbClr val="548235"/>
                  </a:buClr>
                  <a:buFont typeface="Wingdings" panose="05000000000000000000" pitchFamily="2" charset="2"/>
                  <a:buChar char="§"/>
                  <a:defRPr sz="1400" kern="1200">
                    <a:solidFill>
                      <a:schemeClr val="bg2">
                        <a:lumMod val="50000"/>
                      </a:schemeClr>
                    </a:solidFill>
                    <a:latin typeface="Calibri" charset="0"/>
                    <a:ea typeface="Calibri" charset="0"/>
                    <a:cs typeface="Calibri" charset="0"/>
                  </a:defRPr>
                </a:lvl3pPr>
                <a:lvl4pPr marL="1676370" indent="-239481" algn="l" defTabSz="957925" rtl="0" eaLnBrk="1" latinLnBrk="0" hangingPunct="1">
                  <a:lnSpc>
                    <a:spcPct val="100000"/>
                  </a:lnSpc>
                  <a:spcBef>
                    <a:spcPts val="0"/>
                  </a:spcBef>
                  <a:buClr>
                    <a:srgbClr val="548235"/>
                  </a:buClr>
                  <a:buFont typeface="Calibri" panose="020F0502020204030204" pitchFamily="34" charset="0"/>
                  <a:buChar char="-"/>
                  <a:defRPr sz="1200" kern="1200">
                    <a:solidFill>
                      <a:schemeClr val="bg2">
                        <a:lumMod val="50000"/>
                      </a:schemeClr>
                    </a:solidFill>
                    <a:latin typeface="Calibri" charset="0"/>
                    <a:ea typeface="Calibri" charset="0"/>
                    <a:cs typeface="Calibri" charset="0"/>
                  </a:defRPr>
                </a:lvl4pPr>
                <a:lvl5pPr marL="2155332" indent="-239481" algn="l" defTabSz="957925" rtl="0" eaLnBrk="1" latinLnBrk="0" hangingPunct="1">
                  <a:lnSpc>
                    <a:spcPct val="100000"/>
                  </a:lnSpc>
                  <a:spcBef>
                    <a:spcPts val="0"/>
                  </a:spcBef>
                  <a:buClr>
                    <a:srgbClr val="548235"/>
                  </a:buClr>
                  <a:buFont typeface="Wingdings" panose="05000000000000000000" pitchFamily="2" charset="2"/>
                  <a:buChar char="§"/>
                  <a:defRPr sz="1200" kern="1200">
                    <a:solidFill>
                      <a:schemeClr val="bg2">
                        <a:lumMod val="50000"/>
                      </a:schemeClr>
                    </a:solidFill>
                    <a:latin typeface="Calibri" charset="0"/>
                    <a:ea typeface="Calibri" charset="0"/>
                    <a:cs typeface="Calibri" charset="0"/>
                  </a:defRPr>
                </a:lvl5pPr>
                <a:lvl6pPr marL="2634295"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6pPr>
                <a:lvl7pPr marL="3113258"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7pPr>
                <a:lvl8pPr marL="3592220"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8pPr>
                <a:lvl9pPr marL="4071183"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9pPr>
              </a:lstStyle>
              <a:p>
                <a:pPr marL="0" indent="0" algn="just">
                  <a:buFont typeface="Wingdings 3" panose="05040102010807070707" pitchFamily="18" charset="2"/>
                  <a:buNone/>
                </a:pPr>
                <a:r>
                  <a:rPr lang="fr-FR" dirty="0" smtClean="0">
                    <a:solidFill>
                      <a:schemeClr val="tx1"/>
                    </a:solidFill>
                  </a:rPr>
                  <a:t>Classification binaire par la règle de décision de Bayes </a:t>
                </a:r>
              </a:p>
              <a:p>
                <a:pPr marL="0" indent="0" algn="just">
                  <a:buFont typeface="Wingdings 3" panose="05040102010807070707" pitchFamily="18" charset="2"/>
                  <a:buNone/>
                </a:pPr>
                <a:r>
                  <a:rPr lang="fr-FR" b="0" dirty="0" smtClean="0">
                    <a:solidFill>
                      <a:schemeClr val="tx1"/>
                    </a:solidFill>
                  </a:rPr>
                  <a:t>Véritable classe : </a:t>
                </a:r>
                <a14:m>
                  <m:oMath xmlns:m="http://schemas.openxmlformats.org/officeDocument/2006/math">
                    <m:r>
                      <a:rPr lang="fr-FR" b="0" i="1" smtClean="0">
                        <a:solidFill>
                          <a:srgbClr val="C00000"/>
                        </a:solidFill>
                        <a:latin typeface="Cambria Math" panose="02040503050406030204" pitchFamily="18" charset="0"/>
                      </a:rPr>
                      <m:t>𝑦</m:t>
                    </m:r>
                    <m:r>
                      <a:rPr lang="fr-FR" b="0" i="1" smtClean="0">
                        <a:solidFill>
                          <a:srgbClr val="C00000"/>
                        </a:solidFill>
                        <a:latin typeface="Cambria Math" panose="02040503050406030204" pitchFamily="18" charset="0"/>
                      </a:rPr>
                      <m:t>∈</m:t>
                    </m:r>
                    <m:r>
                      <a:rPr lang="fr-FR" b="0" i="1" smtClean="0">
                        <a:solidFill>
                          <a:srgbClr val="C00000"/>
                        </a:solidFill>
                        <a:latin typeface="Cambria Math" panose="02040503050406030204" pitchFamily="18" charset="0"/>
                        <a:ea typeface="Cambria Math" panose="02040503050406030204" pitchFamily="18" charset="0"/>
                      </a:rPr>
                      <m:t>𝒴</m:t>
                    </m:r>
                  </m:oMath>
                </a14:m>
                <a:endParaRPr lang="fr-FR" b="0" dirty="0" smtClean="0">
                  <a:solidFill>
                    <a:srgbClr val="C00000"/>
                  </a:solidFill>
                </a:endParaRPr>
              </a:p>
              <a:p>
                <a:pPr marL="0" indent="0" algn="just">
                  <a:buFont typeface="Wingdings 3" panose="05040102010807070707" pitchFamily="18" charset="2"/>
                  <a:buNone/>
                </a:pPr>
                <a:r>
                  <a:rPr lang="fr-FR" b="0" dirty="0" smtClean="0">
                    <a:solidFill>
                      <a:schemeClr val="tx1"/>
                    </a:solidFill>
                  </a:rPr>
                  <a:t>Classe prédite : </a:t>
                </a:r>
                <a14:m>
                  <m:oMath xmlns:m="http://schemas.openxmlformats.org/officeDocument/2006/math">
                    <m:r>
                      <a:rPr lang="fr-FR" b="0" i="1" smtClean="0">
                        <a:solidFill>
                          <a:schemeClr val="accent2">
                            <a:lumMod val="75000"/>
                          </a:schemeClr>
                        </a:solidFill>
                        <a:latin typeface="Cambria Math" panose="02040503050406030204" pitchFamily="18" charset="0"/>
                      </a:rPr>
                      <m:t>𝑎</m:t>
                    </m:r>
                    <m:r>
                      <a:rPr lang="fr-FR" b="0" i="1" smtClean="0">
                        <a:solidFill>
                          <a:schemeClr val="accent2">
                            <a:lumMod val="75000"/>
                          </a:schemeClr>
                        </a:solidFill>
                        <a:latin typeface="Cambria Math" panose="02040503050406030204" pitchFamily="18" charset="0"/>
                      </a:rPr>
                      <m:t>∈</m:t>
                    </m:r>
                    <m:r>
                      <a:rPr lang="fr-FR" b="0" i="1" smtClean="0">
                        <a:solidFill>
                          <a:schemeClr val="accent2">
                            <a:lumMod val="75000"/>
                          </a:schemeClr>
                        </a:solidFill>
                        <a:latin typeface="Cambria Math" panose="02040503050406030204" pitchFamily="18" charset="0"/>
                      </a:rPr>
                      <m:t>𝒜</m:t>
                    </m:r>
                  </m:oMath>
                </a14:m>
                <a:endParaRPr lang="fr-FR" b="0" dirty="0" smtClean="0">
                  <a:solidFill>
                    <a:schemeClr val="tx1"/>
                  </a:solidFill>
                </a:endParaRPr>
              </a:p>
              <a:p>
                <a:pPr marL="0" indent="0" algn="just">
                  <a:buFont typeface="Wingdings 3" panose="05040102010807070707" pitchFamily="18" charset="2"/>
                  <a:buNone/>
                </a:pPr>
                <a:r>
                  <a:rPr lang="fr-FR" b="0" dirty="0" smtClean="0">
                    <a:solidFill>
                      <a:schemeClr val="tx1"/>
                    </a:solidFill>
                  </a:rPr>
                  <a:t>Fonction de coût : </a:t>
                </a:r>
                <a14:m>
                  <m:oMath xmlns:m="http://schemas.openxmlformats.org/officeDocument/2006/math">
                    <m:r>
                      <a:rPr lang="fr-FR" b="0" i="1" smtClean="0">
                        <a:solidFill>
                          <a:schemeClr val="tx1"/>
                        </a:solidFill>
                        <a:latin typeface="Cambria Math" panose="02040503050406030204" pitchFamily="18" charset="0"/>
                      </a:rPr>
                      <m:t>𝐿</m:t>
                    </m:r>
                    <m:d>
                      <m:dPr>
                        <m:ctrlPr>
                          <a:rPr lang="fr-FR" b="0" i="1" smtClean="0">
                            <a:solidFill>
                              <a:schemeClr val="tx1"/>
                            </a:solidFill>
                            <a:latin typeface="Cambria Math" panose="02040503050406030204" pitchFamily="18" charset="0"/>
                          </a:rPr>
                        </m:ctrlPr>
                      </m:dPr>
                      <m:e>
                        <m:r>
                          <a:rPr lang="fr-FR" b="0" i="1" smtClean="0">
                            <a:solidFill>
                              <a:srgbClr val="C00000"/>
                            </a:solidFill>
                            <a:latin typeface="Cambria Math" panose="02040503050406030204" pitchFamily="18" charset="0"/>
                          </a:rPr>
                          <m:t>𝑐</m:t>
                        </m:r>
                        <m:r>
                          <a:rPr lang="fr-FR" b="0" i="1" smtClean="0">
                            <a:solidFill>
                              <a:schemeClr val="tx1"/>
                            </a:solidFill>
                            <a:latin typeface="Cambria Math" panose="02040503050406030204" pitchFamily="18" charset="0"/>
                          </a:rPr>
                          <m:t>,</m:t>
                        </m:r>
                        <m:r>
                          <a:rPr lang="fr-FR" b="0" i="1" smtClean="0">
                            <a:solidFill>
                              <a:schemeClr val="accent2">
                                <a:lumMod val="75000"/>
                              </a:schemeClr>
                            </a:solidFill>
                            <a:latin typeface="Cambria Math" panose="02040503050406030204" pitchFamily="18" charset="0"/>
                          </a:rPr>
                          <m:t>𝑘</m:t>
                        </m:r>
                      </m:e>
                    </m:d>
                    <m:r>
                      <a:rPr lang="fr-FR" b="0" i="1" smtClean="0">
                        <a:solidFill>
                          <a:schemeClr val="tx1"/>
                        </a:solidFill>
                        <a:latin typeface="Cambria Math" panose="02040503050406030204" pitchFamily="18" charset="0"/>
                      </a:rPr>
                      <m:t>=</m:t>
                    </m:r>
                    <m:sSub>
                      <m:sSubPr>
                        <m:ctrlPr>
                          <a:rPr lang="fr-FR" b="0" i="1" smtClean="0">
                            <a:solidFill>
                              <a:schemeClr val="tx1"/>
                            </a:solidFill>
                            <a:latin typeface="Cambria Math" panose="02040503050406030204" pitchFamily="18" charset="0"/>
                          </a:rPr>
                        </m:ctrlPr>
                      </m:sSubPr>
                      <m:e>
                        <m:r>
                          <a:rPr lang="fr-FR" b="0" i="1" smtClean="0">
                            <a:solidFill>
                              <a:schemeClr val="tx1"/>
                            </a:solidFill>
                            <a:latin typeface="Cambria Math" panose="02040503050406030204" pitchFamily="18" charset="0"/>
                          </a:rPr>
                          <m:t>𝜆</m:t>
                        </m:r>
                      </m:e>
                      <m:sub>
                        <m:r>
                          <a:rPr lang="fr-FR" b="0" i="1" smtClean="0">
                            <a:solidFill>
                              <a:schemeClr val="tx1"/>
                            </a:solidFill>
                            <a:latin typeface="Cambria Math" panose="02040503050406030204" pitchFamily="18" charset="0"/>
                          </a:rPr>
                          <m:t>𝑐𝑘</m:t>
                        </m:r>
                      </m:sub>
                    </m:sSub>
                  </m:oMath>
                </a14:m>
                <a:r>
                  <a:rPr lang="fr-FR" b="0" dirty="0" smtClean="0">
                    <a:solidFill>
                      <a:schemeClr val="tx1"/>
                    </a:solidFill>
                  </a:rPr>
                  <a:t> et </a:t>
                </a:r>
                <a14:m>
                  <m:oMath xmlns:m="http://schemas.openxmlformats.org/officeDocument/2006/math">
                    <m:sSub>
                      <m:sSubPr>
                        <m:ctrlPr>
                          <a:rPr lang="fr-FR" b="0" i="1" smtClean="0">
                            <a:solidFill>
                              <a:schemeClr val="tx1"/>
                            </a:solidFill>
                            <a:latin typeface="Cambria Math" panose="02040503050406030204" pitchFamily="18" charset="0"/>
                          </a:rPr>
                        </m:ctrlPr>
                      </m:sSubPr>
                      <m:e>
                        <m:r>
                          <a:rPr lang="fr-FR" b="0" i="1" smtClean="0">
                            <a:solidFill>
                              <a:schemeClr val="tx1"/>
                            </a:solidFill>
                            <a:latin typeface="Cambria Math" panose="02040503050406030204" pitchFamily="18" charset="0"/>
                          </a:rPr>
                          <m:t>𝜆</m:t>
                        </m:r>
                      </m:e>
                      <m:sub>
                        <m:r>
                          <a:rPr lang="fr-FR" b="0" i="1" smtClean="0">
                            <a:solidFill>
                              <a:schemeClr val="tx1"/>
                            </a:solidFill>
                            <a:latin typeface="Cambria Math" panose="02040503050406030204" pitchFamily="18" charset="0"/>
                          </a:rPr>
                          <m:t>𝑐𝑘</m:t>
                        </m:r>
                      </m:sub>
                    </m:sSub>
                    <m:r>
                      <a:rPr lang="fr-FR" b="0" i="1" smtClean="0">
                        <a:solidFill>
                          <a:schemeClr val="tx1"/>
                        </a:solidFill>
                        <a:latin typeface="Cambria Math" panose="02040503050406030204" pitchFamily="18" charset="0"/>
                      </a:rPr>
                      <m:t>&gt;</m:t>
                    </m:r>
                    <m:sSub>
                      <m:sSubPr>
                        <m:ctrlPr>
                          <a:rPr lang="fr-FR" b="0" i="1" smtClean="0">
                            <a:solidFill>
                              <a:schemeClr val="tx1"/>
                            </a:solidFill>
                            <a:latin typeface="Cambria Math" panose="02040503050406030204" pitchFamily="18" charset="0"/>
                          </a:rPr>
                        </m:ctrlPr>
                      </m:sSubPr>
                      <m:e>
                        <m:r>
                          <a:rPr lang="fr-FR" b="0" i="1" smtClean="0">
                            <a:solidFill>
                              <a:schemeClr val="tx1"/>
                            </a:solidFill>
                            <a:latin typeface="Cambria Math" panose="02040503050406030204" pitchFamily="18" charset="0"/>
                          </a:rPr>
                          <m:t>𝜆</m:t>
                        </m:r>
                      </m:e>
                      <m:sub>
                        <m:r>
                          <a:rPr lang="fr-FR" b="0" i="1" smtClean="0">
                            <a:solidFill>
                              <a:schemeClr val="tx1"/>
                            </a:solidFill>
                            <a:latin typeface="Cambria Math" panose="02040503050406030204" pitchFamily="18" charset="0"/>
                          </a:rPr>
                          <m:t>𝑐𝑐</m:t>
                        </m:r>
                      </m:sub>
                    </m:sSub>
                  </m:oMath>
                </a14:m>
                <a:r>
                  <a:rPr lang="fr-FR" b="0" dirty="0" smtClean="0">
                    <a:solidFill>
                      <a:schemeClr val="tx1"/>
                    </a:solidFill>
                  </a:rPr>
                  <a:t> pour </a:t>
                </a:r>
                <a14:m>
                  <m:oMath xmlns:m="http://schemas.openxmlformats.org/officeDocument/2006/math">
                    <m:r>
                      <a:rPr lang="fr-FR" b="0" i="1" smtClean="0">
                        <a:solidFill>
                          <a:schemeClr val="tx1"/>
                        </a:solidFill>
                        <a:latin typeface="Cambria Math" panose="02040503050406030204" pitchFamily="18" charset="0"/>
                      </a:rPr>
                      <m:t>𝑐</m:t>
                    </m:r>
                    <m:r>
                      <a:rPr lang="fr-FR" b="0" i="1" smtClean="0">
                        <a:solidFill>
                          <a:schemeClr val="tx1"/>
                        </a:solidFill>
                        <a:latin typeface="Cambria Math" panose="02040503050406030204" pitchFamily="18" charset="0"/>
                      </a:rPr>
                      <m:t>≠</m:t>
                    </m:r>
                    <m:r>
                      <a:rPr lang="fr-FR" b="0" i="1" smtClean="0">
                        <a:solidFill>
                          <a:schemeClr val="tx1"/>
                        </a:solidFill>
                        <a:latin typeface="Cambria Math" panose="02040503050406030204" pitchFamily="18" charset="0"/>
                      </a:rPr>
                      <m:t>𝑘</m:t>
                    </m:r>
                  </m:oMath>
                </a14:m>
                <a:r>
                  <a:rPr lang="fr-FR" b="0" dirty="0" smtClean="0">
                    <a:solidFill>
                      <a:schemeClr val="tx1"/>
                    </a:solidFill>
                  </a:rPr>
                  <a:t>.</a:t>
                </a:r>
              </a:p>
              <a:p>
                <a:pPr marL="0" indent="0" algn="just">
                  <a:buFont typeface="Wingdings 3" panose="05040102010807070707" pitchFamily="18" charset="2"/>
                  <a:buNone/>
                </a:pPr>
                <a:endParaRPr lang="fr-FR" b="0" dirty="0">
                  <a:solidFill>
                    <a:schemeClr val="tx1"/>
                  </a:solidFill>
                </a:endParaRPr>
              </a:p>
              <a:p>
                <a:pPr marL="0" indent="0" algn="just">
                  <a:buFont typeface="Wingdings 3" panose="05040102010807070707" pitchFamily="18" charset="2"/>
                  <a:buNone/>
                </a:pPr>
                <a:r>
                  <a:rPr lang="fr-FR" dirty="0" smtClean="0">
                    <a:solidFill>
                      <a:schemeClr val="tx1">
                        <a:lumMod val="50000"/>
                      </a:schemeClr>
                    </a:solidFill>
                  </a:rPr>
                  <a:t>Règle de décision </a:t>
                </a:r>
                <a:r>
                  <a:rPr lang="fr-FR" b="0" dirty="0" smtClean="0">
                    <a:solidFill>
                      <a:schemeClr val="tx1"/>
                    </a:solidFill>
                  </a:rPr>
                  <a:t>de Bayes :</a:t>
                </a:r>
                <a:endParaRPr lang="fr-FR" b="0" dirty="0">
                  <a:solidFill>
                    <a:schemeClr val="tx1"/>
                  </a:solidFill>
                </a:endParaRPr>
              </a:p>
              <a:p>
                <a:pPr marL="0" indent="0" algn="ctr">
                  <a:buFont typeface="Wingdings 3" panose="05040102010807070707" pitchFamily="18" charset="2"/>
                  <a:buNone/>
                </a:pPr>
                <a14:m>
                  <m:oMath xmlns:m="http://schemas.openxmlformats.org/officeDocument/2006/math">
                    <m:acc>
                      <m:accPr>
                        <m:chr m:val="̂"/>
                        <m:ctrlPr>
                          <a:rPr lang="fr-FR" b="0" i="1" smtClean="0">
                            <a:solidFill>
                              <a:schemeClr val="tx1"/>
                            </a:solidFill>
                            <a:latin typeface="Cambria Math" panose="02040503050406030204" pitchFamily="18" charset="0"/>
                          </a:rPr>
                        </m:ctrlPr>
                      </m:accPr>
                      <m:e>
                        <m:r>
                          <a:rPr lang="fr-FR" b="0" i="1" smtClean="0">
                            <a:solidFill>
                              <a:schemeClr val="tx1"/>
                            </a:solidFill>
                            <a:latin typeface="Cambria Math" panose="02040503050406030204" pitchFamily="18" charset="0"/>
                          </a:rPr>
                          <m:t>𝑦</m:t>
                        </m:r>
                      </m:e>
                    </m:acc>
                    <m:r>
                      <a:rPr lang="fr-FR" b="0" i="1" smtClean="0">
                        <a:solidFill>
                          <a:schemeClr val="tx1"/>
                        </a:solidFill>
                        <a:latin typeface="Cambria Math" panose="02040503050406030204" pitchFamily="18" charset="0"/>
                      </a:rPr>
                      <m:t>=</m:t>
                    </m:r>
                    <m:func>
                      <m:funcPr>
                        <m:ctrlPr>
                          <a:rPr lang="fr-FR" b="0" i="1" smtClean="0">
                            <a:solidFill>
                              <a:schemeClr val="tx1"/>
                            </a:solidFill>
                            <a:latin typeface="Cambria Math" panose="02040503050406030204" pitchFamily="18" charset="0"/>
                          </a:rPr>
                        </m:ctrlPr>
                      </m:funcPr>
                      <m:fName>
                        <m:sSub>
                          <m:sSubPr>
                            <m:ctrlPr>
                              <a:rPr lang="fr-FR" b="0" i="1" smtClean="0">
                                <a:solidFill>
                                  <a:schemeClr val="tx1"/>
                                </a:solidFill>
                                <a:latin typeface="Cambria Math" panose="02040503050406030204" pitchFamily="18" charset="0"/>
                              </a:rPr>
                            </m:ctrlPr>
                          </m:sSubPr>
                          <m:e>
                            <m:r>
                              <m:rPr>
                                <m:sty m:val="p"/>
                              </m:rPr>
                              <a:rPr lang="fr-FR" b="0" i="0" smtClean="0">
                                <a:solidFill>
                                  <a:schemeClr val="tx1"/>
                                </a:solidFill>
                                <a:latin typeface="Cambria Math" panose="02040503050406030204" pitchFamily="18" charset="0"/>
                              </a:rPr>
                              <m:t>argmin</m:t>
                            </m:r>
                          </m:e>
                          <m:sub>
                            <m:r>
                              <a:rPr lang="fr-FR" b="0" i="1" smtClean="0">
                                <a:solidFill>
                                  <a:schemeClr val="accent2">
                                    <a:lumMod val="75000"/>
                                  </a:schemeClr>
                                </a:solidFill>
                                <a:latin typeface="Cambria Math" panose="02040503050406030204" pitchFamily="18" charset="0"/>
                              </a:rPr>
                              <m:t>𝑘</m:t>
                            </m:r>
                            <m:r>
                              <a:rPr lang="fr-FR" b="0" i="1" smtClean="0">
                                <a:solidFill>
                                  <a:schemeClr val="accent2">
                                    <a:lumMod val="75000"/>
                                  </a:schemeClr>
                                </a:solidFill>
                                <a:latin typeface="Cambria Math" panose="02040503050406030204" pitchFamily="18" charset="0"/>
                              </a:rPr>
                              <m:t>∈⟦1,</m:t>
                            </m:r>
                            <m:r>
                              <a:rPr lang="fr-FR" b="0" i="1" smtClean="0">
                                <a:solidFill>
                                  <a:schemeClr val="accent2">
                                    <a:lumMod val="75000"/>
                                  </a:schemeClr>
                                </a:solidFill>
                                <a:latin typeface="Cambria Math" panose="02040503050406030204" pitchFamily="18" charset="0"/>
                              </a:rPr>
                              <m:t>𝐶</m:t>
                            </m:r>
                            <m:r>
                              <a:rPr lang="fr-FR" b="0" i="1" smtClean="0">
                                <a:solidFill>
                                  <a:schemeClr val="accent2">
                                    <a:lumMod val="75000"/>
                                  </a:schemeClr>
                                </a:solidFill>
                                <a:latin typeface="Cambria Math" panose="02040503050406030204" pitchFamily="18" charset="0"/>
                              </a:rPr>
                              <m:t>⟧</m:t>
                            </m:r>
                          </m:sub>
                        </m:sSub>
                      </m:fName>
                      <m:e>
                        <m:nary>
                          <m:naryPr>
                            <m:chr m:val="∑"/>
                            <m:ctrlPr>
                              <a:rPr lang="fr-FR" b="0" i="1" smtClean="0">
                                <a:solidFill>
                                  <a:schemeClr val="tx1"/>
                                </a:solidFill>
                                <a:latin typeface="Cambria Math" panose="02040503050406030204" pitchFamily="18" charset="0"/>
                              </a:rPr>
                            </m:ctrlPr>
                          </m:naryPr>
                          <m:sub>
                            <m:r>
                              <m:rPr>
                                <m:brk m:alnAt="23"/>
                              </m:rPr>
                              <a:rPr lang="fr-FR" b="0" i="1" smtClean="0">
                                <a:solidFill>
                                  <a:schemeClr val="tx1"/>
                                </a:solidFill>
                                <a:latin typeface="Cambria Math" panose="02040503050406030204" pitchFamily="18" charset="0"/>
                              </a:rPr>
                              <m:t>𝑐</m:t>
                            </m:r>
                            <m:r>
                              <a:rPr lang="fr-FR" b="0" i="1" smtClean="0">
                                <a:solidFill>
                                  <a:schemeClr val="tx1"/>
                                </a:solidFill>
                                <a:latin typeface="Cambria Math" panose="02040503050406030204" pitchFamily="18" charset="0"/>
                              </a:rPr>
                              <m:t>=1</m:t>
                            </m:r>
                          </m:sub>
                          <m:sup>
                            <m:r>
                              <a:rPr lang="fr-FR" b="0" i="1" smtClean="0">
                                <a:solidFill>
                                  <a:schemeClr val="tx1"/>
                                </a:solidFill>
                                <a:latin typeface="Cambria Math" panose="02040503050406030204" pitchFamily="18" charset="0"/>
                              </a:rPr>
                              <m:t>𝐶</m:t>
                            </m:r>
                          </m:sup>
                          <m:e>
                            <m:sSub>
                              <m:sSubPr>
                                <m:ctrlPr>
                                  <a:rPr lang="fr-FR" b="0" i="1" smtClean="0">
                                    <a:solidFill>
                                      <a:schemeClr val="tx1"/>
                                    </a:solidFill>
                                    <a:latin typeface="Cambria Math" panose="02040503050406030204" pitchFamily="18" charset="0"/>
                                  </a:rPr>
                                </m:ctrlPr>
                              </m:sSubPr>
                              <m:e>
                                <m:r>
                                  <a:rPr lang="fr-FR" b="0" i="1" smtClean="0">
                                    <a:solidFill>
                                      <a:schemeClr val="tx1"/>
                                    </a:solidFill>
                                    <a:latin typeface="Cambria Math" panose="02040503050406030204" pitchFamily="18" charset="0"/>
                                  </a:rPr>
                                  <m:t>𝜆</m:t>
                                </m:r>
                              </m:e>
                              <m:sub>
                                <m:r>
                                  <a:rPr lang="fr-FR" b="0" i="1" smtClean="0">
                                    <a:solidFill>
                                      <a:schemeClr val="tx1"/>
                                    </a:solidFill>
                                    <a:latin typeface="Cambria Math" panose="02040503050406030204" pitchFamily="18" charset="0"/>
                                  </a:rPr>
                                  <m:t>𝑐𝑘</m:t>
                                </m:r>
                              </m:sub>
                            </m:sSub>
                            <m:r>
                              <m:rPr>
                                <m:sty m:val="p"/>
                              </m:rPr>
                              <a:rPr lang="fr-FR" b="0" i="0" smtClean="0">
                                <a:solidFill>
                                  <a:schemeClr val="tx1"/>
                                </a:solidFill>
                                <a:latin typeface="Cambria Math" panose="02040503050406030204" pitchFamily="18" charset="0"/>
                              </a:rPr>
                              <m:t>P</m:t>
                            </m:r>
                            <m:r>
                              <a:rPr lang="fr-FR" b="0" i="1" smtClean="0">
                                <a:solidFill>
                                  <a:schemeClr val="tx1"/>
                                </a:solidFill>
                                <a:latin typeface="Cambria Math" panose="02040503050406030204" pitchFamily="18" charset="0"/>
                              </a:rPr>
                              <m:t>(</m:t>
                            </m:r>
                            <m:r>
                              <a:rPr lang="fr-FR" b="0" i="1" smtClean="0">
                                <a:solidFill>
                                  <a:schemeClr val="tx1"/>
                                </a:solidFill>
                                <a:latin typeface="Cambria Math" panose="02040503050406030204" pitchFamily="18" charset="0"/>
                              </a:rPr>
                              <m:t>𝑌</m:t>
                            </m:r>
                            <m:r>
                              <a:rPr lang="fr-FR" b="0" i="1" smtClean="0">
                                <a:solidFill>
                                  <a:schemeClr val="tx1"/>
                                </a:solidFill>
                                <a:latin typeface="Cambria Math" panose="02040503050406030204" pitchFamily="18" charset="0"/>
                              </a:rPr>
                              <m:t>=</m:t>
                            </m:r>
                            <m:r>
                              <a:rPr lang="fr-FR" b="0" i="1" smtClean="0">
                                <a:solidFill>
                                  <a:schemeClr val="tx1"/>
                                </a:solidFill>
                                <a:latin typeface="Cambria Math" panose="02040503050406030204" pitchFamily="18" charset="0"/>
                              </a:rPr>
                              <m:t>𝑐</m:t>
                            </m:r>
                            <m:r>
                              <a:rPr lang="fr-FR" b="0" i="1" smtClean="0">
                                <a:solidFill>
                                  <a:schemeClr val="tx1"/>
                                </a:solidFill>
                                <a:latin typeface="Cambria Math" panose="02040503050406030204" pitchFamily="18" charset="0"/>
                              </a:rPr>
                              <m:t>|</m:t>
                            </m:r>
                            <m:r>
                              <a:rPr lang="fr-FR" b="0" i="1" smtClean="0">
                                <a:solidFill>
                                  <a:schemeClr val="tx1"/>
                                </a:solidFill>
                                <a:latin typeface="Cambria Math" panose="02040503050406030204" pitchFamily="18" charset="0"/>
                              </a:rPr>
                              <m:t>𝑥</m:t>
                            </m:r>
                            <m:r>
                              <a:rPr lang="fr-FR" b="0" i="1" smtClean="0">
                                <a:solidFill>
                                  <a:schemeClr val="tx1"/>
                                </a:solidFill>
                                <a:latin typeface="Cambria Math" panose="02040503050406030204" pitchFamily="18" charset="0"/>
                              </a:rPr>
                              <m:t>)</m:t>
                            </m:r>
                          </m:e>
                        </m:nary>
                      </m:e>
                    </m:func>
                  </m:oMath>
                </a14:m>
                <a:r>
                  <a:rPr lang="fr-FR" b="0" dirty="0" smtClean="0">
                    <a:solidFill>
                      <a:schemeClr val="tx1"/>
                    </a:solidFill>
                  </a:rPr>
                  <a:t>.</a:t>
                </a:r>
              </a:p>
              <a:p>
                <a:pPr marL="0" indent="0">
                  <a:buFont typeface="Wingdings 3" panose="05040102010807070707" pitchFamily="18" charset="2"/>
                  <a:buNone/>
                </a:pPr>
                <a:r>
                  <a:rPr lang="fr-FR" b="0" dirty="0" smtClean="0">
                    <a:solidFill>
                      <a:schemeClr val="tx1"/>
                    </a:solidFill>
                  </a:rPr>
                  <a:t>Dans le cas binaire :</a:t>
                </a:r>
              </a:p>
              <a:p>
                <a:pPr marL="0" indent="0" algn="ctr">
                  <a:spcAft>
                    <a:spcPts val="600"/>
                  </a:spcAft>
                  <a:buFont typeface="Wingdings 3" panose="05040102010807070707" pitchFamily="18" charset="2"/>
                  <a:buNone/>
                </a:pPr>
                <a14:m>
                  <m:oMath xmlns:m="http://schemas.openxmlformats.org/officeDocument/2006/math">
                    <m:acc>
                      <m:accPr>
                        <m:chr m:val="̂"/>
                        <m:ctrlPr>
                          <a:rPr lang="fr-FR" sz="1600" b="0" i="1" smtClean="0">
                            <a:solidFill>
                              <a:schemeClr val="tx1"/>
                            </a:solidFill>
                            <a:latin typeface="Cambria Math" panose="02040503050406030204" pitchFamily="18" charset="0"/>
                          </a:rPr>
                        </m:ctrlPr>
                      </m:accPr>
                      <m:e>
                        <m:r>
                          <a:rPr lang="fr-FR" sz="1600" b="0" i="1" smtClean="0">
                            <a:solidFill>
                              <a:schemeClr val="tx1"/>
                            </a:solidFill>
                            <a:latin typeface="Cambria Math" panose="02040503050406030204" pitchFamily="18" charset="0"/>
                          </a:rPr>
                          <m:t>𝑦</m:t>
                        </m:r>
                      </m:e>
                    </m:acc>
                    <m:r>
                      <a:rPr lang="fr-FR" sz="1600" b="0" i="1" smtClean="0">
                        <a:solidFill>
                          <a:schemeClr val="tx1"/>
                        </a:solidFill>
                        <a:latin typeface="Cambria Math" panose="02040503050406030204" pitchFamily="18" charset="0"/>
                      </a:rPr>
                      <m:t>=1</m:t>
                    </m:r>
                  </m:oMath>
                </a14:m>
                <a:r>
                  <a:rPr lang="fr-FR" sz="1600" b="0" dirty="0" smtClean="0">
                    <a:solidFill>
                      <a:schemeClr val="tx1"/>
                    </a:solidFill>
                  </a:rPr>
                  <a:t> si </a:t>
                </a:r>
                <a14:m>
                  <m:oMath xmlns:m="http://schemas.openxmlformats.org/officeDocument/2006/math">
                    <m:sSub>
                      <m:sSubPr>
                        <m:ctrlPr>
                          <a:rPr lang="fr-FR" sz="1600" b="0" i="1" smtClean="0">
                            <a:solidFill>
                              <a:schemeClr val="tx1"/>
                            </a:solidFill>
                            <a:latin typeface="Cambria Math" panose="02040503050406030204" pitchFamily="18" charset="0"/>
                          </a:rPr>
                        </m:ctrlPr>
                      </m:sSubPr>
                      <m:e>
                        <m:r>
                          <a:rPr lang="fr-FR" sz="1600" b="0" i="1" smtClean="0">
                            <a:solidFill>
                              <a:schemeClr val="tx1"/>
                            </a:solidFill>
                            <a:latin typeface="Cambria Math" panose="02040503050406030204" pitchFamily="18" charset="0"/>
                          </a:rPr>
                          <m:t>(</m:t>
                        </m:r>
                        <m:r>
                          <a:rPr lang="fr-FR" sz="1600" b="0" i="1" smtClean="0">
                            <a:solidFill>
                              <a:schemeClr val="tx1"/>
                            </a:solidFill>
                            <a:latin typeface="Cambria Math" panose="02040503050406030204" pitchFamily="18" charset="0"/>
                          </a:rPr>
                          <m:t>𝜆</m:t>
                        </m:r>
                      </m:e>
                      <m:sub>
                        <m:r>
                          <a:rPr lang="fr-FR" sz="1600" b="0" i="1" smtClean="0">
                            <a:solidFill>
                              <a:schemeClr val="tx1"/>
                            </a:solidFill>
                            <a:latin typeface="Cambria Math" panose="02040503050406030204" pitchFamily="18" charset="0"/>
                          </a:rPr>
                          <m:t>01</m:t>
                        </m:r>
                      </m:sub>
                    </m:sSub>
                    <m:r>
                      <a:rPr lang="fr-FR" sz="1600" b="0" i="1" smtClean="0">
                        <a:solidFill>
                          <a:schemeClr val="tx1"/>
                        </a:solidFill>
                        <a:latin typeface="Cambria Math" panose="02040503050406030204" pitchFamily="18" charset="0"/>
                      </a:rPr>
                      <m:t>−</m:t>
                    </m:r>
                    <m:sSub>
                      <m:sSubPr>
                        <m:ctrlPr>
                          <a:rPr lang="fr-FR" sz="1600" b="0" i="1" smtClean="0">
                            <a:solidFill>
                              <a:schemeClr val="tx1"/>
                            </a:solidFill>
                            <a:latin typeface="Cambria Math" panose="02040503050406030204" pitchFamily="18" charset="0"/>
                          </a:rPr>
                        </m:ctrlPr>
                      </m:sSubPr>
                      <m:e>
                        <m:r>
                          <a:rPr lang="fr-FR" sz="1600" b="0" i="1" smtClean="0">
                            <a:solidFill>
                              <a:schemeClr val="tx1"/>
                            </a:solidFill>
                            <a:latin typeface="Cambria Math" panose="02040503050406030204" pitchFamily="18" charset="0"/>
                          </a:rPr>
                          <m:t>𝜆</m:t>
                        </m:r>
                      </m:e>
                      <m:sub>
                        <m:r>
                          <a:rPr lang="fr-FR" sz="1600" b="0" i="1" smtClean="0">
                            <a:solidFill>
                              <a:schemeClr val="tx1"/>
                            </a:solidFill>
                            <a:latin typeface="Cambria Math" panose="02040503050406030204" pitchFamily="18" charset="0"/>
                          </a:rPr>
                          <m:t>00</m:t>
                        </m:r>
                      </m:sub>
                    </m:sSub>
                    <m:r>
                      <a:rPr lang="fr-FR" sz="1600" b="0" i="1" smtClean="0">
                        <a:solidFill>
                          <a:schemeClr val="tx1"/>
                        </a:solidFill>
                        <a:latin typeface="Cambria Math" panose="02040503050406030204" pitchFamily="18" charset="0"/>
                      </a:rPr>
                      <m:t>)</m:t>
                    </m:r>
                    <m:r>
                      <m:rPr>
                        <m:sty m:val="p"/>
                      </m:rPr>
                      <a:rPr lang="fr-FR" sz="1600" b="0" i="0" smtClean="0">
                        <a:solidFill>
                          <a:schemeClr val="tx1"/>
                        </a:solidFill>
                        <a:latin typeface="Cambria Math" panose="02040503050406030204" pitchFamily="18" charset="0"/>
                      </a:rPr>
                      <m:t>P</m:t>
                    </m:r>
                    <m:r>
                      <a:rPr lang="fr-FR" sz="1600" b="0" i="1" smtClean="0">
                        <a:solidFill>
                          <a:schemeClr val="tx1"/>
                        </a:solidFill>
                        <a:latin typeface="Cambria Math" panose="02040503050406030204" pitchFamily="18" charset="0"/>
                      </a:rPr>
                      <m:t>(0</m:t>
                    </m:r>
                    <m:d>
                      <m:dPr>
                        <m:begChr m:val="|"/>
                        <m:ctrlPr>
                          <a:rPr lang="fr-FR" sz="1600" b="0" i="1" smtClean="0">
                            <a:solidFill>
                              <a:schemeClr val="tx1"/>
                            </a:solidFill>
                            <a:latin typeface="Cambria Math" panose="02040503050406030204" pitchFamily="18" charset="0"/>
                          </a:rPr>
                        </m:ctrlPr>
                      </m:dPr>
                      <m:e>
                        <m:r>
                          <a:rPr lang="fr-FR" sz="1600" b="0" i="1" smtClean="0">
                            <a:solidFill>
                              <a:schemeClr val="tx1"/>
                            </a:solidFill>
                            <a:latin typeface="Cambria Math" panose="02040503050406030204" pitchFamily="18" charset="0"/>
                          </a:rPr>
                          <m:t>𝑥</m:t>
                        </m:r>
                      </m:e>
                    </m:d>
                    <m:r>
                      <a:rPr lang="fr-FR" sz="1600" b="0" i="1" smtClean="0">
                        <a:solidFill>
                          <a:schemeClr val="tx1"/>
                        </a:solidFill>
                        <a:latin typeface="Cambria Math" panose="02040503050406030204" pitchFamily="18" charset="0"/>
                      </a:rPr>
                      <m:t>&lt;</m:t>
                    </m:r>
                    <m:d>
                      <m:dPr>
                        <m:ctrlPr>
                          <a:rPr lang="fr-FR" sz="1600" b="0" i="1" smtClean="0">
                            <a:solidFill>
                              <a:schemeClr val="tx1"/>
                            </a:solidFill>
                            <a:latin typeface="Cambria Math" panose="02040503050406030204" pitchFamily="18" charset="0"/>
                          </a:rPr>
                        </m:ctrlPr>
                      </m:dPr>
                      <m:e>
                        <m:sSub>
                          <m:sSubPr>
                            <m:ctrlPr>
                              <a:rPr lang="fr-FR" sz="1600" b="0" i="1" smtClean="0">
                                <a:solidFill>
                                  <a:schemeClr val="tx1"/>
                                </a:solidFill>
                                <a:latin typeface="Cambria Math" panose="02040503050406030204" pitchFamily="18" charset="0"/>
                              </a:rPr>
                            </m:ctrlPr>
                          </m:sSubPr>
                          <m:e>
                            <m:r>
                              <a:rPr lang="fr-FR" sz="1600" b="0" i="1" smtClean="0">
                                <a:solidFill>
                                  <a:schemeClr val="tx1"/>
                                </a:solidFill>
                                <a:latin typeface="Cambria Math" panose="02040503050406030204" pitchFamily="18" charset="0"/>
                              </a:rPr>
                              <m:t>𝜆</m:t>
                            </m:r>
                          </m:e>
                          <m:sub>
                            <m:r>
                              <a:rPr lang="fr-FR" sz="1600" b="0" i="1" smtClean="0">
                                <a:solidFill>
                                  <a:schemeClr val="tx1"/>
                                </a:solidFill>
                                <a:latin typeface="Cambria Math" panose="02040503050406030204" pitchFamily="18" charset="0"/>
                              </a:rPr>
                              <m:t>10</m:t>
                            </m:r>
                          </m:sub>
                        </m:sSub>
                        <m:r>
                          <a:rPr lang="fr-FR" sz="1600" b="0" i="1" smtClean="0">
                            <a:solidFill>
                              <a:schemeClr val="tx1"/>
                            </a:solidFill>
                            <a:latin typeface="Cambria Math" panose="02040503050406030204" pitchFamily="18" charset="0"/>
                          </a:rPr>
                          <m:t>−</m:t>
                        </m:r>
                        <m:sSub>
                          <m:sSubPr>
                            <m:ctrlPr>
                              <a:rPr lang="fr-FR" sz="1600" b="0" i="1" smtClean="0">
                                <a:solidFill>
                                  <a:schemeClr val="tx1"/>
                                </a:solidFill>
                                <a:latin typeface="Cambria Math" panose="02040503050406030204" pitchFamily="18" charset="0"/>
                              </a:rPr>
                            </m:ctrlPr>
                          </m:sSubPr>
                          <m:e>
                            <m:r>
                              <a:rPr lang="fr-FR" sz="1600" b="0" i="1" smtClean="0">
                                <a:solidFill>
                                  <a:schemeClr val="tx1"/>
                                </a:solidFill>
                                <a:latin typeface="Cambria Math" panose="02040503050406030204" pitchFamily="18" charset="0"/>
                              </a:rPr>
                              <m:t>𝜆</m:t>
                            </m:r>
                          </m:e>
                          <m:sub>
                            <m:r>
                              <a:rPr lang="fr-FR" sz="1600" b="0" i="1" smtClean="0">
                                <a:solidFill>
                                  <a:schemeClr val="tx1"/>
                                </a:solidFill>
                                <a:latin typeface="Cambria Math" panose="02040503050406030204" pitchFamily="18" charset="0"/>
                              </a:rPr>
                              <m:t>11</m:t>
                            </m:r>
                          </m:sub>
                        </m:sSub>
                      </m:e>
                    </m:d>
                    <m:r>
                      <m:rPr>
                        <m:sty m:val="p"/>
                      </m:rPr>
                      <a:rPr lang="fr-FR" sz="1600" b="0" i="0" smtClean="0">
                        <a:solidFill>
                          <a:schemeClr val="tx1"/>
                        </a:solidFill>
                        <a:latin typeface="Cambria Math" panose="02040503050406030204" pitchFamily="18" charset="0"/>
                      </a:rPr>
                      <m:t>P</m:t>
                    </m:r>
                    <m:d>
                      <m:dPr>
                        <m:ctrlPr>
                          <a:rPr lang="fr-FR" sz="1600" b="0" i="1" smtClean="0">
                            <a:solidFill>
                              <a:schemeClr val="tx1"/>
                            </a:solidFill>
                            <a:latin typeface="Cambria Math" panose="02040503050406030204" pitchFamily="18" charset="0"/>
                          </a:rPr>
                        </m:ctrlPr>
                      </m:dPr>
                      <m:e>
                        <m:r>
                          <a:rPr lang="fr-FR" sz="1600" b="0" i="1" smtClean="0">
                            <a:solidFill>
                              <a:schemeClr val="tx1"/>
                            </a:solidFill>
                            <a:latin typeface="Cambria Math" panose="02040503050406030204" pitchFamily="18" charset="0"/>
                          </a:rPr>
                          <m:t>1</m:t>
                        </m:r>
                      </m:e>
                      <m:e>
                        <m:r>
                          <a:rPr lang="fr-FR" sz="1600" b="0" i="1" smtClean="0">
                            <a:solidFill>
                              <a:schemeClr val="tx1"/>
                            </a:solidFill>
                            <a:latin typeface="Cambria Math" panose="02040503050406030204" pitchFamily="18" charset="0"/>
                          </a:rPr>
                          <m:t>𝑥</m:t>
                        </m:r>
                      </m:e>
                    </m:d>
                    <m:r>
                      <a:rPr lang="fr-FR" sz="1600" b="0" i="1" smtClean="0">
                        <a:solidFill>
                          <a:schemeClr val="tx1"/>
                        </a:solidFill>
                        <a:latin typeface="Cambria Math" panose="02040503050406030204" pitchFamily="18" charset="0"/>
                      </a:rPr>
                      <m:t>,</m:t>
                    </m:r>
                  </m:oMath>
                </a14:m>
                <a:endParaRPr lang="fr-FR" sz="1600" b="0" dirty="0" smtClean="0">
                  <a:solidFill>
                    <a:schemeClr val="tx1"/>
                  </a:solidFill>
                </a:endParaRPr>
              </a:p>
              <a:p>
                <a:pPr marL="0" indent="0" algn="ctr">
                  <a:buFont typeface="Wingdings 3" panose="05040102010807070707" pitchFamily="18" charset="2"/>
                  <a:buNone/>
                </a:pPr>
                <a14:m>
                  <m:oMathPara xmlns:m="http://schemas.openxmlformats.org/officeDocument/2006/math">
                    <m:oMathParaPr>
                      <m:jc m:val="centerGroup"/>
                    </m:oMathParaPr>
                    <m:oMath xmlns:m="http://schemas.openxmlformats.org/officeDocument/2006/math">
                      <m:r>
                        <a:rPr lang="fr-FR" sz="1600" b="0" i="1" smtClean="0">
                          <a:solidFill>
                            <a:schemeClr val="tx1"/>
                          </a:solidFill>
                          <a:latin typeface="Cambria Math" panose="02040503050406030204" pitchFamily="18" charset="0"/>
                        </a:rPr>
                        <m:t>⇔</m:t>
                      </m:r>
                      <m:r>
                        <m:rPr>
                          <m:sty m:val="p"/>
                        </m:rPr>
                        <a:rPr lang="fr-FR" sz="1600" b="0" i="0" smtClean="0">
                          <a:solidFill>
                            <a:schemeClr val="tx1"/>
                          </a:solidFill>
                          <a:latin typeface="Cambria Math" panose="02040503050406030204" pitchFamily="18" charset="0"/>
                        </a:rPr>
                        <m:t>Λ</m:t>
                      </m:r>
                      <m:d>
                        <m:dPr>
                          <m:ctrlPr>
                            <a:rPr lang="fr-FR" sz="1600" b="0" i="1" smtClean="0">
                              <a:solidFill>
                                <a:schemeClr val="tx1"/>
                              </a:solidFill>
                              <a:latin typeface="Cambria Math" panose="02040503050406030204" pitchFamily="18" charset="0"/>
                            </a:rPr>
                          </m:ctrlPr>
                        </m:dPr>
                        <m:e>
                          <m:r>
                            <a:rPr lang="fr-FR" sz="1600" b="0" i="1" smtClean="0">
                              <a:solidFill>
                                <a:schemeClr val="tx1"/>
                              </a:solidFill>
                              <a:latin typeface="Cambria Math" panose="02040503050406030204" pitchFamily="18" charset="0"/>
                            </a:rPr>
                            <m:t>𝑥</m:t>
                          </m:r>
                        </m:e>
                      </m:d>
                      <m:r>
                        <a:rPr lang="fr-FR" sz="1600" b="0" i="1" smtClean="0">
                          <a:solidFill>
                            <a:schemeClr val="tx1"/>
                          </a:solidFill>
                          <a:latin typeface="Cambria Math" panose="02040503050406030204" pitchFamily="18" charset="0"/>
                        </a:rPr>
                        <m:t>&gt;</m:t>
                      </m:r>
                      <m:f>
                        <m:fPr>
                          <m:ctrlPr>
                            <a:rPr lang="fr-FR" sz="1600" b="0" i="1" smtClean="0">
                              <a:solidFill>
                                <a:schemeClr val="tx1"/>
                              </a:solidFill>
                              <a:latin typeface="Cambria Math" panose="02040503050406030204" pitchFamily="18" charset="0"/>
                            </a:rPr>
                          </m:ctrlPr>
                        </m:fPr>
                        <m:num>
                          <m:r>
                            <a:rPr lang="fr-FR" sz="1600" b="0" i="1" smtClean="0">
                              <a:solidFill>
                                <a:schemeClr val="tx1"/>
                              </a:solidFill>
                              <a:latin typeface="Cambria Math" panose="02040503050406030204" pitchFamily="18" charset="0"/>
                            </a:rPr>
                            <m:t>(</m:t>
                          </m:r>
                          <m:sSub>
                            <m:sSubPr>
                              <m:ctrlPr>
                                <a:rPr lang="fr-FR" sz="1600" b="0" i="1" smtClean="0">
                                  <a:solidFill>
                                    <a:schemeClr val="tx1"/>
                                  </a:solidFill>
                                  <a:latin typeface="Cambria Math" panose="02040503050406030204" pitchFamily="18" charset="0"/>
                                </a:rPr>
                              </m:ctrlPr>
                            </m:sSubPr>
                            <m:e>
                              <m:r>
                                <a:rPr lang="fr-FR" sz="1600" b="0" i="1" smtClean="0">
                                  <a:solidFill>
                                    <a:schemeClr val="tx1"/>
                                  </a:solidFill>
                                  <a:latin typeface="Cambria Math" panose="02040503050406030204" pitchFamily="18" charset="0"/>
                                </a:rPr>
                                <m:t>𝜆</m:t>
                              </m:r>
                            </m:e>
                            <m:sub>
                              <m:r>
                                <a:rPr lang="fr-FR" sz="1600" b="0" i="1" smtClean="0">
                                  <a:solidFill>
                                    <a:schemeClr val="tx1"/>
                                  </a:solidFill>
                                  <a:latin typeface="Cambria Math" panose="02040503050406030204" pitchFamily="18" charset="0"/>
                                </a:rPr>
                                <m:t>01</m:t>
                              </m:r>
                            </m:sub>
                          </m:sSub>
                          <m:r>
                            <a:rPr lang="fr-FR" sz="1600" b="0" i="1" smtClean="0">
                              <a:solidFill>
                                <a:schemeClr val="tx1"/>
                              </a:solidFill>
                              <a:latin typeface="Cambria Math" panose="02040503050406030204" pitchFamily="18" charset="0"/>
                            </a:rPr>
                            <m:t>−</m:t>
                          </m:r>
                          <m:sSub>
                            <m:sSubPr>
                              <m:ctrlPr>
                                <a:rPr lang="fr-FR" sz="1600" b="0" i="1" smtClean="0">
                                  <a:solidFill>
                                    <a:schemeClr val="tx1"/>
                                  </a:solidFill>
                                  <a:latin typeface="Cambria Math" panose="02040503050406030204" pitchFamily="18" charset="0"/>
                                </a:rPr>
                              </m:ctrlPr>
                            </m:sSubPr>
                            <m:e>
                              <m:r>
                                <a:rPr lang="fr-FR" sz="1600" b="0" i="1" smtClean="0">
                                  <a:solidFill>
                                    <a:schemeClr val="tx1"/>
                                  </a:solidFill>
                                  <a:latin typeface="Cambria Math" panose="02040503050406030204" pitchFamily="18" charset="0"/>
                                </a:rPr>
                                <m:t>𝜆</m:t>
                              </m:r>
                            </m:e>
                            <m:sub>
                              <m:r>
                                <a:rPr lang="fr-FR" sz="1600" b="0" i="1" smtClean="0">
                                  <a:solidFill>
                                    <a:schemeClr val="tx1"/>
                                  </a:solidFill>
                                  <a:latin typeface="Cambria Math" panose="02040503050406030204" pitchFamily="18" charset="0"/>
                                </a:rPr>
                                <m:t>00</m:t>
                              </m:r>
                            </m:sub>
                          </m:sSub>
                          <m:r>
                            <a:rPr lang="fr-FR" sz="1600" b="0" i="1" smtClean="0">
                              <a:solidFill>
                                <a:schemeClr val="tx1"/>
                              </a:solidFill>
                              <a:latin typeface="Cambria Math" panose="02040503050406030204" pitchFamily="18" charset="0"/>
                            </a:rPr>
                            <m:t>)</m:t>
                          </m:r>
                        </m:num>
                        <m:den>
                          <m:r>
                            <a:rPr lang="fr-FR" sz="1600" b="0" i="1" smtClean="0">
                              <a:solidFill>
                                <a:schemeClr val="tx1"/>
                              </a:solidFill>
                              <a:latin typeface="Cambria Math" panose="02040503050406030204" pitchFamily="18" charset="0"/>
                            </a:rPr>
                            <m:t>(</m:t>
                          </m:r>
                          <m:sSub>
                            <m:sSubPr>
                              <m:ctrlPr>
                                <a:rPr lang="fr-FR" sz="1600" b="0" i="1" smtClean="0">
                                  <a:solidFill>
                                    <a:schemeClr val="tx1"/>
                                  </a:solidFill>
                                  <a:latin typeface="Cambria Math" panose="02040503050406030204" pitchFamily="18" charset="0"/>
                                </a:rPr>
                              </m:ctrlPr>
                            </m:sSubPr>
                            <m:e>
                              <m:r>
                                <a:rPr lang="fr-FR" sz="1600" b="0" i="1" smtClean="0">
                                  <a:solidFill>
                                    <a:schemeClr val="tx1"/>
                                  </a:solidFill>
                                  <a:latin typeface="Cambria Math" panose="02040503050406030204" pitchFamily="18" charset="0"/>
                                </a:rPr>
                                <m:t>𝜆</m:t>
                              </m:r>
                            </m:e>
                            <m:sub>
                              <m:r>
                                <a:rPr lang="fr-FR" sz="1600" b="0" i="1" smtClean="0">
                                  <a:solidFill>
                                    <a:schemeClr val="tx1"/>
                                  </a:solidFill>
                                  <a:latin typeface="Cambria Math" panose="02040503050406030204" pitchFamily="18" charset="0"/>
                                </a:rPr>
                                <m:t>10</m:t>
                              </m:r>
                            </m:sub>
                          </m:sSub>
                          <m:r>
                            <a:rPr lang="fr-FR" sz="1600" b="0" i="1" smtClean="0">
                              <a:solidFill>
                                <a:schemeClr val="tx1"/>
                              </a:solidFill>
                              <a:latin typeface="Cambria Math" panose="02040503050406030204" pitchFamily="18" charset="0"/>
                            </a:rPr>
                            <m:t>−</m:t>
                          </m:r>
                          <m:sSub>
                            <m:sSubPr>
                              <m:ctrlPr>
                                <a:rPr lang="fr-FR" sz="1600" b="0" i="1" smtClean="0">
                                  <a:solidFill>
                                    <a:schemeClr val="tx1"/>
                                  </a:solidFill>
                                  <a:latin typeface="Cambria Math" panose="02040503050406030204" pitchFamily="18" charset="0"/>
                                </a:rPr>
                              </m:ctrlPr>
                            </m:sSubPr>
                            <m:e>
                              <m:r>
                                <a:rPr lang="fr-FR" sz="1600" b="0" i="1" smtClean="0">
                                  <a:solidFill>
                                    <a:schemeClr val="tx1"/>
                                  </a:solidFill>
                                  <a:latin typeface="Cambria Math" panose="02040503050406030204" pitchFamily="18" charset="0"/>
                                </a:rPr>
                                <m:t>𝜆</m:t>
                              </m:r>
                            </m:e>
                            <m:sub>
                              <m:r>
                                <a:rPr lang="fr-FR" sz="1600" b="0" i="1" smtClean="0">
                                  <a:solidFill>
                                    <a:schemeClr val="tx1"/>
                                  </a:solidFill>
                                  <a:latin typeface="Cambria Math" panose="02040503050406030204" pitchFamily="18" charset="0"/>
                                </a:rPr>
                                <m:t>11</m:t>
                              </m:r>
                            </m:sub>
                          </m:sSub>
                          <m:r>
                            <a:rPr lang="fr-FR" sz="1600" b="0" i="1" smtClean="0">
                              <a:solidFill>
                                <a:schemeClr val="tx1"/>
                              </a:solidFill>
                              <a:latin typeface="Cambria Math" panose="02040503050406030204" pitchFamily="18" charset="0"/>
                            </a:rPr>
                            <m:t>)</m:t>
                          </m:r>
                        </m:den>
                      </m:f>
                      <m:f>
                        <m:fPr>
                          <m:ctrlPr>
                            <a:rPr lang="fr-FR" sz="1600" b="0" i="1" smtClean="0">
                              <a:solidFill>
                                <a:schemeClr val="tx1"/>
                              </a:solidFill>
                              <a:latin typeface="Cambria Math" panose="02040503050406030204" pitchFamily="18" charset="0"/>
                            </a:rPr>
                          </m:ctrlPr>
                        </m:fPr>
                        <m:num>
                          <m:r>
                            <m:rPr>
                              <m:sty m:val="p"/>
                            </m:rPr>
                            <a:rPr lang="fr-FR" sz="1600" b="0" i="0" smtClean="0">
                              <a:solidFill>
                                <a:schemeClr val="tx1"/>
                              </a:solidFill>
                              <a:latin typeface="Cambria Math" panose="02040503050406030204" pitchFamily="18" charset="0"/>
                            </a:rPr>
                            <m:t>P</m:t>
                          </m:r>
                          <m:r>
                            <a:rPr lang="fr-FR" sz="1600" b="0" i="1" smtClean="0">
                              <a:solidFill>
                                <a:schemeClr val="tx1"/>
                              </a:solidFill>
                              <a:latin typeface="Cambria Math" panose="02040503050406030204" pitchFamily="18" charset="0"/>
                            </a:rPr>
                            <m:t>(0)</m:t>
                          </m:r>
                        </m:num>
                        <m:den>
                          <m:r>
                            <m:rPr>
                              <m:sty m:val="p"/>
                            </m:rPr>
                            <a:rPr lang="fr-FR" sz="1600" b="0" i="0" smtClean="0">
                              <a:solidFill>
                                <a:schemeClr val="tx1"/>
                              </a:solidFill>
                              <a:latin typeface="Cambria Math" panose="02040503050406030204" pitchFamily="18" charset="0"/>
                            </a:rPr>
                            <m:t>P</m:t>
                          </m:r>
                          <m:r>
                            <a:rPr lang="fr-FR" sz="1600" b="0" i="1" smtClean="0">
                              <a:solidFill>
                                <a:schemeClr val="tx1"/>
                              </a:solidFill>
                              <a:latin typeface="Cambria Math" panose="02040503050406030204" pitchFamily="18" charset="0"/>
                            </a:rPr>
                            <m:t>(1)</m:t>
                          </m:r>
                        </m:den>
                      </m:f>
                      <m:r>
                        <a:rPr lang="fr-FR" sz="1600" b="0" i="1" smtClean="0">
                          <a:solidFill>
                            <a:schemeClr val="tx1"/>
                          </a:solidFill>
                          <a:latin typeface="Cambria Math" panose="02040503050406030204" pitchFamily="18" charset="0"/>
                        </a:rPr>
                        <m:t>.</m:t>
                      </m:r>
                    </m:oMath>
                  </m:oMathPara>
                </a14:m>
                <a:endParaRPr lang="fr-FR" sz="1600" b="0" dirty="0" smtClean="0">
                  <a:solidFill>
                    <a:schemeClr val="tx1"/>
                  </a:solidFill>
                </a:endParaRPr>
              </a:p>
              <a:p>
                <a:pPr marL="0" indent="0">
                  <a:buFont typeface="Wingdings 3" panose="05040102010807070707" pitchFamily="18" charset="2"/>
                  <a:buNone/>
                </a:pPr>
                <a:endParaRPr lang="fr-FR" sz="1600" b="0" dirty="0" smtClean="0">
                  <a:solidFill>
                    <a:schemeClr val="tx1"/>
                  </a:solidFill>
                </a:endParaRPr>
              </a:p>
              <a:p>
                <a:pPr marL="0" indent="0">
                  <a:buFont typeface="Wingdings 3" panose="05040102010807070707" pitchFamily="18" charset="2"/>
                  <a:buNone/>
                </a:pPr>
                <a:r>
                  <a:rPr lang="fr-FR" sz="1600" dirty="0" smtClean="0">
                    <a:solidFill>
                      <a:schemeClr val="tx1"/>
                    </a:solidFill>
                  </a:rPr>
                  <a:t>Coût 0/1: </a:t>
                </a:r>
                <a14:m>
                  <m:oMath xmlns:m="http://schemas.openxmlformats.org/officeDocument/2006/math">
                    <m:sSub>
                      <m:sSubPr>
                        <m:ctrlPr>
                          <a:rPr lang="fr-FR" sz="1600" b="0" i="1" smtClean="0">
                            <a:solidFill>
                              <a:schemeClr val="tx1"/>
                            </a:solidFill>
                            <a:latin typeface="Cambria Math" panose="02040503050406030204" pitchFamily="18" charset="0"/>
                          </a:rPr>
                        </m:ctrlPr>
                      </m:sSubPr>
                      <m:e>
                        <m:r>
                          <a:rPr lang="fr-FR" sz="1600" b="0" i="1" smtClean="0">
                            <a:solidFill>
                              <a:schemeClr val="tx1"/>
                            </a:solidFill>
                            <a:latin typeface="Cambria Math" panose="02040503050406030204" pitchFamily="18" charset="0"/>
                          </a:rPr>
                          <m:t>𝜆</m:t>
                        </m:r>
                      </m:e>
                      <m:sub>
                        <m:r>
                          <a:rPr lang="fr-FR" sz="1600" b="0" i="1" smtClean="0">
                            <a:solidFill>
                              <a:schemeClr val="tx1"/>
                            </a:solidFill>
                            <a:latin typeface="Cambria Math" panose="02040503050406030204" pitchFamily="18" charset="0"/>
                          </a:rPr>
                          <m:t>𝑐𝑘</m:t>
                        </m:r>
                      </m:sub>
                    </m:sSub>
                    <m:r>
                      <a:rPr lang="fr-FR" sz="1600" b="0" i="1" smtClean="0">
                        <a:solidFill>
                          <a:schemeClr val="tx1"/>
                        </a:solidFill>
                        <a:latin typeface="Cambria Math" panose="02040503050406030204" pitchFamily="18" charset="0"/>
                      </a:rPr>
                      <m:t>=1−</m:t>
                    </m:r>
                    <m:sSub>
                      <m:sSubPr>
                        <m:ctrlPr>
                          <a:rPr lang="fr-FR" sz="1600" b="0" i="1" smtClean="0">
                            <a:solidFill>
                              <a:schemeClr val="tx1"/>
                            </a:solidFill>
                            <a:latin typeface="Cambria Math" panose="02040503050406030204" pitchFamily="18" charset="0"/>
                          </a:rPr>
                        </m:ctrlPr>
                      </m:sSubPr>
                      <m:e>
                        <m:r>
                          <a:rPr lang="fr-FR" sz="1600" b="0" i="1" smtClean="0">
                            <a:solidFill>
                              <a:schemeClr val="tx1"/>
                            </a:solidFill>
                            <a:latin typeface="Cambria Math" panose="02040503050406030204" pitchFamily="18" charset="0"/>
                          </a:rPr>
                          <m:t>𝛿</m:t>
                        </m:r>
                      </m:e>
                      <m:sub>
                        <m:r>
                          <a:rPr lang="fr-FR" sz="1600" b="0" i="1" smtClean="0">
                            <a:solidFill>
                              <a:schemeClr val="tx1"/>
                            </a:solidFill>
                            <a:latin typeface="Cambria Math" panose="02040503050406030204" pitchFamily="18" charset="0"/>
                          </a:rPr>
                          <m:t>𝑘𝑐</m:t>
                        </m:r>
                      </m:sub>
                    </m:sSub>
                  </m:oMath>
                </a14:m>
                <a:r>
                  <a:rPr lang="fr-FR" sz="1600" b="0" dirty="0" smtClean="0">
                    <a:solidFill>
                      <a:schemeClr val="tx1"/>
                    </a:solidFill>
                  </a:rPr>
                  <a:t> et donc </a:t>
                </a:r>
                <a14:m>
                  <m:oMath xmlns:m="http://schemas.openxmlformats.org/officeDocument/2006/math">
                    <m:nary>
                      <m:naryPr>
                        <m:chr m:val="∑"/>
                        <m:supHide m:val="on"/>
                        <m:ctrlPr>
                          <a:rPr lang="fr-FR" sz="1600" b="0" i="1" smtClean="0">
                            <a:solidFill>
                              <a:schemeClr val="tx1"/>
                            </a:solidFill>
                            <a:latin typeface="Cambria Math" panose="02040503050406030204" pitchFamily="18" charset="0"/>
                          </a:rPr>
                        </m:ctrlPr>
                      </m:naryPr>
                      <m:sub>
                        <m:r>
                          <a:rPr lang="fr-FR" sz="1600" b="0" i="1" smtClean="0">
                            <a:solidFill>
                              <a:schemeClr val="tx1"/>
                            </a:solidFill>
                            <a:latin typeface="Cambria Math" panose="02040503050406030204" pitchFamily="18" charset="0"/>
                          </a:rPr>
                          <m:t>𝑐</m:t>
                        </m:r>
                      </m:sub>
                      <m:sup/>
                      <m:e>
                        <m:sSub>
                          <m:sSubPr>
                            <m:ctrlPr>
                              <a:rPr lang="fr-FR" sz="1600" b="0" i="1" smtClean="0">
                                <a:solidFill>
                                  <a:schemeClr val="tx1"/>
                                </a:solidFill>
                                <a:latin typeface="Cambria Math" panose="02040503050406030204" pitchFamily="18" charset="0"/>
                              </a:rPr>
                            </m:ctrlPr>
                          </m:sSubPr>
                          <m:e>
                            <m:r>
                              <a:rPr lang="fr-FR" sz="1600" b="0" i="1" smtClean="0">
                                <a:solidFill>
                                  <a:schemeClr val="tx1"/>
                                </a:solidFill>
                                <a:latin typeface="Cambria Math" panose="02040503050406030204" pitchFamily="18" charset="0"/>
                              </a:rPr>
                              <m:t>𝜆</m:t>
                            </m:r>
                          </m:e>
                          <m:sub>
                            <m:r>
                              <a:rPr lang="fr-FR" sz="1600" b="0" i="1" smtClean="0">
                                <a:solidFill>
                                  <a:schemeClr val="tx1"/>
                                </a:solidFill>
                                <a:latin typeface="Cambria Math" panose="02040503050406030204" pitchFamily="18" charset="0"/>
                              </a:rPr>
                              <m:t>𝑐𝑘</m:t>
                            </m:r>
                          </m:sub>
                        </m:sSub>
                        <m:r>
                          <a:rPr lang="fr-FR" sz="1600" b="0" i="1" smtClean="0">
                            <a:solidFill>
                              <a:schemeClr val="tx1"/>
                            </a:solidFill>
                            <a:latin typeface="Cambria Math" panose="02040503050406030204" pitchFamily="18" charset="0"/>
                          </a:rPr>
                          <m:t>𝑃</m:t>
                        </m:r>
                        <m:d>
                          <m:dPr>
                            <m:ctrlPr>
                              <a:rPr lang="fr-FR" sz="1600" b="0" i="1" smtClean="0">
                                <a:solidFill>
                                  <a:schemeClr val="tx1"/>
                                </a:solidFill>
                                <a:latin typeface="Cambria Math" panose="02040503050406030204" pitchFamily="18" charset="0"/>
                              </a:rPr>
                            </m:ctrlPr>
                          </m:dPr>
                          <m:e>
                            <m:r>
                              <a:rPr lang="fr-FR" sz="1600" b="0" i="1" smtClean="0">
                                <a:solidFill>
                                  <a:schemeClr val="tx1"/>
                                </a:solidFill>
                                <a:latin typeface="Cambria Math" panose="02040503050406030204" pitchFamily="18" charset="0"/>
                              </a:rPr>
                              <m:t>𝑐</m:t>
                            </m:r>
                          </m:e>
                          <m:e>
                            <m:r>
                              <a:rPr lang="fr-FR" sz="1600" b="0" i="1" smtClean="0">
                                <a:solidFill>
                                  <a:schemeClr val="tx1"/>
                                </a:solidFill>
                                <a:latin typeface="Cambria Math" panose="02040503050406030204" pitchFamily="18" charset="0"/>
                              </a:rPr>
                              <m:t>𝑥</m:t>
                            </m:r>
                          </m:e>
                        </m:d>
                        <m:r>
                          <a:rPr lang="fr-FR" sz="1600" b="0" i="1" smtClean="0">
                            <a:solidFill>
                              <a:schemeClr val="tx1"/>
                            </a:solidFill>
                            <a:latin typeface="Cambria Math" panose="02040503050406030204" pitchFamily="18" charset="0"/>
                          </a:rPr>
                          <m:t>=</m:t>
                        </m:r>
                      </m:e>
                    </m:nary>
                    <m:nary>
                      <m:naryPr>
                        <m:chr m:val="∑"/>
                        <m:limLoc m:val="subSup"/>
                        <m:supHide m:val="on"/>
                        <m:ctrlPr>
                          <a:rPr lang="fr-FR" sz="1600" b="0" i="1" smtClean="0">
                            <a:solidFill>
                              <a:schemeClr val="tx1"/>
                            </a:solidFill>
                            <a:latin typeface="Cambria Math" panose="02040503050406030204" pitchFamily="18" charset="0"/>
                          </a:rPr>
                        </m:ctrlPr>
                      </m:naryPr>
                      <m:sub>
                        <m:r>
                          <m:rPr>
                            <m:brk m:alnAt="9"/>
                          </m:rPr>
                          <a:rPr lang="fr-FR" sz="1600" b="0" i="1" smtClean="0">
                            <a:solidFill>
                              <a:schemeClr val="tx1"/>
                            </a:solidFill>
                            <a:latin typeface="Cambria Math" panose="02040503050406030204" pitchFamily="18" charset="0"/>
                          </a:rPr>
                          <m:t>𝑐</m:t>
                        </m:r>
                        <m:r>
                          <a:rPr lang="fr-FR" sz="1600" b="0" i="1" smtClean="0">
                            <a:solidFill>
                              <a:schemeClr val="tx1"/>
                            </a:solidFill>
                            <a:latin typeface="Cambria Math" panose="02040503050406030204" pitchFamily="18" charset="0"/>
                          </a:rPr>
                          <m:t>≠</m:t>
                        </m:r>
                        <m:r>
                          <a:rPr lang="fr-FR" sz="1600" b="0" i="1" smtClean="0">
                            <a:solidFill>
                              <a:schemeClr val="tx1"/>
                            </a:solidFill>
                            <a:latin typeface="Cambria Math" panose="02040503050406030204" pitchFamily="18" charset="0"/>
                          </a:rPr>
                          <m:t>𝑘</m:t>
                        </m:r>
                      </m:sub>
                      <m:sup/>
                      <m:e>
                        <m:r>
                          <m:rPr>
                            <m:sty m:val="p"/>
                          </m:rPr>
                          <a:rPr lang="fr-FR" sz="1600" b="0" i="0" smtClean="0">
                            <a:solidFill>
                              <a:schemeClr val="tx1"/>
                            </a:solidFill>
                            <a:latin typeface="Cambria Math" panose="02040503050406030204" pitchFamily="18" charset="0"/>
                          </a:rPr>
                          <m:t>P</m:t>
                        </m:r>
                        <m:d>
                          <m:dPr>
                            <m:ctrlPr>
                              <a:rPr lang="fr-FR" sz="1600" b="0" i="1" smtClean="0">
                                <a:solidFill>
                                  <a:schemeClr val="tx1"/>
                                </a:solidFill>
                                <a:latin typeface="Cambria Math" panose="02040503050406030204" pitchFamily="18" charset="0"/>
                              </a:rPr>
                            </m:ctrlPr>
                          </m:dPr>
                          <m:e>
                            <m:r>
                              <a:rPr lang="fr-FR" sz="1600" b="0" i="1" smtClean="0">
                                <a:solidFill>
                                  <a:schemeClr val="tx1"/>
                                </a:solidFill>
                                <a:latin typeface="Cambria Math" panose="02040503050406030204" pitchFamily="18" charset="0"/>
                              </a:rPr>
                              <m:t>𝑐</m:t>
                            </m:r>
                          </m:e>
                          <m:e>
                            <m:r>
                              <a:rPr lang="fr-FR" sz="1600" b="0" i="1" smtClean="0">
                                <a:solidFill>
                                  <a:schemeClr val="tx1"/>
                                </a:solidFill>
                                <a:latin typeface="Cambria Math" panose="02040503050406030204" pitchFamily="18" charset="0"/>
                              </a:rPr>
                              <m:t>𝑥</m:t>
                            </m:r>
                          </m:e>
                        </m:d>
                        <m:r>
                          <a:rPr lang="fr-FR" sz="1600" b="0" i="1" smtClean="0">
                            <a:solidFill>
                              <a:schemeClr val="tx1"/>
                            </a:solidFill>
                            <a:latin typeface="Cambria Math" panose="02040503050406030204" pitchFamily="18" charset="0"/>
                          </a:rPr>
                          <m:t>=1−</m:t>
                        </m:r>
                        <m:r>
                          <m:rPr>
                            <m:sty m:val="p"/>
                          </m:rPr>
                          <a:rPr lang="fr-FR" sz="1600" b="0" i="0" smtClean="0">
                            <a:solidFill>
                              <a:schemeClr val="tx1"/>
                            </a:solidFill>
                            <a:latin typeface="Cambria Math" panose="02040503050406030204" pitchFamily="18" charset="0"/>
                          </a:rPr>
                          <m:t>P</m:t>
                        </m:r>
                        <m:r>
                          <a:rPr lang="fr-FR" sz="1600" b="0" i="1" smtClean="0">
                            <a:solidFill>
                              <a:schemeClr val="tx1"/>
                            </a:solidFill>
                            <a:latin typeface="Cambria Math" panose="02040503050406030204" pitchFamily="18" charset="0"/>
                          </a:rPr>
                          <m:t>(</m:t>
                        </m:r>
                        <m:r>
                          <a:rPr lang="fr-FR" sz="1600" b="0" i="1" smtClean="0">
                            <a:solidFill>
                              <a:schemeClr val="tx1"/>
                            </a:solidFill>
                            <a:latin typeface="Cambria Math" panose="02040503050406030204" pitchFamily="18" charset="0"/>
                          </a:rPr>
                          <m:t>𝑘</m:t>
                        </m:r>
                        <m:r>
                          <a:rPr lang="fr-FR" sz="1600" b="0" i="1" smtClean="0">
                            <a:solidFill>
                              <a:schemeClr val="tx1"/>
                            </a:solidFill>
                            <a:latin typeface="Cambria Math" panose="02040503050406030204" pitchFamily="18" charset="0"/>
                          </a:rPr>
                          <m:t>|</m:t>
                        </m:r>
                        <m:r>
                          <a:rPr lang="fr-FR" sz="1600" b="0" i="1" smtClean="0">
                            <a:solidFill>
                              <a:schemeClr val="tx1"/>
                            </a:solidFill>
                            <a:latin typeface="Cambria Math" panose="02040503050406030204" pitchFamily="18" charset="0"/>
                          </a:rPr>
                          <m:t>𝑥</m:t>
                        </m:r>
                        <m:r>
                          <a:rPr lang="fr-FR" sz="1600" b="0" i="1" smtClean="0">
                            <a:solidFill>
                              <a:schemeClr val="tx1"/>
                            </a:solidFill>
                            <a:latin typeface="Cambria Math" panose="02040503050406030204" pitchFamily="18" charset="0"/>
                          </a:rPr>
                          <m:t>)</m:t>
                        </m:r>
                      </m:e>
                    </m:nary>
                  </m:oMath>
                </a14:m>
                <a:r>
                  <a:rPr lang="fr-FR" sz="1600" b="0" dirty="0" smtClean="0">
                    <a:solidFill>
                      <a:schemeClr val="tx1"/>
                    </a:solidFill>
                  </a:rPr>
                  <a:t>. La décision de Bayes est équivalente à la règle de décision par maximum </a:t>
                </a:r>
                <a:r>
                  <a:rPr lang="fr-FR" sz="1600" b="0" i="1" dirty="0" smtClean="0">
                    <a:solidFill>
                      <a:schemeClr val="tx1"/>
                    </a:solidFill>
                  </a:rPr>
                  <a:t>a posteriori</a:t>
                </a:r>
                <a:r>
                  <a:rPr lang="fr-FR" sz="1600" b="0" dirty="0" smtClean="0">
                    <a:solidFill>
                      <a:schemeClr val="tx1"/>
                    </a:solidFill>
                  </a:rPr>
                  <a:t>.  </a:t>
                </a:r>
              </a:p>
              <a:p>
                <a:pPr marL="0" indent="0">
                  <a:buNone/>
                </a:pPr>
                <a14:m>
                  <m:oMathPara xmlns:m="http://schemas.openxmlformats.org/officeDocument/2006/math">
                    <m:oMathParaPr>
                      <m:jc m:val="centerGroup"/>
                    </m:oMathParaPr>
                    <m:oMath xmlns:m="http://schemas.openxmlformats.org/officeDocument/2006/math">
                      <m:acc>
                        <m:accPr>
                          <m:chr m:val="̂"/>
                          <m:ctrlPr>
                            <a:rPr lang="fr-FR" sz="1600" b="0" i="1">
                              <a:solidFill>
                                <a:schemeClr val="tx1"/>
                              </a:solidFill>
                              <a:latin typeface="Cambria Math" panose="02040503050406030204" pitchFamily="18" charset="0"/>
                            </a:rPr>
                          </m:ctrlPr>
                        </m:accPr>
                        <m:e>
                          <m:r>
                            <a:rPr lang="fr-FR" sz="1600" b="0" i="1">
                              <a:solidFill>
                                <a:schemeClr val="tx1"/>
                              </a:solidFill>
                              <a:latin typeface="Cambria Math" panose="02040503050406030204" pitchFamily="18" charset="0"/>
                            </a:rPr>
                            <m:t>𝑦</m:t>
                          </m:r>
                        </m:e>
                      </m:acc>
                      <m:r>
                        <a:rPr lang="fr-FR" sz="1600" b="0" i="1">
                          <a:solidFill>
                            <a:schemeClr val="tx1"/>
                          </a:solidFill>
                          <a:latin typeface="Cambria Math" panose="02040503050406030204" pitchFamily="18" charset="0"/>
                        </a:rPr>
                        <m:t>=</m:t>
                      </m:r>
                      <m:d>
                        <m:dPr>
                          <m:begChr m:val="{"/>
                          <m:endChr m:val=""/>
                          <m:ctrlPr>
                            <a:rPr lang="fr-FR" sz="1600" b="0" i="1">
                              <a:solidFill>
                                <a:schemeClr val="tx1"/>
                              </a:solidFill>
                              <a:latin typeface="Cambria Math" panose="02040503050406030204" pitchFamily="18" charset="0"/>
                            </a:rPr>
                          </m:ctrlPr>
                        </m:dPr>
                        <m:e>
                          <m:m>
                            <m:mPr>
                              <m:mcs>
                                <m:mc>
                                  <m:mcPr>
                                    <m:count m:val="2"/>
                                    <m:mcJc m:val="center"/>
                                  </m:mcPr>
                                </m:mc>
                              </m:mcs>
                              <m:ctrlPr>
                                <a:rPr lang="fr-FR" sz="1600" b="0" i="1">
                                  <a:solidFill>
                                    <a:schemeClr val="tx1"/>
                                  </a:solidFill>
                                  <a:latin typeface="Cambria Math" panose="02040503050406030204" pitchFamily="18" charset="0"/>
                                </a:rPr>
                              </m:ctrlPr>
                            </m:mPr>
                            <m:mr>
                              <m:e>
                                <m:r>
                                  <m:rPr>
                                    <m:brk m:alnAt="7"/>
                                  </m:rPr>
                                  <a:rPr lang="fr-FR" sz="1600" b="0" i="1">
                                    <a:solidFill>
                                      <a:schemeClr val="tx1"/>
                                    </a:solidFill>
                                    <a:latin typeface="Cambria Math" panose="02040503050406030204" pitchFamily="18" charset="0"/>
                                  </a:rPr>
                                  <m:t>1</m:t>
                                </m:r>
                              </m:e>
                              <m:e>
                                <m:r>
                                  <m:rPr>
                                    <m:sty m:val="p"/>
                                  </m:rPr>
                                  <a:rPr lang="fr-FR" sz="1600" b="0">
                                    <a:solidFill>
                                      <a:schemeClr val="tx1"/>
                                    </a:solidFill>
                                    <a:latin typeface="Cambria Math" panose="02040503050406030204" pitchFamily="18" charset="0"/>
                                  </a:rPr>
                                  <m:t>si</m:t>
                                </m:r>
                                <m:r>
                                  <a:rPr lang="fr-FR" sz="1600" b="0" i="1">
                                    <a:solidFill>
                                      <a:schemeClr val="tx1"/>
                                    </a:solidFill>
                                    <a:latin typeface="Cambria Math" panose="02040503050406030204" pitchFamily="18" charset="0"/>
                                  </a:rPr>
                                  <m:t> </m:t>
                                </m:r>
                                <m:r>
                                  <m:rPr>
                                    <m:sty m:val="p"/>
                                  </m:rPr>
                                  <a:rPr lang="fr-FR" sz="1600" b="0" i="0" smtClean="0">
                                    <a:solidFill>
                                      <a:schemeClr val="tx1"/>
                                    </a:solidFill>
                                    <a:latin typeface="Cambria Math" panose="02040503050406030204" pitchFamily="18" charset="0"/>
                                  </a:rPr>
                                  <m:t>P</m:t>
                                </m:r>
                                <m:d>
                                  <m:dPr>
                                    <m:ctrlPr>
                                      <a:rPr lang="fr-FR" sz="1600" b="0" i="1" smtClean="0">
                                        <a:solidFill>
                                          <a:schemeClr val="tx1"/>
                                        </a:solidFill>
                                        <a:latin typeface="Cambria Math" panose="02040503050406030204" pitchFamily="18" charset="0"/>
                                      </a:rPr>
                                    </m:ctrlPr>
                                  </m:dPr>
                                  <m:e>
                                    <m:r>
                                      <a:rPr lang="fr-FR" sz="1600" b="0" i="1" smtClean="0">
                                        <a:solidFill>
                                          <a:schemeClr val="tx1"/>
                                        </a:solidFill>
                                        <a:latin typeface="Cambria Math" panose="02040503050406030204" pitchFamily="18" charset="0"/>
                                      </a:rPr>
                                      <m:t>𝑌</m:t>
                                    </m:r>
                                    <m:r>
                                      <a:rPr lang="fr-FR" sz="1600" b="0" i="1" smtClean="0">
                                        <a:solidFill>
                                          <a:schemeClr val="tx1"/>
                                        </a:solidFill>
                                        <a:latin typeface="Cambria Math" panose="02040503050406030204" pitchFamily="18" charset="0"/>
                                      </a:rPr>
                                      <m:t>=0</m:t>
                                    </m:r>
                                  </m:e>
                                  <m:e>
                                    <m:r>
                                      <a:rPr lang="fr-FR" sz="1600" b="0" i="1" smtClean="0">
                                        <a:solidFill>
                                          <a:schemeClr val="tx1"/>
                                        </a:solidFill>
                                        <a:latin typeface="Cambria Math" panose="02040503050406030204" pitchFamily="18" charset="0"/>
                                      </a:rPr>
                                      <m:t>𝑥</m:t>
                                    </m:r>
                                  </m:e>
                                </m:d>
                                <m:r>
                                  <a:rPr lang="fr-FR" sz="1600" b="0" i="1" smtClean="0">
                                    <a:solidFill>
                                      <a:schemeClr val="tx1"/>
                                    </a:solidFill>
                                    <a:latin typeface="Cambria Math" panose="02040503050406030204" pitchFamily="18" charset="0"/>
                                  </a:rPr>
                                  <m:t>≤</m:t>
                                </m:r>
                                <m:r>
                                  <m:rPr>
                                    <m:sty m:val="p"/>
                                  </m:rPr>
                                  <a:rPr lang="fr-FR" sz="1600" b="0" i="0" smtClean="0">
                                    <a:solidFill>
                                      <a:schemeClr val="tx1"/>
                                    </a:solidFill>
                                    <a:latin typeface="Cambria Math" panose="02040503050406030204" pitchFamily="18" charset="0"/>
                                  </a:rPr>
                                  <m:t>P</m:t>
                                </m:r>
                                <m:d>
                                  <m:dPr>
                                    <m:ctrlPr>
                                      <a:rPr lang="fr-FR" sz="1600" b="0" i="1" smtClean="0">
                                        <a:solidFill>
                                          <a:schemeClr val="tx1"/>
                                        </a:solidFill>
                                        <a:latin typeface="Cambria Math" panose="02040503050406030204" pitchFamily="18" charset="0"/>
                                      </a:rPr>
                                    </m:ctrlPr>
                                  </m:dPr>
                                  <m:e>
                                    <m:r>
                                      <a:rPr lang="fr-FR" sz="1600" b="0" i="1" smtClean="0">
                                        <a:solidFill>
                                          <a:schemeClr val="tx1"/>
                                        </a:solidFill>
                                        <a:latin typeface="Cambria Math" panose="02040503050406030204" pitchFamily="18" charset="0"/>
                                      </a:rPr>
                                      <m:t>𝑌</m:t>
                                    </m:r>
                                    <m:r>
                                      <a:rPr lang="fr-FR" sz="1600" b="0" i="1" smtClean="0">
                                        <a:solidFill>
                                          <a:schemeClr val="tx1"/>
                                        </a:solidFill>
                                        <a:latin typeface="Cambria Math" panose="02040503050406030204" pitchFamily="18" charset="0"/>
                                      </a:rPr>
                                      <m:t>=1</m:t>
                                    </m:r>
                                  </m:e>
                                  <m:e>
                                    <m:r>
                                      <a:rPr lang="fr-FR" sz="1600" b="0" i="1" smtClean="0">
                                        <a:solidFill>
                                          <a:schemeClr val="tx1"/>
                                        </a:solidFill>
                                        <a:latin typeface="Cambria Math" panose="02040503050406030204" pitchFamily="18" charset="0"/>
                                      </a:rPr>
                                      <m:t>𝑥</m:t>
                                    </m:r>
                                  </m:e>
                                </m:d>
                                <m:r>
                                  <a:rPr lang="fr-FR" sz="1600" b="0" i="1">
                                    <a:solidFill>
                                      <a:schemeClr val="tx1"/>
                                    </a:solidFill>
                                    <a:latin typeface="Cambria Math" panose="02040503050406030204" pitchFamily="18" charset="0"/>
                                  </a:rPr>
                                  <m:t> </m:t>
                                </m:r>
                              </m:e>
                            </m:mr>
                            <m:mr>
                              <m:e>
                                <m:r>
                                  <a:rPr lang="fr-FR" sz="1600" b="0" i="1">
                                    <a:solidFill>
                                      <a:schemeClr val="tx1"/>
                                    </a:solidFill>
                                    <a:latin typeface="Cambria Math" panose="02040503050406030204" pitchFamily="18" charset="0"/>
                                  </a:rPr>
                                  <m:t>0</m:t>
                                </m:r>
                              </m:e>
                              <m:e>
                                <m:r>
                                  <m:rPr>
                                    <m:sty m:val="p"/>
                                  </m:rPr>
                                  <a:rPr lang="fr-FR" sz="1600" b="0">
                                    <a:solidFill>
                                      <a:schemeClr val="tx1"/>
                                    </a:solidFill>
                                    <a:latin typeface="Cambria Math" panose="02040503050406030204" pitchFamily="18" charset="0"/>
                                  </a:rPr>
                                  <m:t>sinon</m:t>
                                </m:r>
                                <m:r>
                                  <a:rPr lang="fr-FR" sz="1600" b="0">
                                    <a:solidFill>
                                      <a:schemeClr val="tx1"/>
                                    </a:solidFill>
                                    <a:latin typeface="Cambria Math" panose="02040503050406030204" pitchFamily="18" charset="0"/>
                                  </a:rPr>
                                  <m:t>.                                            </m:t>
                                </m:r>
                              </m:e>
                            </m:mr>
                          </m:m>
                        </m:e>
                      </m:d>
                    </m:oMath>
                  </m:oMathPara>
                </a14:m>
                <a:endParaRPr lang="fr-FR" sz="1600" b="0" dirty="0" smtClean="0">
                  <a:solidFill>
                    <a:schemeClr val="tx1"/>
                  </a:solidFill>
                </a:endParaRPr>
              </a:p>
            </p:txBody>
          </p:sp>
        </mc:Choice>
        <mc:Fallback xmlns="">
          <p:sp>
            <p:nvSpPr>
              <p:cNvPr id="24" name="Espace réservé du contenu 4"/>
              <p:cNvSpPr txBox="1">
                <a:spLocks noRot="1" noChangeAspect="1" noMove="1" noResize="1" noEditPoints="1" noAdjustHandles="1" noChangeArrowheads="1" noChangeShapeType="1" noTextEdit="1"/>
              </p:cNvSpPr>
              <p:nvPr/>
            </p:nvSpPr>
            <p:spPr>
              <a:xfrm>
                <a:off x="136609" y="773396"/>
                <a:ext cx="8760502" cy="4572111"/>
              </a:xfrm>
              <a:prstGeom prst="rect">
                <a:avLst/>
              </a:prstGeom>
              <a:blipFill>
                <a:blip r:embed="rId3"/>
                <a:stretch>
                  <a:fillRect l="-139" t="-4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Espace réservé du contenu 4"/>
              <p:cNvSpPr txBox="1">
                <a:spLocks/>
              </p:cNvSpPr>
              <p:nvPr/>
            </p:nvSpPr>
            <p:spPr>
              <a:xfrm>
                <a:off x="136609" y="5147421"/>
                <a:ext cx="8760502" cy="1113856"/>
              </a:xfrm>
              <a:prstGeom prst="rect">
                <a:avLst/>
              </a:prstGeom>
            </p:spPr>
            <p:txBody>
              <a:bodyPr vert="horz" wrap="square" lIns="127723" tIns="63862" rIns="127723" bIns="63862" rtlCol="0">
                <a:spAutoFit/>
              </a:bodyPr>
              <a:lstStyle>
                <a:lvl1pPr marL="239481" indent="-239481" algn="l" defTabSz="957925" rtl="0" eaLnBrk="1" latinLnBrk="0" hangingPunct="1">
                  <a:lnSpc>
                    <a:spcPct val="100000"/>
                  </a:lnSpc>
                  <a:spcBef>
                    <a:spcPts val="0"/>
                  </a:spcBef>
                  <a:buClr>
                    <a:srgbClr val="548235"/>
                  </a:buClr>
                  <a:buSzPct val="80000"/>
                  <a:buFont typeface="Wingdings 3" panose="05040102010807070707" pitchFamily="18" charset="2"/>
                  <a:buChar char=""/>
                  <a:defRPr sz="1800" b="1" kern="1200">
                    <a:solidFill>
                      <a:schemeClr val="bg2">
                        <a:lumMod val="50000"/>
                      </a:schemeClr>
                    </a:solidFill>
                    <a:latin typeface="Calibri" charset="0"/>
                    <a:ea typeface="Calibri" charset="0"/>
                    <a:cs typeface="Calibri" charset="0"/>
                  </a:defRPr>
                </a:lvl1pPr>
                <a:lvl2pPr marL="718444" indent="-239481" algn="l" defTabSz="957925" rtl="0" eaLnBrk="1" latinLnBrk="0" hangingPunct="1">
                  <a:lnSpc>
                    <a:spcPct val="100000"/>
                  </a:lnSpc>
                  <a:spcBef>
                    <a:spcPts val="0"/>
                  </a:spcBef>
                  <a:buClr>
                    <a:srgbClr val="548235"/>
                  </a:buClr>
                  <a:buFont typeface="Calibri" panose="020F0502020204030204" pitchFamily="34" charset="0"/>
                  <a:buChar char="-"/>
                  <a:defRPr sz="1600" kern="1200">
                    <a:solidFill>
                      <a:schemeClr val="bg2">
                        <a:lumMod val="50000"/>
                      </a:schemeClr>
                    </a:solidFill>
                    <a:latin typeface="Calibri" charset="0"/>
                    <a:ea typeface="Calibri" charset="0"/>
                    <a:cs typeface="Calibri" charset="0"/>
                  </a:defRPr>
                </a:lvl2pPr>
                <a:lvl3pPr marL="1197407" indent="-239481" algn="l" defTabSz="957925" rtl="0" eaLnBrk="1" latinLnBrk="0" hangingPunct="1">
                  <a:lnSpc>
                    <a:spcPct val="100000"/>
                  </a:lnSpc>
                  <a:spcBef>
                    <a:spcPts val="0"/>
                  </a:spcBef>
                  <a:buClr>
                    <a:srgbClr val="548235"/>
                  </a:buClr>
                  <a:buFont typeface="Wingdings" panose="05000000000000000000" pitchFamily="2" charset="2"/>
                  <a:buChar char="§"/>
                  <a:defRPr sz="1400" kern="1200">
                    <a:solidFill>
                      <a:schemeClr val="bg2">
                        <a:lumMod val="50000"/>
                      </a:schemeClr>
                    </a:solidFill>
                    <a:latin typeface="Calibri" charset="0"/>
                    <a:ea typeface="Calibri" charset="0"/>
                    <a:cs typeface="Calibri" charset="0"/>
                  </a:defRPr>
                </a:lvl3pPr>
                <a:lvl4pPr marL="1676370" indent="-239481" algn="l" defTabSz="957925" rtl="0" eaLnBrk="1" latinLnBrk="0" hangingPunct="1">
                  <a:lnSpc>
                    <a:spcPct val="100000"/>
                  </a:lnSpc>
                  <a:spcBef>
                    <a:spcPts val="0"/>
                  </a:spcBef>
                  <a:buClr>
                    <a:srgbClr val="548235"/>
                  </a:buClr>
                  <a:buFont typeface="Calibri" panose="020F0502020204030204" pitchFamily="34" charset="0"/>
                  <a:buChar char="-"/>
                  <a:defRPr sz="1200" kern="1200">
                    <a:solidFill>
                      <a:schemeClr val="bg2">
                        <a:lumMod val="50000"/>
                      </a:schemeClr>
                    </a:solidFill>
                    <a:latin typeface="Calibri" charset="0"/>
                    <a:ea typeface="Calibri" charset="0"/>
                    <a:cs typeface="Calibri" charset="0"/>
                  </a:defRPr>
                </a:lvl4pPr>
                <a:lvl5pPr marL="2155332" indent="-239481" algn="l" defTabSz="957925" rtl="0" eaLnBrk="1" latinLnBrk="0" hangingPunct="1">
                  <a:lnSpc>
                    <a:spcPct val="100000"/>
                  </a:lnSpc>
                  <a:spcBef>
                    <a:spcPts val="0"/>
                  </a:spcBef>
                  <a:buClr>
                    <a:srgbClr val="548235"/>
                  </a:buClr>
                  <a:buFont typeface="Wingdings" panose="05000000000000000000" pitchFamily="2" charset="2"/>
                  <a:buChar char="§"/>
                  <a:defRPr sz="1200" kern="1200">
                    <a:solidFill>
                      <a:schemeClr val="bg2">
                        <a:lumMod val="50000"/>
                      </a:schemeClr>
                    </a:solidFill>
                    <a:latin typeface="Calibri" charset="0"/>
                    <a:ea typeface="Calibri" charset="0"/>
                    <a:cs typeface="Calibri" charset="0"/>
                  </a:defRPr>
                </a:lvl5pPr>
                <a:lvl6pPr marL="2634295"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6pPr>
                <a:lvl7pPr marL="3113258"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7pPr>
                <a:lvl8pPr marL="3592220"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8pPr>
                <a:lvl9pPr marL="4071183" indent="-239481" algn="l" defTabSz="957925"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9pPr>
              </a:lstStyle>
              <a:p>
                <a:pPr marL="0" indent="0" algn="just">
                  <a:buFont typeface="Wingdings 3" panose="05040102010807070707" pitchFamily="18" charset="2"/>
                  <a:buNone/>
                </a:pPr>
                <a:r>
                  <a:rPr lang="fr-FR" sz="1600" dirty="0" smtClean="0">
                    <a:solidFill>
                      <a:schemeClr val="bg1">
                        <a:lumMod val="50000"/>
                      </a:schemeClr>
                    </a:solidFill>
                  </a:rPr>
                  <a:t>Remarques</a:t>
                </a:r>
              </a:p>
              <a:p>
                <a:pPr algn="just">
                  <a:buFontTx/>
                  <a:buChar char="-"/>
                </a:pPr>
                <a:r>
                  <a:rPr lang="fr-FR" sz="1600" b="0" dirty="0" smtClean="0">
                    <a:solidFill>
                      <a:schemeClr val="bg1">
                        <a:lumMod val="50000"/>
                      </a:schemeClr>
                    </a:solidFill>
                  </a:rPr>
                  <a:t>Le coût 0/1 n’est pas le seul, même pour </a:t>
                </a:r>
                <a14:m>
                  <m:oMath xmlns:m="http://schemas.openxmlformats.org/officeDocument/2006/math">
                    <m:r>
                      <a:rPr lang="fr-FR" sz="1600" b="0" i="1" smtClean="0">
                        <a:solidFill>
                          <a:schemeClr val="bg1">
                            <a:lumMod val="50000"/>
                          </a:schemeClr>
                        </a:solidFill>
                        <a:latin typeface="Cambria Math" panose="02040503050406030204" pitchFamily="18" charset="0"/>
                      </a:rPr>
                      <m:t>𝑦</m:t>
                    </m:r>
                    <m:r>
                      <a:rPr lang="fr-FR" sz="1600" b="0" i="1" smtClean="0">
                        <a:solidFill>
                          <a:schemeClr val="bg1">
                            <a:lumMod val="50000"/>
                          </a:schemeClr>
                        </a:solidFill>
                        <a:latin typeface="Cambria Math" panose="02040503050406030204" pitchFamily="18" charset="0"/>
                      </a:rPr>
                      <m:t>∈{0,1}</m:t>
                    </m:r>
                  </m:oMath>
                </a14:m>
                <a:r>
                  <a:rPr lang="fr-FR" sz="1600" b="0" dirty="0" smtClean="0">
                    <a:solidFill>
                      <a:schemeClr val="bg1">
                        <a:lumMod val="50000"/>
                      </a:schemeClr>
                    </a:solidFill>
                  </a:rPr>
                  <a:t>. Par exemple, prédire qu’un patient malade est en bonne santé peut être plus problématique que l’inverse.</a:t>
                </a:r>
              </a:p>
              <a:p>
                <a:pPr algn="just">
                  <a:buFontTx/>
                  <a:buChar char="-"/>
                </a:pPr>
                <a:r>
                  <a:rPr lang="fr-FR" sz="1600" b="0" dirty="0" smtClean="0">
                    <a:solidFill>
                      <a:schemeClr val="bg1">
                        <a:lumMod val="50000"/>
                      </a:schemeClr>
                    </a:solidFill>
                  </a:rPr>
                  <a:t>On a en général </a:t>
                </a:r>
                <a14:m>
                  <m:oMath xmlns:m="http://schemas.openxmlformats.org/officeDocument/2006/math">
                    <m:sSub>
                      <m:sSubPr>
                        <m:ctrlPr>
                          <a:rPr lang="fr-FR" sz="1600" b="0" i="1" smtClean="0">
                            <a:solidFill>
                              <a:schemeClr val="bg1">
                                <a:lumMod val="50000"/>
                              </a:schemeClr>
                            </a:solidFill>
                            <a:latin typeface="Cambria Math" panose="02040503050406030204" pitchFamily="18" charset="0"/>
                          </a:rPr>
                        </m:ctrlPr>
                      </m:sSubPr>
                      <m:e>
                        <m:r>
                          <a:rPr lang="fr-FR" sz="1600" b="0" i="1" smtClean="0">
                            <a:solidFill>
                              <a:schemeClr val="bg1">
                                <a:lumMod val="50000"/>
                              </a:schemeClr>
                            </a:solidFill>
                            <a:latin typeface="Cambria Math" panose="02040503050406030204" pitchFamily="18" charset="0"/>
                          </a:rPr>
                          <m:t>𝜆</m:t>
                        </m:r>
                      </m:e>
                      <m:sub>
                        <m:r>
                          <a:rPr lang="fr-FR" sz="1600" b="0" i="1" smtClean="0">
                            <a:solidFill>
                              <a:schemeClr val="bg1">
                                <a:lumMod val="50000"/>
                              </a:schemeClr>
                            </a:solidFill>
                            <a:latin typeface="Cambria Math" panose="02040503050406030204" pitchFamily="18" charset="0"/>
                          </a:rPr>
                          <m:t>𝑐𝑘</m:t>
                        </m:r>
                      </m:sub>
                    </m:sSub>
                    <m:r>
                      <a:rPr lang="fr-FR" sz="1600" b="0" i="1" smtClean="0">
                        <a:solidFill>
                          <a:schemeClr val="bg1">
                            <a:lumMod val="50000"/>
                          </a:schemeClr>
                        </a:solidFill>
                        <a:latin typeface="Cambria Math" panose="02040503050406030204" pitchFamily="18" charset="0"/>
                      </a:rPr>
                      <m:t>&gt;</m:t>
                    </m:r>
                    <m:sSub>
                      <m:sSubPr>
                        <m:ctrlPr>
                          <a:rPr lang="fr-FR" sz="1600" b="0" i="1" smtClean="0">
                            <a:solidFill>
                              <a:schemeClr val="bg1">
                                <a:lumMod val="50000"/>
                              </a:schemeClr>
                            </a:solidFill>
                            <a:latin typeface="Cambria Math" panose="02040503050406030204" pitchFamily="18" charset="0"/>
                          </a:rPr>
                        </m:ctrlPr>
                      </m:sSubPr>
                      <m:e>
                        <m:r>
                          <a:rPr lang="fr-FR" sz="1600" b="0" i="1" smtClean="0">
                            <a:solidFill>
                              <a:schemeClr val="bg1">
                                <a:lumMod val="50000"/>
                              </a:schemeClr>
                            </a:solidFill>
                            <a:latin typeface="Cambria Math" panose="02040503050406030204" pitchFamily="18" charset="0"/>
                          </a:rPr>
                          <m:t>𝜆</m:t>
                        </m:r>
                      </m:e>
                      <m:sub>
                        <m:r>
                          <a:rPr lang="fr-FR" sz="1600" b="0" i="1" smtClean="0">
                            <a:solidFill>
                              <a:schemeClr val="bg1">
                                <a:lumMod val="50000"/>
                              </a:schemeClr>
                            </a:solidFill>
                            <a:latin typeface="Cambria Math" panose="02040503050406030204" pitchFamily="18" charset="0"/>
                          </a:rPr>
                          <m:t>𝑐𝑐</m:t>
                        </m:r>
                      </m:sub>
                    </m:sSub>
                  </m:oMath>
                </a14:m>
                <a:r>
                  <a:rPr lang="fr-FR" sz="1600" b="0" dirty="0" smtClean="0">
                    <a:solidFill>
                      <a:schemeClr val="bg1">
                        <a:lumMod val="50000"/>
                      </a:schemeClr>
                    </a:solidFill>
                  </a:rPr>
                  <a:t>.</a:t>
                </a:r>
              </a:p>
            </p:txBody>
          </p:sp>
        </mc:Choice>
        <mc:Fallback xmlns="">
          <p:sp>
            <p:nvSpPr>
              <p:cNvPr id="5" name="Espace réservé du contenu 4"/>
              <p:cNvSpPr txBox="1">
                <a:spLocks noRot="1" noChangeAspect="1" noMove="1" noResize="1" noEditPoints="1" noAdjustHandles="1" noChangeArrowheads="1" noChangeShapeType="1" noTextEdit="1"/>
              </p:cNvSpPr>
              <p:nvPr/>
            </p:nvSpPr>
            <p:spPr>
              <a:xfrm>
                <a:off x="136609" y="5147421"/>
                <a:ext cx="8760502" cy="1113856"/>
              </a:xfrm>
              <a:prstGeom prst="rect">
                <a:avLst/>
              </a:prstGeom>
              <a:blipFill>
                <a:blip r:embed="rId4"/>
                <a:stretch>
                  <a:fillRect b="-4372"/>
                </a:stretch>
              </a:blipFill>
            </p:spPr>
            <p:txBody>
              <a:bodyPr/>
              <a:lstStyle/>
              <a:p>
                <a:r>
                  <a:rPr lang="en-US">
                    <a:noFill/>
                  </a:rPr>
                  <a:t> </a:t>
                </a:r>
              </a:p>
            </p:txBody>
          </p:sp>
        </mc:Fallback>
      </mc:AlternateContent>
    </p:spTree>
    <p:extLst>
      <p:ext uri="{BB962C8B-B14F-4D97-AF65-F5344CB8AC3E}">
        <p14:creationId xmlns:p14="http://schemas.microsoft.com/office/powerpoint/2010/main" val="166892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019-Presentation-PPT-4-3">
  <a:themeElements>
    <a:clrScheme name="CEA Défaut">
      <a:dk1>
        <a:srgbClr val="3F3F3F"/>
      </a:dk1>
      <a:lt1>
        <a:sysClr val="window" lastClr="FFFFFF"/>
      </a:lt1>
      <a:dk2>
        <a:srgbClr val="44546A"/>
      </a:dk2>
      <a:lt2>
        <a:srgbClr val="E7E6E6"/>
      </a:lt2>
      <a:accent1>
        <a:srgbClr val="92D050"/>
      </a:accent1>
      <a:accent2>
        <a:srgbClr val="008BBC"/>
      </a:accent2>
      <a:accent3>
        <a:srgbClr val="D81142"/>
      </a:accent3>
      <a:accent4>
        <a:srgbClr val="FFC000"/>
      </a:accent4>
      <a:accent5>
        <a:srgbClr val="218380"/>
      </a:accent5>
      <a:accent6>
        <a:srgbClr val="8F2D56"/>
      </a:accent6>
      <a:hlink>
        <a:srgbClr val="2E75B5"/>
      </a:hlink>
      <a:folHlink>
        <a:srgbClr val="954F72"/>
      </a:folHlink>
    </a:clrScheme>
    <a:fontScheme name="CEA">
      <a:majorFont>
        <a:latin typeface="Calibri"/>
        <a:ea typeface=""/>
        <a:cs typeface=""/>
      </a:majorFont>
      <a:minorFont>
        <a:latin typeface="Calibri"/>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800" dirty="0"/>
        </a:defPPr>
      </a:lstStyle>
    </a:txDef>
  </a:objectDefaults>
  <a:extraClrSchemeLst/>
  <a:extLst>
    <a:ext uri="{05A4C25C-085E-4340-85A3-A5531E510DB2}">
      <thm15:themeFamily xmlns:thm15="http://schemas.microsoft.com/office/thememl/2012/main" name="Template PP CEA 4-3.pptx" id="{017B0BBD-D478-416D-9408-C3E5553B88B8}" vid="{9A88B8C1-4942-46D3-9391-C2B501F07E87}"/>
    </a:ext>
  </a:extLst>
</a:theme>
</file>

<file path=ppt/theme/theme2.xml><?xml version="1.0" encoding="utf-8"?>
<a:theme xmlns:a="http://schemas.openxmlformats.org/drawingml/2006/main" name="Template CEA 2019 Clair">
  <a:themeElements>
    <a:clrScheme name="CEA Défaut 2">
      <a:dk1>
        <a:srgbClr val="3F3F3F"/>
      </a:dk1>
      <a:lt1>
        <a:sysClr val="window" lastClr="FFFFFF"/>
      </a:lt1>
      <a:dk2>
        <a:srgbClr val="44546A"/>
      </a:dk2>
      <a:lt2>
        <a:srgbClr val="E7E6E6"/>
      </a:lt2>
      <a:accent1>
        <a:srgbClr val="FFBC42"/>
      </a:accent1>
      <a:accent2>
        <a:srgbClr val="D81159"/>
      </a:accent2>
      <a:accent3>
        <a:srgbClr val="8F2D56"/>
      </a:accent3>
      <a:accent4>
        <a:srgbClr val="689B42"/>
      </a:accent4>
      <a:accent5>
        <a:srgbClr val="218380"/>
      </a:accent5>
      <a:accent6>
        <a:srgbClr val="FFD29F"/>
      </a:accent6>
      <a:hlink>
        <a:srgbClr val="2E75B5"/>
      </a:hlink>
      <a:folHlink>
        <a:srgbClr val="954F72"/>
      </a:folHlink>
    </a:clrScheme>
    <a:fontScheme name="CEA">
      <a:majorFont>
        <a:latin typeface="Calibri"/>
        <a:ea typeface=""/>
        <a:cs typeface=""/>
      </a:majorFont>
      <a:minorFont>
        <a:latin typeface="Calibri"/>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800" dirty="0"/>
        </a:defPPr>
      </a:lstStyle>
    </a:txDef>
  </a:objectDefaults>
  <a:extraClrSchemeLst/>
  <a:extLst>
    <a:ext uri="{05A4C25C-085E-4340-85A3-A5531E510DB2}">
      <thm15:themeFamily xmlns:thm15="http://schemas.microsoft.com/office/thememl/2012/main" name="Template PP CEA 4-3.pptx" id="{017B0BBD-D478-416D-9408-C3E5553B88B8}" vid="{52A1E219-64F3-4477-912D-9636D70C98A7}"/>
    </a:ext>
  </a:extLst>
</a:theme>
</file>

<file path=ppt/theme/theme3.xml><?xml version="1.0" encoding="utf-8"?>
<a:theme xmlns:a="http://schemas.openxmlformats.org/drawingml/2006/main" name="Template CEA 2019 Bleu">
  <a:themeElements>
    <a:clrScheme name="CEA Bleu">
      <a:dk1>
        <a:srgbClr val="3F3F3F"/>
      </a:dk1>
      <a:lt1>
        <a:sysClr val="window" lastClr="FFFFFF"/>
      </a:lt1>
      <a:dk2>
        <a:srgbClr val="44546A"/>
      </a:dk2>
      <a:lt2>
        <a:srgbClr val="E7E6E6"/>
      </a:lt2>
      <a:accent1>
        <a:srgbClr val="49728C"/>
      </a:accent1>
      <a:accent2>
        <a:srgbClr val="689BA6"/>
      </a:accent2>
      <a:accent3>
        <a:srgbClr val="C2F2F2"/>
      </a:accent3>
      <a:accent4>
        <a:srgbClr val="273D40"/>
      </a:accent4>
      <a:accent5>
        <a:srgbClr val="0084B4"/>
      </a:accent5>
      <a:accent6>
        <a:srgbClr val="93E2FF"/>
      </a:accent6>
      <a:hlink>
        <a:srgbClr val="2E75B5"/>
      </a:hlink>
      <a:folHlink>
        <a:srgbClr val="954F72"/>
      </a:folHlink>
    </a:clrScheme>
    <a:fontScheme name="CEA">
      <a:majorFont>
        <a:latin typeface="Calibri"/>
        <a:ea typeface=""/>
        <a:cs typeface=""/>
      </a:majorFont>
      <a:minorFont>
        <a:latin typeface="Calibri"/>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800" dirty="0"/>
        </a:defPPr>
      </a:lstStyle>
    </a:txDef>
  </a:objectDefaults>
  <a:extraClrSchemeLst/>
  <a:extLst>
    <a:ext uri="{05A4C25C-085E-4340-85A3-A5531E510DB2}">
      <thm15:themeFamily xmlns:thm15="http://schemas.microsoft.com/office/thememl/2012/main" name="Template PP CEA 4-3.pptx" id="{017B0BBD-D478-416D-9408-C3E5553B88B8}" vid="{0799EC0F-9A1D-48A9-9692-520D5CEBB494}"/>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62F2A79C4BED747976EC3AD530384C1" ma:contentTypeVersion="0" ma:contentTypeDescription="Crée un document." ma:contentTypeScope="" ma:versionID="9ea4ffbb61354172aceb879db3e26537">
  <xsd:schema xmlns:xsd="http://www.w3.org/2001/XMLSchema" xmlns:xs="http://www.w3.org/2001/XMLSchema" xmlns:p="http://schemas.microsoft.com/office/2006/metadata/properties" targetNamespace="http://schemas.microsoft.com/office/2006/metadata/properties" ma:root="true" ma:fieldsID="ab09c1ba23edfaa45a5e9d385267c9b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66C4233-EA21-4292-B391-09F7550CF5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C4B0D5B4-4CC6-4497-9BFB-91C4C64EBEC9}">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5B95E45C-96CD-4B8B-A608-7C5E76B37C4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2019-Presentation-PPT-4-3</Template>
  <TotalTime>7704</TotalTime>
  <Words>6319</Words>
  <Application>Microsoft Office PowerPoint</Application>
  <PresentationFormat>Affichage à l'écran (4:3)</PresentationFormat>
  <Paragraphs>309</Paragraphs>
  <Slides>20</Slides>
  <Notes>18</Notes>
  <HiddenSlides>0</HiddenSlides>
  <MMClips>0</MMClips>
  <ScaleCrop>false</ScaleCrop>
  <HeadingPairs>
    <vt:vector size="6" baseType="variant">
      <vt:variant>
        <vt:lpstr>Polices utilisées</vt:lpstr>
      </vt:variant>
      <vt:variant>
        <vt:i4>5</vt:i4>
      </vt:variant>
      <vt:variant>
        <vt:lpstr>Thème</vt:lpstr>
      </vt:variant>
      <vt:variant>
        <vt:i4>3</vt:i4>
      </vt:variant>
      <vt:variant>
        <vt:lpstr>Titres des diapositives</vt:lpstr>
      </vt:variant>
      <vt:variant>
        <vt:i4>20</vt:i4>
      </vt:variant>
    </vt:vector>
  </HeadingPairs>
  <TitlesOfParts>
    <vt:vector size="28" baseType="lpstr">
      <vt:lpstr>Arial</vt:lpstr>
      <vt:lpstr>Calibri</vt:lpstr>
      <vt:lpstr>Cambria Math</vt:lpstr>
      <vt:lpstr>Wingdings</vt:lpstr>
      <vt:lpstr>Wingdings 3</vt:lpstr>
      <vt:lpstr>2019-Presentation-PPT-4-3</vt:lpstr>
      <vt:lpstr>Template CEA 2019 Clair</vt:lpstr>
      <vt:lpstr>Template CEA 2019 Bleu</vt:lpstr>
      <vt:lpstr>Présentation PowerPoint</vt:lpstr>
      <vt:lpstr>Inférence bayésienne ● ○ ○ ○ ○ ○ ○ ○ ○ ○ ○ ○ ○ ○ Objectifs</vt:lpstr>
      <vt:lpstr>Inférence bayésienne ○ ● ○ ○ ○ ○ ○ ○ ○ ○ ○ ○ ○ ○ Modèles génératifs</vt:lpstr>
      <vt:lpstr>Inférence bayésienne ○ ● ○ ○ ○ ○ ○ ○ ○ ○ ○ ○ ○ ○ Modèles génératifs (A.N.)</vt:lpstr>
      <vt:lpstr>Inférence bayésienne ○ ○ ● ○ ○ ○ ○ ○ ○ ○ ○ ○ ○ ○ Règles de décision</vt:lpstr>
      <vt:lpstr>Inférence bayésienne ○ ○ ● ○ ○ ○ ○ ○ ○ ○ ○ ○ ○ ○ Règles de décision (A.N.)</vt:lpstr>
      <vt:lpstr>Inférence bayésienne ○ ○ ● ○ ○ ○ ○ ○ ○ ○ ○ ○ ○ ○ Règles de décision (A.N.)</vt:lpstr>
      <vt:lpstr>Inférence bayésienne ○ ○ ○ ● ○ ○ ○ ○ ○ ○ ○ ○ ○ ○ Théorie bayésienne de la décision</vt:lpstr>
      <vt:lpstr>Inférence bayésienne ○ ○ ○ ○ ● ○ ○ ○ ○ ○ ○ ○ ○ ○ Cas de la classification binaire</vt:lpstr>
      <vt:lpstr>Inférence bayésienne ○ ○ ○ ○ ○ ● ○ ○ ○ ○ ○ ○ ○ ○ Risque et rejet</vt:lpstr>
      <vt:lpstr>Inférence bayésienne ○ ○ ○ ○ ○ ○ ● ○ ○ ○ ○ ○ ○ ○ Rejet</vt:lpstr>
      <vt:lpstr>Inférence bayésienne ○ ○ ○ ○ ○ ○ ○ ● ○ ○ ○ ○ ○ ○ Estimation de la densité – CAS 1</vt:lpstr>
      <vt:lpstr>Inférence bayésienne ○ ○ ○ ○ ○ ○ ○ ● ○ ○ ○ ○ ○ ○ Estimation de la densité – CAS 1 (A. N.)</vt:lpstr>
      <vt:lpstr>Inférence bayésienne ○ ○ ○ ○ ○ ○ ○ ○ ● ○ ○ ○ ○ ○ Estimation de la densité – CAS 2</vt:lpstr>
      <vt:lpstr>Inférence bayésienne ○ ○ ○ ○ ○ ○ ○ ○ ● ○ ○ ○ ○ ○ Estimation de la densité – CAS 2 (A. N.)</vt:lpstr>
      <vt:lpstr>Inférence bayésienne ○ ○ ○ ○ ○ ○ ○ ○ ○ ● ○ ○ ○ ○ Compromis biais – variance</vt:lpstr>
      <vt:lpstr>Inférence bayésienne ○ ○ ○ ○ ○ ○ ○ ○ ○ ○ ● ○ ○ ○ Classification naïve bayésienne</vt:lpstr>
      <vt:lpstr>Inférence bayésienne ○ ○ ○ ○ ○ ○ ○ ○ ○ ○ ○ ● ○ ○   Sélection bayésienne de modèle</vt:lpstr>
      <vt:lpstr>Inférence bayésienne ○ ○ ○ ○ ○ ○ ○ ○ ○ ○ ○ ○ ● ○   Points clés</vt:lpstr>
      <vt:lpstr>Merci de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MILLET Christophe</dc:creator>
  <cp:lastModifiedBy>MILLET Christophe</cp:lastModifiedBy>
  <cp:revision>494</cp:revision>
  <cp:lastPrinted>2018-12-05T09:44:31Z</cp:lastPrinted>
  <dcterms:created xsi:type="dcterms:W3CDTF">2021-04-07T05:39:48Z</dcterms:created>
  <dcterms:modified xsi:type="dcterms:W3CDTF">2023-02-08T08:10:46Z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0x010100362F2A79C4BED747976EC3AD530384C1</vt:lpwstr>
  </property>
  <property fmtid="{D5CDD505-2E9C-101B-9397-08002B2CF9AE}" pid="3" name="I2ICODE">
    <vt:lpwstr>WEB</vt:lpwstr>
  </property>
  <property fmtid="{D5CDD505-2E9C-101B-9397-08002B2CF9AE}" pid="4" name="WebApplicationID">
    <vt:lpwstr>3f72b11a-dedf-47a1-b48a-dfd7b45017bd</vt:lpwstr>
  </property>
  <property fmtid="{D5CDD505-2E9C-101B-9397-08002B2CF9AE}" pid="5" name="I2ISITECODE">
    <vt:lpwstr/>
  </property>
</Properties>
</file>