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6"/>
  </p:notesMasterIdLst>
  <p:handoutMasterIdLst>
    <p:handoutMasterId r:id="rId17"/>
  </p:handoutMasterIdLst>
  <p:sldIdLst>
    <p:sldId id="273" r:id="rId7"/>
    <p:sldId id="322" r:id="rId8"/>
    <p:sldId id="331" r:id="rId9"/>
    <p:sldId id="332" r:id="rId10"/>
    <p:sldId id="333" r:id="rId11"/>
    <p:sldId id="334" r:id="rId12"/>
    <p:sldId id="335" r:id="rId13"/>
    <p:sldId id="330" r:id="rId14"/>
    <p:sldId id="263" r:id="rId15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FF9900"/>
    <a:srgbClr val="3A9000"/>
    <a:srgbClr val="3EE275"/>
    <a:srgbClr val="270EE2"/>
    <a:srgbClr val="A2660E"/>
    <a:srgbClr val="000000"/>
    <a:srgbClr val="FFCC00"/>
    <a:srgbClr val="29F75A"/>
    <a:srgbClr val="1F0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75" d="100"/>
          <a:sy n="75" d="100"/>
        </p:scale>
        <p:origin x="1278" y="54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0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8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9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77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2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868635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C4</a:t>
            </a:r>
            <a:r>
              <a:rPr lang="fr-FR" sz="1100" baseline="0" dirty="0" smtClean="0">
                <a:latin typeface="Calibri" panose="020F0502020204030204" pitchFamily="34" charset="0"/>
              </a:rPr>
              <a:t> – Régression paramétrique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8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8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babaee/SSTPG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070768"/>
          </a:xfrm>
        </p:spPr>
        <p:txBody>
          <a:bodyPr/>
          <a:lstStyle/>
          <a:p>
            <a:r>
              <a:rPr lang="fr-FR" dirty="0" smtClean="0"/>
              <a:t>Régression paramétrique C4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Objectifs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72803"/>
            <a:ext cx="8536707" cy="95996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solidFill>
                  <a:schemeClr val="tx1"/>
                </a:solidFill>
              </a:rPr>
              <a:t>Régression paramétrique :</a:t>
            </a:r>
          </a:p>
          <a:p>
            <a:pPr marL="0" indent="0" algn="just">
              <a:buNone/>
            </a:pPr>
            <a:r>
              <a:rPr lang="fr-FR" b="0" dirty="0" smtClean="0">
                <a:solidFill>
                  <a:schemeClr val="tx1"/>
                </a:solidFill>
              </a:rPr>
              <a:t>La forme analytique de la fonction de décision est connue. Lorsque cette dernière est une fonction linéaire des descripteurs, on parle de </a:t>
            </a:r>
            <a:r>
              <a:rPr lang="fr-FR" dirty="0" smtClean="0">
                <a:solidFill>
                  <a:srgbClr val="C00000"/>
                </a:solidFill>
              </a:rPr>
              <a:t>régression linéaire</a:t>
            </a:r>
            <a:r>
              <a:rPr lang="fr-FR" b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195400" y="4882010"/>
            <a:ext cx="8623860" cy="1467799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Objectifs 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Distinguer un modèle d’apprentissage </a:t>
            </a:r>
            <a:r>
              <a:rPr lang="fr-FR" dirty="0" smtClean="0">
                <a:solidFill>
                  <a:srgbClr val="C00000"/>
                </a:solidFill>
              </a:rPr>
              <a:t>paramétrique</a:t>
            </a:r>
            <a:r>
              <a:rPr lang="fr-FR" b="0" dirty="0" smtClean="0">
                <a:solidFill>
                  <a:schemeClr val="tx1"/>
                </a:solidFill>
              </a:rPr>
              <a:t> d’un modèle </a:t>
            </a:r>
            <a:r>
              <a:rPr lang="fr-FR" dirty="0" smtClean="0">
                <a:solidFill>
                  <a:srgbClr val="C00000"/>
                </a:solidFill>
              </a:rPr>
              <a:t>non paramétrique </a:t>
            </a:r>
            <a:r>
              <a:rPr lang="fr-FR" b="0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Formuler un problème de régression </a:t>
            </a:r>
            <a:r>
              <a:rPr lang="fr-FR" dirty="0" smtClean="0">
                <a:solidFill>
                  <a:srgbClr val="C00000"/>
                </a:solidFill>
              </a:rPr>
              <a:t>linéaire</a:t>
            </a:r>
            <a:r>
              <a:rPr lang="fr-FR" b="0" dirty="0" smtClean="0">
                <a:solidFill>
                  <a:schemeClr val="tx1"/>
                </a:solidFill>
              </a:rPr>
              <a:t> ou </a:t>
            </a:r>
            <a:r>
              <a:rPr lang="fr-FR" dirty="0" smtClean="0">
                <a:solidFill>
                  <a:srgbClr val="C00000"/>
                </a:solidFill>
              </a:rPr>
              <a:t>logistique</a:t>
            </a:r>
            <a:r>
              <a:rPr lang="fr-FR" b="0" dirty="0" smtClean="0">
                <a:solidFill>
                  <a:schemeClr val="tx1"/>
                </a:solidFill>
              </a:rPr>
              <a:t>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Résoudre un problème de régression paramétrique.</a:t>
            </a:r>
          </a:p>
        </p:txBody>
      </p:sp>
      <p:pic>
        <p:nvPicPr>
          <p:cNvPr id="2052" name="Picture 4" descr="Fig. 5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4"/>
          <a:stretch/>
        </p:blipFill>
        <p:spPr bwMode="auto">
          <a:xfrm>
            <a:off x="2213692" y="1959535"/>
            <a:ext cx="4820435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H="1" flipV="1">
            <a:off x="2085174" y="2059536"/>
            <a:ext cx="1495514" cy="64093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880075" y="3791241"/>
            <a:ext cx="952856" cy="473110"/>
          </a:xfrm>
          <a:prstGeom prst="line">
            <a:avLst/>
          </a:prstGeom>
          <a:ln w="19050">
            <a:solidFill>
              <a:srgbClr val="EB941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970851" y="173449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Modèle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(GP)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70852" y="4152675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EB9415"/>
                </a:solidFill>
              </a:rPr>
              <a:t>Mesure</a:t>
            </a:r>
            <a:endParaRPr lang="en-US" sz="1800" dirty="0">
              <a:solidFill>
                <a:srgbClr val="EB941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3667" y="4645022"/>
            <a:ext cx="5755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  <a:hlinkClick r:id="rId4"/>
              </a:rPr>
              <a:t>https://github.com/hbabaee/SSTPGP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512464" y="2512465"/>
            <a:ext cx="2273181" cy="864991"/>
          </a:xfrm>
          <a:prstGeom prst="line">
            <a:avLst/>
          </a:prstGeom>
          <a:ln w="28575">
            <a:solidFill>
              <a:srgbClr val="C0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1421552" y="3225611"/>
            <a:ext cx="1526913" cy="38270"/>
          </a:xfrm>
          <a:prstGeom prst="line">
            <a:avLst/>
          </a:prstGeom>
          <a:ln w="19050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98320" y="30600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C00000"/>
                </a:solidFill>
              </a:rPr>
              <a:t>RL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0" grpId="0"/>
      <p:bldP spid="10" grpId="0"/>
      <p:bldP spid="22" grpId="0"/>
      <p:bldP spid="11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Apprentissage supervisé d’un modèle paramétrique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2803"/>
                <a:ext cx="5137176" cy="250385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Modèles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paramétriques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just">
                  <a:buNone/>
                </a:pPr>
                <a:r>
                  <a:rPr lang="fr-FR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</a:t>
                </a: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∈⟦1,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⟧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on suppose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les réalisations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v.a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valeurs 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leurs étiquettes étant la réalisation d’une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v.a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valeurs réelles et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2803"/>
                <a:ext cx="5137176" cy="2503852"/>
              </a:xfrm>
              <a:blipFill>
                <a:blip r:embed="rId3"/>
                <a:stretch>
                  <a:fillRect l="-237" t="-730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303" y="1022181"/>
            <a:ext cx="2885876" cy="2831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588889" y="3854155"/>
                <a:ext cx="471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89" y="3854155"/>
                <a:ext cx="471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060235" y="2330201"/>
            <a:ext cx="627944" cy="196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103900" y="1901195"/>
                <a:ext cx="797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0" y="1901195"/>
                <a:ext cx="7970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24566" y="217589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66" y="2175892"/>
                <a:ext cx="476412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contenu 4"/>
              <p:cNvSpPr txBox="1">
                <a:spLocks/>
              </p:cNvSpPr>
              <p:nvPr/>
            </p:nvSpPr>
            <p:spPr>
              <a:xfrm>
                <a:off x="195401" y="3540224"/>
                <a:ext cx="7505330" cy="282278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3" panose="05040102010807070707" pitchFamily="18" charset="2"/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Estimation MLE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(avec hypothèses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iid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pour les obs.) 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∏"/>
                                        <m:limLoc m:val="subSup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ne dépendant pas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maximiser la vraisemblance revient à minimiser la somme (moindres carrés).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Cela revient aussi à minimiser le risque empirique quand il est défini en utilisant la fonction ce coût quadratique (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C1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12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3540224"/>
                <a:ext cx="7505330" cy="2822786"/>
              </a:xfrm>
              <a:prstGeom prst="rect">
                <a:avLst/>
              </a:prstGeom>
              <a:blipFill>
                <a:blip r:embed="rId8"/>
                <a:stretch>
                  <a:fillRect l="-162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/>
          <p:cNvCxnSpPr/>
          <p:nvPr/>
        </p:nvCxnSpPr>
        <p:spPr>
          <a:xfrm flipV="1">
            <a:off x="5802303" y="1401513"/>
            <a:ext cx="2885876" cy="2452642"/>
          </a:xfrm>
          <a:prstGeom prst="line">
            <a:avLst/>
          </a:prstGeom>
          <a:ln w="28575">
            <a:solidFill>
              <a:srgbClr val="EB94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537135" y="1032181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800" b="0" i="1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800" b="0" i="1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800" b="0" i="1" smtClean="0">
                          <a:solidFill>
                            <a:srgbClr val="EB941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EB9415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35" y="1032181"/>
                <a:ext cx="69371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027348" y="2311149"/>
                <a:ext cx="101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rgbClr val="3A9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fr-FR" sz="1800" b="0" i="1" smtClean="0">
                          <a:solidFill>
                            <a:srgbClr val="3A9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800" b="0" i="1" smtClean="0">
                          <a:solidFill>
                            <a:srgbClr val="3A9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solidFill>
                            <a:srgbClr val="3A9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fr-FR" sz="1800" b="0" i="1" smtClean="0">
                              <a:solidFill>
                                <a:srgbClr val="3A9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rgbClr val="3A9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rgbClr val="3A9000"/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fr-FR" sz="1800" b="0" i="1" smtClean="0">
                          <a:solidFill>
                            <a:srgbClr val="3A9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3A9000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348" y="2311149"/>
                <a:ext cx="101957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  <p:bldP spid="1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linéaire (1/2)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2803"/>
                <a:ext cx="8701710" cy="570530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régression linéaire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régression linéaire le modèle de la forme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dont les coefficients sont obtenus par minimisation de la somme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nary>
                                              <m:naryPr>
                                                <m:chr m:val="∑"/>
                                                <m:limLoc m:val="subSup"/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5"/>
                                                  </m:r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b="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b="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fr-FR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groupChr>
                          </m:e>
                          <m:lim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telle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 :</a:t>
                </a:r>
              </a:p>
              <a:p>
                <a:pPr marL="0" indent="0" algn="just">
                  <a:lnSpc>
                    <a:spcPts val="2160"/>
                  </a:lnSpc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le rang de la matrice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égal au nombre de colonnes, alors la somme des moindres carrés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minimale pour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lnSpc>
                    <a:spcPts val="2160"/>
                  </a:lnSpc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sz="1600" dirty="0">
                    <a:solidFill>
                      <a:schemeClr val="tx1"/>
                    </a:solidFill>
                  </a:rPr>
                  <a:t>Remarques :</a:t>
                </a:r>
              </a:p>
              <a:p>
                <a:pPr algn="just"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a une forme quadratique </a:t>
                </a:r>
                <a:r>
                  <a:rPr lang="fr-FR" sz="1600" b="0" dirty="0">
                    <a:solidFill>
                      <a:srgbClr val="C00000"/>
                    </a:solidFill>
                  </a:rPr>
                  <a:t>convexe en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 dont on peut annuler le gradient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. On obtient alors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inversible on obtient le résultat.</a:t>
                </a:r>
              </a:p>
              <a:p>
                <a:pPr algn="just"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n’est pas inversible, il est possible de trouver une solution (non unique)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en utilisant un pseudo-inverse (celui de Moore-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Penrose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), i.e. une matrice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peut aussi utiliser un algorithme à directions de descente quand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grand.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2803"/>
                <a:ext cx="8701710" cy="5705306"/>
              </a:xfrm>
              <a:blipFill>
                <a:blip r:embed="rId3"/>
                <a:stretch>
                  <a:fillRect l="-140" t="-321" r="-210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 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linéaire (2/2)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2803"/>
                <a:ext cx="8701710" cy="455550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(BLUE)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 un vecteur de paramètres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 vecteur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partir duquel l’estimer, on dit que l’estimateur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le </a:t>
                </a:r>
                <a:r>
                  <a:rPr lang="fr-FR" b="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meilleur estimateur non biaisé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ou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BLUE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si</a:t>
                </a:r>
              </a:p>
              <a:p>
                <a:pPr algn="just">
                  <a:buFont typeface="Cambria Math" panose="02040503050406030204" pitchFamily="18" charset="0"/>
                  <a:buChar char="1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un estimateur linéaire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telle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;</a:t>
                </a:r>
              </a:p>
              <a:p>
                <a:pPr algn="just">
                  <a:buFont typeface="Cambria Math" panose="02040503050406030204" pitchFamily="18" charset="0"/>
                  <a:buChar char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non biaisé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;</a:t>
                </a:r>
              </a:p>
              <a:p>
                <a:pPr algn="just">
                  <a:buFont typeface="Calibri" panose="020F0502020204030204" pitchFamily="34" charset="0"/>
                  <a:buChar char="3"/>
                </a:pP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Quel que soit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vérifiant (1) et (2), 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 algn="just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2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Gauss-Markov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observations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leurs étiquettes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Sous l’hypothèse que, 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alors l’estimateur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la méthode des moindres carrés en est 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l’unique BLUE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ts val="2160"/>
                  </a:lnSpc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fr-F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L’hypothèse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n’est pas nécessaire. Il suffit que 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aient une espérance nulle, même variance finie (</a:t>
                </a:r>
                <a:r>
                  <a:rPr lang="fr-FR" sz="1600" b="0" i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homoscédasticité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) et ne soient pas corrélées entre elles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2803"/>
                <a:ext cx="8701710" cy="4555504"/>
              </a:xfrm>
              <a:blipFill>
                <a:blip r:embed="rId3"/>
                <a:stretch>
                  <a:fillRect l="-140" t="-402" r="-210" b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8007" y="2709017"/>
            <a:ext cx="8709104" cy="1316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logistique (1/2)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2803"/>
                <a:ext cx="8701710" cy="1867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veut résoudre un problème de classification binaire de manière linéaire, c’est-à-dire modéliser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à l’aide d’une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combinaison linéaire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de variables. Que faire ?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Modéliser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comme une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CL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plusieurs variables réelles ? Risque de prendre une infinité de valeurs.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Représenter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une combinaison linéaire des variables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? Intuitivement cette probabilité n’est pas linéaire.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2803"/>
                <a:ext cx="8701710" cy="1867909"/>
              </a:xfrm>
              <a:blipFill>
                <a:blip r:embed="rId3"/>
                <a:stretch>
                  <a:fillRect l="-140" t="-980" b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 txBox="1">
                <a:spLocks/>
              </p:cNvSpPr>
              <p:nvPr/>
            </p:nvSpPr>
            <p:spPr>
              <a:xfrm>
                <a:off x="195401" y="2796732"/>
                <a:ext cx="4698287" cy="358966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 (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logit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fonction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logit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la fonction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logit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</m:mr>
                        <m:m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func>
                              <m:func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fr-FR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fonction logistique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On appelle fonction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logistique </a:t>
                </a:r>
                <a:r>
                  <a:rPr lang="fr-FR" b="0" dirty="0">
                    <a:solidFill>
                      <a:schemeClr val="tx1"/>
                    </a:solidFill>
                  </a:rPr>
                  <a:t>la fonction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[0,1]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</m:mr>
                        <m:m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796732"/>
                <a:ext cx="4698287" cy="3589662"/>
              </a:xfrm>
              <a:prstGeom prst="rect">
                <a:avLst/>
              </a:prstGeom>
              <a:blipFill>
                <a:blip r:embed="rId4"/>
                <a:stretch>
                  <a:fillRect l="-259" t="-509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www.datasciencecentral.com/wp-content/uploads/2021/10/280835899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6"/>
          <a:stretch/>
        </p:blipFill>
        <p:spPr bwMode="auto">
          <a:xfrm>
            <a:off x="5081111" y="2730743"/>
            <a:ext cx="3816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913441" y="6109395"/>
                <a:ext cx="3764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41" y="6109395"/>
                <a:ext cx="3764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800011" y="4351197"/>
                <a:ext cx="3778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11" y="4351197"/>
                <a:ext cx="3778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32434" y="2640712"/>
            <a:ext cx="2127902" cy="299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logistique (2/2)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72803"/>
                <a:ext cx="8701710" cy="58904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cherche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Étant données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observations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∈⟦1,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⟧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supposées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iid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on 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fr-F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∏"/>
                                        <m:limLoc m:val="subSup"/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P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sz="16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t donc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fr-FR" sz="16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e>
                            <m:r>
                              <a:rPr lang="fr-FR" sz="16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fr-FR" sz="16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⟙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fr-F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sz="1600" b="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⟙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5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régression logistique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régression logistique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modèle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dont les coefficients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obtenus par :</a:t>
                </a:r>
              </a:p>
              <a:p>
                <a:pPr marL="0" indent="0" algn="ctr">
                  <a:lnSpc>
                    <a:spcPts val="29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limUpp>
                          <m:limUp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b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⟙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b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fr-FR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fr-FR" b="0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fr-FR" b="0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𝛽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fr-FR" b="0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⟙</m:t>
                                                        </m:r>
                                                      </m:sup>
                                                    </m:sSup>
                                                    <m:sSup>
                                                      <m:sSupPr>
                                                        <m:ctrlPr>
                                                          <a:rPr lang="fr-FR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fr-FR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p>
                                                        <m:r>
                                                          <a:rPr lang="fr-FR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func>
                                  </m:e>
                                </m:nary>
                              </m:e>
                            </m:groupCh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Upp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3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gradient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du maximum de vraisemblance de la régression logistique est donné par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⟙</m:t>
                                        </m:r>
                                      </m:sup>
                                    </m:sSup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Maximiser la vraisemblance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sous la modèle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équivalent à minimiser le risque empirique défini en utilisant la fonction de coût logistique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C1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peut être annulé par l’algorithme du gradient ou un de ses variantes.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72803"/>
                <a:ext cx="8701710" cy="5890485"/>
              </a:xfrm>
              <a:blipFill>
                <a:blip r:embed="rId3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5401" y="4495088"/>
            <a:ext cx="8701710" cy="1051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490457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coefficients d’un modèle de régression peuvent être appris par maximisation de la vraisemblance, ce qui équivaut à minimiser le risque empirique en utilisant le coût quadratique comme fonction de perte.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La régression linéaire admet une unique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ssi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est inversible. Dans le cas contraire, il existe une infinité de solutions.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régression polynomiale se ramène à une régression linéaire 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variables.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Pour un problème de classification binaire, utiliser le coût logistique comme fonction de perte dans la minimisation du risque empirique revient à maximiser la vraisemblance d’un modèle dans lequel la probabilité d’appartenir à la classe positive est la transformée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logit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d’une combinaison linéaire de variables.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dirty="0">
                    <a:solidFill>
                      <a:schemeClr val="tx1">
                        <a:lumMod val="50000"/>
                      </a:schemeClr>
                    </a:solidFill>
                  </a:rPr>
                  <a:t>Pour aller plus loin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Au-delà des modèles polynomiaux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(ondelettes) :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Hastie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T.,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Tibshirani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R., Friedman, J. (2009). The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elements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of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statistical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learning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: Data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mining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inference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and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prediction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second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edition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Springer-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Verlag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New-York, 2</a:t>
                </a:r>
                <a:r>
                  <a:rPr lang="fr-FR" sz="1600" b="0" baseline="30000" dirty="0" smtClean="0">
                    <a:solidFill>
                      <a:schemeClr val="tx1">
                        <a:lumMod val="50000"/>
                      </a:schemeClr>
                    </a:solidFill>
                  </a:rPr>
                  <a:t>nd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edition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  <a:endParaRPr lang="fr-F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4904574"/>
              </a:xfrm>
              <a:prstGeom prst="rect">
                <a:avLst/>
              </a:prstGeom>
              <a:blipFill>
                <a:blip r:embed="rId3"/>
                <a:stretch>
                  <a:fillRect l="-139" t="-373" r="-626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Régression paramétrique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7869</TotalTime>
  <Words>2250</Words>
  <Application>Microsoft Office PowerPoint</Application>
  <PresentationFormat>Affichage à l'écran (4:3)</PresentationFormat>
  <Paragraphs>113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Régression paramétrique ● ○ ○ ○ ○ ○ ○ Objectifs</vt:lpstr>
      <vt:lpstr>Régression paramétrique ○ ● ○ ○ ○ ○ ○ Apprentissage supervisé d’un modèle paramétrique</vt:lpstr>
      <vt:lpstr>Régression paramétrique ○ ○ ● ○ ○ ○ ○ Régression linéaire (1/2)</vt:lpstr>
      <vt:lpstr>Régression paramétrique ○ ○ ○ ● ○ ○ ○ Régression linéaire (2/2)</vt:lpstr>
      <vt:lpstr>Régression paramétrique ○ ○ ○ ○ ● ○ ○ Régression logistique (1/2)</vt:lpstr>
      <vt:lpstr>Régression paramétrique ○ ○ ○ ○ ○ ● ○ Régression logistique (2/2)</vt:lpstr>
      <vt:lpstr>Régression paramétrique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517</cp:revision>
  <cp:lastPrinted>2018-12-05T09:44:31Z</cp:lastPrinted>
  <dcterms:created xsi:type="dcterms:W3CDTF">2021-04-07T05:39:48Z</dcterms:created>
  <dcterms:modified xsi:type="dcterms:W3CDTF">2023-02-08T10:22:01Z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