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  <p:sldMasterId id="2147483712" r:id="rId5"/>
    <p:sldMasterId id="2147483724" r:id="rId6"/>
  </p:sldMasterIdLst>
  <p:notesMasterIdLst>
    <p:notesMasterId r:id="rId17"/>
  </p:notesMasterIdLst>
  <p:handoutMasterIdLst>
    <p:handoutMasterId r:id="rId18"/>
  </p:handoutMasterIdLst>
  <p:sldIdLst>
    <p:sldId id="273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0" r:id="rId15"/>
    <p:sldId id="263" r:id="rId16"/>
  </p:sldIdLst>
  <p:sldSz cx="9144000" cy="6858000" type="screen4x3"/>
  <p:notesSz cx="7099300" cy="10234613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4" orient="horz" pos="3083" userDrawn="1">
          <p15:clr>
            <a:srgbClr val="A4A3A4"/>
          </p15:clr>
        </p15:guide>
        <p15:guide id="5" pos="232" userDrawn="1">
          <p15:clr>
            <a:srgbClr val="A4A3A4"/>
          </p15:clr>
        </p15:guide>
        <p15:guide id="8" orient="horz" pos="2074" userDrawn="1">
          <p15:clr>
            <a:srgbClr val="A4A3A4"/>
          </p15:clr>
        </p15:guide>
        <p15:guide id="11" pos="4151" userDrawn="1">
          <p15:clr>
            <a:srgbClr val="A4A3A4"/>
          </p15:clr>
        </p15:guide>
        <p15:guide id="12" pos="4082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  <p15:guide id="14" orient="horz" pos="4111" userDrawn="1">
          <p15:clr>
            <a:srgbClr val="A4A3A4"/>
          </p15:clr>
        </p15:guide>
        <p15:guide id="15" orient="horz" pos="2765" userDrawn="1">
          <p15:clr>
            <a:srgbClr val="A4A3A4"/>
          </p15:clr>
        </p15:guide>
        <p15:guide id="16" pos="2880" userDrawn="1">
          <p15:clr>
            <a:srgbClr val="A4A3A4"/>
          </p15:clr>
        </p15:guide>
        <p15:guide id="17" pos="309" userDrawn="1">
          <p15:clr>
            <a:srgbClr val="A4A3A4"/>
          </p15:clr>
        </p15:guide>
        <p15:guide id="18" pos="5535" userDrawn="1">
          <p15:clr>
            <a:srgbClr val="A4A3A4"/>
          </p15:clr>
        </p15:guide>
        <p15:guide id="19" pos="54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415"/>
    <a:srgbClr val="FF9900"/>
    <a:srgbClr val="3A9000"/>
    <a:srgbClr val="3EE275"/>
    <a:srgbClr val="270EE2"/>
    <a:srgbClr val="A2660E"/>
    <a:srgbClr val="000000"/>
    <a:srgbClr val="FFCC00"/>
    <a:srgbClr val="29F75A"/>
    <a:srgbClr val="1F0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2" autoAdjust="0"/>
    <p:restoredTop sz="96310" autoAdjust="0"/>
  </p:normalViewPr>
  <p:slideViewPr>
    <p:cSldViewPr snapToGrid="0" showGuides="1">
      <p:cViewPr varScale="1">
        <p:scale>
          <a:sx n="75" d="100"/>
          <a:sy n="75" d="100"/>
        </p:scale>
        <p:origin x="618" y="66"/>
      </p:cViewPr>
      <p:guideLst>
        <p:guide orient="horz" pos="1620"/>
        <p:guide pos="2160"/>
        <p:guide orient="horz" pos="3083"/>
        <p:guide pos="232"/>
        <p:guide orient="horz" pos="2074"/>
        <p:guide pos="4151"/>
        <p:guide pos="4082"/>
        <p:guide orient="horz" pos="2160"/>
        <p:guide orient="horz" pos="4111"/>
        <p:guide orient="horz" pos="2765"/>
        <p:guide pos="2880"/>
        <p:guide pos="309"/>
        <p:guide pos="5535"/>
        <p:guide pos="54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-3396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481E118-1CEA-43E8-BD51-A8A2CBD62889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7CB1C5FA-467D-48F3-9F36-205F533C0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08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5920" tIns="47960" rIns="95920" bIns="47960" rtlCol="0"/>
          <a:lstStyle>
            <a:lvl1pPr algn="r">
              <a:defRPr sz="1400"/>
            </a:lvl1pPr>
          </a:lstStyle>
          <a:p>
            <a:fld id="{F0389419-4E28-4B58-9AA2-383238311FDA}" type="datetimeFigureOut">
              <a:rPr lang="fr-FR" smtClean="0"/>
              <a:t>14/02/2023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277938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20" tIns="47960" rIns="95920" bIns="4796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5920" tIns="47960" rIns="95920" bIns="4796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l">
              <a:defRPr sz="14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10"/>
            <a:ext cx="3076363" cy="513507"/>
          </a:xfrm>
          <a:prstGeom prst="rect">
            <a:avLst/>
          </a:prstGeom>
        </p:spPr>
        <p:txBody>
          <a:bodyPr vert="horz" lIns="95920" tIns="47960" rIns="95920" bIns="47960" rtlCol="0" anchor="b"/>
          <a:lstStyle>
            <a:lvl1pPr algn="r">
              <a:defRPr sz="1400"/>
            </a:lvl1pPr>
          </a:lstStyle>
          <a:p>
            <a:fld id="{39DC57ED-270C-43E3-91AA-48F4CC1938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1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127723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512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22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91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710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154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48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557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57ED-270C-43E3-91AA-48F4CC19381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82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8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0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3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88946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8242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" name="Espace réservé pour une image  4">
            <a:extLst>
              <a:ext uri="{FF2B5EF4-FFF2-40B4-BE49-F238E27FC236}">
                <a16:creationId xmlns:a16="http://schemas.microsoft.com/office/drawing/2014/main" id="{CE83B8F1-3CFD-4C6F-B77B-684EE09D6F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3696" y="135808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12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5E4514-E62C-42B5-BE1E-5F1CD3D2A789}"/>
              </a:ext>
            </a:extLst>
          </p:cNvPr>
          <p:cNvCxnSpPr/>
          <p:nvPr userDrawn="1"/>
        </p:nvCxnSpPr>
        <p:spPr>
          <a:xfrm flipH="1">
            <a:off x="914402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23927" y="135808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53795C-036F-4780-863C-5F5B75D45AC9}"/>
              </a:ext>
            </a:extLst>
          </p:cNvPr>
          <p:cNvCxnSpPr/>
          <p:nvPr userDrawn="1"/>
        </p:nvCxnSpPr>
        <p:spPr>
          <a:xfrm flipH="1">
            <a:off x="4643696" y="233280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Espace réservé pour une image  4">
            <a:extLst>
              <a:ext uri="{FF2B5EF4-FFF2-40B4-BE49-F238E27FC236}">
                <a16:creationId xmlns:a16="http://schemas.microsoft.com/office/drawing/2014/main" id="{6076C443-2E06-4281-8B05-53A67256EE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8242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4" name="Espace réservé pour une image  4">
            <a:extLst>
              <a:ext uri="{FF2B5EF4-FFF2-40B4-BE49-F238E27FC236}">
                <a16:creationId xmlns:a16="http://schemas.microsoft.com/office/drawing/2014/main" id="{AAFC24E1-75A5-4390-A26C-B3DE9FF20E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43696" y="2628159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67AD350B-6F89-4863-9328-41F1D93BBC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1227" y="262816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B1C8393-42C9-4E5B-B22A-7A1C80B3392B}"/>
              </a:ext>
            </a:extLst>
          </p:cNvPr>
          <p:cNvCxnSpPr/>
          <p:nvPr userDrawn="1"/>
        </p:nvCxnSpPr>
        <p:spPr>
          <a:xfrm flipH="1">
            <a:off x="914402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EADC8B10-F914-44B6-855C-77AEF500D4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3927" y="2634550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674119E-EE06-45F8-B404-7D969C8F47C0}"/>
              </a:ext>
            </a:extLst>
          </p:cNvPr>
          <p:cNvCxnSpPr/>
          <p:nvPr userDrawn="1"/>
        </p:nvCxnSpPr>
        <p:spPr>
          <a:xfrm flipH="1">
            <a:off x="4643696" y="3602884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Espace réservé pour une image  4">
            <a:extLst>
              <a:ext uri="{FF2B5EF4-FFF2-40B4-BE49-F238E27FC236}">
                <a16:creationId xmlns:a16="http://schemas.microsoft.com/office/drawing/2014/main" id="{2E8B88C5-9DD3-4342-8110-493B6A4046E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98242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0" name="Espace réservé pour une image  4">
            <a:extLst>
              <a:ext uri="{FF2B5EF4-FFF2-40B4-BE49-F238E27FC236}">
                <a16:creationId xmlns:a16="http://schemas.microsoft.com/office/drawing/2014/main" id="{11DFD99F-CCC2-490B-9103-83A0C7B5BF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43696" y="3878367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105DF51F-34C2-49EC-92D0-D81C49BE61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1227" y="3878368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75A8DBD-F5B7-405E-B653-6D5F7E42EB8D}"/>
              </a:ext>
            </a:extLst>
          </p:cNvPr>
          <p:cNvCxnSpPr/>
          <p:nvPr userDrawn="1"/>
        </p:nvCxnSpPr>
        <p:spPr>
          <a:xfrm flipH="1">
            <a:off x="914402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A402FF8C-DB59-4608-B517-7FD5643141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3927" y="3866242"/>
            <a:ext cx="2359026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D552D8A-671C-4599-8FC0-D56624B966E2}"/>
              </a:ext>
            </a:extLst>
          </p:cNvPr>
          <p:cNvCxnSpPr/>
          <p:nvPr userDrawn="1"/>
        </p:nvCxnSpPr>
        <p:spPr>
          <a:xfrm flipH="1">
            <a:off x="4643696" y="4853092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Espace réservé pour une image  4">
            <a:extLst>
              <a:ext uri="{FF2B5EF4-FFF2-40B4-BE49-F238E27FC236}">
                <a16:creationId xmlns:a16="http://schemas.microsoft.com/office/drawing/2014/main" id="{979E6621-7EBD-4E8A-9D3F-98667422C62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8242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:a16="http://schemas.microsoft.com/office/drawing/2014/main" id="{4EB9FABD-311A-46B5-803C-4468714878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643696" y="5128574"/>
            <a:ext cx="1085850" cy="974725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B039882E-C7D2-4A10-8D17-525FEF9666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12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0312D7E-F5FE-4ADB-8526-4D9ED88C5C15}"/>
              </a:ext>
            </a:extLst>
          </p:cNvPr>
          <p:cNvCxnSpPr/>
          <p:nvPr userDrawn="1"/>
        </p:nvCxnSpPr>
        <p:spPr>
          <a:xfrm flipH="1">
            <a:off x="914402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6AD72B51-7D15-4502-B762-932C85FC89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23927" y="5128575"/>
            <a:ext cx="2359025" cy="8747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D9F259-C0D9-40E4-B155-CD1D47C48F43}"/>
              </a:ext>
            </a:extLst>
          </p:cNvPr>
          <p:cNvCxnSpPr/>
          <p:nvPr userDrawn="1"/>
        </p:nvCxnSpPr>
        <p:spPr>
          <a:xfrm flipH="1">
            <a:off x="4643696" y="6103299"/>
            <a:ext cx="3569690" cy="0"/>
          </a:xfrm>
          <a:prstGeom prst="line">
            <a:avLst/>
          </a:prstGeom>
          <a:ln w="19050">
            <a:solidFill>
              <a:srgbClr val="54823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8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3269974" y="2277417"/>
            <a:ext cx="4765976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991769" y="4403563"/>
            <a:ext cx="6848148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3269974" y="3140287"/>
            <a:ext cx="4714240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37" y="3564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977181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9144000" cy="5998464"/>
          </a:xfrm>
          <a:prstGeom prst="rect">
            <a:avLst/>
          </a:prstGeom>
        </p:spPr>
      </p:pic>
      <p:pic>
        <p:nvPicPr>
          <p:cNvPr id="13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6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</p:spTree>
    <p:extLst>
      <p:ext uri="{BB962C8B-B14F-4D97-AF65-F5344CB8AC3E}">
        <p14:creationId xmlns:p14="http://schemas.microsoft.com/office/powerpoint/2010/main" val="93149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699585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73908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3234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003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46554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85783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0667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" y="597121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-40641"/>
            <a:ext cx="9154160" cy="6011852"/>
          </a:xfrm>
          <a:prstGeom prst="rect">
            <a:avLst/>
          </a:prstGeom>
        </p:spPr>
      </p:pic>
      <p:pic>
        <p:nvPicPr>
          <p:cNvPr id="12" name="Picture 9" descr="cea_logo_small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3277" y="4461090"/>
            <a:ext cx="6572852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 userDrawn="1"/>
        </p:nvSpPr>
        <p:spPr>
          <a:xfrm>
            <a:off x="843276" y="3757134"/>
            <a:ext cx="7860672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843277" y="5122102"/>
            <a:ext cx="294201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19 octobre 2021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122334" y="1143001"/>
            <a:ext cx="2751138" cy="239369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4777" y="5469234"/>
            <a:ext cx="294201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42050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dirty="0"/>
              <a:t>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42796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843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41349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1" descr="fondCEA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9144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066800" y="473604"/>
            <a:ext cx="3505200" cy="14380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286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60824" y="1630411"/>
            <a:ext cx="7886700" cy="1236967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2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513944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faut avec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825" y="1067647"/>
            <a:ext cx="7924376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697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:a16="http://schemas.microsoft.com/office/drawing/2014/main" id="{9EB6429C-6B7C-4EE1-B9DC-E41E0338FCE4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31444" y="1835212"/>
            <a:ext cx="1521946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752037" y="1835212"/>
            <a:ext cx="1478663" cy="119856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334674" y="1835151"/>
            <a:ext cx="1178590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28279" y="3298825"/>
            <a:ext cx="1184516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1757364" y="3201989"/>
            <a:ext cx="146694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31763" y="3968619"/>
            <a:ext cx="1517650" cy="52718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31763" y="4673601"/>
            <a:ext cx="1517650" cy="60564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1752037" y="3968619"/>
            <a:ext cx="1466850" cy="131062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319464" y="4619627"/>
            <a:ext cx="1193800" cy="65961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429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9144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 userDrawn="1"/>
        </p:nvSpPr>
        <p:spPr>
          <a:xfrm>
            <a:off x="4572000" y="2824702"/>
            <a:ext cx="3700463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1763" y="1835150"/>
            <a:ext cx="4381500" cy="359029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38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9144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 noProof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‹N°›</a:t>
            </a:fld>
            <a:endParaRPr lang="fr-FR" sz="1000" noProof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" y="5961053"/>
            <a:ext cx="9143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34777" y="6158142"/>
            <a:ext cx="778233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45677" y="4801464"/>
            <a:ext cx="1604435" cy="18004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738142" y="617538"/>
            <a:ext cx="3987800" cy="124414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90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107440" y="196178"/>
            <a:ext cx="82296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914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1243464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 smtClean="0">
                <a:latin typeface="Calibri" panose="020F0502020204030204" pitchFamily="34" charset="0"/>
              </a:rPr>
              <a:t>C5</a:t>
            </a:r>
            <a:r>
              <a:rPr lang="fr-FR" sz="1100" baseline="0" dirty="0" smtClean="0">
                <a:latin typeface="Calibri" panose="020F0502020204030204" pitchFamily="34" charset="0"/>
              </a:rPr>
              <a:t> – Régularisation</a:t>
            </a:r>
            <a:endParaRPr lang="fr-FR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5" r:id="rId3"/>
    <p:sldLayoutId id="2147483706" r:id="rId4"/>
    <p:sldLayoutId id="2147483709" r:id="rId5"/>
    <p:sldLayoutId id="2147483710" r:id="rId6"/>
    <p:sldLayoutId id="2147483711" r:id="rId7"/>
    <p:sldLayoutId id="2147483708" r:id="rId8"/>
    <p:sldLayoutId id="2147483707" r:id="rId9"/>
    <p:sldLayoutId id="2147483732" r:id="rId10"/>
    <p:sldLayoutId id="2147483701" r:id="rId11"/>
    <p:sldLayoutId id="2147483702" r:id="rId12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14 février 2023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16194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9" r:id="rId3"/>
    <p:sldLayoutId id="2147483717" r:id="rId4"/>
    <p:sldLayoutId id="2147483718" r:id="rId5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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293436"/>
            <a:ext cx="7886700" cy="1382648"/>
          </a:xfrm>
          <a:prstGeom prst="rect">
            <a:avLst/>
          </a:prstGeom>
        </p:spPr>
        <p:txBody>
          <a:bodyPr vert="horz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7"/>
            <a:ext cx="9144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" y="-25706"/>
            <a:ext cx="9143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173526" y="6627317"/>
            <a:ext cx="970475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8466" y="-25707"/>
            <a:ext cx="970475" cy="783772"/>
          </a:xfrm>
          <a:prstGeom prst="rect">
            <a:avLst/>
          </a:prstGeom>
          <a:solidFill>
            <a:srgbClr val="C1172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367891" y="6665909"/>
            <a:ext cx="627944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pPr algn="ctr"/>
            <a:fld id="{53F0B3ED-4F75-49BF-B028-1A262D3A6E64}" type="slidenum">
              <a:rPr lang="fr-FR" sz="100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‹N°›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25" descr="cea_logo_typo2_small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4" y="224966"/>
            <a:ext cx="612339" cy="3464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7441" y="196179"/>
            <a:ext cx="4395374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6593653" y="6666681"/>
            <a:ext cx="1583653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14 février 2023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652" y="6635131"/>
            <a:ext cx="4132448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961466" y="6658217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</p:spTree>
    <p:extLst>
      <p:ext uri="{BB962C8B-B14F-4D97-AF65-F5344CB8AC3E}">
        <p14:creationId xmlns:p14="http://schemas.microsoft.com/office/powerpoint/2010/main" val="320076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1" r:id="rId3"/>
    <p:sldLayoutId id="2147483729" r:id="rId4"/>
    <p:sldLayoutId id="2147483730" r:id="rId5"/>
  </p:sldLayoutIdLst>
  <p:timing>
    <p:tnLst>
      <p:par>
        <p:cTn id="1" dur="indefinite" restart="never" nodeType="tmRoot"/>
      </p:par>
    </p:tnLst>
  </p:timing>
  <p:hf hdr="0"/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0.emf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emf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3757570" y="2022467"/>
            <a:ext cx="4776830" cy="1199008"/>
          </a:xfrm>
        </p:spPr>
        <p:txBody>
          <a:bodyPr/>
          <a:lstStyle/>
          <a:p>
            <a:r>
              <a:rPr lang="fr-FR" dirty="0" smtClean="0"/>
              <a:t>Régularisation</a:t>
            </a:r>
          </a:p>
          <a:p>
            <a:r>
              <a:rPr lang="fr-FR" dirty="0" smtClean="0"/>
              <a:t>C5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884465" y="5573328"/>
            <a:ext cx="2942010" cy="309021"/>
          </a:xfrm>
        </p:spPr>
        <p:txBody>
          <a:bodyPr/>
          <a:lstStyle/>
          <a:p>
            <a:r>
              <a:rPr lang="fr-FR" dirty="0" smtClean="0"/>
              <a:t>24/01/2023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834775" y="4578243"/>
            <a:ext cx="8053851" cy="783509"/>
          </a:xfrm>
        </p:spPr>
        <p:txBody>
          <a:bodyPr/>
          <a:lstStyle/>
          <a:p>
            <a:r>
              <a:rPr lang="fr-FR" sz="2000" b="1" dirty="0"/>
              <a:t>C</a:t>
            </a:r>
            <a:r>
              <a:rPr lang="fr-FR" dirty="0"/>
              <a:t>hristophe </a:t>
            </a:r>
            <a:r>
              <a:rPr lang="fr-FR" sz="2000" b="1" dirty="0" smtClean="0"/>
              <a:t>M</a:t>
            </a:r>
            <a:r>
              <a:rPr lang="fr-FR" dirty="0" smtClean="0"/>
              <a:t>illet</a:t>
            </a:r>
            <a:r>
              <a:rPr lang="fr-FR" baseline="30000" dirty="0" smtClean="0"/>
              <a:t>1,2</a:t>
            </a:r>
          </a:p>
          <a:p>
            <a:r>
              <a:rPr lang="fr-FR" baseline="30000" dirty="0" smtClean="0"/>
              <a:t>1 </a:t>
            </a:r>
            <a:r>
              <a:rPr lang="fr-FR" dirty="0" smtClean="0"/>
              <a:t>CEA, DAM, DIF; </a:t>
            </a:r>
            <a:r>
              <a:rPr lang="fr-FR" baseline="30000" dirty="0" smtClean="0"/>
              <a:t>2</a:t>
            </a:r>
            <a:r>
              <a:rPr lang="fr-FR" dirty="0" smtClean="0"/>
              <a:t>ENS Paris-Saclay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33" y="6181964"/>
            <a:ext cx="1838893" cy="40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9373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2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Régularisation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● </a:t>
            </a:r>
            <a:r>
              <a:rPr lang="fr-FR" sz="1800" dirty="0" smtClean="0">
                <a:solidFill>
                  <a:schemeClr val="tx1"/>
                </a:solidFill>
              </a:rPr>
              <a:t>○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</a:t>
            </a:r>
            <a:r>
              <a:rPr lang="fr-FR" sz="1800" dirty="0" smtClean="0">
                <a:solidFill>
                  <a:schemeClr val="tx1"/>
                </a:solidFill>
              </a:rPr>
              <a:t>Objectifs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72803"/>
                <a:ext cx="8536707" cy="1827128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Difficultés de la RL.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Si 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sont corrélées ou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trop grand, la complexité d’un modèle peut être trop élevée.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ne peut pas être de rang colonne plein.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n’est pas inversible et il n’existe pas de solution </a:t>
                </a:r>
                <a:r>
                  <a:rPr lang="fr-FR" b="0" i="1" dirty="0" smtClean="0">
                    <a:solidFill>
                      <a:schemeClr val="tx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unique</a:t>
                </a:r>
                <a:r>
                  <a:rPr lang="fr-FR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(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Th. 1, C4</a:t>
                </a:r>
                <a:r>
                  <a:rPr lang="fr-FR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).</a:t>
                </a:r>
              </a:p>
              <a:p>
                <a:pPr>
                  <a:buFont typeface="Calibri" panose="020F0502020204030204" pitchFamily="34" charset="0"/>
                  <a:buChar char="→"/>
                </a:pPr>
                <a:r>
                  <a:rPr lang="fr-FR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Risque de sur-apprentissage.</a:t>
                </a:r>
              </a:p>
              <a:p>
                <a:pPr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Comment garantir que le modèle </a:t>
                </a:r>
                <a:r>
                  <a:rPr lang="fr-FR" b="0" i="1" dirty="0" smtClean="0">
                    <a:solidFill>
                      <a:schemeClr val="tx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sélectionné</a:t>
                </a:r>
                <a:r>
                  <a:rPr lang="fr-FR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généralise le mieux ?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72803"/>
                <a:ext cx="8536707" cy="1827128"/>
              </a:xfrm>
              <a:blipFill>
                <a:blip r:embed="rId3"/>
                <a:stretch>
                  <a:fillRect l="-143" t="-1003" b="-3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Espace réservé du contenu 4"/>
              <p:cNvSpPr txBox="1">
                <a:spLocks/>
              </p:cNvSpPr>
              <p:nvPr/>
            </p:nvSpPr>
            <p:spPr>
              <a:xfrm>
                <a:off x="195400" y="4298401"/>
                <a:ext cx="8623860" cy="1821742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Objectifs :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Contrôler la complexité d’un modèle par régularisation ;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Définir 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lasso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, la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régression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ridge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et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elastic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 net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;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Comprendre les normes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comme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régularisateurs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;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Choisir un coefficient de régularisation.</a:t>
                </a:r>
              </a:p>
            </p:txBody>
          </p:sp>
        </mc:Choice>
        <mc:Fallback>
          <p:sp>
            <p:nvSpPr>
              <p:cNvPr id="20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4298401"/>
                <a:ext cx="8623860" cy="1821742"/>
              </a:xfrm>
              <a:prstGeom prst="rect">
                <a:avLst/>
              </a:prstGeom>
              <a:blipFill>
                <a:blip r:embed="rId4"/>
                <a:stretch>
                  <a:fillRect l="-141" t="-669" b="-3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4"/>
              <p:cNvSpPr txBox="1">
                <a:spLocks/>
              </p:cNvSpPr>
              <p:nvPr/>
            </p:nvSpPr>
            <p:spPr>
              <a:xfrm>
                <a:off x="195401" y="2661773"/>
                <a:ext cx="5299546" cy="1259281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Idée ?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Contrôle simultané de l’erreur du modèle sur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des valeurs des coefficients de régression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) affectés à chacune des variables :</a:t>
                </a:r>
              </a:p>
              <a:p>
                <a:pPr marL="0" indent="0" algn="ctr"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1" y="2661773"/>
                <a:ext cx="5299546" cy="1259281"/>
              </a:xfrm>
              <a:prstGeom prst="rect">
                <a:avLst/>
              </a:prstGeom>
              <a:blipFill>
                <a:blip r:embed="rId5"/>
                <a:stretch>
                  <a:fillRect l="-230" t="-1456" b="-5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74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3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Régularisation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● </a:t>
            </a:r>
            <a:r>
              <a:rPr lang="fr-FR" sz="1800" dirty="0" smtClean="0">
                <a:solidFill>
                  <a:schemeClr val="tx1"/>
                </a:solidFill>
              </a:rPr>
              <a:t>○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</a:t>
            </a:r>
            <a:r>
              <a:rPr lang="fr-FR" sz="1800" dirty="0" smtClean="0">
                <a:solidFill>
                  <a:schemeClr val="tx1"/>
                </a:solidFill>
              </a:rPr>
              <a:t>Définition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72803"/>
                <a:ext cx="8536707" cy="1983518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1.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On appelle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régularisation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le fait d’apprendre un modèle en minimisant la somme du risque empirique sur le jeu d’entraînement et d’un terme de </a:t>
                </a:r>
                <a:r>
                  <a:rPr lang="fr-FR" b="0" dirty="0" smtClean="0">
                    <a:solidFill>
                      <a:srgbClr val="C00000"/>
                    </a:solidFill>
                  </a:rPr>
                  <a:t>contrainte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sur les solutions possibles 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Où le coefficient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contrôle l’importance relative de chacun des termes.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72803"/>
                <a:ext cx="8536707" cy="1983518"/>
              </a:xfrm>
              <a:blipFill>
                <a:blip r:embed="rId3"/>
                <a:stretch>
                  <a:fillRect l="-143" t="-923" b="-12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Espace réservé du contenu 4"/>
              <p:cNvSpPr txBox="1">
                <a:spLocks/>
              </p:cNvSpPr>
              <p:nvPr/>
            </p:nvSpPr>
            <p:spPr>
              <a:xfrm>
                <a:off x="195399" y="3077977"/>
                <a:ext cx="6290859" cy="3249377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Remarques :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Dans le cas d’un modèle de RL, on utilise pour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la somme des moindres carrés, c’est-à-dire :</a:t>
                </a:r>
              </a:p>
              <a:p>
                <a:pPr marL="0" indent="0" algn="ct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</m:e>
                              <m:lim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      où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est la matrice de données définie en </a:t>
                </a:r>
                <a:r>
                  <a:rPr lang="fr-FR" sz="16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C4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Pour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on a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: il n’y a plus d’apprentissage. Pour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prend comme valeur une solution de la RL non régularisée.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Lorsque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augmente, le biais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augmente et la variance diminue.</a:t>
                </a:r>
              </a:p>
              <a:p>
                <a:pPr>
                  <a:spcBef>
                    <a:spcPts val="600"/>
                  </a:spcBef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</a:rPr>
                  <a:t>Comme tout </a:t>
                </a:r>
                <a:r>
                  <a:rPr lang="fr-FR" sz="1600" b="0" dirty="0" err="1" smtClean="0">
                    <a:solidFill>
                      <a:schemeClr val="tx1"/>
                    </a:solidFill>
                  </a:rPr>
                  <a:t>hyperparamètre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peut être choisi par validation croisée sur une grille de valeurs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fr-FR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</a:rPr>
                  <a:t> (</a:t>
                </a:r>
                <a:r>
                  <a:rPr lang="fr-FR" sz="16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cf. C2</a:t>
                </a:r>
                <a:r>
                  <a:rPr lang="fr-FR" sz="1600" b="0" dirty="0" smtClean="0">
                    <a:solidFill>
                      <a:schemeClr val="tx1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20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9" y="3077977"/>
                <a:ext cx="6290859" cy="3249377"/>
              </a:xfrm>
              <a:prstGeom prst="rect">
                <a:avLst/>
              </a:prstGeom>
              <a:blipFill>
                <a:blip r:embed="rId4"/>
                <a:stretch>
                  <a:fillRect l="-194" t="-563" r="-388" b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86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4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Régularisation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</a:t>
            </a:r>
            <a:r>
              <a:rPr lang="fr-FR" sz="1800" dirty="0" smtClean="0">
                <a:solidFill>
                  <a:schemeClr val="tx1"/>
                </a:solidFill>
              </a:rPr>
              <a:t>●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</a:t>
            </a:r>
            <a:r>
              <a:rPr lang="fr-FR" sz="1800" dirty="0" smtClean="0">
                <a:solidFill>
                  <a:schemeClr val="tx1"/>
                </a:solidFill>
              </a:rPr>
              <a:t>Régression </a:t>
            </a:r>
            <a:r>
              <a:rPr lang="fr-FR" sz="1800" dirty="0" err="1" smtClean="0">
                <a:solidFill>
                  <a:schemeClr val="tx1"/>
                </a:solidFill>
              </a:rPr>
              <a:t>ridge</a:t>
            </a:r>
            <a:r>
              <a:rPr lang="fr-FR" sz="1800" dirty="0" smtClean="0">
                <a:solidFill>
                  <a:schemeClr val="tx1"/>
                </a:solidFill>
              </a:rPr>
              <a:t> (1/2)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72803"/>
                <a:ext cx="8536707" cy="2415238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2 (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version lagrangienne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On appelle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régression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ridge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le modèle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dont les coefficients sont obtenus en résolvant le problème d’optimisation convexe 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		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limUpp>
                          <m:limUppPr>
                            <m:ctrlP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groupChr>
                              <m:groupChrPr>
                                <m:chr m:val="⏞"/>
                                <m:pos m:val="top"/>
                                <m:vertJc m:val="bot"/>
                                <m:ctrlPr>
                                  <a:rPr lang="fr-F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sSubSup>
                                  <m:sSubSupPr>
                                    <m:ctrlPr>
                                      <a:rPr lang="fr-FR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fr-FR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/>
                                          </m:rPr>
                                          <a:rPr lang="fr-FR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m:rPr>
                                        <m:brk/>
                                      </m:rPr>
                                      <a:rPr lang="fr-FR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/>
                                      </m:rPr>
                                      <a:rPr lang="fr-FR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groupChr>
                          </m:e>
                          <m:li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fr-F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fr-F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F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fr-FR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fr-FR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lim>
                        </m:limUp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		 (1)</a:t>
                </a: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Il s’agit d’un cas particulier de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régularisation de Tikhonov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, qui intervient dans les réseaux de neurones sous le nom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weight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decay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(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cf. C6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 et dans les équations intégrales.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72803"/>
                <a:ext cx="8536707" cy="2415238"/>
              </a:xfrm>
              <a:blipFill>
                <a:blip r:embed="rId3"/>
                <a:stretch>
                  <a:fillRect l="-143" t="-758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4"/>
              <p:cNvSpPr txBox="1">
                <a:spLocks/>
              </p:cNvSpPr>
              <p:nvPr/>
            </p:nvSpPr>
            <p:spPr>
              <a:xfrm>
                <a:off x="195400" y="3170949"/>
                <a:ext cx="8536707" cy="3484890"/>
              </a:xfrm>
              <a:prstGeom prst="rect">
                <a:avLst/>
              </a:prstGeom>
            </p:spPr>
            <p:txBody>
              <a:bodyPr vert="horz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Solution : </a:t>
                </a:r>
                <a:r>
                  <a:rPr lang="fr-FR" b="0" dirty="0">
                    <a:solidFill>
                      <a:schemeClr val="tx1"/>
                    </a:solidFill>
                  </a:rPr>
                  <a:t>o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n minimise une forme quadratique (</a:t>
                </a:r>
                <a:r>
                  <a:rPr lang="fr-FR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cf. Annexe A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):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b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sSubSup>
                          <m:sSubSup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lnSpc>
                    <a:spcPts val="120"/>
                  </a:lnSpc>
                  <a:spcAft>
                    <a:spcPts val="600"/>
                  </a:spcAft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Ce qui donne 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fr-FR" b="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⟙</m:t>
                                    </m:r>
                                  </m:sup>
                                </m:sSup>
                                <m:r>
                                  <a:rPr lang="fr-FR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groupChr>
                      </m:e>
                      <m:lim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lim>
                    </m:limLow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b="0" dirty="0">
                    <a:solidFill>
                      <a:schemeClr val="tx1"/>
                    </a:solidFill>
                  </a:rPr>
                  <a:t>L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e problème admet une solution unique (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m:rPr>
                        <m:nor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b="0">
                        <a:solidFill>
                          <a:schemeClr val="tx1"/>
                        </a:solidFill>
                      </a:rPr>
                      <m:t>≻ 0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donc inversible)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fr-FR" dirty="0" smtClean="0">
                    <a:solidFill>
                      <a:schemeClr val="bg1">
                        <a:lumMod val="50000"/>
                      </a:schemeClr>
                    </a:solidFill>
                  </a:rPr>
                  <a:t>Remarques :</a:t>
                </a:r>
              </a:p>
              <a:p>
                <a:pPr>
                  <a:lnSpc>
                    <a:spcPts val="1920"/>
                  </a:lnSpc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Les valeurs propres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sont plus élevées que celles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, donc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Var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limUpp>
                      <m:limUp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Sup>
                              <m:sSubSupPr>
                                <m:ctrlPr>
                                  <a:rPr lang="fr-FR" sz="16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6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6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fr-FR" sz="16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fr-FR" sz="16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fr-FR" sz="16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⟙</m:t>
                                </m:r>
                              </m:sup>
                            </m:sSup>
                            <m: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groupChr>
                      </m:e>
                      <m:lim>
                        <m:r>
                          <a:rPr lang="fr-FR" sz="1600" b="1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𝐜𝐟</m:t>
                        </m:r>
                        <m:r>
                          <a:rPr lang="fr-FR" sz="1600" b="1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fr-FR" sz="1600" b="1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𝐂𝟒</m:t>
                        </m:r>
                      </m:lim>
                    </m:limUpp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alors on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⋆</m:t>
                        </m:r>
                      </m:sup>
                    </m:sSup>
                    <m:sSup>
                      <m:s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si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. Pour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tout changement d’échelle peut avoir un effet sur la régression. Il est recommandé de standardiser les variables avant l’apprentissage,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où l’écart-type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est calculé sur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uniquement pour éviter le sur-apprentissage.</a:t>
                </a:r>
              </a:p>
            </p:txBody>
          </p:sp>
        </mc:Choice>
        <mc:Fallback xmlns="">
          <p:sp>
            <p:nvSpPr>
              <p:cNvPr id="6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3170949"/>
                <a:ext cx="8536707" cy="3484890"/>
              </a:xfrm>
              <a:prstGeom prst="rect">
                <a:avLst/>
              </a:prstGeom>
              <a:blipFill>
                <a:blip r:embed="rId4"/>
                <a:stretch>
                  <a:fillRect l="-143" t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72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5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Régularisation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</a:t>
            </a:r>
            <a:r>
              <a:rPr lang="fr-FR" sz="1800" dirty="0" smtClean="0">
                <a:solidFill>
                  <a:schemeClr val="tx1"/>
                </a:solidFill>
              </a:rPr>
              <a:t>●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</a:t>
            </a:r>
            <a:r>
              <a:rPr lang="fr-FR" sz="1800" dirty="0" smtClean="0">
                <a:solidFill>
                  <a:schemeClr val="tx1"/>
                </a:solidFill>
              </a:rPr>
              <a:t>Régression </a:t>
            </a:r>
            <a:r>
              <a:rPr lang="fr-FR" sz="1800" dirty="0" err="1" smtClean="0">
                <a:solidFill>
                  <a:schemeClr val="tx1"/>
                </a:solidFill>
              </a:rPr>
              <a:t>ridge</a:t>
            </a:r>
            <a:r>
              <a:rPr lang="fr-FR" sz="1800" dirty="0" smtClean="0">
                <a:solidFill>
                  <a:schemeClr val="tx1"/>
                </a:solidFill>
              </a:rPr>
              <a:t> (2/2)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72803"/>
                <a:ext cx="5319495" cy="991515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3.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On appelle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chemin de régularisation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l’ensemble des fonctions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sSubSup>
                      <m:sSub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b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pour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∈⟦0,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⟧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72803"/>
                <a:ext cx="5319495" cy="991515"/>
              </a:xfrm>
              <a:blipFill>
                <a:blip r:embed="rId3"/>
                <a:stretch>
                  <a:fillRect l="-229" t="-1852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4"/>
              <p:cNvSpPr txBox="1">
                <a:spLocks/>
              </p:cNvSpPr>
              <p:nvPr/>
            </p:nvSpPr>
            <p:spPr>
              <a:xfrm>
                <a:off x="195400" y="1972046"/>
                <a:ext cx="5026080" cy="1837388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Théorème 1 :</a:t>
                </a:r>
              </a:p>
              <a:p>
                <a:pPr marL="0" indent="0">
                  <a:spcAft>
                    <a:spcPts val="600"/>
                  </a:spcAft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Étant donnés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il existe un unique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tel que (1) soit équivalent à 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tel 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fr-FR" sz="16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Dém</a:t>
                </a:r>
                <a:r>
                  <a:rPr lang="fr-FR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. : </a:t>
                </a: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Par dualité en écrivant les conditions de KKT. </a:t>
                </a: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□</a:t>
                </a:r>
              </a:p>
            </p:txBody>
          </p:sp>
        </mc:Choice>
        <mc:Fallback xmlns="">
          <p:sp>
            <p:nvSpPr>
              <p:cNvPr id="6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1972046"/>
                <a:ext cx="5026080" cy="1837388"/>
              </a:xfrm>
              <a:prstGeom prst="rect">
                <a:avLst/>
              </a:prstGeom>
              <a:blipFill>
                <a:blip r:embed="rId4"/>
                <a:stretch>
                  <a:fillRect l="-242" t="-662" r="-485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948" y="767094"/>
            <a:ext cx="3382215" cy="3304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4"/>
              <p:cNvSpPr txBox="1">
                <a:spLocks/>
              </p:cNvSpPr>
              <p:nvPr/>
            </p:nvSpPr>
            <p:spPr>
              <a:xfrm>
                <a:off x="195400" y="4013070"/>
                <a:ext cx="5026080" cy="2081557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Interprétation :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ad>
                          <m:radPr>
                            <m:degHide m:val="on"/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e>
                    </m:d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avec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ad>
                          <m:radPr>
                            <m:degHide m:val="on"/>
                            <m:ctrlP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e>
                    </m:d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rad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   et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⟙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b="0" dirty="0" smtClean="0">
                    <a:solidFill>
                      <a:schemeClr val="accent2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endParaRPr lang="fr-FR" sz="16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4013070"/>
                <a:ext cx="5026080" cy="2081557"/>
              </a:xfrm>
              <a:prstGeom prst="rect">
                <a:avLst/>
              </a:prstGeom>
              <a:blipFill>
                <a:blip r:embed="rId6"/>
                <a:stretch>
                  <a:fillRect l="-242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7299975" y="4067336"/>
                <a:ext cx="361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975" y="4067336"/>
                <a:ext cx="36176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5351538" y="1937862"/>
                <a:ext cx="44832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538" y="1937862"/>
                <a:ext cx="448328" cy="391646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5481982" y="434185"/>
                <a:ext cx="3330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 smtClean="0"/>
                  <a:t>Ex. : </a:t>
                </a:r>
                <a:r>
                  <a:rPr lang="en-US" sz="1600" dirty="0" err="1" smtClean="0"/>
                  <a:t>jeu</a:t>
                </a:r>
                <a:r>
                  <a:rPr lang="en-US" sz="1600" dirty="0" smtClean="0"/>
                  <a:t> de </a:t>
                </a:r>
                <a:r>
                  <a:rPr lang="en-US" sz="1600" dirty="0" err="1" smtClean="0"/>
                  <a:t>données</a:t>
                </a:r>
                <a:r>
                  <a:rPr lang="en-US" sz="1600" dirty="0" smtClean="0"/>
                  <a:t> avec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1600" dirty="0" smtClean="0"/>
                  <a:t> variables </a:t>
                </a:r>
                <a:endParaRPr lang="en-US" sz="16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982" y="434185"/>
                <a:ext cx="3330941" cy="338554"/>
              </a:xfrm>
              <a:prstGeom prst="rect">
                <a:avLst/>
              </a:prstGeom>
              <a:blipFill>
                <a:blip r:embed="rId9"/>
                <a:stretch>
                  <a:fillRect l="-914" t="-5357" r="-146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983924" y="814900"/>
            <a:ext cx="2996687" cy="299652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55000"/>
                </a:schemeClr>
              </a:gs>
              <a:gs pos="100000">
                <a:srgbClr val="C00000">
                  <a:alpha val="16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6944018" y="1134083"/>
            <a:ext cx="1435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rgbClr val="C00000"/>
                </a:solidFill>
              </a:rPr>
              <a:t>non </a:t>
            </a:r>
            <a:r>
              <a:rPr lang="en-US" sz="1400" dirty="0" err="1" smtClean="0">
                <a:solidFill>
                  <a:srgbClr val="C00000"/>
                </a:solidFill>
              </a:rPr>
              <a:t>régularisée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Ellipse 18"/>
          <p:cNvSpPr>
            <a:spLocks noChangeAspect="1"/>
          </p:cNvSpPr>
          <p:nvPr/>
        </p:nvSpPr>
        <p:spPr>
          <a:xfrm>
            <a:off x="6375151" y="5084588"/>
            <a:ext cx="1362166" cy="1362166"/>
          </a:xfrm>
          <a:prstGeom prst="ellipse">
            <a:avLst/>
          </a:prstGeom>
          <a:solidFill>
            <a:srgbClr val="C00000">
              <a:alpha val="12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e 22"/>
          <p:cNvGrpSpPr/>
          <p:nvPr/>
        </p:nvGrpSpPr>
        <p:grpSpPr>
          <a:xfrm rot="12240000">
            <a:off x="6422194" y="4638368"/>
            <a:ext cx="2336457" cy="838356"/>
            <a:chOff x="4027598" y="4253981"/>
            <a:chExt cx="1680991" cy="608774"/>
          </a:xfrm>
        </p:grpSpPr>
        <p:sp>
          <p:nvSpPr>
            <p:cNvPr id="20" name="Ellipse 19"/>
            <p:cNvSpPr/>
            <p:nvPr/>
          </p:nvSpPr>
          <p:spPr>
            <a:xfrm>
              <a:off x="4027598" y="4253981"/>
              <a:ext cx="1680991" cy="608774"/>
            </a:xfrm>
            <a:prstGeom prst="ellipse">
              <a:avLst/>
            </a:prstGeom>
            <a:solidFill>
              <a:schemeClr val="accent2">
                <a:lumMod val="75000"/>
                <a:alpha val="6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/>
            <p:cNvSpPr/>
            <p:nvPr/>
          </p:nvSpPr>
          <p:spPr>
            <a:xfrm>
              <a:off x="4179998" y="4406381"/>
              <a:ext cx="1062214" cy="310305"/>
            </a:xfrm>
            <a:prstGeom prst="ellipse">
              <a:avLst/>
            </a:prstGeom>
            <a:solidFill>
              <a:schemeClr val="accent2">
                <a:lumMod val="75000"/>
                <a:alpha val="1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298214" y="4479415"/>
              <a:ext cx="478884" cy="157905"/>
            </a:xfrm>
            <a:prstGeom prst="ellipse">
              <a:avLst/>
            </a:prstGeom>
            <a:solidFill>
              <a:schemeClr val="accent2">
                <a:lumMod val="75000"/>
                <a:alpha val="3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Connecteur droit avec flèche 31"/>
          <p:cNvCxnSpPr/>
          <p:nvPr/>
        </p:nvCxnSpPr>
        <p:spPr>
          <a:xfrm>
            <a:off x="8041114" y="5251178"/>
            <a:ext cx="344620" cy="694406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8291535" y="5921445"/>
                <a:ext cx="481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535" y="5921445"/>
                <a:ext cx="481735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5557611" y="4851401"/>
                <a:ext cx="952440" cy="352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rad>
                        <m:radPr>
                          <m:degHide m:val="on"/>
                          <m:ctrlP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rad>
                      <m:r>
                        <a:rPr lang="fr-FR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611" y="4851401"/>
                <a:ext cx="952440" cy="352854"/>
              </a:xfrm>
              <a:prstGeom prst="rect">
                <a:avLst/>
              </a:prstGeom>
              <a:blipFill>
                <a:blip r:embed="rId11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/>
          <p:cNvCxnSpPr/>
          <p:nvPr/>
        </p:nvCxnSpPr>
        <p:spPr>
          <a:xfrm flipH="1" flipV="1">
            <a:off x="6264969" y="5251177"/>
            <a:ext cx="472617" cy="528473"/>
          </a:xfrm>
          <a:prstGeom prst="straightConnector1">
            <a:avLst/>
          </a:prstGeom>
          <a:ln w="15875">
            <a:solidFill>
              <a:srgbClr val="C00000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>
            <a:off x="6148742" y="1125343"/>
            <a:ext cx="1147240" cy="0"/>
          </a:xfrm>
          <a:prstGeom prst="straightConnector1">
            <a:avLst/>
          </a:prstGeom>
          <a:ln w="25400">
            <a:solidFill>
              <a:srgbClr val="C00000">
                <a:alpha val="33000"/>
              </a:srgb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H="1">
            <a:off x="7297670" y="1125343"/>
            <a:ext cx="1147240" cy="0"/>
          </a:xfrm>
          <a:prstGeom prst="straightConnector1">
            <a:avLst/>
          </a:prstGeom>
          <a:ln w="25400">
            <a:solidFill>
              <a:srgbClr val="C00000">
                <a:alpha val="33000"/>
              </a:srgb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8248849" y="4199566"/>
                <a:ext cx="4464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849" y="4199566"/>
                <a:ext cx="44640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V="1">
            <a:off x="8104332" y="4500915"/>
            <a:ext cx="290356" cy="532762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7350494" y="5124001"/>
            <a:ext cx="108058" cy="108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1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/>
      <p:bldP spid="5" grpId="0"/>
      <p:bldP spid="10" grpId="0"/>
      <p:bldP spid="11" grpId="0"/>
      <p:bldP spid="8" grpId="0" animBg="1"/>
      <p:bldP spid="12" grpId="0"/>
      <p:bldP spid="19" grpId="0" animBg="1"/>
      <p:bldP spid="34" grpId="0"/>
      <p:bldP spid="36" grpId="0"/>
      <p:bldP spid="45" grpId="0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6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Régularisation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</a:t>
            </a:r>
            <a:r>
              <a:rPr lang="fr-FR" sz="1800" dirty="0" smtClean="0">
                <a:solidFill>
                  <a:schemeClr val="tx1"/>
                </a:solidFill>
              </a:rPr>
              <a:t>● ○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smtClean="0">
                <a:solidFill>
                  <a:schemeClr val="tx1"/>
                </a:solidFill>
              </a:rPr>
              <a:t>○ </a:t>
            </a:r>
            <a:r>
              <a:rPr lang="fr-FR" sz="1800" dirty="0">
                <a:solidFill>
                  <a:schemeClr val="tx1"/>
                </a:solidFill>
              </a:rPr>
              <a:t>○ </a:t>
            </a:r>
            <a:r>
              <a:rPr lang="fr-FR" sz="1800" dirty="0" smtClean="0">
                <a:solidFill>
                  <a:schemeClr val="tx1"/>
                </a:solidFill>
              </a:rPr>
              <a:t>Le LASSO (1/2)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71647"/>
                <a:ext cx="8589677" cy="1435483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4.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On appelle 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LASSO (Least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Absolute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 and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Selection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Operator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)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le modèle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fr-FR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b="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dont les coefficients sont donnés par :</a:t>
                </a:r>
              </a:p>
              <a:p>
                <a:pPr marL="0" indent="0">
                  <a:lnSpc>
                    <a:spcPts val="36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p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limUpp>
                            <m:limUppPr>
                              <m:ctrlPr>
                                <a:rPr lang="fr-FR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  <m:ctrlPr>
                                    <a:rPr lang="fr-FR" b="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bSup>
                                    <m:sSubSupPr>
                                      <m:ctrlP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/>
                                            </m:rPr>
                                            <a:rPr lang="fr-FR" b="0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brk/>
                                        </m:rPr>
                                        <a:rPr lang="fr-FR" b="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groupChr>
                            </m:e>
                            <m:li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fr-FR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fr-FR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fr-FR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FR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lim>
                          </m:limUpp>
                          <m:r>
                            <a:rPr lang="fr-FR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fr-FR" b="0" dirty="0" smtClean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71647"/>
                <a:ext cx="8589677" cy="1435483"/>
              </a:xfrm>
              <a:blipFill>
                <a:blip r:embed="rId3"/>
                <a:stretch>
                  <a:fillRect l="-142" t="-1277" r="-284" b="-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4"/>
              <p:cNvSpPr txBox="1">
                <a:spLocks/>
              </p:cNvSpPr>
              <p:nvPr/>
            </p:nvSpPr>
            <p:spPr>
              <a:xfrm>
                <a:off x="195400" y="2195765"/>
                <a:ext cx="8589678" cy="4405720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Solution : </a:t>
                </a:r>
              </a:p>
              <a:p>
                <a:pPr algn="just">
                  <a:buFontTx/>
                  <a:buChar char="-"/>
                </a:pPr>
                <a:r>
                  <a:rPr lang="fr-FR" b="0" dirty="0">
                    <a:solidFill>
                      <a:schemeClr val="tx1"/>
                    </a:solidFill>
                  </a:rPr>
                  <a:t>Dans le cas général, le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LASSO </a:t>
                </a:r>
                <a:r>
                  <a:rPr lang="fr-FR" b="0" dirty="0">
                    <a:solidFill>
                      <a:schemeClr val="tx1"/>
                    </a:solidFill>
                  </a:rPr>
                  <a:t>n’admet pas de solution explicite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On a la condition d’optimalité du premier ordre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̂"/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sgn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si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  <a:p>
                <a:pPr algn="just">
                  <a:spcBef>
                    <a:spcPts val="600"/>
                  </a:spcBef>
                  <a:buFontTx/>
                  <a:buChar char="-"/>
                </a:pP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fr-FR" sz="1600" b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>
                    <a:solidFill>
                      <a:schemeClr val="bg1">
                        <a:lumMod val="50000"/>
                      </a:schemeClr>
                    </a:solidFill>
                  </a:rPr>
                  <a:t> orthonormés et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on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sz="16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sz="16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600" b="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et donc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bSup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bSup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16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600" b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sgn</m:t>
                    </m:r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bSup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fr-FR" sz="1600" b="0" dirty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fr-FR" sz="1600" b="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   </a:t>
                </a: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D’où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sgn</m:t>
                    </m:r>
                    <m:d>
                      <m:dPr>
                        <m:ctrlP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</m:e>
                    </m:d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16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sgn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. On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bSup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bSup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1600" b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600" b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sgn</m:t>
                    </m:r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bSup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6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)/2⇒</m:t>
                    </m:r>
                    <m:r>
                      <m:rPr>
                        <m:sty m:val="p"/>
                      </m:rPr>
                      <a:rPr lang="fr-FR" sz="1600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si</m:t>
                    </m:r>
                    <m:r>
                      <a:rPr lang="fr-FR" sz="16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fr-FR" sz="16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sz="1600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⟙</m:t>
                            </m:r>
                          </m:sup>
                        </m:sSubSup>
                        <m:r>
                          <a:rPr lang="fr-FR" sz="16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sz="16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16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16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alors</m:t>
                    </m:r>
                    <m:r>
                      <a:rPr lang="fr-FR" sz="16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fr-FR" sz="16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6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bSup>
                    <m:r>
                      <a:rPr lang="fr-FR" sz="16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fr-FR" sz="1600" b="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    Si 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bSup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son orthonormés, alors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16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bSup>
                    <m:r>
                      <a:rPr lang="fr-FR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/(2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16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fr-FR" sz="1600" b="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600" b="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sz="1600" b="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fr-FR" sz="1600" b="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⟙</m:t>
                                    </m:r>
                                  </m:sup>
                                </m:sSubSup>
                                <m:r>
                                  <a:rPr lang="fr-FR" sz="1600" b="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fr-FR" sz="16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</a:rPr>
                  <a:t> (seuillage de la solution des MC).</a:t>
                </a:r>
              </a:p>
              <a:p>
                <a:pPr marL="0" indent="0" algn="just">
                  <a:spcBef>
                    <a:spcPts val="1200"/>
                  </a:spcBef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Remarques :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La norme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permet de « pousser » certains coefficients vers 0, de façon à obtenir un modèle </a:t>
                </a:r>
                <a:r>
                  <a:rPr lang="fr-FR" sz="1600" b="0" i="1" dirty="0" smtClean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parcimonieux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 (ou </a:t>
                </a:r>
                <a:r>
                  <a:rPr lang="fr-FR" sz="1600" b="0" i="1" dirty="0" err="1" smtClean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sparse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), c’est-à-dire dans lequel certains coefficients sont nuls.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Puisque la fonction objectif n’est pas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, on peut utiliser un algorithme à directions de descente (</a:t>
                </a:r>
                <a:r>
                  <a:rPr lang="fr-FR" sz="1600" dirty="0" smtClean="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cf. Annexe A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) pour le résoudre. Il ne s’agit pas d’un problème strictement convexe (en particulier si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fr-FR" sz="1600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) et il n’admet donc pas nécessairement une unique solution.</a:t>
                </a:r>
              </a:p>
            </p:txBody>
          </p:sp>
        </mc:Choice>
        <mc:Fallback>
          <p:sp>
            <p:nvSpPr>
              <p:cNvPr id="6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2195765"/>
                <a:ext cx="8589678" cy="4405720"/>
              </a:xfrm>
              <a:prstGeom prst="rect">
                <a:avLst/>
              </a:prstGeom>
              <a:blipFill>
                <a:blip r:embed="rId4"/>
                <a:stretch>
                  <a:fillRect l="-142" t="-277" b="-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88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341" y="846161"/>
            <a:ext cx="3498817" cy="3160696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7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Régularisation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○ </a:t>
            </a:r>
            <a:r>
              <a:rPr lang="fr-FR" sz="1800" dirty="0">
                <a:solidFill>
                  <a:schemeClr val="tx1"/>
                </a:solidFill>
              </a:rPr>
              <a:t>○ </a:t>
            </a:r>
            <a:r>
              <a:rPr lang="fr-FR" sz="1800" dirty="0" smtClean="0">
                <a:solidFill>
                  <a:schemeClr val="tx1"/>
                </a:solidFill>
              </a:rPr>
              <a:t>Le LASSO (2/2)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4"/>
              <p:cNvSpPr txBox="1">
                <a:spLocks/>
              </p:cNvSpPr>
              <p:nvPr/>
            </p:nvSpPr>
            <p:spPr>
              <a:xfrm>
                <a:off x="195400" y="890649"/>
                <a:ext cx="5026080" cy="1360334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Théorème 2 :</a:t>
                </a:r>
              </a:p>
              <a:p>
                <a:pPr marL="0" indent="0">
                  <a:spcAft>
                    <a:spcPts val="600"/>
                  </a:spcAft>
                  <a:buFont typeface="Wingdings 3" panose="05040102010807070707" pitchFamily="18" charset="2"/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Étant donnés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il existe un unique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tel que (1) soit équivalent à 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fr-F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b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tel que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890649"/>
                <a:ext cx="5026080" cy="1360334"/>
              </a:xfrm>
              <a:prstGeom prst="rect">
                <a:avLst/>
              </a:prstGeom>
              <a:blipFill>
                <a:blip r:embed="rId4"/>
                <a:stretch>
                  <a:fillRect l="-242" t="-897" r="-485" b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4"/>
              <p:cNvSpPr txBox="1">
                <a:spLocks/>
              </p:cNvSpPr>
              <p:nvPr/>
            </p:nvSpPr>
            <p:spPr>
              <a:xfrm>
                <a:off x="195400" y="2456916"/>
                <a:ext cx="5026080" cy="3365050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Remarques :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Le LASSO est utilisé pour des problèmes en grande dimension (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). 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>
                    <a:solidFill>
                      <a:schemeClr val="tx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Le 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LASSO </a:t>
                </a:r>
                <a:r>
                  <a:rPr lang="fr-FR" sz="1600" b="0" dirty="0">
                    <a:solidFill>
                      <a:schemeClr val="tx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est une méthode de réduction de 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dimension. </a:t>
                </a:r>
                <a:r>
                  <a:rPr lang="fr-FR" sz="16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Sur le chemin de régularisation, 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s’annulent les uns après les autres. Si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le lasso sélectionnera au plus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variables.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Stabilité : si plusieurs variables corrélées contribuent à la prédiction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le LASSO va avoir tendance à choisir une seule d’entre elles, de façon aléatoire. Le LASSO a donc tendance à être instable.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endParaRPr lang="fr-FR" sz="1600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0" y="2456916"/>
                <a:ext cx="5026080" cy="3365050"/>
              </a:xfrm>
              <a:prstGeom prst="rect">
                <a:avLst/>
              </a:prstGeom>
              <a:blipFill>
                <a:blip r:embed="rId5"/>
                <a:stretch>
                  <a:fillRect l="-242" t="-362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7299975" y="3897627"/>
                <a:ext cx="361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975" y="3897627"/>
                <a:ext cx="3617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5333447" y="1904355"/>
                <a:ext cx="44832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447" y="1904355"/>
                <a:ext cx="448328" cy="391646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5497206" y="435205"/>
                <a:ext cx="33309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 smtClean="0"/>
                  <a:t>Ex. : </a:t>
                </a:r>
                <a:r>
                  <a:rPr lang="en-US" sz="1600" dirty="0" err="1" smtClean="0"/>
                  <a:t>jeu</a:t>
                </a:r>
                <a:r>
                  <a:rPr lang="en-US" sz="1600" dirty="0" smtClean="0"/>
                  <a:t> de </a:t>
                </a:r>
                <a:r>
                  <a:rPr lang="en-US" sz="1600" dirty="0" err="1" smtClean="0"/>
                  <a:t>données</a:t>
                </a:r>
                <a:r>
                  <a:rPr lang="en-US" sz="1600" dirty="0" smtClean="0"/>
                  <a:t> avec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1600" dirty="0" smtClean="0"/>
                  <a:t> variables </a:t>
                </a:r>
                <a:endParaRPr lang="en-US" sz="16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06" y="435205"/>
                <a:ext cx="3330941" cy="338554"/>
              </a:xfrm>
              <a:prstGeom prst="rect">
                <a:avLst/>
              </a:prstGeom>
              <a:blipFill>
                <a:blip r:embed="rId8"/>
                <a:stretch>
                  <a:fillRect l="-1099" t="-5357" r="-146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e 22"/>
          <p:cNvGrpSpPr/>
          <p:nvPr/>
        </p:nvGrpSpPr>
        <p:grpSpPr>
          <a:xfrm rot="12240000">
            <a:off x="6422194" y="4527270"/>
            <a:ext cx="2336457" cy="838356"/>
            <a:chOff x="4027598" y="4253981"/>
            <a:chExt cx="1680991" cy="608774"/>
          </a:xfrm>
        </p:grpSpPr>
        <p:sp>
          <p:nvSpPr>
            <p:cNvPr id="20" name="Ellipse 19"/>
            <p:cNvSpPr/>
            <p:nvPr/>
          </p:nvSpPr>
          <p:spPr>
            <a:xfrm>
              <a:off x="4027598" y="4253981"/>
              <a:ext cx="1680991" cy="608774"/>
            </a:xfrm>
            <a:prstGeom prst="ellipse">
              <a:avLst/>
            </a:prstGeom>
            <a:solidFill>
              <a:schemeClr val="accent2">
                <a:lumMod val="75000"/>
                <a:alpha val="6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/>
            <p:cNvSpPr/>
            <p:nvPr/>
          </p:nvSpPr>
          <p:spPr>
            <a:xfrm>
              <a:off x="4179998" y="4406381"/>
              <a:ext cx="1062214" cy="310305"/>
            </a:xfrm>
            <a:prstGeom prst="ellipse">
              <a:avLst/>
            </a:prstGeom>
            <a:solidFill>
              <a:schemeClr val="accent2">
                <a:lumMod val="75000"/>
                <a:alpha val="1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lipse 21"/>
            <p:cNvSpPr/>
            <p:nvPr/>
          </p:nvSpPr>
          <p:spPr>
            <a:xfrm>
              <a:off x="4298214" y="4479415"/>
              <a:ext cx="478884" cy="157905"/>
            </a:xfrm>
            <a:prstGeom prst="ellipse">
              <a:avLst/>
            </a:prstGeom>
            <a:solidFill>
              <a:schemeClr val="accent2">
                <a:lumMod val="75000"/>
                <a:alpha val="3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Connecteur droit avec flèche 31"/>
          <p:cNvCxnSpPr/>
          <p:nvPr/>
        </p:nvCxnSpPr>
        <p:spPr>
          <a:xfrm>
            <a:off x="8041114" y="5140080"/>
            <a:ext cx="698465" cy="412102"/>
          </a:xfrm>
          <a:prstGeom prst="straightConnector1">
            <a:avLst/>
          </a:prstGeom>
          <a:ln w="15875">
            <a:solidFill>
              <a:schemeClr val="accent2">
                <a:lumMod val="50000"/>
              </a:schemeClr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8676551" y="5400351"/>
                <a:ext cx="481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fr-FR" sz="1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551" y="5400351"/>
                <a:ext cx="481735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6011588" y="4898564"/>
                <a:ext cx="7998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FR" sz="1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588" y="4898564"/>
                <a:ext cx="799834" cy="338554"/>
              </a:xfrm>
              <a:prstGeom prst="rect">
                <a:avLst/>
              </a:prstGeom>
              <a:blipFill>
                <a:blip r:embed="rId1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/>
          <p:cNvCxnSpPr/>
          <p:nvPr/>
        </p:nvCxnSpPr>
        <p:spPr>
          <a:xfrm flipH="1" flipV="1">
            <a:off x="6617533" y="5200279"/>
            <a:ext cx="591609" cy="451571"/>
          </a:xfrm>
          <a:prstGeom prst="straightConnector1">
            <a:avLst/>
          </a:prstGeom>
          <a:ln w="15875">
            <a:solidFill>
              <a:srgbClr val="C00000"/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8112553" y="4038504"/>
                <a:ext cx="4464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553" y="4038504"/>
                <a:ext cx="44640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V="1">
            <a:off x="7933399" y="4321143"/>
            <a:ext cx="290356" cy="532762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rme libre 3"/>
          <p:cNvSpPr/>
          <p:nvPr/>
        </p:nvSpPr>
        <p:spPr>
          <a:xfrm>
            <a:off x="6152972" y="2333002"/>
            <a:ext cx="2657742" cy="247828"/>
          </a:xfrm>
          <a:custGeom>
            <a:avLst/>
            <a:gdLst>
              <a:gd name="connsiteX0" fmla="*/ 0 w 2657742"/>
              <a:gd name="connsiteY0" fmla="*/ 247828 h 247828"/>
              <a:gd name="connsiteX1" fmla="*/ 649481 w 2657742"/>
              <a:gd name="connsiteY1" fmla="*/ 0 h 247828"/>
              <a:gd name="connsiteX2" fmla="*/ 2657742 w 2657742"/>
              <a:gd name="connsiteY2" fmla="*/ 8546 h 24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7742" h="247828">
                <a:moveTo>
                  <a:pt x="0" y="247828"/>
                </a:moveTo>
                <a:lnTo>
                  <a:pt x="649481" y="0"/>
                </a:lnTo>
                <a:lnTo>
                  <a:pt x="2657742" y="8546"/>
                </a:lnTo>
              </a:path>
            </a:pathLst>
          </a:custGeom>
          <a:noFill/>
          <a:ln w="34925">
            <a:solidFill>
              <a:schemeClr val="accent1">
                <a:lumMod val="75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rme libre 7"/>
          <p:cNvSpPr/>
          <p:nvPr/>
        </p:nvSpPr>
        <p:spPr>
          <a:xfrm>
            <a:off x="6135880" y="2333002"/>
            <a:ext cx="2683380" cy="905854"/>
          </a:xfrm>
          <a:custGeom>
            <a:avLst/>
            <a:gdLst>
              <a:gd name="connsiteX0" fmla="*/ 0 w 2683380"/>
              <a:gd name="connsiteY0" fmla="*/ 905854 h 905854"/>
              <a:gd name="connsiteX1" fmla="*/ 709301 w 2683380"/>
              <a:gd name="connsiteY1" fmla="*/ 572568 h 905854"/>
              <a:gd name="connsiteX2" fmla="*/ 1341690 w 2683380"/>
              <a:gd name="connsiteY2" fmla="*/ 0 h 905854"/>
              <a:gd name="connsiteX3" fmla="*/ 2683380 w 2683380"/>
              <a:gd name="connsiteY3" fmla="*/ 8546 h 90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3380" h="905854">
                <a:moveTo>
                  <a:pt x="0" y="905854"/>
                </a:moveTo>
                <a:lnTo>
                  <a:pt x="709301" y="572568"/>
                </a:lnTo>
                <a:lnTo>
                  <a:pt x="1341690" y="0"/>
                </a:lnTo>
                <a:lnTo>
                  <a:pt x="2683380" y="8546"/>
                </a:lnTo>
              </a:path>
            </a:pathLst>
          </a:custGeom>
          <a:noFill/>
          <a:ln w="34925">
            <a:solidFill>
              <a:schemeClr val="accent4">
                <a:lumMod val="75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e libre 8"/>
          <p:cNvSpPr/>
          <p:nvPr/>
        </p:nvSpPr>
        <p:spPr>
          <a:xfrm>
            <a:off x="6152972" y="1683049"/>
            <a:ext cx="2674834" cy="678679"/>
          </a:xfrm>
          <a:custGeom>
            <a:avLst/>
            <a:gdLst>
              <a:gd name="connsiteX0" fmla="*/ 0 w 2674834"/>
              <a:gd name="connsiteY0" fmla="*/ 0 h 640935"/>
              <a:gd name="connsiteX1" fmla="*/ 666572 w 2674834"/>
              <a:gd name="connsiteY1" fmla="*/ 128187 h 640935"/>
              <a:gd name="connsiteX2" fmla="*/ 1341690 w 2674834"/>
              <a:gd name="connsiteY2" fmla="*/ 555477 h 640935"/>
              <a:gd name="connsiteX3" fmla="*/ 2016807 w 2674834"/>
              <a:gd name="connsiteY3" fmla="*/ 623843 h 640935"/>
              <a:gd name="connsiteX4" fmla="*/ 2674834 w 2674834"/>
              <a:gd name="connsiteY4" fmla="*/ 640935 h 64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4834" h="640935">
                <a:moveTo>
                  <a:pt x="0" y="0"/>
                </a:moveTo>
                <a:lnTo>
                  <a:pt x="666572" y="128187"/>
                </a:lnTo>
                <a:lnTo>
                  <a:pt x="1341690" y="555477"/>
                </a:lnTo>
                <a:lnTo>
                  <a:pt x="2016807" y="623843"/>
                </a:lnTo>
                <a:lnTo>
                  <a:pt x="2674834" y="640935"/>
                </a:lnTo>
              </a:path>
            </a:pathLst>
          </a:custGeom>
          <a:noFill/>
          <a:ln w="34925">
            <a:solidFill>
              <a:schemeClr val="accent6">
                <a:lumMod val="75000"/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2700000">
            <a:off x="6898722" y="5302051"/>
            <a:ext cx="1011600" cy="1010792"/>
          </a:xfrm>
          <a:prstGeom prst="rect">
            <a:avLst/>
          </a:prstGeom>
          <a:solidFill>
            <a:srgbClr val="C00000">
              <a:alpha val="12000"/>
            </a:srgb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6726460" y="2279002"/>
            <a:ext cx="108000" cy="10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>
            <a:off x="8066752" y="2263518"/>
            <a:ext cx="108000" cy="108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7396606" y="2270180"/>
            <a:ext cx="108000" cy="10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eur droit avec flèche 25"/>
          <p:cNvCxnSpPr/>
          <p:nvPr/>
        </p:nvCxnSpPr>
        <p:spPr>
          <a:xfrm flipH="1" flipV="1">
            <a:off x="7401025" y="4334659"/>
            <a:ext cx="0" cy="226472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6430527" y="5804548"/>
            <a:ext cx="2055430" cy="14613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7034927" y="4321143"/>
                <a:ext cx="469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927" y="4321143"/>
                <a:ext cx="469679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8160374" y="5783940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1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374" y="5783940"/>
                <a:ext cx="464358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lipse 53"/>
          <p:cNvSpPr/>
          <p:nvPr/>
        </p:nvSpPr>
        <p:spPr>
          <a:xfrm>
            <a:off x="7350494" y="5012903"/>
            <a:ext cx="108058" cy="108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0" grpId="0"/>
      <p:bldP spid="11" grpId="0"/>
      <p:bldP spid="34" grpId="0"/>
      <p:bldP spid="36" grpId="0"/>
      <p:bldP spid="45" grpId="0"/>
      <p:bldP spid="4" grpId="0" animBg="1"/>
      <p:bldP spid="8" grpId="0" animBg="1"/>
      <p:bldP spid="9" grpId="0" animBg="1"/>
      <p:bldP spid="16" grpId="0" animBg="1"/>
      <p:bldP spid="24" grpId="0" animBg="1"/>
      <p:bldP spid="33" grpId="0" animBg="1"/>
      <p:bldP spid="35" grpId="0" animBg="1"/>
      <p:bldP spid="39" grpId="0"/>
      <p:bldP spid="40" grpId="0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8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Régularisation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</a:t>
            </a:r>
            <a:r>
              <a:rPr lang="fr-FR" sz="1800" dirty="0">
                <a:solidFill>
                  <a:schemeClr val="tx1"/>
                </a:solidFill>
              </a:rPr>
              <a:t>○ </a:t>
            </a:r>
            <a:r>
              <a:rPr lang="fr-FR" sz="1800" dirty="0" err="1" smtClean="0">
                <a:solidFill>
                  <a:schemeClr val="tx1"/>
                </a:solidFill>
              </a:rPr>
              <a:t>Elastic</a:t>
            </a:r>
            <a:r>
              <a:rPr lang="fr-FR" sz="1800" dirty="0" smtClean="0">
                <a:solidFill>
                  <a:schemeClr val="tx1"/>
                </a:solidFill>
              </a:rPr>
              <a:t> net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4"/>
              <p:cNvSpPr txBox="1">
                <a:spLocks/>
              </p:cNvSpPr>
              <p:nvPr/>
            </p:nvSpPr>
            <p:spPr>
              <a:xfrm>
                <a:off x="195399" y="2456916"/>
                <a:ext cx="8589677" cy="3548112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Wingdings 3" panose="05040102010807070707" pitchFamily="18" charset="2"/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Remarques :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: norme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6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(lasso) qui permet d’obtenir un modèle parcimonieux plus facilement interprétable. </a:t>
                </a:r>
                <a14:m>
                  <m:oMath xmlns:m="http://schemas.openxmlformats.org/officeDocument/2006/math"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6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: norme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6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fr-FR" sz="16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(</a:t>
                </a:r>
                <a:r>
                  <a:rPr lang="fr-FR" sz="1600" b="0" dirty="0" err="1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ridge</a:t>
                </a:r>
                <a:r>
                  <a:rPr lang="fr-FR" sz="16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permet d’éviter le sur-apprentissage et de grouper les variables corrélées. 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r>
                  <a:rPr lang="fr-FR" sz="1600" b="0" dirty="0" smtClean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Variantes du LASSO :</a:t>
                </a:r>
              </a:p>
              <a:p>
                <a:pPr lvl="1">
                  <a:buFontTx/>
                  <a:buChar char="-"/>
                </a:pPr>
                <a:r>
                  <a:rPr lang="fr-FR" sz="1400" dirty="0" smtClean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Dantzig </a:t>
                </a:r>
                <a:r>
                  <a:rPr lang="fr-FR" sz="1400" dirty="0" err="1" smtClean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Selector</a:t>
                </a:r>
                <a:r>
                  <a:rPr lang="fr-FR" sz="1400" dirty="0" smtClean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1400" b="0" i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fr-FR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fr-FR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sz="1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b>
                            <m:r>
                              <a:rPr lang="fr-FR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r>
                  <a:rPr lang="fr-FR" sz="1400" dirty="0" smtClean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sous contrainte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sz="1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fr-FR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⟙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fr-FR" sz="1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sz="1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fr-FR" sz="1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fr-FR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fr-FR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FR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fr-FR" sz="1400" dirty="0" smtClean="0">
                  <a:solidFill>
                    <a:schemeClr val="bg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>
                  <a:buFontTx/>
                  <a:buChar char="-"/>
                </a:pPr>
                <a:r>
                  <a:rPr lang="fr-FR" sz="1400" b="0" dirty="0" smtClean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Adaptive LASSO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1400" b="0" i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fr-FR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fr-FR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sz="1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sz="1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fr-FR" sz="1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b>
                            <m:r>
                              <a:rPr lang="fr-FR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fr-FR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fr-FR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1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FR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1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fr-FR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fr-FR" sz="1400" b="0" i="0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GL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fr-FR" sz="1400" b="0" dirty="0" smtClean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avec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sz="1400" b="0" i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GL</m:t>
                        </m:r>
                      </m:sup>
                    </m:sSup>
                    <m:r>
                      <a:rPr lang="fr-FR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fr-FR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9"/>
                          </m:rPr>
                          <a:rPr lang="fr-FR" sz="1400" i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fr-FR" sz="1400" i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ect</m:t>
                        </m:r>
                        <m:r>
                          <a:rPr lang="fr-FR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fr-FR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fr-FR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fr-FR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fr-FR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fr-FR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fr-FR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fr-FR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brk m:alnAt="9"/>
                              </m:rPr>
                              <a:rPr lang="fr-FR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fr-FR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r>
                              <m:rPr>
                                <m:brk m:alnAt="9"/>
                              </m:rPr>
                              <a:rPr lang="fr-FR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  <m:r>
                          <m:rPr>
                            <m:brk m:alnAt="9"/>
                          </m:rPr>
                          <a:rPr lang="fr-FR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fr-FR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fr-FR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endParaRPr lang="fr-FR" sz="1400" b="0" dirty="0" smtClean="0">
                  <a:solidFill>
                    <a:schemeClr val="bg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>
                  <a:buFontTx/>
                  <a:buChar char="-"/>
                </a:pPr>
                <a:r>
                  <a:rPr lang="fr-FR" sz="1400" dirty="0" smtClean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Group LASSO (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fr-FR" sz="14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fr-FR" sz="1400" dirty="0" smtClean="0">
                    <a:solidFill>
                      <a:schemeClr val="tx1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) </a:t>
                </a:r>
                <a:r>
                  <a:rPr lang="fr-FR" sz="1400" dirty="0" smtClean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et </a:t>
                </a:r>
                <a:r>
                  <a:rPr lang="fr-FR" sz="1400" dirty="0" err="1" smtClean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Sparse</a:t>
                </a:r>
                <a:r>
                  <a:rPr lang="fr-FR" sz="1400" dirty="0" smtClean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-Group LASSO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fr-FR" sz="1400" dirty="0" smtClean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étant des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m:rPr>
                        <m:nor/>
                      </m:rPr>
                      <a:rPr lang="fr-FR" sz="14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sz="140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≻ 0</m:t>
                    </m:r>
                  </m:oMath>
                </a14:m>
                <a:r>
                  <a:rPr lang="fr-FR" sz="1400" dirty="0" smtClean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:</a:t>
                </a:r>
              </a:p>
              <a:p>
                <a:pPr marL="478963" lvl="1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140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fr-FR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fr-FR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fr-FR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b>
                            <m:r>
                              <a:rPr lang="fr-FR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fr-FR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fr-FR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  <m:e>
                            <m:rad>
                              <m:radPr>
                                <m:degHide m:val="on"/>
                                <m:ctrlPr>
                                  <a:rPr lang="fr-FR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fr-FR" sz="1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fr-FR" sz="1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⟙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fr-FR" sz="1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rad>
                          </m:e>
                        </m:nary>
                      </m:e>
                    </m:func>
                    <m:r>
                      <a:rPr lang="fr-FR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14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fr-FR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fr-FR" sz="14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fr-FR" sz="14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400" b="0" dirty="0" smtClean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lvl="1">
                  <a:buFontTx/>
                  <a:buChar char="-"/>
                </a:pPr>
                <a:r>
                  <a:rPr lang="fr-FR" sz="1400" dirty="0" err="1" smtClean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Fused</a:t>
                </a:r>
                <a:r>
                  <a:rPr lang="fr-FR" sz="1400" dirty="0" smtClean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LASSO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140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fr-FR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fr-FR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fr-FR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fr-FR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b>
                            <m:r>
                              <a:rPr lang="fr-FR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fr-FR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fr-FR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140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fr-FR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fr-FR" sz="1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fr-FR" sz="1400" dirty="0" smtClean="0">
                  <a:solidFill>
                    <a:schemeClr val="bg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lvl="1">
                  <a:buFontTx/>
                  <a:buChar char="-"/>
                </a:pPr>
                <a:r>
                  <a:rPr lang="fr-FR" sz="1400" b="0" dirty="0" smtClean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Régression logistique (Group) LASSO.</a:t>
                </a:r>
              </a:p>
              <a:p>
                <a:pPr>
                  <a:spcAft>
                    <a:spcPts val="600"/>
                  </a:spcAft>
                  <a:buFontTx/>
                  <a:buChar char="-"/>
                </a:pPr>
                <a:endParaRPr lang="fr-FR" sz="1600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9" y="2456916"/>
                <a:ext cx="8589677" cy="3548112"/>
              </a:xfrm>
              <a:prstGeom prst="rect">
                <a:avLst/>
              </a:prstGeom>
              <a:blipFill>
                <a:blip r:embed="rId3"/>
                <a:stretch>
                  <a:fillRect l="-142" t="-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Espace réservé du contenu 4"/>
              <p:cNvSpPr>
                <a:spLocks noGrp="1"/>
              </p:cNvSpPr>
              <p:nvPr>
                <p:ph idx="1"/>
              </p:nvPr>
            </p:nvSpPr>
            <p:spPr>
              <a:xfrm>
                <a:off x="195400" y="772803"/>
                <a:ext cx="8589677" cy="1514864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fr-FR" dirty="0" smtClean="0">
                    <a:solidFill>
                      <a:schemeClr val="tx1"/>
                    </a:solidFill>
                  </a:rPr>
                  <a:t>Définition 5.</a:t>
                </a:r>
              </a:p>
              <a:p>
                <a:pPr marL="0" indent="0"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On appelle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elastic</a:t>
                </a:r>
                <a:r>
                  <a:rPr lang="fr-FR" b="0" i="1" dirty="0" smtClean="0">
                    <a:solidFill>
                      <a:schemeClr val="tx1"/>
                    </a:solidFill>
                  </a:rPr>
                  <a:t> net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le modèle de régression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fr-FR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fr-FR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⟙</m:t>
                        </m:r>
                      </m:sup>
                    </m:sSup>
                    <m:r>
                      <a:rPr lang="fr-FR" b="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dont les coefficients sont donnés par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p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fr-F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F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limLow>
                            <m:limLow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fr-F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r-F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fr-F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r-FR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e>
                      </m:func>
                    </m:oMath>
                  </m:oMathPara>
                </a14:m>
                <a:endParaRPr lang="fr-FR" b="0" dirty="0" smtClean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400" y="772803"/>
                <a:ext cx="8589677" cy="1514864"/>
              </a:xfrm>
              <a:blipFill>
                <a:blip r:embed="rId4"/>
                <a:stretch>
                  <a:fillRect l="-142" t="-1210" b="-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35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54A34C9-9A4B-6445-85E1-F779B5E87362}" type="slidenum">
              <a:rPr lang="fr-FR" sz="1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9</a:t>
            </a:fld>
            <a:endParaRPr lang="fr-FR" sz="1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Espace réservé du contenu 4"/>
              <p:cNvSpPr txBox="1">
                <a:spLocks/>
              </p:cNvSpPr>
              <p:nvPr/>
            </p:nvSpPr>
            <p:spPr>
              <a:xfrm>
                <a:off x="136609" y="773396"/>
                <a:ext cx="8760502" cy="4345510"/>
              </a:xfrm>
              <a:prstGeom prst="rect">
                <a:avLst/>
              </a:prstGeom>
            </p:spPr>
            <p:txBody>
              <a:bodyPr vert="horz" wrap="square" lIns="127723" tIns="63862" rIns="127723" bIns="63862" rtlCol="0">
                <a:spAutoFit/>
              </a:bodyPr>
              <a:lstStyle>
                <a:lvl1pPr marL="239481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SzPct val="80000"/>
                  <a:buFont typeface="Wingdings 3" panose="05040102010807070707" pitchFamily="18" charset="2"/>
                  <a:buChar char=""/>
                  <a:defRPr sz="1800" b="1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1pPr>
                <a:lvl2pPr marL="718444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6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2pPr>
                <a:lvl3pPr marL="1197407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4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3pPr>
                <a:lvl4pPr marL="1676370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Calibri" panose="020F0502020204030204" pitchFamily="34" charset="0"/>
                  <a:buChar char="-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4pPr>
                <a:lvl5pPr marL="2155332" indent="-239481" algn="l" defTabSz="957925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rgbClr val="548235"/>
                  </a:buClr>
                  <a:buFont typeface="Wingdings" panose="05000000000000000000" pitchFamily="2" charset="2"/>
                  <a:buChar char="§"/>
                  <a:defRPr sz="1200" kern="1200">
                    <a:solidFill>
                      <a:schemeClr val="bg2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defRPr>
                </a:lvl5pPr>
                <a:lvl6pPr marL="2634295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13258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592220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071183" indent="-239481" algn="l" defTabSz="957925" rtl="0" eaLnBrk="1" latinLnBrk="0" hangingPunct="1">
                  <a:lnSpc>
                    <a:spcPct val="90000"/>
                  </a:lnSpc>
                  <a:spcBef>
                    <a:spcPts val="524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Ajouter un terme de régularisation au risque empirique de la RL, fonction du vecteur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des coefficients, permet d’éviter le sur-apprentissage.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La régression </a:t>
                </a:r>
                <a:r>
                  <a:rPr lang="fr-FR" b="0" i="1" dirty="0" err="1" smtClean="0">
                    <a:solidFill>
                      <a:schemeClr val="tx1"/>
                    </a:solidFill>
                  </a:rPr>
                  <a:t>ridge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utilise la norme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comme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régularisateur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; elle admet une solution analytique et a un effet de 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regroupement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sur les variables corrélées.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fr-FR" b="0" dirty="0" smtClean="0">
                    <a:solidFill>
                      <a:schemeClr val="tx1"/>
                    </a:solidFill>
                  </a:rPr>
                  <a:t>Le LASSO utilise la norme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 b="0" dirty="0" smtClean="0">
                    <a:solidFill>
                      <a:schemeClr val="tx1"/>
                    </a:solidFill>
                  </a:rPr>
                  <a:t> comme </a:t>
                </a:r>
                <a:r>
                  <a:rPr lang="fr-FR" b="0" dirty="0" err="1" smtClean="0">
                    <a:solidFill>
                      <a:schemeClr val="tx1"/>
                    </a:solidFill>
                  </a:rPr>
                  <a:t>régularisateur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 ; il crée un modèle parcimonieux et permet de réaliser une </a:t>
                </a:r>
                <a:r>
                  <a:rPr lang="fr-FR" dirty="0" smtClean="0">
                    <a:solidFill>
                      <a:srgbClr val="C00000"/>
                    </a:solidFill>
                  </a:rPr>
                  <a:t>réduction de dimension </a:t>
                </a:r>
                <a:r>
                  <a:rPr lang="fr-FR" b="0" dirty="0" smtClean="0">
                    <a:solidFill>
                      <a:schemeClr val="tx1"/>
                    </a:solidFill>
                  </a:rPr>
                  <a:t>supervisée. </a:t>
                </a:r>
              </a:p>
              <a:p>
                <a:pPr marL="0" indent="0" algn="just">
                  <a:buNone/>
                </a:pPr>
                <a:endParaRPr lang="fr-FR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sz="1600" dirty="0">
                    <a:solidFill>
                      <a:schemeClr val="tx1">
                        <a:lumMod val="50000"/>
                      </a:schemeClr>
                    </a:solidFill>
                  </a:rPr>
                  <a:t>Pour aller plus loin 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sz="160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Régularisateurs</a:t>
                </a:r>
                <a:r>
                  <a:rPr lang="fr-FR" sz="1600" dirty="0" smtClean="0">
                    <a:solidFill>
                      <a:schemeClr val="tx1">
                        <a:lumMod val="50000"/>
                      </a:schemeClr>
                    </a:solidFill>
                  </a:rPr>
                  <a:t> pour sélectionner des variables</a:t>
                </a:r>
                <a:r>
                  <a:rPr lang="fr-FR" sz="1600" b="0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:r>
                  <a:rPr lang="fr-FR" sz="1600" dirty="0" smtClean="0">
                    <a:solidFill>
                      <a:schemeClr val="tx1">
                        <a:lumMod val="50000"/>
                      </a:schemeClr>
                    </a:solidFill>
                  </a:rPr>
                  <a:t>respectant une structure 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: Huang, J., Zhang, T.,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Metaxas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D. (2011). Learning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with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structured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sparsity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. </a:t>
                </a:r>
                <a:r>
                  <a:rPr lang="fr-FR" sz="1600" b="0" i="1" dirty="0" smtClean="0">
                    <a:solidFill>
                      <a:schemeClr val="tx1">
                        <a:lumMod val="50000"/>
                      </a:schemeClr>
                    </a:solidFill>
                  </a:rPr>
                  <a:t>Journal of Machine Learning </a:t>
                </a:r>
                <a:r>
                  <a:rPr lang="fr-FR" sz="1600" b="0" i="1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Research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12:3371-3412.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sz="1600" dirty="0" smtClean="0">
                    <a:solidFill>
                      <a:schemeClr val="tx1">
                        <a:lumMod val="50000"/>
                      </a:schemeClr>
                    </a:solidFill>
                  </a:rPr>
                  <a:t>Unicité de la solution du LASSO 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: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Tibshirani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R. J. (2013). The LASSO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problem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and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uniqueness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. </a:t>
                </a:r>
                <a:r>
                  <a:rPr lang="fr-FR" sz="1600" b="0" i="1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Electronic</a:t>
                </a:r>
                <a:r>
                  <a:rPr lang="fr-FR" sz="1600" b="0" i="1" dirty="0" smtClean="0">
                    <a:solidFill>
                      <a:schemeClr val="tx1">
                        <a:lumMod val="50000"/>
                      </a:schemeClr>
                    </a:solidFill>
                  </a:rPr>
                  <a:t> Journal of </a:t>
                </a:r>
                <a:r>
                  <a:rPr lang="fr-FR" sz="1600" b="0" i="1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Statistics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7:1456-1490.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fr-FR" sz="1600" dirty="0" smtClean="0">
                    <a:solidFill>
                      <a:schemeClr val="tx1">
                        <a:lumMod val="50000"/>
                      </a:schemeClr>
                    </a:solidFill>
                  </a:rPr>
                  <a:t>Généralisations du LASSO 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: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Hastie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T.,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Tibshirani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R.,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Wainwright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, M. (2015). </a:t>
                </a:r>
                <a:r>
                  <a:rPr lang="fr-FR" sz="1600" b="0" i="1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Statistical</a:t>
                </a:r>
                <a:r>
                  <a:rPr lang="fr-FR" sz="1600" b="0" i="1" dirty="0" smtClean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:r>
                  <a:rPr lang="fr-FR" sz="1600" b="0" i="1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learning</a:t>
                </a:r>
                <a:r>
                  <a:rPr lang="fr-FR" sz="1600" b="0" i="1" dirty="0" smtClean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:r>
                  <a:rPr lang="fr-FR" sz="1600" b="0" i="1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with</a:t>
                </a:r>
                <a:r>
                  <a:rPr lang="fr-FR" sz="1600" b="0" i="1" dirty="0" smtClean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:r>
                  <a:rPr lang="fr-FR" sz="1600" b="0" i="1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sparsity</a:t>
                </a:r>
                <a:r>
                  <a:rPr lang="fr-FR" sz="1600" b="0" i="1" dirty="0" smtClean="0">
                    <a:solidFill>
                      <a:schemeClr val="tx1">
                        <a:lumMod val="50000"/>
                      </a:schemeClr>
                    </a:solidFill>
                  </a:rPr>
                  <a:t>: The LASSO and </a:t>
                </a:r>
                <a:r>
                  <a:rPr lang="fr-FR" sz="1600" b="0" i="1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generalizations</a:t>
                </a:r>
                <a:r>
                  <a:rPr lang="fr-FR" sz="1600" b="0" i="1" dirty="0" smtClean="0">
                    <a:solidFill>
                      <a:schemeClr val="tx1">
                        <a:lumMod val="50000"/>
                      </a:schemeClr>
                    </a:solidFill>
                  </a:rPr>
                  <a:t>.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 CRC </a:t>
                </a:r>
                <a:r>
                  <a:rPr lang="fr-FR" sz="1600" b="0" dirty="0" err="1" smtClean="0">
                    <a:solidFill>
                      <a:schemeClr val="tx1">
                        <a:lumMod val="50000"/>
                      </a:schemeClr>
                    </a:solidFill>
                  </a:rPr>
                  <a:t>Press</a:t>
                </a:r>
                <a:r>
                  <a:rPr lang="fr-FR" sz="1600" b="0" dirty="0" smtClean="0">
                    <a:solidFill>
                      <a:schemeClr val="tx1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4" name="Espace réservé du conten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9" y="773396"/>
                <a:ext cx="8760502" cy="4345510"/>
              </a:xfrm>
              <a:prstGeom prst="rect">
                <a:avLst/>
              </a:prstGeom>
              <a:blipFill>
                <a:blip r:embed="rId3"/>
                <a:stretch>
                  <a:fillRect l="-139" t="-421" r="-418" b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re 2"/>
          <p:cNvSpPr>
            <a:spLocks noGrp="1"/>
          </p:cNvSpPr>
          <p:nvPr>
            <p:ph type="title"/>
          </p:nvPr>
        </p:nvSpPr>
        <p:spPr>
          <a:xfrm>
            <a:off x="1107440" y="88777"/>
            <a:ext cx="7789671" cy="593995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Régularisation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1800" dirty="0">
                <a:solidFill>
                  <a:schemeClr val="tx1"/>
                </a:solidFill>
              </a:rPr>
              <a:t>○ ○ ○ ○ ○ ○ </a:t>
            </a:r>
            <a:r>
              <a:rPr lang="fr-FR" sz="1800" dirty="0" smtClean="0">
                <a:solidFill>
                  <a:schemeClr val="tx1"/>
                </a:solidFill>
              </a:rPr>
              <a:t>● Points clés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02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-Presentation-PPT-4-3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9A88B8C1-4942-46D3-9391-C2B501F07E87}"/>
    </a:ext>
  </a:extLst>
</a:theme>
</file>

<file path=ppt/theme/theme2.xml><?xml version="1.0" encoding="utf-8"?>
<a:theme xmlns:a="http://schemas.openxmlformats.org/drawingml/2006/main" name="Template CEA 2019 Clair">
  <a:themeElements>
    <a:clrScheme name="CEA Défaut 2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FFBC42"/>
      </a:accent1>
      <a:accent2>
        <a:srgbClr val="D81159"/>
      </a:accent2>
      <a:accent3>
        <a:srgbClr val="8F2D56"/>
      </a:accent3>
      <a:accent4>
        <a:srgbClr val="689B42"/>
      </a:accent4>
      <a:accent5>
        <a:srgbClr val="218380"/>
      </a:accent5>
      <a:accent6>
        <a:srgbClr val="FFD29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52A1E219-64F3-4477-912D-9636D70C98A7}"/>
    </a:ext>
  </a:extLst>
</a:theme>
</file>

<file path=ppt/theme/theme3.xml><?xml version="1.0" encoding="utf-8"?>
<a:theme xmlns:a="http://schemas.openxmlformats.org/drawingml/2006/main" name="Template CEA 2019 Bleu">
  <a:themeElements>
    <a:clrScheme name="CEA Bleu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49728C"/>
      </a:accent1>
      <a:accent2>
        <a:srgbClr val="689BA6"/>
      </a:accent2>
      <a:accent3>
        <a:srgbClr val="C2F2F2"/>
      </a:accent3>
      <a:accent4>
        <a:srgbClr val="273D40"/>
      </a:accent4>
      <a:accent5>
        <a:srgbClr val="0084B4"/>
      </a:accent5>
      <a:accent6>
        <a:srgbClr val="93E2FF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PP CEA 4-3.pptx" id="{017B0BBD-D478-416D-9408-C3E5553B88B8}" vid="{0799EC0F-9A1D-48A9-9692-520D5CEBB494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F2A79C4BED747976EC3AD530384C1" ma:contentTypeVersion="0" ma:contentTypeDescription="Crée un document." ma:contentTypeScope="" ma:versionID="9ea4ffbb61354172aceb879db3e265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6C4233-EA21-4292-B391-09F7550CF5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4B0D5B4-4CC6-4497-9BFB-91C4C64EBEC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B95E45C-96CD-4B8B-A608-7C5E76B37C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2019-Presentation-PPT-4-3</Template>
  <TotalTime>8180</TotalTime>
  <Words>2576</Words>
  <Application>Microsoft Office PowerPoint</Application>
  <PresentationFormat>Affichage à l'écran (4:3)</PresentationFormat>
  <Paragraphs>133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Wingdings 3</vt:lpstr>
      <vt:lpstr>2019-Presentation-PPT-4-3</vt:lpstr>
      <vt:lpstr>Template CEA 2019 Clair</vt:lpstr>
      <vt:lpstr>Template CEA 2019 Bleu</vt:lpstr>
      <vt:lpstr>Présentation PowerPoint</vt:lpstr>
      <vt:lpstr>Régularisation ● ○ ○ ○ ○ ○ ○ Objectifs</vt:lpstr>
      <vt:lpstr>Régularisation ○ ● ○ ○ ○ ○ ○ ○ Définition</vt:lpstr>
      <vt:lpstr>Régularisation ○ ○ ● ○ ○ ○ ○ ○ Régression ridge (1/2)</vt:lpstr>
      <vt:lpstr>Régularisation ○ ○ ○ ● ○ ○ ○ ○ Régression ridge (2/2)</vt:lpstr>
      <vt:lpstr>Régularisation ○ ○ ○ ○ ● ○ ○ ○ Le LASSO (1/2)</vt:lpstr>
      <vt:lpstr>Régularisation ○ ○ ○ ○ ○ ● ○ ○ Le LASSO (2/2)</vt:lpstr>
      <vt:lpstr>Régularisation ○ ○ ○ ○ ○ ○ ● ○ Elastic net</vt:lpstr>
      <vt:lpstr>Régularisation ○ ○ ○ ○ ○ ○ ● Points clés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MILLET Christophe</dc:creator>
  <cp:lastModifiedBy>MILLET Christophe</cp:lastModifiedBy>
  <cp:revision>557</cp:revision>
  <cp:lastPrinted>2018-12-05T09:44:31Z</cp:lastPrinted>
  <dcterms:created xsi:type="dcterms:W3CDTF">2021-04-07T05:39:48Z</dcterms:created>
  <dcterms:modified xsi:type="dcterms:W3CDTF">2023-02-14T12:15:28Z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0x010100362F2A79C4BED747976EC3AD530384C1</vt:lpwstr>
  </property>
  <property fmtid="{D5CDD505-2E9C-101B-9397-08002B2CF9AE}" pid="3" name="I2ICODE">
    <vt:lpwstr>WEB</vt:lpwstr>
  </property>
  <property fmtid="{D5CDD505-2E9C-101B-9397-08002B2CF9AE}" pid="4" name="WebApplicationID">
    <vt:lpwstr>3f72b11a-dedf-47a1-b48a-dfd7b45017bd</vt:lpwstr>
  </property>
  <property fmtid="{D5CDD505-2E9C-101B-9397-08002B2CF9AE}" pid="5" name="I2ISITECODE">
    <vt:lpwstr/>
  </property>
</Properties>
</file>