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4"/>
    <p:sldMasterId id="2147483712" r:id="rId5"/>
    <p:sldMasterId id="2147483724" r:id="rId6"/>
  </p:sldMasterIdLst>
  <p:notesMasterIdLst>
    <p:notesMasterId r:id="rId20"/>
  </p:notesMasterIdLst>
  <p:handoutMasterIdLst>
    <p:handoutMasterId r:id="rId21"/>
  </p:handoutMasterIdLst>
  <p:sldIdLst>
    <p:sldId id="273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30" r:id="rId18"/>
    <p:sldId id="263" r:id="rId19"/>
  </p:sldIdLst>
  <p:sldSz cx="9144000" cy="6858000" type="screen4x3"/>
  <p:notesSz cx="7099300" cy="10234613"/>
  <p:defaultTextStyle>
    <a:defPPr>
      <a:defRPr lang="en-US"/>
    </a:defPPr>
    <a:lvl1pPr marL="0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4" orient="horz" pos="3083" userDrawn="1">
          <p15:clr>
            <a:srgbClr val="A4A3A4"/>
          </p15:clr>
        </p15:guide>
        <p15:guide id="5" pos="232" userDrawn="1">
          <p15:clr>
            <a:srgbClr val="A4A3A4"/>
          </p15:clr>
        </p15:guide>
        <p15:guide id="8" orient="horz" pos="2074" userDrawn="1">
          <p15:clr>
            <a:srgbClr val="A4A3A4"/>
          </p15:clr>
        </p15:guide>
        <p15:guide id="11" pos="4151" userDrawn="1">
          <p15:clr>
            <a:srgbClr val="A4A3A4"/>
          </p15:clr>
        </p15:guide>
        <p15:guide id="12" pos="4082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  <p15:guide id="14" orient="horz" pos="4111" userDrawn="1">
          <p15:clr>
            <a:srgbClr val="A4A3A4"/>
          </p15:clr>
        </p15:guide>
        <p15:guide id="15" orient="horz" pos="2765" userDrawn="1">
          <p15:clr>
            <a:srgbClr val="A4A3A4"/>
          </p15:clr>
        </p15:guide>
        <p15:guide id="16" pos="2880" userDrawn="1">
          <p15:clr>
            <a:srgbClr val="A4A3A4"/>
          </p15:clr>
        </p15:guide>
        <p15:guide id="17" pos="309" userDrawn="1">
          <p15:clr>
            <a:srgbClr val="A4A3A4"/>
          </p15:clr>
        </p15:guide>
        <p15:guide id="18" pos="5535" userDrawn="1">
          <p15:clr>
            <a:srgbClr val="A4A3A4"/>
          </p15:clr>
        </p15:guide>
        <p15:guide id="19" pos="54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0EE2"/>
    <a:srgbClr val="FF9900"/>
    <a:srgbClr val="EB9415"/>
    <a:srgbClr val="3A9000"/>
    <a:srgbClr val="3EE275"/>
    <a:srgbClr val="A2660E"/>
    <a:srgbClr val="000000"/>
    <a:srgbClr val="FFCC00"/>
    <a:srgbClr val="29F75A"/>
    <a:srgbClr val="1F0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2" autoAdjust="0"/>
    <p:restoredTop sz="96310" autoAdjust="0"/>
  </p:normalViewPr>
  <p:slideViewPr>
    <p:cSldViewPr snapToGrid="0" showGuides="1">
      <p:cViewPr varScale="1">
        <p:scale>
          <a:sx n="75" d="100"/>
          <a:sy n="75" d="100"/>
        </p:scale>
        <p:origin x="1278" y="54"/>
      </p:cViewPr>
      <p:guideLst>
        <p:guide orient="horz" pos="1620"/>
        <p:guide pos="2160"/>
        <p:guide orient="horz" pos="3083"/>
        <p:guide pos="232"/>
        <p:guide orient="horz" pos="2074"/>
        <p:guide pos="4151"/>
        <p:guide pos="4082"/>
        <p:guide orient="horz" pos="2160"/>
        <p:guide orient="horz" pos="4111"/>
        <p:guide orient="horz" pos="2765"/>
        <p:guide pos="2880"/>
        <p:guide pos="309"/>
        <p:guide pos="5535"/>
        <p:guide pos="54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-3396" y="-7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481E118-1CEA-43E8-BD51-A8A2CBD62889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7CB1C5FA-467D-48F3-9F36-205F533C0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08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0389419-4E28-4B58-9AA2-383238311FDA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277938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20" tIns="47960" rIns="95920" bIns="4796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930" y="4925410"/>
            <a:ext cx="5679440" cy="4029879"/>
          </a:xfrm>
          <a:prstGeom prst="rect">
            <a:avLst/>
          </a:prstGeom>
        </p:spPr>
        <p:txBody>
          <a:bodyPr vert="horz" lIns="95920" tIns="47960" rIns="95920" bIns="4796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39DC57ED-270C-43E3-91AA-48F4CC1938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1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512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416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821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228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793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851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276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509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958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214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56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8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0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3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ED1C4103-FF01-4613-BB77-A54429AC18D2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889468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d'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DA024-CC5C-49D4-9EDE-B13C9CE4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6952101-6F0D-4470-B900-D7C009A83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60769C5C-EDFB-44C6-A754-7FD9C1B5A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8242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6" name="Espace réservé pour une image  4">
            <a:extLst>
              <a:ext uri="{FF2B5EF4-FFF2-40B4-BE49-F238E27FC236}">
                <a16:creationId xmlns:a16="http://schemas.microsoft.com/office/drawing/2014/main" id="{CE83B8F1-3CFD-4C6F-B77B-684EE09D6F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43696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1F07BDA-5AB0-410C-A329-8C06350E1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12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5E4514-E62C-42B5-BE1E-5F1CD3D2A789}"/>
              </a:ext>
            </a:extLst>
          </p:cNvPr>
          <p:cNvCxnSpPr/>
          <p:nvPr userDrawn="1"/>
        </p:nvCxnSpPr>
        <p:spPr>
          <a:xfrm flipH="1">
            <a:off x="914402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5C946E34-2083-434D-8404-8F5AEE71F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239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653795C-036F-4780-863C-5F5B75D45AC9}"/>
              </a:ext>
            </a:extLst>
          </p:cNvPr>
          <p:cNvCxnSpPr/>
          <p:nvPr userDrawn="1"/>
        </p:nvCxnSpPr>
        <p:spPr>
          <a:xfrm flipH="1">
            <a:off x="4643696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pour une image  4">
            <a:extLst>
              <a:ext uri="{FF2B5EF4-FFF2-40B4-BE49-F238E27FC236}">
                <a16:creationId xmlns:a16="http://schemas.microsoft.com/office/drawing/2014/main" id="{6076C443-2E06-4281-8B05-53A67256EE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242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4" name="Espace réservé pour une image  4">
            <a:extLst>
              <a:ext uri="{FF2B5EF4-FFF2-40B4-BE49-F238E27FC236}">
                <a16:creationId xmlns:a16="http://schemas.microsoft.com/office/drawing/2014/main" id="{AAFC24E1-75A5-4390-A26C-B3DE9FF20EE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43696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67AD350B-6F89-4863-9328-41F1D93BBC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1227" y="262816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B1C8393-42C9-4E5B-B22A-7A1C80B3392B}"/>
              </a:ext>
            </a:extLst>
          </p:cNvPr>
          <p:cNvCxnSpPr/>
          <p:nvPr userDrawn="1"/>
        </p:nvCxnSpPr>
        <p:spPr>
          <a:xfrm flipH="1">
            <a:off x="914402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EADC8B10-F914-44B6-855C-77AEF500D4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23927" y="263455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674119E-EE06-45F8-B404-7D969C8F47C0}"/>
              </a:ext>
            </a:extLst>
          </p:cNvPr>
          <p:cNvCxnSpPr/>
          <p:nvPr userDrawn="1"/>
        </p:nvCxnSpPr>
        <p:spPr>
          <a:xfrm flipH="1">
            <a:off x="4643696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Espace réservé pour une image  4">
            <a:extLst>
              <a:ext uri="{FF2B5EF4-FFF2-40B4-BE49-F238E27FC236}">
                <a16:creationId xmlns:a16="http://schemas.microsoft.com/office/drawing/2014/main" id="{2E8B88C5-9DD3-4342-8110-493B6A4046E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398242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0" name="Espace réservé pour une image  4">
            <a:extLst>
              <a:ext uri="{FF2B5EF4-FFF2-40B4-BE49-F238E27FC236}">
                <a16:creationId xmlns:a16="http://schemas.microsoft.com/office/drawing/2014/main" id="{11DFD99F-CCC2-490B-9103-83A0C7B5BF9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43696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105DF51F-34C2-49EC-92D0-D81C49BE61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1227" y="3878368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75A8DBD-F5B7-405E-B653-6D5F7E42EB8D}"/>
              </a:ext>
            </a:extLst>
          </p:cNvPr>
          <p:cNvCxnSpPr/>
          <p:nvPr userDrawn="1"/>
        </p:nvCxnSpPr>
        <p:spPr>
          <a:xfrm flipH="1">
            <a:off x="914402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A402FF8C-DB59-4608-B517-7FD5643141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23927" y="3866242"/>
            <a:ext cx="2359026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D552D8A-671C-4599-8FC0-D56624B966E2}"/>
              </a:ext>
            </a:extLst>
          </p:cNvPr>
          <p:cNvCxnSpPr/>
          <p:nvPr userDrawn="1"/>
        </p:nvCxnSpPr>
        <p:spPr>
          <a:xfrm flipH="1">
            <a:off x="4643696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Espace réservé pour une image  4">
            <a:extLst>
              <a:ext uri="{FF2B5EF4-FFF2-40B4-BE49-F238E27FC236}">
                <a16:creationId xmlns:a16="http://schemas.microsoft.com/office/drawing/2014/main" id="{979E6621-7EBD-4E8A-9D3F-98667422C62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98242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6" name="Espace réservé pour une image  4">
            <a:extLst>
              <a:ext uri="{FF2B5EF4-FFF2-40B4-BE49-F238E27FC236}">
                <a16:creationId xmlns:a16="http://schemas.microsoft.com/office/drawing/2014/main" id="{4EB9FABD-311A-46B5-803C-4468714878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643696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B039882E-C7D2-4A10-8D17-525FEF96661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12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40312D7E-F5FE-4ADB-8526-4D9ED88C5C15}"/>
              </a:ext>
            </a:extLst>
          </p:cNvPr>
          <p:cNvCxnSpPr/>
          <p:nvPr userDrawn="1"/>
        </p:nvCxnSpPr>
        <p:spPr>
          <a:xfrm flipH="1">
            <a:off x="914402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6AD72B51-7D15-4502-B762-932C85FC894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239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D9F259-C0D9-40E4-B155-CD1D47C48F43}"/>
              </a:ext>
            </a:extLst>
          </p:cNvPr>
          <p:cNvCxnSpPr/>
          <p:nvPr userDrawn="1"/>
        </p:nvCxnSpPr>
        <p:spPr>
          <a:xfrm flipH="1">
            <a:off x="4643696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88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269974" y="2277417"/>
            <a:ext cx="4765976" cy="6247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579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400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fr-FR" noProof="0" dirty="0"/>
              <a:t>Merci de votre attention</a:t>
            </a:r>
          </a:p>
        </p:txBody>
      </p:sp>
      <p:sp>
        <p:nvSpPr>
          <p:cNvPr id="10" name="Espace réservé du texte 18"/>
          <p:cNvSpPr>
            <a:spLocks noGrp="1"/>
          </p:cNvSpPr>
          <p:nvPr>
            <p:ph type="body" sz="quarter" idx="10" hasCustomPrompt="1"/>
          </p:nvPr>
        </p:nvSpPr>
        <p:spPr>
          <a:xfrm>
            <a:off x="991769" y="4403563"/>
            <a:ext cx="6848148" cy="26747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z="1000" b="1" noProof="0" dirty="0">
                <a:solidFill>
                  <a:schemeClr val="tx1"/>
                </a:solidFill>
                <a:latin typeface="Calibri"/>
                <a:cs typeface="Calibri"/>
              </a:rPr>
              <a:t>Crédits photos </a:t>
            </a:r>
            <a:r>
              <a:rPr lang="fr-FR" sz="1000" noProof="0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1" name="Espace réservé du texte 20"/>
          <p:cNvSpPr>
            <a:spLocks noGrp="1"/>
          </p:cNvSpPr>
          <p:nvPr>
            <p:ph type="body" sz="quarter" idx="12" hasCustomPrompt="1"/>
          </p:nvPr>
        </p:nvSpPr>
        <p:spPr>
          <a:xfrm>
            <a:off x="3269974" y="3140287"/>
            <a:ext cx="4714240" cy="405970"/>
          </a:xfrm>
        </p:spPr>
        <p:txBody>
          <a:bodyPr>
            <a:spAutoFit/>
          </a:bodyPr>
          <a:lstStyle>
            <a:lvl1pPr marL="0" indent="0">
              <a:buFontTx/>
              <a:buNone/>
              <a:defRPr lang="fr-FR" sz="2000" kern="1200" smtClean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fr-FR" sz="2000" kern="1200" noProof="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Mise à jour 20 mai 2019</a:t>
            </a:r>
            <a:endParaRPr lang="fr-FR" noProof="0" dirty="0"/>
          </a:p>
        </p:txBody>
      </p:sp>
      <p:sp>
        <p:nvSpPr>
          <p:cNvPr id="12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54937" y="3564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977181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"/>
            <a:ext cx="9144000" cy="5998464"/>
          </a:xfrm>
          <a:prstGeom prst="rect">
            <a:avLst/>
          </a:prstGeom>
        </p:spPr>
      </p:pic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6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Annexes</a:t>
            </a:r>
          </a:p>
        </p:txBody>
      </p:sp>
      <p:sp>
        <p:nvSpPr>
          <p:cNvPr id="19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13 mai 2019</a:t>
            </a:r>
          </a:p>
        </p:txBody>
      </p:sp>
    </p:spTree>
    <p:extLst>
      <p:ext uri="{BB962C8B-B14F-4D97-AF65-F5344CB8AC3E}">
        <p14:creationId xmlns:p14="http://schemas.microsoft.com/office/powerpoint/2010/main" val="93149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699585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73908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3234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0038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46554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85783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06679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42050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42796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4843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41349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5286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513944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77697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0520F-F2B4-4144-B2A0-D31492DE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0C283F-3F6C-463B-B6FF-C5A1120E7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A0235D1-1CA4-4813-8F9E-8EA6F5F92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27" name="Titre 4">
            <a:extLst>
              <a:ext uri="{FF2B5EF4-FFF2-40B4-BE49-F238E27FC236}">
                <a16:creationId xmlns:a16="http://schemas.microsoft.com/office/drawing/2014/main" id="{9EB6429C-6B7C-4EE1-B9DC-E41E0338FCE4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:a16="http://schemas.microsoft.com/office/drawing/2014/main" id="{00B39465-DFB6-4F0B-AD93-34B67A43F556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31444" y="1835212"/>
            <a:ext cx="1521946" cy="1950713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:a16="http://schemas.microsoft.com/office/drawing/2014/main" id="{05215E8A-C584-469C-8777-F84DF88AD457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752037" y="1835212"/>
            <a:ext cx="1478663" cy="119856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3" name="Espace réservé pour une image  32">
            <a:extLst>
              <a:ext uri="{FF2B5EF4-FFF2-40B4-BE49-F238E27FC236}">
                <a16:creationId xmlns:a16="http://schemas.microsoft.com/office/drawing/2014/main" id="{F295F236-0258-44BD-A085-BC26E990060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334674" y="1835151"/>
            <a:ext cx="1178590" cy="1280980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5" name="Espace réservé pour une image  34">
            <a:extLst>
              <a:ext uri="{FF2B5EF4-FFF2-40B4-BE49-F238E27FC236}">
                <a16:creationId xmlns:a16="http://schemas.microsoft.com/office/drawing/2014/main" id="{10F23775-F583-446B-ADBA-A32E31D6D2F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28279" y="3298825"/>
            <a:ext cx="1184516" cy="1138108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id="{CBB53359-B79D-4793-A0BA-531D16C92DB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1757364" y="3201989"/>
            <a:ext cx="1466941" cy="58393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9" name="Espace réservé pour une image  38">
            <a:extLst>
              <a:ext uri="{FF2B5EF4-FFF2-40B4-BE49-F238E27FC236}">
                <a16:creationId xmlns:a16="http://schemas.microsoft.com/office/drawing/2014/main" id="{7629CC81-1DE8-42E7-8943-496B487C7A15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31763" y="3968619"/>
            <a:ext cx="1517650" cy="52718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1" name="Espace réservé pour une image  40">
            <a:extLst>
              <a:ext uri="{FF2B5EF4-FFF2-40B4-BE49-F238E27FC236}">
                <a16:creationId xmlns:a16="http://schemas.microsoft.com/office/drawing/2014/main" id="{3D9A0616-6187-42B8-A49C-5704495AFA0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31763" y="4673601"/>
            <a:ext cx="1517650" cy="60564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:a16="http://schemas.microsoft.com/office/drawing/2014/main" id="{10BA3FEF-381F-4AA8-9215-136F5361141D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1752037" y="3968619"/>
            <a:ext cx="1466850" cy="1310624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5" name="Espace réservé pour une image  44">
            <a:extLst>
              <a:ext uri="{FF2B5EF4-FFF2-40B4-BE49-F238E27FC236}">
                <a16:creationId xmlns:a16="http://schemas.microsoft.com/office/drawing/2014/main" id="{8FD27BC5-345B-4477-941A-3575E8185B4F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319464" y="4619627"/>
            <a:ext cx="1193800" cy="65961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429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38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08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107440" y="196178"/>
            <a:ext cx="8229600" cy="379192"/>
          </a:xfrm>
          <a:prstGeom prst="rect">
            <a:avLst/>
          </a:prstGeom>
        </p:spPr>
        <p:txBody>
          <a:bodyPr vert="horz" lIns="127723" tIns="50285" rIns="127723" bIns="50285" rtlCol="0" anchor="ctr">
            <a:spAutoFit/>
          </a:bodyPr>
          <a:lstStyle>
            <a:lvl1pPr>
              <a:defRPr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76914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1650627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 smtClean="0">
                <a:latin typeface="Calibri" panose="020F0502020204030204" pitchFamily="34" charset="0"/>
              </a:rPr>
              <a:t>C6</a:t>
            </a:r>
            <a:r>
              <a:rPr lang="fr-FR" sz="1100" baseline="0" dirty="0" smtClean="0">
                <a:latin typeface="Calibri" panose="020F0502020204030204" pitchFamily="34" charset="0"/>
              </a:rPr>
              <a:t> – Réseaux de neurones</a:t>
            </a:r>
            <a:endParaRPr lang="fr-FR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84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4" r:id="rId2"/>
    <p:sldLayoutId id="2147483705" r:id="rId3"/>
    <p:sldLayoutId id="2147483706" r:id="rId4"/>
    <p:sldLayoutId id="2147483709" r:id="rId5"/>
    <p:sldLayoutId id="2147483710" r:id="rId6"/>
    <p:sldLayoutId id="2147483711" r:id="rId7"/>
    <p:sldLayoutId id="2147483708" r:id="rId8"/>
    <p:sldLayoutId id="2147483707" r:id="rId9"/>
    <p:sldLayoutId id="2147483732" r:id="rId10"/>
    <p:sldLayoutId id="2147483701" r:id="rId11"/>
    <p:sldLayoutId id="2147483702" r:id="rId12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15 février 2023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61946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9" r:id="rId3"/>
    <p:sldLayoutId id="2147483717" r:id="rId4"/>
    <p:sldLayoutId id="2147483718" r:id="rId5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15 février 2023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20076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31" r:id="rId3"/>
    <p:sldLayoutId id="2147483729" r:id="rId4"/>
    <p:sldLayoutId id="2147483730" r:id="rId5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u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670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78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emf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6.emf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emf"/><Relationship Id="rId5" Type="http://schemas.openxmlformats.org/officeDocument/2006/relationships/image" Target="../media/image42.png"/><Relationship Id="rId10" Type="http://schemas.openxmlformats.org/officeDocument/2006/relationships/image" Target="../media/image48.png"/><Relationship Id="rId4" Type="http://schemas.openxmlformats.org/officeDocument/2006/relationships/image" Target="../media/image37.emf"/><Relationship Id="rId9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44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3757570" y="2022467"/>
            <a:ext cx="4776830" cy="1199008"/>
          </a:xfrm>
        </p:spPr>
        <p:txBody>
          <a:bodyPr/>
          <a:lstStyle/>
          <a:p>
            <a:r>
              <a:rPr lang="fr-FR" dirty="0" smtClean="0"/>
              <a:t>Réseaux de neurones</a:t>
            </a:r>
          </a:p>
          <a:p>
            <a:r>
              <a:rPr lang="fr-FR" dirty="0" smtClean="0"/>
              <a:t>C6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884465" y="5573328"/>
            <a:ext cx="2942010" cy="309021"/>
          </a:xfrm>
        </p:spPr>
        <p:txBody>
          <a:bodyPr/>
          <a:lstStyle/>
          <a:p>
            <a:r>
              <a:rPr lang="fr-FR" dirty="0" smtClean="0"/>
              <a:t>24/01/2023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834775" y="4578243"/>
            <a:ext cx="8053851" cy="783509"/>
          </a:xfrm>
        </p:spPr>
        <p:txBody>
          <a:bodyPr/>
          <a:lstStyle/>
          <a:p>
            <a:r>
              <a:rPr lang="fr-FR" sz="2000" b="1" dirty="0"/>
              <a:t>C</a:t>
            </a:r>
            <a:r>
              <a:rPr lang="fr-FR" dirty="0"/>
              <a:t>hristophe </a:t>
            </a:r>
            <a:r>
              <a:rPr lang="fr-FR" sz="2000" b="1" dirty="0" smtClean="0"/>
              <a:t>M</a:t>
            </a:r>
            <a:r>
              <a:rPr lang="fr-FR" dirty="0" smtClean="0"/>
              <a:t>illet</a:t>
            </a:r>
            <a:r>
              <a:rPr lang="fr-FR" baseline="30000" dirty="0" smtClean="0"/>
              <a:t>1,2</a:t>
            </a:r>
          </a:p>
          <a:p>
            <a:r>
              <a:rPr lang="fr-FR" baseline="30000" dirty="0" smtClean="0"/>
              <a:t>1 </a:t>
            </a:r>
            <a:r>
              <a:rPr lang="fr-FR" dirty="0" smtClean="0"/>
              <a:t>CEA, DAM, DIF; </a:t>
            </a:r>
            <a:r>
              <a:rPr lang="fr-FR" baseline="30000" dirty="0" smtClean="0"/>
              <a:t>2</a:t>
            </a:r>
            <a:r>
              <a:rPr lang="fr-FR" dirty="0" smtClean="0"/>
              <a:t>ENS Paris-Saclay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733" y="6181964"/>
            <a:ext cx="1838893" cy="40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à coins arrondis 58"/>
          <p:cNvSpPr/>
          <p:nvPr/>
        </p:nvSpPr>
        <p:spPr>
          <a:xfrm>
            <a:off x="8161113" y="1446594"/>
            <a:ext cx="838930" cy="199295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à coins arrondis 57"/>
          <p:cNvSpPr/>
          <p:nvPr/>
        </p:nvSpPr>
        <p:spPr>
          <a:xfrm>
            <a:off x="6825144" y="1446594"/>
            <a:ext cx="838930" cy="199295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10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Réseaux de neurones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● ○ </a:t>
            </a:r>
            <a:r>
              <a:rPr lang="fr-FR" sz="1800" dirty="0">
                <a:solidFill>
                  <a:schemeClr val="tx1"/>
                </a:solidFill>
              </a:rPr>
              <a:t>○</a:t>
            </a:r>
            <a:r>
              <a:rPr lang="fr-FR" sz="1800" dirty="0" smtClean="0">
                <a:solidFill>
                  <a:schemeClr val="tx1"/>
                </a:solidFill>
              </a:rPr>
              <a:t> </a:t>
            </a:r>
            <a:r>
              <a:rPr lang="fr-FR" sz="1800" dirty="0" err="1" smtClean="0">
                <a:solidFill>
                  <a:schemeClr val="tx1"/>
                </a:solidFill>
              </a:rPr>
              <a:t>Rétroprogapation</a:t>
            </a:r>
            <a:r>
              <a:rPr lang="fr-FR" sz="1800" dirty="0" smtClean="0">
                <a:solidFill>
                  <a:schemeClr val="tx1"/>
                </a:solidFill>
              </a:rPr>
              <a:t> (1/2)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399" y="772802"/>
                <a:ext cx="6782348" cy="350399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Principe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: dérivation des fonctions composées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Pour actualiser le poids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1600" b="0" i="1" smtClean="0">
                            <a:solidFill>
                              <a:srgbClr val="270EE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du neurone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de la couche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vers le neurone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270EE2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de la couche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il faut calculer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Sup>
                          <m:sSubSupPr>
                            <m:ctrlPr>
                              <a:rPr lang="fr-FR" sz="16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𝑗𝑞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</m:sub>
                    </m:sSub>
                    <m:r>
                      <a:rPr lang="fr-F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fr-F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On 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270EE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rgbClr val="270EE2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limLow>
                      <m:limLow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ctrlP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fr-FR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fr-FR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fr-FR" sz="1600" b="0" i="1" smtClean="0">
                                            <a:solidFill>
                                              <a:srgbClr val="270EE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  <m:sup>
                                        <m:r>
                                          <a:rPr lang="fr-FR" sz="16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fr-FR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fr-FR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fr-FR" sz="16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fr-FR" sz="16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groupChr>
                      </m:e>
                      <m:lim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〈</m:t>
                        </m:r>
                        <m:sSubSup>
                          <m:sSub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rgbClr val="270EE2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fr-FR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〉</m:t>
                        </m:r>
                      </m:lim>
                    </m:limLow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: entrée du neurone </a:t>
                </a:r>
                <a14:m>
                  <m:oMath xmlns:m="http://schemas.openxmlformats.org/officeDocument/2006/math">
                    <m:r>
                      <a:rPr lang="fr-FR" sz="1600" b="0" i="1">
                        <a:solidFill>
                          <a:srgbClr val="270EE2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, couche </a:t>
                </a:r>
                <a14:m>
                  <m:oMath xmlns:m="http://schemas.openxmlformats.org/officeDocument/2006/math">
                    <m:r>
                      <a:rPr lang="fr-FR" sz="1600" b="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  <a:endParaRPr lang="fr-FR" sz="1600" b="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Sup>
                          <m:sSub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𝑗𝑞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Sup>
                          <m:sSub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Sup>
                          <m:sSub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𝑗𝑞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</m:sub>
                    </m:sSub>
                    <m:sSubSup>
                      <m:sSub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  <m:r>
                      <a:rPr lang="fr-F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sup>
                              <m:e>
                                <m:sSub>
                                  <m:sSub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Sup>
                                      <m:sSubSupPr>
                                        <m:ctrlP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  <m:sup>
                                        <m:r>
                                          <a:rPr lang="fr-FR" sz="16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fr-FR" sz="16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sub>
                                </m:sSub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limUpp>
                                  <m:limUpp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sSub>
                                          <m:sSubPr>
                                            <m:ctrlPr>
                                              <a:rPr lang="fr-FR" sz="16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6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b>
                                            <m:sSubSup>
                                              <m:sSubSupPr>
                                                <m:ctrlPr>
                                                  <a:rPr lang="fr-FR" sz="1600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fr-FR" sz="1600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600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fr-FR" sz="1600" b="0" i="1">
                                                    <a:solidFill>
                                                      <a:schemeClr val="accent1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sup>
                                            </m:sSubSup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fr-FR" sz="16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fr-FR" sz="16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𝑜</m:t>
                                            </m:r>
                                          </m:e>
                                          <m:sub>
                                            <m:r>
                                              <a:rPr lang="fr-FR" sz="16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6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fr-FR" sz="16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p>
                                        </m:sSubSup>
                                      </m:e>
                                    </m:groupChr>
                                  </m:e>
                                  <m:lim>
                                    <m:sSubSup>
                                      <m:sSubSupPr>
                                        <m:ctrlP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𝑞𝑟</m:t>
                                        </m:r>
                                      </m:sub>
                                      <m:sup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lim>
                                </m:limUpp>
                              </m:e>
                            </m:nary>
                          </m:e>
                        </m:groupChr>
                      </m:e>
                      <m:lim>
                        <m:sSub>
                          <m:sSubPr>
                            <m:ctrlP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  <m:sup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bSup>
                          </m:sub>
                        </m:sSub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lim>
                    </m:limLow>
                    <m:limLow>
                      <m:limLow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bSup>
                              </m:sub>
                            </m:sSub>
                            <m:sSubSup>
                              <m:sSubSupPr>
                                <m:ctrlP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  <m:sup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bSup>
                          </m:e>
                        </m:groupChr>
                      </m:e>
                      <m:lim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′(</m:t>
                        </m:r>
                        <m:sSubSup>
                          <m:sSub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lim>
                    </m:limLow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𝑗𝑞</m:t>
                                    </m:r>
                                  </m:sub>
                                  <m:sup>
                                    <m: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bSup>
                              </m:sub>
                            </m:sSub>
                            <m:sSubSup>
                              <m:sSubSupPr>
                                <m:ctrlP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  <m:sup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bSup>
                          </m:e>
                        </m:groupChr>
                      </m:e>
                      <m:lim>
                        <m:sSubSup>
                          <m:sSub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lim>
                    </m:limLow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  <a:endParaRPr lang="fr-FR" sz="1600" b="0" dirty="0">
                  <a:solidFill>
                    <a:schemeClr val="tx1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Entraînement : pour chaque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on alterne </a:t>
                </a:r>
                <a:r>
                  <a:rPr lang="fr-FR" sz="1400" b="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❶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 et </a:t>
                </a:r>
                <a:r>
                  <a:rPr lang="fr-FR" sz="1400" b="0" dirty="0" smtClean="0">
                    <a:solidFill>
                      <a:srgbClr val="C00000"/>
                    </a:solidFill>
                  </a:rPr>
                  <a:t>❷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: </a:t>
                </a:r>
              </a:p>
              <a:p>
                <a:pPr lvl="1">
                  <a:buClr>
                    <a:schemeClr val="accent2">
                      <a:lumMod val="75000"/>
                    </a:schemeClr>
                  </a:buClr>
                  <a:buFont typeface="Calibri" panose="020F0502020204030204" pitchFamily="34" charset="0"/>
                  <a:buChar char="❶"/>
                </a:pPr>
                <a:r>
                  <a:rPr lang="fr-FR" sz="1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 Propagation avant</a:t>
                </a:r>
                <a:r>
                  <a:rPr lang="fr-FR" sz="1400" b="0" dirty="0" smtClean="0">
                    <a:solidFill>
                      <a:schemeClr val="tx1"/>
                    </a:solidFill>
                  </a:rPr>
                  <a:t> pour calculer les sorties de chaque neurone.</a:t>
                </a:r>
              </a:p>
              <a:p>
                <a:pPr lvl="1">
                  <a:buClr>
                    <a:srgbClr val="C00000"/>
                  </a:buClr>
                  <a:buFont typeface="Calibri" panose="020F0502020204030204" pitchFamily="34" charset="0"/>
                  <a:buChar char="❷"/>
                </a:pPr>
                <a:r>
                  <a:rPr lang="fr-FR" sz="1400" dirty="0">
                    <a:solidFill>
                      <a:schemeClr val="tx1"/>
                    </a:solidFill>
                  </a:rPr>
                  <a:t> </a:t>
                </a:r>
                <a:r>
                  <a:rPr lang="fr-FR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400" b="1" dirty="0" err="1" smtClean="0">
                    <a:solidFill>
                      <a:srgbClr val="C00000"/>
                    </a:solidFill>
                  </a:rPr>
                  <a:t>Rétropropagation</a:t>
                </a:r>
                <a:r>
                  <a:rPr lang="fr-FR" sz="1400" dirty="0" smtClean="0">
                    <a:solidFill>
                      <a:schemeClr val="tx1"/>
                    </a:solidFill>
                  </a:rPr>
                  <a:t> des erreurs : on actualise 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𝑗𝑞</m:t>
                        </m:r>
                      </m:sub>
                      <m:sup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fr-FR" sz="1400" dirty="0" smtClean="0">
                    <a:solidFill>
                      <a:schemeClr val="tx1"/>
                    </a:solidFill>
                  </a:rPr>
                  <a:t> en « remontant » le réseau.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399" y="772802"/>
                <a:ext cx="6782348" cy="3503998"/>
              </a:xfrm>
              <a:blipFill>
                <a:blip r:embed="rId3"/>
                <a:stretch>
                  <a:fillRect l="-180" t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6855750" y="1108040"/>
                <a:ext cx="7073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750" y="1108040"/>
                <a:ext cx="70737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/>
          <p:cNvCxnSpPr/>
          <p:nvPr/>
        </p:nvCxnSpPr>
        <p:spPr>
          <a:xfrm>
            <a:off x="7459775" y="2143920"/>
            <a:ext cx="966232" cy="409838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/>
          <p:cNvSpPr>
            <a:spLocks noChangeAspect="1"/>
          </p:cNvSpPr>
          <p:nvPr/>
        </p:nvSpPr>
        <p:spPr>
          <a:xfrm>
            <a:off x="6928763" y="1785148"/>
            <a:ext cx="630998" cy="6309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>
                <a:spLocks/>
              </p:cNvSpPr>
              <p:nvPr/>
            </p:nvSpPr>
            <p:spPr>
              <a:xfrm>
                <a:off x="6977747" y="1907549"/>
                <a:ext cx="641458" cy="386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747" y="1907549"/>
                <a:ext cx="641458" cy="386196"/>
              </a:xfrm>
              <a:prstGeom prst="rect">
                <a:avLst/>
              </a:prstGeom>
              <a:blipFill>
                <a:blip r:embed="rId5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7641035" y="2348839"/>
                <a:ext cx="531812" cy="386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𝑗𝑞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035" y="2348839"/>
                <a:ext cx="531812" cy="386196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Espace réservé du contenu 4"/>
              <p:cNvSpPr txBox="1">
                <a:spLocks/>
              </p:cNvSpPr>
              <p:nvPr/>
            </p:nvSpPr>
            <p:spPr>
              <a:xfrm>
                <a:off x="195398" y="4253286"/>
                <a:ext cx="8613991" cy="2361827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Remarques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La minimisation du risque empirique pour un MLP n’est pas un problème d’</a:t>
                </a:r>
                <a:r>
                  <a:rPr lang="fr-FR" sz="1600" b="0" dirty="0">
                    <a:solidFill>
                      <a:schemeClr val="tx1"/>
                    </a:solidFill>
                  </a:rPr>
                  <a:t>o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ptimisation convexe </a:t>
                </a:r>
                <a:r>
                  <a:rPr lang="fr-FR" sz="16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 </a:t>
                </a:r>
                <a:r>
                  <a:rPr lang="fr-FR" sz="1600" b="0" dirty="0" smtClean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algorithme à directions de descente (</a:t>
                </a:r>
                <a:r>
                  <a:rPr lang="fr-FR" sz="1600" dirty="0" smtClean="0">
                    <a:solidFill>
                      <a:schemeClr val="accent2">
                        <a:lumMod val="75000"/>
                      </a:schemeClr>
                    </a:solidFill>
                    <a:latin typeface="+mj-lt"/>
                    <a:ea typeface="Cambria Math" panose="02040503050406030204" pitchFamily="18" charset="0"/>
                  </a:rPr>
                  <a:t>cf. annexe A</a:t>
                </a:r>
                <a:r>
                  <a:rPr lang="fr-FR" sz="1600" b="0" dirty="0" smtClean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)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L’initialisation des poids, la standardisation des variables, le choix du </a:t>
                </a:r>
                <a:r>
                  <a:rPr lang="fr-FR" sz="1600" b="0" i="1" dirty="0" err="1" smtClean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lr</a:t>
                </a:r>
                <a:r>
                  <a:rPr lang="fr-FR" sz="1600" b="0" dirty="0" smtClean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 et celui des fonctions d’activation ont tous un impact sur la capacité du MPL à converger → </a:t>
                </a:r>
                <a:r>
                  <a:rPr lang="fr-FR" sz="1600" b="0" dirty="0" err="1" smtClean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Goeff</a:t>
                </a:r>
                <a:r>
                  <a:rPr lang="fr-FR" sz="1600" b="0" dirty="0" smtClean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 Hinton (2006).</a:t>
                </a:r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Saturation</a:t>
                </a:r>
                <a:endParaRPr lang="fr-FR" dirty="0">
                  <a:solidFill>
                    <a:schemeClr val="tx1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≃0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ou 1, les actualisations n’ont qu’un impact marginal sur les prédictions.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Pour éviter ce problème, on peut utiliser une régularisation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(</a:t>
                </a:r>
                <a:r>
                  <a:rPr lang="fr-FR" sz="16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cf. C5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) : </a:t>
                </a:r>
                <a:r>
                  <a:rPr lang="fr-FR" sz="1600" b="0" i="1" dirty="0" err="1" smtClean="0">
                    <a:solidFill>
                      <a:schemeClr val="tx1"/>
                    </a:solidFill>
                  </a:rPr>
                  <a:t>weight</a:t>
                </a:r>
                <a:r>
                  <a:rPr lang="fr-FR" sz="1600" b="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600" b="0" i="1" dirty="0" err="1" smtClean="0">
                    <a:solidFill>
                      <a:schemeClr val="tx1"/>
                    </a:solidFill>
                  </a:rPr>
                  <a:t>decay</a:t>
                </a:r>
                <a:endParaRPr lang="fr-FR" sz="16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8" y="4253286"/>
                <a:ext cx="8613991" cy="2361827"/>
              </a:xfrm>
              <a:prstGeom prst="rect">
                <a:avLst/>
              </a:prstGeom>
              <a:blipFill>
                <a:blip r:embed="rId7"/>
                <a:stretch>
                  <a:fillRect l="-142" t="-775" b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Ellipse 51"/>
          <p:cNvSpPr>
            <a:spLocks noChangeAspect="1"/>
          </p:cNvSpPr>
          <p:nvPr/>
        </p:nvSpPr>
        <p:spPr>
          <a:xfrm>
            <a:off x="8270946" y="2339849"/>
            <a:ext cx="630998" cy="6309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>
                <a:spLocks/>
              </p:cNvSpPr>
              <p:nvPr/>
            </p:nvSpPr>
            <p:spPr>
              <a:xfrm>
                <a:off x="8363499" y="2455388"/>
                <a:ext cx="445891" cy="367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499" y="2455388"/>
                <a:ext cx="445891" cy="367601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8406332" y="1128754"/>
                <a:ext cx="3484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332" y="1128754"/>
                <a:ext cx="34849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9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8" grpId="0" animBg="1"/>
      <p:bldP spid="13" grpId="0"/>
      <p:bldP spid="33" grpId="0" animBg="1"/>
      <p:bldP spid="42" grpId="0"/>
      <p:bldP spid="49" grpId="0"/>
      <p:bldP spid="52" grpId="0" animBg="1"/>
      <p:bldP spid="53" grpId="0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11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Réseaux de neurones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● </a:t>
            </a:r>
            <a:r>
              <a:rPr lang="fr-FR" sz="1800" dirty="0">
                <a:solidFill>
                  <a:schemeClr val="tx1"/>
                </a:solidFill>
              </a:rPr>
              <a:t>○ </a:t>
            </a:r>
            <a:r>
              <a:rPr lang="fr-FR" sz="1800" dirty="0" err="1" smtClean="0">
                <a:solidFill>
                  <a:schemeClr val="tx1"/>
                </a:solidFill>
              </a:rPr>
              <a:t>Rétroprogapation</a:t>
            </a:r>
            <a:r>
              <a:rPr lang="fr-FR" sz="1800" dirty="0" smtClean="0">
                <a:solidFill>
                  <a:schemeClr val="tx1"/>
                </a:solidFill>
              </a:rPr>
              <a:t> (2/2)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399" y="772802"/>
                <a:ext cx="5085013" cy="25840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Application Numérique :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Activations logistiques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) pour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16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id</m:t>
                    </m:r>
                    <m:r>
                      <a:rPr lang="fr-F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1600" b="0" dirty="0">
                    <a:solidFill>
                      <a:schemeClr val="tx1"/>
                    </a:solidFill>
                  </a:rPr>
                  <a:t> </a:t>
                </a:r>
                <a:endParaRPr lang="fr-FR" sz="1600" b="0" dirty="0" smtClean="0">
                  <a:solidFill>
                    <a:schemeClr val="tx1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Fonction d’erreur quadratique.</a:t>
                </a:r>
              </a:p>
              <a:p>
                <a:pPr marL="0" indent="0">
                  <a:buNone/>
                </a:pPr>
                <a:endParaRPr lang="fr-FR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Propagation avant :</a:t>
                </a:r>
                <a:endParaRPr lang="fr-FR" sz="1600" b="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𝑗𝑞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nary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𝑗𝑞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sSubSup>
                      <m:sSubSupPr>
                        <m:ctrlPr>
                          <a:rPr lang="fr-FR" sz="1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fr-FR" sz="1600" b="0" dirty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sz="16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b="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e>
                    </m:nary>
                    <m:sSubSup>
                      <m:sSubSupPr>
                        <m:ctrlPr>
                          <a:rPr lang="fr-FR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sz="16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sz="1600" b="0" dirty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  <a:endParaRPr lang="fr-FR" sz="1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399" y="772802"/>
                <a:ext cx="5085013" cy="2584067"/>
              </a:xfrm>
              <a:blipFill>
                <a:blip r:embed="rId3"/>
                <a:stretch>
                  <a:fillRect l="-240" t="-708" b="-19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Espace réservé du contenu 4"/>
              <p:cNvSpPr txBox="1">
                <a:spLocks/>
              </p:cNvSpPr>
              <p:nvPr/>
            </p:nvSpPr>
            <p:spPr>
              <a:xfrm>
                <a:off x="195398" y="3396659"/>
                <a:ext cx="7450982" cy="3065031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buFont typeface="Wingdings 3" panose="05040102010807070707" pitchFamily="18" charset="2"/>
                  <a:buNone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Rétropropagation :</a:t>
                </a:r>
              </a:p>
              <a:p>
                <a:pPr marL="0" indent="0">
                  <a:spcBef>
                    <a:spcPts val="600"/>
                  </a:spcBef>
                  <a:buFont typeface="Wingdings 3" panose="050401020108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Sup>
                            <m:sSubSupPr>
                              <m:ctrl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sub>
                      </m:sSub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Sup>
                            <m:sSubSupPr>
                              <m:ctrl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sub>
                      </m:sSub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16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FR" sz="16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sSubSup>
                        <m:sSubSupPr>
                          <m:ctrlPr>
                            <a:rPr lang="fr-FR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FR" sz="1600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fr-F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1600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1600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FR" sz="1600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fr-F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fr-F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r-F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sSubSup>
                        <m:sSubSupPr>
                          <m:ctrlPr>
                            <a:rPr lang="fr-FR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1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FR" sz="1600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Sup>
                            <m:sSubSupPr>
                              <m:ctrlPr>
                                <a:rPr lang="fr-F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r>
                        <a:rPr lang="fr-FR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fr-F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F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fr-F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fr-F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r-F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fr-FR" sz="1600" b="0" i="1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fr-FR" sz="1600" b="0" i="1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fr-FR" sz="1600" b="0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b="0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fr-FR" sz="1600" b="0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  <m:sup>
                                      <m:r>
                                        <a:rPr lang="fr-FR" sz="1600" b="0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b>
                              </m:sSub>
                              <m:r>
                                <a:rPr lang="fr-FR" sz="1600" b="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fr-FR" sz="1600" b="0" i="1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0" i="1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fr-FR" sz="1600" b="0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fr-FR" sz="1600" b="0" i="1">
                                              <a:solidFill>
                                                <a:schemeClr val="accent6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sz="1600" b="0" i="1">
                                              <a:solidFill>
                                                <a:schemeClr val="accent6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fr-FR" sz="1600" b="0" i="1">
                                              <a:solidFill>
                                                <a:schemeClr val="accent6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fr-FR" sz="1600" b="0" i="1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fr-FR" sz="1600" b="0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b="0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fr-FR" sz="1600" b="0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′(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  <m:limLow>
                        <m:limLow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fr-F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fr-F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fr-F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𝑗𝑞</m:t>
                                      </m:r>
                                    </m:sub>
                                    <m:sup>
                                      <m:r>
                                        <a:rPr lang="fr-F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b>
                              </m:sSub>
                              <m:sSubSup>
                                <m:sSubSupPr>
                                  <m:ctrlPr>
                                    <a:rPr lang="fr-F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fr-F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>
                                  <m:r>
                                    <a:rPr lang="fr-F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groupChr>
                        </m:e>
                        <m:lim>
                          <m:sSubSup>
                            <m:sSubSupPr>
                              <m:ctrlPr>
                                <a:rPr lang="fr-FR" sz="1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lim>
                      </m:limLow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16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FR" sz="16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sSubSup>
                        <m:sSubSupPr>
                          <m:ctrlP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sSubSup>
                        <m:sSubSupPr>
                          <m:ctrlPr>
                            <a:rPr lang="fr-FR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fr-FR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fr-F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fr-FR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FR" sz="1600" b="0" i="1" dirty="0" smtClean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𝑗𝑞</m:t>
                          </m:r>
                        </m:sub>
                        <m:sup>
                          <m:r>
                            <a:rPr lang="fr-FR" sz="16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𝑗𝑞</m:t>
                          </m:r>
                        </m:sub>
                        <m:sup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sSubSup>
                        <m:sSubSupPr>
                          <m:ctrlP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sSubSup>
                        <m:sSubSupPr>
                          <m:ctrlPr>
                            <a:rPr lang="fr-FR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fr-FR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fr-F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fr-FR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FR" sz="1600" b="0" i="1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Sup>
                          <m:sSub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𝑗𝑞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ctrlP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fr-FR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fr-FR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fr-FR" sz="1600" b="0" i="1">
                                            <a:solidFill>
                                              <a:schemeClr val="accent6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>
                                            <a:solidFill>
                                              <a:schemeClr val="accent6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sSubSup>
                                          <m:sSubSupPr>
                                            <m:ctrlPr>
                                              <a:rPr lang="fr-FR" sz="1600" b="0" i="1">
                                                <a:solidFill>
                                                  <a:schemeClr val="accent6">
                                                    <a:lumMod val="60000"/>
                                                    <a:lumOff val="4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fr-FR" sz="1600" b="0" i="1">
                                                <a:solidFill>
                                                  <a:schemeClr val="accent6">
                                                    <a:lumMod val="60000"/>
                                                    <a:lumOff val="4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𝑜</m:t>
                                            </m:r>
                                          </m:e>
                                          <m:sub>
                                            <m:r>
                                              <a:rPr lang="fr-FR" sz="1600" b="0" i="1">
                                                <a:solidFill>
                                                  <a:schemeClr val="accent6">
                                                    <a:lumMod val="60000"/>
                                                    <a:lumOff val="4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600" b="0" i="1">
                                                <a:solidFill>
                                                  <a:schemeClr val="accent6">
                                                    <a:lumMod val="60000"/>
                                                    <a:lumOff val="4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sub>
                                    </m:sSub>
                                    <m:r>
                                      <a:rPr lang="fr-FR" sz="1600" b="0" i="1">
                                        <a:solidFill>
                                          <a:schemeClr val="accent6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fr-FR" sz="1600" b="0" i="1">
                                            <a:solidFill>
                                              <a:schemeClr val="accent6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600" b="0" i="1">
                                            <a:solidFill>
                                              <a:schemeClr val="accent6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fr-FR" sz="1600" b="0" i="1">
                                                <a:solidFill>
                                                  <a:schemeClr val="accent6">
                                                    <a:lumMod val="60000"/>
                                                    <a:lumOff val="4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fr-FR" sz="1600" b="0" i="1">
                                                    <a:solidFill>
                                                      <a:schemeClr val="accent6">
                                                        <a:lumMod val="60000"/>
                                                        <a:lumOff val="4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fr-FR" sz="1600" b="0" i="1">
                                                    <a:solidFill>
                                                      <a:schemeClr val="accent6">
                                                        <a:lumMod val="60000"/>
                                                        <a:lumOff val="4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fr-FR" sz="1600" b="0" i="1">
                                                    <a:solidFill>
                                                      <a:schemeClr val="accent6">
                                                        <a:lumMod val="60000"/>
                                                        <a:lumOff val="4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fr-FR" sz="1600" b="0" i="1">
                                            <a:solidFill>
                                              <a:schemeClr val="accent6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fr-FR" sz="1600" b="0" i="1">
                                                <a:solidFill>
                                                  <a:schemeClr val="accent6">
                                                    <a:lumMod val="60000"/>
                                                    <a:lumOff val="4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sz="1600" b="0" i="1">
                                                <a:solidFill>
                                                  <a:schemeClr val="accent6">
                                                    <a:lumMod val="60000"/>
                                                    <a:lumOff val="4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fr-FR" sz="1600" b="0" i="1">
                                                <a:solidFill>
                                                  <a:schemeClr val="accent6">
                                                    <a:lumMod val="60000"/>
                                                    <a:lumOff val="4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fr-FR" sz="1600" b="0" i="1">
                                            <a:solidFill>
                                              <a:srgbClr val="FF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sz="1600" b="0" i="1">
                                            <a:solidFill>
                                              <a:srgbClr val="FF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fr-FR" sz="1600" b="0" i="1">
                                            <a:solidFill>
                                              <a:srgbClr val="FF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𝑞𝑟</m:t>
                                        </m:r>
                                      </m:sub>
                                      <m:sup>
                                        <m:r>
                                          <a:rPr lang="fr-FR" sz="1600" b="0" i="1">
                                            <a:solidFill>
                                              <a:srgbClr val="FF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  <m:sSubSup>
                              <m:sSubSupPr>
                                <m:ctrlPr>
                                  <a:rPr lang="fr-FR" sz="1600" b="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600" b="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b="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  <m:sup>
                                <m:r>
                                  <a:rPr lang="fr-FR" sz="1600" b="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Sup>
                                  <m:sSubSupPr>
                                    <m:ctrlPr>
                                      <a:rPr lang="fr-FR" sz="1600" b="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600" b="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fr-FR" sz="1600" b="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fr-FR" sz="1600" b="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  <m:sSub>
                              <m:sSubPr>
                                <m:ctrlP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groupChr>
                      </m:e>
                      <m:li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   .   )</m:t>
                              </m:r>
                            </m:e>
                          </m:mr>
                        </m:m>
                      </m:lim>
                    </m:limLow>
                  </m:oMath>
                </a14:m>
                <a:r>
                  <a:rPr lang="fr-FR" sz="1600" b="0" i="1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 algn="ctr">
                  <a:lnSpc>
                    <a:spcPts val="1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𝑗𝑞</m:t>
                          </m:r>
                        </m:sub>
                        <m:sup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𝑗𝑞</m:t>
                          </m:r>
                        </m:sub>
                        <m:sup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600" b="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8" y="3396659"/>
                <a:ext cx="7450982" cy="3065031"/>
              </a:xfrm>
              <a:prstGeom prst="rect">
                <a:avLst/>
              </a:prstGeom>
              <a:blipFill>
                <a:blip r:embed="rId4"/>
                <a:stretch>
                  <a:fillRect b="-2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e 49"/>
          <p:cNvGrpSpPr/>
          <p:nvPr/>
        </p:nvGrpSpPr>
        <p:grpSpPr>
          <a:xfrm>
            <a:off x="5340090" y="772802"/>
            <a:ext cx="3655745" cy="2686917"/>
            <a:chOff x="4955385" y="1401567"/>
            <a:chExt cx="3655745" cy="2686917"/>
          </a:xfrm>
        </p:grpSpPr>
        <p:cxnSp>
          <p:nvCxnSpPr>
            <p:cNvPr id="51" name="Connecteur droit 50"/>
            <p:cNvCxnSpPr/>
            <p:nvPr/>
          </p:nvCxnSpPr>
          <p:spPr>
            <a:xfrm flipV="1">
              <a:off x="6319581" y="2420775"/>
              <a:ext cx="990899" cy="88997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V="1">
              <a:off x="8245331" y="2887617"/>
              <a:ext cx="365799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/>
                <p:cNvSpPr txBox="1"/>
                <p:nvPr/>
              </p:nvSpPr>
              <p:spPr>
                <a:xfrm rot="16200000">
                  <a:off x="4960194" y="3016914"/>
                  <a:ext cx="63671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sz="3600" b="0" dirty="0" smtClean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960194" y="3016914"/>
                  <a:ext cx="636713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ZoneTexte 53"/>
                <p:cNvSpPr txBox="1"/>
                <p:nvPr/>
              </p:nvSpPr>
              <p:spPr>
                <a:xfrm rot="16200000">
                  <a:off x="5877965" y="2531562"/>
                  <a:ext cx="63671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sz="3600" b="0" dirty="0" smtClean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ZoneTexte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877965" y="2531562"/>
                  <a:ext cx="636713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/>
                <p:cNvSpPr txBox="1"/>
                <p:nvPr/>
              </p:nvSpPr>
              <p:spPr>
                <a:xfrm rot="16200000">
                  <a:off x="5879591" y="1649608"/>
                  <a:ext cx="63671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sz="3600" b="0" dirty="0" smtClean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" name="ZoneTexte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879591" y="1649608"/>
                  <a:ext cx="636713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 rot="16200000">
                  <a:off x="5877434" y="3445866"/>
                  <a:ext cx="63671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sz="3600" b="0" dirty="0" smtClean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ZoneTexte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877434" y="3445866"/>
                  <a:ext cx="636713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5951343" y="1401567"/>
                  <a:ext cx="73020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343" y="1401567"/>
                  <a:ext cx="730200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/>
                <p:cNvSpPr txBox="1"/>
                <p:nvPr/>
              </p:nvSpPr>
              <p:spPr>
                <a:xfrm rot="16200000">
                  <a:off x="6839511" y="2532658"/>
                  <a:ext cx="63671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sz="3600" b="0" dirty="0" smtClean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ZoneTexte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839511" y="2532658"/>
                  <a:ext cx="636713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/>
                <p:cNvSpPr txBox="1"/>
                <p:nvPr/>
              </p:nvSpPr>
              <p:spPr>
                <a:xfrm rot="16200000">
                  <a:off x="6841137" y="1650704"/>
                  <a:ext cx="63671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sz="3600" b="0" dirty="0" smtClean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ZoneTexte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841137" y="1650704"/>
                  <a:ext cx="636713" cy="6463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/>
                <p:cNvSpPr txBox="1"/>
                <p:nvPr/>
              </p:nvSpPr>
              <p:spPr>
                <a:xfrm rot="16200000">
                  <a:off x="6838980" y="3446962"/>
                  <a:ext cx="63671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sz="3600" b="0" dirty="0" smtClean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ZoneTexte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838980" y="3446962"/>
                  <a:ext cx="636713" cy="6463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/>
                <p:cNvSpPr txBox="1"/>
                <p:nvPr/>
              </p:nvSpPr>
              <p:spPr>
                <a:xfrm>
                  <a:off x="6912889" y="1402663"/>
                  <a:ext cx="73020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6" name="ZoneTexte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2889" y="1402663"/>
                  <a:ext cx="730200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Connecteur droit 61"/>
            <p:cNvCxnSpPr/>
            <p:nvPr/>
          </p:nvCxnSpPr>
          <p:spPr>
            <a:xfrm flipV="1">
              <a:off x="6316443" y="2414309"/>
              <a:ext cx="101190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V="1">
              <a:off x="6302835" y="3311843"/>
              <a:ext cx="101190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>
              <a:off x="6335326" y="2421681"/>
              <a:ext cx="942663" cy="906742"/>
            </a:xfrm>
            <a:prstGeom prst="line">
              <a:avLst/>
            </a:prstGeom>
            <a:ln w="28575">
              <a:solidFill>
                <a:schemeClr val="tx1">
                  <a:lumMod val="50000"/>
                </a:schemeClr>
              </a:solidFill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7310480" y="2421961"/>
              <a:ext cx="849336" cy="48474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V="1">
              <a:off x="7293734" y="2889686"/>
              <a:ext cx="866082" cy="421062"/>
            </a:xfrm>
            <a:prstGeom prst="line">
              <a:avLst/>
            </a:prstGeom>
            <a:ln w="28575">
              <a:solidFill>
                <a:schemeClr val="tx1">
                  <a:lumMod val="50000"/>
                </a:schemeClr>
              </a:solidFill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>
              <a:off x="5410804" y="2440575"/>
              <a:ext cx="933593" cy="90520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>
              <a:off x="5414488" y="1968877"/>
              <a:ext cx="872602" cy="1342966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5417899" y="1988706"/>
              <a:ext cx="921828" cy="442593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V="1">
              <a:off x="5392121" y="2415218"/>
              <a:ext cx="1000367" cy="2265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 flipV="1">
              <a:off x="5397158" y="2391152"/>
              <a:ext cx="938761" cy="50539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flipV="1">
              <a:off x="5393007" y="3317212"/>
              <a:ext cx="905573" cy="46640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flipV="1">
              <a:off x="5429687" y="2407731"/>
              <a:ext cx="905639" cy="1335735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>
              <a:off x="5388087" y="2893179"/>
              <a:ext cx="914748" cy="418664"/>
            </a:xfrm>
            <a:prstGeom prst="line">
              <a:avLst/>
            </a:prstGeom>
            <a:ln w="28575">
              <a:solidFill>
                <a:schemeClr val="tx1">
                  <a:lumMod val="50000"/>
                </a:schemeClr>
              </a:solidFill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lipse 75"/>
            <p:cNvSpPr>
              <a:spLocks noChangeAspect="1"/>
            </p:cNvSpPr>
            <p:nvPr/>
          </p:nvSpPr>
          <p:spPr>
            <a:xfrm>
              <a:off x="7100292" y="2236313"/>
              <a:ext cx="360000" cy="36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/>
            <p:cNvSpPr>
              <a:spLocks noChangeAspect="1"/>
            </p:cNvSpPr>
            <p:nvPr/>
          </p:nvSpPr>
          <p:spPr>
            <a:xfrm>
              <a:off x="7100292" y="3124303"/>
              <a:ext cx="360000" cy="36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Ellipse 77"/>
            <p:cNvSpPr>
              <a:spLocks noChangeAspect="1"/>
            </p:cNvSpPr>
            <p:nvPr/>
          </p:nvSpPr>
          <p:spPr>
            <a:xfrm>
              <a:off x="5223250" y="1802491"/>
              <a:ext cx="360000" cy="36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Ellipse 78"/>
            <p:cNvSpPr>
              <a:spLocks noChangeAspect="1"/>
            </p:cNvSpPr>
            <p:nvPr/>
          </p:nvSpPr>
          <p:spPr>
            <a:xfrm>
              <a:off x="5223250" y="2251662"/>
              <a:ext cx="360000" cy="36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Ellipse 79"/>
            <p:cNvSpPr>
              <a:spLocks noChangeAspect="1"/>
            </p:cNvSpPr>
            <p:nvPr/>
          </p:nvSpPr>
          <p:spPr>
            <a:xfrm>
              <a:off x="5219349" y="2700833"/>
              <a:ext cx="360000" cy="36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Ellipse 80"/>
            <p:cNvSpPr>
              <a:spLocks noChangeAspect="1"/>
            </p:cNvSpPr>
            <p:nvPr/>
          </p:nvSpPr>
          <p:spPr>
            <a:xfrm>
              <a:off x="5219349" y="3586741"/>
              <a:ext cx="360000" cy="36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Ellipse 81"/>
            <p:cNvSpPr>
              <a:spLocks noChangeAspect="1"/>
            </p:cNvSpPr>
            <p:nvPr/>
          </p:nvSpPr>
          <p:spPr>
            <a:xfrm>
              <a:off x="6138746" y="2235217"/>
              <a:ext cx="360000" cy="36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Ellipse 82"/>
            <p:cNvSpPr>
              <a:spLocks noChangeAspect="1"/>
            </p:cNvSpPr>
            <p:nvPr/>
          </p:nvSpPr>
          <p:spPr>
            <a:xfrm>
              <a:off x="6138746" y="3123207"/>
              <a:ext cx="360000" cy="36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/>
                <p:cNvSpPr txBox="1"/>
                <p:nvPr/>
              </p:nvSpPr>
              <p:spPr>
                <a:xfrm>
                  <a:off x="5210572" y="2701595"/>
                  <a:ext cx="404149" cy="3583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572" y="2701595"/>
                  <a:ext cx="404149" cy="358368"/>
                </a:xfrm>
                <a:prstGeom prst="rect">
                  <a:avLst/>
                </a:prstGeom>
                <a:blipFill>
                  <a:blip r:embed="rId14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/>
                <p:cNvSpPr txBox="1">
                  <a:spLocks noChangeAspect="1"/>
                </p:cNvSpPr>
                <p:nvPr/>
              </p:nvSpPr>
              <p:spPr>
                <a:xfrm>
                  <a:off x="5217300" y="2247359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300" y="2247359"/>
                  <a:ext cx="360000" cy="36000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/>
                <p:cNvSpPr txBox="1"/>
                <p:nvPr/>
              </p:nvSpPr>
              <p:spPr>
                <a:xfrm>
                  <a:off x="5215667" y="3590165"/>
                  <a:ext cx="354899" cy="357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5667" y="3590165"/>
                  <a:ext cx="354899" cy="357534"/>
                </a:xfrm>
                <a:prstGeom prst="rect">
                  <a:avLst/>
                </a:prstGeom>
                <a:blipFill>
                  <a:blip r:embed="rId16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/>
                <p:cNvSpPr txBox="1">
                  <a:spLocks/>
                </p:cNvSpPr>
                <p:nvPr/>
              </p:nvSpPr>
              <p:spPr>
                <a:xfrm>
                  <a:off x="5225321" y="1802490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321" y="1802490"/>
                  <a:ext cx="360000" cy="36000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/>
                <p:cNvSpPr txBox="1"/>
                <p:nvPr/>
              </p:nvSpPr>
              <p:spPr>
                <a:xfrm>
                  <a:off x="7052215" y="3127212"/>
                  <a:ext cx="435697" cy="3624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5" name="ZoneTexte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2215" y="3127212"/>
                  <a:ext cx="435697" cy="362472"/>
                </a:xfrm>
                <a:prstGeom prst="rect">
                  <a:avLst/>
                </a:prstGeom>
                <a:blipFill>
                  <a:blip r:embed="rId18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/>
                <p:cNvSpPr txBox="1"/>
                <p:nvPr/>
              </p:nvSpPr>
              <p:spPr>
                <a:xfrm>
                  <a:off x="6094115" y="3117036"/>
                  <a:ext cx="431337" cy="3619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4115" y="3117036"/>
                  <a:ext cx="431337" cy="361959"/>
                </a:xfrm>
                <a:prstGeom prst="rect">
                  <a:avLst/>
                </a:prstGeom>
                <a:blipFill>
                  <a:blip r:embed="rId1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ZoneTexte 89"/>
                <p:cNvSpPr txBox="1"/>
                <p:nvPr/>
              </p:nvSpPr>
              <p:spPr>
                <a:xfrm>
                  <a:off x="6133997" y="2221930"/>
                  <a:ext cx="308328" cy="379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6" name="ZoneTexte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3997" y="2221930"/>
                  <a:ext cx="308328" cy="379271"/>
                </a:xfrm>
                <a:prstGeom prst="rect">
                  <a:avLst/>
                </a:prstGeom>
                <a:blipFill>
                  <a:blip r:embed="rId20"/>
                  <a:stretch>
                    <a:fillRect r="-5882" b="-63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ZoneTexte 90"/>
                <p:cNvSpPr txBox="1"/>
                <p:nvPr/>
              </p:nvSpPr>
              <p:spPr>
                <a:xfrm>
                  <a:off x="7076386" y="2231878"/>
                  <a:ext cx="435697" cy="3797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4" name="ZoneTexte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6386" y="2231878"/>
                  <a:ext cx="435697" cy="379784"/>
                </a:xfrm>
                <a:prstGeom prst="rect">
                  <a:avLst/>
                </a:prstGeom>
                <a:blipFill>
                  <a:blip r:embed="rId21"/>
                  <a:stretch>
                    <a:fillRect b="-80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Ellipse 91"/>
            <p:cNvSpPr>
              <a:spLocks noChangeAspect="1"/>
            </p:cNvSpPr>
            <p:nvPr/>
          </p:nvSpPr>
          <p:spPr>
            <a:xfrm>
              <a:off x="7979816" y="2700833"/>
              <a:ext cx="360000" cy="36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ZoneTexte 92"/>
                <p:cNvSpPr txBox="1"/>
                <p:nvPr/>
              </p:nvSpPr>
              <p:spPr>
                <a:xfrm>
                  <a:off x="6402469" y="2818246"/>
                  <a:ext cx="531812" cy="3797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𝑗𝑞</m:t>
                            </m:r>
                          </m:sub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5" name="ZoneTexte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469" y="2818246"/>
                  <a:ext cx="531812" cy="379784"/>
                </a:xfrm>
                <a:prstGeom prst="rect">
                  <a:avLst/>
                </a:prstGeom>
                <a:blipFill>
                  <a:blip r:embed="rId22"/>
                  <a:stretch>
                    <a:fillRect b="-63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ZoneTexte 93"/>
                <p:cNvSpPr txBox="1"/>
                <p:nvPr/>
              </p:nvSpPr>
              <p:spPr>
                <a:xfrm>
                  <a:off x="5499223" y="3047297"/>
                  <a:ext cx="531812" cy="3792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𝑗𝑞</m:t>
                            </m:r>
                          </m:sub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6" name="ZoneTexte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9223" y="3047297"/>
                  <a:ext cx="531812" cy="379271"/>
                </a:xfrm>
                <a:prstGeom prst="rect">
                  <a:avLst/>
                </a:prstGeom>
                <a:blipFill>
                  <a:blip r:embed="rId23"/>
                  <a:stretch>
                    <a:fillRect b="-80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ZoneTexte 94"/>
                <p:cNvSpPr txBox="1"/>
                <p:nvPr/>
              </p:nvSpPr>
              <p:spPr>
                <a:xfrm>
                  <a:off x="7557958" y="3067461"/>
                  <a:ext cx="491096" cy="3624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7" name="ZoneTexte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7958" y="3067461"/>
                  <a:ext cx="491096" cy="362472"/>
                </a:xfrm>
                <a:prstGeom prst="rect">
                  <a:avLst/>
                </a:prstGeom>
                <a:blipFill>
                  <a:blip r:embed="rId2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 3"/>
          <p:cNvSpPr/>
          <p:nvPr/>
        </p:nvSpPr>
        <p:spPr>
          <a:xfrm>
            <a:off x="3289300" y="6134100"/>
            <a:ext cx="1879600" cy="302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12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Espace réservé du contenu 4"/>
          <p:cNvSpPr txBox="1">
            <a:spLocks/>
          </p:cNvSpPr>
          <p:nvPr/>
        </p:nvSpPr>
        <p:spPr>
          <a:xfrm>
            <a:off x="136609" y="773396"/>
            <a:ext cx="8760502" cy="5822838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>
            <a:lvl1pPr marL="239481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SzPct val="80000"/>
              <a:buFont typeface="Wingdings 3" panose="05040102010807070707" pitchFamily="18" charset="2"/>
              <a:buChar char=""/>
              <a:defRPr sz="1800" b="1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18444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97407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76370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155332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634295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b="0" dirty="0" smtClean="0">
                <a:solidFill>
                  <a:schemeClr val="tx1">
                    <a:lumMod val="50000"/>
                  </a:schemeClr>
                </a:solidFill>
              </a:rPr>
              <a:t>Le perceptron permet d’apprendre des modèles paramétriques </a:t>
            </a:r>
            <a:r>
              <a:rPr lang="fr-FR" dirty="0" smtClean="0">
                <a:solidFill>
                  <a:srgbClr val="C00000"/>
                </a:solidFill>
              </a:rPr>
              <a:t>linéaires</a:t>
            </a:r>
            <a:r>
              <a:rPr lang="fr-FR" b="0" dirty="0" smtClean="0">
                <a:solidFill>
                  <a:schemeClr val="tx1">
                    <a:lumMod val="50000"/>
                  </a:schemeClr>
                </a:solidFill>
              </a:rPr>
              <a:t>. L’entraînement est réalisé par des actualisations itératives via un algorithme à directions de descente.</a:t>
            </a:r>
          </a:p>
          <a:p>
            <a:pPr marL="0" indent="0"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fr-FR" b="0" dirty="0" smtClean="0">
                <a:solidFill>
                  <a:schemeClr val="tx1">
                    <a:lumMod val="50000"/>
                  </a:schemeClr>
                </a:solidFill>
              </a:rPr>
              <a:t>Le perceptron </a:t>
            </a:r>
            <a:r>
              <a:rPr lang="fr-FR" b="0" dirty="0" err="1" smtClean="0">
                <a:solidFill>
                  <a:schemeClr val="tx1">
                    <a:lumMod val="50000"/>
                  </a:schemeClr>
                </a:solidFill>
              </a:rPr>
              <a:t>multi-couche</a:t>
            </a:r>
            <a:r>
              <a:rPr lang="fr-FR" b="0" dirty="0" smtClean="0">
                <a:solidFill>
                  <a:schemeClr val="tx1">
                    <a:lumMod val="50000"/>
                  </a:schemeClr>
                </a:solidFill>
              </a:rPr>
              <a:t> (MLP) permet d’apprendre des modèles paramétriques </a:t>
            </a:r>
            <a:r>
              <a:rPr lang="fr-FR" dirty="0" smtClean="0">
                <a:solidFill>
                  <a:srgbClr val="C00000"/>
                </a:solidFill>
              </a:rPr>
              <a:t>non linéaires </a:t>
            </a:r>
            <a:r>
              <a:rPr lang="fr-FR" b="0" dirty="0" smtClean="0">
                <a:solidFill>
                  <a:schemeClr val="tx1">
                    <a:lumMod val="50000"/>
                  </a:schemeClr>
                </a:solidFill>
              </a:rPr>
              <a:t>et offre une grande flexibilité de modélisation.</a:t>
            </a:r>
          </a:p>
          <a:p>
            <a:pPr marL="0" indent="0"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fr-FR" b="0" dirty="0" smtClean="0">
                <a:solidFill>
                  <a:schemeClr val="tx1">
                    <a:lumMod val="50000"/>
                  </a:schemeClr>
                </a:solidFill>
              </a:rPr>
              <a:t>Le MLP est entraîné par </a:t>
            </a:r>
            <a:r>
              <a:rPr lang="fr-FR" b="0" dirty="0" err="1" smtClean="0">
                <a:solidFill>
                  <a:schemeClr val="tx1">
                    <a:lumMod val="50000"/>
                  </a:schemeClr>
                </a:solidFill>
              </a:rPr>
              <a:t>rétropropagation</a:t>
            </a:r>
            <a:r>
              <a:rPr lang="fr-FR" b="0" dirty="0" smtClean="0">
                <a:solidFill>
                  <a:schemeClr val="tx1">
                    <a:lumMod val="50000"/>
                  </a:schemeClr>
                </a:solidFill>
              </a:rPr>
              <a:t>, qui combine le théorème de dérivation des fonctions composées avec une </a:t>
            </a:r>
            <a:r>
              <a:rPr lang="fr-FR" b="0" dirty="0" err="1" smtClean="0">
                <a:solidFill>
                  <a:schemeClr val="tx1">
                    <a:lumMod val="50000"/>
                  </a:schemeClr>
                </a:solidFill>
              </a:rPr>
              <a:t>mémoïsation</a:t>
            </a:r>
            <a:r>
              <a:rPr lang="fr-FR" b="0" dirty="0" smtClean="0">
                <a:solidFill>
                  <a:schemeClr val="tx1">
                    <a:lumMod val="50000"/>
                  </a:schemeClr>
                </a:solidFill>
              </a:rPr>
              <a:t> pour une grande efficacité de calcul.</a:t>
            </a:r>
          </a:p>
          <a:p>
            <a:pPr marL="0" indent="0"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fr-FR" b="0" dirty="0" smtClean="0">
                <a:solidFill>
                  <a:schemeClr val="tx1">
                    <a:lumMod val="50000"/>
                  </a:schemeClr>
                </a:solidFill>
              </a:rPr>
              <a:t>Le problème d’optimisation du MLP, et plus généralement de tout réseau de neurones artificiel profond n’est pas convexe.</a:t>
            </a:r>
            <a:endParaRPr lang="fr-FR" b="0" dirty="0">
              <a:solidFill>
                <a:schemeClr val="tx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Pour aller plus loin 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</a:rPr>
              <a:t>Les théorèmes de convergence :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fr-FR" sz="1600" b="0" dirty="0" err="1" smtClean="0">
                <a:solidFill>
                  <a:schemeClr val="tx1">
                    <a:lumMod val="50000"/>
                  </a:schemeClr>
                </a:solidFill>
              </a:rPr>
              <a:t>Cybenko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, G. (1989). Approximation by superpositions of a </a:t>
            </a:r>
            <a:r>
              <a:rPr lang="fr-FR" sz="1600" b="0" dirty="0" err="1" smtClean="0">
                <a:solidFill>
                  <a:schemeClr val="tx1">
                    <a:lumMod val="50000"/>
                  </a:schemeClr>
                </a:solidFill>
              </a:rPr>
              <a:t>sigmoidal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1600" b="0" dirty="0" err="1" smtClean="0">
                <a:solidFill>
                  <a:schemeClr val="tx1">
                    <a:lumMod val="50000"/>
                  </a:schemeClr>
                </a:solidFill>
              </a:rPr>
              <a:t>function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. </a:t>
            </a:r>
            <a:r>
              <a:rPr lang="fr-FR" sz="1600" b="0" i="1" dirty="0" err="1" smtClean="0">
                <a:solidFill>
                  <a:schemeClr val="tx1">
                    <a:lumMod val="50000"/>
                  </a:schemeClr>
                </a:solidFill>
              </a:rPr>
              <a:t>Mathematics</a:t>
            </a:r>
            <a:r>
              <a:rPr lang="fr-FR" sz="1600" b="0" i="1" dirty="0" smtClean="0">
                <a:solidFill>
                  <a:schemeClr val="tx1">
                    <a:lumMod val="50000"/>
                  </a:schemeClr>
                </a:solidFill>
              </a:rPr>
              <a:t> of Control, </a:t>
            </a:r>
            <a:r>
              <a:rPr lang="fr-FR" sz="1600" b="0" i="1" dirty="0" err="1" smtClean="0">
                <a:solidFill>
                  <a:schemeClr val="tx1">
                    <a:lumMod val="50000"/>
                  </a:schemeClr>
                </a:solidFill>
              </a:rPr>
              <a:t>Signals</a:t>
            </a:r>
            <a:r>
              <a:rPr lang="fr-FR" sz="1600" b="0" i="1" dirty="0" smtClean="0">
                <a:solidFill>
                  <a:schemeClr val="tx1">
                    <a:lumMod val="50000"/>
                  </a:schemeClr>
                </a:solidFill>
              </a:rPr>
              <a:t> and </a:t>
            </a:r>
            <a:r>
              <a:rPr lang="fr-FR" sz="1600" b="0" i="1" dirty="0" err="1" smtClean="0">
                <a:solidFill>
                  <a:schemeClr val="tx1">
                    <a:lumMod val="50000"/>
                  </a:schemeClr>
                </a:solidFill>
              </a:rPr>
              <a:t>Systems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, 2(4):303-314.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fr-FR" sz="1600" b="0" dirty="0" err="1" smtClean="0">
                <a:solidFill>
                  <a:schemeClr val="tx1">
                    <a:lumMod val="50000"/>
                  </a:schemeClr>
                </a:solidFill>
              </a:rPr>
              <a:t>Hornik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, K. (1991). Approximation </a:t>
            </a:r>
            <a:r>
              <a:rPr lang="fr-FR" sz="1600" b="0" dirty="0" err="1" smtClean="0">
                <a:solidFill>
                  <a:schemeClr val="tx1">
                    <a:lumMod val="50000"/>
                  </a:schemeClr>
                </a:solidFill>
              </a:rPr>
              <a:t>capabilities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 of </a:t>
            </a:r>
            <a:r>
              <a:rPr lang="fr-FR" sz="1600" b="0" dirty="0" err="1" smtClean="0">
                <a:solidFill>
                  <a:schemeClr val="tx1">
                    <a:lumMod val="50000"/>
                  </a:schemeClr>
                </a:solidFill>
              </a:rPr>
              <a:t>multilayer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1600" b="0" dirty="0" err="1" smtClean="0">
                <a:solidFill>
                  <a:schemeClr val="tx1">
                    <a:lumMod val="50000"/>
                  </a:schemeClr>
                </a:solidFill>
              </a:rPr>
              <a:t>feedforward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 networks. </a:t>
            </a:r>
            <a:r>
              <a:rPr lang="fr-FR" sz="1600" b="0" i="1" dirty="0" smtClean="0">
                <a:solidFill>
                  <a:schemeClr val="tx1">
                    <a:lumMod val="50000"/>
                  </a:schemeClr>
                </a:solidFill>
              </a:rPr>
              <a:t>Neural Networks, 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4(2):251-257.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fr-FR" sz="1600" b="0" dirty="0" err="1" smtClean="0">
                <a:solidFill>
                  <a:schemeClr val="tx1">
                    <a:lumMod val="50000"/>
                  </a:schemeClr>
                </a:solidFill>
              </a:rPr>
              <a:t>Novikoff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, A. B. J. (1962). On convergence </a:t>
            </a:r>
            <a:r>
              <a:rPr lang="fr-FR" sz="1600" b="0" dirty="0" err="1" smtClean="0">
                <a:solidFill>
                  <a:schemeClr val="tx1">
                    <a:lumMod val="50000"/>
                  </a:schemeClr>
                </a:solidFill>
              </a:rPr>
              <a:t>proofs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 on perceptrons. In </a:t>
            </a:r>
            <a:r>
              <a:rPr lang="fr-FR" sz="1600" b="0" i="1" dirty="0" smtClean="0">
                <a:solidFill>
                  <a:schemeClr val="tx1">
                    <a:lumMod val="50000"/>
                  </a:schemeClr>
                </a:solidFill>
              </a:rPr>
              <a:t>Symposium on the </a:t>
            </a:r>
            <a:r>
              <a:rPr lang="fr-FR" sz="1600" b="0" i="1" dirty="0" err="1" smtClean="0">
                <a:solidFill>
                  <a:schemeClr val="tx1">
                    <a:lumMod val="50000"/>
                  </a:schemeClr>
                </a:solidFill>
              </a:rPr>
              <a:t>Mathematical</a:t>
            </a:r>
            <a:r>
              <a:rPr lang="fr-FR" sz="1600" b="0" i="1" dirty="0" smtClean="0">
                <a:solidFill>
                  <a:schemeClr val="tx1">
                    <a:lumMod val="50000"/>
                  </a:schemeClr>
                </a:solidFill>
              </a:rPr>
              <a:t> Theory of </a:t>
            </a:r>
            <a:r>
              <a:rPr lang="fr-FR" sz="1600" b="0" i="1" dirty="0" err="1" smtClean="0">
                <a:solidFill>
                  <a:schemeClr val="tx1">
                    <a:lumMod val="50000"/>
                  </a:schemeClr>
                </a:solidFill>
              </a:rPr>
              <a:t>Automata</a:t>
            </a:r>
            <a:r>
              <a:rPr lang="fr-FR" sz="1600" b="0" i="1" dirty="0" smtClean="0">
                <a:solidFill>
                  <a:schemeClr val="tx1">
                    <a:lumMod val="50000"/>
                  </a:schemeClr>
                </a:solidFill>
              </a:rPr>
              <a:t>,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 615-622.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</a:rPr>
              <a:t>Perceptrons : </a:t>
            </a:r>
            <a:r>
              <a:rPr lang="fr-FR" sz="1600" b="0" dirty="0" err="1" smtClean="0">
                <a:solidFill>
                  <a:schemeClr val="tx1">
                    <a:lumMod val="50000"/>
                  </a:schemeClr>
                </a:solidFill>
              </a:rPr>
              <a:t>Minsky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, M. &amp; </a:t>
            </a:r>
            <a:r>
              <a:rPr lang="fr-FR" sz="1600" b="0" dirty="0" err="1" smtClean="0">
                <a:solidFill>
                  <a:schemeClr val="tx1">
                    <a:lumMod val="50000"/>
                  </a:schemeClr>
                </a:solidFill>
              </a:rPr>
              <a:t>Papert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, S. (1972). </a:t>
            </a:r>
            <a:r>
              <a:rPr lang="fr-FR" sz="1600" b="0" i="1" dirty="0" smtClean="0">
                <a:solidFill>
                  <a:schemeClr val="tx1">
                    <a:lumMod val="50000"/>
                  </a:schemeClr>
                </a:solidFill>
              </a:rPr>
              <a:t>Perceptrons: an introduction to </a:t>
            </a:r>
            <a:r>
              <a:rPr lang="fr-FR" sz="1600" b="0" i="1" dirty="0" err="1" smtClean="0">
                <a:solidFill>
                  <a:schemeClr val="tx1">
                    <a:lumMod val="50000"/>
                  </a:schemeClr>
                </a:solidFill>
              </a:rPr>
              <a:t>computational</a:t>
            </a:r>
            <a:r>
              <a:rPr lang="fr-FR" sz="1600" b="0" i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1600" b="0" i="1" dirty="0" err="1" smtClean="0">
                <a:solidFill>
                  <a:schemeClr val="tx1">
                    <a:lumMod val="50000"/>
                  </a:schemeClr>
                </a:solidFill>
              </a:rPr>
              <a:t>geometry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. MIT </a:t>
            </a:r>
            <a:r>
              <a:rPr lang="fr-FR" sz="1600" b="0" dirty="0" err="1" smtClean="0">
                <a:solidFill>
                  <a:schemeClr val="tx1">
                    <a:lumMod val="50000"/>
                  </a:schemeClr>
                </a:solidFill>
              </a:rPr>
              <a:t>Press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, Cambridge, MA.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fr-FR" sz="1600" dirty="0" err="1">
                <a:solidFill>
                  <a:schemeClr val="tx1">
                    <a:lumMod val="50000"/>
                  </a:schemeClr>
                </a:solidFill>
              </a:rPr>
              <a:t>D</a:t>
            </a:r>
            <a:r>
              <a:rPr lang="fr-FR" sz="1600" dirty="0" err="1" smtClean="0">
                <a:solidFill>
                  <a:schemeClr val="tx1">
                    <a:lumMod val="50000"/>
                  </a:schemeClr>
                </a:solidFill>
              </a:rPr>
              <a:t>eep-learning</a:t>
            </a: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</a:rPr>
              <a:t> : </a:t>
            </a:r>
            <a:r>
              <a:rPr lang="fr-FR" sz="1600" b="0" dirty="0" err="1" smtClean="0">
                <a:solidFill>
                  <a:schemeClr val="tx1">
                    <a:lumMod val="50000"/>
                  </a:schemeClr>
                </a:solidFill>
              </a:rPr>
              <a:t>Goodfellow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, I., Bengio, Y. &amp; Courville, A. (2016). </a:t>
            </a:r>
            <a:r>
              <a:rPr lang="fr-FR" sz="1600" b="0" i="1" dirty="0" err="1" smtClean="0">
                <a:solidFill>
                  <a:schemeClr val="tx1">
                    <a:lumMod val="50000"/>
                  </a:schemeClr>
                </a:solidFill>
              </a:rPr>
              <a:t>Deep</a:t>
            </a:r>
            <a:r>
              <a:rPr lang="fr-FR" sz="1600" b="0" i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1600" b="0" i="1" dirty="0" err="1" smtClean="0">
                <a:solidFill>
                  <a:schemeClr val="tx1">
                    <a:lumMod val="50000"/>
                  </a:schemeClr>
                </a:solidFill>
              </a:rPr>
              <a:t>learning</a:t>
            </a:r>
            <a:r>
              <a:rPr lang="fr-FR" sz="1600" b="0" i="1" dirty="0" smtClean="0">
                <a:solidFill>
                  <a:schemeClr val="tx1">
                    <a:lumMod val="50000"/>
                  </a:schemeClr>
                </a:solidFill>
              </a:rPr>
              <a:t>. 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MIT </a:t>
            </a:r>
            <a:r>
              <a:rPr lang="fr-FR" sz="1600" b="0" dirty="0" err="1" smtClean="0">
                <a:solidFill>
                  <a:schemeClr val="tx1">
                    <a:lumMod val="50000"/>
                  </a:schemeClr>
                </a:solidFill>
              </a:rPr>
              <a:t>Press</a:t>
            </a:r>
            <a:r>
              <a:rPr lang="fr-FR" sz="1600" b="0" dirty="0" smtClean="0">
                <a:solidFill>
                  <a:schemeClr val="tx1">
                    <a:lumMod val="50000"/>
                  </a:schemeClr>
                </a:solidFill>
              </a:rPr>
              <a:t>, Cambridge.</a:t>
            </a:r>
            <a:endParaRPr lang="fr-FR" sz="1600" b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Réseaux de neurones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● Points clés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02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9373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2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Régularisation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● </a:t>
            </a:r>
            <a:r>
              <a:rPr lang="fr-FR" sz="1800" dirty="0" smtClean="0">
                <a:solidFill>
                  <a:schemeClr val="tx1"/>
                </a:solidFill>
              </a:rPr>
              <a:t>○ 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○ ○ ○ Objectifs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0" name="Espace réservé du contenu 4"/>
          <p:cNvSpPr txBox="1">
            <a:spLocks/>
          </p:cNvSpPr>
          <p:nvPr/>
        </p:nvSpPr>
        <p:spPr>
          <a:xfrm>
            <a:off x="195400" y="4683785"/>
            <a:ext cx="8620974" cy="1821742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>
            <a:lvl1pPr marL="239481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SzPct val="80000"/>
              <a:buFont typeface="Wingdings 3" panose="05040102010807070707" pitchFamily="18" charset="2"/>
              <a:buChar char=""/>
              <a:defRPr sz="1800" b="1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18444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97407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76370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155332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634295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panose="05040102010807070707" pitchFamily="18" charset="2"/>
              <a:buNone/>
            </a:pPr>
            <a:r>
              <a:rPr lang="fr-FR" dirty="0" smtClean="0">
                <a:solidFill>
                  <a:schemeClr val="tx1"/>
                </a:solidFill>
              </a:rPr>
              <a:t>Objectifs :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fr-FR" b="0" dirty="0" smtClean="0">
                <a:solidFill>
                  <a:schemeClr val="tx1"/>
                </a:solidFill>
              </a:rPr>
              <a:t>Écrire la fonction de décision associé à un </a:t>
            </a:r>
            <a:r>
              <a:rPr lang="fr-FR" dirty="0" smtClean="0">
                <a:solidFill>
                  <a:srgbClr val="C00000"/>
                </a:solidFill>
              </a:rPr>
              <a:t>perceptron</a:t>
            </a:r>
            <a:r>
              <a:rPr lang="fr-FR" b="0" dirty="0" smtClean="0">
                <a:solidFill>
                  <a:schemeClr val="tx1"/>
                </a:solidFill>
              </a:rPr>
              <a:t> uni ou </a:t>
            </a:r>
            <a:r>
              <a:rPr lang="fr-FR" b="0" dirty="0" err="1" smtClean="0">
                <a:solidFill>
                  <a:schemeClr val="tx1"/>
                </a:solidFill>
              </a:rPr>
              <a:t>multi-couche</a:t>
            </a:r>
            <a:r>
              <a:rPr lang="fr-FR" b="0" dirty="0" smtClean="0">
                <a:solidFill>
                  <a:schemeClr val="tx1"/>
                </a:solidFill>
              </a:rPr>
              <a:t> (MPL) ;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fr-FR" b="0" dirty="0" smtClean="0">
                <a:solidFill>
                  <a:schemeClr val="tx1"/>
                </a:solidFill>
              </a:rPr>
              <a:t>Implémenter la procédure d’apprentissage d’un MPL ;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fr-FR" b="0" dirty="0" smtClean="0">
                <a:solidFill>
                  <a:schemeClr val="tx1"/>
                </a:solidFill>
              </a:rPr>
              <a:t>Expliciter les actualisations d’un MPL dans une procédure de </a:t>
            </a:r>
            <a:r>
              <a:rPr lang="fr-FR" dirty="0" err="1" smtClean="0">
                <a:solidFill>
                  <a:srgbClr val="C00000"/>
                </a:solidFill>
              </a:rPr>
              <a:t>rétropropagation</a:t>
            </a:r>
            <a:r>
              <a:rPr lang="fr-FR" b="0" dirty="0" smtClean="0">
                <a:solidFill>
                  <a:schemeClr val="tx1"/>
                </a:solidFill>
              </a:rPr>
              <a:t> ;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fr-FR" b="0" dirty="0" smtClean="0">
                <a:solidFill>
                  <a:schemeClr val="tx1"/>
                </a:solidFill>
              </a:rPr>
              <a:t>Connaître quelques grands principes de la conception et de l’entraînement d’un MPL.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50" y="1561015"/>
            <a:ext cx="4514850" cy="30003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571" y="1027863"/>
            <a:ext cx="2785405" cy="803482"/>
          </a:xfrm>
          <a:prstGeom prst="rect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1" y="793908"/>
                <a:ext cx="5016680" cy="3837679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Réseaux de neurones.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Un réseau de neurones artificiels est un modèle paramétrique potentiellement complexe, i.e. une transformation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Premier réseau de neurones artificiels : perceptron (</a:t>
                </a:r>
                <a:r>
                  <a:rPr lang="fr-FR" sz="1600" b="0" dirty="0" err="1" smtClean="0">
                    <a:solidFill>
                      <a:schemeClr val="tx1"/>
                    </a:solidFill>
                  </a:rPr>
                  <a:t>Rosenblatt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, 1958) : une seule « couche ».</a:t>
                </a: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Limitations théoriques du perceptron (</a:t>
                </a:r>
                <a:r>
                  <a:rPr lang="fr-FR" sz="1600" b="0" dirty="0" err="1" smtClean="0">
                    <a:solidFill>
                      <a:schemeClr val="tx1"/>
                    </a:solidFill>
                  </a:rPr>
                  <a:t>Minsky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 &amp; </a:t>
                </a:r>
                <a:r>
                  <a:rPr lang="fr-FR" sz="1600" b="0" dirty="0" err="1" smtClean="0">
                    <a:solidFill>
                      <a:schemeClr val="tx1"/>
                    </a:solidFill>
                  </a:rPr>
                  <a:t>Papert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, 1969), impossibilité de traiter des problèmes non linéaires ou de connexité.</a:t>
                </a:r>
              </a:p>
              <a:p>
                <a:pPr marL="0" indent="0">
                  <a:buNone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		</a:t>
                </a:r>
                <a:r>
                  <a:rPr lang="fr-FR" sz="1600" dirty="0" smtClean="0">
                    <a:solidFill>
                      <a:srgbClr val="C00000"/>
                    </a:solidFill>
                  </a:rPr>
                  <a:t>$</a:t>
                </a:r>
                <a:r>
                  <a:rPr lang="fr-FR" sz="1600" b="0" dirty="0" smtClean="0">
                    <a:solidFill>
                      <a:srgbClr val="C00000"/>
                    </a:solidFill>
                  </a:rPr>
                  <a:t>IA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→ </a:t>
                </a:r>
                <a:r>
                  <a:rPr lang="fr-FR" sz="1600" dirty="0" smtClean="0">
                    <a:solidFill>
                      <a:schemeClr val="tx1"/>
                    </a:solidFill>
                  </a:rPr>
                  <a:t>$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 logique formelle.</a:t>
                </a: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Réseau de </a:t>
                </a:r>
                <a:r>
                  <a:rPr lang="fr-FR" sz="1600" b="0" dirty="0" err="1" smtClean="0">
                    <a:solidFill>
                      <a:schemeClr val="tx1"/>
                    </a:solidFill>
                  </a:rPr>
                  <a:t>Hopfield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 (1982).</a:t>
                </a: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Algorithme de </a:t>
                </a:r>
                <a:r>
                  <a:rPr lang="fr-FR" sz="1600" b="0" dirty="0" err="1" smtClean="0">
                    <a:solidFill>
                      <a:schemeClr val="tx1"/>
                    </a:solidFill>
                  </a:rPr>
                  <a:t>rétropropagation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 du gradient (</a:t>
                </a:r>
                <a:r>
                  <a:rPr lang="fr-FR" sz="1600" b="0" dirty="0" err="1" smtClean="0">
                    <a:solidFill>
                      <a:schemeClr val="tx1"/>
                    </a:solidFill>
                  </a:rPr>
                  <a:t>Werbos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, 1974) et MLP (</a:t>
                </a:r>
                <a:r>
                  <a:rPr lang="fr-FR" sz="1600" b="0" dirty="0" err="1" smtClean="0">
                    <a:solidFill>
                      <a:schemeClr val="tx1"/>
                    </a:solidFill>
                  </a:rPr>
                  <a:t>Rumelhart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, Williams &amp; Hinton, 1986).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1" y="793908"/>
                <a:ext cx="5016680" cy="3837679"/>
              </a:xfrm>
              <a:blipFill>
                <a:blip r:embed="rId5"/>
                <a:stretch>
                  <a:fillRect l="-243" t="-317" b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5194" y="3330072"/>
            <a:ext cx="3200641" cy="1052014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474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à coins arrondis 50"/>
          <p:cNvSpPr/>
          <p:nvPr/>
        </p:nvSpPr>
        <p:spPr>
          <a:xfrm>
            <a:off x="7050280" y="862238"/>
            <a:ext cx="1025496" cy="4249191"/>
          </a:xfrm>
          <a:prstGeom prst="roundRect">
            <a:avLst/>
          </a:prstGeom>
          <a:solidFill>
            <a:schemeClr val="bg1">
              <a:lumMod val="50000"/>
              <a:alpha val="18000"/>
            </a:schemeClr>
          </a:solidFill>
          <a:ln w="317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3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Réseaux de neurones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● </a:t>
            </a:r>
            <a:r>
              <a:rPr lang="fr-FR" sz="1800" dirty="0" smtClean="0">
                <a:solidFill>
                  <a:schemeClr val="tx1"/>
                </a:solidFill>
              </a:rPr>
              <a:t>○ 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○ ○ ○ </a:t>
            </a:r>
            <a:r>
              <a:rPr lang="fr-FR" sz="1800" dirty="0" smtClean="0">
                <a:solidFill>
                  <a:schemeClr val="tx1"/>
                </a:solidFill>
              </a:rPr>
              <a:t>Définition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0" y="772803"/>
                <a:ext cx="5638732" cy="3211995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Modèle.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Le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perceptron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est un modèle paramétrique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 :</a:t>
                </a:r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limLow>
                      <m:limLowPr>
                        <m:ctrlP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begChr m:val="〈"/>
                                <m:endChr m:val="〉"/>
                                <m:ctrlPr>
                                  <a:rPr lang="fr-FR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fr-FR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groupChr>
                      </m:e>
                      <m:lim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lim>
                    </m:limLow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  <a:endParaRPr lang="fr-FR" sz="1600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Architecture :</a:t>
                </a:r>
                <a:endParaRPr lang="fr-FR" sz="1600" dirty="0">
                  <a:solidFill>
                    <a:schemeClr val="tx1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Couche d’entrée : </a:t>
                </a:r>
                <a14:m>
                  <m:oMath xmlns:m="http://schemas.openxmlformats.org/officeDocument/2006/math"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sz="1600" b="0" dirty="0">
                    <a:solidFill>
                      <a:schemeClr val="tx1"/>
                    </a:solidFill>
                  </a:rPr>
                  <a:t>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neurones (unités), chaque neurone étant affecté à une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;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Unité de biais 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fr-F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sSup>
                          <m:sSupPr>
                            <m:ctrlPr>
                              <a:rPr lang="fr-FR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sz="1600" b="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⟙</m:t>
                            </m:r>
                          </m:sup>
                        </m:sSup>
                      </m:e>
                    </m:d>
                    <m:r>
                      <a:rPr lang="fr-F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=(1,</m:t>
                    </m:r>
                    <m:sSub>
                      <m:sSubPr>
                        <m:ctrlPr>
                          <a:rPr lang="fr-F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;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Couche (unique) 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neurone </a:t>
                </a:r>
              </a:p>
              <a:p>
                <a:pPr lvl="1">
                  <a:buFontTx/>
                  <a:buChar char="-"/>
                </a:pPr>
                <a:r>
                  <a:rPr lang="fr-FR" dirty="0">
                    <a:solidFill>
                      <a:schemeClr val="tx1"/>
                    </a:solidFill>
                  </a:rPr>
                  <a:t>C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alcule la </a:t>
                </a:r>
                <a:r>
                  <a:rPr lang="fr-FR" b="0" dirty="0" smtClean="0">
                    <a:solidFill>
                      <a:srgbClr val="C00000"/>
                    </a:solidFill>
                  </a:rPr>
                  <a:t>combinaison linéaire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=〈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;</a:t>
                </a:r>
              </a:p>
              <a:p>
                <a:pPr lvl="1">
                  <a:buFontTx/>
                  <a:buChar char="-"/>
                </a:pPr>
                <a:r>
                  <a:rPr lang="fr-FR" dirty="0">
                    <a:solidFill>
                      <a:schemeClr val="tx1"/>
                    </a:solidFill>
                  </a:rPr>
                  <a:t>A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pplique une </a:t>
                </a:r>
                <a:r>
                  <a:rPr lang="fr-FR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fonction d’activation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0" y="772803"/>
                <a:ext cx="5638732" cy="3211995"/>
              </a:xfrm>
              <a:blipFill>
                <a:blip r:embed="rId3"/>
                <a:stretch>
                  <a:fillRect l="-216" t="-569" b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Espace réservé du contenu 4"/>
              <p:cNvSpPr txBox="1">
                <a:spLocks/>
              </p:cNvSpPr>
              <p:nvPr/>
            </p:nvSpPr>
            <p:spPr>
              <a:xfrm>
                <a:off x="195400" y="3989314"/>
                <a:ext cx="5785907" cy="2463585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Fonction d’activation :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Régression linéaire 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id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;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Classification binaire :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si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sinon.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begChr m:val="〈"/>
                                    <m:endChr m:val="〉"/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Classification multi-classe 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sz="1600" b="0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 neurones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dans la couche de sortie connectés aux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neurones de la couche d’entrée.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〈"/>
                              <m:endChr m:val="〉"/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fr-F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fr-F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p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〈</m:t>
                              </m:r>
                              <m:sSup>
                                <m:sSupPr>
                                  <m:ctrlPr>
                                    <a:rPr lang="fr-F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fr-F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〉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F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fr-F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〈</m:t>
                                  </m:r>
                                  <m:sSup>
                                    <m:sSupPr>
                                      <m:ctrlPr>
                                        <a:rPr lang="fr-F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fr-F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fr-F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〉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fr-FR" sz="14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3989314"/>
                <a:ext cx="5785907" cy="2463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>
            <a:spLocks noChangeAspect="1"/>
          </p:cNvSpPr>
          <p:nvPr/>
        </p:nvSpPr>
        <p:spPr>
          <a:xfrm>
            <a:off x="7127192" y="2360797"/>
            <a:ext cx="863125" cy="863125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eur droit avec flèche 5"/>
          <p:cNvCxnSpPr>
            <a:stCxn id="4" idx="6"/>
          </p:cNvCxnSpPr>
          <p:nvPr/>
        </p:nvCxnSpPr>
        <p:spPr>
          <a:xfrm>
            <a:off x="7990317" y="2792360"/>
            <a:ext cx="470019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11" idx="5"/>
          </p:cNvCxnSpPr>
          <p:nvPr/>
        </p:nvCxnSpPr>
        <p:spPr>
          <a:xfrm>
            <a:off x="6491158" y="1798397"/>
            <a:ext cx="762796" cy="693436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>
            <a:spLocks noChangeAspect="1"/>
          </p:cNvSpPr>
          <p:nvPr/>
        </p:nvSpPr>
        <p:spPr>
          <a:xfrm rot="-660000">
            <a:off x="6177880" y="1531338"/>
            <a:ext cx="342561" cy="342561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Ellipse 11"/>
          <p:cNvSpPr>
            <a:spLocks noChangeAspect="1"/>
          </p:cNvSpPr>
          <p:nvPr/>
        </p:nvSpPr>
        <p:spPr>
          <a:xfrm rot="1140000">
            <a:off x="6177880" y="2173137"/>
            <a:ext cx="342561" cy="342561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>
            <a:spLocks noChangeAspect="1"/>
          </p:cNvSpPr>
          <p:nvPr/>
        </p:nvSpPr>
        <p:spPr>
          <a:xfrm>
            <a:off x="6177880" y="2849549"/>
            <a:ext cx="342561" cy="342561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>
            <a:spLocks noChangeAspect="1"/>
          </p:cNvSpPr>
          <p:nvPr/>
        </p:nvSpPr>
        <p:spPr>
          <a:xfrm>
            <a:off x="6177880" y="3940322"/>
            <a:ext cx="342561" cy="342561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eur droit avec flèche 16"/>
          <p:cNvCxnSpPr>
            <a:stCxn id="12" idx="6"/>
          </p:cNvCxnSpPr>
          <p:nvPr/>
        </p:nvCxnSpPr>
        <p:spPr>
          <a:xfrm>
            <a:off x="6511109" y="2400181"/>
            <a:ext cx="615353" cy="256164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6520441" y="2917412"/>
            <a:ext cx="606021" cy="95108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4" idx="7"/>
            <a:endCxn id="4" idx="3"/>
          </p:cNvCxnSpPr>
          <p:nvPr/>
        </p:nvCxnSpPr>
        <p:spPr>
          <a:xfrm flipV="1">
            <a:off x="6470274" y="3097520"/>
            <a:ext cx="783320" cy="892969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 rot="16200000">
                <a:off x="5925351" y="3235236"/>
                <a:ext cx="6367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fr-FR" sz="3600" b="0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25351" y="3235236"/>
                <a:ext cx="63671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7177359" y="2597710"/>
                <a:ext cx="452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fr-FR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1800" dirty="0" smtClean="0"/>
                  <a:t> </a:t>
                </a:r>
                <a:endParaRPr lang="en-US" sz="18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359" y="2597710"/>
                <a:ext cx="452432" cy="369332"/>
              </a:xfrm>
              <a:prstGeom prst="rect">
                <a:avLst/>
              </a:prstGeom>
              <a:blipFill>
                <a:blip r:embed="rId6"/>
                <a:stretch>
                  <a:fillRect l="-73333" t="-119672" r="-73333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32"/>
          <p:cNvCxnSpPr/>
          <p:nvPr/>
        </p:nvCxnSpPr>
        <p:spPr>
          <a:xfrm>
            <a:off x="7558754" y="2347408"/>
            <a:ext cx="1" cy="88309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rme libre 37"/>
          <p:cNvSpPr/>
          <p:nvPr/>
        </p:nvSpPr>
        <p:spPr>
          <a:xfrm>
            <a:off x="7647684" y="2664525"/>
            <a:ext cx="162370" cy="255667"/>
          </a:xfrm>
          <a:custGeom>
            <a:avLst/>
            <a:gdLst>
              <a:gd name="connsiteX0" fmla="*/ 0 w 376015"/>
              <a:gd name="connsiteY0" fmla="*/ 444382 h 452927"/>
              <a:gd name="connsiteX1" fmla="*/ 196553 w 376015"/>
              <a:gd name="connsiteY1" fmla="*/ 452927 h 452927"/>
              <a:gd name="connsiteX2" fmla="*/ 205099 w 376015"/>
              <a:gd name="connsiteY2" fmla="*/ 0 h 452927"/>
              <a:gd name="connsiteX3" fmla="*/ 376015 w 376015"/>
              <a:gd name="connsiteY3" fmla="*/ 0 h 45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015" h="452927">
                <a:moveTo>
                  <a:pt x="0" y="444382"/>
                </a:moveTo>
                <a:lnTo>
                  <a:pt x="196553" y="452927"/>
                </a:lnTo>
                <a:lnTo>
                  <a:pt x="205099" y="0"/>
                </a:lnTo>
                <a:lnTo>
                  <a:pt x="376015" y="0"/>
                </a:ln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6161571" y="3897207"/>
                <a:ext cx="476156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800" dirty="0" smtClean="0"/>
                  <a:t> </a:t>
                </a:r>
                <a:endParaRPr lang="en-US" sz="18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571" y="3897207"/>
                <a:ext cx="476156" cy="390748"/>
              </a:xfrm>
              <a:prstGeom prst="rect">
                <a:avLst/>
              </a:prstGeom>
              <a:blipFill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152174" y="2125583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 </a:t>
                </a:r>
                <a:endParaRPr lang="en-US" sz="18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174" y="2125583"/>
                <a:ext cx="4607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6149101" y="2800691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 </a:t>
                </a:r>
                <a:endParaRPr lang="en-US" sz="18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101" y="2800691"/>
                <a:ext cx="46609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6185176" y="15000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 smtClean="0"/>
                  <a:t> </a:t>
                </a:r>
                <a:endParaRPr lang="en-US" sz="18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176" y="1500000"/>
                <a:ext cx="3658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6582772" y="1678803"/>
                <a:ext cx="521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sz="1800" dirty="0" smtClean="0"/>
                  <a:t> </a:t>
                </a:r>
                <a:endParaRPr lang="en-US" sz="18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772" y="1678803"/>
                <a:ext cx="52136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604549" y="2172731"/>
                <a:ext cx="521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sz="1800" dirty="0" smtClean="0"/>
                  <a:t> </a:t>
                </a:r>
                <a:endParaRPr lang="en-US" sz="18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549" y="2172731"/>
                <a:ext cx="52136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6607896" y="2916928"/>
                <a:ext cx="521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sz="1800" dirty="0" smtClean="0"/>
                  <a:t> </a:t>
                </a:r>
                <a:endParaRPr lang="en-US" sz="18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896" y="2916928"/>
                <a:ext cx="52136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6604356" y="3623562"/>
                <a:ext cx="52136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sz="1800" dirty="0" smtClean="0"/>
                  <a:t> </a:t>
                </a:r>
                <a:endParaRPr lang="en-US" sz="18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356" y="3623562"/>
                <a:ext cx="521361" cy="390748"/>
              </a:xfrm>
              <a:prstGeom prst="rect">
                <a:avLst/>
              </a:prstGeom>
              <a:blipFill>
                <a:blip r:embed="rId1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8421879" y="2577107"/>
                <a:ext cx="693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 smtClean="0"/>
                  <a:t> </a:t>
                </a:r>
                <a:endParaRPr lang="en-US" sz="1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879" y="2577107"/>
                <a:ext cx="693716" cy="369332"/>
              </a:xfrm>
              <a:prstGeom prst="rect">
                <a:avLst/>
              </a:prstGeom>
              <a:blipFill>
                <a:blip r:embed="rId15"/>
                <a:stretch>
                  <a:fillRect l="-265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Ellipse 51"/>
          <p:cNvSpPr>
            <a:spLocks noChangeAspect="1"/>
          </p:cNvSpPr>
          <p:nvPr/>
        </p:nvSpPr>
        <p:spPr>
          <a:xfrm>
            <a:off x="7137025" y="4109101"/>
            <a:ext cx="863125" cy="863125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7187192" y="4346014"/>
                <a:ext cx="452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fr-FR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1800" dirty="0" smtClean="0"/>
                  <a:t> </a:t>
                </a:r>
                <a:endParaRPr lang="en-US" sz="1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192" y="4346014"/>
                <a:ext cx="452432" cy="369332"/>
              </a:xfrm>
              <a:prstGeom prst="rect">
                <a:avLst/>
              </a:prstGeom>
              <a:blipFill>
                <a:blip r:embed="rId16"/>
                <a:stretch>
                  <a:fillRect l="-74324" t="-119672" r="-75676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53"/>
          <p:cNvCxnSpPr/>
          <p:nvPr/>
        </p:nvCxnSpPr>
        <p:spPr>
          <a:xfrm>
            <a:off x="7568587" y="4095712"/>
            <a:ext cx="1" cy="88309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orme libre 54"/>
          <p:cNvSpPr/>
          <p:nvPr/>
        </p:nvSpPr>
        <p:spPr>
          <a:xfrm>
            <a:off x="7657517" y="4412829"/>
            <a:ext cx="162370" cy="255667"/>
          </a:xfrm>
          <a:custGeom>
            <a:avLst/>
            <a:gdLst>
              <a:gd name="connsiteX0" fmla="*/ 0 w 376015"/>
              <a:gd name="connsiteY0" fmla="*/ 444382 h 452927"/>
              <a:gd name="connsiteX1" fmla="*/ 196553 w 376015"/>
              <a:gd name="connsiteY1" fmla="*/ 452927 h 452927"/>
              <a:gd name="connsiteX2" fmla="*/ 205099 w 376015"/>
              <a:gd name="connsiteY2" fmla="*/ 0 h 452927"/>
              <a:gd name="connsiteX3" fmla="*/ 376015 w 376015"/>
              <a:gd name="connsiteY3" fmla="*/ 0 h 45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015" h="452927">
                <a:moveTo>
                  <a:pt x="0" y="444382"/>
                </a:moveTo>
                <a:lnTo>
                  <a:pt x="196553" y="452927"/>
                </a:lnTo>
                <a:lnTo>
                  <a:pt x="205099" y="0"/>
                </a:lnTo>
                <a:lnTo>
                  <a:pt x="376015" y="0"/>
                </a:ln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6" name="Ellipse 55"/>
          <p:cNvSpPr>
            <a:spLocks noChangeAspect="1"/>
          </p:cNvSpPr>
          <p:nvPr/>
        </p:nvSpPr>
        <p:spPr>
          <a:xfrm>
            <a:off x="7109098" y="983782"/>
            <a:ext cx="863125" cy="863125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7159265" y="1220695"/>
                <a:ext cx="452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fr-FR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1800" dirty="0" smtClean="0"/>
                  <a:t> </a:t>
                </a:r>
                <a:endParaRPr lang="en-US" sz="1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265" y="1220695"/>
                <a:ext cx="452432" cy="369332"/>
              </a:xfrm>
              <a:prstGeom prst="rect">
                <a:avLst/>
              </a:prstGeom>
              <a:blipFill>
                <a:blip r:embed="rId17"/>
                <a:stretch>
                  <a:fillRect l="-73333" t="-119672" r="-73333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/>
          <p:cNvCxnSpPr/>
          <p:nvPr/>
        </p:nvCxnSpPr>
        <p:spPr>
          <a:xfrm>
            <a:off x="7540660" y="970393"/>
            <a:ext cx="1" cy="88309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orme libre 58"/>
          <p:cNvSpPr/>
          <p:nvPr/>
        </p:nvSpPr>
        <p:spPr>
          <a:xfrm>
            <a:off x="7629590" y="1287510"/>
            <a:ext cx="162370" cy="255667"/>
          </a:xfrm>
          <a:custGeom>
            <a:avLst/>
            <a:gdLst>
              <a:gd name="connsiteX0" fmla="*/ 0 w 376015"/>
              <a:gd name="connsiteY0" fmla="*/ 444382 h 452927"/>
              <a:gd name="connsiteX1" fmla="*/ 196553 w 376015"/>
              <a:gd name="connsiteY1" fmla="*/ 452927 h 452927"/>
              <a:gd name="connsiteX2" fmla="*/ 205099 w 376015"/>
              <a:gd name="connsiteY2" fmla="*/ 0 h 452927"/>
              <a:gd name="connsiteX3" fmla="*/ 376015 w 376015"/>
              <a:gd name="connsiteY3" fmla="*/ 0 h 45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015" h="452927">
                <a:moveTo>
                  <a:pt x="0" y="444382"/>
                </a:moveTo>
                <a:lnTo>
                  <a:pt x="196553" y="452927"/>
                </a:lnTo>
                <a:lnTo>
                  <a:pt x="205099" y="0"/>
                </a:lnTo>
                <a:lnTo>
                  <a:pt x="376015" y="0"/>
                </a:ln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7135160" y="5142016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err="1" smtClean="0"/>
              <a:t>softmax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cxnSp>
        <p:nvCxnSpPr>
          <p:cNvPr id="48" name="Connecteur droit avec flèche 47"/>
          <p:cNvCxnSpPr/>
          <p:nvPr/>
        </p:nvCxnSpPr>
        <p:spPr>
          <a:xfrm>
            <a:off x="7972223" y="1415343"/>
            <a:ext cx="470019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8008516" y="4530680"/>
            <a:ext cx="470019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 rot="16200000">
                <a:off x="7120152" y="3373858"/>
                <a:ext cx="6367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fr-FR" sz="3600" b="0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120152" y="3373858"/>
                <a:ext cx="636713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86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" grpId="0" animBg="1"/>
      <p:bldP spid="11" grpId="0" animBg="1"/>
      <p:bldP spid="12" grpId="0" animBg="1"/>
      <p:bldP spid="13" grpId="0" animBg="1"/>
      <p:bldP spid="14" grpId="0" animBg="1"/>
      <p:bldP spid="30" grpId="0"/>
      <p:bldP spid="31" grpId="0"/>
      <p:bldP spid="38" grpId="0" animBg="1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50" grpId="0"/>
      <p:bldP spid="52" grpId="0" animBg="1"/>
      <p:bldP spid="53" grpId="0"/>
      <p:bldP spid="55" grpId="0" animBg="1"/>
      <p:bldP spid="56" grpId="0" animBg="1"/>
      <p:bldP spid="57" grpId="0"/>
      <p:bldP spid="59" grpId="0" animBg="1"/>
      <p:bldP spid="47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4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Réseaux de neurones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</a:t>
            </a:r>
            <a:r>
              <a:rPr lang="fr-FR" sz="1800" dirty="0" smtClean="0">
                <a:solidFill>
                  <a:schemeClr val="tx1"/>
                </a:solidFill>
              </a:rPr>
              <a:t>● 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○ ○ ○ </a:t>
            </a:r>
            <a:r>
              <a:rPr lang="fr-FR" sz="1800" dirty="0" err="1" smtClean="0">
                <a:solidFill>
                  <a:schemeClr val="tx1"/>
                </a:solidFill>
              </a:rPr>
              <a:t>Softmax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0" y="772803"/>
                <a:ext cx="5830430" cy="5134616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1.</a:t>
                </a: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On appelle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fonction 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softmax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,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ou exponentielle normalisée, la fonction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définie par </a:t>
                </a:r>
                <a:r>
                  <a:rPr lang="fr-FR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1600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Remarques :</a:t>
                </a:r>
                <a:endParaRPr lang="fr-FR" sz="1600" dirty="0">
                  <a:solidFill>
                    <a:schemeClr val="tx1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Pour un perceptron classique, on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=〈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La fonction </a:t>
                </a:r>
                <a:r>
                  <a:rPr lang="fr-FR" sz="1600" b="0" dirty="0" err="1" smtClean="0">
                    <a:solidFill>
                      <a:schemeClr val="tx1"/>
                    </a:solidFill>
                  </a:rPr>
                  <a:t>softmax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 généralise la fonction logistique (</a:t>
                </a:r>
                <a:r>
                  <a:rPr lang="fr-FR" sz="16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cf. C4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) et peut être considérée comme une version régulière de la fonction </a:t>
                </a:r>
                <a:r>
                  <a:rPr lang="fr-FR" sz="1600" b="0" dirty="0" err="1" smtClean="0">
                    <a:solidFill>
                      <a:schemeClr val="tx1"/>
                    </a:solidFill>
                  </a:rPr>
                  <a:t>argmax</a:t>
                </a:r>
                <a:r>
                  <a:rPr lang="fr-FR" sz="1600" b="0" dirty="0">
                    <a:solidFill>
                      <a:schemeClr val="tx1"/>
                    </a:solidFill>
                  </a:rPr>
                  <a:t>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d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≃1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d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≃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En physique statistique, la distribution de Maxwell est une application de la fonction </a:t>
                </a:r>
                <a:r>
                  <a:rPr lang="fr-FR" sz="1600" b="0" dirty="0" err="1" smtClean="0">
                    <a:solidFill>
                      <a:schemeClr val="tx1"/>
                    </a:solidFill>
                  </a:rPr>
                  <a:t>softmax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 aux niveaux d’énergie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possibles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nary>
                      <m:naryPr>
                        <m:chr m:val="∑"/>
                        <m:supHide m:val="on"/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  Un système en équilibre (thermodynamique) avec un environnement tendra à occuper les états d’énergie les plus bas, cette tendance étant contrariée par le facteur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(température inverse).</a:t>
                </a:r>
              </a:p>
              <a:p>
                <a:pPr marL="0" indent="0" algn="r">
                  <a:buNone/>
                </a:pPr>
                <a:r>
                  <a:rPr lang="fr-FR" sz="1600" dirty="0" smtClean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→ Apprentissage par renforcement.</a:t>
                </a:r>
                <a:endParaRPr lang="fr-FR" dirty="0" smtClean="0">
                  <a:solidFill>
                    <a:schemeClr val="accent2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0" y="772803"/>
                <a:ext cx="5830430" cy="5134616"/>
              </a:xfrm>
              <a:blipFill>
                <a:blip r:embed="rId3"/>
                <a:stretch>
                  <a:fillRect l="-209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/>
          <a:srcRect r="44549"/>
          <a:stretch/>
        </p:blipFill>
        <p:spPr>
          <a:xfrm>
            <a:off x="6025830" y="1141091"/>
            <a:ext cx="3056831" cy="281130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025830" y="781986"/>
            <a:ext cx="2162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dirty="0" smtClean="0"/>
              <a:t>Exemple : chat </a:t>
            </a:r>
            <a:r>
              <a:rPr lang="fr-FR" sz="1600" i="1" dirty="0" smtClean="0"/>
              <a:t>vs</a:t>
            </a:r>
            <a:r>
              <a:rPr lang="fr-FR" sz="1600" dirty="0" smtClean="0"/>
              <a:t> chien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7343335" y="1129723"/>
            <a:ext cx="1652500" cy="762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8145194" y="1422799"/>
            <a:ext cx="998806" cy="2114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863838" y="2098689"/>
            <a:ext cx="1065401" cy="762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7528662" y="1538985"/>
            <a:ext cx="536738" cy="500543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8250727" y="2016047"/>
                <a:ext cx="656013" cy="5305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0,3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727" y="2016047"/>
                <a:ext cx="656013" cy="5305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6"/>
          <a:srcRect t="23964" b="1323"/>
          <a:stretch/>
        </p:blipFill>
        <p:spPr>
          <a:xfrm>
            <a:off x="8065400" y="1107518"/>
            <a:ext cx="508651" cy="506703"/>
          </a:xfrm>
          <a:prstGeom prst="rect">
            <a:avLst/>
          </a:prstGeom>
        </p:spPr>
      </p:pic>
      <p:cxnSp>
        <p:nvCxnSpPr>
          <p:cNvPr id="63" name="Connecteur droit avec flèche 62"/>
          <p:cNvCxnSpPr>
            <a:endCxn id="18" idx="0"/>
          </p:cNvCxnSpPr>
          <p:nvPr/>
        </p:nvCxnSpPr>
        <p:spPr>
          <a:xfrm>
            <a:off x="8492614" y="1623404"/>
            <a:ext cx="86120" cy="392643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8574051" y="2560748"/>
            <a:ext cx="8548" cy="479237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8200795" y="3089010"/>
                <a:ext cx="769826" cy="5305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fr-F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,71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0,29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795" y="3089010"/>
                <a:ext cx="769826" cy="5305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8557394" y="2586459"/>
                <a:ext cx="3563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394" y="2586459"/>
                <a:ext cx="35638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8543536" y="1492621"/>
                <a:ext cx="4207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536" y="1492621"/>
                <a:ext cx="420756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6612240" y="3460805"/>
                <a:ext cx="494879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240" y="3460805"/>
                <a:ext cx="494879" cy="501356"/>
              </a:xfrm>
              <a:prstGeom prst="rect">
                <a:avLst/>
              </a:prstGeom>
              <a:blipFill>
                <a:blip r:embed="rId10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6318587" y="2477344"/>
                <a:ext cx="494879" cy="502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587" y="2477344"/>
                <a:ext cx="494879" cy="502958"/>
              </a:xfrm>
              <a:prstGeom prst="rect">
                <a:avLst/>
              </a:prstGeom>
              <a:blipFill>
                <a:blip r:embed="rId11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7003515" y="1105831"/>
                <a:ext cx="494879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515" y="1105831"/>
                <a:ext cx="494879" cy="501356"/>
              </a:xfrm>
              <a:prstGeom prst="rect">
                <a:avLst/>
              </a:prstGeom>
              <a:blipFill>
                <a:blip r:embed="rId12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/>
              <p:cNvSpPr txBox="1"/>
              <p:nvPr/>
            </p:nvSpPr>
            <p:spPr>
              <a:xfrm>
                <a:off x="6072474" y="4128023"/>
                <a:ext cx="29233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fr-FR" sz="1600" b="0" dirty="0" smtClean="0"/>
                  <a:t>Entropie croisée 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func>
                            <m:func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0,71</m:t>
                              </m:r>
                            </m:e>
                          </m:func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  <m:func>
                            <m:func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0,29</m:t>
                              </m:r>
                            </m:e>
                          </m:func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fr-FR" sz="1600" b="0" i="1" dirty="0" smtClean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0,71</m:t>
                          </m:r>
                        </m:e>
                      </m:func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                                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74" y="4128023"/>
                <a:ext cx="2923361" cy="830997"/>
              </a:xfrm>
              <a:prstGeom prst="rect">
                <a:avLst/>
              </a:prstGeom>
              <a:blipFill>
                <a:blip r:embed="rId13"/>
                <a:stretch>
                  <a:fillRect l="-1042" t="-2206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77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61" grpId="0" animBg="1"/>
      <p:bldP spid="62" grpId="0" animBg="1"/>
      <p:bldP spid="18" grpId="0"/>
      <p:bldP spid="65" grpId="0"/>
      <p:bldP spid="66" grpId="0"/>
      <p:bldP spid="67" grpId="0"/>
      <p:bldP spid="68" grpId="0"/>
      <p:bldP spid="69" grpId="0"/>
      <p:bldP spid="70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ce réservé du contenu 4"/>
              <p:cNvSpPr txBox="1">
                <a:spLocks/>
              </p:cNvSpPr>
              <p:nvPr/>
            </p:nvSpPr>
            <p:spPr>
              <a:xfrm>
                <a:off x="195400" y="2009175"/>
                <a:ext cx="6685624" cy="2519819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Remarques :</a:t>
                </a:r>
                <a:endParaRPr lang="fr-FR" sz="1600" dirty="0">
                  <a:solidFill>
                    <a:schemeClr val="tx1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fr-FR" sz="1600" b="0" dirty="0">
                    <a:solidFill>
                      <a:schemeClr val="tx1"/>
                    </a:solidFill>
                  </a:rPr>
                  <a:t>U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n perceptron est entraîné en minimisant le risque empirique de manière itérative, via un algorithme d’entraînement incrémental (</a:t>
                </a:r>
                <a:r>
                  <a:rPr lang="fr-FR" sz="1600" b="0" i="1" dirty="0" smtClean="0">
                    <a:solidFill>
                      <a:schemeClr val="tx1"/>
                    </a:solidFill>
                  </a:rPr>
                  <a:t>en ligne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 lvl="1">
                  <a:buFontTx/>
                  <a:buChar char="-"/>
                </a:pPr>
                <a:r>
                  <a:rPr lang="fr-FR" dirty="0" smtClean="0">
                    <a:solidFill>
                      <a:schemeClr val="tx1"/>
                    </a:solidFill>
                  </a:rPr>
                  <a:t>Initialisation aléatoire du vecteur des poids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fr-F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fr-F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fr-F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fr-F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d>
                          <m:dPr>
                            <m:ctrlPr>
                              <a:rPr lang="fr-F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fr-F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Aft>
                    <a:spcPts val="600"/>
                  </a:spcAft>
                  <a:buFontTx/>
                  <a:buChar char="-"/>
                </a:pPr>
                <a:r>
                  <a:rPr lang="fr-FR" dirty="0" smtClean="0">
                    <a:solidFill>
                      <a:schemeClr val="tx1"/>
                    </a:solidFill>
                  </a:rPr>
                  <a:t>Pour chaque observation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fr-F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fr-F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 smtClean="0">
                    <a:solidFill>
                      <a:schemeClr val="tx1"/>
                    </a:solidFill>
                  </a:rPr>
                  <a:t> on actualise les poids avec</a:t>
                </a:r>
              </a:p>
              <a:p>
                <a:pPr marL="478963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fr-F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sz="18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fr-FR" sz="18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fr-FR" sz="18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8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fr-FR" sz="18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fr-FR" sz="18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18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1800" b="0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800" b="0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FR" sz="1800" b="0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fr-FR" sz="18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fr-FR" sz="18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8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r-FR" sz="18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fr-FR" sz="18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fr-FR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⟦"/>
                          <m:endChr m:val="⟧"/>
                          <m:ctrlPr>
                            <a:rPr lang="fr-FR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fr-FR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fr-FR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18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La vitesse d’apprentissage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(</a:t>
                </a:r>
                <a:r>
                  <a:rPr lang="fr-FR" sz="1600" b="0" i="1" dirty="0" err="1" smtClean="0">
                    <a:solidFill>
                      <a:schemeClr val="accent2">
                        <a:lumMod val="75000"/>
                      </a:schemeClr>
                    </a:solidFill>
                  </a:rPr>
                  <a:t>learning</a:t>
                </a:r>
                <a:r>
                  <a:rPr lang="fr-FR" sz="1600" b="0" i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rate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) est adaptée à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(</a:t>
                </a:r>
                <a:r>
                  <a:rPr lang="fr-FR" sz="16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cf. Annexe A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>
                  <a:buFontTx/>
                  <a:buChar char="-"/>
                </a:pPr>
                <a:r>
                  <a:rPr lang="fr-FR" sz="1600" b="0" dirty="0">
                    <a:solidFill>
                      <a:schemeClr val="tx1"/>
                    </a:solidFill>
                  </a:rPr>
                  <a:t>On itère sur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fr-FR" sz="1600" b="0" dirty="0">
                    <a:solidFill>
                      <a:schemeClr val="tx1"/>
                    </a:solidFill>
                  </a:rPr>
                  <a:t> plusieurs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fois </a:t>
                </a:r>
                <a:r>
                  <a:rPr lang="fr-FR" sz="1600" b="0" dirty="0">
                    <a:solidFill>
                      <a:schemeClr val="tx1"/>
                    </a:solidFill>
                  </a:rPr>
                  <a:t>jusqu’à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avoir convergence </a:t>
                </a:r>
                <a:r>
                  <a:rPr lang="fr-FR" sz="1600" b="0" dirty="0">
                    <a:solidFill>
                      <a:schemeClr val="tx1"/>
                    </a:solidFill>
                  </a:rPr>
                  <a:t>à </a:t>
                </a:r>
                <a14:m>
                  <m:oMath xmlns:m="http://schemas.openxmlformats.org/officeDocument/2006/math"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 sz="1600" b="0" dirty="0">
                    <a:solidFill>
                      <a:schemeClr val="tx1"/>
                    </a:solidFill>
                  </a:rPr>
                  <a:t> près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2009175"/>
                <a:ext cx="6685624" cy="2519819"/>
              </a:xfrm>
              <a:prstGeom prst="rect">
                <a:avLst/>
              </a:prstGeom>
              <a:blipFill>
                <a:blip r:embed="rId3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5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Réseaux de neurones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</a:t>
            </a:r>
            <a:r>
              <a:rPr lang="fr-FR" sz="1800" dirty="0" smtClean="0">
                <a:solidFill>
                  <a:schemeClr val="tx1"/>
                </a:solidFill>
              </a:rPr>
              <a:t>● 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○ ○ ○ </a:t>
            </a:r>
            <a:r>
              <a:rPr lang="fr-FR" sz="1800" dirty="0" smtClean="0">
                <a:solidFill>
                  <a:schemeClr val="tx1"/>
                </a:solidFill>
              </a:rPr>
              <a:t>Entraînement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0" y="772803"/>
                <a:ext cx="8626258" cy="1236967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2.</a:t>
                </a:r>
              </a:p>
              <a:p>
                <a:pPr marL="0" indent="0">
                  <a:buNone/>
                </a:pPr>
                <a:r>
                  <a:rPr lang="fr-FR" b="0" dirty="0">
                    <a:solidFill>
                      <a:schemeClr val="tx1"/>
                    </a:solidFill>
                  </a:rPr>
                  <a:t>U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n algorithme d’apprentissage qui opère sur un unique ensemble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observations est appelé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hors-ligne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(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batch 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learning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).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Un algorithme d’apprentissage qui effectue une ou plusieurs opérations à chaque nouvelle observation est appelé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en ligne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(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online 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learning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0" y="772803"/>
                <a:ext cx="8626258" cy="1236967"/>
              </a:xfrm>
              <a:blipFill>
                <a:blip r:embed="rId4"/>
                <a:stretch>
                  <a:fillRect l="-141" t="-1478" b="-5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96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6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Réseaux de neurones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</a:t>
            </a:r>
            <a:r>
              <a:rPr lang="fr-FR" sz="1800" dirty="0" smtClean="0">
                <a:solidFill>
                  <a:schemeClr val="tx1"/>
                </a:solidFill>
              </a:rPr>
              <a:t>● 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○ ○ ○ </a:t>
            </a:r>
            <a:r>
              <a:rPr lang="fr-FR" sz="1800" dirty="0" smtClean="0">
                <a:solidFill>
                  <a:schemeClr val="tx1"/>
                </a:solidFill>
              </a:rPr>
              <a:t>Entraînement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0" y="772803"/>
                <a:ext cx="8626258" cy="1654004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Théorème 1</a:t>
                </a:r>
                <a:r>
                  <a:rPr lang="fr-FR" dirty="0">
                    <a:solidFill>
                      <a:schemeClr val="tx1"/>
                    </a:solidFill>
                  </a:rPr>
                  <a:t> 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(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A. </a:t>
                </a:r>
                <a:r>
                  <a:rPr lang="fr-FR" b="0" dirty="0" err="1" smtClean="0">
                    <a:solidFill>
                      <a:schemeClr val="tx1"/>
                    </a:solidFill>
                  </a:rPr>
                  <a:t>Novikoff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, 62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Étant donné un jeu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observations étiquetées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𝒟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 Si</a:t>
                </a:r>
              </a:p>
              <a:p>
                <a:pPr>
                  <a:lnSpc>
                    <a:spcPts val="18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∈⟦1,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⟧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tel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∈⟦1,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⟧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begChr m:val="〈"/>
                        <m:endChr m:val="〉"/>
                        <m:ctrlP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fr-F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b="0" dirty="0">
                    <a:solidFill>
                      <a:schemeClr val="tx1"/>
                    </a:solidFill>
                  </a:rPr>
                  <a:t>a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lors l’algorithme du perceptron converge en au plus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étapes.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0" y="772803"/>
                <a:ext cx="8626258" cy="1654004"/>
              </a:xfrm>
              <a:blipFill>
                <a:blip r:embed="rId3"/>
                <a:stretch>
                  <a:fillRect l="-141" t="-1107" b="-4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4"/>
              <p:cNvSpPr txBox="1">
                <a:spLocks/>
              </p:cNvSpPr>
              <p:nvPr/>
            </p:nvSpPr>
            <p:spPr>
              <a:xfrm>
                <a:off x="195400" y="2539040"/>
                <a:ext cx="6099892" cy="4004199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Classification binaire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(1</a:t>
                </a:r>
                <a:r>
                  <a:rPr lang="fr-FR" sz="1600" b="0" baseline="30000" dirty="0" smtClean="0">
                    <a:solidFill>
                      <a:schemeClr val="tx1"/>
                    </a:solidFill>
                  </a:rPr>
                  <a:t>er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 cas à avoir été traité)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Critère du perceptron (</a:t>
                </a:r>
                <a:r>
                  <a:rPr lang="fr-FR" sz="16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cf. C2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) 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(0,−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〈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〉)</m:t>
                        </m:r>
                      </m:e>
                    </m:func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Règle d’actualisation 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begChr m:val="{"/>
                        <m:endChr m:val=""/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fr-FR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</m:t>
                              </m:r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fr-F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r-F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fr-FR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sinon</m:t>
                              </m:r>
                              <m:r>
                                <a:rPr lang="fr-FR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Régression :</a:t>
                </a:r>
              </a:p>
              <a:p>
                <a:pPr>
                  <a:buFontTx/>
                  <a:buChar char="-"/>
                </a:pPr>
                <a:r>
                  <a:rPr lang="fr-FR" sz="1600" b="0" dirty="0">
                    <a:solidFill>
                      <a:schemeClr val="tx1"/>
                    </a:solidFill>
                  </a:rPr>
                  <a:t>C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oût empirique 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Règle d’actualisation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  <a:endParaRPr lang="fr-FR" sz="16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Classification probabiliste :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Fonction de coût (entropie croisée) :</a:t>
                </a:r>
              </a:p>
              <a:p>
                <a:pPr marL="0" indent="0" algn="ctr">
                  <a:lnSpc>
                    <a:spcPts val="2900"/>
                  </a:lnSpc>
                  <a:buNone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b>
                        </m:sSub>
                        <m:func>
                          <m:func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limUpp>
                              <m:limUpp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groupChr>
                                  <m:groupChrPr>
                                    <m:chr m:val="⏞"/>
                                    <m:pos m:val="top"/>
                                    <m:vertJc m:val="bot"/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f>
                                      <m:fPr>
                                        <m:ctrlPr>
                                          <a:rPr lang="fr-FR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fr-FR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fr-FR" sz="1600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exp</m:t>
                                            </m:r>
                                          </m:fName>
                                          <m:e>
                                            <m:r>
                                              <a:rPr lang="fr-FR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〈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fr-FR" sz="1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fr-FR" sz="1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fr-FR" sz="1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fr-FR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fr-FR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FR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〉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ctrlPr>
                                              <a:rPr lang="fr-FR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5"/>
                                              </m:rPr>
                                              <a:rPr lang="fr-FR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fr-FR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p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fr-FR" sz="1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fr-FR" sz="1600" b="0" i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exp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fr-FR" sz="1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〈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fr-FR" sz="16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fr-FR" sz="16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fr-FR" sz="16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fr-FR" sz="1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fr-FR" sz="1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fr-FR" sz="1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〉</m:t>
                                                </m:r>
                                              </m:e>
                                            </m:func>
                                          </m:e>
                                        </m:nary>
                                      </m:den>
                                    </m:f>
                                  </m:e>
                                </m:groupChr>
                              </m:e>
                              <m:lim>
                                <m:sSub>
                                  <m:sSub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lim>
                            </m:limUpp>
                          </m:e>
                        </m:func>
                      </m:e>
                    </m:nary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ts val="2900"/>
                  </a:lnSpc>
                  <a:spcBef>
                    <a:spcPts val="600"/>
                  </a:spcBef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Règle d’actualisation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  <a:endParaRPr lang="fr-F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2539040"/>
                <a:ext cx="6099892" cy="4004199"/>
              </a:xfrm>
              <a:prstGeom prst="rect">
                <a:avLst/>
              </a:prstGeom>
              <a:blipFill>
                <a:blip r:embed="rId4"/>
                <a:stretch>
                  <a:fillRect t="-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95400" y="815926"/>
            <a:ext cx="8646145" cy="16108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9196" y="3216612"/>
            <a:ext cx="2975317" cy="2231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5859195" y="5525892"/>
                <a:ext cx="31366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fr-FR" sz="1600" dirty="0" smtClean="0"/>
                  <a:t>Ex. : Application du perceptron aux données </a:t>
                </a:r>
                <a:r>
                  <a:rPr lang="fr-FR" sz="1600" dirty="0" smtClean="0">
                    <a:solidFill>
                      <a:srgbClr val="FF0000"/>
                    </a:solidFill>
                  </a:rPr>
                  <a:t>●</a:t>
                </a:r>
                <a:r>
                  <a:rPr lang="fr-FR" sz="1600" dirty="0" smtClean="0"/>
                  <a:t> (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1600" dirty="0" smtClean="0"/>
                  <a:t>) et </a:t>
                </a:r>
                <a:r>
                  <a:rPr lang="fr-FR" sz="1600" dirty="0" smtClean="0">
                    <a:solidFill>
                      <a:srgbClr val="270EE2"/>
                    </a:solidFill>
                  </a:rPr>
                  <a:t>x </a:t>
                </a:r>
                <a:r>
                  <a:rPr lang="fr-FR" sz="1600" dirty="0" smtClean="0">
                    <a:solidFill>
                      <a:schemeClr val="tx1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600" dirty="0" smtClean="0">
                    <a:solidFill>
                      <a:schemeClr val="tx1">
                        <a:lumMod val="50000"/>
                      </a:schemeClr>
                    </a:solidFill>
                  </a:rPr>
                  <a:t>).</a:t>
                </a:r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195" y="5525892"/>
                <a:ext cx="3136640" cy="584775"/>
              </a:xfrm>
              <a:prstGeom prst="rect">
                <a:avLst/>
              </a:prstGeom>
              <a:blipFill>
                <a:blip r:embed="rId6"/>
                <a:stretch>
                  <a:fillRect l="-971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25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7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Réseaux de neurones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</a:t>
            </a:r>
            <a:r>
              <a:rPr lang="fr-FR" sz="1800" dirty="0" smtClean="0">
                <a:solidFill>
                  <a:schemeClr val="tx1"/>
                </a:solidFill>
              </a:rPr>
              <a:t>● ○ </a:t>
            </a:r>
            <a:r>
              <a:rPr lang="fr-FR" sz="1800" dirty="0">
                <a:solidFill>
                  <a:schemeClr val="tx1"/>
                </a:solidFill>
              </a:rPr>
              <a:t>○ ○ ○ ○ </a:t>
            </a:r>
            <a:r>
              <a:rPr lang="fr-FR" sz="1800" dirty="0" smtClean="0">
                <a:solidFill>
                  <a:schemeClr val="tx1"/>
                </a:solidFill>
              </a:rPr>
              <a:t>Fonctions booléennes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0" y="772802"/>
                <a:ext cx="3672709" cy="16938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Connecteur logique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fr-FR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(</a:t>
                </a:r>
                <a:r>
                  <a:rPr lang="fr-FR" dirty="0" smtClean="0">
                    <a:solidFill>
                      <a:schemeClr val="tx1">
                        <a:lumMod val="50000"/>
                      </a:schemeClr>
                    </a:solidFill>
                  </a:rPr>
                  <a:t>AND</a:t>
                </a:r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)</a:t>
                </a:r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Fonction linéaire.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=−3/2</m:t>
                    </m:r>
                  </m:oMath>
                </a14:m>
                <a:r>
                  <a:rPr lang="fr-FR" sz="16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16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On en déduit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〈"/>
                              <m:endChr m:val="〉"/>
                              <m:ctrl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</m:t>
                                    </m:r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sz="1600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sSub>
                                  <m:sSubPr>
                                    <m:ctrlP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fr-FR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sinon</m:t>
                                </m:r>
                                <m:r>
                                  <a:rPr lang="fr-FR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  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0" y="772802"/>
                <a:ext cx="3672709" cy="1693887"/>
              </a:xfrm>
              <a:blipFill>
                <a:blip r:embed="rId3"/>
                <a:stretch>
                  <a:fillRect l="-332" t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955" y="1085601"/>
            <a:ext cx="1798343" cy="13762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4"/>
              <p:cNvSpPr txBox="1">
                <a:spLocks/>
              </p:cNvSpPr>
              <p:nvPr/>
            </p:nvSpPr>
            <p:spPr>
              <a:xfrm>
                <a:off x="195401" y="2461884"/>
                <a:ext cx="3546606" cy="2406518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Connecteur logique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fr-FR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(</a:t>
                </a:r>
                <a:r>
                  <a:rPr lang="fr-FR" dirty="0" smtClean="0">
                    <a:solidFill>
                      <a:schemeClr val="tx1">
                        <a:lumMod val="50000"/>
                      </a:schemeClr>
                    </a:solidFill>
                  </a:rPr>
                  <a:t>XOR</a:t>
                </a:r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)</a:t>
                </a:r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Fonction non linéaire.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Aucune droite ne peut séparer les ensembles de points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fr-FR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,(1,1)}</m:t>
                    </m:r>
                  </m:oMath>
                </a14:m>
                <a:r>
                  <a:rPr lang="fr-FR" sz="1600" b="0" dirty="0" smtClean="0">
                    <a:solidFill>
                      <a:srgbClr val="0070C0"/>
                    </a:solidFill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fr-FR" sz="1600" b="0" dirty="0" smtClean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et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fr-FR" sz="1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fr-FR" sz="1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fr-FR" sz="16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</m:t>
                    </m:r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fr-FR" sz="16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,1)}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. </a:t>
                </a:r>
              </a:p>
              <a:p>
                <a:pPr>
                  <a:buFontTx/>
                  <a:buChar char="-"/>
                </a:pPr>
                <a:endParaRPr lang="fr-FR" sz="1600" b="0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:endParaRPr lang="fr-FR" sz="1600" b="0" dirty="0" smtClean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fr-FR" dirty="0" smtClean="0">
                    <a:solidFill>
                      <a:schemeClr val="accent2">
                        <a:lumMod val="75000"/>
                      </a:schemeClr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→ Perceptron </a:t>
                </a:r>
                <a:r>
                  <a:rPr lang="fr-FR" dirty="0" err="1" smtClean="0">
                    <a:solidFill>
                      <a:schemeClr val="accent2">
                        <a:lumMod val="75000"/>
                      </a:schemeClr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multi-couche</a:t>
                </a:r>
                <a:r>
                  <a:rPr lang="fr-FR" dirty="0" smtClean="0">
                    <a:solidFill>
                      <a:schemeClr val="accent2">
                        <a:lumMod val="75000"/>
                      </a:schemeClr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 (MLP).</a:t>
                </a:r>
                <a:endParaRPr lang="fr-FR" dirty="0" smtClean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:endParaRPr lang="fr-FR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1" y="2461884"/>
                <a:ext cx="3546606" cy="2406518"/>
              </a:xfrm>
              <a:prstGeom prst="rect">
                <a:avLst/>
              </a:prstGeom>
              <a:blipFill>
                <a:blip r:embed="rId5"/>
                <a:stretch>
                  <a:fillRect l="-344" t="-759" r="-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2887" y="2752869"/>
            <a:ext cx="1874988" cy="1402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10134" y="1223888"/>
            <a:ext cx="1259059" cy="1153551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>
            <a:spLocks noChangeAspect="1"/>
          </p:cNvSpPr>
          <p:nvPr/>
        </p:nvSpPr>
        <p:spPr>
          <a:xfrm>
            <a:off x="7897193" y="2290361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>
            <a:spLocks noChangeAspect="1"/>
          </p:cNvSpPr>
          <p:nvPr/>
        </p:nvSpPr>
        <p:spPr>
          <a:xfrm>
            <a:off x="6638134" y="2305439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>
            <a:spLocks noChangeAspect="1"/>
          </p:cNvSpPr>
          <p:nvPr/>
        </p:nvSpPr>
        <p:spPr>
          <a:xfrm>
            <a:off x="6638134" y="1159501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>
            <a:spLocks noChangeAspect="1"/>
          </p:cNvSpPr>
          <p:nvPr/>
        </p:nvSpPr>
        <p:spPr>
          <a:xfrm>
            <a:off x="7882970" y="1144423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7170043" y="2303394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043" y="2303394"/>
                <a:ext cx="4607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6278251" y="1553349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251" y="1553349"/>
                <a:ext cx="4660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/>
          <p:cNvCxnSpPr/>
          <p:nvPr/>
        </p:nvCxnSpPr>
        <p:spPr>
          <a:xfrm>
            <a:off x="6654570" y="962045"/>
            <a:ext cx="1805447" cy="118260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710134" y="2904512"/>
            <a:ext cx="1259059" cy="1153551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>
            <a:spLocks noChangeAspect="1"/>
          </p:cNvSpPr>
          <p:nvPr/>
        </p:nvSpPr>
        <p:spPr>
          <a:xfrm>
            <a:off x="7897193" y="397098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>
            <a:spLocks noChangeAspect="1"/>
          </p:cNvSpPr>
          <p:nvPr/>
        </p:nvSpPr>
        <p:spPr>
          <a:xfrm>
            <a:off x="6638134" y="3986063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>
            <a:spLocks noChangeAspect="1"/>
          </p:cNvSpPr>
          <p:nvPr/>
        </p:nvSpPr>
        <p:spPr>
          <a:xfrm>
            <a:off x="6638134" y="284012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>
            <a:spLocks noChangeAspect="1"/>
          </p:cNvSpPr>
          <p:nvPr/>
        </p:nvSpPr>
        <p:spPr>
          <a:xfrm>
            <a:off x="7882970" y="2825047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7170043" y="3984018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043" y="3984018"/>
                <a:ext cx="4607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6278251" y="3233973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251" y="3233973"/>
                <a:ext cx="46609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2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8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Réseaux de neurones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●</a:t>
            </a:r>
            <a:r>
              <a:rPr lang="fr-FR" sz="1800" dirty="0">
                <a:solidFill>
                  <a:schemeClr val="tx1"/>
                </a:solidFill>
              </a:rPr>
              <a:t> ○ ○ ○ ○ </a:t>
            </a:r>
            <a:r>
              <a:rPr lang="fr-FR" sz="1800" dirty="0" smtClean="0">
                <a:solidFill>
                  <a:schemeClr val="tx1"/>
                </a:solidFill>
              </a:rPr>
              <a:t>Perceptron </a:t>
            </a:r>
            <a:r>
              <a:rPr lang="fr-FR" sz="1800" dirty="0" err="1" smtClean="0">
                <a:solidFill>
                  <a:schemeClr val="tx1"/>
                </a:solidFill>
              </a:rPr>
              <a:t>multi-couche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399" y="772802"/>
                <a:ext cx="4846291" cy="4085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MLP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(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Multi-Layer Perceptron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Insertion de </a:t>
                </a:r>
                <a:r>
                  <a:rPr lang="fr-FR" sz="16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couches intermédiaires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ou couches cachées (</a:t>
                </a:r>
                <a:r>
                  <a:rPr lang="fr-FR" sz="1600" b="0" i="1" dirty="0" err="1" smtClean="0">
                    <a:solidFill>
                      <a:schemeClr val="tx1"/>
                    </a:solidFill>
                  </a:rPr>
                  <a:t>hidden</a:t>
                </a:r>
                <a:r>
                  <a:rPr lang="fr-FR" sz="1600" b="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600" b="0" i="1" dirty="0" err="1" smtClean="0">
                    <a:solidFill>
                      <a:schemeClr val="tx1"/>
                    </a:solidFill>
                  </a:rPr>
                  <a:t>layers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).</a:t>
                </a:r>
                <a:endParaRPr lang="fr-FR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Pas de retour d’une couche vers une couche qui la précède : </a:t>
                </a:r>
                <a:r>
                  <a:rPr lang="fr-FR" sz="1600" dirty="0" smtClean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propagation avant </a:t>
                </a:r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(</a:t>
                </a:r>
                <a:r>
                  <a:rPr lang="fr-FR" sz="1600" b="0" i="1" dirty="0" err="1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feed-forward</a:t>
                </a:r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).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L’utilisation d’une </a:t>
                </a:r>
                <a:r>
                  <a:rPr lang="fr-FR" sz="1600" dirty="0" smtClean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fonction d’activation </a:t>
                </a:r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logistique ou tangente hyperbolique permet d’obtenir un modèle paramétrique non linéaire.</a:t>
                </a:r>
              </a:p>
              <a:p>
                <a:pPr>
                  <a:buFontTx/>
                  <a:buChar char="-"/>
                </a:pPr>
                <a:endParaRPr lang="fr-FR" sz="1600" b="0" dirty="0">
                  <a:solidFill>
                    <a:schemeClr val="tx1"/>
                  </a:solidFill>
                  <a:latin typeface="+mn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FR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Paramètres et </a:t>
                </a:r>
                <a:r>
                  <a:rPr lang="fr-FR" dirty="0" err="1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h</a:t>
                </a:r>
                <a:r>
                  <a:rPr lang="fr-FR" dirty="0" err="1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yperparamètres</a:t>
                </a:r>
                <a:endParaRPr lang="fr-FR" dirty="0" smtClean="0">
                  <a:solidFill>
                    <a:schemeClr val="tx1"/>
                  </a:solidFill>
                  <a:latin typeface="+mn-lt"/>
                  <a:ea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Paramètres du modèle : poids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𝑗𝑞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</a:p>
              <a:p>
                <a:pPr>
                  <a:buFontTx/>
                  <a:buChar char="-"/>
                </a:pPr>
                <a:r>
                  <a:rPr lang="fr-FR" sz="1600" b="0" dirty="0" err="1" smtClean="0">
                    <a:solidFill>
                      <a:schemeClr val="tx1"/>
                    </a:solidFill>
                    <a:latin typeface="+mn-lt"/>
                  </a:rPr>
                  <a:t>Hyperparamètres</a:t>
                </a:r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</a:rPr>
                  <a:t> : nombre de couches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⟦1,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⟧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</a:rPr>
                  <a:t>) et nombre de neurones par couche </a:t>
                </a:r>
                <a14:m>
                  <m:oMath xmlns:m="http://schemas.openxmlformats.org/officeDocument/2006/math">
                    <m:r>
                      <a:rPr lang="fr-F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</a:p>
              <a:p>
                <a:pPr marL="0" indent="0">
                  <a:buNone/>
                </a:pPr>
                <a:endParaRPr lang="fr-FR" sz="1600" b="0" dirty="0" smtClean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399" y="772802"/>
                <a:ext cx="4846291" cy="4085375"/>
              </a:xfrm>
              <a:blipFill>
                <a:blip r:embed="rId3"/>
                <a:stretch>
                  <a:fillRect l="-252" t="-448" r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Espace réservé du contenu 4"/>
              <p:cNvSpPr txBox="1">
                <a:spLocks/>
              </p:cNvSpPr>
              <p:nvPr/>
            </p:nvSpPr>
            <p:spPr>
              <a:xfrm>
                <a:off x="199882" y="4298765"/>
                <a:ext cx="7742859" cy="2115413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Exemple :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MLP à </a:t>
                </a:r>
                <a:r>
                  <a:rPr lang="fr-FR" b="0" dirty="0">
                    <a:solidFill>
                      <a:schemeClr val="tx1"/>
                    </a:solidFill>
                  </a:rPr>
                  <a:t>2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couches cachées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Couche </a:t>
                </a:r>
                <a14:m>
                  <m:oMath xmlns:m="http://schemas.openxmlformats.org/officeDocument/2006/math"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→2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:</a:t>
                </a:r>
              </a:p>
              <a:p>
                <a:pPr marL="0" indent="0" algn="ctr">
                  <a:lnSpc>
                    <a:spcPts val="11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fr-F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fr-F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fr-F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fr-F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𝑗𝑞</m:t>
                                </m:r>
                              </m:sub>
                              <m:sup>
                                <m:r>
                                  <a:rPr lang="fr-F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fr-F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fr-F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nary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</a:rPr>
                  <a:t>Sortie du perceptron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id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</a:rPr>
                  <a:t>) :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fr-F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fr-FR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fr-F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fr-F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fr-F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fr-F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nary>
                      <m:f>
                        <m:fPr>
                          <m:ctrlPr>
                            <a:rPr lang="fr-F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fr-F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6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fr-F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fr-FR" sz="1600" b="0" i="1" smtClean="0">
                                          <a:solidFill>
                                            <a:srgbClr val="FF99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fr-F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fr-FR" sz="16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fr-FR" sz="16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fr-FR" sz="16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fr-FR" sz="16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fr-FR" sz="1600" b="0" i="1" smtClean="0">
                                              <a:solidFill>
                                                <a:srgbClr val="FF99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fr-FR" sz="1600" b="0" i="1" smtClean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  <m:sup>
                                          <m:r>
                                            <a:rPr lang="fr-FR" sz="16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f>
                                    <m:fPr>
                                      <m:ctrlPr>
                                        <a:rPr lang="fr-F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fr-F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unc>
                                        <m:funcPr>
                                          <m:ctrlPr>
                                            <a:rPr lang="fr-FR" sz="16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1600" b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r>
                                            <a:rPr lang="fr-FR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limLoc m:val="subSup"/>
                                              <m:ctrlPr>
                                                <a:rPr lang="fr-FR" sz="16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1"/>
                                                </m:rPr>
                                                <a:rPr lang="fr-FR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fr-FR" sz="16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sub>
                                            <m:sup>
                                              <m:r>
                                                <a:rPr lang="fr-FR" sz="16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p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fr-FR" sz="1600" b="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fr-FR" sz="1600" b="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fr-FR" sz="1600" b="0" i="1" smtClean="0">
                                                      <a:solidFill>
                                                        <a:srgbClr val="FF99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fr-FR" sz="1600" b="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p>
                                              </m:sSubSup>
                                              <m:sSub>
                                                <m:sSubPr>
                                                  <m:ctrlPr>
                                                    <a:rPr lang="fr-FR" sz="1600" b="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sz="1600" b="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fr-FR" sz="1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nary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fr-FR" sz="1600" b="0" dirty="0" smtClean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92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82" y="4298765"/>
                <a:ext cx="7742859" cy="2115413"/>
              </a:xfrm>
              <a:prstGeom prst="rect">
                <a:avLst/>
              </a:prstGeom>
              <a:blipFill>
                <a:blip r:embed="rId4"/>
                <a:stretch>
                  <a:fillRect l="-236" t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/>
          <p:cNvGrpSpPr/>
          <p:nvPr/>
        </p:nvGrpSpPr>
        <p:grpSpPr>
          <a:xfrm>
            <a:off x="4955385" y="1401567"/>
            <a:ext cx="3655745" cy="2686917"/>
            <a:chOff x="4955385" y="1401567"/>
            <a:chExt cx="3655745" cy="2686917"/>
          </a:xfrm>
        </p:grpSpPr>
        <p:cxnSp>
          <p:nvCxnSpPr>
            <p:cNvPr id="77" name="Connecteur droit 76"/>
            <p:cNvCxnSpPr/>
            <p:nvPr/>
          </p:nvCxnSpPr>
          <p:spPr>
            <a:xfrm flipV="1">
              <a:off x="6319581" y="2420775"/>
              <a:ext cx="990899" cy="88997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 flipV="1">
              <a:off x="8245331" y="2887617"/>
              <a:ext cx="365799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/>
                <p:cNvSpPr txBox="1"/>
                <p:nvPr/>
              </p:nvSpPr>
              <p:spPr>
                <a:xfrm rot="16200000">
                  <a:off x="4960194" y="3016914"/>
                  <a:ext cx="63671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sz="3600" b="0" dirty="0" smtClean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960194" y="3016914"/>
                  <a:ext cx="636713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ZoneTexte 21"/>
                <p:cNvSpPr txBox="1"/>
                <p:nvPr/>
              </p:nvSpPr>
              <p:spPr>
                <a:xfrm rot="16200000">
                  <a:off x="5877965" y="2531562"/>
                  <a:ext cx="63671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sz="3600" b="0" dirty="0" smtClean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ZoneTexte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877965" y="2531562"/>
                  <a:ext cx="636713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/>
                <p:cNvSpPr txBox="1"/>
                <p:nvPr/>
              </p:nvSpPr>
              <p:spPr>
                <a:xfrm rot="16200000">
                  <a:off x="5879591" y="1649608"/>
                  <a:ext cx="63671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sz="3600" b="0" dirty="0" smtClean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" name="ZoneTexte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879591" y="1649608"/>
                  <a:ext cx="636713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/>
                <p:cNvSpPr txBox="1"/>
                <p:nvPr/>
              </p:nvSpPr>
              <p:spPr>
                <a:xfrm rot="16200000">
                  <a:off x="5877434" y="3445866"/>
                  <a:ext cx="63671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sz="3600" b="0" dirty="0" smtClean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ZoneTexte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877434" y="3445866"/>
                  <a:ext cx="636713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5951343" y="1401567"/>
                  <a:ext cx="73020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343" y="1401567"/>
                  <a:ext cx="730200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/>
                <p:cNvSpPr txBox="1"/>
                <p:nvPr/>
              </p:nvSpPr>
              <p:spPr>
                <a:xfrm rot="16200000">
                  <a:off x="6839511" y="2532658"/>
                  <a:ext cx="63671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sz="3600" b="0" dirty="0" smtClean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ZoneTexte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839511" y="2532658"/>
                  <a:ext cx="636713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/>
                <p:cNvSpPr txBox="1"/>
                <p:nvPr/>
              </p:nvSpPr>
              <p:spPr>
                <a:xfrm rot="16200000">
                  <a:off x="6841137" y="1650704"/>
                  <a:ext cx="63671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sz="3600" b="0" dirty="0" smtClean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ZoneTexte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841137" y="1650704"/>
                  <a:ext cx="636713" cy="6463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/>
                <p:cNvSpPr txBox="1"/>
                <p:nvPr/>
              </p:nvSpPr>
              <p:spPr>
                <a:xfrm rot="16200000">
                  <a:off x="6838980" y="3446962"/>
                  <a:ext cx="63671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sz="3600" b="0" dirty="0" smtClean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ZoneTexte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838980" y="3446962"/>
                  <a:ext cx="636713" cy="6463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/>
                <p:cNvSpPr txBox="1"/>
                <p:nvPr/>
              </p:nvSpPr>
              <p:spPr>
                <a:xfrm>
                  <a:off x="6912889" y="1402663"/>
                  <a:ext cx="73020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6" name="ZoneTexte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2889" y="1402663"/>
                  <a:ext cx="730200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Connecteur droit 60"/>
            <p:cNvCxnSpPr/>
            <p:nvPr/>
          </p:nvCxnSpPr>
          <p:spPr>
            <a:xfrm flipV="1">
              <a:off x="6316443" y="2414309"/>
              <a:ext cx="101190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flipV="1">
              <a:off x="6302835" y="3311843"/>
              <a:ext cx="101190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>
              <a:off x="6335326" y="2421681"/>
              <a:ext cx="942663" cy="906742"/>
            </a:xfrm>
            <a:prstGeom prst="line">
              <a:avLst/>
            </a:prstGeom>
            <a:ln w="28575">
              <a:solidFill>
                <a:schemeClr val="tx1">
                  <a:lumMod val="50000"/>
                </a:schemeClr>
              </a:solidFill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7310480" y="2421961"/>
              <a:ext cx="849336" cy="48474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V="1">
              <a:off x="7293734" y="2889686"/>
              <a:ext cx="866082" cy="421062"/>
            </a:xfrm>
            <a:prstGeom prst="line">
              <a:avLst/>
            </a:prstGeom>
            <a:ln w="28575">
              <a:solidFill>
                <a:schemeClr val="tx1">
                  <a:lumMod val="50000"/>
                </a:schemeClr>
              </a:solidFill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>
              <a:off x="5410804" y="2440575"/>
              <a:ext cx="933593" cy="90520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>
              <a:off x="5414488" y="1968877"/>
              <a:ext cx="872602" cy="1342966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5417899" y="1988706"/>
              <a:ext cx="921828" cy="442593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flipV="1">
              <a:off x="5392121" y="2415218"/>
              <a:ext cx="1000367" cy="2265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flipV="1">
              <a:off x="5397158" y="2391152"/>
              <a:ext cx="938761" cy="50539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 flipV="1">
              <a:off x="5393007" y="3317212"/>
              <a:ext cx="905573" cy="46640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flipV="1">
              <a:off x="5429687" y="2407731"/>
              <a:ext cx="905639" cy="1335735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>
              <a:off x="5388087" y="2893179"/>
              <a:ext cx="914748" cy="418664"/>
            </a:xfrm>
            <a:prstGeom prst="line">
              <a:avLst/>
            </a:prstGeom>
            <a:ln w="28575">
              <a:solidFill>
                <a:schemeClr val="tx1">
                  <a:lumMod val="50000"/>
                </a:schemeClr>
              </a:solidFill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lipse 28"/>
            <p:cNvSpPr>
              <a:spLocks noChangeAspect="1"/>
            </p:cNvSpPr>
            <p:nvPr/>
          </p:nvSpPr>
          <p:spPr>
            <a:xfrm>
              <a:off x="7100292" y="2236313"/>
              <a:ext cx="360000" cy="36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Ellipse 29"/>
            <p:cNvSpPr>
              <a:spLocks noChangeAspect="1"/>
            </p:cNvSpPr>
            <p:nvPr/>
          </p:nvSpPr>
          <p:spPr>
            <a:xfrm>
              <a:off x="7100292" y="3124303"/>
              <a:ext cx="360000" cy="36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/>
            <p:cNvSpPr>
              <a:spLocks noChangeAspect="1"/>
            </p:cNvSpPr>
            <p:nvPr/>
          </p:nvSpPr>
          <p:spPr>
            <a:xfrm>
              <a:off x="5223250" y="1802491"/>
              <a:ext cx="360000" cy="36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5223250" y="2251662"/>
              <a:ext cx="360000" cy="36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/>
            <p:cNvSpPr>
              <a:spLocks noChangeAspect="1"/>
            </p:cNvSpPr>
            <p:nvPr/>
          </p:nvSpPr>
          <p:spPr>
            <a:xfrm>
              <a:off x="5219349" y="2700833"/>
              <a:ext cx="360000" cy="36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lipse 9"/>
            <p:cNvSpPr>
              <a:spLocks noChangeAspect="1"/>
            </p:cNvSpPr>
            <p:nvPr/>
          </p:nvSpPr>
          <p:spPr>
            <a:xfrm>
              <a:off x="5219349" y="3586741"/>
              <a:ext cx="360000" cy="36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lipse 12"/>
            <p:cNvSpPr>
              <a:spLocks noChangeAspect="1"/>
            </p:cNvSpPr>
            <p:nvPr/>
          </p:nvSpPr>
          <p:spPr>
            <a:xfrm>
              <a:off x="6138746" y="2235217"/>
              <a:ext cx="360000" cy="36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/>
            <p:cNvSpPr>
              <a:spLocks noChangeAspect="1"/>
            </p:cNvSpPr>
            <p:nvPr/>
          </p:nvSpPr>
          <p:spPr>
            <a:xfrm>
              <a:off x="6138746" y="3123207"/>
              <a:ext cx="360000" cy="36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5210572" y="2701595"/>
                  <a:ext cx="404149" cy="3583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572" y="2701595"/>
                  <a:ext cx="404149" cy="358368"/>
                </a:xfrm>
                <a:prstGeom prst="rect">
                  <a:avLst/>
                </a:prstGeom>
                <a:blipFill>
                  <a:blip r:embed="rId14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>
                  <a:spLocks noChangeAspect="1"/>
                </p:cNvSpPr>
                <p:nvPr/>
              </p:nvSpPr>
              <p:spPr>
                <a:xfrm>
                  <a:off x="5217300" y="2247359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300" y="2247359"/>
                  <a:ext cx="360000" cy="36000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5215667" y="3590165"/>
                  <a:ext cx="354899" cy="357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5667" y="3590165"/>
                  <a:ext cx="354899" cy="357534"/>
                </a:xfrm>
                <a:prstGeom prst="rect">
                  <a:avLst/>
                </a:prstGeom>
                <a:blipFill>
                  <a:blip r:embed="rId16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>
                  <a:spLocks/>
                </p:cNvSpPr>
                <p:nvPr/>
              </p:nvSpPr>
              <p:spPr>
                <a:xfrm>
                  <a:off x="5225321" y="1802490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321" y="1802490"/>
                  <a:ext cx="360000" cy="36000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/>
                <p:cNvSpPr txBox="1"/>
                <p:nvPr/>
              </p:nvSpPr>
              <p:spPr>
                <a:xfrm>
                  <a:off x="7052215" y="3127212"/>
                  <a:ext cx="435697" cy="3624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5" name="ZoneTexte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2215" y="3127212"/>
                  <a:ext cx="435697" cy="362472"/>
                </a:xfrm>
                <a:prstGeom prst="rect">
                  <a:avLst/>
                </a:prstGeom>
                <a:blipFill>
                  <a:blip r:embed="rId18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6094115" y="3117036"/>
                  <a:ext cx="431337" cy="3619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4115" y="3117036"/>
                  <a:ext cx="431337" cy="361959"/>
                </a:xfrm>
                <a:prstGeom prst="rect">
                  <a:avLst/>
                </a:prstGeom>
                <a:blipFill>
                  <a:blip r:embed="rId1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/>
                <p:cNvSpPr txBox="1"/>
                <p:nvPr/>
              </p:nvSpPr>
              <p:spPr>
                <a:xfrm>
                  <a:off x="6133997" y="2221930"/>
                  <a:ext cx="308328" cy="379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6" name="ZoneTexte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3997" y="2221930"/>
                  <a:ext cx="308328" cy="379271"/>
                </a:xfrm>
                <a:prstGeom prst="rect">
                  <a:avLst/>
                </a:prstGeom>
                <a:blipFill>
                  <a:blip r:embed="rId20"/>
                  <a:stretch>
                    <a:fillRect r="-5882" b="-63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/>
                <p:cNvSpPr txBox="1"/>
                <p:nvPr/>
              </p:nvSpPr>
              <p:spPr>
                <a:xfrm>
                  <a:off x="7076386" y="2231878"/>
                  <a:ext cx="435697" cy="3797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4" name="ZoneTexte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6386" y="2231878"/>
                  <a:ext cx="435697" cy="379784"/>
                </a:xfrm>
                <a:prstGeom prst="rect">
                  <a:avLst/>
                </a:prstGeom>
                <a:blipFill>
                  <a:blip r:embed="rId21"/>
                  <a:stretch>
                    <a:fillRect b="-80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Ellipse 16"/>
            <p:cNvSpPr>
              <a:spLocks noChangeAspect="1"/>
            </p:cNvSpPr>
            <p:nvPr/>
          </p:nvSpPr>
          <p:spPr>
            <a:xfrm>
              <a:off x="7979816" y="2700833"/>
              <a:ext cx="360000" cy="36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ZoneTexte 94"/>
                <p:cNvSpPr txBox="1"/>
                <p:nvPr/>
              </p:nvSpPr>
              <p:spPr>
                <a:xfrm>
                  <a:off x="6402469" y="2818246"/>
                  <a:ext cx="531812" cy="3797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𝑗𝑞</m:t>
                            </m:r>
                          </m:sub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5" name="ZoneTexte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469" y="2818246"/>
                  <a:ext cx="531812" cy="379784"/>
                </a:xfrm>
                <a:prstGeom prst="rect">
                  <a:avLst/>
                </a:prstGeom>
                <a:blipFill>
                  <a:blip r:embed="rId22"/>
                  <a:stretch>
                    <a:fillRect b="-63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ZoneTexte 95"/>
                <p:cNvSpPr txBox="1"/>
                <p:nvPr/>
              </p:nvSpPr>
              <p:spPr>
                <a:xfrm>
                  <a:off x="5499223" y="3047297"/>
                  <a:ext cx="531812" cy="3792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𝑗𝑞</m:t>
                            </m:r>
                          </m:sub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6" name="ZoneTexte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9223" y="3047297"/>
                  <a:ext cx="531812" cy="379271"/>
                </a:xfrm>
                <a:prstGeom prst="rect">
                  <a:avLst/>
                </a:prstGeom>
                <a:blipFill>
                  <a:blip r:embed="rId23"/>
                  <a:stretch>
                    <a:fillRect b="-80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ZoneTexte 96"/>
                <p:cNvSpPr txBox="1"/>
                <p:nvPr/>
              </p:nvSpPr>
              <p:spPr>
                <a:xfrm>
                  <a:off x="7557958" y="3067461"/>
                  <a:ext cx="491096" cy="3624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7" name="ZoneTexte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7958" y="3067461"/>
                  <a:ext cx="491096" cy="362472"/>
                </a:xfrm>
                <a:prstGeom prst="rect">
                  <a:avLst/>
                </a:prstGeom>
                <a:blipFill>
                  <a:blip r:embed="rId2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257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9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Réseaux de neurones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●</a:t>
            </a:r>
            <a:r>
              <a:rPr lang="fr-FR" sz="1800" dirty="0">
                <a:solidFill>
                  <a:schemeClr val="tx1"/>
                </a:solidFill>
              </a:rPr>
              <a:t> ○ ○ ○ </a:t>
            </a:r>
            <a:r>
              <a:rPr lang="fr-FR" sz="1800" dirty="0" smtClean="0">
                <a:solidFill>
                  <a:schemeClr val="tx1"/>
                </a:solidFill>
              </a:rPr>
              <a:t>Perceptron </a:t>
            </a:r>
            <a:r>
              <a:rPr lang="fr-FR" sz="1800" dirty="0" err="1" smtClean="0">
                <a:solidFill>
                  <a:schemeClr val="tx1"/>
                </a:solidFill>
              </a:rPr>
              <a:t>multi-couche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0" y="772802"/>
                <a:ext cx="8567052" cy="42504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Théorème 2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(</a:t>
                </a:r>
                <a:r>
                  <a:rPr lang="fr-FR" b="0" dirty="0" err="1" smtClean="0">
                    <a:solidFill>
                      <a:schemeClr val="tx1"/>
                    </a:solidFill>
                  </a:rPr>
                  <a:t>Cybenko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, 1989)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Soit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 une fonction non constante, bornée, continue et croissante 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 un sous-ensemble compact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. Étant donné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 et une fonction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, il existe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 scalaires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 vecteurs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 tels que pour tout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 on a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(〈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〉+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fr-FR" sz="1600" b="0" dirty="0" smtClean="0">
                  <a:solidFill>
                    <a:schemeClr val="tx1"/>
                  </a:solidFill>
                  <a:latin typeface="+mn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Autrement dit : tout fonction continue sur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 peut être approchée avec un degré de précision arbitraire par un perceptron </a:t>
                </a:r>
                <a:r>
                  <a:rPr lang="fr-FR" sz="1600" b="0" dirty="0" err="1" smtClean="0">
                    <a:solidFill>
                      <a:srgbClr val="C00000"/>
                    </a:solidFill>
                    <a:latin typeface="+mn-lt"/>
                    <a:ea typeface="Cambria Math" panose="02040503050406030204" pitchFamily="18" charset="0"/>
                  </a:rPr>
                  <a:t>multi-couche</a:t>
                </a:r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 à une couche intermédiaire contenant un nombre fini de neurones.</a:t>
                </a:r>
              </a:p>
              <a:p>
                <a:pPr marL="0" indent="0">
                  <a:buNone/>
                </a:pPr>
                <a:endParaRPr lang="fr-FR" sz="1600" b="0" dirty="0">
                  <a:solidFill>
                    <a:schemeClr val="tx1"/>
                  </a:solidFill>
                  <a:latin typeface="+mn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FR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Back to XOR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Fonctions d’activation = fonctions de seuil.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Si </a:t>
                </a:r>
                <a14:m>
                  <m:oMath xmlns:m="http://schemas.openxmlformats.org/officeDocument/2006/math"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 : 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01</m:t>
                        </m:r>
                      </m:sub>
                      <m:sup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=−1/2</m:t>
                    </m:r>
                  </m:oMath>
                </a14:m>
                <a:r>
                  <a:rPr lang="fr-FR" sz="1400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  <m:sup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1400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 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−1/2</m:t>
                    </m:r>
                  </m:oMath>
                </a14:m>
                <a:r>
                  <a:rPr lang="fr-FR" sz="1400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 : permet de séparer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(1,0)</m:t>
                    </m:r>
                  </m:oMath>
                </a14:m>
                <a:r>
                  <a:rPr lang="fr-FR" sz="1400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 des autres possibilités .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02</m:t>
                        </m:r>
                      </m:sub>
                      <m:sup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=−1/2</m:t>
                    </m:r>
                  </m:oMath>
                </a14:m>
                <a:r>
                  <a:rPr lang="fr-FR" sz="1400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1400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 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−1/2</m:t>
                    </m:r>
                  </m:oMath>
                </a14:m>
                <a:r>
                  <a:rPr lang="fr-FR" sz="1400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 : permet de séparer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fr-FR" sz="1400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 des autres possibilités.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F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=−1/2</m:t>
                    </m:r>
                  </m:oMath>
                </a14:m>
                <a:r>
                  <a:rPr lang="fr-FR" sz="1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1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fr-FR" sz="14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et </a:t>
                </a:r>
                <a14:m>
                  <m:oMath xmlns:m="http://schemas.openxmlformats.org/officeDocument/2006/math">
                    <m:r>
                      <a:rPr lang="fr-F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1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sgn</m:t>
                    </m:r>
                    <m:d>
                      <m:dPr>
                        <m:ctrlPr>
                          <a:rPr lang="fr-F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F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fr-F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fr-F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FR" sz="1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sgn</m:t>
                    </m:r>
                    <m:d>
                      <m:dPr>
                        <m:ctrlPr>
                          <a:rPr lang="fr-F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F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−1/2</m:t>
                    </m:r>
                  </m:oMath>
                </a14:m>
                <a:r>
                  <a:rPr lang="fr-FR" sz="1400" b="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0" y="772802"/>
                <a:ext cx="8567052" cy="4250421"/>
              </a:xfrm>
              <a:blipFill>
                <a:blip r:embed="rId3"/>
                <a:stretch>
                  <a:fillRect l="-142" t="-430" b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195400" y="815926"/>
            <a:ext cx="8646145" cy="16108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508" y="4919231"/>
            <a:ext cx="1874988" cy="1402200"/>
          </a:xfrm>
          <a:prstGeom prst="rect">
            <a:avLst/>
          </a:prstGeom>
        </p:spPr>
      </p:pic>
      <p:sp>
        <p:nvSpPr>
          <p:cNvPr id="122" name="Espace réservé du contenu 4"/>
          <p:cNvSpPr txBox="1">
            <a:spLocks/>
          </p:cNvSpPr>
          <p:nvPr/>
        </p:nvSpPr>
        <p:spPr>
          <a:xfrm>
            <a:off x="195400" y="4990083"/>
            <a:ext cx="6300152" cy="652191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>
            <a:lvl1pPr marL="239481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SzPct val="80000"/>
              <a:buFont typeface="Wingdings 3" panose="05040102010807070707" pitchFamily="18" charset="2"/>
              <a:buChar char=""/>
              <a:defRPr sz="1800" b="1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18444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97407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76370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155332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634295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mbria Math" panose="02040503050406030204" pitchFamily="18" charset="0"/>
              </a:rPr>
              <a:t>Autres fonctions ? </a:t>
            </a:r>
          </a:p>
          <a:p>
            <a:pPr>
              <a:buFontTx/>
              <a:buChar char="-"/>
            </a:pPr>
            <a:r>
              <a:rPr lang="fr-FR" sz="1600" b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mbria Math" panose="02040503050406030204" pitchFamily="18" charset="0"/>
              </a:rPr>
              <a:t>OR, NOT, ...</a:t>
            </a:r>
          </a:p>
        </p:txBody>
      </p:sp>
    </p:spTree>
    <p:extLst>
      <p:ext uri="{BB962C8B-B14F-4D97-AF65-F5344CB8AC3E}">
        <p14:creationId xmlns:p14="http://schemas.microsoft.com/office/powerpoint/2010/main" val="6981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theme/theme1.xml><?xml version="1.0" encoding="utf-8"?>
<a:theme xmlns:a="http://schemas.openxmlformats.org/drawingml/2006/main" name="2019-Presentation-PPT-4-3">
  <a:themeElements>
    <a:clrScheme name="CEA Défaut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8BBC"/>
      </a:accent2>
      <a:accent3>
        <a:srgbClr val="D81142"/>
      </a:accent3>
      <a:accent4>
        <a:srgbClr val="FFC000"/>
      </a:accent4>
      <a:accent5>
        <a:srgbClr val="218380"/>
      </a:accent5>
      <a:accent6>
        <a:srgbClr val="8F2D56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PP CEA 4-3.pptx" id="{017B0BBD-D478-416D-9408-C3E5553B88B8}" vid="{9A88B8C1-4942-46D3-9391-C2B501F07E87}"/>
    </a:ext>
  </a:extLst>
</a:theme>
</file>

<file path=ppt/theme/theme2.xml><?xml version="1.0" encoding="utf-8"?>
<a:theme xmlns:a="http://schemas.openxmlformats.org/drawingml/2006/main" name="Template CEA 2019 Clair">
  <a:themeElements>
    <a:clrScheme name="CEA Défaut 2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FFBC42"/>
      </a:accent1>
      <a:accent2>
        <a:srgbClr val="D81159"/>
      </a:accent2>
      <a:accent3>
        <a:srgbClr val="8F2D56"/>
      </a:accent3>
      <a:accent4>
        <a:srgbClr val="689B42"/>
      </a:accent4>
      <a:accent5>
        <a:srgbClr val="218380"/>
      </a:accent5>
      <a:accent6>
        <a:srgbClr val="FFD29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PP CEA 4-3.pptx" id="{017B0BBD-D478-416D-9408-C3E5553B88B8}" vid="{52A1E219-64F3-4477-912D-9636D70C98A7}"/>
    </a:ext>
  </a:extLst>
</a:theme>
</file>

<file path=ppt/theme/theme3.xml><?xml version="1.0" encoding="utf-8"?>
<a:theme xmlns:a="http://schemas.openxmlformats.org/drawingml/2006/main" name="Template CEA 2019 Bleu">
  <a:themeElements>
    <a:clrScheme name="CEA Bleu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49728C"/>
      </a:accent1>
      <a:accent2>
        <a:srgbClr val="689BA6"/>
      </a:accent2>
      <a:accent3>
        <a:srgbClr val="C2F2F2"/>
      </a:accent3>
      <a:accent4>
        <a:srgbClr val="273D40"/>
      </a:accent4>
      <a:accent5>
        <a:srgbClr val="0084B4"/>
      </a:accent5>
      <a:accent6>
        <a:srgbClr val="93E2F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PP CEA 4-3.pptx" id="{017B0BBD-D478-416D-9408-C3E5553B88B8}" vid="{0799EC0F-9A1D-48A9-9692-520D5CEBB494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2F2A79C4BED747976EC3AD530384C1" ma:contentTypeVersion="0" ma:contentTypeDescription="Crée un document." ma:contentTypeScope="" ma:versionID="9ea4ffbb61354172aceb879db3e265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B0D5B4-4CC6-4497-9BFB-91C4C64EBEC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B95E45C-96CD-4B8B-A608-7C5E76B37C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6C4233-EA21-4292-B391-09F7550CF5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2019-Presentation-PPT-4-3</Template>
  <TotalTime>8783</TotalTime>
  <Words>4326</Words>
  <Application>Microsoft Office PowerPoint</Application>
  <PresentationFormat>Affichage à l'écran (4:3)</PresentationFormat>
  <Paragraphs>253</Paragraphs>
  <Slides>13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Wingdings</vt:lpstr>
      <vt:lpstr>Wingdings 3</vt:lpstr>
      <vt:lpstr>2019-Presentation-PPT-4-3</vt:lpstr>
      <vt:lpstr>Template CEA 2019 Clair</vt:lpstr>
      <vt:lpstr>Template CEA 2019 Bleu</vt:lpstr>
      <vt:lpstr>Présentation PowerPoint</vt:lpstr>
      <vt:lpstr>Régularisation ● ○ ○ ○ ○ ○ ○ ○ ○ ○ Objectifs</vt:lpstr>
      <vt:lpstr>Réseaux de neurones ○ ● ○ ○ ○ ○ ○ ○ ○ ○ ○ Définition</vt:lpstr>
      <vt:lpstr>Réseaux de neurones ○ ○ ● ○ ○ ○ ○ ○ ○ ○ ○ Softmax</vt:lpstr>
      <vt:lpstr>Réseaux de neurones ○ ○ ○ ● ○ ○ ○ ○ ○ ○ ○ Entraînement</vt:lpstr>
      <vt:lpstr>Réseaux de neurones ○ ○ ○ ○ ● ○ ○ ○ ○ ○ ○ Entraînement</vt:lpstr>
      <vt:lpstr>Réseaux de neurones ○ ○ ○ ○ ○ ● ○ ○ ○ ○ ○ Fonctions booléennes</vt:lpstr>
      <vt:lpstr>Réseaux de neurones ○ ○ ○ ○ ○ ○ ● ○ ○ ○ ○ Perceptron multi-couche</vt:lpstr>
      <vt:lpstr>Réseaux de neurones ○ ○ ○ ○ ○ ○ ○ ● ○ ○ ○ Perceptron multi-couche</vt:lpstr>
      <vt:lpstr>Réseaux de neurones ○ ○ ○ ○ ○ ○ ○ ○ ● ○ ○ Rétroprogapation (1/2)</vt:lpstr>
      <vt:lpstr>Réseaux de neurones ○ ○ ○ ○ ○ ○ ○ ○ ○ ● ○ Rétroprogapation (2/2)</vt:lpstr>
      <vt:lpstr>Réseaux de neurones ○ ○ ○ ○ ○ ○ ○ ○ ○ ○ ● Points clés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MILLET Christophe</dc:creator>
  <cp:lastModifiedBy>MILLET Christophe</cp:lastModifiedBy>
  <cp:revision>603</cp:revision>
  <cp:lastPrinted>2018-12-05T09:44:31Z</cp:lastPrinted>
  <dcterms:created xsi:type="dcterms:W3CDTF">2021-04-07T05:39:48Z</dcterms:created>
  <dcterms:modified xsi:type="dcterms:W3CDTF">2023-02-15T07:49:17Z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0x010100362F2A79C4BED747976EC3AD530384C1</vt:lpwstr>
  </property>
  <property fmtid="{D5CDD505-2E9C-101B-9397-08002B2CF9AE}" pid="3" name="I2ICODE">
    <vt:lpwstr>WEB</vt:lpwstr>
  </property>
  <property fmtid="{D5CDD505-2E9C-101B-9397-08002B2CF9AE}" pid="4" name="WebApplicationID">
    <vt:lpwstr>3f72b11a-dedf-47a1-b48a-dfd7b45017bd</vt:lpwstr>
  </property>
  <property fmtid="{D5CDD505-2E9C-101B-9397-08002B2CF9AE}" pid="5" name="I2ISITECODE">
    <vt:lpwstr/>
  </property>
</Properties>
</file>