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21"/>
  </p:notesMasterIdLst>
  <p:handoutMasterIdLst>
    <p:handoutMasterId r:id="rId22"/>
  </p:handoutMasterIdLst>
  <p:sldIdLst>
    <p:sldId id="273" r:id="rId7"/>
    <p:sldId id="331" r:id="rId8"/>
    <p:sldId id="332" r:id="rId9"/>
    <p:sldId id="333" r:id="rId10"/>
    <p:sldId id="334" r:id="rId11"/>
    <p:sldId id="340" r:id="rId12"/>
    <p:sldId id="335" r:id="rId13"/>
    <p:sldId id="336" r:id="rId14"/>
    <p:sldId id="337" r:id="rId15"/>
    <p:sldId id="338" r:id="rId16"/>
    <p:sldId id="339" r:id="rId17"/>
    <p:sldId id="341" r:id="rId18"/>
    <p:sldId id="330" r:id="rId19"/>
    <p:sldId id="263" r:id="rId20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0EE2"/>
    <a:srgbClr val="FF9900"/>
    <a:srgbClr val="EB9415"/>
    <a:srgbClr val="3A9000"/>
    <a:srgbClr val="3EE275"/>
    <a:srgbClr val="A2660E"/>
    <a:srgbClr val="000000"/>
    <a:srgbClr val="FFCC00"/>
    <a:srgbClr val="29F75A"/>
    <a:srgbClr val="1F0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2" autoAdjust="0"/>
    <p:restoredTop sz="96310" autoAdjust="0"/>
  </p:normalViewPr>
  <p:slideViewPr>
    <p:cSldViewPr snapToGrid="0" showGuides="1">
      <p:cViewPr varScale="1">
        <p:scale>
          <a:sx n="165" d="100"/>
          <a:sy n="165" d="100"/>
        </p:scale>
        <p:origin x="4236" y="138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51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922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69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2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13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811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3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2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6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96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42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15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2357550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C7</a:t>
            </a:r>
            <a:r>
              <a:rPr lang="fr-FR" sz="1100" baseline="0" dirty="0" smtClean="0">
                <a:latin typeface="Calibri" panose="020F0502020204030204" pitchFamily="34" charset="0"/>
              </a:rPr>
              <a:t> – Méthode des plus proches voisins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 mars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 mars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Understanding%20the%20Bias-Variance%20Tradeoff.html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22467"/>
            <a:ext cx="4776830" cy="1669906"/>
          </a:xfrm>
        </p:spPr>
        <p:txBody>
          <a:bodyPr/>
          <a:lstStyle/>
          <a:p>
            <a:r>
              <a:rPr lang="fr-FR" dirty="0" smtClean="0"/>
              <a:t>Méthodes des plus proches voisins</a:t>
            </a:r>
          </a:p>
          <a:p>
            <a:r>
              <a:rPr lang="fr-FR" dirty="0" smtClean="0"/>
              <a:t>C7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●</a:t>
            </a:r>
            <a:r>
              <a:rPr lang="fr-FR" sz="1800" dirty="0">
                <a:solidFill>
                  <a:schemeClr val="tx1"/>
                </a:solidFill>
              </a:rPr>
              <a:t>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Similarités entre ensembles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83517"/>
                <a:ext cx="6231037" cy="560508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Et 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ne peut pas être représenté par un vecteur réel (texte) ?</a:t>
                </a:r>
                <a:endParaRPr lang="fr-FR" sz="16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Définition 9.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Étant donné un ensemble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d’éléments, la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distance de </a:t>
                </a:r>
                <a:r>
                  <a:rPr lang="fr-FR" sz="1600" b="0" i="1" dirty="0" err="1" smtClean="0">
                    <a:solidFill>
                      <a:schemeClr val="tx1"/>
                    </a:solidFill>
                  </a:rPr>
                  <a:t>Hamming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entre deux sous-ensembles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définie par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limLow>
                      <m:limLow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𝒯</m:t>
                                </m:r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𝒯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lim>
                    </m:limLow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</a:t>
                </a:r>
                <a:endParaRPr lang="en-US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où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fr-FR" sz="1600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est la </a:t>
                </a:r>
                <a:r>
                  <a:rPr lang="fr-FR" sz="1600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différence symétrique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entre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b="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Définition 10.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Étant donné un ensemble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d’éléments et deux sous-ensembles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la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similarité de Jaccard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est la fonction : 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  <m:r>
                                <a:rPr lang="fr-FR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fr-FR" sz="1600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fr-FR" sz="1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</m:d>
                        </m:den>
                      </m:f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fr-FR" sz="1600" dirty="0">
                    <a:solidFill>
                      <a:schemeClr val="tx1"/>
                    </a:solidFill>
                  </a:rPr>
                  <a:t>Définition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11.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On appelle similarité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MinMax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entre deux multi-ensembles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fr-FR" sz="16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fr-FR" sz="16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de</a:t>
                </a:r>
                <a:r>
                  <a:rPr lang="fr-FR" sz="16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fr-FR" sz="16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la fonction qui retourne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MinMax</m:t>
                      </m:r>
                      <m:d>
                        <m:dPr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  <m:r>
                                <a:rPr lang="fr-FR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fr-FR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𝒮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𝒯</m:t>
                                      </m:r>
                                    </m:sub>
                                  </m:sSub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fr-FR" sz="1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6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fName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𝒮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𝒯</m:t>
                                      </m:r>
                                    </m:sub>
                                  </m:sSub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  <m:r>
                        <a:rPr lang="fr-FR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o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la multiplicité de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dans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83517"/>
                <a:ext cx="6231037" cy="5605086"/>
              </a:xfrm>
              <a:blipFill>
                <a:blip r:embed="rId3"/>
                <a:stretch>
                  <a:fillRect l="-196" t="-326" r="-587" b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>
            <a:spLocks noChangeAspect="1"/>
          </p:cNvSpPr>
          <p:nvPr/>
        </p:nvSpPr>
        <p:spPr>
          <a:xfrm>
            <a:off x="6476730" y="3134389"/>
            <a:ext cx="1608441" cy="1609189"/>
          </a:xfrm>
          <a:prstGeom prst="ellipse">
            <a:avLst/>
          </a:prstGeom>
          <a:solidFill>
            <a:schemeClr val="accent2">
              <a:lumMod val="75000"/>
              <a:alpha val="47000"/>
            </a:schemeClr>
          </a:solidFill>
          <a:ln w="222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7270937" y="3408270"/>
            <a:ext cx="1709365" cy="1710160"/>
          </a:xfrm>
          <a:prstGeom prst="ellipse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  <a:ln w="222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6915829" y="1563677"/>
            <a:ext cx="1024924" cy="1025401"/>
          </a:xfrm>
          <a:prstGeom prst="ellipse">
            <a:avLst/>
          </a:prstGeom>
          <a:solidFill>
            <a:schemeClr val="accent2">
              <a:lumMod val="75000"/>
              <a:alpha val="47000"/>
            </a:schemeClr>
          </a:solidFill>
          <a:ln w="222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7488927" y="1666431"/>
            <a:ext cx="1467275" cy="1467958"/>
          </a:xfrm>
          <a:prstGeom prst="ellipse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  <a:ln w="222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783425" y="1214549"/>
                <a:ext cx="7679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25" y="1214549"/>
                <a:ext cx="76796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743848" y="4897056"/>
                <a:ext cx="8995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848" y="4897056"/>
                <a:ext cx="899542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>
            <a:spLocks noChangeAspect="1"/>
          </p:cNvSpPr>
          <p:nvPr/>
        </p:nvSpPr>
        <p:spPr>
          <a:xfrm>
            <a:off x="7443742" y="173778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>
            <a:spLocks noChangeAspect="1"/>
          </p:cNvSpPr>
          <p:nvPr/>
        </p:nvSpPr>
        <p:spPr>
          <a:xfrm>
            <a:off x="7172950" y="196837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>
            <a:spLocks noChangeAspect="1"/>
          </p:cNvSpPr>
          <p:nvPr/>
        </p:nvSpPr>
        <p:spPr>
          <a:xfrm>
            <a:off x="7875399" y="269973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>
            <a:spLocks noChangeAspect="1"/>
          </p:cNvSpPr>
          <p:nvPr/>
        </p:nvSpPr>
        <p:spPr>
          <a:xfrm>
            <a:off x="7674105" y="218679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>
            <a:spLocks noChangeAspect="1"/>
          </p:cNvSpPr>
          <p:nvPr/>
        </p:nvSpPr>
        <p:spPr>
          <a:xfrm>
            <a:off x="8479591" y="25350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8376145" y="196837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>
            <a:spLocks noChangeAspect="1"/>
          </p:cNvSpPr>
          <p:nvPr/>
        </p:nvSpPr>
        <p:spPr>
          <a:xfrm>
            <a:off x="6819834" y="350213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8167408" y="46895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>
            <a:spLocks noChangeAspect="1"/>
          </p:cNvSpPr>
          <p:nvPr/>
        </p:nvSpPr>
        <p:spPr>
          <a:xfrm>
            <a:off x="8683080" y="410439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>
            <a:spLocks noChangeAspect="1"/>
          </p:cNvSpPr>
          <p:nvPr/>
        </p:nvSpPr>
        <p:spPr>
          <a:xfrm>
            <a:off x="7464100" y="418940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>
            <a:spLocks noChangeAspect="1"/>
          </p:cNvSpPr>
          <p:nvPr/>
        </p:nvSpPr>
        <p:spPr>
          <a:xfrm>
            <a:off x="7652119" y="378098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>
            <a:spLocks noChangeAspect="1"/>
          </p:cNvSpPr>
          <p:nvPr/>
        </p:nvSpPr>
        <p:spPr>
          <a:xfrm>
            <a:off x="7031640" y="382717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>
            <a:spLocks noChangeAspect="1"/>
          </p:cNvSpPr>
          <p:nvPr/>
        </p:nvSpPr>
        <p:spPr>
          <a:xfrm>
            <a:off x="6635562" y="40513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>
            <a:spLocks noChangeAspect="1"/>
          </p:cNvSpPr>
          <p:nvPr/>
        </p:nvSpPr>
        <p:spPr>
          <a:xfrm>
            <a:off x="8148722" y="357013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>
            <a:spLocks noChangeAspect="1"/>
          </p:cNvSpPr>
          <p:nvPr/>
        </p:nvSpPr>
        <p:spPr>
          <a:xfrm>
            <a:off x="7818437" y="47534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>
            <a:spLocks noChangeAspect="1"/>
          </p:cNvSpPr>
          <p:nvPr/>
        </p:nvSpPr>
        <p:spPr>
          <a:xfrm>
            <a:off x="7008793" y="437248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>
            <a:spLocks noChangeAspect="1"/>
          </p:cNvSpPr>
          <p:nvPr/>
        </p:nvSpPr>
        <p:spPr>
          <a:xfrm>
            <a:off x="7263781" y="334383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>
            <a:spLocks noChangeAspect="1"/>
          </p:cNvSpPr>
          <p:nvPr/>
        </p:nvSpPr>
        <p:spPr>
          <a:xfrm>
            <a:off x="7807203" y="408697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>
            <a:spLocks noChangeAspect="1"/>
          </p:cNvSpPr>
          <p:nvPr/>
        </p:nvSpPr>
        <p:spPr>
          <a:xfrm>
            <a:off x="8330125" y="414105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>
            <a:spLocks noChangeAspect="1"/>
          </p:cNvSpPr>
          <p:nvPr/>
        </p:nvSpPr>
        <p:spPr>
          <a:xfrm>
            <a:off x="8577267" y="371681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>
            <a:spLocks noChangeAspect="1"/>
          </p:cNvSpPr>
          <p:nvPr/>
        </p:nvSpPr>
        <p:spPr>
          <a:xfrm>
            <a:off x="8551392" y="47975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5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/>
      <p:bldP spid="26" grpId="0"/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○ ○ ○ ○ ● ○ ○ </a:t>
            </a:r>
            <a:r>
              <a:rPr lang="fr-FR" sz="1800" dirty="0" smtClean="0">
                <a:solidFill>
                  <a:schemeClr val="tx1"/>
                </a:solidFill>
              </a:rPr>
              <a:t>Encodage one-hot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83517"/>
                <a:ext cx="8616091" cy="194485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Et si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est une variable catégorielle (genre, catégorie socio-professionnelle) ?</a:t>
                </a:r>
                <a:endParaRPr lang="fr-FR" sz="16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12.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une variable catégorielle pouvant prendre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valeurs distinctes,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encodage one-hot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la représentation de cette variable par un vecteur binaire de dimension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dans lequel chaque bit correspond à une des valeurs, et est mis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 la variable prend cette valeur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sinon.</a:t>
                </a:r>
              </a:p>
            </p:txBody>
          </p:sp>
        </mc:Choice>
        <mc:Fallback xmlns="">
          <p:sp>
            <p:nvSpPr>
              <p:cNvPr id="11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83517"/>
                <a:ext cx="8616091" cy="1944853"/>
              </a:xfrm>
              <a:blipFill>
                <a:blip r:embed="rId3"/>
                <a:stretch>
                  <a:fillRect l="-142" t="-940" r="-637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399" y="2720480"/>
                <a:ext cx="5461917" cy="3656219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Exemples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Si une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v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ariable catégorielle identifie le sujet (parmi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possibilités) dans des articles, l’encodage one-hot de cette variable consistera à la remplacer par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variables binaires :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fr-FR" sz="16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fr-FR" sz="16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olitique</m:t>
                            </m:r>
                          </m:e>
                          <m:e>
                            <m:r>
                              <a:rPr lang="fr-FR" sz="16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(1,0,…,0)</m:t>
                            </m:r>
                          </m:e>
                        </m:mr>
                        <m:mr>
                          <m:e>
                            <m:r>
                              <a:rPr lang="fr-FR" sz="16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fr-FR" sz="16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6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Science</m:t>
                            </m:r>
                          </m:e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(0,…,0,1)</m:t>
                            </m:r>
                          </m:e>
                        </m:mr>
                      </m:m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Problème de l’encodage lié à la nature cyclique de la variable catégorielle (mois de l’année). Cette variable peut être représentée deux variables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anvier</m:t>
                            </m:r>
                          </m:e>
                          <m:e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  <m:r>
                                  <a:rPr lang="fr-FR" sz="16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fr-FR" sz="16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fr-FR" sz="16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fr-FR" sz="16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cembre</m:t>
                            </m:r>
                          </m:e>
                          <m:e>
                            <m:d>
                              <m:d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fr-FR" sz="16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FR" sz="16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fr-FR" sz="16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FR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9" y="2720480"/>
                <a:ext cx="5461917" cy="365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/>
          <p:cNvSpPr>
            <a:spLocks noChangeAspect="1"/>
          </p:cNvSpPr>
          <p:nvPr/>
        </p:nvSpPr>
        <p:spPr>
          <a:xfrm>
            <a:off x="6161845" y="3262154"/>
            <a:ext cx="2052217" cy="2052217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7178464" y="3401227"/>
            <a:ext cx="512748" cy="888762"/>
          </a:xfrm>
          <a:prstGeom prst="line">
            <a:avLst/>
          </a:prstGeom>
          <a:ln w="25400">
            <a:solidFill>
              <a:schemeClr val="bg1">
                <a:lumMod val="50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6315340" y="3785788"/>
            <a:ext cx="871670" cy="502474"/>
          </a:xfrm>
          <a:prstGeom prst="line">
            <a:avLst/>
          </a:prstGeom>
          <a:ln w="25400">
            <a:solidFill>
              <a:schemeClr val="bg1">
                <a:lumMod val="50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517330" y="3064371"/>
            <a:ext cx="69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Février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803867" y="3604712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Mai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208225" y="4134373"/>
            <a:ext cx="937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Décembre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7584487" y="2929061"/>
                <a:ext cx="478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487" y="2929061"/>
                <a:ext cx="478529" cy="215444"/>
              </a:xfrm>
              <a:prstGeom prst="rect">
                <a:avLst/>
              </a:prstGeom>
              <a:blipFill>
                <a:blip r:embed="rId5"/>
                <a:stretch>
                  <a:fillRect l="-7595" r="-759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787807" y="3464803"/>
                <a:ext cx="478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07" y="3464803"/>
                <a:ext cx="478529" cy="215444"/>
              </a:xfrm>
              <a:prstGeom prst="rect">
                <a:avLst/>
              </a:prstGeom>
              <a:blipFill>
                <a:blip r:embed="rId6"/>
                <a:stretch>
                  <a:fillRect l="-7595" r="-886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/>
          <p:cNvCxnSpPr/>
          <p:nvPr/>
        </p:nvCxnSpPr>
        <p:spPr>
          <a:xfrm flipV="1">
            <a:off x="6315340" y="3401227"/>
            <a:ext cx="1375872" cy="38456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20" idx="1"/>
          </p:cNvCxnSpPr>
          <p:nvPr/>
        </p:nvCxnSpPr>
        <p:spPr>
          <a:xfrm>
            <a:off x="7691212" y="3392666"/>
            <a:ext cx="517013" cy="8955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754021" y="3758601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021" y="3758601"/>
                <a:ext cx="139462" cy="215444"/>
              </a:xfrm>
              <a:prstGeom prst="rect">
                <a:avLst/>
              </a:prstGeom>
              <a:blipFill>
                <a:blip r:embed="rId7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57966" y="3331690"/>
                <a:ext cx="297453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66" y="3331690"/>
                <a:ext cx="297453" cy="240835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6446698" y="5527634"/>
                <a:ext cx="1758558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Mai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698" y="5527634"/>
                <a:ext cx="1758558" cy="3676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6455504" y="5872192"/>
                <a:ext cx="1717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fr-FR" sz="1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504" y="5872192"/>
                <a:ext cx="171739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8" grpId="0"/>
      <p:bldP spid="20" grpId="0"/>
      <p:bldP spid="17" grpId="0"/>
      <p:bldP spid="21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Filtrage collaboratif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83517"/>
                <a:ext cx="8616091" cy="55844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Application :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filtrage collaboratif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Objectif : utilisation des évaluations d’un groupe d’utilisateurs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pour proposer des recommandations sur un ensemble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d’objets (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Netflix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 Amazon).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Principe : des utilisateurs aux goûts similaires vont aimer les mêmes choses.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Recommandation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note donnée par l’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utilisateur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à l’</a:t>
                </a:r>
                <a:r>
                  <a:rPr lang="fr-FR" b="0" dirty="0" smtClean="0">
                    <a:solidFill>
                      <a:srgbClr val="C00000"/>
                    </a:solidFill>
                  </a:rPr>
                  <a:t>objet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n’est que partiellement connue puisque tous les utilisateurs n’ont pas noté tous les objets. On note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𝒰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le sous-ensemble contenant uniquement les utilisateurs qui ont noté à la fois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et 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note moyenne donnée par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Similarité cosinus entre objets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𝒰</m:t>
                                      </m:r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d>
                                            <m:dPr>
                                              <m:ctrlP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𝒰</m:t>
                                  </m:r>
                                  <m:d>
                                    <m:dPr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les plus proches voisins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parmi les objets notés par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La recommandation de l’objet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l’utilisateur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quantifiée par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83517"/>
                <a:ext cx="8616091" cy="5584439"/>
              </a:xfrm>
              <a:blipFill>
                <a:blip r:embed="rId3"/>
                <a:stretch>
                  <a:fillRect l="-142" t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Espace réservé du contenu 4"/>
          <p:cNvSpPr txBox="1">
            <a:spLocks/>
          </p:cNvSpPr>
          <p:nvPr/>
        </p:nvSpPr>
        <p:spPr>
          <a:xfrm>
            <a:off x="136609" y="773396"/>
            <a:ext cx="8760502" cy="573050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L’algorithme </a:t>
            </a:r>
            <a:r>
              <a:rPr lang="fr-FR" b="0" dirty="0" err="1" smtClean="0">
                <a:solidFill>
                  <a:schemeClr val="tx1">
                    <a:lumMod val="50000"/>
                  </a:schemeClr>
                </a:solidFill>
              </a:rPr>
              <a:t>kNN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 a un entraînement paresseux, mais le </a:t>
            </a:r>
            <a:r>
              <a:rPr lang="fr-FR" dirty="0" smtClean="0">
                <a:solidFill>
                  <a:srgbClr val="C00000"/>
                </a:solidFill>
              </a:rPr>
              <a:t>coût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 algorithmique d’une prédiction peut être très </a:t>
            </a:r>
            <a:r>
              <a:rPr lang="fr-FR" dirty="0" smtClean="0">
                <a:solidFill>
                  <a:srgbClr val="C00000"/>
                </a:solidFill>
              </a:rPr>
              <a:t>élevé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 si la base de données d’entraînement est grande.</a:t>
            </a:r>
          </a:p>
          <a:p>
            <a:pPr marL="0" indent="0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La qualité des prédictions d’un algorithme </a:t>
            </a:r>
            <a:r>
              <a:rPr lang="fr-FR" b="0" dirty="0" err="1" smtClean="0">
                <a:solidFill>
                  <a:schemeClr val="tx1">
                    <a:lumMod val="50000"/>
                  </a:schemeClr>
                </a:solidFill>
              </a:rPr>
              <a:t>kNN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 dépend principalement du choix d’une </a:t>
            </a:r>
            <a:r>
              <a:rPr lang="fr-FR" dirty="0" smtClean="0">
                <a:solidFill>
                  <a:srgbClr val="C00000"/>
                </a:solidFill>
              </a:rPr>
              <a:t>bonne distance 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ou </a:t>
            </a:r>
            <a:r>
              <a:rPr lang="fr-FR" dirty="0" smtClean="0">
                <a:solidFill>
                  <a:srgbClr val="C00000"/>
                </a:solidFill>
              </a:rPr>
              <a:t>similarité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L’algorithme </a:t>
            </a:r>
            <a:r>
              <a:rPr lang="fr-FR" b="0" dirty="0" err="1" smtClean="0">
                <a:solidFill>
                  <a:schemeClr val="tx1">
                    <a:lumMod val="50000"/>
                  </a:schemeClr>
                </a:solidFill>
              </a:rPr>
              <a:t>kNN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 est plus efficace en faible dimension :</a:t>
            </a:r>
          </a:p>
          <a:p>
            <a:pPr>
              <a:buFontTx/>
              <a:buChar char="-"/>
            </a:pP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Exécution plus rapide.</a:t>
            </a:r>
          </a:p>
          <a:p>
            <a:pPr>
              <a:buFontTx/>
              <a:buChar char="-"/>
            </a:pP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Moins susceptible d’être biaisé par des variables non pertinentes.</a:t>
            </a:r>
          </a:p>
          <a:p>
            <a:pPr>
              <a:buFontTx/>
              <a:buChar char="-"/>
            </a:pP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Moins susceptible de souffrir du fléau de la dimension.</a:t>
            </a:r>
            <a:endParaRPr lang="fr-FR" b="0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Pour aller plus loin 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Les distances pour l’algorithme </a:t>
            </a:r>
            <a:r>
              <a:rPr lang="fr-FR" sz="1600" dirty="0" err="1" smtClean="0">
                <a:solidFill>
                  <a:schemeClr val="tx1">
                    <a:lumMod val="50000"/>
                  </a:schemeClr>
                </a:solidFill>
              </a:rPr>
              <a:t>kNN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Webb, A. (1999).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Statistical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 pattern recognition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. Arnold, London.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Structures de données 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(arbres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kd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tables de hachage) pour un 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stockage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plus efficace : Bentley, J. L. (1957).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Multidimensional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binary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search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trees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used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for associative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searching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Communications of the ACM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18(9), 509-517.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Systèmes de recommandation 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Ricci, F.,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Rokach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L.,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Shapira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B. (2016).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Recommender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Systems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Handbook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Springer, 2ed.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Aggarwal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C. C. (2016).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Recommender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Systems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. Springer.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err="1" smtClean="0">
                <a:solidFill>
                  <a:schemeClr val="tx1">
                    <a:lumMod val="50000"/>
                  </a:schemeClr>
                </a:solidFill>
              </a:rPr>
              <a:t>kNN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Aha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D. W. (1997).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Special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issue on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lazy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learning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Artificial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 Intelligence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Review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11(1-5), 7-423.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Méthodes de pondération :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Hechenbichler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K. &amp;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Schliep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K. (2006).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Weighted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k-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nearest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neighbor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techniques and ordinal classification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. In SFB 386.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Discussion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paper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399.</a:t>
            </a:r>
            <a:endParaRPr lang="fr-FR" sz="16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○ ○ ○ ● </a:t>
            </a:r>
            <a:r>
              <a:rPr lang="fr-FR" sz="1800" dirty="0" smtClean="0">
                <a:solidFill>
                  <a:schemeClr val="tx1"/>
                </a:solidFill>
              </a:rPr>
              <a:t>Points clés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Objectifs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contenu 4"/>
              <p:cNvSpPr txBox="1">
                <a:spLocks/>
              </p:cNvSpPr>
              <p:nvPr/>
            </p:nvSpPr>
            <p:spPr>
              <a:xfrm>
                <a:off x="195400" y="3829201"/>
                <a:ext cx="5667015" cy="202179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Objectifs :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Implémenter l’algorithme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plus proches voisins ;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Calculer distances et similarités pour différents types de représentations de données ;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Définir la frontière de décision de l’algorithme des plus proches voisins.</a:t>
                </a:r>
              </a:p>
            </p:txBody>
          </p:sp>
        </mc:Choice>
        <mc:Fallback xmlns="">
          <p:sp>
            <p:nvSpPr>
              <p:cNvPr id="2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829201"/>
                <a:ext cx="5667015" cy="2021797"/>
              </a:xfrm>
              <a:prstGeom prst="rect">
                <a:avLst/>
              </a:prstGeom>
              <a:blipFill>
                <a:blip r:embed="rId3"/>
                <a:stretch>
                  <a:fillRect l="-215" t="-602" b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195400" y="793908"/>
            <a:ext cx="5465019" cy="2683517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>
                <a:solidFill>
                  <a:schemeClr val="tx1"/>
                </a:solidFill>
              </a:rPr>
              <a:t>Au-delà des réseaux de neurones.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sz="1600" b="0" dirty="0" smtClean="0">
                <a:solidFill>
                  <a:schemeClr val="tx1"/>
                </a:solidFill>
              </a:rPr>
              <a:t>Un réseau de neurones artificiels est un modèle </a:t>
            </a:r>
            <a:r>
              <a:rPr lang="fr-FR" sz="1600" b="0" i="1" dirty="0" smtClean="0">
                <a:solidFill>
                  <a:schemeClr val="tx1"/>
                </a:solidFill>
              </a:rPr>
              <a:t>paramétrique</a:t>
            </a:r>
            <a:r>
              <a:rPr lang="fr-FR" sz="1600" b="0" dirty="0" smtClean="0">
                <a:solidFill>
                  <a:schemeClr val="tx1"/>
                </a:solidFill>
              </a:rPr>
              <a:t> complexe (</a:t>
            </a:r>
            <a:r>
              <a:rPr lang="fr-FR" sz="1600" dirty="0" smtClean="0">
                <a:solidFill>
                  <a:schemeClr val="accent2">
                    <a:lumMod val="75000"/>
                  </a:schemeClr>
                </a:solidFill>
              </a:rPr>
              <a:t>cf. C6</a:t>
            </a:r>
            <a:r>
              <a:rPr lang="fr-FR" sz="1600" b="0" dirty="0" smtClean="0">
                <a:solidFill>
                  <a:schemeClr val="tx1"/>
                </a:solidFill>
              </a:rPr>
              <a:t>).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sz="1600" b="0" dirty="0" smtClean="0">
                <a:solidFill>
                  <a:schemeClr val="tx1"/>
                </a:solidFill>
              </a:rPr>
              <a:t>La méthode des plus proches voisins (</a:t>
            </a:r>
            <a:r>
              <a:rPr lang="fr-FR" sz="1600" b="0" i="1" dirty="0" err="1" smtClean="0">
                <a:solidFill>
                  <a:schemeClr val="tx1"/>
                </a:solidFill>
              </a:rPr>
              <a:t>Nearest</a:t>
            </a:r>
            <a:r>
              <a:rPr lang="fr-FR" sz="1600" b="0" i="1" dirty="0" smtClean="0">
                <a:solidFill>
                  <a:schemeClr val="tx1"/>
                </a:solidFill>
              </a:rPr>
              <a:t> Neighbors</a:t>
            </a:r>
            <a:r>
              <a:rPr lang="fr-FR" sz="1600" b="0" dirty="0" smtClean="0">
                <a:solidFill>
                  <a:schemeClr val="tx1"/>
                </a:solidFill>
              </a:rPr>
              <a:t> - NN) est un algorithme </a:t>
            </a:r>
            <a:r>
              <a:rPr lang="fr-FR" sz="1600" b="0" i="1" dirty="0" smtClean="0">
                <a:solidFill>
                  <a:schemeClr val="tx1"/>
                </a:solidFill>
              </a:rPr>
              <a:t>non paramétrique </a:t>
            </a:r>
            <a:r>
              <a:rPr lang="fr-FR" sz="1600" b="0" dirty="0" smtClean="0">
                <a:solidFill>
                  <a:schemeClr val="tx1"/>
                </a:solidFill>
              </a:rPr>
              <a:t>simple qui repose sur le principe 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600" b="0" dirty="0" smtClean="0">
                <a:solidFill>
                  <a:schemeClr val="tx1"/>
                </a:solidFill>
              </a:rPr>
              <a:t>« Dis moi qui sont tes </a:t>
            </a:r>
            <a:r>
              <a:rPr lang="fr-FR" sz="1600" dirty="0" smtClean="0">
                <a:solidFill>
                  <a:srgbClr val="7030A0"/>
                </a:solidFill>
              </a:rPr>
              <a:t>voisins</a:t>
            </a:r>
            <a:r>
              <a:rPr lang="fr-FR" sz="1600" b="0" dirty="0" smtClean="0">
                <a:solidFill>
                  <a:schemeClr val="tx1"/>
                </a:solidFill>
              </a:rPr>
              <a:t> et je te dirai qui tu </a:t>
            </a:r>
            <a:r>
              <a:rPr lang="fr-FR" sz="1600" dirty="0" smtClean="0">
                <a:solidFill>
                  <a:srgbClr val="7030A0"/>
                </a:solidFill>
              </a:rPr>
              <a:t>es</a:t>
            </a:r>
            <a:r>
              <a:rPr lang="fr-FR" sz="1600" b="0" dirty="0" smtClean="0">
                <a:solidFill>
                  <a:schemeClr val="tx1"/>
                </a:solidFill>
              </a:rPr>
              <a:t> ! ».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sz="1600" b="0" dirty="0" smtClean="0">
                <a:solidFill>
                  <a:schemeClr val="tx1"/>
                </a:solidFill>
              </a:rPr>
              <a:t>Il n’existe pas de phase d’apprentissage et l’algorithme ne construit pas de modèle prédictif </a:t>
            </a:r>
            <a:r>
              <a:rPr lang="fr-FR" sz="16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fr-FR" sz="1600" b="0" dirty="0" smtClean="0">
                <a:solidFill>
                  <a:schemeClr val="tx1"/>
                </a:solidFill>
              </a:rPr>
              <a:t> </a:t>
            </a:r>
            <a:r>
              <a:rPr lang="fr-FR" sz="1600" b="0" i="1" dirty="0" err="1" smtClean="0">
                <a:solidFill>
                  <a:schemeClr val="tx1"/>
                </a:solidFill>
              </a:rPr>
              <a:t>Lazy</a:t>
            </a:r>
            <a:r>
              <a:rPr lang="fr-FR" sz="1600" b="0" i="1" dirty="0" smtClean="0">
                <a:solidFill>
                  <a:schemeClr val="tx1"/>
                </a:solidFill>
              </a:rPr>
              <a:t> Learning.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-5" t="17932" r="65675" b="2064"/>
          <a:stretch/>
        </p:blipFill>
        <p:spPr>
          <a:xfrm>
            <a:off x="5660419" y="1043269"/>
            <a:ext cx="3348000" cy="208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66791" t="16554" r="1102" b="682"/>
          <a:stretch/>
        </p:blipFill>
        <p:spPr>
          <a:xfrm>
            <a:off x="5775150" y="3637181"/>
            <a:ext cx="3132000" cy="2160000"/>
          </a:xfrm>
          <a:prstGeom prst="rect">
            <a:avLst/>
          </a:prstGeom>
        </p:spPr>
      </p:pic>
      <p:sp>
        <p:nvSpPr>
          <p:cNvPr id="6" name="Flèche vers le bas 5"/>
          <p:cNvSpPr/>
          <p:nvPr/>
        </p:nvSpPr>
        <p:spPr>
          <a:xfrm>
            <a:off x="7089049" y="3219007"/>
            <a:ext cx="504202" cy="41817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839315" y="784001"/>
                <a:ext cx="990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m:t>●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FR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█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15" y="784001"/>
                <a:ext cx="9902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6850052" y="1219737"/>
            <a:ext cx="694650" cy="351426"/>
            <a:chOff x="6850052" y="1219737"/>
            <a:chExt cx="694650" cy="351426"/>
          </a:xfrm>
        </p:grpSpPr>
        <p:cxnSp>
          <p:nvCxnSpPr>
            <p:cNvPr id="13" name="Connecteur droit 12"/>
            <p:cNvCxnSpPr/>
            <p:nvPr/>
          </p:nvCxnSpPr>
          <p:spPr>
            <a:xfrm flipH="1">
              <a:off x="6858000" y="1464885"/>
              <a:ext cx="329509" cy="840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32" idx="6"/>
              <a:endCxn id="7" idx="2"/>
            </p:cNvCxnSpPr>
            <p:nvPr/>
          </p:nvCxnSpPr>
          <p:spPr>
            <a:xfrm>
              <a:off x="7119497" y="1271403"/>
              <a:ext cx="90743" cy="146845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>
              <a:stCxn id="36" idx="4"/>
            </p:cNvCxnSpPr>
            <p:nvPr/>
          </p:nvCxnSpPr>
          <p:spPr>
            <a:xfrm flipH="1">
              <a:off x="7249783" y="1376872"/>
              <a:ext cx="243253" cy="6719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>
              <a:spLocks noChangeAspect="1"/>
            </p:cNvSpPr>
            <p:nvPr/>
          </p:nvSpPr>
          <p:spPr>
            <a:xfrm rot="3960000">
              <a:off x="7081515" y="1219737"/>
              <a:ext cx="54000" cy="5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llipse 34"/>
            <p:cNvSpPr>
              <a:spLocks noChangeAspect="1"/>
            </p:cNvSpPr>
            <p:nvPr/>
          </p:nvSpPr>
          <p:spPr>
            <a:xfrm rot="3960000">
              <a:off x="6850052" y="1517163"/>
              <a:ext cx="54000" cy="54000"/>
            </a:xfrm>
            <a:prstGeom prst="ellipse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/>
            <p:cNvSpPr>
              <a:spLocks noChangeAspect="1"/>
            </p:cNvSpPr>
            <p:nvPr/>
          </p:nvSpPr>
          <p:spPr>
            <a:xfrm rot="3960000">
              <a:off x="7490702" y="1338890"/>
              <a:ext cx="54000" cy="5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>
              <a:spLocks noChangeAspect="1"/>
            </p:cNvSpPr>
            <p:nvPr/>
          </p:nvSpPr>
          <p:spPr>
            <a:xfrm rot="3240000">
              <a:off x="7195400" y="1411373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7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Diagramme de </a:t>
            </a:r>
            <a:r>
              <a:rPr lang="fr-FR" sz="1800" dirty="0" err="1" smtClean="0">
                <a:solidFill>
                  <a:schemeClr val="tx1"/>
                </a:solidFill>
              </a:rPr>
              <a:t>Voronoï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93908"/>
                <a:ext cx="8620973" cy="172838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 jeu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 étiquetées et une distance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algorithme du plus proche voisin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l’algorithme consistant à étiqueter une nouvelle observation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 l’étiquette du point du jeu d’entraînement qui en est la plus proche 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func>
                          <m:func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∈⟦1,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⟧</m:t>
                                </m:r>
                              </m:sub>
                            </m:sSub>
                          </m:fName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93908"/>
                <a:ext cx="8620973" cy="1728384"/>
              </a:xfrm>
              <a:blipFill>
                <a:blip r:embed="rId3"/>
                <a:stretch>
                  <a:fillRect l="-141" t="-704" b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216" y="2620553"/>
            <a:ext cx="3839895" cy="1886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195400" y="4357984"/>
                <a:ext cx="8620973" cy="226712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Définition 2.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Soient un espace métrique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muni de la distance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et un ensemble fini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d’éléments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. Étant donné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un élément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(appelé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germe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), on appelle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cellule de </a:t>
                </a:r>
                <a:r>
                  <a:rPr lang="fr-FR" sz="1600" b="0" i="1" dirty="0" err="1" smtClean="0">
                    <a:solidFill>
                      <a:schemeClr val="tx1"/>
                    </a:solidFill>
                  </a:rPr>
                  <a:t>Voronoï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l’ensemble défini par :</a:t>
                </a:r>
              </a:p>
              <a:p>
                <a:pPr marL="0" indent="0" algn="ctr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Vor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|∀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Vor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convexe et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Vor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forme une partition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appelée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diagramme de </a:t>
                </a:r>
                <a:r>
                  <a:rPr lang="fr-FR" sz="1600" b="0" i="1" dirty="0" err="1" smtClean="0">
                    <a:solidFill>
                      <a:schemeClr val="tx1"/>
                    </a:solidFill>
                  </a:rPr>
                  <a:t>Voronoï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2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Vor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357984"/>
                <a:ext cx="8620973" cy="2267121"/>
              </a:xfrm>
              <a:prstGeom prst="rect">
                <a:avLst/>
              </a:prstGeom>
              <a:blipFill>
                <a:blip r:embed="rId5"/>
                <a:stretch>
                  <a:fillRect b="-15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4"/>
              <p:cNvSpPr txBox="1">
                <a:spLocks/>
              </p:cNvSpPr>
              <p:nvPr/>
            </p:nvSpPr>
            <p:spPr>
              <a:xfrm>
                <a:off x="195400" y="2453298"/>
                <a:ext cx="4786798" cy="122959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L’algorithme créé une partition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parties. La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-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ème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de ces parties est l’ensemble des points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dont le plus proche voisin dans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453298"/>
                <a:ext cx="4786798" cy="1229594"/>
              </a:xfrm>
              <a:prstGeom prst="rect">
                <a:avLst/>
              </a:prstGeom>
              <a:blipFill>
                <a:blip r:embed="rId6"/>
                <a:stretch>
                  <a:fillRect r="-764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118174" y="3860573"/>
                <a:ext cx="29836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Ex. : </a:t>
                </a:r>
                <a:r>
                  <a:rPr lang="en-US" sz="1400" dirty="0" err="1" smtClean="0"/>
                  <a:t>Diagramme</a:t>
                </a:r>
                <a:r>
                  <a:rPr lang="en-US" sz="1400" dirty="0" smtClean="0"/>
                  <a:t> de </a:t>
                </a:r>
                <a:r>
                  <a:rPr lang="en-US" sz="1400" dirty="0" err="1" smtClean="0"/>
                  <a:t>Voronoï</a:t>
                </a:r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/>
                  <a:t>, distance </a:t>
                </a:r>
                <a:r>
                  <a:rPr lang="en-US" sz="1400" dirty="0" err="1" smtClean="0"/>
                  <a:t>euclidienne</a:t>
                </a:r>
                <a:r>
                  <a:rPr lang="en-US" sz="1400" dirty="0" smtClean="0"/>
                  <a:t>.                         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74" y="3860573"/>
                <a:ext cx="2983663" cy="523220"/>
              </a:xfrm>
              <a:prstGeom prst="rect">
                <a:avLst/>
              </a:prstGeom>
              <a:blipFill>
                <a:blip r:embed="rId7"/>
                <a:stretch>
                  <a:fillRect l="-61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6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28" y="1327028"/>
            <a:ext cx="6015103" cy="295509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Diagramme de </a:t>
            </a:r>
            <a:r>
              <a:rPr lang="fr-FR" sz="1800" dirty="0" err="1" smtClean="0">
                <a:solidFill>
                  <a:schemeClr val="tx1"/>
                </a:solidFill>
              </a:rPr>
              <a:t>Voronoï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195400" y="793908"/>
            <a:ext cx="8620973" cy="40597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fr-FR" b="0" dirty="0" smtClean="0">
                <a:solidFill>
                  <a:schemeClr val="tx1"/>
                </a:solidFill>
              </a:rPr>
              <a:t>Algorithme du plus proche voisin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intérêt 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46676" y="2907460"/>
            <a:ext cx="155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Ex.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Frontière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 de decision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4"/>
              <p:cNvSpPr txBox="1">
                <a:spLocks/>
              </p:cNvSpPr>
              <p:nvPr/>
            </p:nvSpPr>
            <p:spPr>
              <a:xfrm>
                <a:off x="195400" y="4375076"/>
                <a:ext cx="8620973" cy="2492119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Partition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en autant de parties qu’il existe d’étiquettes distinctes dans le jeu d’entraînement.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La partie correspondant à l’étiquette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l’union des cellules de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Voronoï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correspondant à une observation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étiquetée par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𝒴</m:t>
                          </m:r>
                        </m:sub>
                        <m:sup/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argmin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⟦"/>
                                          <m:endChr m:val="⟧"/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fr-FR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</m:fName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sup>
                          </m:s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1600" b="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Conduit à une </a:t>
                </a:r>
                <a:r>
                  <a:rPr lang="fr-FR" sz="16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frontière de décision </a:t>
                </a:r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plus </a:t>
                </a:r>
                <a:r>
                  <a:rPr lang="fr-FR" sz="16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complexe</a:t>
                </a:r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qu’un algorithme paramétrique linéaire.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Très sensible au bruit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mal étiquetée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Vor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mal étiquetés.</a:t>
                </a:r>
              </a:p>
              <a:p>
                <a:pPr>
                  <a:buFontTx/>
                  <a:buChar char="-"/>
                </a:pPr>
                <a:endParaRPr lang="fr-FR" sz="16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375076"/>
                <a:ext cx="8620973" cy="2492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121" y="1317910"/>
            <a:ext cx="5945514" cy="29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Algorithme </a:t>
            </a:r>
            <a:r>
              <a:rPr lang="fr-FR" sz="1800" dirty="0" err="1" smtClean="0">
                <a:solidFill>
                  <a:schemeClr val="tx1"/>
                </a:solidFill>
              </a:rPr>
              <a:t>kNN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93908"/>
                <a:ext cx="8701711" cy="3106325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3 (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kNN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 jeu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 étiquetées, une distance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 paramètre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kNN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l’algorithme qui étiquette une nouvelle observation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fonction des étiquettes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points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dont elle est la plus proche. En notant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l’ensemble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plus proches voisins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dans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applique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=⟦1,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(classification), 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vote de la majorité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∈⟦1,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⟧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𝒱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(régression), la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moyenne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des étiquettes 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93908"/>
                <a:ext cx="8701711" cy="3106325"/>
              </a:xfrm>
              <a:blipFill>
                <a:blip r:embed="rId3"/>
                <a:stretch>
                  <a:fillRect l="-140" t="-392" r="-210" b="-1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50" y="4174894"/>
            <a:ext cx="4368701" cy="216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4"/>
              <p:cNvSpPr txBox="1">
                <a:spLocks/>
              </p:cNvSpPr>
              <p:nvPr/>
            </p:nvSpPr>
            <p:spPr>
              <a:xfrm>
                <a:off x="195400" y="3960093"/>
                <a:ext cx="4357050" cy="2006408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sur le </a:t>
                </a:r>
                <a:r>
                  <a:rPr lang="fr-FR" sz="1600" dirty="0" err="1" smtClean="0">
                    <a:solidFill>
                      <a:schemeClr val="tx1"/>
                    </a:solidFill>
                  </a:rPr>
                  <a:t>kNN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>
                  <a:buFontTx/>
                  <a:buChar char="-"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C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ombine les « opinions » des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voisins de l’observation qu’on cherche à étiqueter.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xemple d’apprentissage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non paramétrique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: la fonction de décision n’est pas analytique.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La frontière de décision est linéaire par morceaux.</a:t>
                </a:r>
              </a:p>
            </p:txBody>
          </p:sp>
        </mc:Choice>
        <mc:Fallback xmlns="">
          <p:sp>
            <p:nvSpPr>
              <p:cNvPr id="13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960093"/>
                <a:ext cx="4357050" cy="2006408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509997" y="5850935"/>
                <a:ext cx="2352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</a:rPr>
                  <a:t>Ex. :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Frontière</a:t>
                </a:r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</a:rPr>
                  <a:t> de decision avec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400" b="1" dirty="0" smtClean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→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997" y="5850935"/>
                <a:ext cx="2352452" cy="523220"/>
              </a:xfrm>
              <a:prstGeom prst="rect">
                <a:avLst/>
              </a:prstGeom>
              <a:blipFill>
                <a:blip r:embed="rId6"/>
                <a:stretch>
                  <a:fillRect l="-77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2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●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Algorithme </a:t>
            </a:r>
            <a:r>
              <a:rPr lang="fr-FR" sz="1800" dirty="0" err="1" smtClean="0">
                <a:solidFill>
                  <a:schemeClr val="tx1"/>
                </a:solidFill>
              </a:rPr>
              <a:t>kNN</a:t>
            </a:r>
            <a:r>
              <a:rPr lang="fr-FR" sz="1800" dirty="0" smtClean="0">
                <a:solidFill>
                  <a:schemeClr val="tx1"/>
                </a:solidFill>
              </a:rPr>
              <a:t> [* coquille code]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93908"/>
                <a:ext cx="5316637" cy="4071589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Comment choisir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?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petit </a:t>
                </a:r>
                <a:r>
                  <a:rPr lang="fr-FR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sous-apprentissage.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il y a un risque de sur-apprentissage. Le </a:t>
                </a:r>
                <a:r>
                  <a:rPr lang="fr-FR" b="0" dirty="0" err="1">
                    <a:solidFill>
                      <a:schemeClr val="tx1"/>
                    </a:solidFill>
                  </a:rPr>
                  <a:t>kNN</a:t>
                </a:r>
                <a:r>
                  <a:rPr lang="fr-FR" b="0" dirty="0">
                    <a:solidFill>
                      <a:schemeClr val="tx1"/>
                    </a:solidFill>
                  </a:rPr>
                  <a:t> prédit la classe majoritaire (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=⟦1,</m:t>
                    </m:r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) ou la moyenne (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peut être </a:t>
                </a:r>
                <a:r>
                  <a:rPr lang="fr-FR" b="0" dirty="0">
                    <a:solidFill>
                      <a:schemeClr val="tx1"/>
                    </a:solidFill>
                  </a:rPr>
                  <a:t>obtenu par validation croisée (</a:t>
                </a:r>
                <a:r>
                  <a:rPr lang="fr-FR" dirty="0">
                    <a:solidFill>
                      <a:schemeClr val="accent2">
                        <a:lumMod val="50000"/>
                      </a:schemeClr>
                    </a:solidFill>
                  </a:rPr>
                  <a:t>cf. 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C2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Heuristique </a:t>
                </a:r>
                <a:r>
                  <a:rPr lang="fr-FR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Un cas pratique à 3 étiquettes (</a:t>
                </a:r>
                <a:r>
                  <a:rPr lang="fr-FR" sz="1600" b="0" dirty="0" smtClean="0">
                    <a:solidFill>
                      <a:srgbClr val="FF0000"/>
                    </a:solidFill>
                  </a:rPr>
                  <a:t>●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rgbClr val="00B050"/>
                    </a:solidFill>
                  </a:rPr>
                  <a:t>●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:r>
                  <a:rPr lang="fr-FR" sz="1600" b="0" dirty="0">
                    <a:solidFill>
                      <a:srgbClr val="7030A0"/>
                    </a:solidFill>
                  </a:rPr>
                  <a:t>●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les frontières de décision sont régulières.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l’algorithme tente de faire rentrer tous les </a:t>
                </a:r>
                <a:r>
                  <a:rPr lang="fr-FR" sz="1600" b="0" dirty="0" smtClean="0">
                    <a:solidFill>
                      <a:srgbClr val="7030A0"/>
                    </a:solidFill>
                  </a:rPr>
                  <a:t>●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dans les zones </a:t>
                </a:r>
                <a:r>
                  <a:rPr lang="fr-FR" sz="1600" b="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█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etc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sur-apprentissage.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Autre cas : </a:t>
                </a:r>
                <a:r>
                  <a:rPr lang="fr-FR" sz="1600" b="0" dirty="0" err="1" smtClean="0">
                    <a:solidFill>
                      <a:schemeClr val="tx1"/>
                    </a:solidFill>
                    <a:hlinkClick r:id="rId3" action="ppaction://hlinkfile"/>
                  </a:rPr>
                  <a:t>Understanding</a:t>
                </a:r>
                <a:r>
                  <a:rPr lang="fr-FR" sz="1600" b="0" dirty="0" smtClean="0">
                    <a:solidFill>
                      <a:schemeClr val="tx1"/>
                    </a:solidFill>
                    <a:hlinkClick r:id="rId3" action="ppaction://hlinkfile"/>
                  </a:rPr>
                  <a:t> the </a:t>
                </a:r>
                <a:r>
                  <a:rPr lang="fr-FR" sz="1600" b="0" dirty="0" err="1" smtClean="0">
                    <a:solidFill>
                      <a:schemeClr val="tx1"/>
                    </a:solidFill>
                    <a:hlinkClick r:id="rId3" action="ppaction://hlinkfile"/>
                  </a:rPr>
                  <a:t>Bias</a:t>
                </a:r>
                <a:r>
                  <a:rPr lang="fr-FR" sz="1600" b="0" dirty="0" smtClean="0">
                    <a:solidFill>
                      <a:schemeClr val="tx1"/>
                    </a:solidFill>
                    <a:hlinkClick r:id="rId3" action="ppaction://hlinkfile"/>
                  </a:rPr>
                  <a:t>-Variance Tradeoff.html</a:t>
                </a:r>
                <a:endParaRPr lang="fr-FR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93908"/>
                <a:ext cx="5316637" cy="4071589"/>
              </a:xfrm>
              <a:blipFill>
                <a:blip r:embed="rId4"/>
                <a:stretch>
                  <a:fillRect l="-229" t="-299"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/>
          <a:srcRect l="67277" t="17946" r="1175" b="3552"/>
          <a:stretch/>
        </p:blipFill>
        <p:spPr>
          <a:xfrm>
            <a:off x="5717135" y="1311014"/>
            <a:ext cx="2964727" cy="1976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799228" y="1008403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28" y="1008403"/>
                <a:ext cx="8005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l="34608" t="17946" r="33841" b="3552"/>
          <a:stretch/>
        </p:blipFill>
        <p:spPr>
          <a:xfrm>
            <a:off x="5708588" y="3767902"/>
            <a:ext cx="2964727" cy="1976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90681" y="3489674"/>
                <a:ext cx="9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681" y="3489674"/>
                <a:ext cx="9487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ce réservé du contenu 4"/>
              <p:cNvSpPr txBox="1">
                <a:spLocks/>
              </p:cNvSpPr>
              <p:nvPr/>
            </p:nvSpPr>
            <p:spPr>
              <a:xfrm>
                <a:off x="195400" y="4960853"/>
                <a:ext cx="5521735" cy="1468762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Et le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coût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 ?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L’apprentissage consiste uniquement à stocker les données.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La procédure de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p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rédiction comporte deux étapes :</a:t>
                </a:r>
              </a:p>
              <a:p>
                <a:pPr lvl="1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Calcul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distances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O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𝑛𝑝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 lvl="1"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echerche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plus petites distances </a:t>
                </a:r>
                <a:r>
                  <a:rPr lang="fr-FR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O</m:t>
                    </m:r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func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960853"/>
                <a:ext cx="5521735" cy="1468762"/>
              </a:xfrm>
              <a:prstGeom prst="rect">
                <a:avLst/>
              </a:prstGeom>
              <a:blipFill>
                <a:blip r:embed="rId8"/>
                <a:stretch>
                  <a:fillRect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4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>
            <a:spLocks noChangeAspect="1"/>
          </p:cNvSpPr>
          <p:nvPr/>
        </p:nvSpPr>
        <p:spPr>
          <a:xfrm>
            <a:off x="7192353" y="1536072"/>
            <a:ext cx="1428086" cy="1426153"/>
          </a:xfrm>
          <a:prstGeom prst="ellipse">
            <a:avLst/>
          </a:prstGeom>
          <a:solidFill>
            <a:schemeClr val="accent2">
              <a:lumMod val="75000"/>
              <a:alpha val="19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err="1" smtClean="0">
                <a:solidFill>
                  <a:schemeClr val="tx1"/>
                </a:solidFill>
              </a:rPr>
              <a:t>kNN</a:t>
            </a:r>
            <a:r>
              <a:rPr lang="fr-FR" sz="1800" dirty="0" smtClean="0">
                <a:solidFill>
                  <a:schemeClr val="tx1"/>
                </a:solidFill>
              </a:rPr>
              <a:t> et variantes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4"/>
              <p:cNvSpPr txBox="1">
                <a:spLocks/>
              </p:cNvSpPr>
              <p:nvPr/>
            </p:nvSpPr>
            <p:spPr>
              <a:xfrm>
                <a:off x="195400" y="784380"/>
                <a:ext cx="6359224" cy="231675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4 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-voisins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 jeu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 étiquetées, une distance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 paramètre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algorithme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-voisins, l’algorithme qui étiquette une 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nouvelle observation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en fonction des étiquettes des points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=⟦1,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</a:t>
                </a:r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∈⟦1,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⟧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</a:t>
                </a:r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84380"/>
                <a:ext cx="6359224" cy="2316750"/>
              </a:xfrm>
              <a:prstGeom prst="rect">
                <a:avLst/>
              </a:prstGeom>
              <a:blipFill>
                <a:blip r:embed="rId3"/>
                <a:stretch>
                  <a:fillRect l="-192" t="-789" r="-192" b="-2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 txBox="1">
                <a:spLocks/>
              </p:cNvSpPr>
              <p:nvPr/>
            </p:nvSpPr>
            <p:spPr>
              <a:xfrm>
                <a:off x="195399" y="3118842"/>
                <a:ext cx="8701711" cy="209707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Remarques.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Pour tenir compte du fait que les voisins proches sont plus fiables pour la prédiction que ceux qui sont éloignés, on peut utiliser une pondération 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) avec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)/2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il faut une stratégie alternative.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En haute dimension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grand) cet algorithme souffre du 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fléau de la dimension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(</a:t>
                </a:r>
                <a:r>
                  <a:rPr lang="fr-FR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C10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) : tous les exemples seront loin de l’observation qu’on cherche à étiqueter.</a:t>
                </a:r>
                <a:endParaRPr lang="fr-FR" sz="1600" b="0" i="1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9" y="3118842"/>
                <a:ext cx="8701711" cy="2097074"/>
              </a:xfrm>
              <a:prstGeom prst="rect">
                <a:avLst/>
              </a:prstGeom>
              <a:blipFill>
                <a:blip r:embed="rId4"/>
                <a:stretch>
                  <a:fillRect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us 15"/>
          <p:cNvSpPr>
            <a:spLocks noChangeAspect="1"/>
          </p:cNvSpPr>
          <p:nvPr/>
        </p:nvSpPr>
        <p:spPr>
          <a:xfrm>
            <a:off x="7798396" y="2141148"/>
            <a:ext cx="216000" cy="216000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>
            <a:spLocks noChangeAspect="1"/>
          </p:cNvSpPr>
          <p:nvPr/>
        </p:nvSpPr>
        <p:spPr>
          <a:xfrm>
            <a:off x="7192353" y="1182899"/>
            <a:ext cx="108000" cy="108000"/>
          </a:xfrm>
          <a:prstGeom prst="ellipse">
            <a:avLst/>
          </a:prstGeom>
          <a:solidFill>
            <a:srgbClr val="C0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8411492" y="1968393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7689208" y="2269353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7084353" y="2397898"/>
            <a:ext cx="108000" cy="108000"/>
          </a:xfrm>
          <a:prstGeom prst="ellipse">
            <a:avLst/>
          </a:prstGeom>
          <a:solidFill>
            <a:srgbClr val="C0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8725464" y="2908225"/>
            <a:ext cx="108000" cy="108000"/>
          </a:xfrm>
          <a:prstGeom prst="ellipse">
            <a:avLst/>
          </a:prstGeom>
          <a:solidFill>
            <a:srgbClr val="C0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/>
          <p:cNvCxnSpPr/>
          <p:nvPr/>
        </p:nvCxnSpPr>
        <p:spPr>
          <a:xfrm>
            <a:off x="7033189" y="3460185"/>
            <a:ext cx="1768979" cy="0"/>
          </a:xfrm>
          <a:prstGeom prst="line">
            <a:avLst/>
          </a:prstGeom>
          <a:ln w="15875">
            <a:solidFill>
              <a:schemeClr val="bg1">
                <a:lumMod val="65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Distances et similarités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83517"/>
                <a:ext cx="6085759" cy="168324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Définition 5.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Étant donné un ensemble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distance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toute fonction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vérifiant les propriétés suivantes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Séparation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=0⇔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Symétrie :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∀(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Inégalité triangulaire :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83517"/>
                <a:ext cx="6085759" cy="1683243"/>
              </a:xfr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4"/>
              <p:cNvSpPr txBox="1">
                <a:spLocks/>
              </p:cNvSpPr>
              <p:nvPr/>
            </p:nvSpPr>
            <p:spPr>
              <a:xfrm>
                <a:off x="195398" y="2536534"/>
                <a:ext cx="6718149" cy="2258785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Définition 6.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Étant donné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fixé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), on appelle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distance de Minkowski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la distance définie par 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ts val="1900"/>
                  </a:lnSpc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)↦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ts val="1900"/>
                  </a:lnSpc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lnSpc>
                    <a:spcPts val="19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distance de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Manhattan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ts val="19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distance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euclidienne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ts val="19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(ou de Tchebychev)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∈⟦1,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⟧</m:t>
                            </m:r>
                          </m:lim>
                        </m:limLow>
                      </m:fName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8" y="2536534"/>
                <a:ext cx="6718149" cy="2258785"/>
              </a:xfrm>
              <a:prstGeom prst="rect">
                <a:avLst/>
              </a:prstGeom>
              <a:blipFill>
                <a:blip r:embed="rId4"/>
                <a:stretch>
                  <a:fillRect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lus 14"/>
          <p:cNvSpPr>
            <a:spLocks noChangeAspect="1"/>
          </p:cNvSpPr>
          <p:nvPr/>
        </p:nvSpPr>
        <p:spPr>
          <a:xfrm>
            <a:off x="7251466" y="3350340"/>
            <a:ext cx="216000" cy="216000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>
            <a:spLocks noChangeAspect="1"/>
          </p:cNvSpPr>
          <p:nvPr/>
        </p:nvSpPr>
        <p:spPr>
          <a:xfrm>
            <a:off x="8465863" y="1692556"/>
            <a:ext cx="216000" cy="216000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8573862" y="1606605"/>
            <a:ext cx="1" cy="2100885"/>
          </a:xfrm>
          <a:prstGeom prst="line">
            <a:avLst/>
          </a:prstGeom>
          <a:ln w="15875">
            <a:solidFill>
              <a:schemeClr val="bg1">
                <a:lumMod val="65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e libre 19"/>
          <p:cNvSpPr/>
          <p:nvPr/>
        </p:nvSpPr>
        <p:spPr>
          <a:xfrm>
            <a:off x="7367155" y="1797627"/>
            <a:ext cx="1215736" cy="1662546"/>
          </a:xfrm>
          <a:custGeom>
            <a:avLst/>
            <a:gdLst>
              <a:gd name="connsiteX0" fmla="*/ 0 w 1215736"/>
              <a:gd name="connsiteY0" fmla="*/ 1662546 h 1662546"/>
              <a:gd name="connsiteX1" fmla="*/ 1194954 w 1215736"/>
              <a:gd name="connsiteY1" fmla="*/ 1652155 h 1662546"/>
              <a:gd name="connsiteX2" fmla="*/ 1215736 w 1215736"/>
              <a:gd name="connsiteY2" fmla="*/ 0 h 1662546"/>
              <a:gd name="connsiteX3" fmla="*/ 1215736 w 1215736"/>
              <a:gd name="connsiteY3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736" h="1662546">
                <a:moveTo>
                  <a:pt x="0" y="1662546"/>
                </a:moveTo>
                <a:lnTo>
                  <a:pt x="1194954" y="1652155"/>
                </a:lnTo>
                <a:lnTo>
                  <a:pt x="1215736" y="0"/>
                </a:lnTo>
                <a:lnTo>
                  <a:pt x="1215736" y="0"/>
                </a:lnTo>
              </a:path>
            </a:pathLst>
          </a:custGeom>
          <a:noFill/>
          <a:ln w="19050">
            <a:solidFill>
              <a:srgbClr val="C00000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599456" y="3427278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56" y="3427278"/>
                <a:ext cx="79919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090533" y="1804567"/>
            <a:ext cx="1768979" cy="0"/>
          </a:xfrm>
          <a:prstGeom prst="line">
            <a:avLst/>
          </a:prstGeom>
          <a:ln w="15875">
            <a:solidFill>
              <a:schemeClr val="bg1">
                <a:lumMod val="65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7355233" y="1573455"/>
            <a:ext cx="1" cy="2100885"/>
          </a:xfrm>
          <a:prstGeom prst="line">
            <a:avLst/>
          </a:prstGeom>
          <a:ln w="15875">
            <a:solidFill>
              <a:schemeClr val="bg1">
                <a:lumMod val="65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20" idx="0"/>
            <a:endCxn id="20" idx="2"/>
          </p:cNvCxnSpPr>
          <p:nvPr/>
        </p:nvCxnSpPr>
        <p:spPr>
          <a:xfrm flipV="1">
            <a:off x="7367155" y="1797627"/>
            <a:ext cx="1215736" cy="1662546"/>
          </a:xfrm>
          <a:prstGeom prst="line">
            <a:avLst/>
          </a:prstGeom>
          <a:ln w="19050">
            <a:solidFill>
              <a:schemeClr val="accent1">
                <a:lumMod val="75000"/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 rot="-3180000">
                <a:off x="7433747" y="2233300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180000">
                <a:off x="7433747" y="2233300"/>
                <a:ext cx="79919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>
            <a:off x="6890852" y="1797627"/>
            <a:ext cx="0" cy="1629651"/>
          </a:xfrm>
          <a:prstGeom prst="line">
            <a:avLst/>
          </a:prstGeom>
          <a:ln w="19050">
            <a:solidFill>
              <a:schemeClr val="accent4">
                <a:lumMod val="75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6446794" y="1379230"/>
                <a:ext cx="887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94" y="1379230"/>
                <a:ext cx="88735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space réservé du contenu 4"/>
              <p:cNvSpPr txBox="1">
                <a:spLocks/>
              </p:cNvSpPr>
              <p:nvPr/>
            </p:nvSpPr>
            <p:spPr>
              <a:xfrm>
                <a:off x="195398" y="4753755"/>
                <a:ext cx="8800437" cy="2125928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900"/>
                  </a:lnSpc>
                  <a:buNone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Dém. : On pose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fName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 Alors </a:t>
                </a: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et donc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et donc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et on a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avec égalité au maximum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fois.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nary>
                    <m:sSup>
                      <m:sSup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Donc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et comme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on a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1600" b="0" i="0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fr-FR" sz="1600" b="0" i="0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16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sz="16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□</a:t>
                </a:r>
                <a:endParaRPr lang="fr-FR" sz="1600" b="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600" b="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8" y="4753755"/>
                <a:ext cx="8800437" cy="2125928"/>
              </a:xfrm>
              <a:prstGeom prst="rect">
                <a:avLst/>
              </a:prstGeom>
              <a:blipFill>
                <a:blip r:embed="rId8"/>
                <a:stretch>
                  <a:fillRect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62" y="3003294"/>
            <a:ext cx="2614977" cy="1438237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Distances et similarités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83517"/>
                <a:ext cx="8616091" cy="2360351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appliquer le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kNN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on peut substituer à la notion de distance celle </a:t>
                </a:r>
                <a:r>
                  <a:rPr lang="fr-FR" dirty="0" smtClean="0">
                    <a:solidFill>
                      <a:schemeClr val="tx1">
                        <a:lumMod val="50000"/>
                      </a:schemeClr>
                    </a:solidFill>
                  </a:rPr>
                  <a:t>de similarité.</a:t>
                </a:r>
                <a:endParaRPr lang="fr-FR" sz="16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7.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similarité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toute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qui est d’autant plus grande que les deux éléments de </a:t>
                </a:r>
                <a:r>
                  <a:rPr lang="fr-F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𝒳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qu’elle compare sont semblables.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Toute distance peut être transformée en similarité : ex. 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Le coefficient de corrélation est une similarité sur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On parle parfois de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similarité cosinus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83517"/>
                <a:ext cx="8616091" cy="2360351"/>
              </a:xfrm>
              <a:blipFill>
                <a:blip r:embed="rId4"/>
                <a:stretch>
                  <a:fillRect l="-142" t="-775" b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space réservé du contenu 4"/>
              <p:cNvSpPr txBox="1">
                <a:spLocks/>
              </p:cNvSpPr>
              <p:nvPr/>
            </p:nvSpPr>
            <p:spPr>
              <a:xfrm>
                <a:off x="195400" y="3254764"/>
                <a:ext cx="5837931" cy="3282655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8.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coefficient de corrélation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(ou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corrélation de Pearson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entre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valeur :</a:t>
                </a: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〈</m:t>
                          </m:r>
                          <m:sSup>
                            <m:s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〉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ù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les vecteurs obtenus en leur retranchant la moyenne de leurs coordonnées.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 :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La notion de produit scalaire sur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peut être étendue à celle de noyau sur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C9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19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254764"/>
                <a:ext cx="5837931" cy="3282655"/>
              </a:xfrm>
              <a:prstGeom prst="rect">
                <a:avLst/>
              </a:prstGeom>
              <a:blipFill>
                <a:blip r:embed="rId5"/>
                <a:stretch>
                  <a:fillRect l="-209" t="-558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/>
          <a:srcRect l="-1" t="-1" r="65351" b="63184"/>
          <a:stretch/>
        </p:blipFill>
        <p:spPr>
          <a:xfrm>
            <a:off x="7388851" y="4371171"/>
            <a:ext cx="1152000" cy="612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/>
          <a:srcRect l="-1" t="37007" r="65351" b="32675"/>
          <a:stretch/>
        </p:blipFill>
        <p:spPr>
          <a:xfrm>
            <a:off x="6326940" y="5384986"/>
            <a:ext cx="1152000" cy="504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/>
          <a:srcRect l="-1" t="64076" r="65351" b="7773"/>
          <a:stretch/>
        </p:blipFill>
        <p:spPr>
          <a:xfrm>
            <a:off x="7528514" y="5364794"/>
            <a:ext cx="1152000" cy="4680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7313735" y="4441688"/>
            <a:ext cx="870856" cy="1720586"/>
          </a:xfrm>
          <a:prstGeom prst="straightConnector1">
            <a:avLst/>
          </a:prstGeom>
          <a:ln w="22225">
            <a:solidFill>
              <a:schemeClr val="accent2">
                <a:lumMod val="75000"/>
                <a:alpha val="6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7311917" y="5080876"/>
            <a:ext cx="1585194" cy="1082330"/>
          </a:xfrm>
          <a:prstGeom prst="straightConnector1">
            <a:avLst/>
          </a:prstGeom>
          <a:ln w="22225">
            <a:solidFill>
              <a:schemeClr val="accent2">
                <a:lumMod val="75000"/>
                <a:alpha val="6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6531188" y="4921163"/>
            <a:ext cx="779821" cy="1230107"/>
          </a:xfrm>
          <a:prstGeom prst="straightConnector1">
            <a:avLst/>
          </a:prstGeom>
          <a:ln w="22225">
            <a:solidFill>
              <a:schemeClr val="accent2">
                <a:lumMod val="75000"/>
                <a:alpha val="6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e libre 22"/>
          <p:cNvSpPr/>
          <p:nvPr/>
        </p:nvSpPr>
        <p:spPr>
          <a:xfrm>
            <a:off x="7940751" y="4932141"/>
            <a:ext cx="522515" cy="452845"/>
          </a:xfrm>
          <a:custGeom>
            <a:avLst/>
            <a:gdLst>
              <a:gd name="connsiteX0" fmla="*/ 522515 w 522515"/>
              <a:gd name="connsiteY0" fmla="*/ 452845 h 452845"/>
              <a:gd name="connsiteX1" fmla="*/ 313509 w 522515"/>
              <a:gd name="connsiteY1" fmla="*/ 182880 h 452845"/>
              <a:gd name="connsiteX2" fmla="*/ 0 w 522515"/>
              <a:gd name="connsiteY2" fmla="*/ 0 h 45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452845">
                <a:moveTo>
                  <a:pt x="522515" y="452845"/>
                </a:moveTo>
                <a:cubicBezTo>
                  <a:pt x="461555" y="355599"/>
                  <a:pt x="400595" y="258354"/>
                  <a:pt x="313509" y="182880"/>
                </a:cubicBezTo>
                <a:cubicBezTo>
                  <a:pt x="226423" y="107406"/>
                  <a:pt x="113211" y="53703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8155057" y="4790314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057" y="4790314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/>
          <p:cNvSpPr txBox="1"/>
          <p:nvPr/>
        </p:nvSpPr>
        <p:spPr>
          <a:xfrm>
            <a:off x="6115311" y="6248733"/>
            <a:ext cx="265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Ex. </a:t>
            </a:r>
            <a:r>
              <a:rPr lang="en-US" sz="1400" dirty="0" err="1" smtClean="0"/>
              <a:t>SimCos</a:t>
            </a:r>
            <a:r>
              <a:rPr lang="en-US" sz="1400" dirty="0" smtClean="0"/>
              <a:t> pour des signatures.</a:t>
            </a:r>
            <a:endParaRPr lang="en-US" sz="1400" dirty="0"/>
          </a:p>
        </p:txBody>
      </p:sp>
      <p:sp>
        <p:nvSpPr>
          <p:cNvPr id="27" name="Flèche vers le bas 26"/>
          <p:cNvSpPr/>
          <p:nvPr/>
        </p:nvSpPr>
        <p:spPr>
          <a:xfrm>
            <a:off x="7607686" y="4075595"/>
            <a:ext cx="280811" cy="315121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  <a:alpha val="41000"/>
                </a:schemeClr>
              </a:gs>
              <a:gs pos="100000">
                <a:schemeClr val="accent2">
                  <a:lumMod val="75000"/>
                  <a:alpha val="3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880932" y="3993880"/>
                <a:ext cx="929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932" y="3993880"/>
                <a:ext cx="9294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9534</TotalTime>
  <Words>3657</Words>
  <Application>Microsoft Office PowerPoint</Application>
  <PresentationFormat>Affichage à l'écran (4:3)</PresentationFormat>
  <Paragraphs>200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Méthode des plus proches voisins ● ○ ○ ○ ○ ○ ○ ○ ○ ○ ○ ○ Objectifs</vt:lpstr>
      <vt:lpstr>Méthode des plus proches voisins ○ ● ○ ○ ○ ○ ○ ○ ○ ○ ○ ○ Diagramme de Voronoï</vt:lpstr>
      <vt:lpstr>Méthode des plus proches voisins ○ ○ ● ○ ○ ○ ○ ○ ○ ○ ○ ○ Diagramme de Voronoï</vt:lpstr>
      <vt:lpstr>Méthode des plus proches voisins ○ ○ ○ ● ○ ○ ○ ○ ○ ○ ○ ○ Algorithme kNN</vt:lpstr>
      <vt:lpstr>Méthode des plus proches voisins ○ ○ ○ ○ ● ○ ○ ○ ○ ○ ○ ○ Algorithme kNN [* coquille code]</vt:lpstr>
      <vt:lpstr>Méthode des plus proches voisins ○ ○ ○ ○ ○ ● ○ ○ ○ ○ ○ ○ kNN et variantes</vt:lpstr>
      <vt:lpstr>Méthode des plus proches voisins ○ ○ ○ ○ ○ ○ ● ○ ○ ○ ○ ○ Distances et similarités</vt:lpstr>
      <vt:lpstr>Méthode des plus proches voisins ○ ○ ○ ○ ○ ○ ○ ● ○ ○ ○ ○ Distances et similarités</vt:lpstr>
      <vt:lpstr>Méthode des plus proches voisins ○ ○ ○ ○ ○ ○ ○ ○ ● ○ ○ ○ Similarités entre ensembles</vt:lpstr>
      <vt:lpstr>Méthode des plus proches voisins ○ ○ ○ ○ ○ ○ ○ ○ ○ ● ○ ○ Encodage one-hot</vt:lpstr>
      <vt:lpstr>Méthode des plus proches voisins ○ ○ ○ ○ ○ ○ ○ ○ ○ ○ ● ○ Filtrage collaboratif</vt:lpstr>
      <vt:lpstr>Méthode des plus proches voisins ○ ○ ○ ○ ○ ○ ○ ○ ○ ○ ○ ● Points clés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666</cp:revision>
  <cp:lastPrinted>2018-12-05T09:44:31Z</cp:lastPrinted>
  <dcterms:created xsi:type="dcterms:W3CDTF">2021-04-07T05:39:48Z</dcterms:created>
  <dcterms:modified xsi:type="dcterms:W3CDTF">2023-03-20T11:24:35Z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