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4"/>
    <p:sldMasterId id="2147483712" r:id="rId5"/>
    <p:sldMasterId id="2147483724" r:id="rId6"/>
  </p:sldMasterIdLst>
  <p:notesMasterIdLst>
    <p:notesMasterId r:id="rId22"/>
  </p:notesMasterIdLst>
  <p:handoutMasterIdLst>
    <p:handoutMasterId r:id="rId23"/>
  </p:handoutMasterIdLst>
  <p:sldIdLst>
    <p:sldId id="273" r:id="rId7"/>
    <p:sldId id="331" r:id="rId8"/>
    <p:sldId id="332" r:id="rId9"/>
    <p:sldId id="340" r:id="rId10"/>
    <p:sldId id="341" r:id="rId11"/>
    <p:sldId id="333" r:id="rId12"/>
    <p:sldId id="334" r:id="rId13"/>
    <p:sldId id="343" r:id="rId14"/>
    <p:sldId id="335" r:id="rId15"/>
    <p:sldId id="336" r:id="rId16"/>
    <p:sldId id="338" r:id="rId17"/>
    <p:sldId id="337" r:id="rId18"/>
    <p:sldId id="339" r:id="rId19"/>
    <p:sldId id="330" r:id="rId20"/>
    <p:sldId id="263" r:id="rId21"/>
  </p:sldIdLst>
  <p:sldSz cx="9144000" cy="6858000" type="screen4x3"/>
  <p:notesSz cx="7099300" cy="10234613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4" orient="horz" pos="3083" userDrawn="1">
          <p15:clr>
            <a:srgbClr val="A4A3A4"/>
          </p15:clr>
        </p15:guide>
        <p15:guide id="5" pos="232" userDrawn="1">
          <p15:clr>
            <a:srgbClr val="A4A3A4"/>
          </p15:clr>
        </p15:guide>
        <p15:guide id="8" orient="horz" pos="2074" userDrawn="1">
          <p15:clr>
            <a:srgbClr val="A4A3A4"/>
          </p15:clr>
        </p15:guide>
        <p15:guide id="11" pos="4151" userDrawn="1">
          <p15:clr>
            <a:srgbClr val="A4A3A4"/>
          </p15:clr>
        </p15:guide>
        <p15:guide id="12" pos="4082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  <p15:guide id="14" orient="horz" pos="4111" userDrawn="1">
          <p15:clr>
            <a:srgbClr val="A4A3A4"/>
          </p15:clr>
        </p15:guide>
        <p15:guide id="15" orient="horz" pos="2765" userDrawn="1">
          <p15:clr>
            <a:srgbClr val="A4A3A4"/>
          </p15:clr>
        </p15:guide>
        <p15:guide id="16" pos="2880" userDrawn="1">
          <p15:clr>
            <a:srgbClr val="A4A3A4"/>
          </p15:clr>
        </p15:guide>
        <p15:guide id="17" pos="309" userDrawn="1">
          <p15:clr>
            <a:srgbClr val="A4A3A4"/>
          </p15:clr>
        </p15:guide>
        <p15:guide id="18" pos="5535" userDrawn="1">
          <p15:clr>
            <a:srgbClr val="A4A3A4"/>
          </p15:clr>
        </p15:guide>
        <p15:guide id="19" pos="54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270EE2"/>
    <a:srgbClr val="EB9415"/>
    <a:srgbClr val="3A9000"/>
    <a:srgbClr val="3EE275"/>
    <a:srgbClr val="A2660E"/>
    <a:srgbClr val="000000"/>
    <a:srgbClr val="FFCC00"/>
    <a:srgbClr val="29F75A"/>
    <a:srgbClr val="1F0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62" autoAdjust="0"/>
    <p:restoredTop sz="96310" autoAdjust="0"/>
  </p:normalViewPr>
  <p:slideViewPr>
    <p:cSldViewPr snapToGrid="0" showGuides="1">
      <p:cViewPr varScale="1">
        <p:scale>
          <a:sx n="112" d="100"/>
          <a:sy n="112" d="100"/>
        </p:scale>
        <p:origin x="1032" y="102"/>
      </p:cViewPr>
      <p:guideLst>
        <p:guide orient="horz" pos="1620"/>
        <p:guide pos="2160"/>
        <p:guide orient="horz" pos="3083"/>
        <p:guide pos="232"/>
        <p:guide orient="horz" pos="2074"/>
        <p:guide pos="4151"/>
        <p:guide pos="4082"/>
        <p:guide orient="horz" pos="2160"/>
        <p:guide orient="horz" pos="4111"/>
        <p:guide orient="horz" pos="2765"/>
        <p:guide pos="2880"/>
        <p:guide pos="309"/>
        <p:guide pos="5535"/>
        <p:guide pos="54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3396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481E118-1CEA-43E8-BD51-A8A2CBD62889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7CB1C5FA-467D-48F3-9F36-205F533C0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08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0389419-4E28-4B58-9AA2-383238311FDA}" type="datetimeFigureOut">
              <a:rPr lang="fr-FR" smtClean="0"/>
              <a:t>28/02/2023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277938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20" tIns="47960" rIns="95920" bIns="4796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930" y="4925410"/>
            <a:ext cx="5679440" cy="4029879"/>
          </a:xfrm>
          <a:prstGeom prst="rect">
            <a:avLst/>
          </a:prstGeom>
        </p:spPr>
        <p:txBody>
          <a:bodyPr vert="horz" lIns="95920" tIns="47960" rIns="95920" bIns="4796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39DC57ED-270C-43E3-91AA-48F4CC1938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1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512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881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713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886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821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88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821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53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779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884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47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048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39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8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0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3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88946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8242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" name="Espace réservé pour une image  4">
            <a:extLst>
              <a:ext uri="{FF2B5EF4-FFF2-40B4-BE49-F238E27FC236}">
                <a16:creationId xmlns:a16="http://schemas.microsoft.com/office/drawing/2014/main" id="{CE83B8F1-3CFD-4C6F-B77B-684EE09D6F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43696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12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5E4514-E62C-42B5-BE1E-5F1CD3D2A789}"/>
              </a:ext>
            </a:extLst>
          </p:cNvPr>
          <p:cNvCxnSpPr/>
          <p:nvPr userDrawn="1"/>
        </p:nvCxnSpPr>
        <p:spPr>
          <a:xfrm flipH="1">
            <a:off x="914402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239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653795C-036F-4780-863C-5F5B75D45AC9}"/>
              </a:ext>
            </a:extLst>
          </p:cNvPr>
          <p:cNvCxnSpPr/>
          <p:nvPr userDrawn="1"/>
        </p:nvCxnSpPr>
        <p:spPr>
          <a:xfrm flipH="1">
            <a:off x="4643696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pour une image  4">
            <a:extLst>
              <a:ext uri="{FF2B5EF4-FFF2-40B4-BE49-F238E27FC236}">
                <a16:creationId xmlns:a16="http://schemas.microsoft.com/office/drawing/2014/main" id="{6076C443-2E06-4281-8B05-53A67256EE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242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4" name="Espace réservé pour une image  4">
            <a:extLst>
              <a:ext uri="{FF2B5EF4-FFF2-40B4-BE49-F238E27FC236}">
                <a16:creationId xmlns:a16="http://schemas.microsoft.com/office/drawing/2014/main" id="{AAFC24E1-75A5-4390-A26C-B3DE9FF20EE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43696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67AD350B-6F89-4863-9328-41F1D93BBC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1227" y="262816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B1C8393-42C9-4E5B-B22A-7A1C80B3392B}"/>
              </a:ext>
            </a:extLst>
          </p:cNvPr>
          <p:cNvCxnSpPr/>
          <p:nvPr userDrawn="1"/>
        </p:nvCxnSpPr>
        <p:spPr>
          <a:xfrm flipH="1">
            <a:off x="914402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EADC8B10-F914-44B6-855C-77AEF500D4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23927" y="263455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674119E-EE06-45F8-B404-7D969C8F47C0}"/>
              </a:ext>
            </a:extLst>
          </p:cNvPr>
          <p:cNvCxnSpPr/>
          <p:nvPr userDrawn="1"/>
        </p:nvCxnSpPr>
        <p:spPr>
          <a:xfrm flipH="1">
            <a:off x="4643696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Espace réservé pour une image  4">
            <a:extLst>
              <a:ext uri="{FF2B5EF4-FFF2-40B4-BE49-F238E27FC236}">
                <a16:creationId xmlns:a16="http://schemas.microsoft.com/office/drawing/2014/main" id="{2E8B88C5-9DD3-4342-8110-493B6A4046E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98242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0" name="Espace réservé pour une image  4">
            <a:extLst>
              <a:ext uri="{FF2B5EF4-FFF2-40B4-BE49-F238E27FC236}">
                <a16:creationId xmlns:a16="http://schemas.microsoft.com/office/drawing/2014/main" id="{11DFD99F-CCC2-490B-9103-83A0C7B5BF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43696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105DF51F-34C2-49EC-92D0-D81C49BE61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1227" y="3878368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75A8DBD-F5B7-405E-B653-6D5F7E42EB8D}"/>
              </a:ext>
            </a:extLst>
          </p:cNvPr>
          <p:cNvCxnSpPr/>
          <p:nvPr userDrawn="1"/>
        </p:nvCxnSpPr>
        <p:spPr>
          <a:xfrm flipH="1">
            <a:off x="914402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A402FF8C-DB59-4608-B517-7FD5643141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23927" y="3866242"/>
            <a:ext cx="2359026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D552D8A-671C-4599-8FC0-D56624B966E2}"/>
              </a:ext>
            </a:extLst>
          </p:cNvPr>
          <p:cNvCxnSpPr/>
          <p:nvPr userDrawn="1"/>
        </p:nvCxnSpPr>
        <p:spPr>
          <a:xfrm flipH="1">
            <a:off x="4643696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Espace réservé pour une image  4">
            <a:extLst>
              <a:ext uri="{FF2B5EF4-FFF2-40B4-BE49-F238E27FC236}">
                <a16:creationId xmlns:a16="http://schemas.microsoft.com/office/drawing/2014/main" id="{979E6621-7EBD-4E8A-9D3F-98667422C62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8242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6" name="Espace réservé pour une image  4">
            <a:extLst>
              <a:ext uri="{FF2B5EF4-FFF2-40B4-BE49-F238E27FC236}">
                <a16:creationId xmlns:a16="http://schemas.microsoft.com/office/drawing/2014/main" id="{4EB9FABD-311A-46B5-803C-4468714878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643696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B039882E-C7D2-4A10-8D17-525FEF96661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12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40312D7E-F5FE-4ADB-8526-4D9ED88C5C15}"/>
              </a:ext>
            </a:extLst>
          </p:cNvPr>
          <p:cNvCxnSpPr/>
          <p:nvPr userDrawn="1"/>
        </p:nvCxnSpPr>
        <p:spPr>
          <a:xfrm flipH="1">
            <a:off x="914402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6AD72B51-7D15-4502-B762-932C85FC894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239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D9F259-C0D9-40E4-B155-CD1D47C48F43}"/>
              </a:ext>
            </a:extLst>
          </p:cNvPr>
          <p:cNvCxnSpPr/>
          <p:nvPr userDrawn="1"/>
        </p:nvCxnSpPr>
        <p:spPr>
          <a:xfrm flipH="1">
            <a:off x="4643696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8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269974" y="2277417"/>
            <a:ext cx="4765976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991769" y="4403563"/>
            <a:ext cx="6848148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3269974" y="3140287"/>
            <a:ext cx="4714240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37" y="3564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977181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9144000" cy="5998464"/>
          </a:xfrm>
          <a:prstGeom prst="rect">
            <a:avLst/>
          </a:prstGeom>
        </p:spPr>
      </p:pic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6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</p:spTree>
    <p:extLst>
      <p:ext uri="{BB962C8B-B14F-4D97-AF65-F5344CB8AC3E}">
        <p14:creationId xmlns:p14="http://schemas.microsoft.com/office/powerpoint/2010/main" val="93149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699585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73908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3234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0038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46554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85783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06679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42050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42796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4843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41349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5286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513944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77697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A0235D1-1CA4-4813-8F9E-8EA6F5F92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:a16="http://schemas.microsoft.com/office/drawing/2014/main" id="{9EB6429C-6B7C-4EE1-B9DC-E41E0338FCE4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31444" y="1835212"/>
            <a:ext cx="1521946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752037" y="1835212"/>
            <a:ext cx="1478663" cy="119856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:a16="http://schemas.microsoft.com/office/drawing/2014/main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334674" y="1835151"/>
            <a:ext cx="1178590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:a16="http://schemas.microsoft.com/office/drawing/2014/main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28279" y="3298825"/>
            <a:ext cx="1184516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757364" y="3201989"/>
            <a:ext cx="146694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:a16="http://schemas.microsoft.com/office/drawing/2014/main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31763" y="3968619"/>
            <a:ext cx="1517650" cy="52718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:a16="http://schemas.microsoft.com/office/drawing/2014/main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31763" y="4673601"/>
            <a:ext cx="1517650" cy="60564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1752037" y="3968619"/>
            <a:ext cx="1466850" cy="131062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:a16="http://schemas.microsoft.com/office/drawing/2014/main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319464" y="4619627"/>
            <a:ext cx="1193800" cy="65961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429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38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08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107440" y="196178"/>
            <a:ext cx="82296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914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1326820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 smtClean="0">
                <a:latin typeface="Calibri" panose="020F0502020204030204" pitchFamily="34" charset="0"/>
              </a:rPr>
              <a:t>C8</a:t>
            </a:r>
            <a:r>
              <a:rPr lang="fr-FR" sz="1100" baseline="0" dirty="0" smtClean="0">
                <a:latin typeface="Calibri" panose="020F0502020204030204" pitchFamily="34" charset="0"/>
              </a:rPr>
              <a:t> – Arbres et forêts</a:t>
            </a:r>
            <a:endParaRPr lang="fr-FR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84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4" r:id="rId2"/>
    <p:sldLayoutId id="2147483705" r:id="rId3"/>
    <p:sldLayoutId id="2147483706" r:id="rId4"/>
    <p:sldLayoutId id="2147483709" r:id="rId5"/>
    <p:sldLayoutId id="2147483710" r:id="rId6"/>
    <p:sldLayoutId id="2147483711" r:id="rId7"/>
    <p:sldLayoutId id="2147483708" r:id="rId8"/>
    <p:sldLayoutId id="2147483707" r:id="rId9"/>
    <p:sldLayoutId id="2147483732" r:id="rId10"/>
    <p:sldLayoutId id="2147483701" r:id="rId11"/>
    <p:sldLayoutId id="2147483702" r:id="rId12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28 février 2023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61946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9" r:id="rId3"/>
    <p:sldLayoutId id="2147483717" r:id="rId4"/>
    <p:sldLayoutId id="2147483718" r:id="rId5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28 février 2023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20076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31" r:id="rId3"/>
    <p:sldLayoutId id="2147483729" r:id="rId4"/>
    <p:sldLayoutId id="2147483730" r:id="rId5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68.emf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0.png"/><Relationship Id="rId11" Type="http://schemas.openxmlformats.org/officeDocument/2006/relationships/image" Target="../media/image310.png"/><Relationship Id="rId5" Type="http://schemas.openxmlformats.org/officeDocument/2006/relationships/image" Target="../media/image250.png"/><Relationship Id="rId10" Type="http://schemas.openxmlformats.org/officeDocument/2006/relationships/image" Target="../media/image300.png"/><Relationship Id="rId4" Type="http://schemas.openxmlformats.org/officeDocument/2006/relationships/image" Target="../media/image70.png"/><Relationship Id="rId9" Type="http://schemas.openxmlformats.org/officeDocument/2006/relationships/image" Target="../media/image2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emf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1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3757570" y="2022467"/>
            <a:ext cx="4776830" cy="1199008"/>
          </a:xfrm>
        </p:spPr>
        <p:txBody>
          <a:bodyPr/>
          <a:lstStyle/>
          <a:p>
            <a:r>
              <a:rPr lang="fr-FR" dirty="0" smtClean="0"/>
              <a:t>Arbres et forêts</a:t>
            </a:r>
          </a:p>
          <a:p>
            <a:r>
              <a:rPr lang="fr-FR" dirty="0" smtClean="0"/>
              <a:t>C8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884465" y="5573328"/>
            <a:ext cx="2942010" cy="309021"/>
          </a:xfrm>
        </p:spPr>
        <p:txBody>
          <a:bodyPr/>
          <a:lstStyle/>
          <a:p>
            <a:r>
              <a:rPr lang="fr-FR" dirty="0" smtClean="0"/>
              <a:t>24/01/2023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834775" y="4578243"/>
            <a:ext cx="8053851" cy="783509"/>
          </a:xfrm>
        </p:spPr>
        <p:txBody>
          <a:bodyPr/>
          <a:lstStyle/>
          <a:p>
            <a:r>
              <a:rPr lang="fr-FR" sz="2000" b="1" dirty="0"/>
              <a:t>C</a:t>
            </a:r>
            <a:r>
              <a:rPr lang="fr-FR" dirty="0"/>
              <a:t>hristophe </a:t>
            </a:r>
            <a:r>
              <a:rPr lang="fr-FR" sz="2000" b="1" dirty="0" smtClean="0"/>
              <a:t>M</a:t>
            </a:r>
            <a:r>
              <a:rPr lang="fr-FR" dirty="0" smtClean="0"/>
              <a:t>illet</a:t>
            </a:r>
            <a:r>
              <a:rPr lang="fr-FR" baseline="30000" dirty="0" smtClean="0"/>
              <a:t>1,2</a:t>
            </a:r>
          </a:p>
          <a:p>
            <a:r>
              <a:rPr lang="fr-FR" baseline="30000" dirty="0" smtClean="0"/>
              <a:t>1 </a:t>
            </a:r>
            <a:r>
              <a:rPr lang="fr-FR" dirty="0" smtClean="0"/>
              <a:t>CEA, DAM, DIF; </a:t>
            </a:r>
            <a:r>
              <a:rPr lang="fr-FR" baseline="30000" dirty="0" smtClean="0"/>
              <a:t>2</a:t>
            </a:r>
            <a:r>
              <a:rPr lang="fr-FR" dirty="0" smtClean="0"/>
              <a:t>ENS Paris-Saclay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33" y="6181964"/>
            <a:ext cx="1838893" cy="40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10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Arbres et forêts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</a:t>
            </a:r>
            <a:r>
              <a:rPr lang="fr-FR" sz="1800" dirty="0">
                <a:solidFill>
                  <a:schemeClr val="tx1"/>
                </a:solidFill>
              </a:rPr>
              <a:t> ○ ○ ○ ○ Méthodes </a:t>
            </a:r>
            <a:r>
              <a:rPr lang="fr-FR" sz="1800" dirty="0" smtClean="0">
                <a:solidFill>
                  <a:schemeClr val="tx1"/>
                </a:solidFill>
              </a:rPr>
              <a:t>ensemblistes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665" y="3810224"/>
            <a:ext cx="4612354" cy="2599124"/>
          </a:xfrm>
          <a:prstGeom prst="rect">
            <a:avLst/>
          </a:prstGeom>
        </p:spPr>
      </p:pic>
      <p:sp>
        <p:nvSpPr>
          <p:cNvPr id="9" name="Espace réservé du contenu 4"/>
          <p:cNvSpPr>
            <a:spLocks noGrp="1"/>
          </p:cNvSpPr>
          <p:nvPr>
            <p:ph idx="1"/>
          </p:nvPr>
        </p:nvSpPr>
        <p:spPr>
          <a:xfrm>
            <a:off x="195401" y="767242"/>
            <a:ext cx="6128488" cy="351451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fr-FR" b="0" dirty="0" smtClean="0">
                <a:solidFill>
                  <a:schemeClr val="tx1"/>
                </a:solidFill>
              </a:rPr>
              <a:t>La sagesse des foules.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fr-FR" b="0" dirty="0" smtClean="0">
                <a:solidFill>
                  <a:schemeClr val="tx1"/>
                </a:solidFill>
              </a:rPr>
              <a:t>Idée : combiner de nombreux apprenants faibles pour d’obtenir une performance bien supérieure aux performances individuelles.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fr-FR" b="0" dirty="0" smtClean="0">
                <a:solidFill>
                  <a:schemeClr val="tx1"/>
                </a:solidFill>
              </a:rPr>
              <a:t>Modèles individuels : arbres de décision.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fr-FR" b="0" dirty="0" smtClean="0">
                <a:solidFill>
                  <a:schemeClr val="tx1"/>
                </a:solidFill>
              </a:rPr>
              <a:t>Stratégies :</a:t>
            </a:r>
          </a:p>
          <a:p>
            <a:pPr lvl="1">
              <a:spcBef>
                <a:spcPts val="600"/>
              </a:spcBef>
              <a:buFontTx/>
              <a:buChar char="-"/>
            </a:pPr>
            <a:r>
              <a:rPr lang="fr-FR" i="1" dirty="0" err="1" smtClean="0">
                <a:solidFill>
                  <a:schemeClr val="tx1"/>
                </a:solidFill>
              </a:rPr>
              <a:t>Bagging</a:t>
            </a:r>
            <a:r>
              <a:rPr lang="fr-FR" dirty="0" smtClean="0">
                <a:solidFill>
                  <a:schemeClr val="tx1"/>
                </a:solidFill>
              </a:rPr>
              <a:t> (</a:t>
            </a:r>
            <a:r>
              <a:rPr lang="fr-FR" b="1" dirty="0" err="1" smtClean="0">
                <a:solidFill>
                  <a:srgbClr val="C00000"/>
                </a:solidFill>
              </a:rPr>
              <a:t>B</a:t>
            </a:r>
            <a:r>
              <a:rPr lang="fr-FR" i="1" dirty="0" err="1" smtClean="0">
                <a:solidFill>
                  <a:schemeClr val="tx1"/>
                </a:solidFill>
              </a:rPr>
              <a:t>ootstrap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AGG</a:t>
            </a:r>
            <a:r>
              <a:rPr lang="fr-FR" i="1" dirty="0" err="1" smtClean="0">
                <a:solidFill>
                  <a:schemeClr val="tx1"/>
                </a:solidFill>
              </a:rPr>
              <a:t>regat</a:t>
            </a:r>
            <a:r>
              <a:rPr lang="fr-FR" b="1" dirty="0" err="1" smtClean="0">
                <a:solidFill>
                  <a:srgbClr val="C00000"/>
                </a:solidFill>
              </a:rPr>
              <a:t>ING</a:t>
            </a:r>
            <a:r>
              <a:rPr lang="fr-FR" dirty="0" smtClean="0">
                <a:solidFill>
                  <a:schemeClr val="tx1"/>
                </a:solidFill>
              </a:rPr>
              <a:t>): méthode parallèle. Les apprenants faibles sont indépendants les uns des autres.</a:t>
            </a:r>
          </a:p>
          <a:p>
            <a:pPr lvl="1">
              <a:spcBef>
                <a:spcPts val="600"/>
              </a:spcBef>
              <a:buFontTx/>
              <a:buChar char="-"/>
            </a:pPr>
            <a:r>
              <a:rPr lang="fr-FR" b="0" i="1" dirty="0" err="1" smtClean="0">
                <a:solidFill>
                  <a:schemeClr val="tx1"/>
                </a:solidFill>
              </a:rPr>
              <a:t>Boosting</a:t>
            </a:r>
            <a:r>
              <a:rPr lang="fr-FR" b="0" dirty="0" smtClean="0">
                <a:solidFill>
                  <a:schemeClr val="tx1"/>
                </a:solidFill>
              </a:rPr>
              <a:t> : méthode séquentielle. Chaque nouvel apprenant est construit en fonction des performances du précédent.</a:t>
            </a:r>
          </a:p>
          <a:p>
            <a:pPr marL="478963" lvl="1" indent="0" algn="r">
              <a:spcBef>
                <a:spcPts val="600"/>
              </a:spcBef>
              <a:buNone/>
            </a:pPr>
            <a:r>
              <a:rPr lang="fr-FR" sz="1800" b="1" dirty="0" smtClean="0">
                <a:solidFill>
                  <a:schemeClr val="accent2">
                    <a:lumMod val="50000"/>
                  </a:schemeClr>
                </a:solidFill>
              </a:rPr>
              <a:t>Forêts aléatoires </a:t>
            </a:r>
            <a:r>
              <a:rPr lang="fr-FR" sz="1800" b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       		</a:t>
            </a:r>
            <a:endParaRPr lang="fr-FR" sz="18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230594" y="5109786"/>
            <a:ext cx="3597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 smtClean="0"/>
              <a:t>Système</a:t>
            </a:r>
            <a:r>
              <a:rPr lang="en-US" sz="1600" dirty="0" smtClean="0"/>
              <a:t> de classification </a:t>
            </a:r>
            <a:r>
              <a:rPr lang="en-US" sz="1600" dirty="0" err="1" smtClean="0"/>
              <a:t>binaire</a:t>
            </a:r>
            <a:r>
              <a:rPr lang="en-US" sz="1600" dirty="0" smtClean="0"/>
              <a:t> (</a:t>
            </a:r>
            <a:r>
              <a:rPr lang="en-US" sz="1600" dirty="0" err="1" smtClean="0"/>
              <a:t>groupes</a:t>
            </a:r>
            <a:r>
              <a:rPr lang="en-US" sz="1600" dirty="0" smtClean="0"/>
              <a:t> A et B) </a:t>
            </a:r>
            <a:r>
              <a:rPr lang="en-US" sz="1600" dirty="0" err="1" smtClean="0"/>
              <a:t>d’une</a:t>
            </a:r>
            <a:r>
              <a:rPr lang="en-US" sz="1600" dirty="0" smtClean="0"/>
              <a:t> </a:t>
            </a:r>
            <a:r>
              <a:rPr lang="en-US" sz="1600" dirty="0" err="1" smtClean="0"/>
              <a:t>forêt</a:t>
            </a:r>
            <a:r>
              <a:rPr lang="en-US" sz="1600" dirty="0" smtClean="0"/>
              <a:t> </a:t>
            </a:r>
            <a:r>
              <a:rPr lang="en-US" sz="1600" dirty="0" err="1" smtClean="0"/>
              <a:t>aléatoire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7366475" y="3931065"/>
            <a:ext cx="1530636" cy="1845892"/>
          </a:xfrm>
          <a:prstGeom prst="roundRect">
            <a:avLst/>
          </a:prstGeom>
          <a:solidFill>
            <a:schemeClr val="bg1">
              <a:lumMod val="75000"/>
              <a:alpha val="12000"/>
            </a:schemeClr>
          </a:solidFill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droit avec flèche 7"/>
          <p:cNvCxnSpPr>
            <a:stCxn id="6" idx="0"/>
          </p:cNvCxnSpPr>
          <p:nvPr/>
        </p:nvCxnSpPr>
        <p:spPr>
          <a:xfrm flipV="1">
            <a:off x="8131793" y="3439391"/>
            <a:ext cx="0" cy="49167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6519876" y="2794195"/>
                <a:ext cx="25101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 smtClean="0"/>
                  <a:t> moins performant </a:t>
                </a:r>
                <a:r>
                  <a:rPr lang="en-US" sz="1600" dirty="0" err="1" smtClean="0"/>
                  <a:t>qu’un</a:t>
                </a:r>
                <a:r>
                  <a:rPr lang="en-US" sz="1600" dirty="0" smtClean="0"/>
                  <a:t> AD </a:t>
                </a:r>
                <a:r>
                  <a:rPr lang="en-US" sz="1600" dirty="0" err="1" smtClean="0"/>
                  <a:t>construit</a:t>
                </a:r>
                <a:r>
                  <a:rPr lang="en-US" sz="1600" dirty="0" smtClean="0"/>
                  <a:t> avec CART.</a:t>
                </a:r>
                <a:endParaRPr lang="en-US" sz="16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876" y="2794195"/>
                <a:ext cx="2510143" cy="584775"/>
              </a:xfrm>
              <a:prstGeom prst="rect">
                <a:avLst/>
              </a:prstGeom>
              <a:blipFill>
                <a:blip r:embed="rId4"/>
                <a:stretch>
                  <a:fillRect l="-1460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4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11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Arbres et forêts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 </a:t>
            </a:r>
            <a:r>
              <a:rPr lang="fr-FR" sz="1800" dirty="0">
                <a:solidFill>
                  <a:schemeClr val="tx1"/>
                </a:solidFill>
              </a:rPr>
              <a:t>○ ○ ○ </a:t>
            </a:r>
            <a:r>
              <a:rPr lang="fr-FR" sz="1800" dirty="0" err="1">
                <a:solidFill>
                  <a:schemeClr val="tx1"/>
                </a:solidFill>
              </a:rPr>
              <a:t>B</a:t>
            </a:r>
            <a:r>
              <a:rPr lang="fr-FR" sz="1800" dirty="0" err="1" smtClean="0">
                <a:solidFill>
                  <a:schemeClr val="tx1"/>
                </a:solidFill>
              </a:rPr>
              <a:t>agging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6293" b="-6293"/>
          <a:stretch/>
        </p:blipFill>
        <p:spPr>
          <a:xfrm>
            <a:off x="4009822" y="1553623"/>
            <a:ext cx="5134178" cy="34324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1" y="767242"/>
                <a:ext cx="8701710" cy="1590910"/>
              </a:xfrm>
            </p:spPr>
            <p:txBody>
              <a:bodyPr/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Le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bagging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consiste à former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versions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par échantillonnage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boostrap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(</a:t>
                </a:r>
                <a:r>
                  <a:rPr lang="fr-FR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cf. C2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). Chaque modèle faible est entraîné sur ces échantillons. Les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prédictions sont ensuite combinées :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Par vote de la majorité (classification).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En prenant la moyenne (régression).</a:t>
                </a:r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1" y="767242"/>
                <a:ext cx="8701710" cy="1590910"/>
              </a:xfrm>
              <a:blipFill>
                <a:blip r:embed="rId4"/>
                <a:stretch>
                  <a:fillRect l="-140" t="-1149" b="-4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/>
          <p:cNvSpPr txBox="1"/>
          <p:nvPr/>
        </p:nvSpPr>
        <p:spPr>
          <a:xfrm>
            <a:off x="1538361" y="2320939"/>
            <a:ext cx="2871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err="1" smtClean="0"/>
              <a:t>Exemple</a:t>
            </a:r>
            <a:r>
              <a:rPr lang="en-US" sz="1400" dirty="0" smtClean="0"/>
              <a:t>. </a:t>
            </a:r>
            <a:r>
              <a:rPr lang="en-US" sz="1400" dirty="0" err="1" smtClean="0"/>
              <a:t>Classifieur</a:t>
            </a:r>
            <a:r>
              <a:rPr lang="en-US" sz="1400" dirty="0" smtClean="0"/>
              <a:t> </a:t>
            </a:r>
            <a:r>
              <a:rPr lang="en-US" sz="1400" dirty="0" err="1" smtClean="0"/>
              <a:t>entraîné</a:t>
            </a:r>
            <a:r>
              <a:rPr lang="en-US" sz="1400" dirty="0" smtClean="0"/>
              <a:t> par </a:t>
            </a:r>
            <a:r>
              <a:rPr lang="en-US" sz="1400" i="1" dirty="0" smtClean="0"/>
              <a:t>bagging</a:t>
            </a:r>
            <a:r>
              <a:rPr lang="en-US" sz="1400" dirty="0" smtClean="0"/>
              <a:t> et 5 premiers </a:t>
            </a:r>
            <a:r>
              <a:rPr lang="en-US" sz="1400" dirty="0" err="1" smtClean="0"/>
              <a:t>arbres</a:t>
            </a:r>
            <a:r>
              <a:rPr lang="en-US" sz="1400" dirty="0" smtClean="0"/>
              <a:t>.  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ce réservé du contenu 4"/>
              <p:cNvSpPr txBox="1">
                <a:spLocks/>
              </p:cNvSpPr>
              <p:nvPr/>
            </p:nvSpPr>
            <p:spPr>
              <a:xfrm>
                <a:off x="195400" y="5020249"/>
                <a:ext cx="8701711" cy="1398742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buFontTx/>
                  <a:buChar char="-"/>
                </a:pPr>
                <a:r>
                  <a:rPr lang="fr-FR" dirty="0" smtClean="0">
                    <a:solidFill>
                      <a:schemeClr val="tx1"/>
                    </a:solidFill>
                  </a:rPr>
                  <a:t>Principe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: à chaque nœud on sélectionne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variables aléatoirement, puis on choisit la variable séparatrice parmi celles-ci.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≃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(class.),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≃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(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rég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.).</a:t>
                </a:r>
              </a:p>
              <a:p>
                <a:pPr>
                  <a:spcBef>
                    <a:spcPts val="1200"/>
                  </a:spcBef>
                  <a:buFontTx/>
                  <a:buChar char="-"/>
                </a:pPr>
                <a:r>
                  <a:rPr lang="fr-FR" dirty="0" smtClean="0">
                    <a:solidFill>
                      <a:schemeClr val="tx1"/>
                    </a:solidFill>
                  </a:rPr>
                  <a:t>Avantages :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faible dépendance à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au nombre maximum d’observations dans les feuilles (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en class.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en 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rég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.) et à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5020249"/>
                <a:ext cx="8701711" cy="1398742"/>
              </a:xfrm>
              <a:prstGeom prst="rect">
                <a:avLst/>
              </a:prstGeom>
              <a:blipFill>
                <a:blip r:embed="rId5"/>
                <a:stretch>
                  <a:fillRect t="-1310" b="-5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ce réservé du contenu 4"/>
              <p:cNvSpPr txBox="1">
                <a:spLocks/>
              </p:cNvSpPr>
              <p:nvPr/>
            </p:nvSpPr>
            <p:spPr>
              <a:xfrm>
                <a:off x="195400" y="3263699"/>
                <a:ext cx="3992039" cy="1667854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Forêts aléatoires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construits sur des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différents avec des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variables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différentes.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Compensation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des erreurs (bonnes perf. sur 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différents).</a:t>
                </a:r>
                <a:endParaRPr lang="fr-F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3263699"/>
                <a:ext cx="3992039" cy="1667854"/>
              </a:xfrm>
              <a:prstGeom prst="rect">
                <a:avLst/>
              </a:prstGeom>
              <a:blipFill>
                <a:blip r:embed="rId6"/>
                <a:stretch>
                  <a:fillRect l="-305" t="-730" b="-3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546255" y="3073288"/>
            <a:ext cx="4350856" cy="242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7090254" y="1446825"/>
                <a:ext cx="4260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254" y="1446825"/>
                <a:ext cx="42601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4956732" y="1443186"/>
                <a:ext cx="4212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732" y="1443186"/>
                <a:ext cx="421269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8668138" y="1443186"/>
                <a:ext cx="4260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138" y="1443186"/>
                <a:ext cx="426014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7074564" y="3225335"/>
                <a:ext cx="4260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564" y="3225335"/>
                <a:ext cx="426014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5389911" y="3225335"/>
                <a:ext cx="4200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911" y="3225335"/>
                <a:ext cx="42005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/>
          <p:cNvSpPr txBox="1"/>
          <p:nvPr/>
        </p:nvSpPr>
        <p:spPr>
          <a:xfrm>
            <a:off x="7781839" y="3195057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dirty="0" smtClean="0"/>
              <a:t>bagging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38298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11" grpId="0"/>
      <p:bldP spid="12" grpId="0" animBg="1"/>
      <p:bldP spid="8" grpId="0"/>
      <p:bldP spid="13" grpId="0"/>
      <p:bldP spid="14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007" y="2794475"/>
            <a:ext cx="8709104" cy="314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12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Arbres et forêts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 </a:t>
            </a:r>
            <a:r>
              <a:rPr lang="fr-FR" sz="1800" dirty="0">
                <a:solidFill>
                  <a:schemeClr val="tx1"/>
                </a:solidFill>
              </a:rPr>
              <a:t>○ ○</a:t>
            </a:r>
            <a:r>
              <a:rPr lang="fr-FR" sz="1800" dirty="0" smtClean="0">
                <a:solidFill>
                  <a:schemeClr val="tx1"/>
                </a:solidFill>
              </a:rPr>
              <a:t> </a:t>
            </a:r>
            <a:r>
              <a:rPr lang="fr-FR" sz="1800" dirty="0" err="1" smtClean="0">
                <a:solidFill>
                  <a:schemeClr val="tx1"/>
                </a:solidFill>
              </a:rPr>
              <a:t>Boosting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1" y="767242"/>
                <a:ext cx="8701710" cy="5815784"/>
              </a:xfrm>
            </p:spPr>
            <p:txBody>
              <a:bodyPr/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(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AdaBoost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Soit un jeu de données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de classification binaire (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={−1,1}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), un nombre d’itérations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un algorithme d’apprentissage. Étant donné un jeu de données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on 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la fonction de décision retournée par cet algorithme. On appelle jeu de données pondérées l’ensemble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∈⟦1,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⟧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On appelle </a:t>
                </a:r>
                <a:r>
                  <a:rPr lang="fr-FR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AdaBoost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la procédure de construction d’un ensemble d’apprenants suivante :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b="0" dirty="0" smtClean="0">
                    <a:solidFill>
                      <a:schemeClr val="bg1"/>
                    </a:solidFill>
                  </a:rPr>
                  <a:t>Initialiser les pondérations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b="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b="0" dirty="0" smtClean="0">
                    <a:solidFill>
                      <a:schemeClr val="bg1"/>
                    </a:solidFill>
                  </a:rPr>
                  <a:t>Pour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fr-FR" b="0" dirty="0" smtClean="0">
                  <a:solidFill>
                    <a:schemeClr val="bg1"/>
                  </a:solidFill>
                </a:endParaRPr>
              </a:p>
              <a:p>
                <a:pPr lvl="1">
                  <a:buFontTx/>
                  <a:buChar char="-"/>
                </a:pPr>
                <a:r>
                  <a:rPr lang="fr-FR" dirty="0" smtClean="0">
                    <a:solidFill>
                      <a:schemeClr val="bg1"/>
                    </a:solidFill>
                  </a:rPr>
                  <a:t>Apprendre sur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bg1"/>
                    </a:solidFill>
                  </a:rPr>
                  <a:t> la fonction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lvl="1">
                  <a:buFontTx/>
                  <a:buChar char="-"/>
                </a:pPr>
                <a:r>
                  <a:rPr lang="fr-FR" dirty="0" smtClean="0">
                    <a:solidFill>
                      <a:schemeClr val="bg1"/>
                    </a:solidFill>
                  </a:rPr>
                  <a:t>Calculer l’erreur pondérée de ce modèle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endParaRPr lang="fr-FR" b="0" dirty="0" smtClean="0">
                  <a:solidFill>
                    <a:schemeClr val="bg1"/>
                  </a:solidFill>
                </a:endParaRPr>
              </a:p>
              <a:p>
                <a:pPr lvl="1">
                  <a:buFontTx/>
                  <a:buChar char="-"/>
                </a:pPr>
                <a:r>
                  <a:rPr lang="fr-FR" dirty="0" smtClean="0">
                    <a:solidFill>
                      <a:schemeClr val="bg1"/>
                    </a:solidFill>
                  </a:rPr>
                  <a:t>En déduire la confiance associée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FR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)/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func>
                  </m:oMath>
                </a14:m>
                <a:r>
                  <a:rPr lang="fr-FR" b="0" dirty="0" smtClean="0">
                    <a:solidFill>
                      <a:schemeClr val="bg1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bg1"/>
                    </a:solidFill>
                  </a:rPr>
                  <a:t> </a:t>
                </a:r>
                <a:r>
                  <a:rPr lang="fr-FR" dirty="0" smtClean="0">
                    <a:solidFill>
                      <a:schemeClr val="bg1"/>
                    </a:solidFill>
                  </a:rPr>
                  <a:t>plus élevé si l’erreur globale du modèle est faible.</a:t>
                </a:r>
                <a:endParaRPr lang="fr-FR" b="0" dirty="0" smtClean="0">
                  <a:solidFill>
                    <a:schemeClr val="bg1"/>
                  </a:solidFill>
                </a:endParaRPr>
              </a:p>
              <a:p>
                <a:pPr lvl="1">
                  <a:buFontTx/>
                  <a:buChar char="-"/>
                </a:pPr>
                <a:r>
                  <a:rPr lang="fr-FR" dirty="0" smtClean="0">
                    <a:solidFill>
                      <a:schemeClr val="bg1"/>
                    </a:solidFill>
                  </a:rPr>
                  <a:t>Actualiser les poids :</a:t>
                </a:r>
              </a:p>
              <a:p>
                <a:pPr marL="47896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fr-F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p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fr-FR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dirty="0" smtClean="0">
                  <a:solidFill>
                    <a:schemeClr val="bg1"/>
                  </a:solidFill>
                </a:endParaRPr>
              </a:p>
              <a:p>
                <a:pPr>
                  <a:spcBef>
                    <a:spcPts val="1200"/>
                  </a:spcBef>
                  <a:buFontTx/>
                  <a:buChar char="-"/>
                </a:pPr>
                <a:r>
                  <a:rPr lang="fr-FR" b="0" dirty="0" smtClean="0">
                    <a:solidFill>
                      <a:schemeClr val="bg1"/>
                    </a:solidFill>
                  </a:rPr>
                  <a:t>Retourner la fonction de décision finale :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nary>
                      <m:naryPr>
                        <m:chr m:val="∑"/>
                        <m:limLoc m:val="subSup"/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fr-FR" b="0" dirty="0" smtClean="0">
                    <a:solidFill>
                      <a:schemeClr val="bg1"/>
                    </a:solidFill>
                  </a:rPr>
                  <a:t>.</a:t>
                </a:r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Remarques :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On utilise comme apprenants faibles pour </a:t>
                </a:r>
                <a:r>
                  <a:rPr lang="fr-FR" sz="1600" b="0" dirty="0" err="1" smtClean="0">
                    <a:solidFill>
                      <a:schemeClr val="tx1"/>
                    </a:solidFill>
                  </a:rPr>
                  <a:t>Adaboost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des arbres de décision de profondeur 1.</a:t>
                </a:r>
                <a:endParaRPr lang="fr-FR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1" y="767242"/>
                <a:ext cx="8701710" cy="5815784"/>
              </a:xfrm>
              <a:blipFill>
                <a:blip r:embed="rId3"/>
                <a:stretch>
                  <a:fillRect l="-140" t="-314" b="-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97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13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Arbres et forêts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</a:t>
            </a:r>
            <a:r>
              <a:rPr lang="fr-FR" sz="1800" dirty="0" smtClean="0">
                <a:solidFill>
                  <a:schemeClr val="tx1"/>
                </a:solidFill>
              </a:rPr>
              <a:t> </a:t>
            </a:r>
            <a:r>
              <a:rPr lang="fr-FR" sz="1800" dirty="0">
                <a:solidFill>
                  <a:schemeClr val="tx1"/>
                </a:solidFill>
              </a:rPr>
              <a:t>● ○ </a:t>
            </a:r>
            <a:r>
              <a:rPr lang="fr-FR" sz="1800" dirty="0" smtClean="0">
                <a:solidFill>
                  <a:schemeClr val="tx1"/>
                </a:solidFill>
              </a:rPr>
              <a:t>GBOOST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1" y="767242"/>
                <a:ext cx="8701710" cy="5413431"/>
              </a:xfrm>
            </p:spPr>
            <p:txBody>
              <a:bodyPr/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b="0" i="1" dirty="0" smtClean="0">
                    <a:solidFill>
                      <a:schemeClr val="tx1"/>
                    </a:solidFill>
                  </a:rPr>
                  <a:t>AdaBoost</a:t>
                </a:r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est un cas particulier des techniques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gradient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boosting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(GBOOST).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→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Minimisation du 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risque empirique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sur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fonction coût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définie sur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par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𝑦𝑓</m:t>
                        </m:r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En notant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nary>
                      <m:naryPr>
                        <m:chr m:val="∑"/>
                        <m:limLoc m:val="subSup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la fonction de décision cumulative.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L’erreur exponentielle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sur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vaut :</a:t>
                </a:r>
              </a:p>
              <a:p>
                <a:pPr marL="0" indent="0" algn="ct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{−</m:t>
                            </m:r>
                            <m:sSup>
                              <m:sSupPr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limLow>
                              <m:limLowPr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fr-FR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fr-FR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fr-FR" b="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</m:nary>
                                  </m:e>
                                </m:groupChr>
                              </m:e>
                              <m:lim>
                                <m:sSub>
                                  <m:sSubPr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</m:lim>
                            </m:limLow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  <m:func>
                              <m:func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nary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En notant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{−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comme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∈{−1,1}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on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>
                      <m:sSubPr>
                        <m:ctrlP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fr-F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si la prédiction est correcte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sinon. Ainsi :</a:t>
                </a:r>
              </a:p>
              <a:p>
                <a:pPr marL="0" indent="0" algn="ct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p>
                        </m:s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9"/>
                                  </m:r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m:rPr>
                                    <m:brk m:alnAt="9"/>
                                  </m:r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m:rPr>
                                        <m:brk m:alnAt="9"/>
                                      </m:r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b>
                          <m:sup/>
                          <m:e>
                            <m:sSubSup>
                              <m:sSub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sinh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minimale si</a:t>
                </a:r>
                <a:r>
                  <a:rPr lang="fr-FR" b="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FR" b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fr-FR" b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fr-FR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fr-FR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fr-FR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)/</m:t>
                        </m:r>
                        <m:sSub>
                          <m:sSubPr>
                            <m:ctrlPr>
                              <a:rPr lang="fr-FR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fr-FR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func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fr-FR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fr-FR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fr-FR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sSub>
                          <m:sSubPr>
                            <m:ctrlPr>
                              <a:rPr lang="fr-FR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p>
                              <m:sSupPr>
                                <m:ctrlPr>
                                  <a:rPr lang="fr-FR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fr-FR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fr-FR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FR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fr-FR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b="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fr-FR" b="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b="0" i="1" dirty="0" err="1" smtClean="0">
                    <a:solidFill>
                      <a:schemeClr val="tx1"/>
                    </a:solidFill>
                  </a:rPr>
                  <a:t>AdaBoost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combine les apprenants faibles de sorte à minimiser, à chaque étape, l’erreur exponentielle du 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classifieur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global.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GBOOST est un des algorithmes les plus populaires en machine 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learning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!</a:t>
                </a:r>
              </a:p>
            </p:txBody>
          </p:sp>
        </mc:Choice>
        <mc:Fallback xmlns=""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1" y="767242"/>
                <a:ext cx="8701710" cy="5413431"/>
              </a:xfrm>
              <a:blipFill>
                <a:blip r:embed="rId3"/>
                <a:stretch>
                  <a:fillRect l="-140" t="-338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77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14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Espace réservé du contenu 4"/>
              <p:cNvSpPr txBox="1">
                <a:spLocks/>
              </p:cNvSpPr>
              <p:nvPr/>
            </p:nvSpPr>
            <p:spPr>
              <a:xfrm>
                <a:off x="136609" y="773396"/>
                <a:ext cx="8760502" cy="6038281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Les AD sont des modèles interprétables adaptés à des variables de plusieurs natures (dans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ou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) permettant l’apprentissage </a:t>
                </a:r>
                <a:r>
                  <a:rPr lang="fr-FR" dirty="0" smtClean="0">
                    <a:solidFill>
                      <a:srgbClr val="C00000"/>
                    </a:solidFill>
                  </a:rPr>
                  <a:t>multi-classe</a:t>
                </a: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de distribution </a:t>
                </a:r>
                <a:r>
                  <a:rPr lang="fr-FR" dirty="0" err="1" smtClean="0">
                    <a:solidFill>
                      <a:srgbClr val="C00000"/>
                    </a:solidFill>
                  </a:rPr>
                  <a:t>multi-modales</a:t>
                </a: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.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Les AD sont des apprenants faibles.</a:t>
                </a:r>
              </a:p>
              <a:p>
                <a:pPr marL="0" indent="0">
                  <a:spcBef>
                    <a:spcPts val="600"/>
                  </a:spcBef>
                  <a:buFont typeface="Wingdings 3" panose="05040102010807070707" pitchFamily="18" charset="2"/>
                  <a:buNone/>
                </a:pP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Les méthodes </a:t>
                </a:r>
                <a:r>
                  <a:rPr lang="fr-FR" dirty="0" smtClean="0">
                    <a:solidFill>
                      <a:srgbClr val="C00000"/>
                    </a:solidFill>
                  </a:rPr>
                  <a:t>ensemblistes</a:t>
                </a: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permettent de remédier aux limitations des apprenants faibles en les combinant de sorte à compenser leurs erreurs prédictives. On distingue :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Les méthodes parallèles (</a:t>
                </a:r>
                <a:r>
                  <a:rPr lang="fr-FR" sz="1600" b="0" i="1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bagging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, forêts aléatoires), permettant de construire des modèles faibles entraînés sur un échantillonnage </a:t>
                </a:r>
                <a:r>
                  <a:rPr lang="fr-FR" sz="1600" b="0" i="1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boostrap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des données.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Les méthodes séquentielles (</a:t>
                </a:r>
                <a:r>
                  <a:rPr lang="fr-FR" sz="1600" b="0" i="1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boosting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), permettant de donner plus d’importance aux exemples d’entraînement sur lesquels les prédictions sont les moins bonnes.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Les FA entraînent leurs AD de façon à ce qu’ils soient indépendants les uns des autres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, en sélectionnant aléatoirement les variables à considérer à la création de chaque nœud.</a:t>
                </a:r>
              </a:p>
              <a:p>
                <a:pPr marL="0" indent="0">
                  <a:spcBef>
                    <a:spcPts val="1200"/>
                  </a:spcBef>
                  <a:buFont typeface="Wingdings 3" panose="05040102010807070707" pitchFamily="18" charset="2"/>
                  <a:buNone/>
                </a:pPr>
                <a:r>
                  <a:rPr lang="fr-FR" sz="1600" dirty="0" smtClean="0">
                    <a:solidFill>
                      <a:schemeClr val="tx1">
                        <a:lumMod val="50000"/>
                      </a:schemeClr>
                    </a:solidFill>
                  </a:rPr>
                  <a:t>Pour </a:t>
                </a:r>
                <a:r>
                  <a:rPr lang="fr-FR" sz="1600" dirty="0">
                    <a:solidFill>
                      <a:schemeClr val="tx1">
                        <a:lumMod val="50000"/>
                      </a:schemeClr>
                    </a:solidFill>
                  </a:rPr>
                  <a:t>aller plus loin 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Breiman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, L. (1996).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Bagging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predictors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. </a:t>
                </a:r>
                <a:r>
                  <a:rPr lang="fr-FR" sz="1600" b="0" i="1" dirty="0" smtClean="0">
                    <a:solidFill>
                      <a:schemeClr val="tx1">
                        <a:lumMod val="50000"/>
                      </a:schemeClr>
                    </a:solidFill>
                  </a:rPr>
                  <a:t>Machine Learning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, 26, 123-140.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Breiman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, L. (2001).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Random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forests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. </a:t>
                </a:r>
                <a:r>
                  <a:rPr lang="fr-FR" sz="1600" b="0" i="1" dirty="0" smtClean="0">
                    <a:solidFill>
                      <a:schemeClr val="tx1">
                        <a:lumMod val="50000"/>
                      </a:schemeClr>
                    </a:solidFill>
                  </a:rPr>
                  <a:t>Machine Learning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, 45(1), 5-32.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Breiman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, L., Friedman, J. H.,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Olshen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, R. A., Stone, C. J. (1984). </a:t>
                </a:r>
                <a:r>
                  <a:rPr lang="fr-FR" sz="1600" b="0" i="1" dirty="0" smtClean="0">
                    <a:solidFill>
                      <a:schemeClr val="tx1">
                        <a:lumMod val="50000"/>
                      </a:schemeClr>
                    </a:solidFill>
                  </a:rPr>
                  <a:t>Classification and </a:t>
                </a:r>
                <a:r>
                  <a:rPr lang="fr-FR" sz="1600" b="0" i="1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regression</a:t>
                </a:r>
                <a:r>
                  <a:rPr lang="fr-FR" sz="1600" b="0" i="1" dirty="0" smtClean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  <a:r>
                  <a:rPr lang="fr-FR" sz="1600" b="0" i="1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trees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.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Wadsworth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International Group, Belmont, CA.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Friedman, J. H. (2001).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Greedy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function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approximation: a gradient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boosting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machine. </a:t>
                </a:r>
                <a:r>
                  <a:rPr lang="fr-FR" sz="1600" b="0" i="1" dirty="0" smtClean="0">
                    <a:solidFill>
                      <a:schemeClr val="tx1">
                        <a:lumMod val="50000"/>
                      </a:schemeClr>
                    </a:solidFill>
                  </a:rPr>
                  <a:t>The </a:t>
                </a:r>
                <a:r>
                  <a:rPr lang="fr-FR" sz="1600" b="0" i="1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Annals</a:t>
                </a:r>
                <a:r>
                  <a:rPr lang="fr-FR" sz="1600" b="0" i="1" dirty="0" smtClean="0">
                    <a:solidFill>
                      <a:schemeClr val="tx1">
                        <a:lumMod val="50000"/>
                      </a:schemeClr>
                    </a:solidFill>
                  </a:rPr>
                  <a:t> of </a:t>
                </a:r>
                <a:r>
                  <a:rPr lang="fr-FR" sz="1600" b="0" i="1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Statistics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, 29(5), 1189-1232.</a:t>
                </a:r>
              </a:p>
              <a:p>
                <a:pPr marL="0" indent="0">
                  <a:buNone/>
                </a:pP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Schapire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, R., Freund, Y., Bartlett, P., Lee, W. S. (1997).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Boosting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the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margin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: a new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explanation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for the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effectiveness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of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voting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methods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. </a:t>
                </a:r>
                <a:r>
                  <a:rPr lang="fr-FR" sz="1600" b="0" i="1" dirty="0" smtClean="0">
                    <a:solidFill>
                      <a:schemeClr val="tx1">
                        <a:lumMod val="50000"/>
                      </a:schemeClr>
                    </a:solidFill>
                  </a:rPr>
                  <a:t>The </a:t>
                </a:r>
                <a:r>
                  <a:rPr lang="fr-FR" sz="1600" b="0" i="1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Annals</a:t>
                </a:r>
                <a:r>
                  <a:rPr lang="fr-FR" sz="1600" b="0" i="1" dirty="0" smtClean="0">
                    <a:solidFill>
                      <a:schemeClr val="tx1">
                        <a:lumMod val="50000"/>
                      </a:schemeClr>
                    </a:solidFill>
                  </a:rPr>
                  <a:t> of </a:t>
                </a:r>
                <a:r>
                  <a:rPr lang="fr-FR" sz="1600" b="0" i="1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Statistics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, 26, 322-330.</a:t>
                </a:r>
              </a:p>
            </p:txBody>
          </p:sp>
        </mc:Choice>
        <mc:Fallback xmlns="">
          <p:sp>
            <p:nvSpPr>
              <p:cNvPr id="24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9" y="773396"/>
                <a:ext cx="8760502" cy="6038281"/>
              </a:xfrm>
              <a:prstGeom prst="rect">
                <a:avLst/>
              </a:prstGeom>
              <a:blipFill>
                <a:blip r:embed="rId3"/>
                <a:stretch>
                  <a:fillRect l="-139" t="-303" r="-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Méthode des plus proches voisins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○ 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 Points clés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02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9373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2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Arbres et forêts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● </a:t>
            </a:r>
            <a:r>
              <a:rPr lang="fr-FR" sz="1800" dirty="0" smtClean="0">
                <a:solidFill>
                  <a:schemeClr val="tx1"/>
                </a:solidFill>
              </a:rPr>
              <a:t>○ 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○ ○ ○ ○ ○ ○ Objectifs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0" name="Espace réservé du contenu 4"/>
          <p:cNvSpPr txBox="1">
            <a:spLocks/>
          </p:cNvSpPr>
          <p:nvPr/>
        </p:nvSpPr>
        <p:spPr>
          <a:xfrm>
            <a:off x="195400" y="4683785"/>
            <a:ext cx="8620974" cy="1467799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 marL="239481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SzPct val="80000"/>
              <a:buFont typeface="Wingdings 3" panose="05040102010807070707" pitchFamily="18" charset="2"/>
              <a:buChar char=""/>
              <a:defRPr sz="1800" b="1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18444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97407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76370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155332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panose="05040102010807070707" pitchFamily="18" charset="2"/>
              <a:buNone/>
            </a:pPr>
            <a:r>
              <a:rPr lang="fr-FR" dirty="0" smtClean="0">
                <a:solidFill>
                  <a:schemeClr val="tx1"/>
                </a:solidFill>
              </a:rPr>
              <a:t>Objectifs :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fr-FR" b="0" dirty="0" smtClean="0">
                <a:solidFill>
                  <a:schemeClr val="tx1"/>
                </a:solidFill>
              </a:rPr>
              <a:t>Détailler les avantages et inconvénients d’un arbre de décision ; 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fr-FR" b="0" dirty="0" smtClean="0">
                <a:solidFill>
                  <a:schemeClr val="tx1"/>
                </a:solidFill>
              </a:rPr>
              <a:t>Construire un arbre de décision ;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fr-FR" b="0" dirty="0" smtClean="0">
                <a:solidFill>
                  <a:schemeClr val="tx1"/>
                </a:solidFill>
              </a:rPr>
              <a:t>Combiner des apprenants faibles parallèlement ou séquentiellement.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1" y="793908"/>
                <a:ext cx="5991754" cy="3622235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Modèles métriques vs hiérarchiques.</a:t>
                </a:r>
              </a:p>
              <a:p>
                <a:pPr marL="0" indent="0">
                  <a:buNone/>
                </a:pPr>
                <a:r>
                  <a:rPr lang="fr-FR" b="0" dirty="0" err="1" smtClean="0">
                    <a:solidFill>
                      <a:schemeClr val="tx1"/>
                    </a:solidFill>
                  </a:rPr>
                  <a:t>kNN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→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modèles non paramétriques </a:t>
                </a: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métriques</a:t>
                </a:r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(reposent sur une distance ou similarité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pertinente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Utilisent le même ensemble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pour toutes les classes et leur accordent la même importance pour toutes les observations.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Modèles mal adaptés aux cas où les classes ont une distribution </a:t>
                </a:r>
                <a:r>
                  <a:rPr lang="fr-FR" sz="1600" b="0" dirty="0" err="1" smtClean="0">
                    <a:solidFill>
                      <a:schemeClr val="tx1"/>
                    </a:solidFill>
                  </a:rPr>
                  <a:t>multi-modale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dirty="0" smtClean="0">
                    <a:solidFill>
                      <a:srgbClr val="C00000"/>
                    </a:solidFill>
                  </a:rPr>
                  <a:t>Arbres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de décision </a:t>
                </a:r>
                <a:r>
                  <a:rPr lang="fr-FR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→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modèles non métriques, </a:t>
                </a: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hiérarchiques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dirty="0">
                    <a:solidFill>
                      <a:schemeClr val="tx1"/>
                    </a:solidFill>
                  </a:rPr>
                  <a:t>non métriques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et non paramétriques</a:t>
                </a:r>
                <a:r>
                  <a:rPr lang="fr-FR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fr-FR" b="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théorie des graphes, un 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arbre</a:t>
                </a:r>
                <a:r>
                  <a:rPr lang="fr-FR" sz="1600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est un graphe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=(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600" b="0" i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acyclique</a:t>
                </a:r>
                <a:r>
                  <a:rPr lang="fr-FR" sz="1600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et </a:t>
                </a:r>
                <a:r>
                  <a:rPr lang="fr-FR" sz="1600" b="0" i="1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connexe </a:t>
                </a:r>
                <a:r>
                  <a:rPr lang="fr-FR" sz="1600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∃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chaîne reliant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à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Une union d’arbres est une 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forêt</a:t>
                </a:r>
                <a:r>
                  <a:rPr lang="fr-FR" sz="1600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1" y="793908"/>
                <a:ext cx="5991754" cy="3622235"/>
              </a:xfrm>
              <a:blipFill>
                <a:blip r:embed="rId3"/>
                <a:stretch>
                  <a:fillRect l="-203" t="-337" b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517" y="2752722"/>
            <a:ext cx="3079478" cy="214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4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3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Arbres et forêts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</a:t>
            </a:r>
            <a:r>
              <a:rPr lang="fr-FR" sz="1800" dirty="0" smtClean="0">
                <a:solidFill>
                  <a:schemeClr val="tx1"/>
                </a:solidFill>
              </a:rPr>
              <a:t>● 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Arbres de décision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Espace réservé du contenu 4"/>
          <p:cNvSpPr>
            <a:spLocks noGrp="1"/>
          </p:cNvSpPr>
          <p:nvPr>
            <p:ph idx="1"/>
          </p:nvPr>
        </p:nvSpPr>
        <p:spPr>
          <a:xfrm>
            <a:off x="195400" y="763660"/>
            <a:ext cx="8620973" cy="1513966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 smtClean="0">
                <a:solidFill>
                  <a:schemeClr val="tx1">
                    <a:lumMod val="50000"/>
                  </a:schemeClr>
                </a:solidFill>
              </a:rPr>
              <a:t>Définition 1.</a:t>
            </a:r>
          </a:p>
          <a:p>
            <a:pPr marL="0" indent="0">
              <a:buNone/>
            </a:pPr>
            <a:r>
              <a:rPr lang="fr-FR" b="0" dirty="0" smtClean="0">
                <a:solidFill>
                  <a:schemeClr val="tx1">
                    <a:lumMod val="50000"/>
                  </a:schemeClr>
                </a:solidFill>
              </a:rPr>
              <a:t>On appelle </a:t>
            </a:r>
            <a:r>
              <a:rPr lang="fr-FR" b="0" i="1" dirty="0" smtClean="0">
                <a:solidFill>
                  <a:schemeClr val="tx1">
                    <a:lumMod val="50000"/>
                  </a:schemeClr>
                </a:solidFill>
              </a:rPr>
              <a:t>arbre de décision </a:t>
            </a:r>
            <a:r>
              <a:rPr lang="fr-FR" b="0" dirty="0" smtClean="0">
                <a:solidFill>
                  <a:schemeClr val="tx1">
                    <a:lumMod val="50000"/>
                  </a:schemeClr>
                </a:solidFill>
              </a:rPr>
              <a:t>un modèle de prédiction qui peut être représenté sous la forme d’un arbre. Chaque nœud de l’arbre teste une condition sur une variable et chacun de ses enfants correspond à une réponse possible à cette condition. Les feuilles de l’arbre correspondent à une étiquette.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4"/>
              <p:cNvSpPr txBox="1">
                <a:spLocks/>
              </p:cNvSpPr>
              <p:nvPr/>
            </p:nvSpPr>
            <p:spPr>
              <a:xfrm>
                <a:off x="195399" y="2196140"/>
                <a:ext cx="5629733" cy="1760187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sz="1600" dirty="0" smtClean="0">
                    <a:solidFill>
                      <a:schemeClr val="tx1">
                        <a:lumMod val="50000"/>
                      </a:schemeClr>
                    </a:solidFill>
                  </a:rPr>
                  <a:t>Remarques.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Un arbre de décision partitionne 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𝒳 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en autant de régions qu’il y a de feuilles :</a:t>
                </a:r>
              </a:p>
              <a:p>
                <a:pPr marL="0" indent="0" algn="ctr">
                  <a:lnSpc>
                    <a:spcPts val="4800"/>
                  </a:lnSpc>
                  <a:buNone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16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fr-FR" sz="16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600" b="0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unc>
                                    <m:funcPr>
                                      <m:ctrlPr>
                                        <a:rPr lang="fr-FR" sz="1600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fr-FR" sz="1600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1600" b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argmax</m:t>
                                          </m:r>
                                        </m:e>
                                        <m:sub>
                                          <m:r>
                                            <a:rPr lang="fr-FR" sz="1600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fr-FR" sz="1600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∈⟦1,</m:t>
                                          </m:r>
                                          <m:r>
                                            <a:rPr lang="fr-FR" sz="1600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fr-FR" sz="1600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⟧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supHide m:val="on"/>
                                          <m:ctrlPr>
                                            <a:rPr lang="fr-FR" sz="1600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9"/>
                                            </m:rPr>
                                            <a:rPr lang="fr-FR" sz="1600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fr-FR" sz="1600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fr-FR" sz="1600" b="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9"/>
                                                </m:rPr>
                                                <a:rPr lang="fr-FR" sz="1600" b="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9"/>
                                                </m:rPr>
                                                <a:rPr lang="fr-FR" sz="1600" b="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  <m:r>
                                            <a:rPr lang="fr-FR" sz="1600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1600" b="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600" b="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600" b="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fr-FR" sz="1600" b="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600" b="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600" b="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fr-FR" sz="1600" b="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fr-FR" sz="1600" b="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fr-FR" sz="1600" b="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p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func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600" b="0" i="0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clas</m:t>
                                  </m:r>
                                  <m:r>
                                    <a:rPr lang="fr-FR" sz="1600" b="0" i="0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fr-FR" sz="1600" b="0" i="1" smtClean="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600" b="0" i="1" smtClean="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fr-FR" sz="16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sz="16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6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6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fr-FR" sz="1600" b="0" i="1" smtClean="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fr-FR" sz="1600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p>
                                        <m:sSupPr>
                                          <m:ctrlPr>
                                            <a:rPr lang="fr-FR" sz="1600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9"/>
                                            </m:rPr>
                                            <a:rPr lang="fr-FR" sz="1600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9"/>
                                            </m:rPr>
                                            <a:rPr lang="fr-FR" sz="1600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fr-FR" sz="1600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fr-FR" sz="1600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fr-FR" sz="1600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fr-FR" sz="16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16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fr-FR" sz="16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fr-FR" sz="1600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                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600" b="0" i="0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reg</m:t>
                                  </m:r>
                                  <m:r>
                                    <a:rPr lang="fr-FR" sz="1600" b="0" i="0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</m:oMath>
                </a14:m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>
                  <a:buFontTx/>
                  <a:buChar char="-"/>
                </a:pPr>
                <a:endParaRPr lang="fr-FR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9" y="2196140"/>
                <a:ext cx="5629733" cy="17601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070" y="3851746"/>
            <a:ext cx="2600506" cy="24816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921538" y="2661753"/>
                <a:ext cx="1042587" cy="403735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538" y="2661753"/>
                <a:ext cx="1042587" cy="403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02165" y="3761840"/>
                <a:ext cx="1042587" cy="403735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165" y="3761840"/>
                <a:ext cx="1042587" cy="403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777610" y="3774151"/>
                <a:ext cx="1042587" cy="403735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610" y="3774151"/>
                <a:ext cx="1042587" cy="4037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457989" y="4837065"/>
                <a:ext cx="1042587" cy="403735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89" y="4837065"/>
                <a:ext cx="1042587" cy="4037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79996" y="4846004"/>
                <a:ext cx="469081" cy="40373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22000"/>
                </a:schemeClr>
              </a:solidFill>
              <a:ln w="2540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996" y="4846004"/>
                <a:ext cx="469081" cy="4037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452457" y="5731501"/>
                <a:ext cx="469081" cy="40373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22000"/>
                </a:schemeClr>
              </a:solidFill>
              <a:ln w="2540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457" y="5731501"/>
                <a:ext cx="469081" cy="4037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solidFill>
                  <a:schemeClr val="tx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144752" y="5735165"/>
                <a:ext cx="469081" cy="403735"/>
              </a:xfrm>
              <a:prstGeom prst="rect">
                <a:avLst/>
              </a:prstGeom>
              <a:solidFill>
                <a:srgbClr val="FF0000">
                  <a:alpha val="22000"/>
                </a:srgbClr>
              </a:solidFill>
              <a:ln w="2540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752" y="5735165"/>
                <a:ext cx="469081" cy="4037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821896" y="4837066"/>
                <a:ext cx="469081" cy="403735"/>
              </a:xfrm>
              <a:prstGeom prst="rect">
                <a:avLst/>
              </a:prstGeom>
              <a:solidFill>
                <a:schemeClr val="accent1">
                  <a:lumMod val="75000"/>
                  <a:alpha val="22000"/>
                </a:schemeClr>
              </a:solidFill>
              <a:ln w="2540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896" y="4837066"/>
                <a:ext cx="469081" cy="4037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439367" y="4838547"/>
                <a:ext cx="469081" cy="403735"/>
              </a:xfrm>
              <a:prstGeom prst="rect">
                <a:avLst/>
              </a:prstGeom>
              <a:solidFill>
                <a:srgbClr val="0070C0">
                  <a:alpha val="22000"/>
                </a:srgbClr>
              </a:solidFill>
              <a:ln w="2540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367" y="4838547"/>
                <a:ext cx="469081" cy="4037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tx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/>
          <p:cNvCxnSpPr>
            <a:stCxn id="7" idx="2"/>
            <a:endCxn id="10" idx="0"/>
          </p:cNvCxnSpPr>
          <p:nvPr/>
        </p:nvCxnSpPr>
        <p:spPr>
          <a:xfrm flipH="1">
            <a:off x="6623459" y="3065488"/>
            <a:ext cx="819373" cy="696352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2"/>
            <a:endCxn id="11" idx="0"/>
          </p:cNvCxnSpPr>
          <p:nvPr/>
        </p:nvCxnSpPr>
        <p:spPr>
          <a:xfrm>
            <a:off x="7442832" y="3065488"/>
            <a:ext cx="856072" cy="708663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10" idx="2"/>
            <a:endCxn id="13" idx="0"/>
          </p:cNvCxnSpPr>
          <p:nvPr/>
        </p:nvCxnSpPr>
        <p:spPr>
          <a:xfrm flipH="1">
            <a:off x="6014537" y="4165575"/>
            <a:ext cx="608922" cy="68042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0" idx="2"/>
            <a:endCxn id="12" idx="0"/>
          </p:cNvCxnSpPr>
          <p:nvPr/>
        </p:nvCxnSpPr>
        <p:spPr>
          <a:xfrm>
            <a:off x="6623459" y="4165575"/>
            <a:ext cx="355824" cy="67149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1" idx="2"/>
            <a:endCxn id="17" idx="0"/>
          </p:cNvCxnSpPr>
          <p:nvPr/>
        </p:nvCxnSpPr>
        <p:spPr>
          <a:xfrm>
            <a:off x="8298904" y="4177886"/>
            <a:ext cx="375004" cy="660661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2"/>
            <a:endCxn id="16" idx="0"/>
          </p:cNvCxnSpPr>
          <p:nvPr/>
        </p:nvCxnSpPr>
        <p:spPr>
          <a:xfrm flipH="1">
            <a:off x="8056437" y="4177886"/>
            <a:ext cx="242467" cy="65918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12" idx="2"/>
            <a:endCxn id="14" idx="0"/>
          </p:cNvCxnSpPr>
          <p:nvPr/>
        </p:nvCxnSpPr>
        <p:spPr>
          <a:xfrm flipH="1">
            <a:off x="6686998" y="5240800"/>
            <a:ext cx="292285" cy="490701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12" idx="2"/>
            <a:endCxn id="15" idx="0"/>
          </p:cNvCxnSpPr>
          <p:nvPr/>
        </p:nvCxnSpPr>
        <p:spPr>
          <a:xfrm>
            <a:off x="6979283" y="5240800"/>
            <a:ext cx="400010" cy="49436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7911204" y="318411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F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6725620" y="317220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T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5990602" y="425760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T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6801371" y="42576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F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8515851" y="432320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F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7843379" y="432320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T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6516097" y="52984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T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7221236" y="528283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V</a:t>
            </a:r>
            <a:endParaRPr lang="en-US" sz="1800" dirty="0"/>
          </a:p>
        </p:txBody>
      </p:sp>
      <p:sp>
        <p:nvSpPr>
          <p:cNvPr id="50" name="Rectangle 49"/>
          <p:cNvSpPr/>
          <p:nvPr/>
        </p:nvSpPr>
        <p:spPr>
          <a:xfrm>
            <a:off x="1922803" y="5008634"/>
            <a:ext cx="1392964" cy="1143605"/>
          </a:xfrm>
          <a:prstGeom prst="rect">
            <a:avLst/>
          </a:prstGeom>
          <a:solidFill>
            <a:schemeClr val="accent4">
              <a:lumMod val="60000"/>
              <a:lumOff val="4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922803" y="3886225"/>
            <a:ext cx="940037" cy="1122409"/>
          </a:xfrm>
          <a:prstGeom prst="rect">
            <a:avLst/>
          </a:prstGeom>
          <a:solidFill>
            <a:schemeClr val="accent1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878229" y="3876164"/>
            <a:ext cx="1381393" cy="1122409"/>
          </a:xfrm>
          <a:prstGeom prst="rect">
            <a:avLst/>
          </a:prstGeom>
          <a:solidFill>
            <a:srgbClr val="0070C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341361" y="5015666"/>
            <a:ext cx="918261" cy="326064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323417" y="5356015"/>
            <a:ext cx="944751" cy="796223"/>
          </a:xfrm>
          <a:prstGeom prst="rect">
            <a:avLst/>
          </a:prstGeom>
          <a:solidFill>
            <a:schemeClr val="tx2">
              <a:lumMod val="60000"/>
              <a:lumOff val="4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6251023" y="2602010"/>
            <a:ext cx="857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smtClean="0">
                <a:solidFill>
                  <a:schemeClr val="accent1">
                    <a:lumMod val="50000"/>
                  </a:schemeClr>
                </a:solidFill>
              </a:rPr>
              <a:t>Nœud racine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5462420" y="5671758"/>
            <a:ext cx="1005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smtClean="0">
                <a:solidFill>
                  <a:schemeClr val="accent1">
                    <a:lumMod val="50000"/>
                  </a:schemeClr>
                </a:solidFill>
              </a:rPr>
              <a:t>Nœuds terminaux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415687" y="3695695"/>
            <a:ext cx="972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400" b="1" dirty="0" smtClean="0">
                <a:solidFill>
                  <a:schemeClr val="accent1">
                    <a:lumMod val="50000"/>
                  </a:schemeClr>
                </a:solidFill>
              </a:rPr>
              <a:t>Nœud interne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870868" y="6121523"/>
            <a:ext cx="1216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err="1" smtClean="0"/>
              <a:t>Exemple</a:t>
            </a:r>
            <a:r>
              <a:rPr lang="en-US" sz="1400" dirty="0" smtClean="0"/>
              <a:t> </a:t>
            </a:r>
            <a:r>
              <a:rPr lang="en-US" sz="1400" dirty="0" err="1" smtClean="0"/>
              <a:t>d’AD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522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0" grpId="0" animBg="1"/>
      <p:bldP spid="52" grpId="0" animBg="1"/>
      <p:bldP spid="53" grpId="0" animBg="1"/>
      <p:bldP spid="54" grpId="0" animBg="1"/>
      <p:bldP spid="55" grpId="0" animBg="1"/>
      <p:bldP spid="5" grpId="0"/>
      <p:bldP spid="39" grpId="0"/>
      <p:bldP spid="40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4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Arbres et forêts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</a:t>
            </a:r>
            <a:r>
              <a:rPr lang="fr-FR" sz="1800" dirty="0" smtClean="0">
                <a:solidFill>
                  <a:schemeClr val="tx1"/>
                </a:solidFill>
              </a:rPr>
              <a:t>● 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ID3 pour comprendre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1" y="793908"/>
                <a:ext cx="6980810" cy="5832969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ID3 (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Iterative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 Dichotomiser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Hypothèse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: la variable cible à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valeurs distinctes et chaque attribut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peut prendre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valeurs distinctes.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Calcul de </a:t>
                </a: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l’entropie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d’un nœud</a:t>
                </a:r>
              </a:p>
              <a:p>
                <a:pPr lvl="1">
                  <a:spcBef>
                    <a:spcPts val="600"/>
                  </a:spcBef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Partition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sous-ensembles.</a:t>
                </a:r>
              </a:p>
              <a:p>
                <a:pPr lvl="1">
                  <a:spcBef>
                    <a:spcPts val="600"/>
                  </a:spcBef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Calcul des probabilités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qu’un élément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se retrouve dans chaque sous-ensemble, puis de l’entropie (mesure de l’écart à une distribution uniforme)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sz="1600" b="0" dirty="0">
                    <a:solidFill>
                      <a:schemeClr val="tx1"/>
                    </a:solidFill>
                  </a:rPr>
                  <a:t>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est maximale si toutes les probabilités sont égales.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Calcul du </a:t>
                </a: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gain d’information </a:t>
                </a: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dans un nœud interne sur l’attribut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.</a:t>
                </a:r>
                <a:endParaRPr lang="fr-FR" b="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Partition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sur les valeurs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en sous-ensembles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∈⟦1,</m:t>
                    </m:r>
                    <m:sSub>
                      <m:sSubPr>
                        <m:ctrlP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⟧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).</a:t>
                </a:r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  <a:buFontTx/>
                  <a:buChar char="-"/>
                </a:pPr>
                <a:r>
                  <a:rPr lang="fr-FR" dirty="0" smtClean="0">
                    <a:solidFill>
                      <a:schemeClr val="tx1"/>
                    </a:solidFill>
                  </a:rPr>
                  <a:t>C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alcul des probabilités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qu’un élément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appartienne 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du gain d’information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sur l’attribut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:</a:t>
                </a:r>
              </a:p>
              <a:p>
                <a:pPr marL="0" indent="0" algn="ct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L’algorithme consiste à répéter cette opération pour chaque attribut non encore utilisé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 ⟦1,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⟧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à choisir l’attribut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fName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puis à appliquer un test de décision afin de générer les nœuds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24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1" y="793908"/>
                <a:ext cx="6980810" cy="5832969"/>
              </a:xfrm>
              <a:blipFill>
                <a:blip r:embed="rId3"/>
                <a:stretch>
                  <a:fillRect l="-175" t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7971224" y="1970712"/>
                <a:ext cx="396667" cy="403735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224" y="1970712"/>
                <a:ext cx="396667" cy="403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Connecteur droit 127"/>
          <p:cNvCxnSpPr>
            <a:stCxn id="125" idx="2"/>
          </p:cNvCxnSpPr>
          <p:nvPr/>
        </p:nvCxnSpPr>
        <p:spPr>
          <a:xfrm flipH="1">
            <a:off x="7561505" y="2374447"/>
            <a:ext cx="608053" cy="999843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25" idx="2"/>
            <a:endCxn id="143" idx="0"/>
          </p:cNvCxnSpPr>
          <p:nvPr/>
        </p:nvCxnSpPr>
        <p:spPr>
          <a:xfrm>
            <a:off x="8169558" y="2374447"/>
            <a:ext cx="464609" cy="995156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/>
              <p:cNvSpPr/>
              <p:nvPr/>
            </p:nvSpPr>
            <p:spPr>
              <a:xfrm>
                <a:off x="7971224" y="1433019"/>
                <a:ext cx="392117" cy="489309"/>
              </a:xfrm>
              <a:prstGeom prst="rect">
                <a:avLst/>
              </a:prstGeom>
              <a:solidFill>
                <a:schemeClr val="bg1">
                  <a:lumMod val="75000"/>
                  <a:alpha val="3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224" y="1433019"/>
                <a:ext cx="392117" cy="489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/>
              <p:cNvSpPr/>
              <p:nvPr/>
            </p:nvSpPr>
            <p:spPr>
              <a:xfrm>
                <a:off x="7649618" y="4136276"/>
                <a:ext cx="821388" cy="489309"/>
              </a:xfrm>
              <a:prstGeom prst="rect">
                <a:avLst/>
              </a:prstGeom>
              <a:solidFill>
                <a:schemeClr val="bg1">
                  <a:lumMod val="75000"/>
                  <a:alpha val="3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r>
                        <a:rPr lang="fr-FR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618" y="4136276"/>
                <a:ext cx="821388" cy="4893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/>
              <p:cNvSpPr/>
              <p:nvPr/>
            </p:nvSpPr>
            <p:spPr>
              <a:xfrm>
                <a:off x="8164938" y="3369603"/>
                <a:ext cx="938457" cy="489309"/>
              </a:xfrm>
              <a:prstGeom prst="rect">
                <a:avLst/>
              </a:prstGeom>
              <a:solidFill>
                <a:schemeClr val="bg1">
                  <a:lumMod val="75000"/>
                  <a:alpha val="3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fr-FR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r>
                        <a:rPr lang="fr-FR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3" name="Rectangle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938" y="3369603"/>
                <a:ext cx="938457" cy="4893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Connecteur droit 143"/>
          <p:cNvCxnSpPr>
            <a:stCxn id="125" idx="2"/>
            <a:endCxn id="142" idx="0"/>
          </p:cNvCxnSpPr>
          <p:nvPr/>
        </p:nvCxnSpPr>
        <p:spPr>
          <a:xfrm flipH="1">
            <a:off x="8060312" y="2374447"/>
            <a:ext cx="109246" cy="1761829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/>
              <p:cNvSpPr/>
              <p:nvPr/>
            </p:nvSpPr>
            <p:spPr>
              <a:xfrm>
                <a:off x="7124638" y="3370403"/>
                <a:ext cx="821388" cy="489309"/>
              </a:xfrm>
              <a:prstGeom prst="rect">
                <a:avLst/>
              </a:prstGeom>
              <a:solidFill>
                <a:schemeClr val="bg1">
                  <a:lumMod val="75000"/>
                  <a:alpha val="3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r>
                        <a:rPr lang="fr-FR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638" y="3370403"/>
                <a:ext cx="821388" cy="4893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ZoneTexte 150"/>
              <p:cNvSpPr txBox="1"/>
              <p:nvPr/>
            </p:nvSpPr>
            <p:spPr>
              <a:xfrm>
                <a:off x="8179530" y="283911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1" name="ZoneTexte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530" y="2839115"/>
                <a:ext cx="226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7428459" y="4979465"/>
                <a:ext cx="1502142" cy="469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459" y="4979465"/>
                <a:ext cx="1502142" cy="469231"/>
              </a:xfrm>
              <a:prstGeom prst="rect">
                <a:avLst/>
              </a:prstGeom>
              <a:blipFill>
                <a:blip r:embed="rId10"/>
                <a:stretch>
                  <a:fillRect t="-55844" r="-2846" b="-10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53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35" grpId="0" animBg="1"/>
      <p:bldP spid="142" grpId="0" animBg="1"/>
      <p:bldP spid="143" grpId="0" animBg="1"/>
      <p:bldP spid="148" grpId="0" animBg="1"/>
      <p:bldP spid="151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5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Arbres et forêts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</a:t>
            </a:r>
            <a:r>
              <a:rPr lang="fr-FR" sz="1800" dirty="0" smtClean="0">
                <a:solidFill>
                  <a:schemeClr val="tx1"/>
                </a:solidFill>
              </a:rPr>
              <a:t>● 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○ ○ ○ ○ ○ ○ ID3 </a:t>
            </a:r>
            <a:r>
              <a:rPr lang="fr-FR" sz="1800" dirty="0" smtClean="0">
                <a:solidFill>
                  <a:schemeClr val="tx1"/>
                </a:solidFill>
              </a:rPr>
              <a:t>pour comprendre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63660"/>
                <a:ext cx="8620973" cy="3751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sz="1600" dirty="0" smtClean="0">
                    <a:solidFill>
                      <a:schemeClr val="tx1"/>
                    </a:solidFill>
                  </a:rPr>
                  <a:t>Division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sur l’attribut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Temp</m:t>
                    </m:r>
                  </m:oMath>
                </a14:m>
                <a:endParaRPr lang="fr-FR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63660"/>
                <a:ext cx="8620973" cy="375193"/>
              </a:xfr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/>
          <a:srcRect l="2" t="14845" r="15115" b="-633"/>
          <a:stretch/>
        </p:blipFill>
        <p:spPr>
          <a:xfrm>
            <a:off x="5028658" y="1138853"/>
            <a:ext cx="4020590" cy="26133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291015" y="1922363"/>
                <a:ext cx="1042587" cy="403735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Temp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015" y="1922363"/>
                <a:ext cx="1042587" cy="403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56"/>
          <p:cNvCxnSpPr>
            <a:stCxn id="49" idx="2"/>
          </p:cNvCxnSpPr>
          <p:nvPr/>
        </p:nvCxnSpPr>
        <p:spPr>
          <a:xfrm flipH="1">
            <a:off x="1441092" y="2326098"/>
            <a:ext cx="1371217" cy="581027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3938564" y="244366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F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1539034" y="2425932"/>
            <a:ext cx="414014" cy="38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800" dirty="0"/>
              <a:t>C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1727550" y="1347600"/>
                <a:ext cx="2253492" cy="489309"/>
              </a:xfrm>
              <a:prstGeom prst="rect">
                <a:avLst/>
              </a:prstGeom>
              <a:solidFill>
                <a:schemeClr val="bg1">
                  <a:lumMod val="75000"/>
                  <a:alpha val="3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FR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3,4,5,7,9,10,11,12,13</m:t>
                          </m:r>
                        </m:e>
                      </m:d>
                    </m:oMath>
                  </m:oMathPara>
                </a14:m>
                <a:endParaRPr lang="fr-FR" sz="1600" b="0" dirty="0" smtClean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fr-FR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{1,2,6,8,14}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550" y="1347600"/>
                <a:ext cx="2253492" cy="489309"/>
              </a:xfrm>
              <a:prstGeom prst="rect">
                <a:avLst/>
              </a:prstGeom>
              <a:blipFill>
                <a:blip r:embed="rId6"/>
                <a:stretch>
                  <a:fillRect b="-17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64"/>
          <p:cNvCxnSpPr/>
          <p:nvPr/>
        </p:nvCxnSpPr>
        <p:spPr>
          <a:xfrm flipH="1">
            <a:off x="2812308" y="2326098"/>
            <a:ext cx="3361" cy="581027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 flipV="1">
            <a:off x="2812308" y="2326097"/>
            <a:ext cx="1371217" cy="581027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442044" y="24549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/>
              <a:t>B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626994" y="2907004"/>
                <a:ext cx="1132463" cy="489309"/>
              </a:xfrm>
              <a:prstGeom prst="rect">
                <a:avLst/>
              </a:prstGeom>
              <a:solidFill>
                <a:schemeClr val="bg1">
                  <a:lumMod val="75000"/>
                  <a:alpha val="3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FR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3,13</m:t>
                          </m:r>
                        </m:e>
                      </m:d>
                    </m:oMath>
                  </m:oMathPara>
                </a14:m>
                <a:endParaRPr lang="fr-FR" sz="1600" b="0" dirty="0" smtClean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16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fr-FR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{1,2}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94" y="2907004"/>
                <a:ext cx="1132463" cy="489309"/>
              </a:xfrm>
              <a:prstGeom prst="rect">
                <a:avLst/>
              </a:prstGeom>
              <a:blipFill>
                <a:blip r:embed="rId7"/>
                <a:stretch>
                  <a:fillRect b="-17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1992332" y="2908451"/>
                <a:ext cx="1632023" cy="489309"/>
              </a:xfrm>
              <a:prstGeom prst="rect">
                <a:avLst/>
              </a:prstGeom>
              <a:solidFill>
                <a:schemeClr val="bg1">
                  <a:lumMod val="75000"/>
                  <a:alpha val="3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FR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4,10,11,13</m:t>
                          </m:r>
                        </m:e>
                      </m:d>
                    </m:oMath>
                  </m:oMathPara>
                </a14:m>
                <a:endParaRPr lang="fr-FR" sz="1600" b="0" dirty="0" smtClean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16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fr-FR" sz="16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{8,14}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332" y="2908451"/>
                <a:ext cx="1632023" cy="489309"/>
              </a:xfrm>
              <a:prstGeom prst="rect">
                <a:avLst/>
              </a:prstGeom>
              <a:blipFill>
                <a:blip r:embed="rId8"/>
                <a:stretch>
                  <a:fillRect b="-17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792526" y="2908451"/>
                <a:ext cx="1156568" cy="489309"/>
              </a:xfrm>
              <a:prstGeom prst="rect">
                <a:avLst/>
              </a:prstGeom>
              <a:solidFill>
                <a:schemeClr val="bg1">
                  <a:lumMod val="75000"/>
                  <a:alpha val="3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FR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5,7,9</m:t>
                          </m:r>
                        </m:e>
                      </m:d>
                    </m:oMath>
                  </m:oMathPara>
                </a14:m>
                <a:endParaRPr lang="fr-FR" sz="1600" b="0" dirty="0" smtClean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16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fr-FR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{6}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526" y="2908451"/>
                <a:ext cx="1156568" cy="489309"/>
              </a:xfrm>
              <a:prstGeom prst="rect">
                <a:avLst/>
              </a:prstGeom>
              <a:blipFill>
                <a:blip r:embed="rId9"/>
                <a:stretch>
                  <a:fillRect b="-175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Espace réservé du contenu 4"/>
              <p:cNvSpPr txBox="1">
                <a:spLocks/>
              </p:cNvSpPr>
              <p:nvPr/>
            </p:nvSpPr>
            <p:spPr>
              <a:xfrm>
                <a:off x="207014" y="3679869"/>
                <a:ext cx="5422078" cy="2790406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sz="1400" dirty="0" smtClean="0">
                    <a:solidFill>
                      <a:schemeClr val="tx1"/>
                    </a:solidFill>
                  </a:rPr>
                  <a:t>Nœud racine </a:t>
                </a:r>
                <a:r>
                  <a:rPr lang="fr-FR" sz="1400" b="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={1,…,14}</m:t>
                    </m:r>
                  </m:oMath>
                </a14:m>
                <a:endParaRPr lang="fr-FR" sz="1400" b="0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Font typeface="Wingdings 3" panose="05040102010807070707" pitchFamily="18" charset="2"/>
                  <a:buNone/>
                </a:pP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func>
                          <m:func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fr-F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fr-F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=0,940</m:t>
                            </m:r>
                          </m:e>
                        </m:func>
                      </m:e>
                    </m:func>
                  </m:oMath>
                </a14:m>
                <a:r>
                  <a:rPr lang="fr-FR" sz="14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sz="1400" dirty="0" smtClean="0">
                    <a:solidFill>
                      <a:schemeClr val="tx1"/>
                    </a:solidFill>
                  </a:rPr>
                  <a:t>Après division </a:t>
                </a:r>
                <a:r>
                  <a:rPr lang="fr-FR" sz="1400" b="0" dirty="0" smtClean="0">
                    <a:solidFill>
                      <a:schemeClr val="tx1"/>
                    </a:solidFill>
                  </a:rPr>
                  <a:t>du nœud sur l’attribut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400" b="0" dirty="0" smtClean="0">
                    <a:solidFill>
                      <a:schemeClr val="tx1"/>
                    </a:solidFill>
                  </a:rPr>
                  <a:t> en sous-groupes (nœuds) de probabilités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/14</m:t>
                    </m:r>
                  </m:oMath>
                </a14:m>
                <a:r>
                  <a:rPr lang="fr-FR" sz="14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fr-FR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/14</m:t>
                    </m:r>
                  </m:oMath>
                </a14:m>
                <a:r>
                  <a:rPr lang="fr-FR" sz="1400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=4/14</m:t>
                    </m:r>
                  </m:oMath>
                </a14:m>
                <a:r>
                  <a:rPr lang="fr-FR" sz="1400" b="0" dirty="0" smtClean="0">
                    <a:solidFill>
                      <a:schemeClr val="tx1"/>
                    </a:solidFill>
                  </a:rPr>
                  <a:t> : </a:t>
                </a:r>
              </a:p>
              <a:p>
                <a:pPr marL="0" indent="0" algn="ct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14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=0,918</m:t>
                    </m:r>
                  </m:oMath>
                </a14:m>
                <a:r>
                  <a:rPr lang="fr-FR" sz="1400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=0,811</m:t>
                    </m:r>
                  </m:oMath>
                </a14:m>
                <a:r>
                  <a:rPr lang="fr-FR" sz="14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fr-FR" sz="1400" dirty="0">
                    <a:solidFill>
                      <a:schemeClr val="tx1"/>
                    </a:solidFill>
                  </a:rPr>
                  <a:t>G</a:t>
                </a:r>
                <a:r>
                  <a:rPr lang="fr-FR" sz="1400" dirty="0" smtClean="0">
                    <a:solidFill>
                      <a:schemeClr val="tx1"/>
                    </a:solidFill>
                  </a:rPr>
                  <a:t>ain d’information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400" b="0" dirty="0" smtClean="0">
                    <a:solidFill>
                      <a:schemeClr val="tx1"/>
                    </a:solidFill>
                  </a:rPr>
                  <a:t>sur l’attribut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400" b="0" dirty="0" smtClean="0">
                    <a:solidFill>
                      <a:schemeClr val="tx1"/>
                    </a:solidFill>
                  </a:rPr>
                  <a:t>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sz="14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fr-F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4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fr-FR" sz="14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sz="1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fr-FR" sz="14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fr-FR" sz="1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sz="1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fr-FR" sz="1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fr-FR" sz="1400" b="0" i="1" smtClean="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fr-FR" sz="1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0,029</m:t>
                        </m:r>
                      </m:e>
                    </m:nary>
                  </m:oMath>
                </a14:m>
                <a:r>
                  <a:rPr lang="fr-FR" sz="14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fr-FR" sz="1400" b="0" dirty="0" smtClean="0">
                    <a:solidFill>
                      <a:schemeClr val="tx1"/>
                    </a:solidFill>
                  </a:rPr>
                  <a:t>De même 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fr-FR" sz="1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sz="1400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fr-FR" sz="1400" b="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b="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1400" b="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0" i="1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0,</m:t>
                    </m:r>
                    <m:r>
                      <a:rPr lang="fr-FR" sz="1400" b="0" i="1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246</m:t>
                    </m:r>
                  </m:oMath>
                </a14:m>
                <a:r>
                  <a:rPr lang="fr-FR" sz="1400" b="0" dirty="0">
                    <a:solidFill>
                      <a:srgbClr val="FF9900"/>
                    </a:solidFill>
                  </a:rPr>
                  <a:t> </a:t>
                </a:r>
                <a:r>
                  <a:rPr lang="fr-FR" sz="1400" b="0" dirty="0">
                    <a:solidFill>
                      <a:schemeClr val="tx1"/>
                    </a:solidFill>
                  </a:rPr>
                  <a:t>;</a:t>
                </a:r>
                <a:r>
                  <a:rPr lang="fr-FR" sz="14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0,151</m:t>
                    </m:r>
                  </m:oMath>
                </a14:m>
                <a:r>
                  <a:rPr lang="fr-FR" sz="1400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fr-F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fr-F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fr-FR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0,048</m:t>
                    </m:r>
                  </m:oMath>
                </a14:m>
                <a:r>
                  <a:rPr lang="fr-FR" sz="14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sz="1400" dirty="0" smtClean="0">
                    <a:solidFill>
                      <a:schemeClr val="tx1"/>
                    </a:solidFill>
                  </a:rPr>
                  <a:t>Décision :</a:t>
                </a:r>
                <a:r>
                  <a:rPr lang="fr-FR" sz="1400" b="0" dirty="0" smtClean="0">
                    <a:solidFill>
                      <a:schemeClr val="tx1"/>
                    </a:solidFill>
                  </a:rPr>
                  <a:t> couper le nœud sur l’attribut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fName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fr-FR" sz="1400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1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4" y="3679869"/>
                <a:ext cx="5422078" cy="2790406"/>
              </a:xfrm>
              <a:prstGeom prst="rect">
                <a:avLst/>
              </a:prstGeom>
              <a:blipFill>
                <a:blip r:embed="rId10"/>
                <a:stretch>
                  <a:fillRect b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5530291" y="1186792"/>
            <a:ext cx="658368" cy="2463493"/>
          </a:xfrm>
          <a:prstGeom prst="rect">
            <a:avLst/>
          </a:prstGeom>
          <a:solidFill>
            <a:srgbClr val="FFC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794357" y="1179338"/>
            <a:ext cx="718353" cy="2470947"/>
          </a:xfrm>
          <a:prstGeom prst="rect">
            <a:avLst/>
          </a:prstGeom>
          <a:solidFill>
            <a:schemeClr val="accent2">
              <a:lumMod val="7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526147" y="1168603"/>
            <a:ext cx="564464" cy="2481682"/>
          </a:xfrm>
          <a:prstGeom prst="rect">
            <a:avLst/>
          </a:prstGeom>
          <a:solidFill>
            <a:schemeClr val="accent1">
              <a:lumMod val="7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201219" y="1177697"/>
            <a:ext cx="585823" cy="2481682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085659" y="1138853"/>
            <a:ext cx="887502" cy="2564416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5629091" y="810145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8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091" y="810145"/>
                <a:ext cx="4607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6268357" y="801261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357" y="801261"/>
                <a:ext cx="4660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6928804" y="808365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804" y="808365"/>
                <a:ext cx="4660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7579520" y="808365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520" y="808365"/>
                <a:ext cx="4660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7981760" y="755313"/>
                <a:ext cx="1095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∈{</m:t>
                      </m:r>
                      <m:r>
                        <a:rPr lang="fr-FR" sz="1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fr-FR" sz="1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fr-FR" sz="1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fr-FR" sz="1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760" y="755313"/>
                <a:ext cx="1095300" cy="369332"/>
              </a:xfrm>
              <a:prstGeom prst="rect">
                <a:avLst/>
              </a:prstGeom>
              <a:blipFill>
                <a:blip r:embed="rId15"/>
                <a:stretch>
                  <a:fillRect r="-1611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7196560" y="4127429"/>
                <a:ext cx="396667" cy="403735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560" y="4127429"/>
                <a:ext cx="396667" cy="40373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6734447" y="4942305"/>
                <a:ext cx="396667" cy="403735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447" y="4942305"/>
                <a:ext cx="396667" cy="40373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8169557" y="4942305"/>
                <a:ext cx="396667" cy="403735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557" y="4942305"/>
                <a:ext cx="396667" cy="40373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84"/>
          <p:cNvCxnSpPr>
            <a:stCxn id="80" idx="2"/>
            <a:endCxn id="83" idx="0"/>
          </p:cNvCxnSpPr>
          <p:nvPr/>
        </p:nvCxnSpPr>
        <p:spPr>
          <a:xfrm flipH="1">
            <a:off x="6932781" y="4531164"/>
            <a:ext cx="462113" cy="411141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>
            <a:stCxn id="80" idx="2"/>
            <a:endCxn id="84" idx="0"/>
          </p:cNvCxnSpPr>
          <p:nvPr/>
        </p:nvCxnSpPr>
        <p:spPr>
          <a:xfrm>
            <a:off x="7394894" y="4531164"/>
            <a:ext cx="972997" cy="411141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80" idx="2"/>
            <a:endCxn id="103" idx="0"/>
          </p:cNvCxnSpPr>
          <p:nvPr/>
        </p:nvCxnSpPr>
        <p:spPr>
          <a:xfrm flipH="1">
            <a:off x="5917257" y="4531164"/>
            <a:ext cx="1477637" cy="407875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>
            <a:stCxn id="83" idx="2"/>
            <a:endCxn id="105" idx="0"/>
          </p:cNvCxnSpPr>
          <p:nvPr/>
        </p:nvCxnSpPr>
        <p:spPr>
          <a:xfrm flipH="1">
            <a:off x="6702704" y="5346040"/>
            <a:ext cx="230077" cy="55001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>
            <a:endCxn id="83" idx="2"/>
          </p:cNvCxnSpPr>
          <p:nvPr/>
        </p:nvCxnSpPr>
        <p:spPr>
          <a:xfrm flipH="1" flipV="1">
            <a:off x="6932781" y="5346040"/>
            <a:ext cx="255441" cy="550011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5718923" y="4939039"/>
                <a:ext cx="396667" cy="403735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923" y="4939039"/>
                <a:ext cx="396667" cy="40373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6504370" y="5896050"/>
                <a:ext cx="396667" cy="403735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370" y="5896050"/>
                <a:ext cx="396667" cy="40373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7038953" y="5896051"/>
                <a:ext cx="396667" cy="403735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16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953" y="5896051"/>
                <a:ext cx="396667" cy="403735"/>
              </a:xfrm>
              <a:prstGeom prst="rect">
                <a:avLst/>
              </a:prstGeom>
              <a:blipFill>
                <a:blip r:embed="rId21"/>
                <a:stretch>
                  <a:fillRect r="-13235"/>
                </a:stretch>
              </a:blipFill>
              <a:ln w="19050">
                <a:solidFill>
                  <a:schemeClr val="tx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7970814" y="5896051"/>
                <a:ext cx="396667" cy="403735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814" y="5896051"/>
                <a:ext cx="396667" cy="40373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9050">
                <a:solidFill>
                  <a:schemeClr val="tx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8483529" y="5896051"/>
                <a:ext cx="396667" cy="403735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16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529" y="5896051"/>
                <a:ext cx="396667" cy="403735"/>
              </a:xfrm>
              <a:prstGeom prst="rect">
                <a:avLst/>
              </a:prstGeom>
              <a:blipFill>
                <a:blip r:embed="rId23"/>
                <a:stretch>
                  <a:fillRect r="-13235"/>
                </a:stretch>
              </a:blipFill>
              <a:ln w="19050">
                <a:solidFill>
                  <a:schemeClr val="tx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necteur droit 108"/>
          <p:cNvCxnSpPr>
            <a:stCxn id="84" idx="2"/>
            <a:endCxn id="107" idx="0"/>
          </p:cNvCxnSpPr>
          <p:nvPr/>
        </p:nvCxnSpPr>
        <p:spPr>
          <a:xfrm flipH="1">
            <a:off x="8169148" y="5346040"/>
            <a:ext cx="198743" cy="550011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>
            <a:stCxn id="84" idx="2"/>
            <a:endCxn id="108" idx="0"/>
          </p:cNvCxnSpPr>
          <p:nvPr/>
        </p:nvCxnSpPr>
        <p:spPr>
          <a:xfrm>
            <a:off x="8367891" y="5346040"/>
            <a:ext cx="313972" cy="550011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6501402" y="4392945"/>
            <a:ext cx="414014" cy="38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800" dirty="0"/>
              <a:t>C</a:t>
            </a:r>
            <a:endParaRPr lang="en-US" sz="1800" dirty="0"/>
          </a:p>
        </p:txBody>
      </p:sp>
      <p:sp>
        <p:nvSpPr>
          <p:cNvPr id="117" name="ZoneTexte 116"/>
          <p:cNvSpPr txBox="1"/>
          <p:nvPr/>
        </p:nvSpPr>
        <p:spPr>
          <a:xfrm>
            <a:off x="7861809" y="4429213"/>
            <a:ext cx="414014" cy="38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800" dirty="0"/>
              <a:t>P</a:t>
            </a:r>
            <a:endParaRPr lang="en-US" sz="18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8581821" y="5430426"/>
            <a:ext cx="414014" cy="38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800" dirty="0"/>
              <a:t>V</a:t>
            </a:r>
            <a:endParaRPr lang="en-US" sz="1800" dirty="0"/>
          </a:p>
        </p:txBody>
      </p:sp>
      <p:sp>
        <p:nvSpPr>
          <p:cNvPr id="119" name="ZoneTexte 118"/>
          <p:cNvSpPr txBox="1"/>
          <p:nvPr/>
        </p:nvSpPr>
        <p:spPr>
          <a:xfrm>
            <a:off x="7927227" y="5430426"/>
            <a:ext cx="414014" cy="38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800" dirty="0"/>
              <a:t>F</a:t>
            </a:r>
            <a:endParaRPr lang="en-US" sz="1800" dirty="0"/>
          </a:p>
        </p:txBody>
      </p:sp>
      <p:sp>
        <p:nvSpPr>
          <p:cNvPr id="120" name="ZoneTexte 119"/>
          <p:cNvSpPr txBox="1"/>
          <p:nvPr/>
        </p:nvSpPr>
        <p:spPr>
          <a:xfrm>
            <a:off x="7138201" y="5430426"/>
            <a:ext cx="414014" cy="38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800" dirty="0"/>
              <a:t>H</a:t>
            </a:r>
            <a:endParaRPr lang="en-US" sz="1800" dirty="0"/>
          </a:p>
        </p:txBody>
      </p:sp>
      <p:sp>
        <p:nvSpPr>
          <p:cNvPr id="121" name="ZoneTexte 120"/>
          <p:cNvSpPr txBox="1"/>
          <p:nvPr/>
        </p:nvSpPr>
        <p:spPr>
          <a:xfrm>
            <a:off x="6421416" y="5430426"/>
            <a:ext cx="414014" cy="38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800" dirty="0"/>
              <a:t>N</a:t>
            </a:r>
            <a:endParaRPr lang="en-US" sz="1800" dirty="0"/>
          </a:p>
        </p:txBody>
      </p:sp>
      <p:sp>
        <p:nvSpPr>
          <p:cNvPr id="122" name="ZoneTexte 121"/>
          <p:cNvSpPr txBox="1"/>
          <p:nvPr/>
        </p:nvSpPr>
        <p:spPr>
          <a:xfrm>
            <a:off x="7179213" y="4583564"/>
            <a:ext cx="414014" cy="38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800" dirty="0"/>
              <a:t>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214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49" grpId="0" animBg="1"/>
      <p:bldP spid="59" grpId="0"/>
      <p:bldP spid="60" grpId="0"/>
      <p:bldP spid="64" grpId="0" animBg="1"/>
      <p:bldP spid="67" grpId="0"/>
      <p:bldP spid="68" grpId="0" animBg="1"/>
      <p:bldP spid="69" grpId="0" animBg="1"/>
      <p:bldP spid="70" grpId="0" animBg="1"/>
      <p:bldP spid="30" grpId="0" animBg="1"/>
      <p:bldP spid="72" grpId="0" animBg="1"/>
      <p:bldP spid="73" grpId="0" animBg="1"/>
      <p:bldP spid="74" grpId="0" animBg="1"/>
      <p:bldP spid="75" grpId="0" animBg="1"/>
      <p:bldP spid="31" grpId="0"/>
      <p:bldP spid="76" grpId="0"/>
      <p:bldP spid="77" grpId="0"/>
      <p:bldP spid="78" grpId="0"/>
      <p:bldP spid="79" grpId="0"/>
      <p:bldP spid="80" grpId="0" animBg="1"/>
      <p:bldP spid="83" grpId="0" animBg="1"/>
      <p:bldP spid="84" grpId="0" animBg="1"/>
      <p:bldP spid="103" grpId="0" animBg="1"/>
      <p:bldP spid="105" grpId="0" animBg="1"/>
      <p:bldP spid="106" grpId="0" animBg="1"/>
      <p:bldP spid="107" grpId="0" animBg="1"/>
      <p:bldP spid="108" grpId="0" animBg="1"/>
      <p:bldP spid="116" grpId="0"/>
      <p:bldP spid="117" grpId="0"/>
      <p:bldP spid="118" grpId="0"/>
      <p:bldP spid="119" grpId="0"/>
      <p:bldP spid="120" grpId="0"/>
      <p:bldP spid="121" grpId="0"/>
      <p:bldP spid="1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6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Arbres et forêts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 </a:t>
            </a:r>
            <a:r>
              <a:rPr lang="fr-FR" sz="1800" dirty="0">
                <a:solidFill>
                  <a:schemeClr val="tx1"/>
                </a:solidFill>
              </a:rPr>
              <a:t>○ ○ ○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○ ○ ○ La </a:t>
            </a:r>
            <a:r>
              <a:rPr lang="fr-FR" sz="1800" dirty="0" smtClean="0">
                <a:solidFill>
                  <a:schemeClr val="tx1"/>
                </a:solidFill>
              </a:rPr>
              <a:t>culture des arbres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67242"/>
                <a:ext cx="8620973" cy="2775850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Algorithme CART (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Classification And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Regression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Tree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)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buFontTx/>
                  <a:buChar char="-"/>
                </a:pPr>
                <a:r>
                  <a:rPr lang="fr-FR" b="0" dirty="0">
                    <a:solidFill>
                      <a:schemeClr val="tx1"/>
                    </a:solidFill>
                  </a:rPr>
                  <a:t>P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artitionnement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par une approche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gloutonne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, récursive et 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divisive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Utilisé pour entraîner un arbre de décision binaire (nœud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2 enfants).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Partitionne les données une variable à la fois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frontière de décision ⊥ aux axes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algn="just">
                  <a:spcBef>
                    <a:spcPts val="1200"/>
                  </a:spcBef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2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(variable séparatrice).</a:t>
                </a:r>
              </a:p>
              <a:p>
                <a:pPr marL="0" indent="0"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À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chaque </a:t>
                </a:r>
                <a:r>
                  <a:rPr lang="fr-FR" dirty="0" smtClean="0">
                    <a:solidFill>
                      <a:srgbClr val="C00000"/>
                    </a:solidFill>
                  </a:rPr>
                  <a:t>nœud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d’un arbre de décision construit par CART, correspond une </a:t>
                </a:r>
                <a:r>
                  <a:rPr lang="fr-FR" b="0" i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variable séparatrice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selon laquelle vont être partitionnées les </a:t>
                </a:r>
                <a:r>
                  <a:rPr lang="fr-FR" dirty="0" smtClean="0">
                    <a:solidFill>
                      <a:schemeClr val="bg1">
                        <a:lumMod val="50000"/>
                      </a:schemeClr>
                    </a:solidFill>
                  </a:rPr>
                  <a:t>données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. Cette variable séparatrice définit deux régions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correspondant aux enfants du nœud considéré.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67242"/>
                <a:ext cx="8620973" cy="2775850"/>
              </a:xfrm>
              <a:blipFill>
                <a:blip r:embed="rId3"/>
                <a:stretch>
                  <a:fillRect l="-141" t="-659" b="-1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space réservé du contenu 4"/>
              <p:cNvSpPr txBox="1">
                <a:spLocks/>
              </p:cNvSpPr>
              <p:nvPr/>
            </p:nvSpPr>
            <p:spPr>
              <a:xfrm>
                <a:off x="195400" y="3488289"/>
                <a:ext cx="5545289" cy="1916384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buFont typeface="Wingdings 3" panose="05040102010807070707" pitchFamily="18" charset="2"/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Variable </a:t>
                </a:r>
                <a:r>
                  <a:rPr lang="fr-FR" sz="16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binaire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 : </a:t>
                </a:r>
              </a:p>
              <a:p>
                <a:pPr marL="0" indent="0" algn="ctr">
                  <a:spcBef>
                    <a:spcPts val="600"/>
                  </a:spcBef>
                  <a:buFont typeface="Wingdings 3" panose="05040102010807070707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)={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=0}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)={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buFont typeface="Wingdings 3" panose="05040102010807070707" pitchFamily="18" charset="2"/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Variable </a:t>
                </a:r>
                <a:r>
                  <a:rPr lang="fr-FR" sz="16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discrète</a:t>
                </a:r>
                <a:r>
                  <a:rPr lang="fr-FR" sz="16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sous-ensemble de ces valeurs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dom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600" b="0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Font typeface="Wingdings 3" panose="05040102010807070707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)={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)={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600" b="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sz="1600" b="0" dirty="0">
                    <a:solidFill>
                      <a:schemeClr val="tx1"/>
                    </a:solidFill>
                  </a:rPr>
                  <a:t>Variable </a:t>
                </a:r>
                <a:r>
                  <a:rPr lang="fr-FR" sz="16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réelle</a:t>
                </a:r>
                <a:r>
                  <a:rPr lang="fr-FR" sz="16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point de séparation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sz="1600" b="0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Font typeface="Wingdings 3" panose="05040102010807070707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)={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)={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600" b="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7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3488289"/>
                <a:ext cx="5545289" cy="1916384"/>
              </a:xfrm>
              <a:prstGeom prst="rect">
                <a:avLst/>
              </a:prstGeom>
              <a:blipFill>
                <a:blip r:embed="rId4"/>
                <a:stretch>
                  <a:fillRect b="-1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929538" y="3721596"/>
                <a:ext cx="396667" cy="403735"/>
              </a:xfrm>
              <a:prstGeom prst="rect">
                <a:avLst/>
              </a:prstGeom>
              <a:solidFill>
                <a:srgbClr val="C00000">
                  <a:alpha val="17000"/>
                </a:srgb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538" y="3721596"/>
                <a:ext cx="396667" cy="403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>
            <a:stCxn id="6" idx="2"/>
          </p:cNvCxnSpPr>
          <p:nvPr/>
        </p:nvCxnSpPr>
        <p:spPr>
          <a:xfrm flipH="1">
            <a:off x="7757181" y="4125331"/>
            <a:ext cx="370691" cy="56476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6" idx="2"/>
          </p:cNvCxnSpPr>
          <p:nvPr/>
        </p:nvCxnSpPr>
        <p:spPr>
          <a:xfrm>
            <a:off x="8127872" y="4125331"/>
            <a:ext cx="449887" cy="56476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7608743" y="418719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429320" y="418719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smtClean="0"/>
              <a:t>F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487031" y="4690091"/>
                <a:ext cx="469272" cy="489309"/>
              </a:xfrm>
              <a:prstGeom prst="rect">
                <a:avLst/>
              </a:prstGeom>
              <a:solidFill>
                <a:schemeClr val="bg1">
                  <a:lumMod val="75000"/>
                  <a:alpha val="3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031" y="4690091"/>
                <a:ext cx="469272" cy="4893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374797" y="4684048"/>
                <a:ext cx="473112" cy="489309"/>
              </a:xfrm>
              <a:prstGeom prst="rect">
                <a:avLst/>
              </a:prstGeom>
              <a:solidFill>
                <a:schemeClr val="bg1">
                  <a:lumMod val="75000"/>
                  <a:alpha val="3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797" y="4684048"/>
                <a:ext cx="473112" cy="4893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space réservé du contenu 4"/>
              <p:cNvSpPr txBox="1">
                <a:spLocks/>
              </p:cNvSpPr>
              <p:nvPr/>
            </p:nvSpPr>
            <p:spPr>
              <a:xfrm>
                <a:off x="195400" y="5586264"/>
                <a:ext cx="8620973" cy="982282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À chaque itération de CART on itère sur toutes les valeurs possibles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et, le cas échéant,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pour déterminer le couple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qui minimise un critère prédéfini (lié à l’</a:t>
                </a: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impureté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du nœud).</a:t>
                </a:r>
              </a:p>
            </p:txBody>
          </p:sp>
        </mc:Choice>
        <mc:Fallback xmlns="">
          <p:sp>
            <p:nvSpPr>
              <p:cNvPr id="15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5586264"/>
                <a:ext cx="8620973" cy="982282"/>
              </a:xfrm>
              <a:prstGeom prst="rect">
                <a:avLst/>
              </a:prstGeom>
              <a:blipFill>
                <a:blip r:embed="rId8"/>
                <a:stretch>
                  <a:fillRect l="-141" t="-1235" b="-4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807155" y="3923465"/>
            <a:ext cx="745423" cy="958411"/>
          </a:xfrm>
          <a:prstGeom prst="rect">
            <a:avLst/>
          </a:prstGeom>
          <a:solidFill>
            <a:schemeClr val="bg1">
              <a:lumMod val="65000"/>
              <a:alpha val="33000"/>
            </a:schemeClr>
          </a:solidFill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52578" y="3923464"/>
            <a:ext cx="442763" cy="958411"/>
          </a:xfrm>
          <a:prstGeom prst="rect">
            <a:avLst/>
          </a:prstGeom>
          <a:solidFill>
            <a:schemeClr val="bg1">
              <a:lumMod val="65000"/>
              <a:alpha val="33000"/>
            </a:schemeClr>
          </a:solidFill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6179866" y="5185268"/>
            <a:ext cx="521294" cy="0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6218686" y="5134008"/>
                <a:ext cx="43210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686" y="5134008"/>
                <a:ext cx="432105" cy="391646"/>
              </a:xfrm>
              <a:prstGeom prst="rect">
                <a:avLst/>
              </a:prstGeom>
              <a:blipFill>
                <a:blip r:embed="rId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5953293" y="4107927"/>
                <a:ext cx="4256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293" y="4107927"/>
                <a:ext cx="425629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6544448" y="4114255"/>
                <a:ext cx="450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448" y="4114255"/>
                <a:ext cx="45089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6391897" y="4815936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897" y="4815936"/>
                <a:ext cx="34971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883543" y="3177654"/>
                <a:ext cx="469272" cy="489309"/>
              </a:xfrm>
              <a:prstGeom prst="rect">
                <a:avLst/>
              </a:prstGeom>
              <a:solidFill>
                <a:schemeClr val="bg1">
                  <a:lumMod val="75000"/>
                  <a:alpha val="3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543" y="3177654"/>
                <a:ext cx="469272" cy="48930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07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/>
      <p:bldP spid="13" grpId="0" animBg="1"/>
      <p:bldP spid="14" grpId="0" animBg="1"/>
      <p:bldP spid="15" grpId="0"/>
      <p:bldP spid="4" grpId="0" animBg="1"/>
      <p:bldP spid="17" grpId="0" animBg="1"/>
      <p:bldP spid="19" grpId="0"/>
      <p:bldP spid="20" grpId="0"/>
      <p:bldP spid="22" grpId="0"/>
      <p:bldP spid="23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7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Arbres et forêts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 </a:t>
            </a:r>
            <a:r>
              <a:rPr lang="fr-FR" sz="1800" dirty="0">
                <a:solidFill>
                  <a:schemeClr val="tx1"/>
                </a:solidFill>
              </a:rPr>
              <a:t>○ 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La culture des arbres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67242"/>
                <a:ext cx="8620973" cy="488597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Régression :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MSE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</m:nary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fr-FR" b="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o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sont les étiquettes associées aux régions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Classification :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critère d’</a:t>
                </a: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impureté</a:t>
                </a:r>
              </a:p>
              <a:p>
                <a:pPr marL="0" indent="0" algn="ct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Imp</m:t>
                            </m:r>
                            <m:d>
                              <m:d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fr-FR" b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Imp</m:t>
                            </m:r>
                            <m:d>
                              <m:dPr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o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Imp</m:t>
                    </m:r>
                    <m:r>
                      <a:rPr lang="fr-FR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quantifie à quel point la région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« polluée » par des éléments des classes qui n’y sont pas majoritaires. 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Remarques :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CART choisit l’attribut qui maximise la décroissance de l’impureté du nœud par rapport à la cible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lim>
                        </m:limLow>
                      </m:fName>
                      <m:e>
                        <m:limLow>
                          <m:limLowPr>
                            <m:ctrlPr>
                              <a:rPr lang="fr-FR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fr-FR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sty m:val="p"/>
                                  </m:rPr>
                                  <a:rPr lang="fr-FR" b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Imp</m:t>
                                </m:r>
                                <m:d>
                                  <m:dPr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d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fr-FR" b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Imp</m:t>
                                </m:r>
                                <m:d>
                                  <m:dPr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fr-FR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fr-FR" b="0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Imp</m:t>
                                </m:r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groupChr>
                          </m:e>
                          <m:lim>
                            <m:r>
                              <m:rPr>
                                <m:sty m:val="p"/>
                              </m:rPr>
                              <a:rPr lang="fr-F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Imp</m:t>
                            </m:r>
                            <m:d>
                              <m:dPr>
                                <m:ctrlP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fr-FR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Imp</m:t>
                            </m:r>
                            <m:r>
                              <a:rPr lang="fr-F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(.))</m:t>
                            </m:r>
                          </m:lim>
                        </m:limLow>
                      </m:e>
                    </m:func>
                  </m:oMath>
                </a14:m>
                <a:endParaRPr lang="fr-FR" b="0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Algorithme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glouton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aucune garantie d’obtenir un arbre de décision dont l’impureté ou la MSE est minimale.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67242"/>
                <a:ext cx="8620973" cy="4885979"/>
              </a:xfrm>
              <a:blipFill>
                <a:blip r:embed="rId3"/>
                <a:stretch>
                  <a:fillRect l="-141" t="-1498" r="-71" b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53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8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Arbres et forêts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○ ● 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La culture des arbres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67242"/>
                <a:ext cx="8620973" cy="3142297"/>
              </a:xfrm>
            </p:spPr>
            <p:txBody>
              <a:bodyPr/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Critères d’impureté 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On introduit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9"/>
                              </m:r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m:rPr>
                                <m:brk m:alnAt="9"/>
                              </m:r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b>
                        </m:sSub>
                      </m:e>
                    </m:nary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Erreur de classification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Imp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⟦"/>
                                <m:endChr m:val="⟧"/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func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Tx/>
                  <a:buChar char="-"/>
                </a:pPr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Proportion d’exemples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  <a:latin typeface="+mn-lt"/>
                  </a:rPr>
                  <a:t>qui n’appartiennent pas à la classe majoritaire.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Imp</m:t>
                    </m:r>
                    <m:d>
                      <m:dPr>
                        <m:ctrlP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fr-FR" sz="1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si tous les exemples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appartiennent à la même classe,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mp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fr-FR" sz="16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contient autant d’exemples de chacune des classes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fr-FR" sz="1600" b="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fr-FR" sz="16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fr-FR" sz="1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≃1/</m:t>
                    </m:r>
                    <m:r>
                      <a:rPr lang="fr-FR" sz="1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  <a:endParaRPr lang="fr-FR" b="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Entropie croisée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Imp</m:t>
                    </m:r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func>
                          <m:func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Imp</m:t>
                    </m:r>
                    <m:d>
                      <m:dPr>
                        <m:ctrlP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fr-FR" sz="1600" b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sz="1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600" b="0" dirty="0">
                    <a:solidFill>
                      <a:schemeClr val="bg1">
                        <a:lumMod val="50000"/>
                      </a:schemeClr>
                    </a:solidFill>
                  </a:rPr>
                  <a:t>si </a:t>
                </a:r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tous les exemples de </a:t>
                </a:r>
                <a14:m>
                  <m:oMath xmlns:m="http://schemas.openxmlformats.org/officeDocument/2006/math">
                    <m:r>
                      <a:rPr lang="fr-FR" sz="1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sz="1600" b="0" dirty="0">
                    <a:solidFill>
                      <a:schemeClr val="bg1">
                        <a:lumMod val="50000"/>
                      </a:schemeClr>
                    </a:solidFill>
                  </a:rPr>
                  <a:t> appartiennent à la même </a:t>
                </a:r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classe,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Imp</m:t>
                    </m:r>
                    <m:d>
                      <m:dPr>
                        <m:ctrlP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fr-FR" sz="1600" b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func>
                    <m:r>
                      <a:rPr lang="fr-FR" sz="1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600" b="0" dirty="0">
                    <a:solidFill>
                      <a:schemeClr val="bg1">
                        <a:lumMod val="50000"/>
                      </a:schemeClr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FR" sz="1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sz="1600" b="0" dirty="0">
                    <a:solidFill>
                      <a:schemeClr val="bg1">
                        <a:lumMod val="50000"/>
                      </a:schemeClr>
                    </a:solidFill>
                  </a:rPr>
                  <a:t> contient autant d’exemples de chacune des </a:t>
                </a:r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classes.</a:t>
                </a:r>
                <a:endParaRPr lang="fr-FR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67242"/>
                <a:ext cx="8620973" cy="3142297"/>
              </a:xfrm>
              <a:blipFill>
                <a:blip r:embed="rId3"/>
                <a:stretch>
                  <a:fillRect l="-141" t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4"/>
              <p:cNvSpPr txBox="1">
                <a:spLocks/>
              </p:cNvSpPr>
              <p:nvPr/>
            </p:nvSpPr>
            <p:spPr>
              <a:xfrm>
                <a:off x="195400" y="3808201"/>
                <a:ext cx="4701340" cy="1322055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3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(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impureté de Gini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L’impureté de Gini d’une région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définie par :</a:t>
                </a:r>
              </a:p>
              <a:p>
                <a:pPr marL="0" indent="0" algn="ctr">
                  <a:spcBef>
                    <a:spcPts val="600"/>
                  </a:spcBef>
                  <a:buFont typeface="Wingdings 3" panose="05040102010807070707" pitchFamily="18" charset="2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Imp</m:t>
                    </m:r>
                    <m:d>
                      <m:d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func>
                          <m:func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3808201"/>
                <a:ext cx="4701340" cy="1322055"/>
              </a:xfrm>
              <a:prstGeom prst="rect">
                <a:avLst/>
              </a:prstGeom>
              <a:blipFill>
                <a:blip r:embed="rId4"/>
                <a:stretch>
                  <a:fillRect l="-259" t="-1382" b="-49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https://cedric.cnam.fr/vertigo/cours/ml2/_images/adcart1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9" t="7596" r="3451" b="5334"/>
          <a:stretch/>
        </p:blipFill>
        <p:spPr bwMode="auto">
          <a:xfrm>
            <a:off x="6089111" y="3626340"/>
            <a:ext cx="2808000" cy="27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4126590" y="5770013"/>
                <a:ext cx="2030370" cy="550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400" b="1" dirty="0" smtClean="0"/>
                  <a:t>Exemple</a:t>
                </a:r>
                <a:r>
                  <a:rPr lang="en-US" sz="1400" dirty="0" smtClean="0"/>
                  <a:t> de </a:t>
                </a:r>
                <a:r>
                  <a:rPr lang="en-US" sz="1400" dirty="0" err="1" smtClean="0"/>
                  <a:t>résultat</a:t>
                </a:r>
                <a:r>
                  <a:rPr lang="en-US" sz="1400" dirty="0" smtClean="0"/>
                  <a:t> </a:t>
                </a:r>
                <a:r>
                  <a:rPr lang="en-US" sz="1400" b="1" dirty="0" smtClean="0">
                    <a:solidFill>
                      <a:srgbClr val="270EE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→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×{0,1,2}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590" y="5770013"/>
                <a:ext cx="2030370" cy="550920"/>
              </a:xfrm>
              <a:prstGeom prst="rect">
                <a:avLst/>
              </a:prstGeom>
              <a:blipFill>
                <a:blip r:embed="rId6"/>
                <a:stretch>
                  <a:fillRect l="-901" t="-2222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72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9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Arbres et forêts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</a:t>
            </a:r>
            <a:r>
              <a:rPr lang="fr-FR" sz="1800" dirty="0">
                <a:solidFill>
                  <a:schemeClr val="tx1"/>
                </a:solidFill>
              </a:rPr>
              <a:t> ○ ○ ○ ○ ○ </a:t>
            </a:r>
            <a:r>
              <a:rPr lang="fr-FR" sz="1800" dirty="0" smtClean="0">
                <a:solidFill>
                  <a:schemeClr val="tx1"/>
                </a:solidFill>
              </a:rPr>
              <a:t>Elaguer un arbre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1" y="3532385"/>
                <a:ext cx="8701710" cy="3114532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Elagage par coût en complexité : contrôle de la 			                        complexité par régularisation (</a:t>
                </a: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cf. C</a:t>
                </a:r>
                <a:r>
                  <a:rPr lang="fr-FR" b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). Le coût en complexité d’un arbre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est donné par :</a:t>
                </a:r>
              </a:p>
              <a:p>
                <a:pPr marL="0" indent="0" algn="ctr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Imp</m:t>
                        </m:r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nary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: nombre de régions définies par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-ème de ces régions, </a:t>
                </a:r>
              </a:p>
              <a:p>
                <a:pPr marL="0" indent="0">
                  <a:buNone/>
                </a:pPr>
                <a:r>
                  <a:rPr lang="fr-FR" sz="16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: nombre d’exemples d’entraînement qu’elle contient, </a:t>
                </a:r>
                <a:endParaRPr lang="fr-FR" sz="16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: hyper-paramètre.</a:t>
                </a:r>
              </a:p>
              <a:p>
                <a:pPr marL="0" indent="0">
                  <a:buNone/>
                </a:pPr>
                <a:endParaRPr lang="fr-FR" sz="16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Les arbres de décision sont qualifiés </a:t>
                </a:r>
                <a:r>
                  <a:rPr lang="fr-FR" sz="1600" b="0" i="1" dirty="0" smtClean="0">
                    <a:solidFill>
                      <a:schemeClr val="tx1"/>
                    </a:solidFill>
                  </a:rPr>
                  <a:t>d’apprenants faibles 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: tendance à donner des modèles trop simples et à avoir des performances de prédiction à peine supérieures à des modèles aléatoires.</a:t>
                </a:r>
              </a:p>
              <a:p>
                <a:pPr marL="0" indent="0" algn="r">
                  <a:spcBef>
                    <a:spcPts val="600"/>
                  </a:spcBef>
                  <a:buNone/>
                </a:pP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→ </a:t>
                </a: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Méthodes ensemblistes.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1" y="3532385"/>
                <a:ext cx="8701710" cy="3114532"/>
              </a:xfrm>
              <a:blipFill>
                <a:blip r:embed="rId3"/>
                <a:stretch>
                  <a:fillRect t="-391" r="-210" b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contenu 4"/>
          <p:cNvSpPr txBox="1">
            <a:spLocks/>
          </p:cNvSpPr>
          <p:nvPr/>
        </p:nvSpPr>
        <p:spPr>
          <a:xfrm>
            <a:off x="195401" y="823465"/>
            <a:ext cx="5130065" cy="2221852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 marL="239481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SzPct val="80000"/>
              <a:buFont typeface="Wingdings 3" panose="05040102010807070707" pitchFamily="18" charset="2"/>
              <a:buChar char=""/>
              <a:defRPr sz="1800" b="1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18444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97407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76370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155332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Wingdings 3" panose="05040102010807070707" pitchFamily="18" charset="2"/>
              <a:buNone/>
            </a:pPr>
            <a:r>
              <a:rPr lang="fr-FR" b="0" dirty="0" smtClean="0">
                <a:solidFill>
                  <a:schemeClr val="tx1"/>
                </a:solidFill>
              </a:rPr>
              <a:t>Si un arbre est trop profond, le risque de sur-apprentissage est élevé.</a:t>
            </a:r>
          </a:p>
          <a:p>
            <a:pPr>
              <a:spcBef>
                <a:spcPts val="1200"/>
              </a:spcBef>
              <a:buFontTx/>
              <a:buChar char="-"/>
            </a:pPr>
            <a:r>
              <a:rPr lang="fr-FR" b="0" dirty="0" smtClean="0">
                <a:solidFill>
                  <a:schemeClr val="tx1"/>
                </a:solidFill>
              </a:rPr>
              <a:t>Arrêt de division d’une région quand celle-ci contient un nombre minimum d’exemples d’entraînement fixé à l’avance </a:t>
            </a:r>
            <a:r>
              <a:rPr lang="fr-FR" b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évite de construire des feuilles trop spécifiques (avec un seul point par exemple). </a:t>
            </a:r>
            <a:endParaRPr lang="fr-FR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2" name="Groupe 21"/>
          <p:cNvGrpSpPr/>
          <p:nvPr/>
        </p:nvGrpSpPr>
        <p:grpSpPr>
          <a:xfrm>
            <a:off x="5112786" y="774914"/>
            <a:ext cx="4000795" cy="3035274"/>
            <a:chOff x="5112786" y="774914"/>
            <a:chExt cx="4000795" cy="3035274"/>
          </a:xfrm>
        </p:grpSpPr>
        <p:grpSp>
          <p:nvGrpSpPr>
            <p:cNvPr id="23" name="Groupe 22"/>
            <p:cNvGrpSpPr/>
            <p:nvPr/>
          </p:nvGrpSpPr>
          <p:grpSpPr>
            <a:xfrm>
              <a:off x="5112786" y="774914"/>
              <a:ext cx="4000795" cy="3035274"/>
              <a:chOff x="5112786" y="774914"/>
              <a:chExt cx="4000795" cy="3035274"/>
            </a:xfrm>
          </p:grpSpPr>
          <p:pic>
            <p:nvPicPr>
              <p:cNvPr id="2050" name="Picture 2" descr="https://cedric.cnam.fr/vertigo/cours/ml2/_images/aderr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90" r="263" b="6367"/>
              <a:stretch/>
            </p:blipFill>
            <p:spPr bwMode="auto">
              <a:xfrm>
                <a:off x="5413248" y="774914"/>
                <a:ext cx="3700333" cy="27826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Connecteur droit 6"/>
              <p:cNvCxnSpPr/>
              <p:nvPr/>
            </p:nvCxnSpPr>
            <p:spPr>
              <a:xfrm>
                <a:off x="5698541" y="2772461"/>
                <a:ext cx="3297294" cy="7315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  <a:alpha val="7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5698541" y="2449373"/>
                <a:ext cx="3297294" cy="7315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  <a:alpha val="7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5698541" y="3095549"/>
                <a:ext cx="3297294" cy="7315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  <a:alpha val="7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>
                <a:off x="5698541" y="2126285"/>
                <a:ext cx="3297294" cy="7315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  <a:alpha val="7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>
                <a:off x="5698541" y="1806854"/>
                <a:ext cx="3297294" cy="7315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  <a:alpha val="7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>
                <a:off x="5698541" y="1483766"/>
                <a:ext cx="3297294" cy="7315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  <a:alpha val="7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>
                <a:off x="6905549" y="1166134"/>
                <a:ext cx="2090286" cy="1859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  <a:alpha val="7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ZoneTexte 7"/>
              <p:cNvSpPr txBox="1"/>
              <p:nvPr/>
            </p:nvSpPr>
            <p:spPr>
              <a:xfrm rot="16200000">
                <a:off x="4694370" y="2053583"/>
                <a:ext cx="11446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400" dirty="0" smtClean="0"/>
                  <a:t>Taux d’erreur</a:t>
                </a:r>
                <a:endParaRPr lang="en-US" sz="1400" dirty="0"/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6486983" y="3502411"/>
                <a:ext cx="15528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400" dirty="0" smtClean="0"/>
                  <a:t>Nombre de nœuds</a:t>
                </a:r>
                <a:endParaRPr lang="en-US" sz="1400" dirty="0"/>
              </a:p>
            </p:txBody>
          </p:sp>
        </p:grpSp>
        <p:cxnSp>
          <p:nvCxnSpPr>
            <p:cNvPr id="25" name="Connecteur droit 24"/>
            <p:cNvCxnSpPr/>
            <p:nvPr/>
          </p:nvCxnSpPr>
          <p:spPr>
            <a:xfrm flipH="1" flipV="1">
              <a:off x="5969203" y="1799539"/>
              <a:ext cx="0" cy="1634111"/>
            </a:xfrm>
            <a:prstGeom prst="line">
              <a:avLst/>
            </a:prstGeom>
            <a:ln w="34925">
              <a:solidFill>
                <a:schemeClr val="accent2">
                  <a:lumMod val="75000"/>
                  <a:alpha val="4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6965735" y="2591183"/>
                  <a:ext cx="1215589" cy="30777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400" dirty="0" smtClean="0"/>
                    <a:t>Erreur sur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</m:t>
                          </m:r>
                        </m:sub>
                      </m:sSub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735" y="2591183"/>
                  <a:ext cx="121558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995" t="-1887" b="-16981"/>
                  </a:stretch>
                </a:blipFill>
                <a:ln w="12700">
                  <a:solidFill>
                    <a:schemeClr val="tx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/>
            <p:cNvSpPr/>
            <p:nvPr/>
          </p:nvSpPr>
          <p:spPr>
            <a:xfrm>
              <a:off x="5808921" y="922947"/>
              <a:ext cx="1105174" cy="362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/>
                <p:cNvSpPr txBox="1"/>
                <p:nvPr/>
              </p:nvSpPr>
              <p:spPr>
                <a:xfrm>
                  <a:off x="5779908" y="991230"/>
                  <a:ext cx="1217000" cy="30777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400" dirty="0" smtClean="0"/>
                    <a:t>Erreur sur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te</m:t>
                          </m:r>
                        </m:sub>
                      </m:sSub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" name="ZoneTexte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9908" y="991230"/>
                  <a:ext cx="1217000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990" t="-1923" b="-17308"/>
                  </a:stretch>
                </a:blipFill>
                <a:ln w="12700">
                  <a:solidFill>
                    <a:schemeClr val="tx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cteur droit avec flèche 17"/>
            <p:cNvCxnSpPr/>
            <p:nvPr/>
          </p:nvCxnSpPr>
          <p:spPr>
            <a:xfrm flipH="1">
              <a:off x="7545548" y="2898960"/>
              <a:ext cx="61337" cy="203904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4" idx="2"/>
            </p:cNvCxnSpPr>
            <p:nvPr/>
          </p:nvCxnSpPr>
          <p:spPr>
            <a:xfrm>
              <a:off x="6388408" y="1299007"/>
              <a:ext cx="136751" cy="268533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655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-Presentation-PPT-4-3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9A88B8C1-4942-46D3-9391-C2B501F07E87}"/>
    </a:ext>
  </a:extLst>
</a:theme>
</file>

<file path=ppt/theme/theme2.xml><?xml version="1.0" encoding="utf-8"?>
<a:theme xmlns:a="http://schemas.openxmlformats.org/drawingml/2006/main" name="Template CEA 2019 Clair">
  <a:themeElements>
    <a:clrScheme name="CEA Défaut 2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FFBC42"/>
      </a:accent1>
      <a:accent2>
        <a:srgbClr val="D81159"/>
      </a:accent2>
      <a:accent3>
        <a:srgbClr val="8F2D56"/>
      </a:accent3>
      <a:accent4>
        <a:srgbClr val="689B42"/>
      </a:accent4>
      <a:accent5>
        <a:srgbClr val="218380"/>
      </a:accent5>
      <a:accent6>
        <a:srgbClr val="FFD29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52A1E219-64F3-4477-912D-9636D70C98A7}"/>
    </a:ext>
  </a:extLst>
</a:theme>
</file>

<file path=ppt/theme/theme3.xml><?xml version="1.0" encoding="utf-8"?>
<a:theme xmlns:a="http://schemas.openxmlformats.org/drawingml/2006/main" name="Template CEA 2019 Bleu">
  <a:themeElements>
    <a:clrScheme name="CEA Bleu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49728C"/>
      </a:accent1>
      <a:accent2>
        <a:srgbClr val="689BA6"/>
      </a:accent2>
      <a:accent3>
        <a:srgbClr val="C2F2F2"/>
      </a:accent3>
      <a:accent4>
        <a:srgbClr val="273D40"/>
      </a:accent4>
      <a:accent5>
        <a:srgbClr val="0084B4"/>
      </a:accent5>
      <a:accent6>
        <a:srgbClr val="93E2F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0799EC0F-9A1D-48A9-9692-520D5CEBB494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2F2A79C4BED747976EC3AD530384C1" ma:contentTypeVersion="0" ma:contentTypeDescription="Crée un document." ma:contentTypeScope="" ma:versionID="9ea4ffbb61354172aceb879db3e265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95E45C-96CD-4B8B-A608-7C5E76B37C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B0D5B4-4CC6-4497-9BFB-91C4C64EBEC9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66C4233-EA21-4292-B391-09F7550CF5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2019-Presentation-PPT-4-3</Template>
  <TotalTime>9735</TotalTime>
  <Words>4176</Words>
  <Application>Microsoft Office PowerPoint</Application>
  <PresentationFormat>Affichage à l'écran (4:3)</PresentationFormat>
  <Paragraphs>259</Paragraphs>
  <Slides>15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Wingdings</vt:lpstr>
      <vt:lpstr>Wingdings 3</vt:lpstr>
      <vt:lpstr>2019-Presentation-PPT-4-3</vt:lpstr>
      <vt:lpstr>Template CEA 2019 Clair</vt:lpstr>
      <vt:lpstr>Template CEA 2019 Bleu</vt:lpstr>
      <vt:lpstr>Présentation PowerPoint</vt:lpstr>
      <vt:lpstr>Arbres et forêts ● ○ ○ ○ ○ ○ ○ ○ ○ ○ ○ ○ ○ Objectifs</vt:lpstr>
      <vt:lpstr>Arbres et forêts ○ ● ○ ○ ○ ○ ○ ○ ○ ○ ○ ○ ○ Arbres de décision</vt:lpstr>
      <vt:lpstr>Arbres et forêts ○ ○ ● ○ ○ ○ ○ ○ ○ ○ ○ ○ ○ ID3 pour comprendre</vt:lpstr>
      <vt:lpstr>Arbres et forêts ○ ○ ○ ● ○ ○ ○ ○ ○ ○ ○ ○ ○ ID3 pour comprendre</vt:lpstr>
      <vt:lpstr>Arbres et forêts ○ ○ ○ ○ ○ ● ○ ○ ○ ○ ○ ○ ○ ○ La culture des arbres</vt:lpstr>
      <vt:lpstr>Arbres et forêts ○ ○ ○ ○ ○ ○ ● ○ ○ ○ ○ ○ ○ ○ La culture des arbres</vt:lpstr>
      <vt:lpstr>Arbres et forêts ○ ○ ○ ○ ○ ○ ○ ● ○ ○ ○ ○ ○ ○ La culture des arbres</vt:lpstr>
      <vt:lpstr>Arbres et forêts ○ ○ ○ ○ ○ ○ ○ ○ ● ○ ○ ○ ○ ○ Elaguer un arbre</vt:lpstr>
      <vt:lpstr>Arbres et forêts ○ ○ ○ ○ ○ ○ ○ ○ ○ ● ○ ○ ○ ○ Méthodes ensemblistes</vt:lpstr>
      <vt:lpstr>Arbres et forêts ○ ○ ○ ○ ○ ○ ○ ○ ○ ○ ● ○ ○ ○ Bagging</vt:lpstr>
      <vt:lpstr>Arbres et forêts ○ ○ ○ ○ ○ ○ ○ ○ ○ ○ ○ ● ○ ○ Boosting</vt:lpstr>
      <vt:lpstr>Arbres et forêts ○ ○ ○ ○ ○ ○ ○ ○ ○ ○ ○ ○ ● ○ GBOOST</vt:lpstr>
      <vt:lpstr>Méthode des plus proches voisins ○ ○ ○ ○ ○ ○ ○ ○ ○ ○ ○ ○ ○ ● Points clés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MILLET Christophe</dc:creator>
  <cp:lastModifiedBy>MILLET Christophe</cp:lastModifiedBy>
  <cp:revision>703</cp:revision>
  <cp:lastPrinted>2018-12-05T09:44:31Z</cp:lastPrinted>
  <dcterms:created xsi:type="dcterms:W3CDTF">2021-04-07T05:39:48Z</dcterms:created>
  <dcterms:modified xsi:type="dcterms:W3CDTF">2023-02-28T09:49:51Z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0x010100362F2A79C4BED747976EC3AD530384C1</vt:lpwstr>
  </property>
  <property fmtid="{D5CDD505-2E9C-101B-9397-08002B2CF9AE}" pid="3" name="I2ICODE">
    <vt:lpwstr>WEB</vt:lpwstr>
  </property>
  <property fmtid="{D5CDD505-2E9C-101B-9397-08002B2CF9AE}" pid="4" name="WebApplicationID">
    <vt:lpwstr>3f72b11a-dedf-47a1-b48a-dfd7b45017bd</vt:lpwstr>
  </property>
  <property fmtid="{D5CDD505-2E9C-101B-9397-08002B2CF9AE}" pid="5" name="I2ISITECODE">
    <vt:lpwstr/>
  </property>
</Properties>
</file>