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2"/>
  </p:notesMasterIdLst>
  <p:handoutMasterIdLst>
    <p:handoutMasterId r:id="rId23"/>
  </p:handoutMasterIdLst>
  <p:sldIdLst>
    <p:sldId id="273" r:id="rId7"/>
    <p:sldId id="331" r:id="rId8"/>
    <p:sldId id="332" r:id="rId9"/>
    <p:sldId id="340" r:id="rId10"/>
    <p:sldId id="334" r:id="rId11"/>
    <p:sldId id="333" r:id="rId12"/>
    <p:sldId id="335" r:id="rId13"/>
    <p:sldId id="336" r:id="rId14"/>
    <p:sldId id="341" r:id="rId15"/>
    <p:sldId id="337" r:id="rId16"/>
    <p:sldId id="338" r:id="rId17"/>
    <p:sldId id="342" r:id="rId18"/>
    <p:sldId id="339" r:id="rId19"/>
    <p:sldId id="330" r:id="rId20"/>
    <p:sldId id="263" r:id="rId21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DBD600"/>
    <a:srgbClr val="FF9900"/>
    <a:srgbClr val="270EE2"/>
    <a:srgbClr val="3A9000"/>
    <a:srgbClr val="3EE275"/>
    <a:srgbClr val="A2660E"/>
    <a:srgbClr val="000000"/>
    <a:srgbClr val="FFCC00"/>
    <a:srgbClr val="29F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92" d="100"/>
          <a:sy n="92" d="100"/>
        </p:scale>
        <p:origin x="114" y="492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51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1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062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89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49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1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3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16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28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42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932755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C9</a:t>
            </a:r>
            <a:r>
              <a:rPr lang="fr-FR" sz="1100" baseline="0" dirty="0" smtClean="0">
                <a:latin typeface="Calibri" panose="020F0502020204030204" pitchFamily="34" charset="0"/>
              </a:rPr>
              <a:t> – SVM et méthodes à noyau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7 mars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7 mars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56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0.png"/><Relationship Id="rId11" Type="http://schemas.openxmlformats.org/officeDocument/2006/relationships/image" Target="../media/image59.png"/><Relationship Id="rId5" Type="http://schemas.openxmlformats.org/officeDocument/2006/relationships/image" Target="../media/image56.emf"/><Relationship Id="rId10" Type="http://schemas.openxmlformats.org/officeDocument/2006/relationships/image" Target="../media/image430.png"/><Relationship Id="rId4" Type="http://schemas.openxmlformats.org/officeDocument/2006/relationships/image" Target="../media/image55.emf"/><Relationship Id="rId9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2.png"/><Relationship Id="rId3" Type="http://schemas.openxmlformats.org/officeDocument/2006/relationships/image" Target="../media/image60.png"/><Relationship Id="rId21" Type="http://schemas.openxmlformats.org/officeDocument/2006/relationships/image" Target="../media/image77.png"/><Relationship Id="rId7" Type="http://schemas.openxmlformats.org/officeDocument/2006/relationships/image" Target="../media/image57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3.png"/><Relationship Id="rId20" Type="http://schemas.openxmlformats.org/officeDocument/2006/relationships/image" Target="../media/image76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0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7.png"/><Relationship Id="rId19" Type="http://schemas.openxmlformats.org/officeDocument/2006/relationships/image" Target="../media/image21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300.png"/><Relationship Id="rId3" Type="http://schemas.openxmlformats.org/officeDocument/2006/relationships/image" Target="../media/image41.png"/><Relationship Id="rId21" Type="http://schemas.openxmlformats.org/officeDocument/2006/relationships/image" Target="../media/image43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17" Type="http://schemas.openxmlformats.org/officeDocument/2006/relationships/image" Target="../media/image25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19" Type="http://schemas.openxmlformats.org/officeDocument/2006/relationships/image" Target="../media/image31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669906"/>
          </a:xfrm>
        </p:spPr>
        <p:txBody>
          <a:bodyPr/>
          <a:lstStyle/>
          <a:p>
            <a:r>
              <a:rPr lang="fr-FR" dirty="0" smtClean="0"/>
              <a:t>SVM et méthodes à noyaux</a:t>
            </a:r>
          </a:p>
          <a:p>
            <a:r>
              <a:rPr lang="fr-FR" dirty="0" smtClean="0"/>
              <a:t>C9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non linéaire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● ○ ○ ○ ○ </a:t>
            </a:r>
            <a:r>
              <a:rPr lang="fr-FR" sz="1800" dirty="0" smtClean="0">
                <a:solidFill>
                  <a:schemeClr val="tx1"/>
                </a:solidFill>
              </a:rPr>
              <a:t>SVM à noyau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93907"/>
                <a:ext cx="5479006" cy="2969492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8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espace de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redescription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espace de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redescription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l’espace de Hilbert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dans lequel les données sont exprimées au moyen d’une application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y entraîner une SVM sur les images des observations du jeu d’entraînement.</a:t>
                </a: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Dans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les images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n’apparaissent que dans les produits scalaires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définit la fonction noyau 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93907"/>
                <a:ext cx="5479006" cy="2969492"/>
              </a:xfrm>
              <a:blipFill>
                <a:blip r:embed="rId3"/>
                <a:stretch>
                  <a:fillRect l="-222" t="-411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606" y="836636"/>
            <a:ext cx="2911229" cy="27103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51" y="3752075"/>
            <a:ext cx="2369712" cy="2252786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>
            <a:off x="7497007" y="3993151"/>
            <a:ext cx="510231" cy="657233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212792" y="3382470"/>
                <a:ext cx="480964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92" y="3382470"/>
                <a:ext cx="480964" cy="373051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587240" y="771572"/>
                <a:ext cx="46609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40" y="771572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8740980" y="221557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980" y="2215570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639799" y="5672078"/>
                <a:ext cx="480966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799" y="5672078"/>
                <a:ext cx="480966" cy="372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6890928" y="3580090"/>
                <a:ext cx="2324804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↦(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928" y="3580090"/>
                <a:ext cx="2324804" cy="373051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contenu 4"/>
              <p:cNvSpPr txBox="1">
                <a:spLocks/>
              </p:cNvSpPr>
              <p:nvPr/>
            </p:nvSpPr>
            <p:spPr>
              <a:xfrm>
                <a:off x="195401" y="3850591"/>
                <a:ext cx="5479006" cy="2598109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9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SVM à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noyau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SVM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à noyau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la solution du problème d’optimisation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ax</m:t>
                                      </m:r>
                                    </m:e>
                                    <m:lim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nary>
                                    <m:r>
                                      <m:rPr>
                                        <m:brk m:alnAt="7"/>
                                      </m:rP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⟦"/>
                                        <m:endChr m:val="⟧"/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(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⟦"/>
                                        <m:endChr m:val="⟧"/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Fonction de décision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3850591"/>
                <a:ext cx="5479006" cy="2598109"/>
              </a:xfrm>
              <a:prstGeom prst="rect">
                <a:avLst/>
              </a:prstGeom>
              <a:blipFill>
                <a:blip r:embed="rId11"/>
                <a:stretch>
                  <a:fillRect l="-222" t="-704" b="-2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06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320449" y="406090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49" y="4060905"/>
                <a:ext cx="42511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7765625" y="3808389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625" y="3808389"/>
                <a:ext cx="42511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7839469" y="3215358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469" y="3215358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7269816" y="2846689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816" y="2846689"/>
                <a:ext cx="425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non linéaire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● ○ ○ ○ </a:t>
            </a:r>
            <a:r>
              <a:rPr lang="fr-FR" sz="1800" dirty="0" smtClean="0">
                <a:solidFill>
                  <a:schemeClr val="tx1"/>
                </a:solidFill>
              </a:rPr>
              <a:t>Rappels sur les noyaux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50164" y="776816"/>
                <a:ext cx="6358285" cy="41624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Définition 10 (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noyau défini positif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Un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noyau défini positif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une fonction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symétrique et semi-définie positive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Définition 11 (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matrice de Gram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Étant données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un noyau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on appelle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matrice de Gram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associée à un noyau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la matrice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telle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La matrice de Gram associée à un noyau défini positif est semi-définie positive.</a:t>
                </a:r>
                <a:endParaRPr lang="fr-FR" sz="1600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Théorème 3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Moore-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Aronszajn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Pour toute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noyau défini positif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il existe un espace de Hilbert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ℱ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muni du produit scalaire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.,.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un plongement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tels que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a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L’espace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appelé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espace à noyau reproduisant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164" y="776816"/>
                <a:ext cx="6358285" cy="4162448"/>
              </a:xfrm>
              <a:blipFill>
                <a:blip r:embed="rId7"/>
                <a:stretch>
                  <a:fillRect b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/>
          <p:nvPr/>
        </p:nvCxnSpPr>
        <p:spPr>
          <a:xfrm>
            <a:off x="7824144" y="776816"/>
            <a:ext cx="0" cy="174334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>
            <a:off x="7941938" y="879418"/>
            <a:ext cx="0" cy="174334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7153768" y="3723118"/>
            <a:ext cx="1340752" cy="80615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7202016" y="3204767"/>
            <a:ext cx="1479847" cy="85173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107674" y="2736079"/>
            <a:ext cx="387992" cy="132041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202016" y="1102218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016" y="1102218"/>
                <a:ext cx="4251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7409796" y="861819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796" y="861819"/>
                <a:ext cx="4251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8036702" y="208265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702" y="2082655"/>
                <a:ext cx="42511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8096860" y="1132661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860" y="1132661"/>
                <a:ext cx="42511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811616" y="1711818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616" y="1711818"/>
                <a:ext cx="4251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8313158" y="76299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158" y="762995"/>
                <a:ext cx="42511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8383613" y="186837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613" y="1868370"/>
                <a:ext cx="42511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322647" y="174189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47" y="1741895"/>
                <a:ext cx="42511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7426318" y="3215358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18" y="3215358"/>
                <a:ext cx="42511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e libre 13"/>
          <p:cNvSpPr/>
          <p:nvPr/>
        </p:nvSpPr>
        <p:spPr>
          <a:xfrm>
            <a:off x="7161376" y="2837204"/>
            <a:ext cx="1367327" cy="2093719"/>
          </a:xfrm>
          <a:custGeom>
            <a:avLst/>
            <a:gdLst>
              <a:gd name="connsiteX0" fmla="*/ 487110 w 1367327"/>
              <a:gd name="connsiteY0" fmla="*/ 0 h 2093719"/>
              <a:gd name="connsiteX1" fmla="*/ 0 w 1367327"/>
              <a:gd name="connsiteY1" fmla="*/ 828942 h 2093719"/>
              <a:gd name="connsiteX2" fmla="*/ 769121 w 1367327"/>
              <a:gd name="connsiteY2" fmla="*/ 2093719 h 2093719"/>
              <a:gd name="connsiteX3" fmla="*/ 1367327 w 1367327"/>
              <a:gd name="connsiteY3" fmla="*/ 880217 h 2093719"/>
              <a:gd name="connsiteX4" fmla="*/ 487110 w 1367327"/>
              <a:gd name="connsiteY4" fmla="*/ 0 h 209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7327" h="2093719">
                <a:moveTo>
                  <a:pt x="487110" y="0"/>
                </a:moveTo>
                <a:lnTo>
                  <a:pt x="0" y="828942"/>
                </a:lnTo>
                <a:lnTo>
                  <a:pt x="769121" y="2093719"/>
                </a:lnTo>
                <a:lnTo>
                  <a:pt x="1367327" y="880217"/>
                </a:lnTo>
                <a:lnTo>
                  <a:pt x="487110" y="0"/>
                </a:lnTo>
                <a:close/>
              </a:path>
            </a:pathLst>
          </a:custGeom>
          <a:solidFill>
            <a:schemeClr val="bg1">
              <a:lumMod val="95000"/>
              <a:alpha val="83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237743" y="1995775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743" y="1995775"/>
                <a:ext cx="43473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520809" y="186586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09" y="1865869"/>
                <a:ext cx="43473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483252" y="132609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252" y="1326090"/>
                <a:ext cx="43473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8089201" y="140962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01" y="1409620"/>
                <a:ext cx="434734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7837902" y="1297145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02" y="1297145"/>
                <a:ext cx="434734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7381627" y="219205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627" y="2192053"/>
                <a:ext cx="434734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960830" y="189025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30" y="1890257"/>
                <a:ext cx="434734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8059786" y="353079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786" y="3530791"/>
                <a:ext cx="434734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359241" y="327012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241" y="3270126"/>
                <a:ext cx="434734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904637" y="393952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37" y="3939520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8416165" y="3825002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165" y="3825002"/>
                <a:ext cx="434734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747763" y="34902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63" y="3490234"/>
                <a:ext cx="434734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8394378" y="2631784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378" y="2631784"/>
                <a:ext cx="399597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 40"/>
          <p:cNvSpPr/>
          <p:nvPr/>
        </p:nvSpPr>
        <p:spPr>
          <a:xfrm>
            <a:off x="8323604" y="2555193"/>
            <a:ext cx="69353" cy="632388"/>
          </a:xfrm>
          <a:custGeom>
            <a:avLst/>
            <a:gdLst>
              <a:gd name="connsiteX0" fmla="*/ 34183 w 69353"/>
              <a:gd name="connsiteY0" fmla="*/ 0 h 632388"/>
              <a:gd name="connsiteX1" fmla="*/ 68366 w 69353"/>
              <a:gd name="connsiteY1" fmla="*/ 299102 h 632388"/>
              <a:gd name="connsiteX2" fmla="*/ 0 w 69353"/>
              <a:gd name="connsiteY2" fmla="*/ 632388 h 6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53" h="632388">
                <a:moveTo>
                  <a:pt x="34183" y="0"/>
                </a:moveTo>
                <a:cubicBezTo>
                  <a:pt x="54123" y="96852"/>
                  <a:pt x="74063" y="193704"/>
                  <a:pt x="68366" y="299102"/>
                </a:cubicBezTo>
                <a:cubicBezTo>
                  <a:pt x="62669" y="404500"/>
                  <a:pt x="31334" y="518444"/>
                  <a:pt x="0" y="632388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Espace réservé du contenu 4"/>
              <p:cNvSpPr txBox="1">
                <a:spLocks/>
              </p:cNvSpPr>
              <p:nvPr/>
            </p:nvSpPr>
            <p:spPr>
              <a:xfrm>
                <a:off x="350163" y="4941748"/>
                <a:ext cx="8500736" cy="164336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Astuce du noyau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Considérons le noyau quadratique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La fonction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un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p.s.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entre les projections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↦(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Si on veut combiner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avec l’algorithme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kNN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lnSpc>
                    <a:spcPts val="25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〈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〉</m:t>
                              </m:r>
                            </m:e>
                          </m:groupCh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lim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Upp>
                      <m:limUpp>
                        <m:limUpp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〈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〉</m:t>
                              </m:r>
                            </m:e>
                          </m:groupChr>
                        </m:e>
                        <m:lim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Upp>
                      <m:limUpp>
                        <m:limUppPr>
                          <m:ctrlP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〈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fr-F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〉</m:t>
                              </m:r>
                            </m:e>
                          </m:groupChr>
                        </m:e>
                        <m:lim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fr-F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Upp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63" y="4941748"/>
                <a:ext cx="8500736" cy="16433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63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3" grpId="0"/>
      <p:bldP spid="27" grpId="0"/>
      <p:bldP spid="2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14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non linéaire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Rappels sur les noyaux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50164" y="776816"/>
                <a:ext cx="8546947" cy="335229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Exemples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de noyaux 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définit le noyau 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polynomial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le noyau radial gaussien (</a:t>
                </a:r>
                <a:r>
                  <a:rPr lang="fr-FR" sz="1600" dirty="0" smtClean="0">
                    <a:solidFill>
                      <a:schemeClr val="tx1"/>
                    </a:solidFill>
                  </a:rPr>
                  <a:t>RBF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), de bande passante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par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où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un alphabet et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une longueur de sous-chaîne de caractères,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le nombre d’occurrences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dans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Une chaîne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peut ainsi être transformée en vecteur de longueur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via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définit alors :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p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164" y="776816"/>
                <a:ext cx="8546947" cy="33522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l="11874" t="11649" r="9486" b="9975"/>
          <a:stretch/>
        </p:blipFill>
        <p:spPr>
          <a:xfrm>
            <a:off x="5474565" y="3585752"/>
            <a:ext cx="3564000" cy="266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350164" y="3571820"/>
                <a:ext cx="5124401" cy="297590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4120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Calcul en itérant sur les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+1−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chaînes de longueur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présentes dans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41200" indent="0">
                  <a:spcBef>
                    <a:spcPts val="600"/>
                  </a:spcBef>
                  <a:spcAft>
                    <a:spcPts val="1200"/>
                  </a:spcAft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Ex. : protéines humaines,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On remplace un calcul dans un espace de </a:t>
                </a:r>
                <a:r>
                  <a:rPr lang="fr-FR" sz="1600" b="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redescription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de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par une somme sur moins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termes.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Noyaux pour graphes : les sous chaînes de caractères sont remplacées par des sous-graphes. Problème : isomorphisme de sous-graphes est NP-complet.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Noyaux pour ensembles : les similarités de Jaccard et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MinMax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C7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 sont en fait des noyaux.</a:t>
                </a: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64" y="3571820"/>
                <a:ext cx="5124401" cy="2975905"/>
              </a:xfrm>
              <a:prstGeom prst="rect">
                <a:avLst/>
              </a:prstGeom>
              <a:blipFill>
                <a:blip r:embed="rId5"/>
                <a:stretch>
                  <a:fillRect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5390698" y="6297868"/>
            <a:ext cx="3106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Ex. </a:t>
            </a:r>
            <a:r>
              <a:rPr lang="en-US" sz="1400" dirty="0"/>
              <a:t>https://pythonds.linogaliana.fr/svm/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4565" y="4708732"/>
            <a:ext cx="3564000" cy="401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33189" y="3510482"/>
            <a:ext cx="447682" cy="2821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654897" y="3286521"/>
            <a:ext cx="127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SVM + </a:t>
            </a:r>
            <a:r>
              <a:rPr lang="en-US" sz="1400" b="1" dirty="0" err="1" smtClean="0"/>
              <a:t>Linéaire</a:t>
            </a:r>
            <a:endParaRPr lang="en-US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768952" y="4819700"/>
            <a:ext cx="96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SVM + </a:t>
            </a:r>
            <a:r>
              <a:rPr lang="en-US" sz="1400" b="1" dirty="0" smtClean="0"/>
              <a:t>RBF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503550" y="4808336"/>
                <a:ext cx="155170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 smtClean="0"/>
                  <a:t>SVM + </a:t>
                </a:r>
                <a:r>
                  <a:rPr lang="en-US" sz="1400" b="1" dirty="0" smtClean="0"/>
                  <a:t>Poly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50" y="4808336"/>
                <a:ext cx="1551707" cy="307777"/>
              </a:xfrm>
              <a:prstGeom prst="rect">
                <a:avLst/>
              </a:prstGeom>
              <a:blipFill>
                <a:blip r:embed="rId6"/>
                <a:stretch>
                  <a:fillRect l="-1181" t="-4000" r="-118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333111" y="3491708"/>
            <a:ext cx="1923454" cy="1268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  <p:bldP spid="7" grpId="0"/>
      <p:bldP spid="12" grpId="0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Retour à la 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Régression </a:t>
            </a:r>
            <a:r>
              <a:rPr lang="fr-FR" sz="1800" dirty="0" err="1" smtClean="0">
                <a:solidFill>
                  <a:schemeClr val="tx1"/>
                </a:solidFill>
              </a:rPr>
              <a:t>ridge</a:t>
            </a:r>
            <a:r>
              <a:rPr lang="fr-FR" sz="1800" dirty="0" smtClean="0">
                <a:solidFill>
                  <a:schemeClr val="tx1"/>
                </a:solidFill>
              </a:rPr>
              <a:t> à noyau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93907"/>
                <a:ext cx="8701710" cy="5044741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Régression 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ridge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à noyau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ts val="2160"/>
                  </a:lnSpc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Fonction de prédiction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⟙</m:t>
                                        </m:r>
                                      </m:sup>
                                    </m:sSup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groupChr>
                      </m:e>
                      <m:lim>
                        <m:r>
                          <a:rPr lang="fr-FR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𝐜𝐟</m:t>
                        </m:r>
                        <m:r>
                          <a:rPr lang="fr-FR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fr-FR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𝐂𝟒</m:t>
                        </m:r>
                      </m:lim>
                    </m:limUp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b="0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avec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Ainsi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⟙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⟙</m:t>
                          </m:r>
                        </m:sup>
                      </m:sSup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un noyau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Appliquer la RR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revient à calculer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lim>
                    </m:limLow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sty m:val="p"/>
                                  </m:rPr>
                                  <a:rPr lang="fr-FR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sSup>
                                  <m:sSup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⟙</m:t>
                                    </m:r>
                                  </m:sup>
                                </m:sSup>
                              </m:e>
                            </m:groupChr>
                          </m:e>
                          <m:lim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lim>
                        </m:limLow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matrice dont la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-</a:t>
                </a:r>
                <a:r>
                  <a:rPr lang="fr-FR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ème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ligne est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  <a:endParaRPr lang="fr-FR" b="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93907"/>
                <a:ext cx="8701710" cy="5044741"/>
              </a:xfrm>
              <a:blipFill>
                <a:blip r:embed="rId3"/>
                <a:stretch>
                  <a:fillRect l="-140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5640224" y="2879933"/>
            <a:ext cx="102550" cy="62384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546256" y="2879933"/>
            <a:ext cx="68473" cy="7178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264351" y="2879933"/>
            <a:ext cx="135202" cy="7178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565356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La SVM à marge souple est un algorithme linéaire de classification binaire qui cherche à maximiser la marge, tout en contrôlant le nombre d’erreurs de classification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La méthode du noyau permet d’appliquer cet algorithme (et d’autres - RR), dans un espace de </a:t>
                </a:r>
                <a:r>
                  <a:rPr lang="fr-FR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redescription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sans calculer explicitement l’image des observations dans cet espace.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noyaux quadratiques, polynomial et radial gaussien permettent d’utiliser des espaces de </a:t>
                </a:r>
                <a:r>
                  <a:rPr lang="fr-FR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redescription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 dimensions de plus en plus grandes. </a:t>
                </a:r>
                <a:endParaRPr lang="fr-FR" sz="1600" b="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Pour </a:t>
                </a:r>
                <a:r>
                  <a:rPr lang="fr-FR" sz="1600" dirty="0">
                    <a:solidFill>
                      <a:schemeClr val="tx1">
                        <a:lumMod val="50000"/>
                      </a:schemeClr>
                    </a:solidFill>
                  </a:rPr>
                  <a:t>aller plus loin :</a:t>
                </a:r>
              </a:p>
              <a:p>
                <a:pPr marL="0" indent="0">
                  <a:buNone/>
                </a:pPr>
                <a:r>
                  <a:rPr lang="fr-FR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Application des SVM à la régression : </a:t>
                </a:r>
                <a:r>
                  <a:rPr lang="en-US" sz="15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Schölkopf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B. et </a:t>
                </a:r>
                <a:r>
                  <a:rPr lang="en-US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Smola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A. J. (2002). </a:t>
                </a:r>
                <a:r>
                  <a:rPr lang="en-US" sz="1500" b="0" i="1" dirty="0">
                    <a:solidFill>
                      <a:schemeClr val="tx1">
                        <a:lumMod val="50000"/>
                      </a:schemeClr>
                    </a:solidFill>
                  </a:rPr>
                  <a:t>Learning with Kernels : Support Vector Machines, Regularization, </a:t>
                </a:r>
                <a:r>
                  <a:rPr lang="en-US" sz="15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Optimization, and </a:t>
                </a:r>
                <a:r>
                  <a:rPr lang="en-US" sz="1500" b="0" i="1" dirty="0">
                    <a:solidFill>
                      <a:schemeClr val="tx1">
                        <a:lumMod val="50000"/>
                      </a:schemeClr>
                    </a:solidFill>
                  </a:rPr>
                  <a:t>Beyond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. MIT Press, Cambridge, MA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5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Entraînement</a:t>
                </a:r>
                <a:r>
                  <a:rPr lang="en-US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des SVM (</a:t>
                </a:r>
                <a:r>
                  <a:rPr lang="en-US" sz="15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Sequential Minimization Optimization </a:t>
                </a:r>
                <a:r>
                  <a:rPr lang="en-US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- SMO)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Platt, J. C. (1998). Sequential minimal optimization : a fast algorithm for training support vector 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machines. Technical 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Report MSR-TR-98-14, Microsoft 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Research. Platt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J. C. (1999). Probabilities for support vector machines. In </a:t>
                </a:r>
                <a:r>
                  <a:rPr lang="en-US" sz="1500" b="0" i="1" dirty="0">
                    <a:solidFill>
                      <a:schemeClr val="tx1">
                        <a:lumMod val="50000"/>
                      </a:schemeClr>
                    </a:solidFill>
                  </a:rPr>
                  <a:t>Advances in Large Margin Classifiers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pages 61–74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. MIT Press, Cambridge, MA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5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Utilisation</a:t>
                </a:r>
                <a:r>
                  <a:rPr lang="en-US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des SVM pour la detection </a:t>
                </a:r>
                <a:r>
                  <a:rPr lang="en-US" sz="15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d’anomalies</a:t>
                </a:r>
                <a:r>
                  <a:rPr lang="en-US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Schölkopf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B., Williamson, R. C., </a:t>
                </a:r>
                <a:r>
                  <a:rPr lang="en-US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Smola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A. J., </a:t>
                </a:r>
                <a:r>
                  <a:rPr lang="en-US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Shawe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-Taylor, J., et Platt, J. C. (2000). Support vector 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method for 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novelty detection. In </a:t>
                </a:r>
                <a:r>
                  <a:rPr lang="en-US" sz="1500" b="0" i="1" dirty="0">
                    <a:solidFill>
                      <a:schemeClr val="tx1">
                        <a:lumMod val="50000"/>
                      </a:schemeClr>
                    </a:solidFill>
                  </a:rPr>
                  <a:t>Advances in neural information processing systems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pages 582–588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Tax, D. M. et </a:t>
                </a:r>
                <a:r>
                  <a:rPr lang="en-US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Duin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R. P. (2004). Support vector data description. </a:t>
                </a:r>
                <a:r>
                  <a:rPr lang="en-US" sz="1500" b="0" i="1" dirty="0">
                    <a:solidFill>
                      <a:schemeClr val="tx1">
                        <a:lumMod val="50000"/>
                      </a:schemeClr>
                    </a:solidFill>
                  </a:rPr>
                  <a:t>Machine learning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54(1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):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45–66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5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Chaînes</a:t>
                </a:r>
                <a:r>
                  <a:rPr lang="en-US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 </a:t>
                </a:r>
                <a:r>
                  <a:rPr lang="en-US" sz="15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caractères</a:t>
                </a:r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</a:rPr>
                  <a:t>,</a:t>
                </a:r>
                <a:r>
                  <a:rPr lang="en-US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15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graphes</a:t>
                </a:r>
                <a:r>
                  <a:rPr lang="en-US" sz="1500" dirty="0" smtClean="0">
                    <a:solidFill>
                      <a:schemeClr val="tx1">
                        <a:lumMod val="50000"/>
                      </a:schemeClr>
                    </a:solidFill>
                  </a:rPr>
                  <a:t> : 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Saunders, C. et </a:t>
                </a:r>
                <a:r>
                  <a:rPr lang="en-US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Demco</a:t>
                </a:r>
                <a:r>
                  <a:rPr lang="en-US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A. (2007). Kernels for strings and graphs. In </a:t>
                </a:r>
                <a:r>
                  <a:rPr lang="en-US" sz="1500" b="0" i="1" dirty="0">
                    <a:solidFill>
                      <a:schemeClr val="tx1">
                        <a:lumMod val="50000"/>
                      </a:schemeClr>
                    </a:solidFill>
                  </a:rPr>
                  <a:t>Perspectives of Neural-Symbolic </a:t>
                </a:r>
                <a:r>
                  <a:rPr lang="en-US" sz="15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Integration</a:t>
                </a:r>
                <a:r>
                  <a:rPr lang="en-US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de-DE" sz="15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Studies </a:t>
                </a:r>
                <a:r>
                  <a:rPr lang="de-DE" sz="1500" b="0" dirty="0">
                    <a:solidFill>
                      <a:schemeClr val="tx1">
                        <a:lumMod val="50000"/>
                      </a:schemeClr>
                    </a:solidFill>
                  </a:rPr>
                  <a:t>in </a:t>
                </a:r>
                <a:r>
                  <a:rPr lang="de-DE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Computational</a:t>
                </a:r>
                <a:r>
                  <a:rPr lang="de-DE" sz="1500" b="0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de-DE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Intelligence</a:t>
                </a:r>
                <a:r>
                  <a:rPr lang="de-DE" sz="1500" b="0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de-DE" sz="1500" b="0" dirty="0" err="1">
                    <a:solidFill>
                      <a:schemeClr val="tx1">
                        <a:lumMod val="50000"/>
                      </a:schemeClr>
                    </a:solidFill>
                  </a:rPr>
                  <a:t>pages</a:t>
                </a:r>
                <a:r>
                  <a:rPr lang="de-DE" sz="1500" b="0" dirty="0">
                    <a:solidFill>
                      <a:schemeClr val="tx1">
                        <a:lumMod val="50000"/>
                      </a:schemeClr>
                    </a:solidFill>
                  </a:rPr>
                  <a:t> 7–22. Springer, Berlin, Heidelberg.</a:t>
                </a:r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5653561"/>
              </a:xfrm>
              <a:prstGeom prst="rect">
                <a:avLst/>
              </a:prstGeom>
              <a:blipFill>
                <a:blip r:embed="rId3"/>
                <a:stretch>
                  <a:fillRect l="-139" t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SVM et méthodes à noyaux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Points clés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SVM et méthodes à noyaux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Objectifs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348560" y="4880343"/>
            <a:ext cx="8299784" cy="174479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tx1"/>
                </a:solidFill>
              </a:rPr>
              <a:t>Objectifs :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Définir un </a:t>
            </a:r>
            <a:r>
              <a:rPr lang="fr-FR" b="0" dirty="0" err="1" smtClean="0">
                <a:solidFill>
                  <a:schemeClr val="tx1"/>
                </a:solidFill>
              </a:rPr>
              <a:t>classifieur</a:t>
            </a:r>
            <a:r>
              <a:rPr lang="fr-FR" b="0" dirty="0" smtClean="0">
                <a:solidFill>
                  <a:schemeClr val="tx1"/>
                </a:solidFill>
              </a:rPr>
              <a:t> à large marge dans le cas séparable 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Écrire les problèmes d’optimisation </a:t>
            </a:r>
            <a:r>
              <a:rPr lang="fr-FR" b="0" dirty="0" smtClean="0">
                <a:solidFill>
                  <a:schemeClr val="tx1"/>
                </a:solidFill>
              </a:rPr>
              <a:t>primal et dual </a:t>
            </a:r>
            <a:r>
              <a:rPr lang="fr-FR" b="0" dirty="0" smtClean="0">
                <a:solidFill>
                  <a:schemeClr val="tx1"/>
                </a:solidFill>
              </a:rPr>
              <a:t>dans les cas </a:t>
            </a:r>
            <a:r>
              <a:rPr lang="fr-FR" b="0" dirty="0" smtClean="0">
                <a:solidFill>
                  <a:schemeClr val="tx1"/>
                </a:solidFill>
              </a:rPr>
              <a:t>séparable et non </a:t>
            </a:r>
            <a:r>
              <a:rPr lang="fr-FR" b="0" dirty="0" smtClean="0">
                <a:solidFill>
                  <a:schemeClr val="tx1"/>
                </a:solidFill>
              </a:rPr>
              <a:t>séparable 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Utiliser </a:t>
            </a:r>
            <a:r>
              <a:rPr lang="fr-FR" b="0" dirty="0" smtClean="0">
                <a:solidFill>
                  <a:schemeClr val="tx1"/>
                </a:solidFill>
              </a:rPr>
              <a:t>l’astuce </a:t>
            </a:r>
            <a:r>
              <a:rPr lang="fr-FR" b="0" dirty="0" smtClean="0">
                <a:solidFill>
                  <a:schemeClr val="tx1"/>
                </a:solidFill>
              </a:rPr>
              <a:t>du noyau pour appliquer une </a:t>
            </a:r>
            <a:r>
              <a:rPr lang="fr-FR" b="0" dirty="0" smtClean="0">
                <a:solidFill>
                  <a:schemeClr val="tx1"/>
                </a:solidFill>
              </a:rPr>
              <a:t>SVM </a:t>
            </a:r>
            <a:r>
              <a:rPr lang="fr-FR" b="0" dirty="0" smtClean="0">
                <a:solidFill>
                  <a:schemeClr val="tx1"/>
                </a:solidFill>
              </a:rPr>
              <a:t>dans le cas non linéaire 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11737" t="54476" r="9830" b="10040"/>
          <a:stretch/>
        </p:blipFill>
        <p:spPr>
          <a:xfrm>
            <a:off x="590475" y="863772"/>
            <a:ext cx="8185392" cy="190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348560" y="2878970"/>
                <a:ext cx="8299784" cy="2221852"/>
              </a:xfrm>
            </p:spPr>
            <p:txBody>
              <a:bodyPr/>
              <a:lstStyle/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Classification binaire.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Les données dans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ne sont pas nécessairement séparables par une droite ou une frontière linéaire par morceaux (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C8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Intuitivement, la complexité de la frontière doit réaliser un compromis entre complexité et erreurs de classification.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Peut-on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réduire la complexité en représentant les données dans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un nouvel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espace ?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r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Machine à Vecteurs de Supports</a:t>
                </a: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560" y="2878970"/>
                <a:ext cx="8299784" cy="2221852"/>
              </a:xfrm>
              <a:blipFill>
                <a:blip r:embed="rId4"/>
                <a:stretch>
                  <a:fillRect l="-147" t="-548" r="-220" b="-2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435409" y="769121"/>
            <a:ext cx="2461189" cy="2076629"/>
          </a:xfrm>
          <a:prstGeom prst="rect">
            <a:avLst/>
          </a:prstGeom>
          <a:noFill/>
          <a:ln w="44450">
            <a:solidFill>
              <a:srgbClr val="C0000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603088" y="259202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e libre 39"/>
          <p:cNvSpPr/>
          <p:nvPr/>
        </p:nvSpPr>
        <p:spPr>
          <a:xfrm>
            <a:off x="7079694" y="3123702"/>
            <a:ext cx="1158240" cy="3013165"/>
          </a:xfrm>
          <a:custGeom>
            <a:avLst/>
            <a:gdLst>
              <a:gd name="connsiteX0" fmla="*/ 679269 w 1158240"/>
              <a:gd name="connsiteY0" fmla="*/ 0 h 3013165"/>
              <a:gd name="connsiteX1" fmla="*/ 679269 w 1158240"/>
              <a:gd name="connsiteY1" fmla="*/ 0 h 3013165"/>
              <a:gd name="connsiteX2" fmla="*/ 1158240 w 1158240"/>
              <a:gd name="connsiteY2" fmla="*/ 113211 h 3013165"/>
              <a:gd name="connsiteX3" fmla="*/ 470263 w 1158240"/>
              <a:gd name="connsiteY3" fmla="*/ 3013165 h 3013165"/>
              <a:gd name="connsiteX4" fmla="*/ 0 w 1158240"/>
              <a:gd name="connsiteY4" fmla="*/ 2917371 h 3013165"/>
              <a:gd name="connsiteX5" fmla="*/ 679269 w 1158240"/>
              <a:gd name="connsiteY5" fmla="*/ 0 h 301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8240" h="3013165">
                <a:moveTo>
                  <a:pt x="679269" y="0"/>
                </a:moveTo>
                <a:lnTo>
                  <a:pt x="679269" y="0"/>
                </a:lnTo>
                <a:lnTo>
                  <a:pt x="1158240" y="113211"/>
                </a:lnTo>
                <a:lnTo>
                  <a:pt x="470263" y="3013165"/>
                </a:lnTo>
                <a:lnTo>
                  <a:pt x="0" y="2917371"/>
                </a:lnTo>
                <a:lnTo>
                  <a:pt x="679269" y="0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linéairement séparable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Marge </a:t>
            </a:r>
            <a:r>
              <a:rPr lang="fr-FR" sz="1800" dirty="0" smtClean="0">
                <a:solidFill>
                  <a:schemeClr val="tx1"/>
                </a:solidFill>
              </a:rPr>
              <a:t>d’un hyperplan séparateur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4"/>
              <p:cNvSpPr txBox="1">
                <a:spLocks/>
              </p:cNvSpPr>
              <p:nvPr/>
            </p:nvSpPr>
            <p:spPr>
              <a:xfrm>
                <a:off x="195401" y="2270695"/>
                <a:ext cx="6332904" cy="442245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2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marge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marge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d’un hyperplan séparateur est la distance de cet hyperplan à la plus proche observation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Remarque :</a:t>
                </a:r>
              </a:p>
              <a:p>
                <a:pPr>
                  <a:buFontTx/>
                  <a:buChar char="-"/>
                </a:pPr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Il existe une infinité d’hyperplans séparateurs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équivalents </a:t>
                </a:r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du point de vue de la minimisation du risque empirique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Le « meilleur » hyperplan maximise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′| 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3 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Support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Vector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- SV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vecteurs de support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les observations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situées à une distance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l’hyperplan séparateur. Ces vecteurs de support « soutiennent » les hyperplans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Définition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4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zone d’indécision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zone d’indécision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la zone située entre les hyperplans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Cette zone ne contient aucune observation.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270695"/>
                <a:ext cx="6332904" cy="4422454"/>
              </a:xfrm>
              <a:prstGeom prst="rect">
                <a:avLst/>
              </a:prstGeom>
              <a:blipFill>
                <a:blip r:embed="rId3"/>
                <a:stretch>
                  <a:fillRect l="-192" t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59724"/>
                <a:ext cx="8701710" cy="154070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un jeu de données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observation,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∈{−1,1}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On dit 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linéairement séparable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s’il existe au moins un hyperplan dans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 que tous les points positifs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) soient d’un côté de cet </a:t>
                </a:r>
                <a:r>
                  <a:rPr lang="fr-FR" dirty="0">
                    <a:solidFill>
                      <a:schemeClr val="bg1">
                        <a:lumMod val="50000"/>
                      </a:schemeClr>
                    </a:solidFill>
                  </a:rPr>
                  <a:t>hyperplan</a:t>
                </a:r>
                <a:r>
                  <a:rPr lang="fr-FR" b="0" dirty="0">
                    <a:solidFill>
                      <a:schemeClr val="tx1"/>
                    </a:solidFill>
                  </a:rPr>
                  <a:t> et tous les points négatifs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soient de l’autre côté.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59724"/>
                <a:ext cx="8701710" cy="1540704"/>
              </a:xfrm>
              <a:blipFill>
                <a:blip r:embed="rId4"/>
                <a:stretch>
                  <a:fillRect l="-140" t="-119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7053976" y="319044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76" y="3190440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206376" y="334284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76" y="3342840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194982" y="378487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82" y="3784875"/>
                <a:ext cx="425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909080" y="4232491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80" y="4232491"/>
                <a:ext cx="4251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146218" y="4584946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218" y="4584946"/>
                <a:ext cx="4251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628860" y="400009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860" y="4000095"/>
                <a:ext cx="4251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440882" y="4985056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2" y="4985056"/>
                <a:ext cx="42511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8215163" y="443254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163" y="4432546"/>
                <a:ext cx="4347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8367563" y="458494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63" y="4584946"/>
                <a:ext cx="4347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561101" y="405509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01" y="4055090"/>
                <a:ext cx="43473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8313470" y="509214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70" y="5092149"/>
                <a:ext cx="43473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7924670" y="479953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70" y="4799531"/>
                <a:ext cx="43473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713722" y="4281552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22" y="4281552"/>
                <a:ext cx="43473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8395460" y="348031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60" y="3480313"/>
                <a:ext cx="43473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932111" y="549225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1" y="5492259"/>
                <a:ext cx="43473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 flipV="1">
            <a:off x="7299284" y="3167189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7066255" y="3129081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7547481" y="3190440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7829886" y="3807561"/>
            <a:ext cx="268942" cy="72862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7939426" y="351112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426" y="3511127"/>
                <a:ext cx="180947" cy="276999"/>
              </a:xfrm>
              <a:prstGeom prst="rect">
                <a:avLst/>
              </a:prstGeom>
              <a:blipFill>
                <a:blip r:embed="rId18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156535" y="447760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○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34770" y="4168102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FF9900"/>
                </a:solidFill>
              </a:rPr>
              <a:t>○</a:t>
            </a:r>
            <a:endParaRPr lang="en-US" sz="3200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772312" y="2452828"/>
                <a:ext cx="2334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b="1" dirty="0" smtClean="0"/>
                  <a:t>Ex. </a:t>
                </a:r>
                <a:r>
                  <a:rPr lang="en-US" sz="1400" dirty="0" smtClean="0"/>
                  <a:t>: marge 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 smtClean="0"/>
                  <a:t>), SV 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1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400" dirty="0" smtClean="0"/>
                  <a:t>et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dirty="0" smtClean="0"/>
                  <a:t>) et </a:t>
                </a:r>
                <a:r>
                  <a:rPr lang="en-US" sz="1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zone </a:t>
                </a:r>
                <a:r>
                  <a:rPr lang="en-US" sz="1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d’indécision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12" y="2452828"/>
                <a:ext cx="2334227" cy="523220"/>
              </a:xfrm>
              <a:prstGeom prst="rect">
                <a:avLst/>
              </a:prstGeom>
              <a:blipFill>
                <a:blip r:embed="rId19"/>
                <a:stretch>
                  <a:fillRect l="-78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495570" y="3172571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570" y="3172571"/>
                <a:ext cx="425116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504692" y="306874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○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9" grpId="0" build="p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35" grpId="0"/>
      <p:bldP spid="37" grpId="0"/>
      <p:bldP spid="38" grpId="0"/>
      <p:bldP spid="3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6165509" y="3804178"/>
            <a:ext cx="1031632" cy="1639389"/>
            <a:chOff x="3834245" y="4714406"/>
            <a:chExt cx="1031632" cy="1639389"/>
          </a:xfrm>
        </p:grpSpPr>
        <p:sp>
          <p:nvSpPr>
            <p:cNvPr id="68" name="ZoneTexte 67"/>
            <p:cNvSpPr txBox="1"/>
            <p:nvPr/>
          </p:nvSpPr>
          <p:spPr>
            <a:xfrm>
              <a:off x="3834245" y="52802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938235" y="5769020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519046" y="5319379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3903838" y="4714406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4556177" y="4926623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</a:p>
          </p:txBody>
        </p:sp>
      </p:grpSp>
      <p:sp>
        <p:nvSpPr>
          <p:cNvPr id="47" name="Forme libre 46"/>
          <p:cNvSpPr/>
          <p:nvPr/>
        </p:nvSpPr>
        <p:spPr>
          <a:xfrm>
            <a:off x="6444072" y="3793742"/>
            <a:ext cx="1213503" cy="1803163"/>
          </a:xfrm>
          <a:custGeom>
            <a:avLst/>
            <a:gdLst>
              <a:gd name="connsiteX0" fmla="*/ 0 w 1213503"/>
              <a:gd name="connsiteY0" fmla="*/ 444381 h 1803163"/>
              <a:gd name="connsiteX1" fmla="*/ 1196411 w 1213503"/>
              <a:gd name="connsiteY1" fmla="*/ 0 h 1803163"/>
              <a:gd name="connsiteX2" fmla="*/ 1213503 w 1213503"/>
              <a:gd name="connsiteY2" fmla="*/ 1410056 h 1803163"/>
              <a:gd name="connsiteX3" fmla="*/ 8546 w 1213503"/>
              <a:gd name="connsiteY3" fmla="*/ 1803163 h 1803163"/>
              <a:gd name="connsiteX4" fmla="*/ 0 w 1213503"/>
              <a:gd name="connsiteY4" fmla="*/ 444381 h 18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503" h="1803163">
                <a:moveTo>
                  <a:pt x="0" y="444381"/>
                </a:moveTo>
                <a:lnTo>
                  <a:pt x="1196411" y="0"/>
                </a:lnTo>
                <a:lnTo>
                  <a:pt x="1213503" y="1410056"/>
                </a:lnTo>
                <a:lnTo>
                  <a:pt x="8546" y="1803163"/>
                </a:lnTo>
                <a:cubicBezTo>
                  <a:pt x="5697" y="1350236"/>
                  <a:pt x="2849" y="897308"/>
                  <a:pt x="0" y="444381"/>
                </a:cubicBezTo>
                <a:close/>
              </a:path>
            </a:pathLst>
          </a:custGeom>
          <a:solidFill>
            <a:schemeClr val="accent2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linéairement séparable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●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Rappels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59724"/>
                <a:ext cx="5965328" cy="5296027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Rappels.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L’équation d’un hyperplan affine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d’un espace vectoriel euclidien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de la forme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EB9415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     où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〈.,.〉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le produit scalaire sur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Un hyperplan affine est 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translaté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d’un hyperplan vectoriel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i.e. tel 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Vect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Tout hyperplan parallèle est de la forme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Sans perdre de généralité on prend :</a:t>
                </a:r>
              </a:p>
              <a:p>
                <a:pPr marL="0" indent="0" algn="ctr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marge est la distance entre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alors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≷±1⇒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〉+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Si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SV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〉+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Le problème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à résoudre :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cherche à maximiser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rgbClr val="EB941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sous 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contraintes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〉+</m:t>
                        </m:r>
                        <m:r>
                          <a:rPr lang="fr-FR" b="0" i="1" smtClean="0">
                            <a:solidFill>
                              <a:srgbClr val="EB941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∈⟦1,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59724"/>
                <a:ext cx="5965328" cy="5296027"/>
              </a:xfrm>
              <a:blipFill>
                <a:blip r:embed="rId3"/>
                <a:stretch>
                  <a:fillRect l="-204" t="-346" r="-204" b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43" y="1760433"/>
            <a:ext cx="2940692" cy="2134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467503" y="1175658"/>
                <a:ext cx="1618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dirty="0" smtClean="0"/>
                  <a:t>Ex.</a:t>
                </a:r>
                <a:r>
                  <a:rPr lang="en-US" sz="1600" dirty="0" smtClean="0"/>
                  <a:t> : </a:t>
                </a:r>
                <a:r>
                  <a:rPr lang="en-US" sz="1600" dirty="0" err="1" smtClean="0"/>
                  <a:t>hyperplans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vectoriels</a:t>
                </a:r>
                <a:r>
                  <a:rPr lang="en-US" sz="1600" dirty="0" smtClean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03" y="1175658"/>
                <a:ext cx="1618511" cy="584775"/>
              </a:xfrm>
              <a:prstGeom prst="rect">
                <a:avLst/>
              </a:prstGeom>
              <a:blipFill>
                <a:blip r:embed="rId5"/>
                <a:stretch>
                  <a:fillRect l="-226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rme libre 32"/>
          <p:cNvSpPr/>
          <p:nvPr/>
        </p:nvSpPr>
        <p:spPr>
          <a:xfrm>
            <a:off x="6860751" y="4070741"/>
            <a:ext cx="1213503" cy="1803163"/>
          </a:xfrm>
          <a:custGeom>
            <a:avLst/>
            <a:gdLst>
              <a:gd name="connsiteX0" fmla="*/ 0 w 1213503"/>
              <a:gd name="connsiteY0" fmla="*/ 444381 h 1803163"/>
              <a:gd name="connsiteX1" fmla="*/ 1196411 w 1213503"/>
              <a:gd name="connsiteY1" fmla="*/ 0 h 1803163"/>
              <a:gd name="connsiteX2" fmla="*/ 1213503 w 1213503"/>
              <a:gd name="connsiteY2" fmla="*/ 1410056 h 1803163"/>
              <a:gd name="connsiteX3" fmla="*/ 8546 w 1213503"/>
              <a:gd name="connsiteY3" fmla="*/ 1803163 h 1803163"/>
              <a:gd name="connsiteX4" fmla="*/ 0 w 1213503"/>
              <a:gd name="connsiteY4" fmla="*/ 444381 h 18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503" h="1803163">
                <a:moveTo>
                  <a:pt x="0" y="444381"/>
                </a:moveTo>
                <a:lnTo>
                  <a:pt x="1196411" y="0"/>
                </a:lnTo>
                <a:lnTo>
                  <a:pt x="1213503" y="1410056"/>
                </a:lnTo>
                <a:lnTo>
                  <a:pt x="8546" y="1803163"/>
                </a:lnTo>
                <a:cubicBezTo>
                  <a:pt x="5697" y="1350236"/>
                  <a:pt x="2849" y="897308"/>
                  <a:pt x="0" y="444381"/>
                </a:cubicBezTo>
                <a:close/>
              </a:path>
            </a:pathLst>
          </a:custGeom>
          <a:solidFill>
            <a:srgbClr val="EB9415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/>
          <p:cNvCxnSpPr>
            <a:stCxn id="33" idx="0"/>
            <a:endCxn id="42" idx="0"/>
          </p:cNvCxnSpPr>
          <p:nvPr/>
        </p:nvCxnSpPr>
        <p:spPr>
          <a:xfrm>
            <a:off x="6860751" y="4515122"/>
            <a:ext cx="592904" cy="307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050824" y="472216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24" y="4722165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925831" y="5497357"/>
                <a:ext cx="227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831" y="5497357"/>
                <a:ext cx="227947" cy="276999"/>
              </a:xfrm>
              <a:prstGeom prst="rect">
                <a:avLst/>
              </a:prstGeom>
              <a:blipFill>
                <a:blip r:embed="rId7"/>
                <a:stretch>
                  <a:fillRect l="-23684" r="-2105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6465241" y="4240597"/>
                <a:ext cx="3377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4240597"/>
                <a:ext cx="337706" cy="276999"/>
              </a:xfrm>
              <a:prstGeom prst="rect">
                <a:avLst/>
              </a:prstGeom>
              <a:blipFill>
                <a:blip r:embed="rId8"/>
                <a:stretch>
                  <a:fillRect l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orme libre 41"/>
          <p:cNvSpPr/>
          <p:nvPr/>
        </p:nvSpPr>
        <p:spPr>
          <a:xfrm>
            <a:off x="7453655" y="4378704"/>
            <a:ext cx="1213503" cy="1803163"/>
          </a:xfrm>
          <a:custGeom>
            <a:avLst/>
            <a:gdLst>
              <a:gd name="connsiteX0" fmla="*/ 0 w 1213503"/>
              <a:gd name="connsiteY0" fmla="*/ 444381 h 1803163"/>
              <a:gd name="connsiteX1" fmla="*/ 1196411 w 1213503"/>
              <a:gd name="connsiteY1" fmla="*/ 0 h 1803163"/>
              <a:gd name="connsiteX2" fmla="*/ 1213503 w 1213503"/>
              <a:gd name="connsiteY2" fmla="*/ 1410056 h 1803163"/>
              <a:gd name="connsiteX3" fmla="*/ 8546 w 1213503"/>
              <a:gd name="connsiteY3" fmla="*/ 1803163 h 1803163"/>
              <a:gd name="connsiteX4" fmla="*/ 0 w 1213503"/>
              <a:gd name="connsiteY4" fmla="*/ 444381 h 18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503" h="1803163">
                <a:moveTo>
                  <a:pt x="0" y="444381"/>
                </a:moveTo>
                <a:lnTo>
                  <a:pt x="1196411" y="0"/>
                </a:lnTo>
                <a:lnTo>
                  <a:pt x="1213503" y="1410056"/>
                </a:lnTo>
                <a:lnTo>
                  <a:pt x="8546" y="1803163"/>
                </a:lnTo>
                <a:cubicBezTo>
                  <a:pt x="5697" y="1350236"/>
                  <a:pt x="2849" y="897308"/>
                  <a:pt x="0" y="444381"/>
                </a:cubicBezTo>
                <a:close/>
              </a:path>
            </a:pathLst>
          </a:cu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296138" y="4530603"/>
                <a:ext cx="3377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38" y="4530603"/>
                <a:ext cx="337706" cy="276999"/>
              </a:xfrm>
              <a:prstGeom prst="rect">
                <a:avLst/>
              </a:prstGeom>
              <a:blipFill>
                <a:blip r:embed="rId9"/>
                <a:stretch>
                  <a:fillRect l="-18182" r="-545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65"/>
          <p:cNvGrpSpPr/>
          <p:nvPr/>
        </p:nvGrpSpPr>
        <p:grpSpPr>
          <a:xfrm>
            <a:off x="7940918" y="4791489"/>
            <a:ext cx="1111782" cy="1432508"/>
            <a:chOff x="3834245" y="4926623"/>
            <a:chExt cx="1111782" cy="1432508"/>
          </a:xfrm>
        </p:grpSpPr>
        <p:sp>
          <p:nvSpPr>
            <p:cNvPr id="61" name="ZoneTexte 60"/>
            <p:cNvSpPr txBox="1"/>
            <p:nvPr/>
          </p:nvSpPr>
          <p:spPr>
            <a:xfrm>
              <a:off x="3834245" y="528028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467509" y="577435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189477" y="501213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456274" y="537141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556177" y="492662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Forme libre 73"/>
          <p:cNvSpPr/>
          <p:nvPr/>
        </p:nvSpPr>
        <p:spPr>
          <a:xfrm>
            <a:off x="7106874" y="1907242"/>
            <a:ext cx="1213503" cy="1803163"/>
          </a:xfrm>
          <a:custGeom>
            <a:avLst/>
            <a:gdLst>
              <a:gd name="connsiteX0" fmla="*/ 0 w 1213503"/>
              <a:gd name="connsiteY0" fmla="*/ 444381 h 1803163"/>
              <a:gd name="connsiteX1" fmla="*/ 1196411 w 1213503"/>
              <a:gd name="connsiteY1" fmla="*/ 0 h 1803163"/>
              <a:gd name="connsiteX2" fmla="*/ 1213503 w 1213503"/>
              <a:gd name="connsiteY2" fmla="*/ 1410056 h 1803163"/>
              <a:gd name="connsiteX3" fmla="*/ 8546 w 1213503"/>
              <a:gd name="connsiteY3" fmla="*/ 1803163 h 1803163"/>
              <a:gd name="connsiteX4" fmla="*/ 0 w 1213503"/>
              <a:gd name="connsiteY4" fmla="*/ 444381 h 180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503" h="1803163">
                <a:moveTo>
                  <a:pt x="0" y="444381"/>
                </a:moveTo>
                <a:lnTo>
                  <a:pt x="1196411" y="0"/>
                </a:lnTo>
                <a:lnTo>
                  <a:pt x="1213503" y="1410056"/>
                </a:lnTo>
                <a:lnTo>
                  <a:pt x="8546" y="1803163"/>
                </a:lnTo>
                <a:cubicBezTo>
                  <a:pt x="5697" y="1350236"/>
                  <a:pt x="2849" y="897308"/>
                  <a:pt x="0" y="444381"/>
                </a:cubicBezTo>
                <a:close/>
              </a:path>
            </a:pathLst>
          </a:custGeom>
          <a:solidFill>
            <a:srgbClr val="EB941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9" grpId="0"/>
      <p:bldP spid="33" grpId="0" animBg="1"/>
      <p:bldP spid="43" grpId="0"/>
      <p:bldP spid="44" grpId="0"/>
      <p:bldP spid="45" grpId="0"/>
      <p:bldP spid="42" grpId="0" animBg="1"/>
      <p:bldP spid="50" grpId="0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linéairement séparable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●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SVM à marge rigide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6816"/>
                <a:ext cx="8701710" cy="345020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>
                        <a:lumMod val="50000"/>
                      </a:schemeClr>
                    </a:solidFill>
                  </a:rPr>
                  <a:t>Définition 5 (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formulation </a:t>
                </a:r>
                <a:r>
                  <a:rPr lang="fr-FR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primale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 la SVM</a:t>
                </a:r>
                <a:r>
                  <a:rPr lang="fr-FR" dirty="0" smtClean="0">
                    <a:solidFill>
                      <a:schemeClr val="tx1">
                        <a:lumMod val="50000"/>
                      </a:schemeClr>
                    </a:solidFill>
                  </a:rPr>
                  <a:t>).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On appelle SVM à marge rigide le problème d’optimisation suivant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fr-FR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p>
                                        </m:sSup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lim>
                                    </m:limLow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  <m: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⟦"/>
                                    <m:endChr m:val="⟧"/>
                                    <m:ctrlP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fr-FR" b="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est solution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 i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alors la fonction de décision est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>
                        <a:lumMod val="50000"/>
                      </a:schemeClr>
                    </a:solidFill>
                  </a:rPr>
                  <a:t>Théorème 1 (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formulation </a:t>
                </a:r>
                <a:r>
                  <a:rPr lang="fr-FR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duale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 la SVM</a:t>
                </a:r>
                <a:r>
                  <a:rPr lang="fr-FR" dirty="0" smtClean="0">
                    <a:solidFill>
                      <a:schemeClr val="tx1">
                        <a:lumMod val="50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 problème défini par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fr-FR" b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est équivalent à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func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〈</m:t>
                                      </m:r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〉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fr-FR" b="0" dirty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⟦"/>
                                      <m:endChr m:val="⟧"/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6816"/>
                <a:ext cx="8701710" cy="3450202"/>
              </a:xfrm>
              <a:blipFill>
                <a:blip r:embed="rId3"/>
                <a:stretch>
                  <a:fillRect l="-140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Espace réservé du contenu 4"/>
              <p:cNvSpPr txBox="1">
                <a:spLocks/>
              </p:cNvSpPr>
              <p:nvPr/>
            </p:nvSpPr>
            <p:spPr>
              <a:xfrm>
                <a:off x="195401" y="4192855"/>
                <a:ext cx="8701710" cy="2502826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Dém. :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le problème dual s’écrit :</a:t>
                </a:r>
              </a:p>
              <a:p>
                <a:pPr marL="0" indent="0" algn="ctr">
                  <a:lnSpc>
                    <a:spcPts val="55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limUpp>
                          <m:limUp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func>
                                  <m:func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inf</m:t>
                                        </m:r>
                                      </m:e>
                                      <m:lim>
                                        <m:r>
                                          <a:rPr lang="fr-FR" sz="1600" b="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6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lim>
                                    </m:limLow>
                                  </m:fName>
                                  <m:e>
                                    <m:limLow>
                                      <m:limLow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sSubSup>
                                              <m:sSubSupPr>
                                                <m:ctrlP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d>
                                                  <m:dPr>
                                                    <m:begChr m:val="‖"/>
                                                    <m:endChr m:val="‖"/>
                                                    <m:ctrlPr>
                                                      <a:rPr lang="fr-FR" sz="16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fr-FR" sz="16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5"/>
                                                  </m:rP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fr-FR" sz="1600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16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6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6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fr-FR" sz="16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fr-FR" sz="1600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fr-FR" sz="1600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fr-FR" sz="1600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p>
                                                    </m:sSup>
                                                    <m:d>
                                                      <m:dPr>
                                                        <m:ctrlPr>
                                                          <a:rPr lang="fr-FR" sz="1600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d>
                                                          <m:dPr>
                                                            <m:begChr m:val="〈"/>
                                                            <m:endChr m:val="〉"/>
                                                            <m:ctrlPr>
                                                              <a:rPr lang="fr-FR" sz="1600" b="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fr-FR" sz="1600" b="0" i="1">
                                                                <a:solidFill>
                                                                  <a:schemeClr val="accent2">
                                                                    <a:lumMod val="75000"/>
                                                                  </a:schemeClr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𝑤</m:t>
                                                            </m:r>
                                                            <m:r>
                                                              <a:rPr lang="fr-FR" sz="1600" b="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fr-FR" sz="1600" b="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fr-FR" sz="1600" b="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fr-FR" sz="1600" b="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  <m:r>
                                                          <a:rPr lang="fr-FR" sz="1600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</m:t>
                                                        </m:r>
                                                        <m:r>
                                                          <a:rPr lang="fr-FR" sz="1600" b="0" i="1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fr-FR" sz="1600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e>
                                                </m:d>
                                              </m:e>
                                            </m:nary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sz="1600" b="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fr-FR" sz="1600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: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lagrangien</m:t>
                                        </m:r>
                                      </m:lim>
                                    </m:limLow>
                                  </m:e>
                                </m:func>
                              </m:e>
                            </m:groupCh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:</m:t>
                            </m:r>
                            <m: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dual</m:t>
                            </m:r>
                            <m: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de</m:t>
                            </m:r>
                            <m: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Lagrange</m:t>
                            </m:r>
                          </m:lim>
                        </m:limUpp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Le lagrangien est convexe en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donc minimal quand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affine en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son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infimum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est donc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sauf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En remplaçant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dans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arrive à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d>
                              <m:dPr>
                                <m:begChr m:val="〈"/>
                                <m:endChr m:val="〉"/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groupChr>
                      </m:e>
                      <m:lim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  <m:limLow>
                      <m:limLowPr>
                        <m:ctrlPr>
                          <a:rPr lang="fr-FR" sz="1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groupChr>
                          <m:groupChrPr>
                            <m:chr m:val="⏟"/>
                            <m:ctrlP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nary>
                          </m:e>
                        </m:groupChr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lim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 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□</a:t>
                </a:r>
              </a:p>
            </p:txBody>
          </p:sp>
        </mc:Choice>
        <mc:Fallback xmlns="">
          <p:sp>
            <p:nvSpPr>
              <p:cNvPr id="3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4192855"/>
                <a:ext cx="8701710" cy="2502826"/>
              </a:xfrm>
              <a:prstGeom prst="rect">
                <a:avLst/>
              </a:prstGeom>
              <a:blipFill>
                <a:blip r:embed="rId4"/>
                <a:stretch>
                  <a:fillRect r="-561" b="-1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8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linéairement séparable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●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SVM à marge rigide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93908"/>
                <a:ext cx="8701710" cy="1936004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solution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obtient 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=+1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〈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c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ar les SV sont situés sur l’hyperplan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et, étant les observations positives les plus proches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minimisent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fonction de décision est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〈"/>
                            <m:endChr m:val="〉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93908"/>
                <a:ext cx="8701710" cy="1936004"/>
              </a:xfrm>
              <a:blipFill>
                <a:blip r:embed="rId3"/>
                <a:stretch>
                  <a:fillRect l="-140" t="-2830" b="-33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/>
              </p:cNvSpPr>
              <p:nvPr/>
            </p:nvSpPr>
            <p:spPr>
              <a:xfrm>
                <a:off x="195400" y="2841048"/>
                <a:ext cx="6226181" cy="379715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Interprétation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otant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la condition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(KKT,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permet de distinguer deux cas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est à l’extérieur de la zone d’indécision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SV.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Complexité algorithmique : 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+1≪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privilégie la formulation primale et dans le cas contraire, la formulation duale.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Les données ne sont généralement pas linéairement séparables, i.e.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ou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█</m:t>
                    </m:r>
                  </m:oMath>
                </a14:m>
                <a:r>
                  <a:rPr lang="fr-FR" sz="1600" b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841048"/>
                <a:ext cx="6226181" cy="3797155"/>
              </a:xfrm>
              <a:prstGeom prst="rect">
                <a:avLst/>
              </a:prstGeom>
              <a:blipFill>
                <a:blip r:embed="rId4"/>
                <a:stretch>
                  <a:fillRect l="-196" t="-321" b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e libre 5"/>
          <p:cNvSpPr/>
          <p:nvPr/>
        </p:nvSpPr>
        <p:spPr>
          <a:xfrm>
            <a:off x="7079694" y="3123702"/>
            <a:ext cx="1158240" cy="3013165"/>
          </a:xfrm>
          <a:custGeom>
            <a:avLst/>
            <a:gdLst>
              <a:gd name="connsiteX0" fmla="*/ 679269 w 1158240"/>
              <a:gd name="connsiteY0" fmla="*/ 0 h 3013165"/>
              <a:gd name="connsiteX1" fmla="*/ 679269 w 1158240"/>
              <a:gd name="connsiteY1" fmla="*/ 0 h 3013165"/>
              <a:gd name="connsiteX2" fmla="*/ 1158240 w 1158240"/>
              <a:gd name="connsiteY2" fmla="*/ 113211 h 3013165"/>
              <a:gd name="connsiteX3" fmla="*/ 470263 w 1158240"/>
              <a:gd name="connsiteY3" fmla="*/ 3013165 h 3013165"/>
              <a:gd name="connsiteX4" fmla="*/ 0 w 1158240"/>
              <a:gd name="connsiteY4" fmla="*/ 2917371 h 3013165"/>
              <a:gd name="connsiteX5" fmla="*/ 679269 w 1158240"/>
              <a:gd name="connsiteY5" fmla="*/ 0 h 301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8240" h="3013165">
                <a:moveTo>
                  <a:pt x="679269" y="0"/>
                </a:moveTo>
                <a:lnTo>
                  <a:pt x="679269" y="0"/>
                </a:lnTo>
                <a:lnTo>
                  <a:pt x="1158240" y="113211"/>
                </a:lnTo>
                <a:lnTo>
                  <a:pt x="470263" y="3013165"/>
                </a:lnTo>
                <a:lnTo>
                  <a:pt x="0" y="2917371"/>
                </a:lnTo>
                <a:lnTo>
                  <a:pt x="679269" y="0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053976" y="319044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76" y="3190440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206376" y="334284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76" y="3342840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194982" y="378487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82" y="3784875"/>
                <a:ext cx="425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909080" y="4232491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080" y="4232491"/>
                <a:ext cx="4251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146218" y="4584946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218" y="4584946"/>
                <a:ext cx="4251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628860" y="400009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860" y="4000095"/>
                <a:ext cx="4251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6440882" y="4985056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82" y="4985056"/>
                <a:ext cx="42511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8215163" y="443254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163" y="4432546"/>
                <a:ext cx="4347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367563" y="458494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63" y="4584946"/>
                <a:ext cx="4347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8561101" y="405509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01" y="4055090"/>
                <a:ext cx="43473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8313470" y="509214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70" y="5092149"/>
                <a:ext cx="43473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924670" y="4799531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670" y="4799531"/>
                <a:ext cx="43473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7713722" y="4281552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22" y="4281552"/>
                <a:ext cx="43473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8395460" y="348031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60" y="3480313"/>
                <a:ext cx="43473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932111" y="549225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1" y="5492259"/>
                <a:ext cx="43473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 flipV="1">
            <a:off x="7299284" y="3167189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7066255" y="3129081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7547481" y="3190440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7142259" y="5065618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259" y="5065618"/>
                <a:ext cx="43473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7175364" y="502292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□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757415" y="356793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415" y="3567937"/>
                <a:ext cx="434734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7750123" y="358673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▽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linéairement non séparable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●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SVM à marge souple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6816"/>
                <a:ext cx="8701710" cy="1789362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6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SVM à marge souple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SVM à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marge souple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la solution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groupCh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hyperparamètre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6816"/>
                <a:ext cx="8701710" cy="1789362"/>
              </a:xfrm>
              <a:blipFill>
                <a:blip r:embed="rId3"/>
                <a:stretch>
                  <a:fillRect l="-140" t="-680" b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e libre 4"/>
          <p:cNvSpPr/>
          <p:nvPr/>
        </p:nvSpPr>
        <p:spPr>
          <a:xfrm>
            <a:off x="6862354" y="2830286"/>
            <a:ext cx="1158240" cy="3013165"/>
          </a:xfrm>
          <a:custGeom>
            <a:avLst/>
            <a:gdLst>
              <a:gd name="connsiteX0" fmla="*/ 679269 w 1158240"/>
              <a:gd name="connsiteY0" fmla="*/ 0 h 3013165"/>
              <a:gd name="connsiteX1" fmla="*/ 679269 w 1158240"/>
              <a:gd name="connsiteY1" fmla="*/ 0 h 3013165"/>
              <a:gd name="connsiteX2" fmla="*/ 1158240 w 1158240"/>
              <a:gd name="connsiteY2" fmla="*/ 113211 h 3013165"/>
              <a:gd name="connsiteX3" fmla="*/ 470263 w 1158240"/>
              <a:gd name="connsiteY3" fmla="*/ 3013165 h 3013165"/>
              <a:gd name="connsiteX4" fmla="*/ 0 w 1158240"/>
              <a:gd name="connsiteY4" fmla="*/ 2917371 h 3013165"/>
              <a:gd name="connsiteX5" fmla="*/ 679269 w 1158240"/>
              <a:gd name="connsiteY5" fmla="*/ 0 h 301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8240" h="3013165">
                <a:moveTo>
                  <a:pt x="679269" y="0"/>
                </a:moveTo>
                <a:lnTo>
                  <a:pt x="679269" y="0"/>
                </a:lnTo>
                <a:lnTo>
                  <a:pt x="1158240" y="113211"/>
                </a:lnTo>
                <a:lnTo>
                  <a:pt x="470263" y="3013165"/>
                </a:lnTo>
                <a:lnTo>
                  <a:pt x="0" y="2917371"/>
                </a:lnTo>
                <a:lnTo>
                  <a:pt x="679269" y="0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836636" y="2897024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36" y="2897024"/>
                <a:ext cx="42511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989036" y="3049424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36" y="3049424"/>
                <a:ext cx="42511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977642" y="3491459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642" y="3491459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691740" y="3939075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40" y="3939075"/>
                <a:ext cx="425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928878" y="429153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78" y="4291530"/>
                <a:ext cx="4251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411520" y="3706679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520" y="3706679"/>
                <a:ext cx="4251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223542" y="469164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42" y="4691640"/>
                <a:ext cx="4251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997823" y="413913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823" y="4139130"/>
                <a:ext cx="43473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8150223" y="429153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23" y="4291530"/>
                <a:ext cx="43473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343761" y="376167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761" y="3761674"/>
                <a:ext cx="4347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8096130" y="479873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130" y="4798733"/>
                <a:ext cx="43473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7707330" y="4506115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0" y="4506115"/>
                <a:ext cx="43473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496382" y="398813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82" y="3988136"/>
                <a:ext cx="43473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8178120" y="318689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20" y="3186897"/>
                <a:ext cx="43473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714771" y="519884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71" y="5198843"/>
                <a:ext cx="43473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 flipV="1">
            <a:off x="7081944" y="2873773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6848915" y="2835665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7330141" y="2897024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7612546" y="3514145"/>
            <a:ext cx="268942" cy="72862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722086" y="321771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086" y="3217711"/>
                <a:ext cx="180947" cy="276999"/>
              </a:xfrm>
              <a:prstGeom prst="rect">
                <a:avLst/>
              </a:prstGeom>
              <a:blipFill>
                <a:blip r:embed="rId16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939195" y="4184188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○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7430" y="38746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FF9900"/>
                </a:solidFill>
              </a:rPr>
              <a:t>○</a:t>
            </a:r>
            <a:endParaRPr lang="en-US" sz="3200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146851" y="5924232"/>
                <a:ext cx="2848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b="1" dirty="0" smtClean="0"/>
                  <a:t>Ex. </a:t>
                </a:r>
                <a:r>
                  <a:rPr lang="en-US" sz="1400" dirty="0" smtClean="0"/>
                  <a:t>: marge 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 smtClean="0"/>
                  <a:t>), SV 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1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400" dirty="0" smtClean="0"/>
                  <a:t>et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400" dirty="0" smtClean="0"/>
                  <a:t>) et zone </a:t>
                </a:r>
                <a:r>
                  <a:rPr lang="en-US" sz="1400" dirty="0" err="1" smtClean="0"/>
                  <a:t>d’indécision</a:t>
                </a:r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51" y="5924232"/>
                <a:ext cx="2848984" cy="523220"/>
              </a:xfrm>
              <a:prstGeom prst="rect">
                <a:avLst/>
              </a:prstGeom>
              <a:blipFill>
                <a:blip r:embed="rId17"/>
                <a:stretch>
                  <a:fillRect l="-64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6904228" y="493165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228" y="4931653"/>
                <a:ext cx="43473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493239" y="3543583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239" y="3543583"/>
                <a:ext cx="42511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6930649" y="4883752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□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519268" y="349690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99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□</a:t>
            </a:r>
            <a:endParaRPr lang="en-US" sz="2400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space réservé du contenu 4"/>
              <p:cNvSpPr txBox="1">
                <a:spLocks/>
              </p:cNvSpPr>
              <p:nvPr/>
            </p:nvSpPr>
            <p:spPr>
              <a:xfrm>
                <a:off x="195401" y="2485741"/>
                <a:ext cx="6028141" cy="151396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C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ompromis entre les erreurs de classification (on veut que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soit à l’extérieur de la </a:t>
                </a:r>
                <a:r>
                  <a:rPr lang="fr-FR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zone d’indécision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i.e.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)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Régularisation de la minimisation du risque empirique par un terme de norme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(cf. régression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ridge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fr-FR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C5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3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485741"/>
                <a:ext cx="6028141" cy="1513966"/>
              </a:xfrm>
              <a:prstGeom prst="rect">
                <a:avLst/>
              </a:prstGeom>
              <a:blipFill>
                <a:blip r:embed="rId2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Espace réservé du contenu 4"/>
              <p:cNvSpPr txBox="1">
                <a:spLocks/>
              </p:cNvSpPr>
              <p:nvPr/>
            </p:nvSpPr>
            <p:spPr>
              <a:xfrm>
                <a:off x="195401" y="4030506"/>
                <a:ext cx="5899415" cy="260484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7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formulation primale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introduisant la variable d’écart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le problème est équivalent à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fr-FR" b="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p>
                                        </m:sSup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ℝ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〈"/>
                                              <m:endChr m:val="〉"/>
                                              <m:ctrlPr>
                                                <a:rPr lang="fr-FR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fr-FR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fr-FR" b="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≥1−</m:t>
                                      </m:r>
                                      <m:sSub>
                                        <m:sSub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⟦"/>
                                          <m:endChr m:val="⟧"/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  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⟦"/>
                                          <m:endChr m:val="⟧"/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fr-FR" b="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Convexe,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contraintes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affines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conditions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de Slater (</a:t>
                </a:r>
                <a:r>
                  <a:rPr lang="fr-FR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A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4030506"/>
                <a:ext cx="5899415" cy="2604842"/>
              </a:xfrm>
              <a:prstGeom prst="rect">
                <a:avLst/>
              </a:prstGeom>
              <a:blipFill>
                <a:blip r:embed="rId21"/>
                <a:stretch>
                  <a:fillRect l="-207" t="-46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356418" y="830707"/>
                <a:ext cx="1739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400" dirty="0" smtClean="0"/>
                  <a:t>Erreur </a:t>
                </a:r>
                <a:r>
                  <a:rPr lang="fr-FR" sz="1400" i="1" dirty="0" err="1" smtClean="0"/>
                  <a:t>hinge</a:t>
                </a:r>
                <a:r>
                  <a:rPr lang="fr-FR" sz="1400" dirty="0"/>
                  <a:t> </a:t>
                </a:r>
                <a:r>
                  <a:rPr lang="fr-FR" sz="1400" dirty="0" smtClean="0"/>
                  <a:t>(</a:t>
                </a:r>
                <a:r>
                  <a:rPr lang="fr-FR" sz="14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C1</a:t>
                </a:r>
                <a:r>
                  <a:rPr lang="fr-FR" sz="1400" dirty="0" smtClean="0"/>
                  <a:t>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(0,1−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1400" dirty="0" smtClean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18" y="830707"/>
                <a:ext cx="1739711" cy="523220"/>
              </a:xfrm>
              <a:prstGeom prst="rect">
                <a:avLst/>
              </a:prstGeom>
              <a:blipFill>
                <a:blip r:embed="rId22"/>
                <a:stretch>
                  <a:fillRect l="-1053" t="-1163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>
            <a:endCxn id="35" idx="1"/>
          </p:cNvCxnSpPr>
          <p:nvPr/>
        </p:nvCxnSpPr>
        <p:spPr>
          <a:xfrm flipV="1">
            <a:off x="6105165" y="1092317"/>
            <a:ext cx="251253" cy="34239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4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46273" y="5839097"/>
            <a:ext cx="714102" cy="2699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93029" y="2342606"/>
            <a:ext cx="714102" cy="2699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linéairement non séparable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●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SVM à marge souple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6816"/>
                <a:ext cx="8701710" cy="2008460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</a:t>
                </a:r>
                <a:r>
                  <a:rPr lang="fr-FR" dirty="0">
                    <a:solidFill>
                      <a:schemeClr val="tx1"/>
                    </a:solidFill>
                  </a:rPr>
                  <a:t>2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(formulation duale)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problème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équivalent à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fr-FR" b="0" i="0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ax</m:t>
                                      </m:r>
                                    </m:e>
                                    <m:lim>
                                      <m: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fr-FR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〈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〉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solidFill>
                                                  <a:schemeClr val="tx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nary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⟦"/>
                                        <m:endChr m:val="⟧"/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⟦"/>
                                        <m:endChr m:val="⟧"/>
                                        <m:ctrlP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6816"/>
                <a:ext cx="8701710" cy="2008460"/>
              </a:xfrm>
              <a:blipFill>
                <a:blip r:embed="rId3"/>
                <a:stretch>
                  <a:fillRect l="-140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1" y="2798108"/>
                <a:ext cx="8701710" cy="4118590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Dém. :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Notant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fr-FR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fr-FR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fr-FR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fr-F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le lagrangien, le problème dual s’écrit : </a:t>
                </a:r>
              </a:p>
              <a:p>
                <a:pPr marL="0" indent="0" algn="ctr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16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sz="16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fr-F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procède comme pour le SVM à marge rigide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minimal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fr-FR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(1).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affine en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donc son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infimum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est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sauf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nary>
                      <m:naryPr>
                        <m:chr m:val="∑"/>
                        <m:supHide m:val="on"/>
                        <m:ctrlP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(2).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affine en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son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infimum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est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, sauf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∈⟦1,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⟧)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(3).</a:t>
                </a: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Le dual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donc maximisé quand (1) et (2) sont vérifiées. En remplaçant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par (1) dans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obtient le problème dual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					</a:t>
                </a:r>
                <a:r>
                  <a:rPr lang="fr-FR" sz="16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□</a:t>
                </a:r>
              </a:p>
              <a:p>
                <a:pPr marL="0" indent="0">
                  <a:buNone/>
                </a:pPr>
                <a:endParaRPr lang="fr-FR" sz="16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1600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Remarque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La seule différence avec la formulation duale de la SVM à marge rigide est la contrainte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.</a:t>
                </a:r>
                <a:endParaRPr lang="fr-FR" sz="1600" b="0" dirty="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Il est possible d’utiliser les SVM pour construire un </a:t>
                </a:r>
                <a:r>
                  <a:rPr lang="fr-FR" sz="1600" b="0" dirty="0" err="1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classifieur</a:t>
                </a:r>
                <a:r>
                  <a:rPr lang="fr-FR" sz="1600" b="0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 multi-classe, grâce à une approche </a:t>
                </a:r>
                <a:r>
                  <a:rPr lang="fr-FR" sz="1600" b="0" i="1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une-contre-toutes</a:t>
                </a:r>
                <a:r>
                  <a:rPr lang="fr-FR" sz="1600" b="0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 ou </a:t>
                </a:r>
                <a:r>
                  <a:rPr lang="fr-FR" sz="1600" b="0" i="1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une-contre-une</a:t>
                </a:r>
                <a:r>
                  <a:rPr lang="fr-FR" sz="1600" b="0" dirty="0" smtClean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sz="16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798108"/>
                <a:ext cx="8701710" cy="4118590"/>
              </a:xfrm>
              <a:prstGeom prst="rect">
                <a:avLst/>
              </a:prstGeom>
              <a:blipFill>
                <a:blip r:embed="rId4"/>
                <a:stretch>
                  <a:fillRect t="-7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Cas linéairement non séparable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SVM à marge souple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space réservé du contenu 4"/>
              <p:cNvSpPr txBox="1">
                <a:spLocks/>
              </p:cNvSpPr>
              <p:nvPr/>
            </p:nvSpPr>
            <p:spPr>
              <a:xfrm>
                <a:off x="294125" y="772928"/>
                <a:ext cx="8701710" cy="1310385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Interprétation géométrique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chaque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a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deux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conditions d’écart complémentaires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=0⇔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5" y="772928"/>
                <a:ext cx="8701710" cy="1310385"/>
              </a:xfrm>
              <a:prstGeom prst="rect">
                <a:avLst/>
              </a:prstGeom>
              <a:blipFill>
                <a:blip r:embed="rId3"/>
                <a:stretch>
                  <a:fillRect l="-140" t="-1395" b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 10"/>
          <p:cNvSpPr/>
          <p:nvPr/>
        </p:nvSpPr>
        <p:spPr>
          <a:xfrm>
            <a:off x="6862354" y="2830286"/>
            <a:ext cx="1158240" cy="3013165"/>
          </a:xfrm>
          <a:custGeom>
            <a:avLst/>
            <a:gdLst>
              <a:gd name="connsiteX0" fmla="*/ 679269 w 1158240"/>
              <a:gd name="connsiteY0" fmla="*/ 0 h 3013165"/>
              <a:gd name="connsiteX1" fmla="*/ 679269 w 1158240"/>
              <a:gd name="connsiteY1" fmla="*/ 0 h 3013165"/>
              <a:gd name="connsiteX2" fmla="*/ 1158240 w 1158240"/>
              <a:gd name="connsiteY2" fmla="*/ 113211 h 3013165"/>
              <a:gd name="connsiteX3" fmla="*/ 470263 w 1158240"/>
              <a:gd name="connsiteY3" fmla="*/ 3013165 h 3013165"/>
              <a:gd name="connsiteX4" fmla="*/ 0 w 1158240"/>
              <a:gd name="connsiteY4" fmla="*/ 2917371 h 3013165"/>
              <a:gd name="connsiteX5" fmla="*/ 679269 w 1158240"/>
              <a:gd name="connsiteY5" fmla="*/ 0 h 301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8240" h="3013165">
                <a:moveTo>
                  <a:pt x="679269" y="0"/>
                </a:moveTo>
                <a:lnTo>
                  <a:pt x="679269" y="0"/>
                </a:lnTo>
                <a:lnTo>
                  <a:pt x="1158240" y="113211"/>
                </a:lnTo>
                <a:lnTo>
                  <a:pt x="470263" y="3013165"/>
                </a:lnTo>
                <a:lnTo>
                  <a:pt x="0" y="2917371"/>
                </a:lnTo>
                <a:lnTo>
                  <a:pt x="679269" y="0"/>
                </a:lnTo>
                <a:close/>
              </a:path>
            </a:pathLst>
          </a:custGeom>
          <a:solidFill>
            <a:schemeClr val="accent1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928878" y="429153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78" y="4291530"/>
                <a:ext cx="42511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6223542" y="4691640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42" y="4691640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7496382" y="3988136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82" y="3988136"/>
                <a:ext cx="4347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178120" y="3186897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20" y="3186897"/>
                <a:ext cx="434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714771" y="5198843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71" y="5198843"/>
                <a:ext cx="434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V="1">
            <a:off x="7081944" y="2873773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6848915" y="2835665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7330141" y="2897024"/>
            <a:ext cx="695242" cy="291173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3749513" y="5320231"/>
                <a:ext cx="2848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b="1" dirty="0" smtClean="0"/>
                  <a:t>Ex. : </a:t>
                </a:r>
                <a:r>
                  <a:rPr lang="en-US" sz="1400" dirty="0" smtClean="0"/>
                  <a:t>relation entre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 smtClean="0"/>
                  <a:t> et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à </a:t>
                </a:r>
                <a:r>
                  <a:rPr lang="en-US" sz="1400" dirty="0" err="1" smtClean="0"/>
                  <a:t>partir</a:t>
                </a:r>
                <a:r>
                  <a:rPr lang="en-US" sz="1400" dirty="0" smtClean="0"/>
                  <a:t> des conditions de KKT.</a:t>
                </a:r>
                <a:endParaRPr lang="en-US" sz="14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13" y="5320231"/>
                <a:ext cx="2848984" cy="523220"/>
              </a:xfrm>
              <a:prstGeom prst="rect">
                <a:avLst/>
              </a:prstGeom>
              <a:blipFill>
                <a:blip r:embed="rId8"/>
                <a:stretch>
                  <a:fillRect l="-642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6945434" y="485595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434" y="4855959"/>
                <a:ext cx="43473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Espace réservé du contenu 4"/>
              <p:cNvSpPr txBox="1">
                <a:spLocks/>
              </p:cNvSpPr>
              <p:nvPr/>
            </p:nvSpPr>
            <p:spPr>
              <a:xfrm>
                <a:off x="294125" y="2225532"/>
                <a:ext cx="5474286" cy="263299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chaque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il y a donc 3 possibilités :</a:t>
                </a:r>
              </a:p>
              <a:p>
                <a:pPr>
                  <a:spcAft>
                    <a:spcPts val="600"/>
                  </a:spcAft>
                  <a:buFont typeface="Cambria Math" panose="02040503050406030204" pitchFamily="18" charset="0"/>
                  <a:buChar char="❶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le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minimiseur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vérifie la contrainte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à l’extérieur de la </a:t>
                </a:r>
                <a:r>
                  <a:rPr lang="fr-FR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zone d’indécision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 typeface="Calibri" panose="020F0502020204030204" pitchFamily="34" charset="0"/>
                  <a:buChar char="❷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SV, situé sur le bord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 typeface="Cambria Math" panose="02040503050406030204" pitchFamily="18" charset="0"/>
                  <a:buChar char="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du mauvais côté de la frontière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5" y="2225532"/>
                <a:ext cx="5474286" cy="2632990"/>
              </a:xfrm>
              <a:prstGeom prst="rect">
                <a:avLst/>
              </a:prstGeom>
              <a:blipFill>
                <a:blip r:embed="rId10"/>
                <a:stretch>
                  <a:fillRect l="-223" t="-463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504624" y="3398192"/>
                <a:ext cx="425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624" y="3398192"/>
                <a:ext cx="42511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8147086" y="297709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❶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803899" y="408414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❷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940388" y="51455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❸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" grpId="0" animBg="1"/>
      <p:bldP spid="16" grpId="0"/>
      <p:bldP spid="18" grpId="0"/>
      <p:bldP spid="24" grpId="0"/>
      <p:bldP spid="25" grpId="0"/>
      <p:bldP spid="26" grpId="0"/>
      <p:bldP spid="34" grpId="0"/>
      <p:bldP spid="36" grpId="0"/>
      <p:bldP spid="41" grpId="0"/>
      <p:bldP spid="7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B0D5B4-4CC6-4497-9BFB-91C4C64EBEC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10076</TotalTime>
  <Words>5609</Words>
  <Application>Microsoft Office PowerPoint</Application>
  <PresentationFormat>Affichage à l'écran (4:3)</PresentationFormat>
  <Paragraphs>318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SVM et méthodes à noyaux ● ○ ○ ○ ○ ○ ○ ○ ○ ○ ○ ○ ○ Objectifs</vt:lpstr>
      <vt:lpstr>Cas linéairement séparable ○ ● ○ ○ ○ ○ ○ ○ ○ ○ ○ ○ ○ Marge d’un hyperplan séparateur</vt:lpstr>
      <vt:lpstr>Cas linéairement séparable ○ ○ ● ○ ○ ○ ○ ○ ○ ○ ○ ○ ○ Rappels</vt:lpstr>
      <vt:lpstr>Cas linéairement séparable ○ ○ ○ ● ○ ○ ○ ○ ○ ○ ○ ○ ○ SVM à marge rigide</vt:lpstr>
      <vt:lpstr>Cas linéairement séparable ○ ○ ○ ○ ● ○ ○ ○ ○ ○ ○ ○ ○ SVM à marge rigide</vt:lpstr>
      <vt:lpstr>Cas linéairement non séparable ○ ○ ○ ○ ○ ● ○ ○ ○ ○ ○ ○ ○ SVM à marge souple</vt:lpstr>
      <vt:lpstr>Cas linéairement non séparable ○ ○ ○ ○ ○ ○ ● ○ ○ ○ ○ ○ ○ SVM à marge souple</vt:lpstr>
      <vt:lpstr>Cas linéairement non séparable ○ ○ ○ ○ ○ ○ ○ ● ○ ○ ○ ○ ○ SVM à marge souple</vt:lpstr>
      <vt:lpstr>Cas non linéaire ○ ○ ○ ○ ○ ○ ○ ○ ● ○ ○ ○ ○ SVM à noyau</vt:lpstr>
      <vt:lpstr>Cas non linéaire ○ ○ ○ ○ ○ ○ ○ ○ ○ ● ○ ○ ○ Rappels sur les noyaux</vt:lpstr>
      <vt:lpstr>Cas non linéaire ○ ○ ○ ○ ○ ○ ○ ○ ○ ○ ● ○ ○ Rappels sur les noyaux</vt:lpstr>
      <vt:lpstr>Retour à la régression paramétrique ○ ○ ○ ○ ○ ○ ○ ○ ○ ○ ○ ● ○ Régression ridge à noyau</vt:lpstr>
      <vt:lpstr>SVM et méthodes à noyaux ○ ○ ○ ○ ○ ○ ○ ○ ○ ○ ○ ○ ●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715</cp:revision>
  <cp:lastPrinted>2018-12-05T09:44:31Z</cp:lastPrinted>
  <dcterms:created xsi:type="dcterms:W3CDTF">2021-04-07T05:39:48Z</dcterms:created>
  <dcterms:modified xsi:type="dcterms:W3CDTF">2023-03-07T07:44:14Z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