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70" r:id="rId3"/>
    <p:sldId id="263" r:id="rId4"/>
    <p:sldId id="265" r:id="rId5"/>
    <p:sldId id="260" r:id="rId6"/>
    <p:sldId id="264" r:id="rId7"/>
    <p:sldId id="266" r:id="rId8"/>
    <p:sldId id="268" r:id="rId9"/>
    <p:sldId id="259" r:id="rId10"/>
    <p:sldId id="269" r:id="rId11"/>
    <p:sldId id="272" r:id="rId12"/>
  </p:sldIdLst>
  <p:sldSz cx="21283613" cy="7099300"/>
  <p:notesSz cx="6858000" cy="9144000"/>
  <p:defaultTextStyle>
    <a:defPPr>
      <a:defRPr lang="en-US"/>
    </a:defPPr>
    <a:lvl1pPr marL="0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1pPr>
    <a:lvl2pPr marL="774040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2pPr>
    <a:lvl3pPr marL="1548079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3pPr>
    <a:lvl4pPr marL="2322119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4pPr>
    <a:lvl5pPr marL="309615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5pPr>
    <a:lvl6pPr marL="387019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6pPr>
    <a:lvl7pPr marL="464423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7pPr>
    <a:lvl8pPr marL="5418277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8pPr>
    <a:lvl9pPr marL="6192317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5" userDrawn="1">
          <p15:clr>
            <a:srgbClr val="A4A3A4"/>
          </p15:clr>
        </p15:guide>
        <p15:guide id="2" pos="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/>
    <p:restoredTop sz="94530"/>
  </p:normalViewPr>
  <p:slideViewPr>
    <p:cSldViewPr snapToGrid="0" snapToObjects="1">
      <p:cViewPr>
        <p:scale>
          <a:sx n="95" d="100"/>
          <a:sy n="95" d="100"/>
        </p:scale>
        <p:origin x="-1104" y="968"/>
      </p:cViewPr>
      <p:guideLst>
        <p:guide orient="horz" pos="3245"/>
        <p:guide pos="4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6FCDD-425F-E945-9B7E-BFA55A0A0090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96975" y="1143000"/>
            <a:ext cx="925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DB19-489E-CD4D-940C-10EDCA9A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1pPr>
    <a:lvl2pPr marL="774040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2pPr>
    <a:lvl3pPr marL="1548079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3pPr>
    <a:lvl4pPr marL="2322119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4pPr>
    <a:lvl5pPr marL="309615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5pPr>
    <a:lvl6pPr marL="387019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6pPr>
    <a:lvl7pPr marL="464423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7pPr>
    <a:lvl8pPr marL="5418277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8pPr>
    <a:lvl9pPr marL="6192317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271" y="2205386"/>
            <a:ext cx="18091071" cy="15217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2542" y="4022936"/>
            <a:ext cx="14898529" cy="1814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30619" y="284303"/>
            <a:ext cx="4788813" cy="6057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181" y="284303"/>
            <a:ext cx="14011712" cy="6057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259" y="4561959"/>
            <a:ext cx="18091071" cy="1410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1259" y="3008987"/>
            <a:ext cx="18091071" cy="155297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181" y="1656505"/>
            <a:ext cx="9400262" cy="46852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19170" y="1656505"/>
            <a:ext cx="9400262" cy="46852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181" y="1589126"/>
            <a:ext cx="9403958" cy="6622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181" y="2251398"/>
            <a:ext cx="9403958" cy="4090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11781" y="1589126"/>
            <a:ext cx="9407653" cy="6622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11781" y="2251398"/>
            <a:ext cx="9407653" cy="4090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180" y="282657"/>
            <a:ext cx="7002163" cy="120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303" y="282659"/>
            <a:ext cx="11898131" cy="605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4180" y="1485596"/>
            <a:ext cx="7002163" cy="4856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736" y="4969510"/>
            <a:ext cx="12770168" cy="58667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1736" y="634336"/>
            <a:ext cx="12770168" cy="42595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1736" y="5556189"/>
            <a:ext cx="12770168" cy="8331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181" y="284301"/>
            <a:ext cx="19155252" cy="11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181" y="1656505"/>
            <a:ext cx="19155252" cy="4685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181" y="6580001"/>
            <a:ext cx="4966176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1B68-B3FA-EF45-8A73-2A5966CAE0C8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1901" y="6580001"/>
            <a:ext cx="6739811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3256" y="6580001"/>
            <a:ext cx="4966176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484922" y="4873880"/>
            <a:ext cx="6313768" cy="1858790"/>
            <a:chOff x="2149801" y="4442817"/>
            <a:chExt cx="6313768" cy="1858790"/>
          </a:xfrm>
        </p:grpSpPr>
        <p:grpSp>
          <p:nvGrpSpPr>
            <p:cNvPr id="2" name="Group 1"/>
            <p:cNvGrpSpPr/>
            <p:nvPr/>
          </p:nvGrpSpPr>
          <p:grpSpPr>
            <a:xfrm>
              <a:off x="2149801" y="4442817"/>
              <a:ext cx="6313768" cy="1654400"/>
              <a:chOff x="2149801" y="4442817"/>
              <a:chExt cx="6313768" cy="1654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49801" y="4442817"/>
                <a:ext cx="6313768" cy="1589277"/>
                <a:chOff x="2149801" y="4125318"/>
                <a:chExt cx="6313768" cy="158927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149801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940870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31939" y="4127132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5022083" y="4343024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231014" y="492086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7523008" y="4726981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7523008" y="4125318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523008" y="5328644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rtlCol="0" anchor="ctr" anchorCtr="0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813152" y="4906382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813152" y="4343024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813152" y="549688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74"/>
              <p:cNvCxnSpPr/>
              <p:nvPr/>
            </p:nvCxnSpPr>
            <p:spPr>
              <a:xfrm rot="16200000" flipH="1">
                <a:off x="4191245" y="4086242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52648" y="602460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Verify Requests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6981" y="493572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Test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84924" y="2319807"/>
            <a:ext cx="4522699" cy="2188363"/>
            <a:chOff x="2149801" y="2394767"/>
            <a:chExt cx="4522699" cy="2188363"/>
          </a:xfrm>
        </p:grpSpPr>
        <p:grpSp>
          <p:nvGrpSpPr>
            <p:cNvPr id="22" name="Group 21"/>
            <p:cNvGrpSpPr/>
            <p:nvPr/>
          </p:nvGrpSpPr>
          <p:grpSpPr>
            <a:xfrm>
              <a:off x="2149801" y="2394767"/>
              <a:ext cx="4522699" cy="1652586"/>
              <a:chOff x="2149801" y="2394767"/>
              <a:chExt cx="4522699" cy="165258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149801" y="2394767"/>
                <a:ext cx="4522699" cy="1587463"/>
                <a:chOff x="2220127" y="4272597"/>
                <a:chExt cx="4522699" cy="1587463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220127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11196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802265" y="4272597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5092409" y="4488489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3301340" y="506632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Arrow Connector 74"/>
              <p:cNvCxnSpPr/>
              <p:nvPr/>
            </p:nvCxnSpPr>
            <p:spPr>
              <a:xfrm rot="16200000" flipH="1">
                <a:off x="4191245" y="2036378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652648" y="397274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Setup Expectations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6981" y="288386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Test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52648" y="4306131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3. Verify Request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566135" y="366632"/>
            <a:ext cx="3441486" cy="1587463"/>
            <a:chOff x="3301340" y="2030709"/>
            <a:chExt cx="3441486" cy="1587463"/>
          </a:xfrm>
        </p:grpSpPr>
        <p:sp>
          <p:nvSpPr>
            <p:cNvPr id="38" name="Rectangle 37"/>
            <p:cNvSpPr/>
            <p:nvPr/>
          </p:nvSpPr>
          <p:spPr>
            <a:xfrm>
              <a:off x="4011196" y="2470522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System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In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Production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802265" y="2030709"/>
              <a:ext cx="940561" cy="1587463"/>
              <a:chOff x="3701818" y="1859180"/>
              <a:chExt cx="940561" cy="158746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701818" y="246084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01818" y="1859180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01818" y="306250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092409" y="2246601"/>
              <a:ext cx="569204" cy="1155678"/>
              <a:chOff x="5118828" y="2246141"/>
              <a:chExt cx="569204" cy="1155678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5118828" y="2246141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118828" y="281131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18828" y="3065330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/>
            <p:nvPr/>
          </p:nvCxnSpPr>
          <p:spPr>
            <a:xfrm>
              <a:off x="3301340" y="2812671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6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7F2AB38-49FB-014A-B492-0420F1967639}"/>
              </a:ext>
            </a:extLst>
          </p:cNvPr>
          <p:cNvSpPr/>
          <p:nvPr/>
        </p:nvSpPr>
        <p:spPr>
          <a:xfrm>
            <a:off x="22009572" y="1027497"/>
            <a:ext cx="1749491" cy="52626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49491"/>
                      <a:gd name="connsiteY0" fmla="*/ 0 h 384137"/>
                      <a:gd name="connsiteX1" fmla="*/ 618153 w 1749491"/>
                      <a:gd name="connsiteY1" fmla="*/ 0 h 384137"/>
                      <a:gd name="connsiteX2" fmla="*/ 1218812 w 1749491"/>
                      <a:gd name="connsiteY2" fmla="*/ 0 h 384137"/>
                      <a:gd name="connsiteX3" fmla="*/ 1749491 w 1749491"/>
                      <a:gd name="connsiteY3" fmla="*/ 0 h 384137"/>
                      <a:gd name="connsiteX4" fmla="*/ 1749491 w 1749491"/>
                      <a:gd name="connsiteY4" fmla="*/ 384137 h 384137"/>
                      <a:gd name="connsiteX5" fmla="*/ 1201317 w 1749491"/>
                      <a:gd name="connsiteY5" fmla="*/ 384137 h 384137"/>
                      <a:gd name="connsiteX6" fmla="*/ 618153 w 1749491"/>
                      <a:gd name="connsiteY6" fmla="*/ 384137 h 384137"/>
                      <a:gd name="connsiteX7" fmla="*/ 0 w 1749491"/>
                      <a:gd name="connsiteY7" fmla="*/ 384137 h 384137"/>
                      <a:gd name="connsiteX8" fmla="*/ 0 w 1749491"/>
                      <a:gd name="connsiteY8" fmla="*/ 0 h 384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491" h="384137" fill="none" extrusionOk="0">
                        <a:moveTo>
                          <a:pt x="0" y="0"/>
                        </a:moveTo>
                        <a:cubicBezTo>
                          <a:pt x="237316" y="-70601"/>
                          <a:pt x="436178" y="50026"/>
                          <a:pt x="618153" y="0"/>
                        </a:cubicBezTo>
                        <a:cubicBezTo>
                          <a:pt x="800128" y="-50026"/>
                          <a:pt x="954585" y="62843"/>
                          <a:pt x="1218812" y="0"/>
                        </a:cubicBezTo>
                        <a:cubicBezTo>
                          <a:pt x="1483039" y="-62843"/>
                          <a:pt x="1536658" y="44879"/>
                          <a:pt x="1749491" y="0"/>
                        </a:cubicBezTo>
                        <a:cubicBezTo>
                          <a:pt x="1751118" y="185110"/>
                          <a:pt x="1720296" y="272469"/>
                          <a:pt x="1749491" y="384137"/>
                        </a:cubicBezTo>
                        <a:cubicBezTo>
                          <a:pt x="1587299" y="442536"/>
                          <a:pt x="1411748" y="360481"/>
                          <a:pt x="1201317" y="384137"/>
                        </a:cubicBezTo>
                        <a:cubicBezTo>
                          <a:pt x="990886" y="407793"/>
                          <a:pt x="812088" y="375171"/>
                          <a:pt x="618153" y="384137"/>
                        </a:cubicBezTo>
                        <a:cubicBezTo>
                          <a:pt x="424218" y="393103"/>
                          <a:pt x="225095" y="321723"/>
                          <a:pt x="0" y="384137"/>
                        </a:cubicBezTo>
                        <a:cubicBezTo>
                          <a:pt x="-32670" y="223515"/>
                          <a:pt x="24792" y="124318"/>
                          <a:pt x="0" y="0"/>
                        </a:cubicBezTo>
                        <a:close/>
                      </a:path>
                      <a:path w="1749491" h="384137" stroke="0" extrusionOk="0">
                        <a:moveTo>
                          <a:pt x="0" y="0"/>
                        </a:moveTo>
                        <a:cubicBezTo>
                          <a:pt x="214880" y="-38473"/>
                          <a:pt x="353435" y="60947"/>
                          <a:pt x="565669" y="0"/>
                        </a:cubicBezTo>
                        <a:cubicBezTo>
                          <a:pt x="777903" y="-60947"/>
                          <a:pt x="884058" y="24391"/>
                          <a:pt x="1096348" y="0"/>
                        </a:cubicBezTo>
                        <a:cubicBezTo>
                          <a:pt x="1308638" y="-24391"/>
                          <a:pt x="1424573" y="53736"/>
                          <a:pt x="1749491" y="0"/>
                        </a:cubicBezTo>
                        <a:cubicBezTo>
                          <a:pt x="1754052" y="188989"/>
                          <a:pt x="1730792" y="243542"/>
                          <a:pt x="1749491" y="384137"/>
                        </a:cubicBezTo>
                        <a:cubicBezTo>
                          <a:pt x="1593327" y="427301"/>
                          <a:pt x="1351626" y="361218"/>
                          <a:pt x="1201317" y="384137"/>
                        </a:cubicBezTo>
                        <a:cubicBezTo>
                          <a:pt x="1051008" y="407056"/>
                          <a:pt x="825830" y="343753"/>
                          <a:pt x="583164" y="384137"/>
                        </a:cubicBezTo>
                        <a:cubicBezTo>
                          <a:pt x="340498" y="424521"/>
                          <a:pt x="277744" y="368957"/>
                          <a:pt x="0" y="384137"/>
                        </a:cubicBezTo>
                        <a:cubicBezTo>
                          <a:pt x="-15563" y="278659"/>
                          <a:pt x="26896" y="1546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err="1">
                <a:solidFill>
                  <a:schemeClr val="bg1"/>
                </a:solidFill>
                <a:latin typeface="Helvetica"/>
                <a:cs typeface="Helvetica"/>
              </a:rPr>
              <a:t>MockServer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Certificate Authority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X.509 &amp; Private Key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8E37132-812E-434C-B123-AEEC8C715BC4}"/>
              </a:ext>
            </a:extLst>
          </p:cNvPr>
          <p:cNvSpPr/>
          <p:nvPr/>
        </p:nvSpPr>
        <p:spPr>
          <a:xfrm>
            <a:off x="22009573" y="2272329"/>
            <a:ext cx="1005030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5030"/>
                      <a:gd name="connsiteY0" fmla="*/ 0 h 384137"/>
                      <a:gd name="connsiteX1" fmla="*/ 522616 w 1005030"/>
                      <a:gd name="connsiteY1" fmla="*/ 0 h 384137"/>
                      <a:gd name="connsiteX2" fmla="*/ 1005030 w 1005030"/>
                      <a:gd name="connsiteY2" fmla="*/ 0 h 384137"/>
                      <a:gd name="connsiteX3" fmla="*/ 1005030 w 1005030"/>
                      <a:gd name="connsiteY3" fmla="*/ 384137 h 384137"/>
                      <a:gd name="connsiteX4" fmla="*/ 512565 w 1005030"/>
                      <a:gd name="connsiteY4" fmla="*/ 384137 h 384137"/>
                      <a:gd name="connsiteX5" fmla="*/ 0 w 1005030"/>
                      <a:gd name="connsiteY5" fmla="*/ 384137 h 384137"/>
                      <a:gd name="connsiteX6" fmla="*/ 0 w 1005030"/>
                      <a:gd name="connsiteY6" fmla="*/ 0 h 384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5030" h="384137" fill="none" extrusionOk="0">
                        <a:moveTo>
                          <a:pt x="0" y="0"/>
                        </a:moveTo>
                        <a:cubicBezTo>
                          <a:pt x="217206" y="-52843"/>
                          <a:pt x="342105" y="55632"/>
                          <a:pt x="522616" y="0"/>
                        </a:cubicBezTo>
                        <a:cubicBezTo>
                          <a:pt x="703127" y="-55632"/>
                          <a:pt x="858498" y="34260"/>
                          <a:pt x="1005030" y="0"/>
                        </a:cubicBezTo>
                        <a:cubicBezTo>
                          <a:pt x="1046675" y="123264"/>
                          <a:pt x="983379" y="223911"/>
                          <a:pt x="1005030" y="384137"/>
                        </a:cubicBezTo>
                        <a:cubicBezTo>
                          <a:pt x="858092" y="426289"/>
                          <a:pt x="710464" y="352390"/>
                          <a:pt x="512565" y="384137"/>
                        </a:cubicBezTo>
                        <a:cubicBezTo>
                          <a:pt x="314666" y="415884"/>
                          <a:pt x="220566" y="365619"/>
                          <a:pt x="0" y="384137"/>
                        </a:cubicBezTo>
                        <a:cubicBezTo>
                          <a:pt x="-20516" y="265190"/>
                          <a:pt x="16301" y="143342"/>
                          <a:pt x="0" y="0"/>
                        </a:cubicBezTo>
                        <a:close/>
                      </a:path>
                      <a:path w="1005030" h="384137" stroke="0" extrusionOk="0">
                        <a:moveTo>
                          <a:pt x="0" y="0"/>
                        </a:moveTo>
                        <a:cubicBezTo>
                          <a:pt x="178616" y="-3208"/>
                          <a:pt x="390548" y="57340"/>
                          <a:pt x="492465" y="0"/>
                        </a:cubicBezTo>
                        <a:cubicBezTo>
                          <a:pt x="594382" y="-57340"/>
                          <a:pt x="879333" y="6022"/>
                          <a:pt x="1005030" y="0"/>
                        </a:cubicBezTo>
                        <a:cubicBezTo>
                          <a:pt x="1047415" y="146655"/>
                          <a:pt x="995653" y="197205"/>
                          <a:pt x="1005030" y="384137"/>
                        </a:cubicBezTo>
                        <a:cubicBezTo>
                          <a:pt x="895642" y="398505"/>
                          <a:pt x="667714" y="351903"/>
                          <a:pt x="502515" y="384137"/>
                        </a:cubicBezTo>
                        <a:cubicBezTo>
                          <a:pt x="337316" y="416371"/>
                          <a:pt x="217121" y="349568"/>
                          <a:pt x="0" y="384137"/>
                        </a:cubicBezTo>
                        <a:cubicBezTo>
                          <a:pt x="-37196" y="198197"/>
                          <a:pt x="32307" y="807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X.509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7349CB4-EEE7-3D41-A104-279EB80C92EE}"/>
              </a:ext>
            </a:extLst>
          </p:cNvPr>
          <p:cNvCxnSpPr>
            <a:cxnSpLocks/>
          </p:cNvCxnSpPr>
          <p:nvPr/>
        </p:nvCxnSpPr>
        <p:spPr>
          <a:xfrm flipV="1">
            <a:off x="22512088" y="1660855"/>
            <a:ext cx="0" cy="5262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2A761F6-A2ED-3F4D-8EFA-EE8761787B1E}"/>
              </a:ext>
            </a:extLst>
          </p:cNvPr>
          <p:cNvSpPr txBox="1"/>
          <p:nvPr/>
        </p:nvSpPr>
        <p:spPr>
          <a:xfrm>
            <a:off x="22524443" y="1801022"/>
            <a:ext cx="85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Signed By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FAB065C-DB80-3F46-AD09-5AAD22B7420A}"/>
              </a:ext>
            </a:extLst>
          </p:cNvPr>
          <p:cNvCxnSpPr>
            <a:cxnSpLocks/>
          </p:cNvCxnSpPr>
          <p:nvPr/>
        </p:nvCxnSpPr>
        <p:spPr>
          <a:xfrm flipH="1">
            <a:off x="23139336" y="2550762"/>
            <a:ext cx="108656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AA3ACB6-C3C7-8B47-87E6-79058B026C80}"/>
              </a:ext>
            </a:extLst>
          </p:cNvPr>
          <p:cNvSpPr txBox="1"/>
          <p:nvPr/>
        </p:nvSpPr>
        <p:spPr>
          <a:xfrm>
            <a:off x="23139335" y="2253784"/>
            <a:ext cx="100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Generates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4411F40-C412-7E4D-93AB-91BC0116B856}"/>
              </a:ext>
            </a:extLst>
          </p:cNvPr>
          <p:cNvGrpSpPr/>
          <p:nvPr/>
        </p:nvGrpSpPr>
        <p:grpSpPr>
          <a:xfrm>
            <a:off x="8003175" y="4259385"/>
            <a:ext cx="5811471" cy="2663021"/>
            <a:chOff x="8003175" y="4457862"/>
            <a:chExt cx="5811471" cy="266302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E730CE5-F12C-D543-A94D-1C2664852991}"/>
                </a:ext>
              </a:extLst>
            </p:cNvPr>
            <p:cNvSpPr/>
            <p:nvPr/>
          </p:nvSpPr>
          <p:spPr>
            <a:xfrm>
              <a:off x="10125440" y="6092504"/>
              <a:ext cx="1749491" cy="526267"/>
            </a:xfrm>
            <a:prstGeom prst="rect">
              <a:avLst/>
            </a:prstGeom>
            <a:solidFill>
              <a:schemeClr val="accent4"/>
            </a:solidFill>
            <a:ln w="19050" cmpd="sng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749491"/>
                        <a:gd name="connsiteY0" fmla="*/ 0 h 384137"/>
                        <a:gd name="connsiteX1" fmla="*/ 618153 w 1749491"/>
                        <a:gd name="connsiteY1" fmla="*/ 0 h 384137"/>
                        <a:gd name="connsiteX2" fmla="*/ 1218812 w 1749491"/>
                        <a:gd name="connsiteY2" fmla="*/ 0 h 384137"/>
                        <a:gd name="connsiteX3" fmla="*/ 1749491 w 1749491"/>
                        <a:gd name="connsiteY3" fmla="*/ 0 h 384137"/>
                        <a:gd name="connsiteX4" fmla="*/ 1749491 w 1749491"/>
                        <a:gd name="connsiteY4" fmla="*/ 384137 h 384137"/>
                        <a:gd name="connsiteX5" fmla="*/ 1201317 w 1749491"/>
                        <a:gd name="connsiteY5" fmla="*/ 384137 h 384137"/>
                        <a:gd name="connsiteX6" fmla="*/ 618153 w 1749491"/>
                        <a:gd name="connsiteY6" fmla="*/ 384137 h 384137"/>
                        <a:gd name="connsiteX7" fmla="*/ 0 w 1749491"/>
                        <a:gd name="connsiteY7" fmla="*/ 384137 h 384137"/>
                        <a:gd name="connsiteX8" fmla="*/ 0 w 1749491"/>
                        <a:gd name="connsiteY8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491" h="384137" fill="none" extrusionOk="0">
                          <a:moveTo>
                            <a:pt x="0" y="0"/>
                          </a:moveTo>
                          <a:cubicBezTo>
                            <a:pt x="237316" y="-70601"/>
                            <a:pt x="436178" y="50026"/>
                            <a:pt x="618153" y="0"/>
                          </a:cubicBezTo>
                          <a:cubicBezTo>
                            <a:pt x="800128" y="-50026"/>
                            <a:pt x="954585" y="62843"/>
                            <a:pt x="1218812" y="0"/>
                          </a:cubicBezTo>
                          <a:cubicBezTo>
                            <a:pt x="1483039" y="-62843"/>
                            <a:pt x="1536658" y="44879"/>
                            <a:pt x="1749491" y="0"/>
                          </a:cubicBezTo>
                          <a:cubicBezTo>
                            <a:pt x="1751118" y="185110"/>
                            <a:pt x="1720296" y="272469"/>
                            <a:pt x="1749491" y="384137"/>
                          </a:cubicBezTo>
                          <a:cubicBezTo>
                            <a:pt x="1587299" y="442536"/>
                            <a:pt x="1411748" y="360481"/>
                            <a:pt x="1201317" y="384137"/>
                          </a:cubicBezTo>
                          <a:cubicBezTo>
                            <a:pt x="990886" y="407793"/>
                            <a:pt x="812088" y="375171"/>
                            <a:pt x="618153" y="384137"/>
                          </a:cubicBezTo>
                          <a:cubicBezTo>
                            <a:pt x="424218" y="393103"/>
                            <a:pt x="225095" y="321723"/>
                            <a:pt x="0" y="384137"/>
                          </a:cubicBezTo>
                          <a:cubicBezTo>
                            <a:pt x="-32670" y="223515"/>
                            <a:pt x="24792" y="124318"/>
                            <a:pt x="0" y="0"/>
                          </a:cubicBezTo>
                          <a:close/>
                        </a:path>
                        <a:path w="1749491" h="384137" stroke="0" extrusionOk="0">
                          <a:moveTo>
                            <a:pt x="0" y="0"/>
                          </a:moveTo>
                          <a:cubicBezTo>
                            <a:pt x="214880" y="-38473"/>
                            <a:pt x="353435" y="60947"/>
                            <a:pt x="565669" y="0"/>
                          </a:cubicBezTo>
                          <a:cubicBezTo>
                            <a:pt x="777903" y="-60947"/>
                            <a:pt x="884058" y="24391"/>
                            <a:pt x="1096348" y="0"/>
                          </a:cubicBezTo>
                          <a:cubicBezTo>
                            <a:pt x="1308638" y="-24391"/>
                            <a:pt x="1424573" y="53736"/>
                            <a:pt x="1749491" y="0"/>
                          </a:cubicBezTo>
                          <a:cubicBezTo>
                            <a:pt x="1754052" y="188989"/>
                            <a:pt x="1730792" y="243542"/>
                            <a:pt x="1749491" y="384137"/>
                          </a:cubicBezTo>
                          <a:cubicBezTo>
                            <a:pt x="1593327" y="427301"/>
                            <a:pt x="1351626" y="361218"/>
                            <a:pt x="1201317" y="384137"/>
                          </a:cubicBezTo>
                          <a:cubicBezTo>
                            <a:pt x="1051008" y="407056"/>
                            <a:pt x="825830" y="343753"/>
                            <a:pt x="583164" y="384137"/>
                          </a:cubicBezTo>
                          <a:cubicBezTo>
                            <a:pt x="340498" y="424521"/>
                            <a:pt x="277744" y="368957"/>
                            <a:pt x="0" y="384137"/>
                          </a:cubicBezTo>
                          <a:cubicBezTo>
                            <a:pt x="-15563" y="278659"/>
                            <a:pt x="26896" y="1546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SUT / Client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Certificate Authority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 &amp; Private Key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D21A07D-2AD2-C14D-9DD4-AF61E4FFB2CA}"/>
                </a:ext>
              </a:extLst>
            </p:cNvPr>
            <p:cNvSpPr/>
            <p:nvPr/>
          </p:nvSpPr>
          <p:spPr>
            <a:xfrm>
              <a:off x="10125440" y="4575524"/>
              <a:ext cx="1005030" cy="384137"/>
            </a:xfrm>
            <a:prstGeom prst="rect">
              <a:avLst/>
            </a:prstGeom>
            <a:solidFill>
              <a:schemeClr val="accent4"/>
            </a:solidFill>
            <a:ln w="19050" cmpd="sng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5030"/>
                        <a:gd name="connsiteY0" fmla="*/ 0 h 384137"/>
                        <a:gd name="connsiteX1" fmla="*/ 522616 w 1005030"/>
                        <a:gd name="connsiteY1" fmla="*/ 0 h 384137"/>
                        <a:gd name="connsiteX2" fmla="*/ 1005030 w 1005030"/>
                        <a:gd name="connsiteY2" fmla="*/ 0 h 384137"/>
                        <a:gd name="connsiteX3" fmla="*/ 1005030 w 1005030"/>
                        <a:gd name="connsiteY3" fmla="*/ 384137 h 384137"/>
                        <a:gd name="connsiteX4" fmla="*/ 512565 w 1005030"/>
                        <a:gd name="connsiteY4" fmla="*/ 384137 h 384137"/>
                        <a:gd name="connsiteX5" fmla="*/ 0 w 1005030"/>
                        <a:gd name="connsiteY5" fmla="*/ 384137 h 384137"/>
                        <a:gd name="connsiteX6" fmla="*/ 0 w 1005030"/>
                        <a:gd name="connsiteY6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05030" h="384137" fill="none" extrusionOk="0">
                          <a:moveTo>
                            <a:pt x="0" y="0"/>
                          </a:moveTo>
                          <a:cubicBezTo>
                            <a:pt x="217206" y="-52843"/>
                            <a:pt x="342105" y="55632"/>
                            <a:pt x="522616" y="0"/>
                          </a:cubicBezTo>
                          <a:cubicBezTo>
                            <a:pt x="703127" y="-55632"/>
                            <a:pt x="858498" y="34260"/>
                            <a:pt x="1005030" y="0"/>
                          </a:cubicBezTo>
                          <a:cubicBezTo>
                            <a:pt x="1046675" y="123264"/>
                            <a:pt x="983379" y="223911"/>
                            <a:pt x="1005030" y="384137"/>
                          </a:cubicBezTo>
                          <a:cubicBezTo>
                            <a:pt x="858092" y="426289"/>
                            <a:pt x="710464" y="352390"/>
                            <a:pt x="512565" y="384137"/>
                          </a:cubicBezTo>
                          <a:cubicBezTo>
                            <a:pt x="314666" y="415884"/>
                            <a:pt x="220566" y="365619"/>
                            <a:pt x="0" y="384137"/>
                          </a:cubicBezTo>
                          <a:cubicBezTo>
                            <a:pt x="-20516" y="265190"/>
                            <a:pt x="16301" y="143342"/>
                            <a:pt x="0" y="0"/>
                          </a:cubicBezTo>
                          <a:close/>
                        </a:path>
                        <a:path w="1005030" h="384137" stroke="0" extrusionOk="0">
                          <a:moveTo>
                            <a:pt x="0" y="0"/>
                          </a:moveTo>
                          <a:cubicBezTo>
                            <a:pt x="178616" y="-3208"/>
                            <a:pt x="390548" y="57340"/>
                            <a:pt x="492465" y="0"/>
                          </a:cubicBezTo>
                          <a:cubicBezTo>
                            <a:pt x="594382" y="-57340"/>
                            <a:pt x="879333" y="6022"/>
                            <a:pt x="1005030" y="0"/>
                          </a:cubicBezTo>
                          <a:cubicBezTo>
                            <a:pt x="1047415" y="146655"/>
                            <a:pt x="995653" y="197205"/>
                            <a:pt x="1005030" y="384137"/>
                          </a:cubicBezTo>
                          <a:cubicBezTo>
                            <a:pt x="895642" y="398505"/>
                            <a:pt x="667714" y="351903"/>
                            <a:pt x="502515" y="384137"/>
                          </a:cubicBezTo>
                          <a:cubicBezTo>
                            <a:pt x="337316" y="416371"/>
                            <a:pt x="217121" y="349568"/>
                            <a:pt x="0" y="384137"/>
                          </a:cubicBezTo>
                          <a:cubicBezTo>
                            <a:pt x="-37196" y="198197"/>
                            <a:pt x="32307" y="807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SUT / Client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6022B59-289D-1540-A0F5-52855A8F84B3}"/>
                </a:ext>
              </a:extLst>
            </p:cNvPr>
            <p:cNvSpPr txBox="1"/>
            <p:nvPr/>
          </p:nvSpPr>
          <p:spPr>
            <a:xfrm>
              <a:off x="8287603" y="4763738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B. Presents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58350C4-8EAE-F949-B32F-D3F54EF7BDC2}"/>
                </a:ext>
              </a:extLst>
            </p:cNvPr>
            <p:cNvSpPr txBox="1"/>
            <p:nvPr/>
          </p:nvSpPr>
          <p:spPr>
            <a:xfrm>
              <a:off x="11205187" y="4785401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C. Receives</a:t>
              </a:r>
            </a:p>
          </p:txBody>
        </p:sp>
        <p:cxnSp>
          <p:nvCxnSpPr>
            <p:cNvPr id="212" name="Elbow Connector 211">
              <a:extLst>
                <a:ext uri="{FF2B5EF4-FFF2-40B4-BE49-F238E27FC236}">
                  <a16:creationId xmlns:a16="http://schemas.microsoft.com/office/drawing/2014/main" id="{2644A4CD-C88A-6047-B86C-21088B736D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31798" y="5083882"/>
              <a:ext cx="1317452" cy="1226056"/>
            </a:xfrm>
            <a:prstGeom prst="bentConnector3">
              <a:avLst>
                <a:gd name="adj1" fmla="val 100037"/>
              </a:avLst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FB76B6-65C4-3F4B-BB0C-5444038F78FE}"/>
                </a:ext>
              </a:extLst>
            </p:cNvPr>
            <p:cNvSpPr txBox="1"/>
            <p:nvPr/>
          </p:nvSpPr>
          <p:spPr>
            <a:xfrm>
              <a:off x="12068802" y="6058171"/>
              <a:ext cx="989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A. Trusts CA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ED7F229-FA12-5D48-9B80-A09EFA0E4326}"/>
                </a:ext>
              </a:extLst>
            </p:cNvPr>
            <p:cNvSpPr txBox="1"/>
            <p:nvPr/>
          </p:nvSpPr>
          <p:spPr>
            <a:xfrm>
              <a:off x="12068802" y="6364885"/>
              <a:ext cx="159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D. Validates Signature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D20745B5-F7F3-3B40-A47C-84A8C62BD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2697" y="4759884"/>
              <a:ext cx="1728546" cy="7708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5270C00-9012-5C4C-9A65-91CBB3BD0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7955" y="5068541"/>
              <a:ext cx="0" cy="915083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2E746F5-2111-1A43-B336-66999DF66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3033" y="4757241"/>
              <a:ext cx="1086560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9F819F5-70B7-ED4C-8AAA-37FB34061240}"/>
                </a:ext>
              </a:extLst>
            </p:cNvPr>
            <p:cNvSpPr/>
            <p:nvPr/>
          </p:nvSpPr>
          <p:spPr>
            <a:xfrm>
              <a:off x="8038355" y="4457862"/>
              <a:ext cx="5776291" cy="2351733"/>
            </a:xfrm>
            <a:custGeom>
              <a:avLst/>
              <a:gdLst>
                <a:gd name="connsiteX0" fmla="*/ 0 w 5776291"/>
                <a:gd name="connsiteY0" fmla="*/ 0 h 2351733"/>
                <a:gd name="connsiteX1" fmla="*/ 404340 w 5776291"/>
                <a:gd name="connsiteY1" fmla="*/ 0 h 2351733"/>
                <a:gd name="connsiteX2" fmla="*/ 808681 w 5776291"/>
                <a:gd name="connsiteY2" fmla="*/ 0 h 2351733"/>
                <a:gd name="connsiteX3" fmla="*/ 1328547 w 5776291"/>
                <a:gd name="connsiteY3" fmla="*/ 0 h 2351733"/>
                <a:gd name="connsiteX4" fmla="*/ 2021702 w 5776291"/>
                <a:gd name="connsiteY4" fmla="*/ 0 h 2351733"/>
                <a:gd name="connsiteX5" fmla="*/ 2599331 w 5776291"/>
                <a:gd name="connsiteY5" fmla="*/ 0 h 2351733"/>
                <a:gd name="connsiteX6" fmla="*/ 3292486 w 5776291"/>
                <a:gd name="connsiteY6" fmla="*/ 0 h 2351733"/>
                <a:gd name="connsiteX7" fmla="*/ 3754589 w 5776291"/>
                <a:gd name="connsiteY7" fmla="*/ 0 h 2351733"/>
                <a:gd name="connsiteX8" fmla="*/ 4216692 w 5776291"/>
                <a:gd name="connsiteY8" fmla="*/ 0 h 2351733"/>
                <a:gd name="connsiteX9" fmla="*/ 4909847 w 5776291"/>
                <a:gd name="connsiteY9" fmla="*/ 0 h 2351733"/>
                <a:gd name="connsiteX10" fmla="*/ 5776291 w 5776291"/>
                <a:gd name="connsiteY10" fmla="*/ 0 h 2351733"/>
                <a:gd name="connsiteX11" fmla="*/ 5776291 w 5776291"/>
                <a:gd name="connsiteY11" fmla="*/ 611451 h 2351733"/>
                <a:gd name="connsiteX12" fmla="*/ 5776291 w 5776291"/>
                <a:gd name="connsiteY12" fmla="*/ 1222901 h 2351733"/>
                <a:gd name="connsiteX13" fmla="*/ 5776291 w 5776291"/>
                <a:gd name="connsiteY13" fmla="*/ 2351733 h 2351733"/>
                <a:gd name="connsiteX14" fmla="*/ 5198662 w 5776291"/>
                <a:gd name="connsiteY14" fmla="*/ 2351733 h 2351733"/>
                <a:gd name="connsiteX15" fmla="*/ 4794322 w 5776291"/>
                <a:gd name="connsiteY15" fmla="*/ 2351733 h 2351733"/>
                <a:gd name="connsiteX16" fmla="*/ 4216692 w 5776291"/>
                <a:gd name="connsiteY16" fmla="*/ 2351733 h 2351733"/>
                <a:gd name="connsiteX17" fmla="*/ 3696826 w 5776291"/>
                <a:gd name="connsiteY17" fmla="*/ 2351733 h 2351733"/>
                <a:gd name="connsiteX18" fmla="*/ 3119197 w 5776291"/>
                <a:gd name="connsiteY18" fmla="*/ 2351733 h 2351733"/>
                <a:gd name="connsiteX19" fmla="*/ 2714857 w 5776291"/>
                <a:gd name="connsiteY19" fmla="*/ 2351733 h 2351733"/>
                <a:gd name="connsiteX20" fmla="*/ 2137228 w 5776291"/>
                <a:gd name="connsiteY20" fmla="*/ 2351733 h 2351733"/>
                <a:gd name="connsiteX21" fmla="*/ 1732887 w 5776291"/>
                <a:gd name="connsiteY21" fmla="*/ 2351733 h 2351733"/>
                <a:gd name="connsiteX22" fmla="*/ 1039732 w 5776291"/>
                <a:gd name="connsiteY22" fmla="*/ 2351733 h 2351733"/>
                <a:gd name="connsiteX23" fmla="*/ 0 w 5776291"/>
                <a:gd name="connsiteY23" fmla="*/ 2351733 h 2351733"/>
                <a:gd name="connsiteX24" fmla="*/ 0 w 5776291"/>
                <a:gd name="connsiteY24" fmla="*/ 1740282 h 2351733"/>
                <a:gd name="connsiteX25" fmla="*/ 0 w 5776291"/>
                <a:gd name="connsiteY25" fmla="*/ 1152349 h 2351733"/>
                <a:gd name="connsiteX26" fmla="*/ 0 w 5776291"/>
                <a:gd name="connsiteY26" fmla="*/ 517381 h 2351733"/>
                <a:gd name="connsiteX27" fmla="*/ 0 w 5776291"/>
                <a:gd name="connsiteY27" fmla="*/ 0 h 23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76291" h="2351733" extrusionOk="0">
                  <a:moveTo>
                    <a:pt x="0" y="0"/>
                  </a:moveTo>
                  <a:cubicBezTo>
                    <a:pt x="146265" y="-40805"/>
                    <a:pt x="299991" y="40483"/>
                    <a:pt x="404340" y="0"/>
                  </a:cubicBezTo>
                  <a:cubicBezTo>
                    <a:pt x="508689" y="-40483"/>
                    <a:pt x="622380" y="42679"/>
                    <a:pt x="808681" y="0"/>
                  </a:cubicBezTo>
                  <a:cubicBezTo>
                    <a:pt x="994982" y="-42679"/>
                    <a:pt x="1118079" y="53935"/>
                    <a:pt x="1328547" y="0"/>
                  </a:cubicBezTo>
                  <a:cubicBezTo>
                    <a:pt x="1539015" y="-53935"/>
                    <a:pt x="1698468" y="76032"/>
                    <a:pt x="2021702" y="0"/>
                  </a:cubicBezTo>
                  <a:cubicBezTo>
                    <a:pt x="2344936" y="-76032"/>
                    <a:pt x="2460858" y="59264"/>
                    <a:pt x="2599331" y="0"/>
                  </a:cubicBezTo>
                  <a:cubicBezTo>
                    <a:pt x="2737804" y="-59264"/>
                    <a:pt x="3000823" y="5994"/>
                    <a:pt x="3292486" y="0"/>
                  </a:cubicBezTo>
                  <a:cubicBezTo>
                    <a:pt x="3584149" y="-5994"/>
                    <a:pt x="3541688" y="54819"/>
                    <a:pt x="3754589" y="0"/>
                  </a:cubicBezTo>
                  <a:cubicBezTo>
                    <a:pt x="3967490" y="-54819"/>
                    <a:pt x="4028709" y="4757"/>
                    <a:pt x="4216692" y="0"/>
                  </a:cubicBezTo>
                  <a:cubicBezTo>
                    <a:pt x="4404675" y="-4757"/>
                    <a:pt x="4765817" y="82845"/>
                    <a:pt x="4909847" y="0"/>
                  </a:cubicBezTo>
                  <a:cubicBezTo>
                    <a:pt x="5053877" y="-82845"/>
                    <a:pt x="5489528" y="71390"/>
                    <a:pt x="5776291" y="0"/>
                  </a:cubicBezTo>
                  <a:cubicBezTo>
                    <a:pt x="5814065" y="294047"/>
                    <a:pt x="5707593" y="307637"/>
                    <a:pt x="5776291" y="611451"/>
                  </a:cubicBezTo>
                  <a:cubicBezTo>
                    <a:pt x="5844989" y="915265"/>
                    <a:pt x="5752467" y="1079087"/>
                    <a:pt x="5776291" y="1222901"/>
                  </a:cubicBezTo>
                  <a:cubicBezTo>
                    <a:pt x="5800115" y="1366715"/>
                    <a:pt x="5687606" y="1850222"/>
                    <a:pt x="5776291" y="2351733"/>
                  </a:cubicBezTo>
                  <a:cubicBezTo>
                    <a:pt x="5523595" y="2381721"/>
                    <a:pt x="5324206" y="2283071"/>
                    <a:pt x="5198662" y="2351733"/>
                  </a:cubicBezTo>
                  <a:cubicBezTo>
                    <a:pt x="5073118" y="2420395"/>
                    <a:pt x="4914019" y="2338732"/>
                    <a:pt x="4794322" y="2351733"/>
                  </a:cubicBezTo>
                  <a:cubicBezTo>
                    <a:pt x="4674625" y="2364734"/>
                    <a:pt x="4368742" y="2308538"/>
                    <a:pt x="4216692" y="2351733"/>
                  </a:cubicBezTo>
                  <a:cubicBezTo>
                    <a:pt x="4064642" y="2394928"/>
                    <a:pt x="3947060" y="2329774"/>
                    <a:pt x="3696826" y="2351733"/>
                  </a:cubicBezTo>
                  <a:cubicBezTo>
                    <a:pt x="3446592" y="2373692"/>
                    <a:pt x="3392973" y="2348048"/>
                    <a:pt x="3119197" y="2351733"/>
                  </a:cubicBezTo>
                  <a:cubicBezTo>
                    <a:pt x="2845421" y="2355418"/>
                    <a:pt x="2830643" y="2305444"/>
                    <a:pt x="2714857" y="2351733"/>
                  </a:cubicBezTo>
                  <a:cubicBezTo>
                    <a:pt x="2599071" y="2398022"/>
                    <a:pt x="2308159" y="2311713"/>
                    <a:pt x="2137228" y="2351733"/>
                  </a:cubicBezTo>
                  <a:cubicBezTo>
                    <a:pt x="1966297" y="2391753"/>
                    <a:pt x="1896254" y="2307722"/>
                    <a:pt x="1732887" y="2351733"/>
                  </a:cubicBezTo>
                  <a:cubicBezTo>
                    <a:pt x="1569520" y="2395744"/>
                    <a:pt x="1235456" y="2286516"/>
                    <a:pt x="1039732" y="2351733"/>
                  </a:cubicBezTo>
                  <a:cubicBezTo>
                    <a:pt x="844009" y="2416950"/>
                    <a:pt x="315063" y="2302323"/>
                    <a:pt x="0" y="2351733"/>
                  </a:cubicBezTo>
                  <a:cubicBezTo>
                    <a:pt x="-65027" y="2222563"/>
                    <a:pt x="20078" y="2013647"/>
                    <a:pt x="0" y="1740282"/>
                  </a:cubicBezTo>
                  <a:cubicBezTo>
                    <a:pt x="-20078" y="1466917"/>
                    <a:pt x="12194" y="1358930"/>
                    <a:pt x="0" y="1152349"/>
                  </a:cubicBezTo>
                  <a:cubicBezTo>
                    <a:pt x="-12194" y="945768"/>
                    <a:pt x="36787" y="728328"/>
                    <a:pt x="0" y="517381"/>
                  </a:cubicBezTo>
                  <a:cubicBezTo>
                    <a:pt x="-36787" y="306434"/>
                    <a:pt x="31263" y="154443"/>
                    <a:pt x="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4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408016696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D854174-E5A1-A84E-BAFF-507CB63BF90A}"/>
                </a:ext>
              </a:extLst>
            </p:cNvPr>
            <p:cNvSpPr txBox="1"/>
            <p:nvPr/>
          </p:nvSpPr>
          <p:spPr>
            <a:xfrm>
              <a:off x="8003175" y="6843884"/>
              <a:ext cx="5343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accent4"/>
                  </a:solidFill>
                </a:rPr>
                <a:t>mTLS</a:t>
              </a:r>
              <a:r>
                <a:rPr lang="en-US" sz="1200" dirty="0">
                  <a:solidFill>
                    <a:schemeClr val="accent4"/>
                  </a:solidFill>
                </a:rPr>
                <a:t> for inbound connections (client authentication or two-way TLS)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EBBBE51-4215-294C-A15A-3F095A9A27C4}"/>
              </a:ext>
            </a:extLst>
          </p:cNvPr>
          <p:cNvGrpSpPr/>
          <p:nvPr/>
        </p:nvGrpSpPr>
        <p:grpSpPr>
          <a:xfrm>
            <a:off x="7738219" y="1021287"/>
            <a:ext cx="4553529" cy="2204989"/>
            <a:chOff x="7738219" y="1730100"/>
            <a:chExt cx="4553529" cy="220498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35FDFE9-EE80-2843-8463-917611D7F11C}"/>
                </a:ext>
              </a:extLst>
            </p:cNvPr>
            <p:cNvSpPr/>
            <p:nvPr/>
          </p:nvSpPr>
          <p:spPr>
            <a:xfrm>
              <a:off x="10125440" y="1773499"/>
              <a:ext cx="1749491" cy="526267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749491"/>
                        <a:gd name="connsiteY0" fmla="*/ 0 h 384137"/>
                        <a:gd name="connsiteX1" fmla="*/ 618153 w 1749491"/>
                        <a:gd name="connsiteY1" fmla="*/ 0 h 384137"/>
                        <a:gd name="connsiteX2" fmla="*/ 1218812 w 1749491"/>
                        <a:gd name="connsiteY2" fmla="*/ 0 h 384137"/>
                        <a:gd name="connsiteX3" fmla="*/ 1749491 w 1749491"/>
                        <a:gd name="connsiteY3" fmla="*/ 0 h 384137"/>
                        <a:gd name="connsiteX4" fmla="*/ 1749491 w 1749491"/>
                        <a:gd name="connsiteY4" fmla="*/ 384137 h 384137"/>
                        <a:gd name="connsiteX5" fmla="*/ 1201317 w 1749491"/>
                        <a:gd name="connsiteY5" fmla="*/ 384137 h 384137"/>
                        <a:gd name="connsiteX6" fmla="*/ 618153 w 1749491"/>
                        <a:gd name="connsiteY6" fmla="*/ 384137 h 384137"/>
                        <a:gd name="connsiteX7" fmla="*/ 0 w 1749491"/>
                        <a:gd name="connsiteY7" fmla="*/ 384137 h 384137"/>
                        <a:gd name="connsiteX8" fmla="*/ 0 w 1749491"/>
                        <a:gd name="connsiteY8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491" h="384137" fill="none" extrusionOk="0">
                          <a:moveTo>
                            <a:pt x="0" y="0"/>
                          </a:moveTo>
                          <a:cubicBezTo>
                            <a:pt x="237316" y="-70601"/>
                            <a:pt x="436178" y="50026"/>
                            <a:pt x="618153" y="0"/>
                          </a:cubicBezTo>
                          <a:cubicBezTo>
                            <a:pt x="800128" y="-50026"/>
                            <a:pt x="954585" y="62843"/>
                            <a:pt x="1218812" y="0"/>
                          </a:cubicBezTo>
                          <a:cubicBezTo>
                            <a:pt x="1483039" y="-62843"/>
                            <a:pt x="1536658" y="44879"/>
                            <a:pt x="1749491" y="0"/>
                          </a:cubicBezTo>
                          <a:cubicBezTo>
                            <a:pt x="1751118" y="185110"/>
                            <a:pt x="1720296" y="272469"/>
                            <a:pt x="1749491" y="384137"/>
                          </a:cubicBezTo>
                          <a:cubicBezTo>
                            <a:pt x="1587299" y="442536"/>
                            <a:pt x="1411748" y="360481"/>
                            <a:pt x="1201317" y="384137"/>
                          </a:cubicBezTo>
                          <a:cubicBezTo>
                            <a:pt x="990886" y="407793"/>
                            <a:pt x="812088" y="375171"/>
                            <a:pt x="618153" y="384137"/>
                          </a:cubicBezTo>
                          <a:cubicBezTo>
                            <a:pt x="424218" y="393103"/>
                            <a:pt x="225095" y="321723"/>
                            <a:pt x="0" y="384137"/>
                          </a:cubicBezTo>
                          <a:cubicBezTo>
                            <a:pt x="-32670" y="223515"/>
                            <a:pt x="24792" y="124318"/>
                            <a:pt x="0" y="0"/>
                          </a:cubicBezTo>
                          <a:close/>
                        </a:path>
                        <a:path w="1749491" h="384137" stroke="0" extrusionOk="0">
                          <a:moveTo>
                            <a:pt x="0" y="0"/>
                          </a:moveTo>
                          <a:cubicBezTo>
                            <a:pt x="214880" y="-38473"/>
                            <a:pt x="353435" y="60947"/>
                            <a:pt x="565669" y="0"/>
                          </a:cubicBezTo>
                          <a:cubicBezTo>
                            <a:pt x="777903" y="-60947"/>
                            <a:pt x="884058" y="24391"/>
                            <a:pt x="1096348" y="0"/>
                          </a:cubicBezTo>
                          <a:cubicBezTo>
                            <a:pt x="1308638" y="-24391"/>
                            <a:pt x="1424573" y="53736"/>
                            <a:pt x="1749491" y="0"/>
                          </a:cubicBezTo>
                          <a:cubicBezTo>
                            <a:pt x="1754052" y="188989"/>
                            <a:pt x="1730792" y="243542"/>
                            <a:pt x="1749491" y="384137"/>
                          </a:cubicBezTo>
                          <a:cubicBezTo>
                            <a:pt x="1593327" y="427301"/>
                            <a:pt x="1351626" y="361218"/>
                            <a:pt x="1201317" y="384137"/>
                          </a:cubicBezTo>
                          <a:cubicBezTo>
                            <a:pt x="1051008" y="407056"/>
                            <a:pt x="825830" y="343753"/>
                            <a:pt x="583164" y="384137"/>
                          </a:cubicBezTo>
                          <a:cubicBezTo>
                            <a:pt x="340498" y="424521"/>
                            <a:pt x="277744" y="368957"/>
                            <a:pt x="0" y="384137"/>
                          </a:cubicBezTo>
                          <a:cubicBezTo>
                            <a:pt x="-15563" y="278659"/>
                            <a:pt x="26896" y="1546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 err="1">
                  <a:solidFill>
                    <a:schemeClr val="bg1"/>
                  </a:solidFill>
                  <a:latin typeface="Helvetica"/>
                  <a:cs typeface="Helvetica"/>
                </a:rPr>
                <a:t>MockServer</a:t>
              </a:r>
              <a:endParaRPr lang="en-US" sz="900" dirty="0">
                <a:solidFill>
                  <a:schemeClr val="bg1"/>
                </a:solidFill>
                <a:latin typeface="Helvetica"/>
                <a:cs typeface="Helvetica"/>
              </a:endParaRP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Certificate Authority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 &amp; Private Key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1FF920B-5A92-DC40-8A61-83931DAA69A1}"/>
                </a:ext>
              </a:extLst>
            </p:cNvPr>
            <p:cNvSpPr/>
            <p:nvPr/>
          </p:nvSpPr>
          <p:spPr>
            <a:xfrm>
              <a:off x="10125440" y="3398946"/>
              <a:ext cx="1005030" cy="384137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5030"/>
                        <a:gd name="connsiteY0" fmla="*/ 0 h 384137"/>
                        <a:gd name="connsiteX1" fmla="*/ 522616 w 1005030"/>
                        <a:gd name="connsiteY1" fmla="*/ 0 h 384137"/>
                        <a:gd name="connsiteX2" fmla="*/ 1005030 w 1005030"/>
                        <a:gd name="connsiteY2" fmla="*/ 0 h 384137"/>
                        <a:gd name="connsiteX3" fmla="*/ 1005030 w 1005030"/>
                        <a:gd name="connsiteY3" fmla="*/ 384137 h 384137"/>
                        <a:gd name="connsiteX4" fmla="*/ 512565 w 1005030"/>
                        <a:gd name="connsiteY4" fmla="*/ 384137 h 384137"/>
                        <a:gd name="connsiteX5" fmla="*/ 0 w 1005030"/>
                        <a:gd name="connsiteY5" fmla="*/ 384137 h 384137"/>
                        <a:gd name="connsiteX6" fmla="*/ 0 w 1005030"/>
                        <a:gd name="connsiteY6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05030" h="384137" fill="none" extrusionOk="0">
                          <a:moveTo>
                            <a:pt x="0" y="0"/>
                          </a:moveTo>
                          <a:cubicBezTo>
                            <a:pt x="217206" y="-52843"/>
                            <a:pt x="342105" y="55632"/>
                            <a:pt x="522616" y="0"/>
                          </a:cubicBezTo>
                          <a:cubicBezTo>
                            <a:pt x="703127" y="-55632"/>
                            <a:pt x="858498" y="34260"/>
                            <a:pt x="1005030" y="0"/>
                          </a:cubicBezTo>
                          <a:cubicBezTo>
                            <a:pt x="1046675" y="123264"/>
                            <a:pt x="983379" y="223911"/>
                            <a:pt x="1005030" y="384137"/>
                          </a:cubicBezTo>
                          <a:cubicBezTo>
                            <a:pt x="858092" y="426289"/>
                            <a:pt x="710464" y="352390"/>
                            <a:pt x="512565" y="384137"/>
                          </a:cubicBezTo>
                          <a:cubicBezTo>
                            <a:pt x="314666" y="415884"/>
                            <a:pt x="220566" y="365619"/>
                            <a:pt x="0" y="384137"/>
                          </a:cubicBezTo>
                          <a:cubicBezTo>
                            <a:pt x="-20516" y="265190"/>
                            <a:pt x="16301" y="143342"/>
                            <a:pt x="0" y="0"/>
                          </a:cubicBezTo>
                          <a:close/>
                        </a:path>
                        <a:path w="1005030" h="384137" stroke="0" extrusionOk="0">
                          <a:moveTo>
                            <a:pt x="0" y="0"/>
                          </a:moveTo>
                          <a:cubicBezTo>
                            <a:pt x="178616" y="-3208"/>
                            <a:pt x="390548" y="57340"/>
                            <a:pt x="492465" y="0"/>
                          </a:cubicBezTo>
                          <a:cubicBezTo>
                            <a:pt x="594382" y="-57340"/>
                            <a:pt x="879333" y="6022"/>
                            <a:pt x="1005030" y="0"/>
                          </a:cubicBezTo>
                          <a:cubicBezTo>
                            <a:pt x="1047415" y="146655"/>
                            <a:pt x="995653" y="197205"/>
                            <a:pt x="1005030" y="384137"/>
                          </a:cubicBezTo>
                          <a:cubicBezTo>
                            <a:pt x="895642" y="398505"/>
                            <a:pt x="667714" y="351903"/>
                            <a:pt x="502515" y="384137"/>
                          </a:cubicBezTo>
                          <a:cubicBezTo>
                            <a:pt x="337316" y="416371"/>
                            <a:pt x="217121" y="349568"/>
                            <a:pt x="0" y="384137"/>
                          </a:cubicBezTo>
                          <a:cubicBezTo>
                            <a:pt x="-37196" y="198197"/>
                            <a:pt x="32307" y="807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15E891B-C32B-C940-BF6C-34EAAE924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7955" y="2406857"/>
              <a:ext cx="0" cy="91508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90815C1-9D9F-804E-BB61-6C5638851023}"/>
                </a:ext>
              </a:extLst>
            </p:cNvPr>
            <p:cNvSpPr txBox="1"/>
            <p:nvPr/>
          </p:nvSpPr>
          <p:spPr>
            <a:xfrm>
              <a:off x="10640312" y="2547024"/>
              <a:ext cx="850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Signed By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3BEC565-E4F8-B54F-9624-59E44D39720A}"/>
                </a:ext>
              </a:extLst>
            </p:cNvPr>
            <p:cNvSpPr txBox="1"/>
            <p:nvPr/>
          </p:nvSpPr>
          <p:spPr>
            <a:xfrm>
              <a:off x="7740170" y="1730100"/>
              <a:ext cx="964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Trusts CA</a:t>
              </a:r>
            </a:p>
          </p:txBody>
        </p: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71E8D204-EDA8-C443-BB8B-816E6731F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219" y="2005081"/>
              <a:ext cx="2315173" cy="1289536"/>
            </a:xfrm>
            <a:prstGeom prst="bentConnector3">
              <a:avLst>
                <a:gd name="adj1" fmla="val -212"/>
              </a:avLst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5C2E4E-758A-6D42-9488-3A5443395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5188" y="3623059"/>
              <a:ext cx="108656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18D819F-91A8-2541-8666-94926836A3D5}"/>
                </a:ext>
              </a:extLst>
            </p:cNvPr>
            <p:cNvSpPr txBox="1"/>
            <p:nvPr/>
          </p:nvSpPr>
          <p:spPr>
            <a:xfrm>
              <a:off x="11205187" y="3321940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Generates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687462D-43B5-184A-AE44-B7E7BCB9762C}"/>
                </a:ext>
              </a:extLst>
            </p:cNvPr>
            <p:cNvSpPr txBox="1"/>
            <p:nvPr/>
          </p:nvSpPr>
          <p:spPr>
            <a:xfrm>
              <a:off x="8289408" y="3321940"/>
              <a:ext cx="1338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963" algn="l"/>
                </a:tabLst>
              </a:pPr>
              <a:r>
                <a:rPr lang="en-US" sz="1200" dirty="0"/>
                <a:t>3. Receives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182A615-3859-9A40-A2C8-160B96CD3654}"/>
                </a:ext>
              </a:extLst>
            </p:cNvPr>
            <p:cNvSpPr txBox="1"/>
            <p:nvPr/>
          </p:nvSpPr>
          <p:spPr>
            <a:xfrm>
              <a:off x="7740170" y="2018240"/>
              <a:ext cx="1593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4. Validates Signature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8E31DA-D0B7-B64B-B9E9-D12A6778DFCD}"/>
                </a:ext>
              </a:extLst>
            </p:cNvPr>
            <p:cNvSpPr txBox="1"/>
            <p:nvPr/>
          </p:nvSpPr>
          <p:spPr>
            <a:xfrm>
              <a:off x="8289408" y="3658090"/>
              <a:ext cx="1743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5. Validates Host Name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8DC6929-0F9C-714A-B113-ECDBA33BC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4847" y="3623059"/>
              <a:ext cx="1728546" cy="770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D45223C-F024-1F42-B3E4-CB8F9A267658}"/>
              </a:ext>
            </a:extLst>
          </p:cNvPr>
          <p:cNvSpPr/>
          <p:nvPr/>
        </p:nvSpPr>
        <p:spPr>
          <a:xfrm>
            <a:off x="7514138" y="862942"/>
            <a:ext cx="5177809" cy="2351733"/>
          </a:xfrm>
          <a:custGeom>
            <a:avLst/>
            <a:gdLst>
              <a:gd name="connsiteX0" fmla="*/ 0 w 5177809"/>
              <a:gd name="connsiteY0" fmla="*/ 0 h 2351733"/>
              <a:gd name="connsiteX1" fmla="*/ 627090 w 5177809"/>
              <a:gd name="connsiteY1" fmla="*/ 0 h 2351733"/>
              <a:gd name="connsiteX2" fmla="*/ 1202402 w 5177809"/>
              <a:gd name="connsiteY2" fmla="*/ 0 h 2351733"/>
              <a:gd name="connsiteX3" fmla="*/ 1881271 w 5177809"/>
              <a:gd name="connsiteY3" fmla="*/ 0 h 2351733"/>
              <a:gd name="connsiteX4" fmla="*/ 2508361 w 5177809"/>
              <a:gd name="connsiteY4" fmla="*/ 0 h 2351733"/>
              <a:gd name="connsiteX5" fmla="*/ 3031895 w 5177809"/>
              <a:gd name="connsiteY5" fmla="*/ 0 h 2351733"/>
              <a:gd name="connsiteX6" fmla="*/ 3658985 w 5177809"/>
              <a:gd name="connsiteY6" fmla="*/ 0 h 2351733"/>
              <a:gd name="connsiteX7" fmla="*/ 4182519 w 5177809"/>
              <a:gd name="connsiteY7" fmla="*/ 0 h 2351733"/>
              <a:gd name="connsiteX8" fmla="*/ 5177809 w 5177809"/>
              <a:gd name="connsiteY8" fmla="*/ 0 h 2351733"/>
              <a:gd name="connsiteX9" fmla="*/ 5177809 w 5177809"/>
              <a:gd name="connsiteY9" fmla="*/ 540899 h 2351733"/>
              <a:gd name="connsiteX10" fmla="*/ 5177809 w 5177809"/>
              <a:gd name="connsiteY10" fmla="*/ 1081797 h 2351733"/>
              <a:gd name="connsiteX11" fmla="*/ 5177809 w 5177809"/>
              <a:gd name="connsiteY11" fmla="*/ 1693248 h 2351733"/>
              <a:gd name="connsiteX12" fmla="*/ 5177809 w 5177809"/>
              <a:gd name="connsiteY12" fmla="*/ 2351733 h 2351733"/>
              <a:gd name="connsiteX13" fmla="*/ 4706053 w 5177809"/>
              <a:gd name="connsiteY13" fmla="*/ 2351733 h 2351733"/>
              <a:gd name="connsiteX14" fmla="*/ 4234297 w 5177809"/>
              <a:gd name="connsiteY14" fmla="*/ 2351733 h 2351733"/>
              <a:gd name="connsiteX15" fmla="*/ 3555429 w 5177809"/>
              <a:gd name="connsiteY15" fmla="*/ 2351733 h 2351733"/>
              <a:gd name="connsiteX16" fmla="*/ 3031895 w 5177809"/>
              <a:gd name="connsiteY16" fmla="*/ 2351733 h 2351733"/>
              <a:gd name="connsiteX17" fmla="*/ 2611917 w 5177809"/>
              <a:gd name="connsiteY17" fmla="*/ 2351733 h 2351733"/>
              <a:gd name="connsiteX18" fmla="*/ 2191939 w 5177809"/>
              <a:gd name="connsiteY18" fmla="*/ 2351733 h 2351733"/>
              <a:gd name="connsiteX19" fmla="*/ 1564849 w 5177809"/>
              <a:gd name="connsiteY19" fmla="*/ 2351733 h 2351733"/>
              <a:gd name="connsiteX20" fmla="*/ 937759 w 5177809"/>
              <a:gd name="connsiteY20" fmla="*/ 2351733 h 2351733"/>
              <a:gd name="connsiteX21" fmla="*/ 0 w 5177809"/>
              <a:gd name="connsiteY21" fmla="*/ 2351733 h 2351733"/>
              <a:gd name="connsiteX22" fmla="*/ 0 w 5177809"/>
              <a:gd name="connsiteY22" fmla="*/ 1810834 h 2351733"/>
              <a:gd name="connsiteX23" fmla="*/ 0 w 5177809"/>
              <a:gd name="connsiteY23" fmla="*/ 1199384 h 2351733"/>
              <a:gd name="connsiteX24" fmla="*/ 0 w 5177809"/>
              <a:gd name="connsiteY24" fmla="*/ 611451 h 2351733"/>
              <a:gd name="connsiteX25" fmla="*/ 0 w 5177809"/>
              <a:gd name="connsiteY25" fmla="*/ 0 h 235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77809" h="2351733" extrusionOk="0">
                <a:moveTo>
                  <a:pt x="0" y="0"/>
                </a:moveTo>
                <a:cubicBezTo>
                  <a:pt x="303241" y="-64024"/>
                  <a:pt x="399513" y="20076"/>
                  <a:pt x="627090" y="0"/>
                </a:cubicBezTo>
                <a:cubicBezTo>
                  <a:pt x="854667" y="-20076"/>
                  <a:pt x="998105" y="23496"/>
                  <a:pt x="1202402" y="0"/>
                </a:cubicBezTo>
                <a:cubicBezTo>
                  <a:pt x="1406699" y="-23496"/>
                  <a:pt x="1593601" y="16024"/>
                  <a:pt x="1881271" y="0"/>
                </a:cubicBezTo>
                <a:cubicBezTo>
                  <a:pt x="2168941" y="-16024"/>
                  <a:pt x="2368931" y="57406"/>
                  <a:pt x="2508361" y="0"/>
                </a:cubicBezTo>
                <a:cubicBezTo>
                  <a:pt x="2647791" y="-57406"/>
                  <a:pt x="2801122" y="9388"/>
                  <a:pt x="3031895" y="0"/>
                </a:cubicBezTo>
                <a:cubicBezTo>
                  <a:pt x="3262668" y="-9388"/>
                  <a:pt x="3378907" y="49084"/>
                  <a:pt x="3658985" y="0"/>
                </a:cubicBezTo>
                <a:cubicBezTo>
                  <a:pt x="3939063" y="-49084"/>
                  <a:pt x="3977123" y="21920"/>
                  <a:pt x="4182519" y="0"/>
                </a:cubicBezTo>
                <a:cubicBezTo>
                  <a:pt x="4387915" y="-21920"/>
                  <a:pt x="4815542" y="7440"/>
                  <a:pt x="5177809" y="0"/>
                </a:cubicBezTo>
                <a:cubicBezTo>
                  <a:pt x="5195768" y="264378"/>
                  <a:pt x="5168893" y="310250"/>
                  <a:pt x="5177809" y="540899"/>
                </a:cubicBezTo>
                <a:cubicBezTo>
                  <a:pt x="5186725" y="771548"/>
                  <a:pt x="5154070" y="838433"/>
                  <a:pt x="5177809" y="1081797"/>
                </a:cubicBezTo>
                <a:cubicBezTo>
                  <a:pt x="5201548" y="1325161"/>
                  <a:pt x="5167176" y="1513161"/>
                  <a:pt x="5177809" y="1693248"/>
                </a:cubicBezTo>
                <a:cubicBezTo>
                  <a:pt x="5188442" y="1873335"/>
                  <a:pt x="5176055" y="2095421"/>
                  <a:pt x="5177809" y="2351733"/>
                </a:cubicBezTo>
                <a:cubicBezTo>
                  <a:pt x="4976548" y="2365950"/>
                  <a:pt x="4856102" y="2336454"/>
                  <a:pt x="4706053" y="2351733"/>
                </a:cubicBezTo>
                <a:cubicBezTo>
                  <a:pt x="4556004" y="2367012"/>
                  <a:pt x="4331903" y="2295910"/>
                  <a:pt x="4234297" y="2351733"/>
                </a:cubicBezTo>
                <a:cubicBezTo>
                  <a:pt x="4136691" y="2407556"/>
                  <a:pt x="3810820" y="2294077"/>
                  <a:pt x="3555429" y="2351733"/>
                </a:cubicBezTo>
                <a:cubicBezTo>
                  <a:pt x="3300038" y="2409389"/>
                  <a:pt x="3249732" y="2329505"/>
                  <a:pt x="3031895" y="2351733"/>
                </a:cubicBezTo>
                <a:cubicBezTo>
                  <a:pt x="2814058" y="2373961"/>
                  <a:pt x="2797363" y="2301925"/>
                  <a:pt x="2611917" y="2351733"/>
                </a:cubicBezTo>
                <a:cubicBezTo>
                  <a:pt x="2426471" y="2401541"/>
                  <a:pt x="2318301" y="2308292"/>
                  <a:pt x="2191939" y="2351733"/>
                </a:cubicBezTo>
                <a:cubicBezTo>
                  <a:pt x="2065577" y="2395174"/>
                  <a:pt x="1806416" y="2351589"/>
                  <a:pt x="1564849" y="2351733"/>
                </a:cubicBezTo>
                <a:cubicBezTo>
                  <a:pt x="1323282" y="2351877"/>
                  <a:pt x="1104727" y="2276550"/>
                  <a:pt x="937759" y="2351733"/>
                </a:cubicBezTo>
                <a:cubicBezTo>
                  <a:pt x="770791" y="2426916"/>
                  <a:pt x="247642" y="2292750"/>
                  <a:pt x="0" y="2351733"/>
                </a:cubicBezTo>
                <a:cubicBezTo>
                  <a:pt x="-4171" y="2211491"/>
                  <a:pt x="6911" y="2046013"/>
                  <a:pt x="0" y="1810834"/>
                </a:cubicBezTo>
                <a:cubicBezTo>
                  <a:pt x="-6911" y="1575655"/>
                  <a:pt x="20565" y="1337715"/>
                  <a:pt x="0" y="1199384"/>
                </a:cubicBezTo>
                <a:cubicBezTo>
                  <a:pt x="-20565" y="1061053"/>
                  <a:pt x="16476" y="884421"/>
                  <a:pt x="0" y="611451"/>
                </a:cubicBezTo>
                <a:cubicBezTo>
                  <a:pt x="-16476" y="338481"/>
                  <a:pt x="31664" y="166343"/>
                  <a:pt x="0" y="0"/>
                </a:cubicBezTo>
                <a:close/>
              </a:path>
            </a:pathLst>
          </a:custGeom>
          <a:noFill/>
          <a:ln w="19050" cmpd="sng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049CEF5-6485-B54E-A015-4DD28C60D363}"/>
              </a:ext>
            </a:extLst>
          </p:cNvPr>
          <p:cNvSpPr txBox="1"/>
          <p:nvPr/>
        </p:nvSpPr>
        <p:spPr>
          <a:xfrm>
            <a:off x="7514138" y="586840"/>
            <a:ext cx="2219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TLS for inbound connections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9D021CA-B0EE-BE4C-97B8-39BAE117A23E}"/>
              </a:ext>
            </a:extLst>
          </p:cNvPr>
          <p:cNvGrpSpPr/>
          <p:nvPr/>
        </p:nvGrpSpPr>
        <p:grpSpPr>
          <a:xfrm>
            <a:off x="13037315" y="572511"/>
            <a:ext cx="5458447" cy="2645193"/>
            <a:chOff x="13037315" y="1281324"/>
            <a:chExt cx="5458447" cy="2645193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34581279-592F-EA48-9FAA-E6854525D957}"/>
                </a:ext>
              </a:extLst>
            </p:cNvPr>
            <p:cNvSpPr/>
            <p:nvPr/>
          </p:nvSpPr>
          <p:spPr>
            <a:xfrm>
              <a:off x="15969718" y="1764927"/>
              <a:ext cx="1749491" cy="526267"/>
            </a:xfrm>
            <a:prstGeom prst="rect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749491"/>
                        <a:gd name="connsiteY0" fmla="*/ 0 h 384137"/>
                        <a:gd name="connsiteX1" fmla="*/ 618153 w 1749491"/>
                        <a:gd name="connsiteY1" fmla="*/ 0 h 384137"/>
                        <a:gd name="connsiteX2" fmla="*/ 1218812 w 1749491"/>
                        <a:gd name="connsiteY2" fmla="*/ 0 h 384137"/>
                        <a:gd name="connsiteX3" fmla="*/ 1749491 w 1749491"/>
                        <a:gd name="connsiteY3" fmla="*/ 0 h 384137"/>
                        <a:gd name="connsiteX4" fmla="*/ 1749491 w 1749491"/>
                        <a:gd name="connsiteY4" fmla="*/ 384137 h 384137"/>
                        <a:gd name="connsiteX5" fmla="*/ 1201317 w 1749491"/>
                        <a:gd name="connsiteY5" fmla="*/ 384137 h 384137"/>
                        <a:gd name="connsiteX6" fmla="*/ 618153 w 1749491"/>
                        <a:gd name="connsiteY6" fmla="*/ 384137 h 384137"/>
                        <a:gd name="connsiteX7" fmla="*/ 0 w 1749491"/>
                        <a:gd name="connsiteY7" fmla="*/ 384137 h 384137"/>
                        <a:gd name="connsiteX8" fmla="*/ 0 w 1749491"/>
                        <a:gd name="connsiteY8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491" h="384137" fill="none" extrusionOk="0">
                          <a:moveTo>
                            <a:pt x="0" y="0"/>
                          </a:moveTo>
                          <a:cubicBezTo>
                            <a:pt x="237316" y="-70601"/>
                            <a:pt x="436178" y="50026"/>
                            <a:pt x="618153" y="0"/>
                          </a:cubicBezTo>
                          <a:cubicBezTo>
                            <a:pt x="800128" y="-50026"/>
                            <a:pt x="954585" y="62843"/>
                            <a:pt x="1218812" y="0"/>
                          </a:cubicBezTo>
                          <a:cubicBezTo>
                            <a:pt x="1483039" y="-62843"/>
                            <a:pt x="1536658" y="44879"/>
                            <a:pt x="1749491" y="0"/>
                          </a:cubicBezTo>
                          <a:cubicBezTo>
                            <a:pt x="1751118" y="185110"/>
                            <a:pt x="1720296" y="272469"/>
                            <a:pt x="1749491" y="384137"/>
                          </a:cubicBezTo>
                          <a:cubicBezTo>
                            <a:pt x="1587299" y="442536"/>
                            <a:pt x="1411748" y="360481"/>
                            <a:pt x="1201317" y="384137"/>
                          </a:cubicBezTo>
                          <a:cubicBezTo>
                            <a:pt x="990886" y="407793"/>
                            <a:pt x="812088" y="375171"/>
                            <a:pt x="618153" y="384137"/>
                          </a:cubicBezTo>
                          <a:cubicBezTo>
                            <a:pt x="424218" y="393103"/>
                            <a:pt x="225095" y="321723"/>
                            <a:pt x="0" y="384137"/>
                          </a:cubicBezTo>
                          <a:cubicBezTo>
                            <a:pt x="-32670" y="223515"/>
                            <a:pt x="24792" y="124318"/>
                            <a:pt x="0" y="0"/>
                          </a:cubicBezTo>
                          <a:close/>
                        </a:path>
                        <a:path w="1749491" h="384137" stroke="0" extrusionOk="0">
                          <a:moveTo>
                            <a:pt x="0" y="0"/>
                          </a:moveTo>
                          <a:cubicBezTo>
                            <a:pt x="214880" y="-38473"/>
                            <a:pt x="353435" y="60947"/>
                            <a:pt x="565669" y="0"/>
                          </a:cubicBezTo>
                          <a:cubicBezTo>
                            <a:pt x="777903" y="-60947"/>
                            <a:pt x="884058" y="24391"/>
                            <a:pt x="1096348" y="0"/>
                          </a:cubicBezTo>
                          <a:cubicBezTo>
                            <a:pt x="1308638" y="-24391"/>
                            <a:pt x="1424573" y="53736"/>
                            <a:pt x="1749491" y="0"/>
                          </a:cubicBezTo>
                          <a:cubicBezTo>
                            <a:pt x="1754052" y="188989"/>
                            <a:pt x="1730792" y="243542"/>
                            <a:pt x="1749491" y="384137"/>
                          </a:cubicBezTo>
                          <a:cubicBezTo>
                            <a:pt x="1593327" y="427301"/>
                            <a:pt x="1351626" y="361218"/>
                            <a:pt x="1201317" y="384137"/>
                          </a:cubicBezTo>
                          <a:cubicBezTo>
                            <a:pt x="1051008" y="407056"/>
                            <a:pt x="825830" y="343753"/>
                            <a:pt x="583164" y="384137"/>
                          </a:cubicBezTo>
                          <a:cubicBezTo>
                            <a:pt x="340498" y="424521"/>
                            <a:pt x="277744" y="368957"/>
                            <a:pt x="0" y="384137"/>
                          </a:cubicBezTo>
                          <a:cubicBezTo>
                            <a:pt x="-15563" y="278659"/>
                            <a:pt x="26896" y="1546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Proxied Service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Certificate Authority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 &amp; Private Key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0BA540E-3053-F348-8E3D-04297363351E}"/>
                </a:ext>
              </a:extLst>
            </p:cNvPr>
            <p:cNvSpPr/>
            <p:nvPr/>
          </p:nvSpPr>
          <p:spPr>
            <a:xfrm>
              <a:off x="15969718" y="3390374"/>
              <a:ext cx="1005030" cy="384137"/>
            </a:xfrm>
            <a:prstGeom prst="rect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5030"/>
                        <a:gd name="connsiteY0" fmla="*/ 0 h 384137"/>
                        <a:gd name="connsiteX1" fmla="*/ 522616 w 1005030"/>
                        <a:gd name="connsiteY1" fmla="*/ 0 h 384137"/>
                        <a:gd name="connsiteX2" fmla="*/ 1005030 w 1005030"/>
                        <a:gd name="connsiteY2" fmla="*/ 0 h 384137"/>
                        <a:gd name="connsiteX3" fmla="*/ 1005030 w 1005030"/>
                        <a:gd name="connsiteY3" fmla="*/ 384137 h 384137"/>
                        <a:gd name="connsiteX4" fmla="*/ 512565 w 1005030"/>
                        <a:gd name="connsiteY4" fmla="*/ 384137 h 384137"/>
                        <a:gd name="connsiteX5" fmla="*/ 0 w 1005030"/>
                        <a:gd name="connsiteY5" fmla="*/ 384137 h 384137"/>
                        <a:gd name="connsiteX6" fmla="*/ 0 w 1005030"/>
                        <a:gd name="connsiteY6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05030" h="384137" fill="none" extrusionOk="0">
                          <a:moveTo>
                            <a:pt x="0" y="0"/>
                          </a:moveTo>
                          <a:cubicBezTo>
                            <a:pt x="217206" y="-52843"/>
                            <a:pt x="342105" y="55632"/>
                            <a:pt x="522616" y="0"/>
                          </a:cubicBezTo>
                          <a:cubicBezTo>
                            <a:pt x="703127" y="-55632"/>
                            <a:pt x="858498" y="34260"/>
                            <a:pt x="1005030" y="0"/>
                          </a:cubicBezTo>
                          <a:cubicBezTo>
                            <a:pt x="1046675" y="123264"/>
                            <a:pt x="983379" y="223911"/>
                            <a:pt x="1005030" y="384137"/>
                          </a:cubicBezTo>
                          <a:cubicBezTo>
                            <a:pt x="858092" y="426289"/>
                            <a:pt x="710464" y="352390"/>
                            <a:pt x="512565" y="384137"/>
                          </a:cubicBezTo>
                          <a:cubicBezTo>
                            <a:pt x="314666" y="415884"/>
                            <a:pt x="220566" y="365619"/>
                            <a:pt x="0" y="384137"/>
                          </a:cubicBezTo>
                          <a:cubicBezTo>
                            <a:pt x="-20516" y="265190"/>
                            <a:pt x="16301" y="143342"/>
                            <a:pt x="0" y="0"/>
                          </a:cubicBezTo>
                          <a:close/>
                        </a:path>
                        <a:path w="1005030" h="384137" stroke="0" extrusionOk="0">
                          <a:moveTo>
                            <a:pt x="0" y="0"/>
                          </a:moveTo>
                          <a:cubicBezTo>
                            <a:pt x="178616" y="-3208"/>
                            <a:pt x="390548" y="57340"/>
                            <a:pt x="492465" y="0"/>
                          </a:cubicBezTo>
                          <a:cubicBezTo>
                            <a:pt x="594382" y="-57340"/>
                            <a:pt x="879333" y="6022"/>
                            <a:pt x="1005030" y="0"/>
                          </a:cubicBezTo>
                          <a:cubicBezTo>
                            <a:pt x="1047415" y="146655"/>
                            <a:pt x="995653" y="197205"/>
                            <a:pt x="1005030" y="384137"/>
                          </a:cubicBezTo>
                          <a:cubicBezTo>
                            <a:pt x="895642" y="398505"/>
                            <a:pt x="667714" y="351903"/>
                            <a:pt x="502515" y="384137"/>
                          </a:cubicBezTo>
                          <a:cubicBezTo>
                            <a:pt x="337316" y="416371"/>
                            <a:pt x="217121" y="349568"/>
                            <a:pt x="0" y="384137"/>
                          </a:cubicBezTo>
                          <a:cubicBezTo>
                            <a:pt x="-37196" y="198197"/>
                            <a:pt x="32307" y="807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</a:t>
              </a:r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5D46A12-F283-6D44-933C-C5941BD4C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2233" y="2398285"/>
              <a:ext cx="0" cy="91508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DB6D41D-8040-FE4B-B2B8-45FD89584FD1}"/>
                </a:ext>
              </a:extLst>
            </p:cNvPr>
            <p:cNvSpPr txBox="1"/>
            <p:nvPr/>
          </p:nvSpPr>
          <p:spPr>
            <a:xfrm>
              <a:off x="16484590" y="2538452"/>
              <a:ext cx="850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Signed By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2368EC8-A91A-204E-A856-B6E330F92F93}"/>
                </a:ext>
              </a:extLst>
            </p:cNvPr>
            <p:cNvSpPr txBox="1"/>
            <p:nvPr/>
          </p:nvSpPr>
          <p:spPr>
            <a:xfrm>
              <a:off x="13203552" y="1721733"/>
              <a:ext cx="964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Trusts CA</a:t>
              </a:r>
            </a:p>
          </p:txBody>
        </p:sp>
        <p:cxnSp>
          <p:nvCxnSpPr>
            <p:cNvPr id="229" name="Elbow Connector 228">
              <a:extLst>
                <a:ext uri="{FF2B5EF4-FFF2-40B4-BE49-F238E27FC236}">
                  <a16:creationId xmlns:a16="http://schemas.microsoft.com/office/drawing/2014/main" id="{E5F0F477-6631-F44A-879D-16197754B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8445" y="1996509"/>
              <a:ext cx="2679225" cy="1289536"/>
            </a:xfrm>
            <a:prstGeom prst="bentConnector3">
              <a:avLst>
                <a:gd name="adj1" fmla="val 526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08DA3F9-DCBA-8145-9817-E5C963F7F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49466" y="3614487"/>
              <a:ext cx="108656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63D07A-EC0D-0848-8213-891F4B8BC9B6}"/>
                </a:ext>
              </a:extLst>
            </p:cNvPr>
            <p:cNvSpPr txBox="1"/>
            <p:nvPr/>
          </p:nvSpPr>
          <p:spPr>
            <a:xfrm>
              <a:off x="17049465" y="3313368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Generates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599C964-9659-1747-9752-7DA26F1ED35A}"/>
                </a:ext>
              </a:extLst>
            </p:cNvPr>
            <p:cNvSpPr txBox="1"/>
            <p:nvPr/>
          </p:nvSpPr>
          <p:spPr>
            <a:xfrm>
              <a:off x="14133686" y="3313368"/>
              <a:ext cx="1338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963" algn="l"/>
                </a:tabLst>
              </a:pPr>
              <a:r>
                <a:rPr lang="en-US" sz="1200" dirty="0"/>
                <a:t>3. Receives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0765959-7864-0C43-B666-0B1235FE37CF}"/>
                </a:ext>
              </a:extLst>
            </p:cNvPr>
            <p:cNvSpPr txBox="1"/>
            <p:nvPr/>
          </p:nvSpPr>
          <p:spPr>
            <a:xfrm>
              <a:off x="13209321" y="2011789"/>
              <a:ext cx="1593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4. Validates Signature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5833773-182F-F649-B164-450849ADC8A2}"/>
                </a:ext>
              </a:extLst>
            </p:cNvPr>
            <p:cNvSpPr txBox="1"/>
            <p:nvPr/>
          </p:nvSpPr>
          <p:spPr>
            <a:xfrm>
              <a:off x="14133686" y="3649518"/>
              <a:ext cx="1743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5. Validates Host Name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0DF36D25-AF22-3541-9B04-5F2DE6AAF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9125" y="3614487"/>
              <a:ext cx="1728546" cy="770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DFB916A0-65B2-1344-A9CD-45979D6D0A26}"/>
                </a:ext>
              </a:extLst>
            </p:cNvPr>
            <p:cNvSpPr/>
            <p:nvPr/>
          </p:nvSpPr>
          <p:spPr>
            <a:xfrm>
              <a:off x="13037316" y="1569003"/>
              <a:ext cx="5458446" cy="2351733"/>
            </a:xfrm>
            <a:custGeom>
              <a:avLst/>
              <a:gdLst>
                <a:gd name="connsiteX0" fmla="*/ 0 w 5458446"/>
                <a:gd name="connsiteY0" fmla="*/ 0 h 2351733"/>
                <a:gd name="connsiteX1" fmla="*/ 491260 w 5458446"/>
                <a:gd name="connsiteY1" fmla="*/ 0 h 2351733"/>
                <a:gd name="connsiteX2" fmla="*/ 873351 w 5458446"/>
                <a:gd name="connsiteY2" fmla="*/ 0 h 2351733"/>
                <a:gd name="connsiteX3" fmla="*/ 1528365 w 5458446"/>
                <a:gd name="connsiteY3" fmla="*/ 0 h 2351733"/>
                <a:gd name="connsiteX4" fmla="*/ 2019625 w 5458446"/>
                <a:gd name="connsiteY4" fmla="*/ 0 h 2351733"/>
                <a:gd name="connsiteX5" fmla="*/ 2510885 w 5458446"/>
                <a:gd name="connsiteY5" fmla="*/ 0 h 2351733"/>
                <a:gd name="connsiteX6" fmla="*/ 3165899 w 5458446"/>
                <a:gd name="connsiteY6" fmla="*/ 0 h 2351733"/>
                <a:gd name="connsiteX7" fmla="*/ 3602574 w 5458446"/>
                <a:gd name="connsiteY7" fmla="*/ 0 h 2351733"/>
                <a:gd name="connsiteX8" fmla="*/ 4257588 w 5458446"/>
                <a:gd name="connsiteY8" fmla="*/ 0 h 2351733"/>
                <a:gd name="connsiteX9" fmla="*/ 4912601 w 5458446"/>
                <a:gd name="connsiteY9" fmla="*/ 0 h 2351733"/>
                <a:gd name="connsiteX10" fmla="*/ 5458446 w 5458446"/>
                <a:gd name="connsiteY10" fmla="*/ 0 h 2351733"/>
                <a:gd name="connsiteX11" fmla="*/ 5458446 w 5458446"/>
                <a:gd name="connsiteY11" fmla="*/ 634968 h 2351733"/>
                <a:gd name="connsiteX12" fmla="*/ 5458446 w 5458446"/>
                <a:gd name="connsiteY12" fmla="*/ 1246418 h 2351733"/>
                <a:gd name="connsiteX13" fmla="*/ 5458446 w 5458446"/>
                <a:gd name="connsiteY13" fmla="*/ 1763800 h 2351733"/>
                <a:gd name="connsiteX14" fmla="*/ 5458446 w 5458446"/>
                <a:gd name="connsiteY14" fmla="*/ 2351733 h 2351733"/>
                <a:gd name="connsiteX15" fmla="*/ 4912601 w 5458446"/>
                <a:gd name="connsiteY15" fmla="*/ 2351733 h 2351733"/>
                <a:gd name="connsiteX16" fmla="*/ 4366757 w 5458446"/>
                <a:gd name="connsiteY16" fmla="*/ 2351733 h 2351733"/>
                <a:gd name="connsiteX17" fmla="*/ 3711743 w 5458446"/>
                <a:gd name="connsiteY17" fmla="*/ 2351733 h 2351733"/>
                <a:gd name="connsiteX18" fmla="*/ 3165899 w 5458446"/>
                <a:gd name="connsiteY18" fmla="*/ 2351733 h 2351733"/>
                <a:gd name="connsiteX19" fmla="*/ 2783807 w 5458446"/>
                <a:gd name="connsiteY19" fmla="*/ 2351733 h 2351733"/>
                <a:gd name="connsiteX20" fmla="*/ 2347132 w 5458446"/>
                <a:gd name="connsiteY20" fmla="*/ 2351733 h 2351733"/>
                <a:gd name="connsiteX21" fmla="*/ 1692118 w 5458446"/>
                <a:gd name="connsiteY21" fmla="*/ 2351733 h 2351733"/>
                <a:gd name="connsiteX22" fmla="*/ 1146274 w 5458446"/>
                <a:gd name="connsiteY22" fmla="*/ 2351733 h 2351733"/>
                <a:gd name="connsiteX23" fmla="*/ 709598 w 5458446"/>
                <a:gd name="connsiteY23" fmla="*/ 2351733 h 2351733"/>
                <a:gd name="connsiteX24" fmla="*/ 0 w 5458446"/>
                <a:gd name="connsiteY24" fmla="*/ 2351733 h 2351733"/>
                <a:gd name="connsiteX25" fmla="*/ 0 w 5458446"/>
                <a:gd name="connsiteY25" fmla="*/ 1834352 h 2351733"/>
                <a:gd name="connsiteX26" fmla="*/ 0 w 5458446"/>
                <a:gd name="connsiteY26" fmla="*/ 1316970 h 2351733"/>
                <a:gd name="connsiteX27" fmla="*/ 0 w 5458446"/>
                <a:gd name="connsiteY27" fmla="*/ 705520 h 2351733"/>
                <a:gd name="connsiteX28" fmla="*/ 0 w 5458446"/>
                <a:gd name="connsiteY28" fmla="*/ 0 h 23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58446" h="2351733" extrusionOk="0">
                  <a:moveTo>
                    <a:pt x="0" y="0"/>
                  </a:moveTo>
                  <a:cubicBezTo>
                    <a:pt x="136283" y="-39567"/>
                    <a:pt x="370222" y="39121"/>
                    <a:pt x="491260" y="0"/>
                  </a:cubicBezTo>
                  <a:cubicBezTo>
                    <a:pt x="612298" y="-39121"/>
                    <a:pt x="779828" y="33739"/>
                    <a:pt x="873351" y="0"/>
                  </a:cubicBezTo>
                  <a:cubicBezTo>
                    <a:pt x="966874" y="-33739"/>
                    <a:pt x="1337255" y="75260"/>
                    <a:pt x="1528365" y="0"/>
                  </a:cubicBezTo>
                  <a:cubicBezTo>
                    <a:pt x="1719475" y="-75260"/>
                    <a:pt x="1838157" y="19646"/>
                    <a:pt x="2019625" y="0"/>
                  </a:cubicBezTo>
                  <a:cubicBezTo>
                    <a:pt x="2201093" y="-19646"/>
                    <a:pt x="2306305" y="6846"/>
                    <a:pt x="2510885" y="0"/>
                  </a:cubicBezTo>
                  <a:cubicBezTo>
                    <a:pt x="2715465" y="-6846"/>
                    <a:pt x="2958870" y="35619"/>
                    <a:pt x="3165899" y="0"/>
                  </a:cubicBezTo>
                  <a:cubicBezTo>
                    <a:pt x="3372928" y="-35619"/>
                    <a:pt x="3423139" y="20127"/>
                    <a:pt x="3602574" y="0"/>
                  </a:cubicBezTo>
                  <a:cubicBezTo>
                    <a:pt x="3782009" y="-20127"/>
                    <a:pt x="4111150" y="21035"/>
                    <a:pt x="4257588" y="0"/>
                  </a:cubicBezTo>
                  <a:cubicBezTo>
                    <a:pt x="4404026" y="-21035"/>
                    <a:pt x="4726839" y="45474"/>
                    <a:pt x="4912601" y="0"/>
                  </a:cubicBezTo>
                  <a:cubicBezTo>
                    <a:pt x="5098363" y="-45474"/>
                    <a:pt x="5263692" y="24261"/>
                    <a:pt x="5458446" y="0"/>
                  </a:cubicBezTo>
                  <a:cubicBezTo>
                    <a:pt x="5459902" y="289742"/>
                    <a:pt x="5457720" y="341914"/>
                    <a:pt x="5458446" y="634968"/>
                  </a:cubicBezTo>
                  <a:cubicBezTo>
                    <a:pt x="5459172" y="928022"/>
                    <a:pt x="5399812" y="1085115"/>
                    <a:pt x="5458446" y="1246418"/>
                  </a:cubicBezTo>
                  <a:cubicBezTo>
                    <a:pt x="5517080" y="1407721"/>
                    <a:pt x="5438131" y="1596035"/>
                    <a:pt x="5458446" y="1763800"/>
                  </a:cubicBezTo>
                  <a:cubicBezTo>
                    <a:pt x="5478761" y="1931565"/>
                    <a:pt x="5450927" y="2066273"/>
                    <a:pt x="5458446" y="2351733"/>
                  </a:cubicBezTo>
                  <a:cubicBezTo>
                    <a:pt x="5256086" y="2372472"/>
                    <a:pt x="5137698" y="2348708"/>
                    <a:pt x="4912601" y="2351733"/>
                  </a:cubicBezTo>
                  <a:cubicBezTo>
                    <a:pt x="4687504" y="2354758"/>
                    <a:pt x="4578294" y="2330545"/>
                    <a:pt x="4366757" y="2351733"/>
                  </a:cubicBezTo>
                  <a:cubicBezTo>
                    <a:pt x="4155220" y="2372921"/>
                    <a:pt x="3927934" y="2281563"/>
                    <a:pt x="3711743" y="2351733"/>
                  </a:cubicBezTo>
                  <a:cubicBezTo>
                    <a:pt x="3495552" y="2421903"/>
                    <a:pt x="3373108" y="2345997"/>
                    <a:pt x="3165899" y="2351733"/>
                  </a:cubicBezTo>
                  <a:cubicBezTo>
                    <a:pt x="2958690" y="2357469"/>
                    <a:pt x="2961968" y="2322714"/>
                    <a:pt x="2783807" y="2351733"/>
                  </a:cubicBezTo>
                  <a:cubicBezTo>
                    <a:pt x="2605646" y="2380752"/>
                    <a:pt x="2543566" y="2300006"/>
                    <a:pt x="2347132" y="2351733"/>
                  </a:cubicBezTo>
                  <a:cubicBezTo>
                    <a:pt x="2150699" y="2403460"/>
                    <a:pt x="2004283" y="2323106"/>
                    <a:pt x="1692118" y="2351733"/>
                  </a:cubicBezTo>
                  <a:cubicBezTo>
                    <a:pt x="1379953" y="2380360"/>
                    <a:pt x="1318864" y="2331067"/>
                    <a:pt x="1146274" y="2351733"/>
                  </a:cubicBezTo>
                  <a:cubicBezTo>
                    <a:pt x="973684" y="2372399"/>
                    <a:pt x="891022" y="2319101"/>
                    <a:pt x="709598" y="2351733"/>
                  </a:cubicBezTo>
                  <a:cubicBezTo>
                    <a:pt x="528174" y="2384365"/>
                    <a:pt x="182505" y="2292254"/>
                    <a:pt x="0" y="2351733"/>
                  </a:cubicBezTo>
                  <a:cubicBezTo>
                    <a:pt x="-16453" y="2105679"/>
                    <a:pt x="15012" y="2042218"/>
                    <a:pt x="0" y="1834352"/>
                  </a:cubicBezTo>
                  <a:cubicBezTo>
                    <a:pt x="-15012" y="1626486"/>
                    <a:pt x="45564" y="1461799"/>
                    <a:pt x="0" y="1316970"/>
                  </a:cubicBezTo>
                  <a:cubicBezTo>
                    <a:pt x="-45564" y="1172141"/>
                    <a:pt x="69100" y="962784"/>
                    <a:pt x="0" y="705520"/>
                  </a:cubicBezTo>
                  <a:cubicBezTo>
                    <a:pt x="-69100" y="448256"/>
                    <a:pt x="40966" y="277438"/>
                    <a:pt x="0" y="0"/>
                  </a:cubicBezTo>
                  <a:close/>
                </a:path>
              </a:pathLst>
            </a:custGeom>
            <a:noFill/>
            <a:ln w="19050" cmpd="sng">
              <a:solidFill>
                <a:schemeClr val="tx2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6A9970B-A531-E44A-AD46-7147C89CBD8A}"/>
                </a:ext>
              </a:extLst>
            </p:cNvPr>
            <p:cNvSpPr txBox="1"/>
            <p:nvPr/>
          </p:nvSpPr>
          <p:spPr>
            <a:xfrm>
              <a:off x="13037315" y="1281324"/>
              <a:ext cx="4215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</a:rPr>
                <a:t>TLS for outbound connections (forward proxy TLS)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BD91767-2837-1045-A47C-5F75093D1955}"/>
              </a:ext>
            </a:extLst>
          </p:cNvPr>
          <p:cNvSpPr txBox="1"/>
          <p:nvPr/>
        </p:nvSpPr>
        <p:spPr>
          <a:xfrm>
            <a:off x="10637003" y="5177059"/>
            <a:ext cx="85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Signed By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902923-3001-1849-9EBE-73D3FAE8E002}"/>
              </a:ext>
            </a:extLst>
          </p:cNvPr>
          <p:cNvSpPr/>
          <p:nvPr/>
        </p:nvSpPr>
        <p:spPr>
          <a:xfrm>
            <a:off x="7267939" y="2756647"/>
            <a:ext cx="940561" cy="188259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System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Under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Test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or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3AA31-8B2F-F746-B621-2C8A3FF1B015}"/>
              </a:ext>
            </a:extLst>
          </p:cNvPr>
          <p:cNvSpPr/>
          <p:nvPr/>
        </p:nvSpPr>
        <p:spPr>
          <a:xfrm>
            <a:off x="12422671" y="2756646"/>
            <a:ext cx="1598009" cy="188258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Mock Server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406C2B2-3E5E-4B4D-A807-17729D4C3DB4}"/>
              </a:ext>
            </a:extLst>
          </p:cNvPr>
          <p:cNvSpPr/>
          <p:nvPr/>
        </p:nvSpPr>
        <p:spPr>
          <a:xfrm>
            <a:off x="18266891" y="2756646"/>
            <a:ext cx="940561" cy="188259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Proxied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60AAEE-6231-7446-BE64-1AC04B49451B}"/>
              </a:ext>
            </a:extLst>
          </p:cNvPr>
          <p:cNvCxnSpPr>
            <a:cxnSpLocks/>
          </p:cNvCxnSpPr>
          <p:nvPr/>
        </p:nvCxnSpPr>
        <p:spPr>
          <a:xfrm>
            <a:off x="14164856" y="3705105"/>
            <a:ext cx="397117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3DBFC6-C7BD-F44E-998F-7F8CBC07668F}"/>
              </a:ext>
            </a:extLst>
          </p:cNvPr>
          <p:cNvCxnSpPr>
            <a:cxnSpLocks/>
          </p:cNvCxnSpPr>
          <p:nvPr/>
        </p:nvCxnSpPr>
        <p:spPr>
          <a:xfrm>
            <a:off x="8324847" y="3571755"/>
            <a:ext cx="3966901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BEE4B8-948E-BF4D-BE45-855E7AE17E51}"/>
              </a:ext>
            </a:extLst>
          </p:cNvPr>
          <p:cNvCxnSpPr>
            <a:cxnSpLocks/>
          </p:cNvCxnSpPr>
          <p:nvPr/>
        </p:nvCxnSpPr>
        <p:spPr>
          <a:xfrm>
            <a:off x="8324847" y="3838455"/>
            <a:ext cx="3966901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1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7F2AB38-49FB-014A-B492-0420F1967639}"/>
              </a:ext>
            </a:extLst>
          </p:cNvPr>
          <p:cNvSpPr/>
          <p:nvPr/>
        </p:nvSpPr>
        <p:spPr>
          <a:xfrm>
            <a:off x="22009572" y="1027497"/>
            <a:ext cx="1749491" cy="52626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49491"/>
                      <a:gd name="connsiteY0" fmla="*/ 0 h 384137"/>
                      <a:gd name="connsiteX1" fmla="*/ 618153 w 1749491"/>
                      <a:gd name="connsiteY1" fmla="*/ 0 h 384137"/>
                      <a:gd name="connsiteX2" fmla="*/ 1218812 w 1749491"/>
                      <a:gd name="connsiteY2" fmla="*/ 0 h 384137"/>
                      <a:gd name="connsiteX3" fmla="*/ 1749491 w 1749491"/>
                      <a:gd name="connsiteY3" fmla="*/ 0 h 384137"/>
                      <a:gd name="connsiteX4" fmla="*/ 1749491 w 1749491"/>
                      <a:gd name="connsiteY4" fmla="*/ 384137 h 384137"/>
                      <a:gd name="connsiteX5" fmla="*/ 1201317 w 1749491"/>
                      <a:gd name="connsiteY5" fmla="*/ 384137 h 384137"/>
                      <a:gd name="connsiteX6" fmla="*/ 618153 w 1749491"/>
                      <a:gd name="connsiteY6" fmla="*/ 384137 h 384137"/>
                      <a:gd name="connsiteX7" fmla="*/ 0 w 1749491"/>
                      <a:gd name="connsiteY7" fmla="*/ 384137 h 384137"/>
                      <a:gd name="connsiteX8" fmla="*/ 0 w 1749491"/>
                      <a:gd name="connsiteY8" fmla="*/ 0 h 384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491" h="384137" fill="none" extrusionOk="0">
                        <a:moveTo>
                          <a:pt x="0" y="0"/>
                        </a:moveTo>
                        <a:cubicBezTo>
                          <a:pt x="237316" y="-70601"/>
                          <a:pt x="436178" y="50026"/>
                          <a:pt x="618153" y="0"/>
                        </a:cubicBezTo>
                        <a:cubicBezTo>
                          <a:pt x="800128" y="-50026"/>
                          <a:pt x="954585" y="62843"/>
                          <a:pt x="1218812" y="0"/>
                        </a:cubicBezTo>
                        <a:cubicBezTo>
                          <a:pt x="1483039" y="-62843"/>
                          <a:pt x="1536658" y="44879"/>
                          <a:pt x="1749491" y="0"/>
                        </a:cubicBezTo>
                        <a:cubicBezTo>
                          <a:pt x="1751118" y="185110"/>
                          <a:pt x="1720296" y="272469"/>
                          <a:pt x="1749491" y="384137"/>
                        </a:cubicBezTo>
                        <a:cubicBezTo>
                          <a:pt x="1587299" y="442536"/>
                          <a:pt x="1411748" y="360481"/>
                          <a:pt x="1201317" y="384137"/>
                        </a:cubicBezTo>
                        <a:cubicBezTo>
                          <a:pt x="990886" y="407793"/>
                          <a:pt x="812088" y="375171"/>
                          <a:pt x="618153" y="384137"/>
                        </a:cubicBezTo>
                        <a:cubicBezTo>
                          <a:pt x="424218" y="393103"/>
                          <a:pt x="225095" y="321723"/>
                          <a:pt x="0" y="384137"/>
                        </a:cubicBezTo>
                        <a:cubicBezTo>
                          <a:pt x="-32670" y="223515"/>
                          <a:pt x="24792" y="124318"/>
                          <a:pt x="0" y="0"/>
                        </a:cubicBezTo>
                        <a:close/>
                      </a:path>
                      <a:path w="1749491" h="384137" stroke="0" extrusionOk="0">
                        <a:moveTo>
                          <a:pt x="0" y="0"/>
                        </a:moveTo>
                        <a:cubicBezTo>
                          <a:pt x="214880" y="-38473"/>
                          <a:pt x="353435" y="60947"/>
                          <a:pt x="565669" y="0"/>
                        </a:cubicBezTo>
                        <a:cubicBezTo>
                          <a:pt x="777903" y="-60947"/>
                          <a:pt x="884058" y="24391"/>
                          <a:pt x="1096348" y="0"/>
                        </a:cubicBezTo>
                        <a:cubicBezTo>
                          <a:pt x="1308638" y="-24391"/>
                          <a:pt x="1424573" y="53736"/>
                          <a:pt x="1749491" y="0"/>
                        </a:cubicBezTo>
                        <a:cubicBezTo>
                          <a:pt x="1754052" y="188989"/>
                          <a:pt x="1730792" y="243542"/>
                          <a:pt x="1749491" y="384137"/>
                        </a:cubicBezTo>
                        <a:cubicBezTo>
                          <a:pt x="1593327" y="427301"/>
                          <a:pt x="1351626" y="361218"/>
                          <a:pt x="1201317" y="384137"/>
                        </a:cubicBezTo>
                        <a:cubicBezTo>
                          <a:pt x="1051008" y="407056"/>
                          <a:pt x="825830" y="343753"/>
                          <a:pt x="583164" y="384137"/>
                        </a:cubicBezTo>
                        <a:cubicBezTo>
                          <a:pt x="340498" y="424521"/>
                          <a:pt x="277744" y="368957"/>
                          <a:pt x="0" y="384137"/>
                        </a:cubicBezTo>
                        <a:cubicBezTo>
                          <a:pt x="-15563" y="278659"/>
                          <a:pt x="26896" y="1546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err="1">
                <a:solidFill>
                  <a:schemeClr val="bg1"/>
                </a:solidFill>
                <a:latin typeface="Helvetica"/>
                <a:cs typeface="Helvetica"/>
              </a:rPr>
              <a:t>MockServer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Certificate Authority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X.509 &amp; Private Key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8E37132-812E-434C-B123-AEEC8C715BC4}"/>
              </a:ext>
            </a:extLst>
          </p:cNvPr>
          <p:cNvSpPr/>
          <p:nvPr/>
        </p:nvSpPr>
        <p:spPr>
          <a:xfrm>
            <a:off x="22009573" y="2272329"/>
            <a:ext cx="1005030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5030"/>
                      <a:gd name="connsiteY0" fmla="*/ 0 h 384137"/>
                      <a:gd name="connsiteX1" fmla="*/ 522616 w 1005030"/>
                      <a:gd name="connsiteY1" fmla="*/ 0 h 384137"/>
                      <a:gd name="connsiteX2" fmla="*/ 1005030 w 1005030"/>
                      <a:gd name="connsiteY2" fmla="*/ 0 h 384137"/>
                      <a:gd name="connsiteX3" fmla="*/ 1005030 w 1005030"/>
                      <a:gd name="connsiteY3" fmla="*/ 384137 h 384137"/>
                      <a:gd name="connsiteX4" fmla="*/ 512565 w 1005030"/>
                      <a:gd name="connsiteY4" fmla="*/ 384137 h 384137"/>
                      <a:gd name="connsiteX5" fmla="*/ 0 w 1005030"/>
                      <a:gd name="connsiteY5" fmla="*/ 384137 h 384137"/>
                      <a:gd name="connsiteX6" fmla="*/ 0 w 1005030"/>
                      <a:gd name="connsiteY6" fmla="*/ 0 h 384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5030" h="384137" fill="none" extrusionOk="0">
                        <a:moveTo>
                          <a:pt x="0" y="0"/>
                        </a:moveTo>
                        <a:cubicBezTo>
                          <a:pt x="217206" y="-52843"/>
                          <a:pt x="342105" y="55632"/>
                          <a:pt x="522616" y="0"/>
                        </a:cubicBezTo>
                        <a:cubicBezTo>
                          <a:pt x="703127" y="-55632"/>
                          <a:pt x="858498" y="34260"/>
                          <a:pt x="1005030" y="0"/>
                        </a:cubicBezTo>
                        <a:cubicBezTo>
                          <a:pt x="1046675" y="123264"/>
                          <a:pt x="983379" y="223911"/>
                          <a:pt x="1005030" y="384137"/>
                        </a:cubicBezTo>
                        <a:cubicBezTo>
                          <a:pt x="858092" y="426289"/>
                          <a:pt x="710464" y="352390"/>
                          <a:pt x="512565" y="384137"/>
                        </a:cubicBezTo>
                        <a:cubicBezTo>
                          <a:pt x="314666" y="415884"/>
                          <a:pt x="220566" y="365619"/>
                          <a:pt x="0" y="384137"/>
                        </a:cubicBezTo>
                        <a:cubicBezTo>
                          <a:pt x="-20516" y="265190"/>
                          <a:pt x="16301" y="143342"/>
                          <a:pt x="0" y="0"/>
                        </a:cubicBezTo>
                        <a:close/>
                      </a:path>
                      <a:path w="1005030" h="384137" stroke="0" extrusionOk="0">
                        <a:moveTo>
                          <a:pt x="0" y="0"/>
                        </a:moveTo>
                        <a:cubicBezTo>
                          <a:pt x="178616" y="-3208"/>
                          <a:pt x="390548" y="57340"/>
                          <a:pt x="492465" y="0"/>
                        </a:cubicBezTo>
                        <a:cubicBezTo>
                          <a:pt x="594382" y="-57340"/>
                          <a:pt x="879333" y="6022"/>
                          <a:pt x="1005030" y="0"/>
                        </a:cubicBezTo>
                        <a:cubicBezTo>
                          <a:pt x="1047415" y="146655"/>
                          <a:pt x="995653" y="197205"/>
                          <a:pt x="1005030" y="384137"/>
                        </a:cubicBezTo>
                        <a:cubicBezTo>
                          <a:pt x="895642" y="398505"/>
                          <a:pt x="667714" y="351903"/>
                          <a:pt x="502515" y="384137"/>
                        </a:cubicBezTo>
                        <a:cubicBezTo>
                          <a:pt x="337316" y="416371"/>
                          <a:pt x="217121" y="349568"/>
                          <a:pt x="0" y="384137"/>
                        </a:cubicBezTo>
                        <a:cubicBezTo>
                          <a:pt x="-37196" y="198197"/>
                          <a:pt x="32307" y="807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X.509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7349CB4-EEE7-3D41-A104-279EB80C92EE}"/>
              </a:ext>
            </a:extLst>
          </p:cNvPr>
          <p:cNvCxnSpPr>
            <a:cxnSpLocks/>
          </p:cNvCxnSpPr>
          <p:nvPr/>
        </p:nvCxnSpPr>
        <p:spPr>
          <a:xfrm flipV="1">
            <a:off x="22512088" y="1660855"/>
            <a:ext cx="0" cy="5262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2A761F6-A2ED-3F4D-8EFA-EE8761787B1E}"/>
              </a:ext>
            </a:extLst>
          </p:cNvPr>
          <p:cNvSpPr txBox="1"/>
          <p:nvPr/>
        </p:nvSpPr>
        <p:spPr>
          <a:xfrm>
            <a:off x="22524443" y="1801022"/>
            <a:ext cx="85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Signed By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FAB065C-DB80-3F46-AD09-5AAD22B7420A}"/>
              </a:ext>
            </a:extLst>
          </p:cNvPr>
          <p:cNvCxnSpPr>
            <a:cxnSpLocks/>
          </p:cNvCxnSpPr>
          <p:nvPr/>
        </p:nvCxnSpPr>
        <p:spPr>
          <a:xfrm flipH="1">
            <a:off x="23139336" y="2550762"/>
            <a:ext cx="108656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AA3ACB6-C3C7-8B47-87E6-79058B026C80}"/>
              </a:ext>
            </a:extLst>
          </p:cNvPr>
          <p:cNvSpPr txBox="1"/>
          <p:nvPr/>
        </p:nvSpPr>
        <p:spPr>
          <a:xfrm>
            <a:off x="23139335" y="2253784"/>
            <a:ext cx="100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Generates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9F819F5-70B7-ED4C-8AAA-37FB34061240}"/>
              </a:ext>
            </a:extLst>
          </p:cNvPr>
          <p:cNvSpPr/>
          <p:nvPr/>
        </p:nvSpPr>
        <p:spPr>
          <a:xfrm>
            <a:off x="8341812" y="4040311"/>
            <a:ext cx="3526154" cy="694716"/>
          </a:xfrm>
          <a:custGeom>
            <a:avLst/>
            <a:gdLst>
              <a:gd name="connsiteX0" fmla="*/ 0 w 3526154"/>
              <a:gd name="connsiteY0" fmla="*/ 0 h 694716"/>
              <a:gd name="connsiteX1" fmla="*/ 481908 w 3526154"/>
              <a:gd name="connsiteY1" fmla="*/ 0 h 694716"/>
              <a:gd name="connsiteX2" fmla="*/ 963815 w 3526154"/>
              <a:gd name="connsiteY2" fmla="*/ 0 h 694716"/>
              <a:gd name="connsiteX3" fmla="*/ 1516246 w 3526154"/>
              <a:gd name="connsiteY3" fmla="*/ 0 h 694716"/>
              <a:gd name="connsiteX4" fmla="*/ 2174462 w 3526154"/>
              <a:gd name="connsiteY4" fmla="*/ 0 h 694716"/>
              <a:gd name="connsiteX5" fmla="*/ 2762154 w 3526154"/>
              <a:gd name="connsiteY5" fmla="*/ 0 h 694716"/>
              <a:gd name="connsiteX6" fmla="*/ 3526154 w 3526154"/>
              <a:gd name="connsiteY6" fmla="*/ 0 h 694716"/>
              <a:gd name="connsiteX7" fmla="*/ 3526154 w 3526154"/>
              <a:gd name="connsiteY7" fmla="*/ 333464 h 694716"/>
              <a:gd name="connsiteX8" fmla="*/ 3526154 w 3526154"/>
              <a:gd name="connsiteY8" fmla="*/ 694716 h 694716"/>
              <a:gd name="connsiteX9" fmla="*/ 3008985 w 3526154"/>
              <a:gd name="connsiteY9" fmla="*/ 694716 h 694716"/>
              <a:gd name="connsiteX10" fmla="*/ 2527077 w 3526154"/>
              <a:gd name="connsiteY10" fmla="*/ 694716 h 694716"/>
              <a:gd name="connsiteX11" fmla="*/ 1904123 w 3526154"/>
              <a:gd name="connsiteY11" fmla="*/ 694716 h 694716"/>
              <a:gd name="connsiteX12" fmla="*/ 1281169 w 3526154"/>
              <a:gd name="connsiteY12" fmla="*/ 694716 h 694716"/>
              <a:gd name="connsiteX13" fmla="*/ 799262 w 3526154"/>
              <a:gd name="connsiteY13" fmla="*/ 694716 h 694716"/>
              <a:gd name="connsiteX14" fmla="*/ 0 w 3526154"/>
              <a:gd name="connsiteY14" fmla="*/ 694716 h 694716"/>
              <a:gd name="connsiteX15" fmla="*/ 0 w 3526154"/>
              <a:gd name="connsiteY15" fmla="*/ 368199 h 694716"/>
              <a:gd name="connsiteX16" fmla="*/ 0 w 3526154"/>
              <a:gd name="connsiteY16" fmla="*/ 0 h 69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26154" h="694716" extrusionOk="0">
                <a:moveTo>
                  <a:pt x="0" y="0"/>
                </a:moveTo>
                <a:cubicBezTo>
                  <a:pt x="235995" y="-21588"/>
                  <a:pt x="283845" y="3589"/>
                  <a:pt x="481908" y="0"/>
                </a:cubicBezTo>
                <a:cubicBezTo>
                  <a:pt x="679971" y="-3589"/>
                  <a:pt x="777782" y="19737"/>
                  <a:pt x="963815" y="0"/>
                </a:cubicBezTo>
                <a:cubicBezTo>
                  <a:pt x="1149848" y="-19737"/>
                  <a:pt x="1247095" y="22456"/>
                  <a:pt x="1516246" y="0"/>
                </a:cubicBezTo>
                <a:cubicBezTo>
                  <a:pt x="1785397" y="-22456"/>
                  <a:pt x="1941034" y="78589"/>
                  <a:pt x="2174462" y="0"/>
                </a:cubicBezTo>
                <a:cubicBezTo>
                  <a:pt x="2407890" y="-78589"/>
                  <a:pt x="2572942" y="54824"/>
                  <a:pt x="2762154" y="0"/>
                </a:cubicBezTo>
                <a:cubicBezTo>
                  <a:pt x="2951366" y="-54824"/>
                  <a:pt x="3167074" y="84212"/>
                  <a:pt x="3526154" y="0"/>
                </a:cubicBezTo>
                <a:cubicBezTo>
                  <a:pt x="3548666" y="132154"/>
                  <a:pt x="3489149" y="200435"/>
                  <a:pt x="3526154" y="333464"/>
                </a:cubicBezTo>
                <a:cubicBezTo>
                  <a:pt x="3563159" y="466493"/>
                  <a:pt x="3504465" y="578179"/>
                  <a:pt x="3526154" y="694716"/>
                </a:cubicBezTo>
                <a:cubicBezTo>
                  <a:pt x="3279876" y="702657"/>
                  <a:pt x="3142321" y="643588"/>
                  <a:pt x="3008985" y="694716"/>
                </a:cubicBezTo>
                <a:cubicBezTo>
                  <a:pt x="2875649" y="745844"/>
                  <a:pt x="2682202" y="640232"/>
                  <a:pt x="2527077" y="694716"/>
                </a:cubicBezTo>
                <a:cubicBezTo>
                  <a:pt x="2371952" y="749200"/>
                  <a:pt x="2145176" y="651245"/>
                  <a:pt x="1904123" y="694716"/>
                </a:cubicBezTo>
                <a:cubicBezTo>
                  <a:pt x="1663070" y="738187"/>
                  <a:pt x="1458431" y="669153"/>
                  <a:pt x="1281169" y="694716"/>
                </a:cubicBezTo>
                <a:cubicBezTo>
                  <a:pt x="1103907" y="720279"/>
                  <a:pt x="1016087" y="666158"/>
                  <a:pt x="799262" y="694716"/>
                </a:cubicBezTo>
                <a:cubicBezTo>
                  <a:pt x="582437" y="723274"/>
                  <a:pt x="291126" y="674635"/>
                  <a:pt x="0" y="694716"/>
                </a:cubicBezTo>
                <a:cubicBezTo>
                  <a:pt x="-5845" y="546209"/>
                  <a:pt x="25290" y="498738"/>
                  <a:pt x="0" y="368199"/>
                </a:cubicBezTo>
                <a:cubicBezTo>
                  <a:pt x="-25290" y="237660"/>
                  <a:pt x="19415" y="75193"/>
                  <a:pt x="0" y="0"/>
                </a:cubicBezTo>
                <a:close/>
              </a:path>
            </a:pathLst>
          </a:custGeom>
          <a:noFill/>
          <a:ln w="19050" cmpd="sng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0801669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1250" b="1" dirty="0" err="1">
                <a:solidFill>
                  <a:schemeClr val="tx1"/>
                </a:solidFill>
              </a:rPr>
              <a:t>mTLS</a:t>
            </a:r>
            <a:r>
              <a:rPr lang="en-GB" sz="1250" b="1" dirty="0">
                <a:solidFill>
                  <a:schemeClr val="tx1"/>
                </a:solidFill>
              </a:rPr>
              <a:t> Client Authentication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</a:t>
            </a:r>
            <a:r>
              <a:rPr lang="en-GB" sz="1250" dirty="0" err="1">
                <a:solidFill>
                  <a:schemeClr val="tx1"/>
                </a:solidFill>
              </a:rPr>
              <a:t>tlsMutualAuthenticationRequired</a:t>
            </a:r>
            <a:endParaRPr lang="en-GB" sz="1250" dirty="0">
              <a:solidFill>
                <a:schemeClr val="tx1"/>
              </a:solidFill>
            </a:endParaRPr>
          </a:p>
          <a:p>
            <a:r>
              <a:rPr lang="en-GB" sz="1250" dirty="0">
                <a:solidFill>
                  <a:schemeClr val="tx1"/>
                </a:solidFill>
              </a:rPr>
              <a:t>  - </a:t>
            </a:r>
            <a:r>
              <a:rPr lang="en-GB" sz="1250" dirty="0" err="1">
                <a:solidFill>
                  <a:schemeClr val="tx1"/>
                </a:solidFill>
              </a:rPr>
              <a:t>tlsMutualAuthenticationCertificateChain</a:t>
            </a:r>
            <a:endParaRPr lang="en-US" sz="1250" dirty="0">
              <a:solidFill>
                <a:schemeClr val="tx1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D854174-E5A1-A84E-BAFF-507CB63BF90A}"/>
              </a:ext>
            </a:extLst>
          </p:cNvPr>
          <p:cNvSpPr txBox="1"/>
          <p:nvPr/>
        </p:nvSpPr>
        <p:spPr>
          <a:xfrm>
            <a:off x="8324847" y="4758041"/>
            <a:ext cx="5243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4"/>
                </a:solidFill>
              </a:rPr>
              <a:t>mTLS</a:t>
            </a:r>
            <a:r>
              <a:rPr lang="en-US" sz="1200" dirty="0">
                <a:solidFill>
                  <a:schemeClr val="accent4"/>
                </a:solidFill>
              </a:rPr>
              <a:t> for inbound connections  (client authentication or two-way TLS)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D45223C-F024-1F42-B3E4-CB8F9A267658}"/>
              </a:ext>
            </a:extLst>
          </p:cNvPr>
          <p:cNvSpPr/>
          <p:nvPr/>
        </p:nvSpPr>
        <p:spPr>
          <a:xfrm>
            <a:off x="8338249" y="644487"/>
            <a:ext cx="3512752" cy="2772800"/>
          </a:xfrm>
          <a:custGeom>
            <a:avLst/>
            <a:gdLst>
              <a:gd name="connsiteX0" fmla="*/ 0 w 3512752"/>
              <a:gd name="connsiteY0" fmla="*/ 0 h 2772800"/>
              <a:gd name="connsiteX1" fmla="*/ 620586 w 3512752"/>
              <a:gd name="connsiteY1" fmla="*/ 0 h 2772800"/>
              <a:gd name="connsiteX2" fmla="*/ 1206045 w 3512752"/>
              <a:gd name="connsiteY2" fmla="*/ 0 h 2772800"/>
              <a:gd name="connsiteX3" fmla="*/ 1861759 w 3512752"/>
              <a:gd name="connsiteY3" fmla="*/ 0 h 2772800"/>
              <a:gd name="connsiteX4" fmla="*/ 2482345 w 3512752"/>
              <a:gd name="connsiteY4" fmla="*/ 0 h 2772800"/>
              <a:gd name="connsiteX5" fmla="*/ 3512752 w 3512752"/>
              <a:gd name="connsiteY5" fmla="*/ 0 h 2772800"/>
              <a:gd name="connsiteX6" fmla="*/ 3512752 w 3512752"/>
              <a:gd name="connsiteY6" fmla="*/ 582288 h 2772800"/>
              <a:gd name="connsiteX7" fmla="*/ 3512752 w 3512752"/>
              <a:gd name="connsiteY7" fmla="*/ 1136848 h 2772800"/>
              <a:gd name="connsiteX8" fmla="*/ 3512752 w 3512752"/>
              <a:gd name="connsiteY8" fmla="*/ 1608224 h 2772800"/>
              <a:gd name="connsiteX9" fmla="*/ 3512752 w 3512752"/>
              <a:gd name="connsiteY9" fmla="*/ 2107328 h 2772800"/>
              <a:gd name="connsiteX10" fmla="*/ 3512752 w 3512752"/>
              <a:gd name="connsiteY10" fmla="*/ 2772800 h 2772800"/>
              <a:gd name="connsiteX11" fmla="*/ 2892166 w 3512752"/>
              <a:gd name="connsiteY11" fmla="*/ 2772800 h 2772800"/>
              <a:gd name="connsiteX12" fmla="*/ 2236452 w 3512752"/>
              <a:gd name="connsiteY12" fmla="*/ 2772800 h 2772800"/>
              <a:gd name="connsiteX13" fmla="*/ 1721248 w 3512752"/>
              <a:gd name="connsiteY13" fmla="*/ 2772800 h 2772800"/>
              <a:gd name="connsiteX14" fmla="*/ 1206045 w 3512752"/>
              <a:gd name="connsiteY14" fmla="*/ 2772800 h 2772800"/>
              <a:gd name="connsiteX15" fmla="*/ 550331 w 3512752"/>
              <a:gd name="connsiteY15" fmla="*/ 2772800 h 2772800"/>
              <a:gd name="connsiteX16" fmla="*/ 0 w 3512752"/>
              <a:gd name="connsiteY16" fmla="*/ 2772800 h 2772800"/>
              <a:gd name="connsiteX17" fmla="*/ 0 w 3512752"/>
              <a:gd name="connsiteY17" fmla="*/ 2301424 h 2772800"/>
              <a:gd name="connsiteX18" fmla="*/ 0 w 3512752"/>
              <a:gd name="connsiteY18" fmla="*/ 1802320 h 2772800"/>
              <a:gd name="connsiteX19" fmla="*/ 0 w 3512752"/>
              <a:gd name="connsiteY19" fmla="*/ 1303216 h 2772800"/>
              <a:gd name="connsiteX20" fmla="*/ 0 w 3512752"/>
              <a:gd name="connsiteY20" fmla="*/ 748656 h 2772800"/>
              <a:gd name="connsiteX21" fmla="*/ 0 w 3512752"/>
              <a:gd name="connsiteY21" fmla="*/ 0 h 27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12752" h="2772800" extrusionOk="0">
                <a:moveTo>
                  <a:pt x="0" y="0"/>
                </a:moveTo>
                <a:cubicBezTo>
                  <a:pt x="150755" y="-13217"/>
                  <a:pt x="401813" y="38678"/>
                  <a:pt x="620586" y="0"/>
                </a:cubicBezTo>
                <a:cubicBezTo>
                  <a:pt x="839359" y="-38678"/>
                  <a:pt x="933713" y="4375"/>
                  <a:pt x="1206045" y="0"/>
                </a:cubicBezTo>
                <a:cubicBezTo>
                  <a:pt x="1478377" y="-4375"/>
                  <a:pt x="1640554" y="67216"/>
                  <a:pt x="1861759" y="0"/>
                </a:cubicBezTo>
                <a:cubicBezTo>
                  <a:pt x="2082964" y="-67216"/>
                  <a:pt x="2216126" y="72276"/>
                  <a:pt x="2482345" y="0"/>
                </a:cubicBezTo>
                <a:cubicBezTo>
                  <a:pt x="2748564" y="-72276"/>
                  <a:pt x="3213517" y="79849"/>
                  <a:pt x="3512752" y="0"/>
                </a:cubicBezTo>
                <a:cubicBezTo>
                  <a:pt x="3515732" y="153922"/>
                  <a:pt x="3507423" y="353381"/>
                  <a:pt x="3512752" y="582288"/>
                </a:cubicBezTo>
                <a:cubicBezTo>
                  <a:pt x="3518081" y="811195"/>
                  <a:pt x="3509819" y="929347"/>
                  <a:pt x="3512752" y="1136848"/>
                </a:cubicBezTo>
                <a:cubicBezTo>
                  <a:pt x="3515685" y="1344349"/>
                  <a:pt x="3501001" y="1419267"/>
                  <a:pt x="3512752" y="1608224"/>
                </a:cubicBezTo>
                <a:cubicBezTo>
                  <a:pt x="3524503" y="1797181"/>
                  <a:pt x="3502844" y="1858809"/>
                  <a:pt x="3512752" y="2107328"/>
                </a:cubicBezTo>
                <a:cubicBezTo>
                  <a:pt x="3522660" y="2355847"/>
                  <a:pt x="3433761" y="2634395"/>
                  <a:pt x="3512752" y="2772800"/>
                </a:cubicBezTo>
                <a:cubicBezTo>
                  <a:pt x="3262599" y="2808781"/>
                  <a:pt x="3150186" y="2757447"/>
                  <a:pt x="2892166" y="2772800"/>
                </a:cubicBezTo>
                <a:cubicBezTo>
                  <a:pt x="2634146" y="2788153"/>
                  <a:pt x="2480814" y="2736132"/>
                  <a:pt x="2236452" y="2772800"/>
                </a:cubicBezTo>
                <a:cubicBezTo>
                  <a:pt x="1992090" y="2809468"/>
                  <a:pt x="1825991" y="2727253"/>
                  <a:pt x="1721248" y="2772800"/>
                </a:cubicBezTo>
                <a:cubicBezTo>
                  <a:pt x="1616505" y="2818347"/>
                  <a:pt x="1388953" y="2716546"/>
                  <a:pt x="1206045" y="2772800"/>
                </a:cubicBezTo>
                <a:cubicBezTo>
                  <a:pt x="1023137" y="2829054"/>
                  <a:pt x="748810" y="2727556"/>
                  <a:pt x="550331" y="2772800"/>
                </a:cubicBezTo>
                <a:cubicBezTo>
                  <a:pt x="351852" y="2818044"/>
                  <a:pt x="257933" y="2765154"/>
                  <a:pt x="0" y="2772800"/>
                </a:cubicBezTo>
                <a:cubicBezTo>
                  <a:pt x="-13" y="2657880"/>
                  <a:pt x="7854" y="2527392"/>
                  <a:pt x="0" y="2301424"/>
                </a:cubicBezTo>
                <a:cubicBezTo>
                  <a:pt x="-7854" y="2075456"/>
                  <a:pt x="24198" y="1938956"/>
                  <a:pt x="0" y="1802320"/>
                </a:cubicBezTo>
                <a:cubicBezTo>
                  <a:pt x="-24198" y="1665684"/>
                  <a:pt x="48832" y="1476872"/>
                  <a:pt x="0" y="1303216"/>
                </a:cubicBezTo>
                <a:cubicBezTo>
                  <a:pt x="-48832" y="1129560"/>
                  <a:pt x="38295" y="999861"/>
                  <a:pt x="0" y="748656"/>
                </a:cubicBezTo>
                <a:cubicBezTo>
                  <a:pt x="-38295" y="497451"/>
                  <a:pt x="9112" y="263434"/>
                  <a:pt x="0" y="0"/>
                </a:cubicBezTo>
                <a:close/>
              </a:path>
            </a:pathLst>
          </a:custGeom>
          <a:noFill/>
          <a:ln w="19050" cmpd="sng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sz="1250" b="1" dirty="0">
                <a:solidFill>
                  <a:schemeClr val="tx1"/>
                </a:solidFill>
              </a:rPr>
              <a:t>Dynamic CA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</a:t>
            </a:r>
            <a:r>
              <a:rPr lang="en-GB" sz="1250" dirty="0" err="1">
                <a:solidFill>
                  <a:schemeClr val="tx1"/>
                </a:solidFill>
              </a:rPr>
              <a:t>dynamicallyCreateCertificateAuthorityCertificate</a:t>
            </a:r>
            <a:endParaRPr lang="en-GB" sz="1250" dirty="0">
              <a:solidFill>
                <a:schemeClr val="tx1"/>
              </a:solidFill>
            </a:endParaRPr>
          </a:p>
          <a:p>
            <a:r>
              <a:rPr lang="en-GB" sz="1250" dirty="0">
                <a:solidFill>
                  <a:schemeClr val="tx1"/>
                </a:solidFill>
              </a:rPr>
              <a:t>  - </a:t>
            </a:r>
            <a:r>
              <a:rPr lang="en-GB" sz="1250" dirty="0" err="1">
                <a:solidFill>
                  <a:schemeClr val="tx1"/>
                </a:solidFill>
              </a:rPr>
              <a:t>directoryToSaveDynamicSSLCertificate</a:t>
            </a:r>
            <a:endParaRPr lang="en-GB" sz="1250" dirty="0">
              <a:solidFill>
                <a:schemeClr val="tx1"/>
              </a:solidFill>
            </a:endParaRPr>
          </a:p>
          <a:p>
            <a:r>
              <a:rPr lang="en-GB" sz="1250" b="1" dirty="0">
                <a:solidFill>
                  <a:schemeClr val="tx1"/>
                </a:solidFill>
              </a:rPr>
              <a:t>Fixed CA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</a:t>
            </a:r>
            <a:r>
              <a:rPr lang="en-GB" sz="1250" dirty="0" err="1">
                <a:solidFill>
                  <a:schemeClr val="tx1"/>
                </a:solidFill>
              </a:rPr>
              <a:t>certificateAuthorityPrivateKey</a:t>
            </a:r>
            <a:endParaRPr lang="en-GB" sz="1250" dirty="0">
              <a:solidFill>
                <a:schemeClr val="tx1"/>
              </a:solidFill>
            </a:endParaRPr>
          </a:p>
          <a:p>
            <a:r>
              <a:rPr lang="en-GB" sz="1250" dirty="0">
                <a:solidFill>
                  <a:schemeClr val="tx1"/>
                </a:solidFill>
              </a:rPr>
              <a:t>  - </a:t>
            </a:r>
            <a:r>
              <a:rPr lang="en-GB" sz="1250" dirty="0" err="1">
                <a:solidFill>
                  <a:schemeClr val="tx1"/>
                </a:solidFill>
              </a:rPr>
              <a:t>certificateAuthorityCertificate</a:t>
            </a:r>
            <a:endParaRPr lang="en-GB" sz="1250" dirty="0">
              <a:solidFill>
                <a:schemeClr val="tx1"/>
              </a:solidFill>
            </a:endParaRPr>
          </a:p>
          <a:p>
            <a:r>
              <a:rPr lang="en-GB" sz="1250" b="1" dirty="0">
                <a:solidFill>
                  <a:schemeClr val="tx1"/>
                </a:solidFill>
              </a:rPr>
              <a:t>Dynamic Private Key &amp; X.509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</a:t>
            </a:r>
            <a:r>
              <a:rPr lang="en-GB" sz="1250" dirty="0" err="1">
                <a:solidFill>
                  <a:schemeClr val="tx1"/>
                </a:solidFill>
              </a:rPr>
              <a:t>preventCertificateDynamicUpdate</a:t>
            </a:r>
            <a:endParaRPr lang="en-GB" sz="1250" dirty="0">
              <a:solidFill>
                <a:schemeClr val="tx1"/>
              </a:solidFill>
            </a:endParaRPr>
          </a:p>
          <a:p>
            <a:r>
              <a:rPr lang="en-GB" sz="1250" dirty="0">
                <a:solidFill>
                  <a:schemeClr val="tx1"/>
                </a:solidFill>
              </a:rPr>
              <a:t>  - </a:t>
            </a:r>
            <a:r>
              <a:rPr lang="en-GB" sz="1250" dirty="0" err="1">
                <a:solidFill>
                  <a:schemeClr val="tx1"/>
                </a:solidFill>
              </a:rPr>
              <a:t>sslCertificateDomainName</a:t>
            </a:r>
            <a:endParaRPr lang="en-GB" sz="1250" dirty="0">
              <a:solidFill>
                <a:schemeClr val="tx1"/>
              </a:solidFill>
            </a:endParaRPr>
          </a:p>
          <a:p>
            <a:r>
              <a:rPr lang="en-GB" sz="1250" dirty="0">
                <a:solidFill>
                  <a:schemeClr val="tx1"/>
                </a:solidFill>
              </a:rPr>
              <a:t>  - </a:t>
            </a:r>
            <a:r>
              <a:rPr lang="en-GB" sz="1250" dirty="0" err="1">
                <a:solidFill>
                  <a:schemeClr val="tx1"/>
                </a:solidFill>
              </a:rPr>
              <a:t>sslSubjectAlternativeNameDomains</a:t>
            </a:r>
            <a:endParaRPr lang="en-GB" sz="1250" dirty="0">
              <a:solidFill>
                <a:schemeClr val="tx1"/>
              </a:solidFill>
            </a:endParaRPr>
          </a:p>
          <a:p>
            <a:r>
              <a:rPr lang="en-GB" sz="1250" dirty="0">
                <a:solidFill>
                  <a:schemeClr val="tx1"/>
                </a:solidFill>
              </a:rPr>
              <a:t>  - </a:t>
            </a:r>
            <a:r>
              <a:rPr lang="en-GB" sz="1250" dirty="0" err="1">
                <a:solidFill>
                  <a:schemeClr val="tx1"/>
                </a:solidFill>
              </a:rPr>
              <a:t>sslSubjectAlternativeNameIps</a:t>
            </a:r>
            <a:endParaRPr lang="en-GB" sz="1250" dirty="0">
              <a:solidFill>
                <a:schemeClr val="tx1"/>
              </a:solidFill>
            </a:endParaRPr>
          </a:p>
          <a:p>
            <a:r>
              <a:rPr lang="en-GB" sz="1250" b="1" dirty="0">
                <a:solidFill>
                  <a:schemeClr val="tx1"/>
                </a:solidFill>
              </a:rPr>
              <a:t>Fixed Private Key &amp; X.509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</a:t>
            </a:r>
            <a:r>
              <a:rPr lang="en-GB" sz="1250" dirty="0" err="1">
                <a:solidFill>
                  <a:schemeClr val="tx1"/>
                </a:solidFill>
              </a:rPr>
              <a:t>privateKeyPath</a:t>
            </a:r>
            <a:endParaRPr lang="en-GB" sz="1250" dirty="0">
              <a:solidFill>
                <a:schemeClr val="tx1"/>
              </a:solidFill>
            </a:endParaRPr>
          </a:p>
          <a:p>
            <a:r>
              <a:rPr lang="en-GB" sz="1250" dirty="0">
                <a:solidFill>
                  <a:schemeClr val="tx1"/>
                </a:solidFill>
              </a:rPr>
              <a:t>  - x509CertificatePath</a:t>
            </a:r>
            <a:endParaRPr lang="en-US" sz="1250" dirty="0">
              <a:solidFill>
                <a:schemeClr val="tx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049CEF5-6485-B54E-A015-4DD28C60D363}"/>
              </a:ext>
            </a:extLst>
          </p:cNvPr>
          <p:cNvSpPr txBox="1"/>
          <p:nvPr/>
        </p:nvSpPr>
        <p:spPr>
          <a:xfrm>
            <a:off x="8338249" y="372638"/>
            <a:ext cx="2219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TLS for inbound connections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FB916A0-65B2-1344-A9CD-45979D6D0A26}"/>
              </a:ext>
            </a:extLst>
          </p:cNvPr>
          <p:cNvSpPr/>
          <p:nvPr/>
        </p:nvSpPr>
        <p:spPr>
          <a:xfrm>
            <a:off x="14394065" y="2341590"/>
            <a:ext cx="3512752" cy="1230165"/>
          </a:xfrm>
          <a:custGeom>
            <a:avLst/>
            <a:gdLst>
              <a:gd name="connsiteX0" fmla="*/ 0 w 3512752"/>
              <a:gd name="connsiteY0" fmla="*/ 0 h 1230165"/>
              <a:gd name="connsiteX1" fmla="*/ 550331 w 3512752"/>
              <a:gd name="connsiteY1" fmla="*/ 0 h 1230165"/>
              <a:gd name="connsiteX2" fmla="*/ 1030407 w 3512752"/>
              <a:gd name="connsiteY2" fmla="*/ 0 h 1230165"/>
              <a:gd name="connsiteX3" fmla="*/ 1686121 w 3512752"/>
              <a:gd name="connsiteY3" fmla="*/ 0 h 1230165"/>
              <a:gd name="connsiteX4" fmla="*/ 2236452 w 3512752"/>
              <a:gd name="connsiteY4" fmla="*/ 0 h 1230165"/>
              <a:gd name="connsiteX5" fmla="*/ 2786783 w 3512752"/>
              <a:gd name="connsiteY5" fmla="*/ 0 h 1230165"/>
              <a:gd name="connsiteX6" fmla="*/ 3512752 w 3512752"/>
              <a:gd name="connsiteY6" fmla="*/ 0 h 1230165"/>
              <a:gd name="connsiteX7" fmla="*/ 3512752 w 3512752"/>
              <a:gd name="connsiteY7" fmla="*/ 385452 h 1230165"/>
              <a:gd name="connsiteX8" fmla="*/ 3512752 w 3512752"/>
              <a:gd name="connsiteY8" fmla="*/ 795507 h 1230165"/>
              <a:gd name="connsiteX9" fmla="*/ 3512752 w 3512752"/>
              <a:gd name="connsiteY9" fmla="*/ 1230165 h 1230165"/>
              <a:gd name="connsiteX10" fmla="*/ 2997548 w 3512752"/>
              <a:gd name="connsiteY10" fmla="*/ 1230165 h 1230165"/>
              <a:gd name="connsiteX11" fmla="*/ 2412090 w 3512752"/>
              <a:gd name="connsiteY11" fmla="*/ 1230165 h 1230165"/>
              <a:gd name="connsiteX12" fmla="*/ 1861759 w 3512752"/>
              <a:gd name="connsiteY12" fmla="*/ 1230165 h 1230165"/>
              <a:gd name="connsiteX13" fmla="*/ 1206045 w 3512752"/>
              <a:gd name="connsiteY13" fmla="*/ 1230165 h 1230165"/>
              <a:gd name="connsiteX14" fmla="*/ 550331 w 3512752"/>
              <a:gd name="connsiteY14" fmla="*/ 1230165 h 1230165"/>
              <a:gd name="connsiteX15" fmla="*/ 0 w 3512752"/>
              <a:gd name="connsiteY15" fmla="*/ 1230165 h 1230165"/>
              <a:gd name="connsiteX16" fmla="*/ 0 w 3512752"/>
              <a:gd name="connsiteY16" fmla="*/ 820110 h 1230165"/>
              <a:gd name="connsiteX17" fmla="*/ 0 w 3512752"/>
              <a:gd name="connsiteY17" fmla="*/ 422357 h 1230165"/>
              <a:gd name="connsiteX18" fmla="*/ 0 w 3512752"/>
              <a:gd name="connsiteY18" fmla="*/ 0 h 123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12752" h="1230165" extrusionOk="0">
                <a:moveTo>
                  <a:pt x="0" y="0"/>
                </a:moveTo>
                <a:cubicBezTo>
                  <a:pt x="195744" y="-24303"/>
                  <a:pt x="308037" y="57534"/>
                  <a:pt x="550331" y="0"/>
                </a:cubicBezTo>
                <a:cubicBezTo>
                  <a:pt x="792625" y="-57534"/>
                  <a:pt x="868981" y="30600"/>
                  <a:pt x="1030407" y="0"/>
                </a:cubicBezTo>
                <a:cubicBezTo>
                  <a:pt x="1191833" y="-30600"/>
                  <a:pt x="1432693" y="66757"/>
                  <a:pt x="1686121" y="0"/>
                </a:cubicBezTo>
                <a:cubicBezTo>
                  <a:pt x="1939549" y="-66757"/>
                  <a:pt x="2097179" y="57418"/>
                  <a:pt x="2236452" y="0"/>
                </a:cubicBezTo>
                <a:cubicBezTo>
                  <a:pt x="2375725" y="-57418"/>
                  <a:pt x="2578682" y="43029"/>
                  <a:pt x="2786783" y="0"/>
                </a:cubicBezTo>
                <a:cubicBezTo>
                  <a:pt x="2994884" y="-43029"/>
                  <a:pt x="3338224" y="12602"/>
                  <a:pt x="3512752" y="0"/>
                </a:cubicBezTo>
                <a:cubicBezTo>
                  <a:pt x="3556469" y="125658"/>
                  <a:pt x="3504502" y="194095"/>
                  <a:pt x="3512752" y="385452"/>
                </a:cubicBezTo>
                <a:cubicBezTo>
                  <a:pt x="3521002" y="576809"/>
                  <a:pt x="3505658" y="695107"/>
                  <a:pt x="3512752" y="795507"/>
                </a:cubicBezTo>
                <a:cubicBezTo>
                  <a:pt x="3519846" y="895907"/>
                  <a:pt x="3499752" y="1030207"/>
                  <a:pt x="3512752" y="1230165"/>
                </a:cubicBezTo>
                <a:cubicBezTo>
                  <a:pt x="3268536" y="1236735"/>
                  <a:pt x="3146362" y="1217413"/>
                  <a:pt x="2997548" y="1230165"/>
                </a:cubicBezTo>
                <a:cubicBezTo>
                  <a:pt x="2848734" y="1242917"/>
                  <a:pt x="2647491" y="1210475"/>
                  <a:pt x="2412090" y="1230165"/>
                </a:cubicBezTo>
                <a:cubicBezTo>
                  <a:pt x="2176689" y="1249855"/>
                  <a:pt x="2054122" y="1177424"/>
                  <a:pt x="1861759" y="1230165"/>
                </a:cubicBezTo>
                <a:cubicBezTo>
                  <a:pt x="1669396" y="1282906"/>
                  <a:pt x="1438631" y="1230156"/>
                  <a:pt x="1206045" y="1230165"/>
                </a:cubicBezTo>
                <a:cubicBezTo>
                  <a:pt x="973459" y="1230174"/>
                  <a:pt x="873972" y="1202134"/>
                  <a:pt x="550331" y="1230165"/>
                </a:cubicBezTo>
                <a:cubicBezTo>
                  <a:pt x="226690" y="1258196"/>
                  <a:pt x="233540" y="1211059"/>
                  <a:pt x="0" y="1230165"/>
                </a:cubicBezTo>
                <a:cubicBezTo>
                  <a:pt x="-41240" y="1066042"/>
                  <a:pt x="7009" y="902579"/>
                  <a:pt x="0" y="820110"/>
                </a:cubicBezTo>
                <a:cubicBezTo>
                  <a:pt x="-7009" y="737642"/>
                  <a:pt x="10226" y="539629"/>
                  <a:pt x="0" y="422357"/>
                </a:cubicBezTo>
                <a:cubicBezTo>
                  <a:pt x="-10226" y="305085"/>
                  <a:pt x="25931" y="152548"/>
                  <a:pt x="0" y="0"/>
                </a:cubicBezTo>
                <a:close/>
              </a:path>
            </a:pathLst>
          </a:custGeom>
          <a:noFill/>
          <a:ln w="19050" cmpd="sng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Trusted Certificates Group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- forwardProxyTLSX509CertificatesTrustManagerType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Fixed CA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- forwardProxyTLSCustomTrustX509Certificates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Fixed Private Key &amp; X.509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- </a:t>
            </a:r>
            <a:r>
              <a:rPr lang="en-US" sz="1000" dirty="0" err="1">
                <a:solidFill>
                  <a:schemeClr val="tx1"/>
                </a:solidFill>
              </a:rPr>
              <a:t>forwardProxyPrivateKey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 - </a:t>
            </a:r>
            <a:r>
              <a:rPr lang="en-US" sz="1000" dirty="0" err="1">
                <a:solidFill>
                  <a:schemeClr val="tx1"/>
                </a:solidFill>
              </a:rPr>
              <a:t>forwardProxyCertificateChain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6A9970B-A531-E44A-AD46-7147C89CBD8A}"/>
              </a:ext>
            </a:extLst>
          </p:cNvPr>
          <p:cNvSpPr txBox="1"/>
          <p:nvPr/>
        </p:nvSpPr>
        <p:spPr>
          <a:xfrm>
            <a:off x="14394065" y="2064591"/>
            <a:ext cx="421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TLS for outbound connections (forward proxy TLS)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7AB7D6-D9F4-0840-87F8-B214B24CDDD6}"/>
              </a:ext>
            </a:extLst>
          </p:cNvPr>
          <p:cNvSpPr/>
          <p:nvPr/>
        </p:nvSpPr>
        <p:spPr>
          <a:xfrm>
            <a:off x="7267939" y="2756647"/>
            <a:ext cx="940561" cy="188259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System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Under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Test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or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F6B383-984C-DE47-863D-5BA4684ABB3E}"/>
              </a:ext>
            </a:extLst>
          </p:cNvPr>
          <p:cNvSpPr/>
          <p:nvPr/>
        </p:nvSpPr>
        <p:spPr>
          <a:xfrm>
            <a:off x="12422671" y="2756646"/>
            <a:ext cx="1598009" cy="188258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Mock Server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BB29408-0E5B-6043-80FA-74BBD384BF42}"/>
              </a:ext>
            </a:extLst>
          </p:cNvPr>
          <p:cNvSpPr/>
          <p:nvPr/>
        </p:nvSpPr>
        <p:spPr>
          <a:xfrm>
            <a:off x="18266891" y="2756646"/>
            <a:ext cx="940561" cy="188259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Proxied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799B58-5043-5E4D-A9C5-1D7C529C2F6F}"/>
              </a:ext>
            </a:extLst>
          </p:cNvPr>
          <p:cNvCxnSpPr>
            <a:cxnSpLocks/>
          </p:cNvCxnSpPr>
          <p:nvPr/>
        </p:nvCxnSpPr>
        <p:spPr>
          <a:xfrm>
            <a:off x="14164856" y="3705105"/>
            <a:ext cx="397117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4AB037-C083-5443-A1AA-441B90C651FD}"/>
              </a:ext>
            </a:extLst>
          </p:cNvPr>
          <p:cNvCxnSpPr>
            <a:cxnSpLocks/>
          </p:cNvCxnSpPr>
          <p:nvPr/>
        </p:nvCxnSpPr>
        <p:spPr>
          <a:xfrm>
            <a:off x="8324847" y="3571755"/>
            <a:ext cx="3966901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4257A0-72B6-674C-92D9-F437F5DD7EB3}"/>
              </a:ext>
            </a:extLst>
          </p:cNvPr>
          <p:cNvCxnSpPr>
            <a:cxnSpLocks/>
          </p:cNvCxnSpPr>
          <p:nvPr/>
        </p:nvCxnSpPr>
        <p:spPr>
          <a:xfrm>
            <a:off x="8324847" y="3838455"/>
            <a:ext cx="3966901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6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484922" y="4873880"/>
            <a:ext cx="6313768" cy="1858790"/>
            <a:chOff x="2149801" y="4442817"/>
            <a:chExt cx="6313768" cy="1858790"/>
          </a:xfrm>
        </p:grpSpPr>
        <p:grpSp>
          <p:nvGrpSpPr>
            <p:cNvPr id="2" name="Group 1"/>
            <p:cNvGrpSpPr/>
            <p:nvPr/>
          </p:nvGrpSpPr>
          <p:grpSpPr>
            <a:xfrm>
              <a:off x="2149801" y="4442817"/>
              <a:ext cx="6313768" cy="1654400"/>
              <a:chOff x="2149801" y="4442817"/>
              <a:chExt cx="6313768" cy="1654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49801" y="4442817"/>
                <a:ext cx="6313768" cy="1589277"/>
                <a:chOff x="2149801" y="4125318"/>
                <a:chExt cx="6313768" cy="158927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149801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940870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31939" y="4127132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5022083" y="4343024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231014" y="492086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7523008" y="4726981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7523008" y="4125318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523008" y="5328644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rtlCol="0" anchor="ctr" anchorCtr="0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813152" y="4906382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813152" y="4343024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813152" y="549688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74"/>
              <p:cNvCxnSpPr/>
              <p:nvPr/>
            </p:nvCxnSpPr>
            <p:spPr>
              <a:xfrm rot="16200000" flipH="1">
                <a:off x="4191245" y="4086242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52648" y="602460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Verify Requests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6981" y="493572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Test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D2E7644-B3C6-BF4B-9FF1-A2F2E84FA400}"/>
              </a:ext>
            </a:extLst>
          </p:cNvPr>
          <p:cNvSpPr/>
          <p:nvPr/>
        </p:nvSpPr>
        <p:spPr>
          <a:xfrm>
            <a:off x="9234424" y="2885538"/>
            <a:ext cx="940561" cy="7078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System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Under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CF2EA3-46E7-B74B-9A2D-B668A4A2903A}"/>
              </a:ext>
            </a:extLst>
          </p:cNvPr>
          <p:cNvSpPr/>
          <p:nvPr/>
        </p:nvSpPr>
        <p:spPr>
          <a:xfrm>
            <a:off x="11025493" y="2445725"/>
            <a:ext cx="940561" cy="158746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Mock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9AE29D-DD48-484A-923D-163573B8FEC1}"/>
              </a:ext>
            </a:extLst>
          </p:cNvPr>
          <p:cNvGrpSpPr/>
          <p:nvPr/>
        </p:nvGrpSpPr>
        <p:grpSpPr>
          <a:xfrm>
            <a:off x="10315637" y="2661617"/>
            <a:ext cx="569204" cy="1155678"/>
            <a:chOff x="5118828" y="2246141"/>
            <a:chExt cx="569204" cy="1155678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5F3CAF3-1D91-0D47-A442-AE608355BD23}"/>
                </a:ext>
              </a:extLst>
            </p:cNvPr>
            <p:cNvCxnSpPr/>
            <p:nvPr/>
          </p:nvCxnSpPr>
          <p:spPr>
            <a:xfrm flipV="1">
              <a:off x="5118828" y="2246141"/>
              <a:ext cx="569204" cy="336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ABA5FF-856C-5449-9563-39AEE53A3E2F}"/>
                </a:ext>
              </a:extLst>
            </p:cNvPr>
            <p:cNvCxnSpPr/>
            <p:nvPr/>
          </p:nvCxnSpPr>
          <p:spPr>
            <a:xfrm>
              <a:off x="5118828" y="2811313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531EFF7-F80B-F245-A1F2-AFA2AEC56943}"/>
                </a:ext>
              </a:extLst>
            </p:cNvPr>
            <p:cNvCxnSpPr/>
            <p:nvPr/>
          </p:nvCxnSpPr>
          <p:spPr>
            <a:xfrm>
              <a:off x="5118828" y="3065330"/>
              <a:ext cx="569204" cy="336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569CDC-1C9F-F34B-91EC-39873A951689}"/>
              </a:ext>
            </a:extLst>
          </p:cNvPr>
          <p:cNvCxnSpPr/>
          <p:nvPr/>
        </p:nvCxnSpPr>
        <p:spPr>
          <a:xfrm>
            <a:off x="8524568" y="3239456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7EB875B-BD02-0448-AE8E-162214BF6E4F}"/>
              </a:ext>
            </a:extLst>
          </p:cNvPr>
          <p:cNvSpPr/>
          <p:nvPr/>
        </p:nvSpPr>
        <p:spPr>
          <a:xfrm>
            <a:off x="12816562" y="3045574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6C38C2-FA9F-5D42-846D-F54F8D90AEF8}"/>
              </a:ext>
            </a:extLst>
          </p:cNvPr>
          <p:cNvSpPr/>
          <p:nvPr/>
        </p:nvSpPr>
        <p:spPr>
          <a:xfrm>
            <a:off x="12816562" y="2443911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C9A00-4ABC-B74F-A190-DEBBD242287C}"/>
              </a:ext>
            </a:extLst>
          </p:cNvPr>
          <p:cNvSpPr/>
          <p:nvPr/>
        </p:nvSpPr>
        <p:spPr>
          <a:xfrm>
            <a:off x="12816562" y="3647237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Service 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4A4D3A-28CE-5549-8651-A32106E73596}"/>
              </a:ext>
            </a:extLst>
          </p:cNvPr>
          <p:cNvCxnSpPr/>
          <p:nvPr/>
        </p:nvCxnSpPr>
        <p:spPr>
          <a:xfrm>
            <a:off x="12106706" y="3224975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9604DF-B73E-5142-BC3F-B02FFA1F0288}"/>
              </a:ext>
            </a:extLst>
          </p:cNvPr>
          <p:cNvCxnSpPr/>
          <p:nvPr/>
        </p:nvCxnSpPr>
        <p:spPr>
          <a:xfrm>
            <a:off x="12106706" y="2661617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9B290F-8856-3D41-AB55-6661F5A55D1B}"/>
              </a:ext>
            </a:extLst>
          </p:cNvPr>
          <p:cNvCxnSpPr/>
          <p:nvPr/>
        </p:nvCxnSpPr>
        <p:spPr>
          <a:xfrm>
            <a:off x="12106706" y="3815481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7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973480" y="2948459"/>
            <a:ext cx="3997396" cy="2867691"/>
            <a:chOff x="1903674" y="2827807"/>
            <a:chExt cx="3866269" cy="2867691"/>
          </a:xfrm>
        </p:grpSpPr>
        <p:sp>
          <p:nvSpPr>
            <p:cNvPr id="24" name="Rounded Rectangle 23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7" y="432371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Return Response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6606316" y="4594953"/>
            <a:ext cx="3567666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Response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3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8" y="4323714"/>
            <a:ext cx="1921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Return Response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973480" y="2948459"/>
            <a:ext cx="3997396" cy="2867691"/>
            <a:chOff x="1903674" y="2827807"/>
            <a:chExt cx="3866269" cy="2867691"/>
          </a:xfrm>
        </p:grpSpPr>
        <p:sp>
          <p:nvSpPr>
            <p:cNvPr id="22" name="Rounded Rectangle 21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6606316" y="4594953"/>
            <a:ext cx="3567666" cy="25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Error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822122" y="4292915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7" y="4865976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Return Response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73482" y="2948457"/>
            <a:ext cx="5188241" cy="3167592"/>
            <a:chOff x="1903675" y="2827807"/>
            <a:chExt cx="5001138" cy="3167592"/>
          </a:xfrm>
        </p:grpSpPr>
        <p:sp>
          <p:nvSpPr>
            <p:cNvPr id="120" name="Rounded Rectangle 119"/>
            <p:cNvSpPr/>
            <p:nvPr/>
          </p:nvSpPr>
          <p:spPr>
            <a:xfrm>
              <a:off x="2208475" y="31326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056075" y="29802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5" y="28278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Forward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430199" y="4597467"/>
            <a:ext cx="2150534" cy="1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606316" y="5137215"/>
            <a:ext cx="6974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334649" y="4324816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3. Forward Request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224581" y="30618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072181" y="29094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8919781" y="27570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415900" y="3046929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252222" y="4087202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11356459" y="3378981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23455" y="3377093"/>
            <a:ext cx="19820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18394" y="3100096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7118" y="5195589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Return Response</a:t>
            </a:r>
          </a:p>
        </p:txBody>
      </p:sp>
      <p:cxnSp>
        <p:nvCxnSpPr>
          <p:cNvPr id="88" name="Straight Arrow Connector 87"/>
          <p:cNvCxnSpPr>
            <a:stCxn id="78" idx="2"/>
          </p:cNvCxnSpPr>
          <p:nvPr/>
        </p:nvCxnSpPr>
        <p:spPr>
          <a:xfrm rot="5400000">
            <a:off x="8915214" y="2659541"/>
            <a:ext cx="715526" cy="4899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029647" y="3102088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9125127" y="3378979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75630" y="3848192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51203" y="4021071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3. Send Request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541670" y="4316616"/>
            <a:ext cx="2614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51203" y="4575078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4. Return Response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541670" y="4519815"/>
            <a:ext cx="2614289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4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727" y="356617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1663" y="3291482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Send Verification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21663" y="4121697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/>
              <a:t>. </a:t>
            </a:r>
            <a:r>
              <a:rPr lang="en-US" sz="1200" dirty="0"/>
              <a:t>Return Result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7662580" y="2914941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1173710" y="312226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64564" y="324289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14192" y="3567122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39761" y="327479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Match Request(s)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457229" y="182377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or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Proxy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06729" y="232683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1665" y="2049840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1. Receive Request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9876256" y="232982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12460" y="2060473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2. Record Request</a:t>
            </a:r>
          </a:p>
        </p:txBody>
      </p:sp>
    </p:spTree>
    <p:extLst>
      <p:ext uri="{BB962C8B-B14F-4D97-AF65-F5344CB8AC3E}">
        <p14:creationId xmlns:p14="http://schemas.microsoft.com/office/powerpoint/2010/main" val="197044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727" y="356617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1663" y="3291482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Retrieve Logs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21663" y="4121697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Return Logs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7662580" y="2914941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1173710" y="312226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Logs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64564" y="324289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14192" y="3567122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39761" y="327479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Match Logs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457229" y="182377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or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Proxy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06729" y="232683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14307" y="1665159"/>
            <a:ext cx="171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Receive Request </a:t>
            </a:r>
          </a:p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1. 	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Create Expectation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9876256" y="232982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12460" y="2060473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2. Record Logs</a:t>
            </a:r>
          </a:p>
        </p:txBody>
      </p:sp>
    </p:spTree>
    <p:extLst>
      <p:ext uri="{BB962C8B-B14F-4D97-AF65-F5344CB8AC3E}">
        <p14:creationId xmlns:p14="http://schemas.microsoft.com/office/powerpoint/2010/main" val="33420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7744505" y="3289128"/>
            <a:ext cx="5790290" cy="2694471"/>
            <a:chOff x="479728" y="2443636"/>
            <a:chExt cx="5790290" cy="2694471"/>
          </a:xfrm>
        </p:grpSpPr>
        <p:grpSp>
          <p:nvGrpSpPr>
            <p:cNvPr id="124" name="Group 123"/>
            <p:cNvGrpSpPr/>
            <p:nvPr/>
          </p:nvGrpSpPr>
          <p:grpSpPr>
            <a:xfrm>
              <a:off x="1517666" y="2634833"/>
              <a:ext cx="665277" cy="1184160"/>
              <a:chOff x="3306859" y="459438"/>
              <a:chExt cx="665277" cy="1184160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JS / HTML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2289347" y="2445450"/>
              <a:ext cx="940561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Mock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Server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0560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370560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759627" y="4111795"/>
              <a:ext cx="0" cy="574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479728" y="2880829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080416" y="2445450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29457" y="3045299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Service 1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29457" y="2443636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Web Server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89347" y="4753970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Helvetica"/>
                  <a:cs typeface="Helvetica"/>
                </a:rPr>
                <a:t>Local Debug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Helvetica"/>
                  <a:cs typeface="Helvetica"/>
                </a:rPr>
                <a:t>Service 2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4619601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619601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7744507" y="1151086"/>
            <a:ext cx="3999221" cy="1589277"/>
            <a:chOff x="2275110" y="270214"/>
            <a:chExt cx="3999221" cy="1589277"/>
          </a:xfrm>
        </p:grpSpPr>
        <p:sp>
          <p:nvSpPr>
            <p:cNvPr id="16" name="Rectangle 15"/>
            <p:cNvSpPr/>
            <p:nvPr/>
          </p:nvSpPr>
          <p:spPr>
            <a:xfrm>
              <a:off x="4084729" y="272028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333770" y="270214"/>
              <a:ext cx="940561" cy="1587463"/>
              <a:chOff x="5262900" y="4680223"/>
              <a:chExt cx="940561" cy="158746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262900" y="528188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62900" y="468022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Web Server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62900" y="5883549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23914" y="487920"/>
              <a:ext cx="569204" cy="1153864"/>
              <a:chOff x="4553044" y="4897929"/>
              <a:chExt cx="569204" cy="115386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4553044" y="5461287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553044" y="4897929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53044" y="605179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2275110" y="709221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306859" y="459438"/>
              <a:ext cx="665277" cy="1184160"/>
              <a:chOff x="3306859" y="459438"/>
              <a:chExt cx="665277" cy="118416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JS / HTML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10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545</Words>
  <Application>Microsoft Macintosh PowerPoint</Application>
  <PresentationFormat>Custom</PresentationFormat>
  <Paragraphs>229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36</cp:revision>
  <cp:lastPrinted>2020-07-07T07:26:18Z</cp:lastPrinted>
  <dcterms:created xsi:type="dcterms:W3CDTF">2015-04-17T07:35:59Z</dcterms:created>
  <dcterms:modified xsi:type="dcterms:W3CDTF">2020-07-07T07:31:16Z</dcterms:modified>
</cp:coreProperties>
</file>