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626" r:id="rId3"/>
    <p:sldId id="625" r:id="rId4"/>
    <p:sldId id="627" r:id="rId5"/>
    <p:sldId id="630" r:id="rId6"/>
    <p:sldId id="631" r:id="rId7"/>
    <p:sldId id="632" r:id="rId8"/>
    <p:sldId id="628" r:id="rId9"/>
    <p:sldId id="633" r:id="rId10"/>
    <p:sldId id="62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</a:t>
            </a:r>
            <a:r>
              <a:rPr lang="ru-RU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Уфимский университет науки и технологий</a:t>
            </a:r>
            <a:r>
              <a:rPr lang="ru-RU" sz="1000" dirty="0"/>
              <a:t>» (ФГБОУ ВО «</a:t>
            </a:r>
            <a:r>
              <a:rPr lang="ru-RU" sz="1000" dirty="0" err="1"/>
              <a:t>УУНиТ</a:t>
            </a:r>
            <a:r>
              <a:rPr lang="ru-RU" sz="1000" dirty="0"/>
              <a:t>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12 мая 2023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241BAC3-EEA9-47C3-BF8D-A92404A3A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TextBox 1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5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0C1C2F-A960-B4C2-875A-A8CBB98A0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TextBox 1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0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8548775C-6939-7E46-87E0-F0633FACA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3" name="TextBox 12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6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12 мая 2023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12 мая 2023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2D3FE0B3-61EC-77C8-E955-3C08225E8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D22112E-0211-B8BD-7186-9E9516417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4" name="TextBox 23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5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2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C8352A5B-A507-B403-FB95-04CD30DEC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5" name="TextBox 14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36202FAA-462B-2B94-8564-76BD2604B3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6" name="TextBox 15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7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3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E56487CF-5D1A-6CAB-BC29-B450F6952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6" name="TextBox 15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2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515BE9CD-FB86-DAE1-DCD9-76FF2BE1B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7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4" descr="D:\Ярлыки\3D\Done\УГАТУ\Новая папка\power point\3\pattern.png">
            <a:extLst>
              <a:ext uri="{FF2B5EF4-FFF2-40B4-BE49-F238E27FC236}">
                <a16:creationId xmlns:a16="http://schemas.microsoft.com/office/drawing/2014/main" id="{A5663241-AA1E-4FBC-47F5-16F0153824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8778" y="4724573"/>
            <a:ext cx="1779767" cy="213342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 err="1">
                <a:latin typeface="BwSurco-Bold" pitchFamily="50" charset="-52"/>
              </a:rPr>
              <a:t>УУНиТ</a:t>
            </a:r>
            <a:endParaRPr lang="ru-RU" sz="1420" dirty="0">
              <a:latin typeface="BwSurco-Bold" pitchFamily="50" charset="-52"/>
            </a:endParaRPr>
          </a:p>
        </p:txBody>
      </p:sp>
      <p:pic>
        <p:nvPicPr>
          <p:cNvPr id="16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 userDrawn="1"/>
        </p:nvSpPr>
        <p:spPr>
          <a:xfrm>
            <a:off x="887219" y="742298"/>
            <a:ext cx="908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kern="1200" dirty="0">
                <a:solidFill>
                  <a:schemeClr val="tx1"/>
                </a:solidFill>
                <a:effectLst/>
                <a:latin typeface="BwSurco-Bold"/>
                <a:ea typeface="+mn-ea"/>
                <a:cs typeface="+mn-cs"/>
              </a:rPr>
              <a:t>Уфимский университет науки и технологий</a:t>
            </a:r>
            <a:endParaRPr lang="ru-RU" sz="400" dirty="0">
              <a:latin typeface="BwSurco-Bold"/>
            </a:endParaRPr>
          </a:p>
        </p:txBody>
      </p:sp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4" Type="http://schemas.openxmlformats.org/officeDocument/2006/relationships/video" Target="../media/media2.mp4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929744"/>
            <a:ext cx="9060872" cy="729342"/>
          </a:xfrm>
        </p:spPr>
        <p:txBody>
          <a:bodyPr>
            <a:noAutofit/>
          </a:bodyPr>
          <a:lstStyle/>
          <a:p>
            <a:r>
              <a:rPr lang="ru-RU" dirty="0"/>
              <a:t>Автор: Яковлев О. В., гр. МКН-316</a:t>
            </a:r>
          </a:p>
          <a:p>
            <a:r>
              <a:rPr lang="ru-RU" dirty="0"/>
              <a:t>Научный руководитель</a:t>
            </a:r>
            <a:r>
              <a:rPr lang="ru-RU"/>
              <a:t>: Ямилева А. М., </a:t>
            </a:r>
            <a:r>
              <a:rPr lang="ru-RU" dirty="0"/>
              <a:t>к.ф.-м.н., доцент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кафедра </a:t>
            </a:r>
            <a:r>
              <a:rPr lang="ru-RU" dirty="0" err="1"/>
              <a:t>ВВТиС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12 мая 2023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4" y="2921226"/>
            <a:ext cx="8533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Прямоугольник 12"/>
          <p:cNvSpPr/>
          <p:nvPr/>
        </p:nvSpPr>
        <p:spPr>
          <a:xfrm>
            <a:off x="1795155" y="2221042"/>
            <a:ext cx="8601690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6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В ходе выполнения курсовой работы была изучена литература по теме </a:t>
            </a:r>
            <a:r>
              <a:rPr lang="en-US" dirty="0"/>
              <a:t>“</a:t>
            </a:r>
            <a:r>
              <a:rPr lang="ru-RU" dirty="0"/>
              <a:t>Двухслойная акустическая схема</a:t>
            </a:r>
            <a:r>
              <a:rPr lang="en-US" dirty="0"/>
              <a:t> </a:t>
            </a:r>
            <a:r>
              <a:rPr lang="ru-RU" dirty="0"/>
              <a:t>для задачи распространения волн</a:t>
            </a:r>
            <a:r>
              <a:rPr lang="en-US" dirty="0"/>
              <a:t>”</a:t>
            </a:r>
            <a:r>
              <a:rPr lang="ru-RU" dirty="0"/>
              <a:t>. </a:t>
            </a:r>
            <a:endParaRPr lang="en-US" dirty="0"/>
          </a:p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Далее была разработана программа для численного решения волнового</a:t>
            </a:r>
            <a:r>
              <a:rPr lang="en-US" dirty="0"/>
              <a:t> </a:t>
            </a:r>
            <a:r>
              <a:rPr lang="ru-RU" dirty="0"/>
              <a:t>уравнения в неоднородной среде. </a:t>
            </a:r>
            <a:endParaRPr lang="en-US" dirty="0"/>
          </a:p>
          <a:p>
            <a:pPr eaLnBrk="0" hangingPunct="0">
              <a:spcBef>
                <a:spcPct val="50000"/>
              </a:spcBef>
              <a:defRPr/>
            </a:pPr>
            <a:r>
              <a:rPr lang="ru-RU" dirty="0"/>
              <a:t>Было проанализировано поведение волны на границе сред с неоднородной</a:t>
            </a:r>
            <a:r>
              <a:rPr lang="en-US"/>
              <a:t> </a:t>
            </a:r>
            <a:r>
              <a:rPr lang="ru-RU"/>
              <a:t>акустической </a:t>
            </a:r>
            <a:r>
              <a:rPr lang="ru-RU" dirty="0"/>
              <a:t>плотностью.</a:t>
            </a:r>
            <a:endParaRPr lang="en-US" dirty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ru-RU" altLang="ru-RU" dirty="0">
                <a:latin typeface="Arial" panose="020B0604020202020204" pitchFamily="34" charset="0"/>
              </a:rPr>
              <a:t>Таким образом было изучено распространение акустических волн в неоднородной среде.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Содержимое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Содержимо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Цель исследования – изучение распространения акустических волн в неоднородной среде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Задачи исследования </a:t>
            </a:r>
          </a:p>
          <a:p>
            <a:r>
              <a:rPr lang="ru-RU" dirty="0"/>
              <a:t>Изучить литературу по теме «Двухслойная акустическая схема для задачи распространения волн»</a:t>
            </a:r>
          </a:p>
          <a:p>
            <a:r>
              <a:rPr lang="ru-RU" dirty="0"/>
              <a:t>Разработать программу для численного решения волнового уравнения в неоднородной среде.</a:t>
            </a:r>
          </a:p>
          <a:p>
            <a:r>
              <a:rPr lang="ru-RU" dirty="0"/>
              <a:t>Проанализировать поведение волны на границе сред с разной акустической плотностью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ДУ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27F98A-26D0-461B-AA86-ECD84265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" y="1155852"/>
            <a:ext cx="10972800" cy="49196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Перейдем от исходного ДУЧП 2 порядка к системе ДУЧП 1 порядка 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61EDA9-5338-464D-AEE0-15FE992F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6" y="2150081"/>
            <a:ext cx="37052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927C-4CE7-40BC-8DAF-5FB01F4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2614E-E547-491E-B3F8-3C2E7BE13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B108-A02E-4E19-9044-83C203EC98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97F6AF-03AE-4054-B4B4-B822670B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Конечная разностная схема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AF25FF-7383-497F-A753-26B8E8AB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68" y="3308350"/>
            <a:ext cx="782523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9FD501-E91F-4416-98B2-401BC4A12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82" y="1827472"/>
            <a:ext cx="7398723" cy="10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44908F-F072-43EA-A458-36AD57195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16" y="1781127"/>
            <a:ext cx="5616167" cy="438609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FE-3C8A-47DC-8362-C79F5FF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3577-6A7A-47DC-BF35-048F1DF0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F680-FD51-460D-A95D-9ACB7691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23FD0D-684B-4347-A52A-19761CA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PML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0374E85-8952-4E8B-91EA-CBAF240A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88" y="1141366"/>
            <a:ext cx="2094594" cy="6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A91FE-3C8A-47DC-8362-C79F5FF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3577-6A7A-47DC-BF35-048F1DF0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F680-FD51-460D-A95D-9ACB76916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23FD0D-684B-4347-A52A-19761CA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PML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0374E85-8952-4E8B-91EA-CBAF240A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88" y="1141366"/>
            <a:ext cx="2094594" cy="6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2ECD985-EC68-4497-B316-1466AF14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2" y="2203856"/>
            <a:ext cx="4740275" cy="27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05F181-8599-4E09-87D5-B5D2E84BD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" y="1536700"/>
            <a:ext cx="3784600" cy="3784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F20789-1D62-47B5-82E4-149898F0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60" y="1536700"/>
            <a:ext cx="3784600" cy="3784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E4CA3B-42C7-4638-92A2-7C881D0F6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00" y="1536700"/>
            <a:ext cx="37846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000" dirty="0">
                <a:latin typeface="BwSurco-Bold" pitchFamily="50" charset="-52"/>
              </a:rPr>
              <a:t>Двухслойная акустическая схема для задачи распространения волн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7" name="Picture 9" descr="D:\Ярлыки\3D\Done\УГАТУ\Новая папка\power point\1\arr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5721" y="6096639"/>
            <a:ext cx="225425" cy="195262"/>
          </a:xfrm>
          <a:prstGeom prst="rect">
            <a:avLst/>
          </a:prstGeom>
          <a:noFill/>
        </p:spPr>
      </p:pic>
      <p:pic>
        <p:nvPicPr>
          <p:cNvPr id="2" name="plot">
            <a:hlinkClick r:id="" action="ppaction://media"/>
            <a:extLst>
              <a:ext uri="{FF2B5EF4-FFF2-40B4-BE49-F238E27FC236}">
                <a16:creationId xmlns:a16="http://schemas.microsoft.com/office/drawing/2014/main" id="{64BAE7FA-DB2B-49EC-ACBC-5D337615C1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4187" y="1581505"/>
            <a:ext cx="3694990" cy="3694990"/>
          </a:xfrm>
          <a:prstGeom prst="rect">
            <a:avLst/>
          </a:prstGeom>
        </p:spPr>
      </p:pic>
      <p:pic>
        <p:nvPicPr>
          <p:cNvPr id="4" name="plot_difraction">
            <a:hlinkClick r:id="" action="ppaction://media"/>
            <a:extLst>
              <a:ext uri="{FF2B5EF4-FFF2-40B4-BE49-F238E27FC236}">
                <a16:creationId xmlns:a16="http://schemas.microsoft.com/office/drawing/2014/main" id="{29AE248B-33AF-4FC6-B114-E249E056A6E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489177" y="1581504"/>
            <a:ext cx="3694991" cy="3694991"/>
          </a:xfrm>
          <a:prstGeom prst="rect">
            <a:avLst/>
          </a:prstGeom>
        </p:spPr>
      </p:pic>
      <p:pic>
        <p:nvPicPr>
          <p:cNvPr id="8" name="plot_refraction">
            <a:hlinkClick r:id="" action="ppaction://media"/>
            <a:extLst>
              <a:ext uri="{FF2B5EF4-FFF2-40B4-BE49-F238E27FC236}">
                <a16:creationId xmlns:a16="http://schemas.microsoft.com/office/drawing/2014/main" id="{17800868-CF4C-4BE1-A908-E6A762B02C8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84166" y="1581503"/>
            <a:ext cx="3694992" cy="36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0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912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276</Words>
  <Application>Microsoft Office PowerPoint</Application>
  <PresentationFormat>Widescreen</PresentationFormat>
  <Paragraphs>53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BwSurco-Bold</vt:lpstr>
      <vt:lpstr>BwSurco-Medium</vt:lpstr>
      <vt:lpstr>Calibri</vt:lpstr>
      <vt:lpstr>Cambria Math</vt:lpstr>
      <vt:lpstr>Wingdings</vt:lpstr>
      <vt:lpstr>UGATU_pres</vt:lpstr>
      <vt:lpstr>PowerPoint Presentation</vt:lpstr>
      <vt:lpstr>Постановка задачи</vt:lpstr>
      <vt:lpstr>Цель и задачи</vt:lpstr>
      <vt:lpstr>Система ДУ</vt:lpstr>
      <vt:lpstr>Конечная разностная схема</vt:lpstr>
      <vt:lpstr>PML</vt:lpstr>
      <vt:lpstr>PML</vt:lpstr>
      <vt:lpstr>Результаты</vt:lpstr>
      <vt:lpstr>Результаты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0x1d107</cp:lastModifiedBy>
  <cp:revision>101</cp:revision>
  <dcterms:created xsi:type="dcterms:W3CDTF">2020-06-29T05:54:58Z</dcterms:created>
  <dcterms:modified xsi:type="dcterms:W3CDTF">2023-05-12T08:14:16Z</dcterms:modified>
</cp:coreProperties>
</file>