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6" r:id="rId2"/>
    <p:sldId id="626" r:id="rId3"/>
    <p:sldId id="625" r:id="rId4"/>
    <p:sldId id="627" r:id="rId5"/>
    <p:sldId id="630" r:id="rId6"/>
    <p:sldId id="631" r:id="rId7"/>
    <p:sldId id="632" r:id="rId8"/>
    <p:sldId id="628" r:id="rId9"/>
    <p:sldId id="633" r:id="rId10"/>
    <p:sldId id="634" r:id="rId11"/>
    <p:sldId id="635" r:id="rId12"/>
    <p:sldId id="636" r:id="rId13"/>
    <p:sldId id="637" r:id="rId14"/>
    <p:sldId id="62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оберт" initials="Р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2119"/>
    <a:srgbClr val="007FCA"/>
    <a:srgbClr val="F6B7B4"/>
    <a:srgbClr val="37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60" d="100"/>
          <a:sy n="160" d="100"/>
        </p:scale>
        <p:origin x="-84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B75BE-753D-4B03-B707-A65B895ADEF0}" type="datetimeFigureOut">
              <a:rPr lang="ru-RU" smtClean="0"/>
              <a:pPr/>
              <a:t>18.05.2023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E1538-947F-4623-85F8-46ED91432B6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6D191-139F-4B22-AE70-059F1B63F61C}" type="datetimeFigureOut">
              <a:rPr lang="ru-RU" smtClean="0"/>
              <a:pPr/>
              <a:t>18.05.2023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1EA76-606B-43D3-B0C9-6EE06B1FA1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868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512599" y="1619788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20" dirty="0" err="1">
                <a:latin typeface="BwSurco-Bold" pitchFamily="50" charset="-52"/>
              </a:rPr>
              <a:t>УУНиТ</a:t>
            </a:r>
            <a:endParaRPr lang="ru-RU" sz="1420" dirty="0">
              <a:latin typeface="BwSurco-Bold" pitchFamily="50" charset="-5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381830" y="249750"/>
            <a:ext cx="54283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000" b="1" dirty="0"/>
              <a:t>МИНИСТЕРСТВО НАУКИ И ВЫСШЕГО ОБРАЗОВАНИЯ РОССИЙСКОЙ ФЕДЕРАЦИИ</a:t>
            </a:r>
          </a:p>
        </p:txBody>
      </p:sp>
      <p:pic>
        <p:nvPicPr>
          <p:cNvPr id="11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9769" y="1063625"/>
            <a:ext cx="652462" cy="527050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 userDrawn="1"/>
        </p:nvSpPr>
        <p:spPr>
          <a:xfrm>
            <a:off x="2931886" y="477204"/>
            <a:ext cx="6328228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100"/>
              </a:lnSpc>
            </a:pPr>
            <a:r>
              <a:rPr lang="ru-RU" sz="1000" dirty="0"/>
              <a:t>федеральное государственное бюджетное образовательное учреждение высшего образования </a:t>
            </a:r>
          </a:p>
          <a:p>
            <a:pPr algn="ctr">
              <a:lnSpc>
                <a:spcPts val="1100"/>
              </a:lnSpc>
            </a:pPr>
            <a:r>
              <a:rPr lang="ru-RU" sz="1000" dirty="0"/>
              <a:t>«</a:t>
            </a:r>
            <a:r>
              <a:rPr lang="ru-RU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Times New Roman" panose="02020603050405020304" pitchFamily="18" charset="0"/>
              </a:rPr>
              <a:t>Уфимский университет науки и технологий</a:t>
            </a:r>
            <a:r>
              <a:rPr lang="ru-RU" sz="1000" dirty="0"/>
              <a:t>» (ФГБОУ ВО «</a:t>
            </a:r>
            <a:r>
              <a:rPr lang="ru-RU" sz="1000" dirty="0" err="1"/>
              <a:t>УУНиТ</a:t>
            </a:r>
            <a:r>
              <a:rPr lang="ru-RU" sz="1000" dirty="0"/>
              <a:t>»)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noFill/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BwSurco-Bold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25371" y="3929744"/>
            <a:ext cx="5341258" cy="729342"/>
          </a:xfrm>
          <a:solidFill>
            <a:srgbClr val="007FCA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BwSurco-Medium"/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17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8" name="Дата 3"/>
          <p:cNvSpPr>
            <a:spLocks noGrp="1"/>
          </p:cNvSpPr>
          <p:nvPr>
            <p:ph type="dt" sz="half" idx="2"/>
          </p:nvPr>
        </p:nvSpPr>
        <p:spPr>
          <a:xfrm>
            <a:off x="4831443" y="5195208"/>
            <a:ext cx="2529114" cy="365125"/>
          </a:xfrm>
          <a:prstGeom prst="rect">
            <a:avLst/>
          </a:prstGeom>
          <a:solidFill>
            <a:srgbClr val="D92119"/>
          </a:solidFill>
        </p:spPr>
        <p:txBody>
          <a:bodyPr vert="horz" lIns="104306" tIns="52153" rIns="104306" bIns="52153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  <a:latin typeface="BwSurco-Medium"/>
              </a:defRPr>
            </a:lvl1pPr>
          </a:lstStyle>
          <a:p>
            <a:pPr algn="ctr"/>
            <a:fld id="{FB467A7F-5949-4854-B8C8-B15213D77398}" type="datetime4">
              <a:rPr lang="ru-RU" smtClean="0"/>
              <a:t>18 мая 2023 г.</a:t>
            </a:fld>
            <a:endParaRPr lang="ru-RU" dirty="0"/>
          </a:p>
        </p:txBody>
      </p:sp>
      <p:pic>
        <p:nvPicPr>
          <p:cNvPr id="13" name="Picture 4" descr="D:\Ярлыки\3D\Done\УГАТУ\Новая папка\power point\2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057" y="6191248"/>
            <a:ext cx="9259887" cy="109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12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1103085"/>
            <a:ext cx="4011084" cy="783771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304800"/>
            <a:ext cx="6815667" cy="5821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886857"/>
            <a:ext cx="4011084" cy="423930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Овал 7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569029" y="267608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9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4024" y="913147"/>
            <a:ext cx="1920875" cy="66675"/>
          </a:xfrm>
          <a:prstGeom prst="rect">
            <a:avLst/>
          </a:prstGeom>
          <a:noFill/>
        </p:spPr>
      </p:pic>
      <p:sp>
        <p:nvSpPr>
          <p:cNvPr id="20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6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E241BAC3-EEA9-47C3-BF8D-A92404A3A6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4" name="TextBox 13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 err="1">
                <a:latin typeface="BwSurco-Bold" pitchFamily="50" charset="-52"/>
              </a:rPr>
              <a:t>УУНиТ</a:t>
            </a:r>
            <a:endParaRPr lang="ru-RU" sz="1420" dirty="0">
              <a:latin typeface="BwSurco-Bold" pitchFamily="50" charset="-52"/>
            </a:endParaRPr>
          </a:p>
        </p:txBody>
      </p:sp>
      <p:pic>
        <p:nvPicPr>
          <p:cNvPr id="15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 userDrawn="1"/>
        </p:nvSpPr>
        <p:spPr>
          <a:xfrm>
            <a:off x="887219" y="742298"/>
            <a:ext cx="908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kern="1200" dirty="0">
                <a:solidFill>
                  <a:schemeClr val="tx1"/>
                </a:solidFill>
                <a:effectLst/>
                <a:latin typeface="BwSurco-Bold"/>
                <a:ea typeface="+mn-ea"/>
                <a:cs typeface="+mn-cs"/>
              </a:rPr>
              <a:t>Уфимский университет науки и технологий</a:t>
            </a:r>
            <a:endParaRPr lang="ru-RU" sz="400" dirty="0">
              <a:latin typeface="BwSurco-Bold"/>
            </a:endParaRPr>
          </a:p>
        </p:txBody>
      </p:sp>
    </p:spTree>
    <p:extLst>
      <p:ext uri="{BB962C8B-B14F-4D97-AF65-F5344CB8AC3E}">
        <p14:creationId xmlns:p14="http://schemas.microsoft.com/office/powerpoint/2010/main" val="198217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solidFill>
            <a:srgbClr val="D92119"/>
          </a:solidFill>
        </p:spPr>
        <p:txBody>
          <a:bodyPr anchor="ctr">
            <a:normAutofit/>
          </a:bodyPr>
          <a:lstStyle>
            <a:lvl1pPr algn="l">
              <a:defRPr sz="2800" b="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Овал 7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6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7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0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2D0C1C2F-A960-B4C2-875A-A8CBB98A00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4" name="TextBox 13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 err="1">
                <a:latin typeface="BwSurco-Bold" pitchFamily="50" charset="-52"/>
              </a:rPr>
              <a:t>УУНиТ</a:t>
            </a:r>
            <a:endParaRPr lang="ru-RU" sz="1420" dirty="0">
              <a:latin typeface="BwSurco-Bold" pitchFamily="50" charset="-52"/>
            </a:endParaRPr>
          </a:p>
        </p:txBody>
      </p:sp>
      <p:pic>
        <p:nvPicPr>
          <p:cNvPr id="19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 userDrawn="1"/>
        </p:nvSpPr>
        <p:spPr>
          <a:xfrm>
            <a:off x="887219" y="742298"/>
            <a:ext cx="908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kern="1200" dirty="0">
                <a:solidFill>
                  <a:schemeClr val="tx1"/>
                </a:solidFill>
                <a:effectLst/>
                <a:latin typeface="BwSurco-Bold"/>
                <a:ea typeface="+mn-ea"/>
                <a:cs typeface="+mn-cs"/>
              </a:rPr>
              <a:t>Уфимский университет науки и технологий</a:t>
            </a:r>
            <a:endParaRPr lang="ru-RU" sz="400" dirty="0">
              <a:latin typeface="BwSurco-Bold"/>
            </a:endParaRPr>
          </a:p>
        </p:txBody>
      </p:sp>
    </p:spTree>
    <p:extLst>
      <p:ext uri="{BB962C8B-B14F-4D97-AF65-F5344CB8AC3E}">
        <p14:creationId xmlns:p14="http://schemas.microsoft.com/office/powerpoint/2010/main" val="532523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Овал 6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6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7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0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8548775C-6939-7E46-87E0-F0633FACA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3" name="TextBox 12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 err="1">
                <a:latin typeface="BwSurco-Bold" pitchFamily="50" charset="-52"/>
              </a:rPr>
              <a:t>УУНиТ</a:t>
            </a:r>
            <a:endParaRPr lang="ru-RU" sz="1420" dirty="0">
              <a:latin typeface="BwSurco-Bold" pitchFamily="50" charset="-52"/>
            </a:endParaRPr>
          </a:p>
        </p:txBody>
      </p:sp>
      <p:pic>
        <p:nvPicPr>
          <p:cNvPr id="19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 userDrawn="1"/>
        </p:nvSpPr>
        <p:spPr>
          <a:xfrm>
            <a:off x="887219" y="742298"/>
            <a:ext cx="908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kern="1200" dirty="0">
                <a:solidFill>
                  <a:schemeClr val="tx1"/>
                </a:solidFill>
                <a:effectLst/>
                <a:latin typeface="BwSurco-Bold"/>
                <a:ea typeface="+mn-ea"/>
                <a:cs typeface="+mn-cs"/>
              </a:rPr>
              <a:t>Уфимский университет науки и технологий</a:t>
            </a:r>
            <a:endParaRPr lang="ru-RU" sz="400" dirty="0">
              <a:latin typeface="BwSurco-Bold"/>
            </a:endParaRPr>
          </a:p>
        </p:txBody>
      </p:sp>
    </p:spTree>
    <p:extLst>
      <p:ext uri="{BB962C8B-B14F-4D97-AF65-F5344CB8AC3E}">
        <p14:creationId xmlns:p14="http://schemas.microsoft.com/office/powerpoint/2010/main" val="224504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1" y="274639"/>
            <a:ext cx="2743200" cy="5851525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Овал 6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4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2" name="Picture 4" descr="D:\Ярлыки\3D\Done\УГАТУ\Новая папка\power point\2\lin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6057" y="6191248"/>
            <a:ext cx="9259887" cy="109537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 err="1">
                <a:latin typeface="BwSurco-Bold" pitchFamily="50" charset="-52"/>
              </a:rPr>
              <a:t>УУНиТ</a:t>
            </a:r>
            <a:endParaRPr lang="ru-RU" sz="1420" dirty="0">
              <a:latin typeface="BwSurco-Bold" pitchFamily="50" charset="-52"/>
            </a:endParaRPr>
          </a:p>
        </p:txBody>
      </p:sp>
      <p:pic>
        <p:nvPicPr>
          <p:cNvPr id="16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 userDrawn="1"/>
        </p:nvSpPr>
        <p:spPr>
          <a:xfrm>
            <a:off x="887219" y="742298"/>
            <a:ext cx="908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kern="1200" dirty="0">
                <a:solidFill>
                  <a:schemeClr val="tx1"/>
                </a:solidFill>
                <a:effectLst/>
                <a:latin typeface="BwSurco-Bold"/>
                <a:ea typeface="+mn-ea"/>
                <a:cs typeface="+mn-cs"/>
              </a:rPr>
              <a:t>Уфимский университет науки и технологий</a:t>
            </a:r>
            <a:endParaRPr lang="ru-RU" sz="400" dirty="0">
              <a:latin typeface="BwSurco-Bold"/>
            </a:endParaRPr>
          </a:p>
        </p:txBody>
      </p:sp>
    </p:spTree>
    <p:extLst>
      <p:ext uri="{BB962C8B-B14F-4D97-AF65-F5344CB8AC3E}">
        <p14:creationId xmlns:p14="http://schemas.microsoft.com/office/powerpoint/2010/main" val="20747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1981200" y="6318249"/>
            <a:ext cx="2743200" cy="365125"/>
          </a:xfrm>
          <a:prstGeom prst="rect">
            <a:avLst/>
          </a:prstGeom>
        </p:spPr>
        <p:txBody>
          <a:bodyPr/>
          <a:lstStyle/>
          <a:p>
            <a:fld id="{F2B7EB73-7176-4271-9714-0B25053C4BA8}" type="datetime4">
              <a:rPr lang="ru-RU" smtClean="0"/>
              <a:t>18 мая 2023 г.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144000" y="6324600"/>
            <a:ext cx="2743200" cy="365125"/>
          </a:xfrm>
          <a:prstGeom prst="rect">
            <a:avLst/>
          </a:prstGeom>
        </p:spPr>
        <p:txBody>
          <a:bodyPr/>
          <a:lstStyle/>
          <a:p>
            <a:fld id="{FFC8B6B2-9B5E-4C1A-B26C-5DA62E3A42D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34108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981200" y="6318249"/>
            <a:ext cx="2743200" cy="365125"/>
          </a:xfrm>
          <a:prstGeom prst="rect">
            <a:avLst/>
          </a:prstGeom>
        </p:spPr>
        <p:txBody>
          <a:bodyPr/>
          <a:lstStyle/>
          <a:p>
            <a:fld id="{E11097F8-8D08-4B7D-8715-7976DCD155FE}" type="datetime4">
              <a:rPr lang="ru-RU" smtClean="0"/>
              <a:t>18 мая 2023 г.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44000" y="6324600"/>
            <a:ext cx="2743200" cy="365125"/>
          </a:xfrm>
          <a:prstGeom prst="rect">
            <a:avLst/>
          </a:prstGeom>
        </p:spPr>
        <p:txBody>
          <a:bodyPr/>
          <a:lstStyle/>
          <a:p>
            <a:fld id="{FFC8B6B2-9B5E-4C1A-B26C-5DA62E3A42D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12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 err="1">
                <a:latin typeface="BwSurco-Bold" pitchFamily="50" charset="-52"/>
              </a:rPr>
              <a:t>УУНиТ</a:t>
            </a:r>
            <a:endParaRPr lang="ru-RU" sz="1420" dirty="0">
              <a:latin typeface="BwSurco-Bold" pitchFamily="50" charset="-52"/>
            </a:endParaRPr>
          </a:p>
        </p:txBody>
      </p:sp>
      <p:pic>
        <p:nvPicPr>
          <p:cNvPr id="12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887219" y="742298"/>
            <a:ext cx="908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kern="1200" dirty="0">
                <a:solidFill>
                  <a:schemeClr val="tx1"/>
                </a:solidFill>
                <a:effectLst/>
                <a:latin typeface="BwSurco-Bold"/>
                <a:ea typeface="+mn-ea"/>
                <a:cs typeface="+mn-cs"/>
              </a:rPr>
              <a:t>Уфимский университет науки и технологий</a:t>
            </a:r>
            <a:endParaRPr lang="ru-RU" sz="400" dirty="0">
              <a:latin typeface="BwSurco-Bold"/>
            </a:endParaRPr>
          </a:p>
        </p:txBody>
      </p:sp>
      <p:pic>
        <p:nvPicPr>
          <p:cNvPr id="14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6" name="Овал 15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18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2D3FE0B3-61EC-77C8-E955-3C08225E8A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73959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81200"/>
            <a:ext cx="10972800" cy="4144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4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6" name="Овал 15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4"/>
          </p:nvPr>
        </p:nvSpPr>
        <p:spPr>
          <a:xfrm>
            <a:off x="609601" y="1255713"/>
            <a:ext cx="5386917" cy="639762"/>
          </a:xfrm>
          <a:solidFill>
            <a:srgbClr val="D92119"/>
          </a:solidFill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BwSurco-Medium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2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3D22112E-0211-B8BD-7186-9E9516417E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4" name="TextBox 23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 err="1">
                <a:latin typeface="BwSurco-Bold" pitchFamily="50" charset="-52"/>
              </a:rPr>
              <a:t>УУНиТ</a:t>
            </a:r>
            <a:endParaRPr lang="ru-RU" sz="1420" dirty="0">
              <a:latin typeface="BwSurco-Bold" pitchFamily="50" charset="-52"/>
            </a:endParaRPr>
          </a:p>
        </p:txBody>
      </p:sp>
      <p:pic>
        <p:nvPicPr>
          <p:cNvPr id="25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 userDrawn="1"/>
        </p:nvSpPr>
        <p:spPr>
          <a:xfrm>
            <a:off x="887219" y="742298"/>
            <a:ext cx="908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kern="1200" dirty="0">
                <a:solidFill>
                  <a:schemeClr val="tx1"/>
                </a:solidFill>
                <a:effectLst/>
                <a:latin typeface="BwSurco-Bold"/>
                <a:ea typeface="+mn-ea"/>
                <a:cs typeface="+mn-cs"/>
              </a:rPr>
              <a:t>Уфимский университет науки и технологий</a:t>
            </a:r>
            <a:endParaRPr lang="ru-RU" sz="400" dirty="0">
              <a:latin typeface="BwSurco-Bold"/>
            </a:endParaRPr>
          </a:p>
        </p:txBody>
      </p:sp>
    </p:spTree>
    <p:extLst>
      <p:ext uri="{BB962C8B-B14F-4D97-AF65-F5344CB8AC3E}">
        <p14:creationId xmlns:p14="http://schemas.microsoft.com/office/powerpoint/2010/main" val="173959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4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6" name="Овал 15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4"/>
          </p:nvPr>
        </p:nvSpPr>
        <p:spPr>
          <a:xfrm>
            <a:off x="609601" y="1255713"/>
            <a:ext cx="5386917" cy="639762"/>
          </a:xfrm>
          <a:solidFill>
            <a:srgbClr val="D92119"/>
          </a:solidFill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BwSurco-Medium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2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C8352A5B-A507-B403-FB95-04CD30DECC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5" name="TextBox 14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 err="1">
                <a:latin typeface="BwSurco-Bold" pitchFamily="50" charset="-52"/>
              </a:rPr>
              <a:t>УУНиТ</a:t>
            </a:r>
            <a:endParaRPr lang="ru-RU" sz="1420" dirty="0">
              <a:latin typeface="BwSurco-Bold" pitchFamily="50" charset="-52"/>
            </a:endParaRPr>
          </a:p>
        </p:txBody>
      </p:sp>
      <p:pic>
        <p:nvPicPr>
          <p:cNvPr id="20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 userDrawn="1"/>
        </p:nvSpPr>
        <p:spPr>
          <a:xfrm>
            <a:off x="887219" y="742298"/>
            <a:ext cx="908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kern="1200" dirty="0">
                <a:solidFill>
                  <a:schemeClr val="tx1"/>
                </a:solidFill>
                <a:effectLst/>
                <a:latin typeface="BwSurco-Bold"/>
                <a:ea typeface="+mn-ea"/>
                <a:cs typeface="+mn-cs"/>
              </a:rPr>
              <a:t>Уфимский университет науки и технологий</a:t>
            </a:r>
            <a:endParaRPr lang="ru-RU" sz="400" dirty="0">
              <a:latin typeface="BwSurco-Bold"/>
            </a:endParaRPr>
          </a:p>
        </p:txBody>
      </p:sp>
    </p:spTree>
    <p:extLst>
      <p:ext uri="{BB962C8B-B14F-4D97-AF65-F5344CB8AC3E}">
        <p14:creationId xmlns:p14="http://schemas.microsoft.com/office/powerpoint/2010/main" val="173959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7598" y="3556003"/>
            <a:ext cx="10363200" cy="682170"/>
          </a:xfrm>
        </p:spPr>
        <p:txBody>
          <a:bodyPr anchor="ctr">
            <a:normAutofit/>
          </a:bodyPr>
          <a:lstStyle>
            <a:lvl1pPr algn="l">
              <a:defRPr sz="2800" b="1" cap="all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77599" y="4271059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9" name="Овал 8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pic>
        <p:nvPicPr>
          <p:cNvPr id="11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2629" y="0"/>
            <a:ext cx="2409371" cy="288814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pic>
        <p:nvPicPr>
          <p:cNvPr id="12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4514" y="0"/>
            <a:ext cx="2409371" cy="288814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4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0" name="Picture 4" descr="D:\Ярлыки\3D\Done\УГАТУ\Новая папка\power point\2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057" y="6191248"/>
            <a:ext cx="9259887" cy="109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850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Овал 9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2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21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22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3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18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36202FAA-462B-2B94-8564-76BD2604B3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6" name="TextBox 15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 err="1">
                <a:latin typeface="BwSurco-Bold" pitchFamily="50" charset="-52"/>
              </a:rPr>
              <a:t>УУНиТ</a:t>
            </a:r>
            <a:endParaRPr lang="ru-RU" sz="1420" dirty="0">
              <a:latin typeface="BwSurco-Bold" pitchFamily="50" charset="-52"/>
            </a:endParaRPr>
          </a:p>
        </p:txBody>
      </p:sp>
      <p:pic>
        <p:nvPicPr>
          <p:cNvPr id="17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887219" y="742298"/>
            <a:ext cx="908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kern="1200" dirty="0">
                <a:solidFill>
                  <a:schemeClr val="tx1"/>
                </a:solidFill>
                <a:effectLst/>
                <a:latin typeface="BwSurco-Bold"/>
                <a:ea typeface="+mn-ea"/>
                <a:cs typeface="+mn-cs"/>
              </a:rPr>
              <a:t>Уфимский университет науки и технологий</a:t>
            </a:r>
            <a:endParaRPr lang="ru-RU" sz="400" dirty="0">
              <a:latin typeface="BwSurco-Bold"/>
            </a:endParaRPr>
          </a:p>
        </p:txBody>
      </p:sp>
    </p:spTree>
    <p:extLst>
      <p:ext uri="{BB962C8B-B14F-4D97-AF65-F5344CB8AC3E}">
        <p14:creationId xmlns:p14="http://schemas.microsoft.com/office/powerpoint/2010/main" val="224949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  <a:solidFill>
            <a:srgbClr val="D92119"/>
          </a:solidFill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BwSurco-Medium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solidFill>
            <a:srgbClr val="D92119"/>
          </a:solidFill>
        </p:spPr>
        <p:txBody>
          <a:bodyPr anchor="ctr"/>
          <a:lstStyle>
            <a:lvl1pPr marL="0" indent="0">
              <a:buNone/>
              <a:defRPr sz="2700" b="0">
                <a:solidFill>
                  <a:schemeClr val="bg1"/>
                </a:solidFill>
                <a:latin typeface="BwSurco-Medium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Овал 9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/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8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9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0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3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E56487CF-5D1A-6CAB-BC29-B450F69528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6" name="TextBox 15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 err="1">
                <a:latin typeface="BwSurco-Bold" pitchFamily="50" charset="-52"/>
              </a:rPr>
              <a:t>УУНиТ</a:t>
            </a:r>
            <a:endParaRPr lang="ru-RU" sz="1420" dirty="0">
              <a:latin typeface="BwSurco-Bold" pitchFamily="50" charset="-52"/>
            </a:endParaRPr>
          </a:p>
        </p:txBody>
      </p:sp>
      <p:pic>
        <p:nvPicPr>
          <p:cNvPr id="22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 userDrawn="1"/>
        </p:nvSpPr>
        <p:spPr>
          <a:xfrm>
            <a:off x="887219" y="742298"/>
            <a:ext cx="908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kern="1200" dirty="0">
                <a:solidFill>
                  <a:schemeClr val="tx1"/>
                </a:solidFill>
                <a:effectLst/>
                <a:latin typeface="BwSurco-Bold"/>
                <a:ea typeface="+mn-ea"/>
                <a:cs typeface="+mn-cs"/>
              </a:rPr>
              <a:t>Уфимский университет науки и технологий</a:t>
            </a:r>
            <a:endParaRPr lang="ru-RU" sz="400" dirty="0">
              <a:latin typeface="BwSurco-Bold"/>
            </a:endParaRPr>
          </a:p>
        </p:txBody>
      </p:sp>
    </p:spTree>
    <p:extLst>
      <p:ext uri="{BB962C8B-B14F-4D97-AF65-F5344CB8AC3E}">
        <p14:creationId xmlns:p14="http://schemas.microsoft.com/office/powerpoint/2010/main" val="31614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Овал 5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4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5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6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8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515BE9CD-FB86-DAE1-DCD9-76FF2BE1B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2" name="TextBox 11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 err="1">
                <a:latin typeface="BwSurco-Bold" pitchFamily="50" charset="-52"/>
              </a:rPr>
              <a:t>УУНиТ</a:t>
            </a:r>
            <a:endParaRPr lang="ru-RU" sz="1420" dirty="0">
              <a:latin typeface="BwSurco-Bold" pitchFamily="50" charset="-52"/>
            </a:endParaRPr>
          </a:p>
        </p:txBody>
      </p:sp>
      <p:pic>
        <p:nvPicPr>
          <p:cNvPr id="17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887219" y="742298"/>
            <a:ext cx="908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kern="1200" dirty="0">
                <a:solidFill>
                  <a:schemeClr val="tx1"/>
                </a:solidFill>
                <a:effectLst/>
                <a:latin typeface="BwSurco-Bold"/>
                <a:ea typeface="+mn-ea"/>
                <a:cs typeface="+mn-cs"/>
              </a:rPr>
              <a:t>Уфимский университет науки и технологий</a:t>
            </a:r>
            <a:endParaRPr lang="ru-RU" sz="400" dirty="0">
              <a:latin typeface="BwSurco-Bold"/>
            </a:endParaRPr>
          </a:p>
        </p:txBody>
      </p:sp>
    </p:spTree>
    <p:extLst>
      <p:ext uri="{BB962C8B-B14F-4D97-AF65-F5344CB8AC3E}">
        <p14:creationId xmlns:p14="http://schemas.microsoft.com/office/powerpoint/2010/main" val="119512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2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3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4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5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7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A5663241-AA1E-4FBC-47F5-16F0153824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1" name="TextBox 10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 err="1">
                <a:latin typeface="BwSurco-Bold" pitchFamily="50" charset="-52"/>
              </a:rPr>
              <a:t>УУНиТ</a:t>
            </a:r>
            <a:endParaRPr lang="ru-RU" sz="1420" dirty="0">
              <a:latin typeface="BwSurco-Bold" pitchFamily="50" charset="-52"/>
            </a:endParaRPr>
          </a:p>
        </p:txBody>
      </p:sp>
      <p:pic>
        <p:nvPicPr>
          <p:cNvPr id="16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 userDrawn="1"/>
        </p:nvSpPr>
        <p:spPr>
          <a:xfrm>
            <a:off x="887219" y="742298"/>
            <a:ext cx="908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kern="1200" dirty="0">
                <a:solidFill>
                  <a:schemeClr val="tx1"/>
                </a:solidFill>
                <a:effectLst/>
                <a:latin typeface="BwSurco-Bold"/>
                <a:ea typeface="+mn-ea"/>
                <a:cs typeface="+mn-cs"/>
              </a:rPr>
              <a:t>Уфимский университет науки и технологий</a:t>
            </a:r>
            <a:endParaRPr lang="ru-RU" sz="400" dirty="0">
              <a:latin typeface="BwSurco-Bold"/>
            </a:endParaRPr>
          </a:p>
        </p:txBody>
      </p:sp>
    </p:spTree>
    <p:extLst>
      <p:ext uri="{BB962C8B-B14F-4D97-AF65-F5344CB8AC3E}">
        <p14:creationId xmlns:p14="http://schemas.microsoft.com/office/powerpoint/2010/main" val="320034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817561"/>
          </a:xfrm>
          <a:prstGeom prst="rect">
            <a:avLst/>
          </a:prstGeom>
          <a:solidFill>
            <a:srgbClr val="007FCA"/>
          </a:solidFill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206500"/>
            <a:ext cx="10972800" cy="4919663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44600" y="6356351"/>
            <a:ext cx="9486899" cy="365125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48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709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10" r:id="rId14"/>
    <p:sldLayoutId id="2147483711" r:id="rId15"/>
  </p:sldLayoutIdLst>
  <p:hf hdr="0"/>
  <p:txStyles>
    <p:titleStyle>
      <a:lvl1pPr algn="ctr" defTabSz="1043056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BwSurco-Bold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Clr>
          <a:srgbClr val="007FC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Clr>
          <a:srgbClr val="D92119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Clr>
          <a:srgbClr val="007FCA"/>
        </a:buClr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Clr>
          <a:srgbClr val="D92119"/>
        </a:buClr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Clr>
          <a:srgbClr val="007FCA"/>
        </a:buClr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media" Target="../media/media2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5" Type="http://schemas.microsoft.com/office/2007/relationships/media" Target="../media/media3.mp4"/><Relationship Id="rId4" Type="http://schemas.openxmlformats.org/officeDocument/2006/relationships/video" Target="../media/media2.mp4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65564" y="3929744"/>
            <a:ext cx="9060872" cy="729342"/>
          </a:xfrm>
        </p:spPr>
        <p:txBody>
          <a:bodyPr>
            <a:noAutofit/>
          </a:bodyPr>
          <a:lstStyle/>
          <a:p>
            <a:r>
              <a:rPr lang="ru-RU" dirty="0"/>
              <a:t>Автор: Яковлев О. В., гр. МКН-316</a:t>
            </a:r>
          </a:p>
          <a:p>
            <a:r>
              <a:rPr lang="ru-RU" dirty="0"/>
              <a:t>Научный руководитель: Ямилева А. М</a:t>
            </a:r>
            <a:r>
              <a:rPr lang="ru-RU"/>
              <a:t>., доцент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кафедра </a:t>
            </a:r>
            <a:r>
              <a:rPr lang="ru-RU" dirty="0" err="1"/>
              <a:t>ВВТиС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83E8057E-7318-41D0-B0C5-381EF015AB51}" type="datetime4">
              <a:rPr lang="ru-RU" smtClean="0"/>
              <a:t>18 мая 2023 г.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829364" y="2921226"/>
            <a:ext cx="8533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BwSurco-Bold" pitchFamily="50" charset="-52"/>
              </a:rPr>
              <a:t>Двухслойная акустическая схема для задачи распространения волн</a:t>
            </a:r>
          </a:p>
        </p:txBody>
      </p:sp>
      <p:sp>
        <p:nvSpPr>
          <p:cNvPr id="7" name="Прямоугольник 12"/>
          <p:cNvSpPr/>
          <p:nvPr/>
        </p:nvSpPr>
        <p:spPr>
          <a:xfrm>
            <a:off x="1795155" y="2221042"/>
            <a:ext cx="8601690" cy="252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100"/>
              </a:lnSpc>
            </a:pPr>
            <a:r>
              <a:rPr lang="ru-RU" sz="1600" dirty="0"/>
              <a:t>Курсовая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210317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000" dirty="0">
                <a:latin typeface="BwSurco-Bold" pitchFamily="50" charset="-52"/>
              </a:rPr>
              <a:t>Двухслойная акустическая схема для задачи распространения волн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Результаты</a:t>
            </a:r>
          </a:p>
        </p:txBody>
      </p:sp>
      <p:pic>
        <p:nvPicPr>
          <p:cNvPr id="7" name="Picture 9" descr="D:\Ярлыки\3D\Done\УГАТУ\Новая папка\power point\1\arr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5721" y="6096639"/>
            <a:ext cx="225425" cy="195262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3296DC-107B-47E5-865A-688A6389C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176" y="1470176"/>
            <a:ext cx="3917647" cy="3917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8E56C8-9F4A-4CEC-BA91-DF7D9DAF272E}"/>
                  </a:ext>
                </a:extLst>
              </p:cNvPr>
              <p:cNvSpPr txBox="1"/>
              <p:nvPr/>
            </p:nvSpPr>
            <p:spPr>
              <a:xfrm>
                <a:off x="5649402" y="5673871"/>
                <a:ext cx="89319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8E56C8-9F4A-4CEC-BA91-DF7D9DAF2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402" y="5673871"/>
                <a:ext cx="893193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96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000" dirty="0">
                <a:latin typeface="BwSurco-Bold" pitchFamily="50" charset="-52"/>
              </a:rPr>
              <a:t>Двухслойная акустическая схема для задачи распространения волн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Результаты</a:t>
            </a:r>
          </a:p>
        </p:txBody>
      </p:sp>
      <p:pic>
        <p:nvPicPr>
          <p:cNvPr id="7" name="Picture 9" descr="D:\Ярлыки\3D\Done\УГАТУ\Новая папка\power point\1\arr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5721" y="6096639"/>
            <a:ext cx="225425" cy="195262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84895E-908E-41AB-A7BB-E0ABB75CB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88" y="1499918"/>
            <a:ext cx="5172797" cy="3858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933D33-6919-47F0-ABE2-08499710A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517" y="1605829"/>
            <a:ext cx="5239481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84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000" dirty="0">
                <a:latin typeface="BwSurco-Bold" pitchFamily="50" charset="-52"/>
              </a:rPr>
              <a:t>Двухслойная акустическая схема для задачи распространения волн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Результаты</a:t>
            </a:r>
          </a:p>
        </p:txBody>
      </p:sp>
      <p:pic>
        <p:nvPicPr>
          <p:cNvPr id="7" name="Picture 9" descr="D:\Ярлыки\3D\Done\УГАТУ\Новая папка\power point\1\arr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5721" y="6096639"/>
            <a:ext cx="225425" cy="195262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84895E-908E-41AB-A7BB-E0ABB75CB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88" y="1499918"/>
            <a:ext cx="5172797" cy="3858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933D33-6919-47F0-ABE2-08499710A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517" y="1605829"/>
            <a:ext cx="5239481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1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000" dirty="0">
                <a:latin typeface="BwSurco-Bold" pitchFamily="50" charset="-52"/>
              </a:rPr>
              <a:t>Двухслойная акустическая схема для задачи распространения волн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Результаты</a:t>
            </a:r>
          </a:p>
        </p:txBody>
      </p:sp>
      <p:pic>
        <p:nvPicPr>
          <p:cNvPr id="7" name="Picture 9" descr="D:\Ярлыки\3D\Done\УГАТУ\Новая папка\power point\1\arr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5721" y="6096639"/>
            <a:ext cx="225425" cy="195262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96A620-FA41-427E-8A79-0FBDA493C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54" y="1776182"/>
            <a:ext cx="5315692" cy="33056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1CB4F9-9960-4DE6-A215-89881F03D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012" y="1752366"/>
            <a:ext cx="5620534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09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ru-RU" dirty="0"/>
              <a:t>В ходе выполнения курсовой работы была изучена литература по теме </a:t>
            </a:r>
            <a:r>
              <a:rPr lang="en-US" dirty="0"/>
              <a:t>“</a:t>
            </a:r>
            <a:r>
              <a:rPr lang="ru-RU" dirty="0"/>
              <a:t>Двухслойная акустическая схема</a:t>
            </a:r>
            <a:r>
              <a:rPr lang="en-US" dirty="0"/>
              <a:t> </a:t>
            </a:r>
            <a:r>
              <a:rPr lang="ru-RU" dirty="0"/>
              <a:t>для задачи распространения волн</a:t>
            </a:r>
            <a:r>
              <a:rPr lang="en-US" dirty="0"/>
              <a:t>”</a:t>
            </a:r>
            <a:r>
              <a:rPr lang="ru-RU" dirty="0"/>
              <a:t>. </a:t>
            </a:r>
            <a:endParaRPr lang="en-US" dirty="0"/>
          </a:p>
          <a:p>
            <a:pPr eaLnBrk="0" hangingPunct="0">
              <a:spcBef>
                <a:spcPct val="50000"/>
              </a:spcBef>
              <a:defRPr/>
            </a:pPr>
            <a:r>
              <a:rPr lang="ru-RU" dirty="0"/>
              <a:t>Далее была разработана программа для численного решения волнового</a:t>
            </a:r>
            <a:r>
              <a:rPr lang="en-US" dirty="0"/>
              <a:t> </a:t>
            </a:r>
            <a:r>
              <a:rPr lang="ru-RU" dirty="0"/>
              <a:t>уравнения в неоднородной среде. </a:t>
            </a:r>
            <a:endParaRPr lang="en-US" dirty="0"/>
          </a:p>
          <a:p>
            <a:pPr eaLnBrk="0" hangingPunct="0">
              <a:spcBef>
                <a:spcPct val="50000"/>
              </a:spcBef>
              <a:defRPr/>
            </a:pPr>
            <a:r>
              <a:rPr lang="ru-RU" dirty="0"/>
              <a:t>Было проанализировано поведение волны на границе сред с неоднородной</a:t>
            </a:r>
            <a:r>
              <a:rPr lang="en-US"/>
              <a:t> </a:t>
            </a:r>
            <a:r>
              <a:rPr lang="ru-RU"/>
              <a:t>акустической </a:t>
            </a:r>
            <a:r>
              <a:rPr lang="ru-RU" dirty="0"/>
              <a:t>плотностью.</a:t>
            </a:r>
            <a:endParaRPr lang="en-US" dirty="0"/>
          </a:p>
          <a:p>
            <a:pPr marL="0" indent="0" eaLnBrk="0" hangingPunct="0">
              <a:spcBef>
                <a:spcPct val="50000"/>
              </a:spcBef>
              <a:buNone/>
              <a:defRPr/>
            </a:pPr>
            <a:r>
              <a:rPr lang="ru-RU" altLang="ru-RU" dirty="0">
                <a:latin typeface="Arial" panose="020B0604020202020204" pitchFamily="34" charset="0"/>
              </a:rPr>
              <a:t>Таким образом было изучено распространение акустических волн в неоднородной среде.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000" dirty="0">
                <a:latin typeface="BwSurco-Bold" pitchFamily="50" charset="-52"/>
              </a:rPr>
              <a:t>Двухслойная акустическая схема для задачи распространения волн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Содержимое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Содержимое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000" dirty="0">
                <a:latin typeface="BwSurco-Bold" pitchFamily="50" charset="-52"/>
              </a:rPr>
              <a:t>Двухслойная акустическая схема для задачи распространения волн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Постановка задачи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dirty="0"/>
              <a:t>Цель исследования – изучение распространения акустических волн в неоднородной среде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Задачи исследования </a:t>
            </a:r>
          </a:p>
          <a:p>
            <a:r>
              <a:rPr lang="ru-RU" dirty="0"/>
              <a:t>Изучить литературу по теме «Двухслойная акустическая схема для задачи распространения волн»</a:t>
            </a:r>
          </a:p>
          <a:p>
            <a:r>
              <a:rPr lang="ru-RU" dirty="0"/>
              <a:t>Разработать программу для численного решения волнового уравнения в неоднородной среде.</a:t>
            </a:r>
          </a:p>
          <a:p>
            <a:r>
              <a:rPr lang="ru-RU" dirty="0"/>
              <a:t>Проанализировать поведение волны на границе сред с разной акустической плотностью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000" dirty="0">
                <a:latin typeface="BwSurco-Bold" pitchFamily="50" charset="-52"/>
              </a:rPr>
              <a:t>Двухслойная акустическая схема для задачи распространения волн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и задачи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000" dirty="0">
                <a:latin typeface="BwSurco-Bold" pitchFamily="50" charset="-52"/>
              </a:rPr>
              <a:t>Двухслойная акустическая схема для задачи распространения волн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Система ДУ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627F98A-26D0-461B-AA86-ECD842655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99" y="1155852"/>
            <a:ext cx="10972800" cy="49196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Перейдем от исходного ДУЧП 2 порядка к системе ДУЧП 1 порядка </a:t>
            </a:r>
            <a:endParaRPr lang="en-GB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261EDA9-5338-464D-AEE0-15FE992FE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486" y="2150081"/>
            <a:ext cx="370522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0927C-4CE7-40BC-8DAF-5FB01F4C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000" dirty="0">
                <a:latin typeface="BwSurco-Bold" pitchFamily="50" charset="-52"/>
              </a:rPr>
              <a:t>Двухслойная акустическая схема для задачи распространения волн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2614E-E547-491E-B3F8-3C2E7BE13E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BB108-A02E-4E19-9044-83C203EC98F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F97F6AF-03AE-4054-B4B4-B822670B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Конечная разностная схема</a:t>
            </a:r>
            <a:endParaRPr lang="en-GB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DAF25FF-7383-497F-A753-26B8E8AB6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68" y="3308350"/>
            <a:ext cx="7825237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29FD501-E91F-4416-98B2-401BC4A122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82" y="1827472"/>
            <a:ext cx="7398723" cy="10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60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44908F-F072-43EA-A458-36AD57195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916" y="1781127"/>
            <a:ext cx="5616167" cy="4386094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A91FE-3C8A-47DC-8362-C79F5FF4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000" dirty="0">
                <a:latin typeface="BwSurco-Bold" pitchFamily="50" charset="-52"/>
              </a:rPr>
              <a:t>Двухслойная акустическая схема для задачи распространения волн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83577-6A7A-47DC-BF35-048F1DF06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BF680-FD51-460D-A95D-9ACB76916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423FD0D-684B-4347-A52A-19761CA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PML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D0374E85-8952-4E8B-91EA-CBAF240A3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88" y="1141366"/>
            <a:ext cx="2094594" cy="63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74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A91FE-3C8A-47DC-8362-C79F5FF4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000" dirty="0">
                <a:latin typeface="BwSurco-Bold" pitchFamily="50" charset="-52"/>
              </a:rPr>
              <a:t>Двухслойная акустическая схема для задачи распространения волн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83577-6A7A-47DC-BF35-048F1DF06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BF680-FD51-460D-A95D-9ACB76916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423FD0D-684B-4347-A52A-19761CA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PML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D0374E85-8952-4E8B-91EA-CBAF240A3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88" y="1141366"/>
            <a:ext cx="2094594" cy="63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2ECD985-EC68-4497-B316-1466AF147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862" y="2203856"/>
            <a:ext cx="4740275" cy="272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1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000" dirty="0">
                <a:latin typeface="BwSurco-Bold" pitchFamily="50" charset="-52"/>
              </a:rPr>
              <a:t>Двухслойная акустическая схема для задачи распространения волн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Результаты</a:t>
            </a:r>
          </a:p>
        </p:txBody>
      </p:sp>
      <p:pic>
        <p:nvPicPr>
          <p:cNvPr id="7" name="Picture 9" descr="D:\Ярлыки\3D\Done\УГАТУ\Новая папка\power point\1\arr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5721" y="6096639"/>
            <a:ext cx="225425" cy="195262"/>
          </a:xfrm>
          <a:prstGeom prst="rect">
            <a:avLst/>
          </a:prstGeom>
          <a:noFill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05F181-8599-4E09-87D5-B5D2E84BD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0" y="1536700"/>
            <a:ext cx="3784600" cy="3784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F20789-1D62-47B5-82E4-149898F01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560" y="1536700"/>
            <a:ext cx="3784600" cy="3784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0E4CA3B-42C7-4638-92A2-7C881D0F62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700" y="1536700"/>
            <a:ext cx="3784600" cy="3784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000" dirty="0">
                <a:latin typeface="BwSurco-Bold" pitchFamily="50" charset="-52"/>
              </a:rPr>
              <a:t>Двухслойная акустическая схема для задачи распространения волн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Результаты</a:t>
            </a:r>
          </a:p>
        </p:txBody>
      </p:sp>
      <p:pic>
        <p:nvPicPr>
          <p:cNvPr id="7" name="Picture 9" descr="D:\Ярлыки\3D\Done\УГАТУ\Новая папка\power point\1\arrow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25721" y="6096639"/>
            <a:ext cx="225425" cy="195262"/>
          </a:xfrm>
          <a:prstGeom prst="rect">
            <a:avLst/>
          </a:prstGeom>
          <a:noFill/>
        </p:spPr>
      </p:pic>
      <p:pic>
        <p:nvPicPr>
          <p:cNvPr id="2" name="plot">
            <a:hlinkClick r:id="" action="ppaction://media"/>
            <a:extLst>
              <a:ext uri="{FF2B5EF4-FFF2-40B4-BE49-F238E27FC236}">
                <a16:creationId xmlns:a16="http://schemas.microsoft.com/office/drawing/2014/main" id="{64BAE7FA-DB2B-49EC-ACBC-5D337615C17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94187" y="1581505"/>
            <a:ext cx="3694990" cy="3694990"/>
          </a:xfrm>
          <a:prstGeom prst="rect">
            <a:avLst/>
          </a:prstGeom>
        </p:spPr>
      </p:pic>
      <p:pic>
        <p:nvPicPr>
          <p:cNvPr id="4" name="plot_difraction">
            <a:hlinkClick r:id="" action="ppaction://media"/>
            <a:extLst>
              <a:ext uri="{FF2B5EF4-FFF2-40B4-BE49-F238E27FC236}">
                <a16:creationId xmlns:a16="http://schemas.microsoft.com/office/drawing/2014/main" id="{29AE248B-33AF-4FC6-B114-E249E056A6E6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489177" y="1581504"/>
            <a:ext cx="3694991" cy="3694991"/>
          </a:xfrm>
          <a:prstGeom prst="rect">
            <a:avLst/>
          </a:prstGeom>
        </p:spPr>
      </p:pic>
      <p:pic>
        <p:nvPicPr>
          <p:cNvPr id="8" name="plot_refraction">
            <a:hlinkClick r:id="" action="ppaction://media"/>
            <a:extLst>
              <a:ext uri="{FF2B5EF4-FFF2-40B4-BE49-F238E27FC236}">
                <a16:creationId xmlns:a16="http://schemas.microsoft.com/office/drawing/2014/main" id="{17800868-CF4C-4BE1-A908-E6A762B02C87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184166" y="1581503"/>
            <a:ext cx="3694992" cy="369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12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904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912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GATU_pres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307</Words>
  <Application>Microsoft Office PowerPoint</Application>
  <PresentationFormat>Widescreen</PresentationFormat>
  <Paragraphs>66</Paragraphs>
  <Slides>14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BwSurco-Bold</vt:lpstr>
      <vt:lpstr>BwSurco-Medium</vt:lpstr>
      <vt:lpstr>Calibri</vt:lpstr>
      <vt:lpstr>Cambria Math</vt:lpstr>
      <vt:lpstr>Wingdings</vt:lpstr>
      <vt:lpstr>UGATU_pres</vt:lpstr>
      <vt:lpstr>PowerPoint Presentation</vt:lpstr>
      <vt:lpstr>Постановка задачи</vt:lpstr>
      <vt:lpstr>Цель и задачи</vt:lpstr>
      <vt:lpstr>Система ДУ</vt:lpstr>
      <vt:lpstr>Конечная разностная схема</vt:lpstr>
      <vt:lpstr>PML</vt:lpstr>
      <vt:lpstr>PML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Коллекции. Генераторы коллекций</dc:title>
  <dc:creator>Erihie</dc:creator>
  <cp:lastModifiedBy>0x1d107</cp:lastModifiedBy>
  <cp:revision>104</cp:revision>
  <dcterms:created xsi:type="dcterms:W3CDTF">2020-06-29T05:54:58Z</dcterms:created>
  <dcterms:modified xsi:type="dcterms:W3CDTF">2023-05-18T14:24:34Z</dcterms:modified>
</cp:coreProperties>
</file>