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0" r:id="rId5"/>
    <p:sldId id="259" r:id="rId6"/>
    <p:sldId id="263" r:id="rId7"/>
    <p:sldId id="262" r:id="rId8"/>
    <p:sldId id="261" r:id="rId9"/>
    <p:sldId id="264" r:id="rId10"/>
    <p:sldId id="265" r:id="rId11"/>
    <p:sldId id="266" r:id="rId12"/>
    <p:sldId id="267" r:id="rId13"/>
    <p:sldId id="268" r:id="rId14"/>
    <p:sldId id="269" r:id="rId15"/>
    <p:sldId id="270" r:id="rId16"/>
    <p:sldId id="271" r:id="rId17"/>
    <p:sldId id="272" r:id="rId18"/>
    <p:sldId id="284"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73" d="100"/>
          <a:sy n="73" d="100"/>
        </p:scale>
        <p:origin x="78" y="3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17CC-ADE7-4386-A38F-B8E6739CC7A8}" type="datetimeFigureOut">
              <a:rPr lang="zh-CN" altLang="en-US" smtClean="0"/>
              <a:t>2022/12/16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23F14-3A67-491D-8DBB-76D781AA2902}" type="slidenum">
              <a:rPr lang="zh-CN" altLang="en-US" smtClean="0"/>
              <a:t>‹#›</a:t>
            </a:fld>
            <a:endParaRPr lang="zh-CN" altLang="en-US"/>
          </a:p>
        </p:txBody>
      </p:sp>
    </p:spTree>
    <p:extLst>
      <p:ext uri="{BB962C8B-B14F-4D97-AF65-F5344CB8AC3E}">
        <p14:creationId xmlns:p14="http://schemas.microsoft.com/office/powerpoint/2010/main" val="3003288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sng" dirty="0"/>
              <a:t>是否为四个，如果不是，输出错误提示，并将</a:t>
            </a:r>
            <a:r>
              <a:rPr lang="en-US" altLang="zh-CN" sz="1200" u="sng" dirty="0"/>
              <a:t>flag</a:t>
            </a:r>
            <a:r>
              <a:rPr lang="zh-CN" altLang="en-US" sz="1200" u="sng" dirty="0"/>
              <a:t>置为</a:t>
            </a:r>
            <a:r>
              <a:rPr lang="en-US" altLang="zh-CN" sz="1200" u="sng" dirty="0"/>
              <a:t>1.</a:t>
            </a:r>
          </a:p>
          <a:p>
            <a:r>
              <a:rPr lang="zh-CN" altLang="en-US" sz="1200" u="sng" dirty="0"/>
              <a:t>第一个参数必须为（数字类型的）用户自定义变量；第二，第三个参数不能为字符串和字符串类型的用户自定义变量，必须为整数且第二个参数必须小于第三个参数；第四个参数不能为字符串和字符串类型的用户自定义变量以上条件均需满足，如有一个或多个不满足均输出错误提示，并将</a:t>
            </a:r>
            <a:r>
              <a:rPr lang="en-US" altLang="zh-CN" sz="1200" u="sng" dirty="0"/>
              <a:t>flag</a:t>
            </a:r>
            <a:r>
              <a:rPr lang="zh-CN" altLang="en-US" sz="1200" u="sng" dirty="0"/>
              <a:t>置为</a:t>
            </a:r>
            <a:r>
              <a:rPr lang="en-US" altLang="zh-CN" sz="1200" u="sng" dirty="0"/>
              <a:t>1</a:t>
            </a:r>
          </a:p>
          <a:p>
            <a:endParaRPr lang="en-US" altLang="zh-CN" sz="1200" u="sng" dirty="0"/>
          </a:p>
          <a:p>
            <a:endParaRPr lang="en-US" altLang="zh-CN" sz="1200" u="sng" dirty="0"/>
          </a:p>
        </p:txBody>
      </p:sp>
      <p:sp>
        <p:nvSpPr>
          <p:cNvPr id="4" name="灯片编号占位符 3"/>
          <p:cNvSpPr>
            <a:spLocks noGrp="1"/>
          </p:cNvSpPr>
          <p:nvPr>
            <p:ph type="sldNum" sz="quarter" idx="10"/>
          </p:nvPr>
        </p:nvSpPr>
        <p:spPr/>
        <p:txBody>
          <a:bodyPr/>
          <a:lstStyle/>
          <a:p>
            <a:fld id="{B569ECEE-1283-4551-B434-B2685B05D509}" type="slidenum">
              <a:rPr lang="zh-CN" altLang="en-US" smtClean="0"/>
              <a:t>32</a:t>
            </a:fld>
            <a:endParaRPr lang="zh-CN" altLang="en-US"/>
          </a:p>
        </p:txBody>
      </p:sp>
    </p:spTree>
    <p:extLst>
      <p:ext uri="{BB962C8B-B14F-4D97-AF65-F5344CB8AC3E}">
        <p14:creationId xmlns:p14="http://schemas.microsoft.com/office/powerpoint/2010/main" val="3527857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err="1">
                <a:solidFill>
                  <a:schemeClr val="accent5"/>
                </a:solidFill>
                <a:latin typeface="新宋体"/>
                <a:ea typeface="新宋体"/>
              </a:rPr>
              <a:t>sum_state</a:t>
            </a:r>
            <a:r>
              <a:rPr lang="en-US" altLang="zh-CN" dirty="0" err="1">
                <a:solidFill>
                  <a:srgbClr val="000000"/>
                </a:solidFill>
                <a:latin typeface="新宋体"/>
                <a:ea typeface="新宋体"/>
              </a:rPr>
              <a:t>.</a:t>
            </a:r>
            <a:r>
              <a:rPr lang="en-US" altLang="zh-CN" dirty="0" err="1">
                <a:solidFill>
                  <a:schemeClr val="accent4">
                    <a:lumMod val="40000"/>
                    <a:lumOff val="60000"/>
                  </a:schemeClr>
                </a:solidFill>
                <a:latin typeface="新宋体"/>
                <a:ea typeface="新宋体"/>
              </a:rPr>
              <a:t>top</a:t>
            </a:r>
            <a:r>
              <a:rPr lang="en-US" altLang="zh-CN" dirty="0">
                <a:solidFill>
                  <a:srgbClr val="000000"/>
                </a:solidFill>
                <a:latin typeface="新宋体"/>
                <a:ea typeface="新宋体"/>
              </a:rPr>
              <a:t>()</a:t>
            </a:r>
            <a:r>
              <a:rPr lang="zh-CN" altLang="en-US" dirty="0">
                <a:solidFill>
                  <a:srgbClr val="000000"/>
                </a:solidFill>
                <a:latin typeface="新宋体"/>
                <a:ea typeface="新宋体"/>
              </a:rPr>
              <a:t>判断求和进行的步骤。</a:t>
            </a:r>
            <a:endParaRPr lang="en-US" altLang="zh-CN" dirty="0">
              <a:solidFill>
                <a:srgbClr val="000000"/>
              </a:solidFill>
              <a:latin typeface="新宋体"/>
              <a:ea typeface="新宋体"/>
            </a:endParaRPr>
          </a:p>
          <a:p>
            <a:r>
              <a:rPr lang="zh-CN" altLang="en-US" dirty="0">
                <a:solidFill>
                  <a:srgbClr val="000000"/>
                </a:solidFill>
                <a:latin typeface="新宋体"/>
                <a:ea typeface="新宋体"/>
              </a:rPr>
              <a:t>求和开始，</a:t>
            </a:r>
            <a:endParaRPr lang="en-US" altLang="zh-CN" dirty="0">
              <a:solidFill>
                <a:srgbClr val="000000"/>
              </a:solidFill>
              <a:latin typeface="新宋体"/>
              <a:ea typeface="新宋体"/>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新宋体"/>
              <a:ea typeface="新宋体"/>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新宋体"/>
                <a:ea typeface="新宋体"/>
              </a:rPr>
              <a:t>将第二个参数的值赋给第一个参数，然后</a:t>
            </a:r>
            <a:r>
              <a:rPr lang="zh-CN" altLang="en-US" dirty="0"/>
              <a:t>清空求和状态标记，</a:t>
            </a:r>
            <a:r>
              <a:rPr lang="zh-CN" altLang="en-US" dirty="0">
                <a:solidFill>
                  <a:srgbClr val="000000"/>
                </a:solidFill>
                <a:latin typeface="新宋体"/>
                <a:ea typeface="新宋体"/>
              </a:rPr>
              <a:t>更新状态，使条件满足求和步骤二，</a:t>
            </a:r>
            <a:endParaRPr lang="en-US" altLang="zh-CN" dirty="0">
              <a:solidFill>
                <a:srgbClr val="000000"/>
              </a:solidFill>
              <a:latin typeface="新宋体"/>
              <a:ea typeface="新宋体"/>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新宋体"/>
                <a:ea typeface="新宋体"/>
              </a:rPr>
              <a:t>将之前的求和结果存给</a:t>
            </a:r>
            <a:r>
              <a:rPr lang="en-US" altLang="zh-CN" dirty="0" err="1">
                <a:solidFill>
                  <a:srgbClr val="000000"/>
                </a:solidFill>
                <a:latin typeface="新宋体"/>
                <a:ea typeface="新宋体"/>
              </a:rPr>
              <a:t>tc</a:t>
            </a:r>
            <a:r>
              <a:rPr lang="zh-CN" altLang="en-US" dirty="0">
                <a:solidFill>
                  <a:srgbClr val="000000"/>
                </a:solidFill>
                <a:latin typeface="新宋体"/>
                <a:ea typeface="新宋体"/>
              </a:rPr>
              <a:t>，将</a:t>
            </a:r>
            <a:r>
              <a:rPr lang="en-US" altLang="zh-CN" dirty="0" err="1">
                <a:solidFill>
                  <a:srgbClr val="000000"/>
                </a:solidFill>
                <a:latin typeface="新宋体"/>
                <a:ea typeface="新宋体"/>
              </a:rPr>
              <a:t>tc</a:t>
            </a:r>
            <a:r>
              <a:rPr lang="zh-CN" altLang="en-US" dirty="0">
                <a:solidFill>
                  <a:srgbClr val="000000"/>
                </a:solidFill>
                <a:latin typeface="新宋体"/>
                <a:ea typeface="新宋体"/>
              </a:rPr>
              <a:t>加第四个参数，</a:t>
            </a:r>
            <a:endParaRPr lang="en-US" altLang="zh-CN" dirty="0">
              <a:solidFill>
                <a:srgbClr val="000000"/>
              </a:solidFill>
              <a:latin typeface="新宋体"/>
              <a:ea typeface="新宋体"/>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000000"/>
                </a:solidFill>
                <a:latin typeface="新宋体"/>
                <a:ea typeface="新宋体"/>
              </a:rPr>
              <a:t>如果达到求和上限，</a:t>
            </a:r>
            <a:r>
              <a:rPr lang="zh-CN" altLang="en-US" dirty="0"/>
              <a:t>清空求和状态标记、循环位置标记，清空存储输入的四个参数的数组</a:t>
            </a:r>
            <a:r>
              <a:rPr lang="en-US" altLang="zh-CN" dirty="0"/>
              <a:t>a</a:t>
            </a:r>
            <a:r>
              <a:rPr lang="zh-CN" altLang="en-US" dirty="0"/>
              <a:t>，返回结果；如果未达到，求和变量加一，进入下一次循环，直到求和结束。</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新宋体"/>
              <a:ea typeface="新宋体"/>
            </a:endParaRPr>
          </a:p>
          <a:p>
            <a:endParaRPr lang="zh-CN" altLang="en-US" dirty="0"/>
          </a:p>
        </p:txBody>
      </p:sp>
      <p:sp>
        <p:nvSpPr>
          <p:cNvPr id="4" name="灯片编号占位符 3"/>
          <p:cNvSpPr>
            <a:spLocks noGrp="1"/>
          </p:cNvSpPr>
          <p:nvPr>
            <p:ph type="sldNum" sz="quarter" idx="10"/>
          </p:nvPr>
        </p:nvSpPr>
        <p:spPr/>
        <p:txBody>
          <a:bodyPr/>
          <a:lstStyle/>
          <a:p>
            <a:fld id="{B569ECEE-1283-4551-B434-B2685B05D509}" type="slidenum">
              <a:rPr lang="zh-CN" altLang="en-US" smtClean="0"/>
              <a:t>33</a:t>
            </a:fld>
            <a:endParaRPr lang="zh-CN" altLang="en-US"/>
          </a:p>
        </p:txBody>
      </p:sp>
    </p:spTree>
    <p:extLst>
      <p:ext uri="{BB962C8B-B14F-4D97-AF65-F5344CB8AC3E}">
        <p14:creationId xmlns:p14="http://schemas.microsoft.com/office/powerpoint/2010/main" val="156910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sng" dirty="0"/>
              <a:t>是否为四个，如果不是，输出错误提示，并将</a:t>
            </a:r>
            <a:r>
              <a:rPr lang="en-US" altLang="zh-CN" sz="1200" u="sng" dirty="0"/>
              <a:t>flag</a:t>
            </a:r>
            <a:r>
              <a:rPr lang="zh-CN" altLang="en-US" sz="1200" u="sng" dirty="0"/>
              <a:t>置为</a:t>
            </a:r>
            <a:r>
              <a:rPr lang="en-US" altLang="zh-CN" sz="1200" u="sng" dirty="0"/>
              <a:t>1.</a:t>
            </a:r>
          </a:p>
          <a:p>
            <a:r>
              <a:rPr lang="zh-CN" altLang="en-US" sz="1200" u="sng" dirty="0"/>
              <a:t>第一个参数必须为（数字类型的）用户自定义变量；第二，第三个参数不能为字符串和字符串类型的用户自定义变量，必须为整数且第二个参数必须小于第三个参数；第四个参数不能为字符串和字符串类型的用户自定义变量以上条件均需满足，如有一个或多个不满足均输出错误提示，并将</a:t>
            </a:r>
            <a:r>
              <a:rPr lang="en-US" altLang="zh-CN" sz="1200" u="sng" dirty="0"/>
              <a:t>flag</a:t>
            </a:r>
            <a:r>
              <a:rPr lang="zh-CN" altLang="en-US" sz="1200" u="sng" dirty="0"/>
              <a:t>置为</a:t>
            </a:r>
            <a:r>
              <a:rPr lang="en-US" altLang="zh-CN" sz="1200" u="sng" dirty="0"/>
              <a:t>1</a:t>
            </a:r>
          </a:p>
          <a:p>
            <a:endParaRPr lang="zh-CN" altLang="en-US" dirty="0"/>
          </a:p>
        </p:txBody>
      </p:sp>
      <p:sp>
        <p:nvSpPr>
          <p:cNvPr id="4" name="灯片编号占位符 3"/>
          <p:cNvSpPr>
            <a:spLocks noGrp="1"/>
          </p:cNvSpPr>
          <p:nvPr>
            <p:ph type="sldNum" sz="quarter" idx="10"/>
          </p:nvPr>
        </p:nvSpPr>
        <p:spPr/>
        <p:txBody>
          <a:bodyPr/>
          <a:lstStyle/>
          <a:p>
            <a:fld id="{B569ECEE-1283-4551-B434-B2685B05D509}" type="slidenum">
              <a:rPr lang="zh-CN" altLang="en-US" smtClean="0"/>
              <a:t>35</a:t>
            </a:fld>
            <a:endParaRPr lang="zh-CN" altLang="en-US"/>
          </a:p>
        </p:txBody>
      </p:sp>
    </p:spTree>
    <p:extLst>
      <p:ext uri="{BB962C8B-B14F-4D97-AF65-F5344CB8AC3E}">
        <p14:creationId xmlns:p14="http://schemas.microsoft.com/office/powerpoint/2010/main" val="3145027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mn-lt"/>
                <a:ea typeface="+mn-ea"/>
                <a:cs typeface="+mn-cs"/>
              </a:rPr>
              <a:t>用</a:t>
            </a:r>
            <a:r>
              <a:rPr kumimoji="0" lang="en-US" altLang="zh-CN" sz="1200" b="0" i="0" u="none" strike="noStrike" kern="1200" cap="none" spc="0" normalizeH="0" baseline="0" noProof="0" dirty="0" err="1">
                <a:ln>
                  <a:noFill/>
                </a:ln>
                <a:solidFill>
                  <a:srgbClr val="4BACC6"/>
                </a:solidFill>
                <a:effectLst/>
                <a:uLnTx/>
                <a:uFillTx/>
                <a:latin typeface="新宋体"/>
                <a:ea typeface="新宋体"/>
                <a:cs typeface="+mn-cs"/>
              </a:rPr>
              <a:t>sum_state</a:t>
            </a:r>
            <a:r>
              <a:rPr kumimoji="0" lang="en-US" altLang="zh-CN" sz="1200" b="0" i="0" u="none" strike="noStrike" kern="1200" cap="none" spc="0" normalizeH="0" baseline="0" noProof="0" dirty="0" err="1">
                <a:ln>
                  <a:noFill/>
                </a:ln>
                <a:solidFill>
                  <a:srgbClr val="000000"/>
                </a:solidFill>
                <a:effectLst/>
                <a:uLnTx/>
                <a:uFillTx/>
                <a:latin typeface="新宋体"/>
                <a:ea typeface="新宋体"/>
                <a:cs typeface="+mn-cs"/>
              </a:rPr>
              <a:t>.</a:t>
            </a:r>
            <a:r>
              <a:rPr kumimoji="0" lang="en-US" altLang="zh-CN" sz="1200" b="0" i="0" u="none" strike="noStrike" kern="1200" cap="none" spc="0" normalizeH="0" baseline="0" noProof="0" dirty="0" err="1">
                <a:ln>
                  <a:noFill/>
                </a:ln>
                <a:solidFill>
                  <a:srgbClr val="8064A2">
                    <a:lumMod val="40000"/>
                    <a:lumOff val="60000"/>
                  </a:srgbClr>
                </a:solidFill>
                <a:effectLst/>
                <a:uLnTx/>
                <a:uFillTx/>
                <a:latin typeface="新宋体"/>
                <a:ea typeface="新宋体"/>
                <a:cs typeface="+mn-cs"/>
              </a:rPr>
              <a:t>top</a:t>
            </a:r>
            <a:r>
              <a:rPr kumimoji="0" lang="en-US" altLang="zh-CN" sz="1200" b="0" i="0" u="none" strike="noStrike" kern="1200" cap="none" spc="0" normalizeH="0" baseline="0" noProof="0" dirty="0">
                <a:ln>
                  <a:noFill/>
                </a:ln>
                <a:solidFill>
                  <a:srgbClr val="000000"/>
                </a:solidFill>
                <a:effectLst/>
                <a:uLnTx/>
                <a:uFillTx/>
                <a:latin typeface="新宋体"/>
                <a:ea typeface="新宋体"/>
                <a:cs typeface="+mn-cs"/>
              </a:rPr>
              <a:t>()</a:t>
            </a:r>
            <a:r>
              <a:rPr kumimoji="0" lang="zh-CN" altLang="en-US" sz="1200" b="0" i="0" u="none" strike="noStrike" kern="1200" cap="none" spc="0" normalizeH="0" baseline="0" noProof="0" dirty="0">
                <a:ln>
                  <a:noFill/>
                </a:ln>
                <a:solidFill>
                  <a:srgbClr val="000000"/>
                </a:solidFill>
                <a:effectLst/>
                <a:uLnTx/>
                <a:uFillTx/>
                <a:latin typeface="新宋体"/>
                <a:ea typeface="新宋体"/>
                <a:cs typeface="+mn-cs"/>
              </a:rPr>
              <a:t>判断求和进行的步骤。</a:t>
            </a:r>
            <a:endParaRPr kumimoji="0" lang="en-US" altLang="zh-CN" sz="1200" b="0" i="0" u="none" strike="noStrike" kern="1200" cap="none" spc="0" normalizeH="0" baseline="0" noProof="0" dirty="0">
              <a:ln>
                <a:noFill/>
              </a:ln>
              <a:solidFill>
                <a:srgbClr val="000000"/>
              </a:solidFill>
              <a:effectLst/>
              <a:uLnTx/>
              <a:uFillTx/>
              <a:latin typeface="新宋体"/>
              <a:ea typeface="新宋体"/>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新宋体"/>
                <a:ea typeface="新宋体"/>
                <a:cs typeface="+mn-cs"/>
              </a:rPr>
              <a:t>求和开始，</a:t>
            </a:r>
            <a:endParaRPr kumimoji="0" lang="en-US" altLang="zh-CN" sz="1200" b="0" i="0" u="none" strike="noStrike" kern="1200" cap="none" spc="0" normalizeH="0" baseline="0" noProof="0" dirty="0">
              <a:ln>
                <a:noFill/>
              </a:ln>
              <a:solidFill>
                <a:srgbClr val="000000"/>
              </a:solidFill>
              <a:effectLst/>
              <a:uLnTx/>
              <a:uFillTx/>
              <a:latin typeface="新宋体"/>
              <a:ea typeface="新宋体"/>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新宋体"/>
              <a:ea typeface="新宋体"/>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新宋体"/>
                <a:ea typeface="新宋体"/>
                <a:cs typeface="+mn-cs"/>
              </a:rPr>
              <a:t>将第二个参数的值赋给第一个参数，然后</a:t>
            </a:r>
            <a:r>
              <a:rPr kumimoji="0" lang="zh-CN" altLang="en-US" sz="1200" b="0" i="0" u="none" strike="noStrike" kern="1200" cap="none" spc="0" normalizeH="0" baseline="0" noProof="0" dirty="0">
                <a:ln>
                  <a:noFill/>
                </a:ln>
                <a:solidFill>
                  <a:prstClr val="black"/>
                </a:solidFill>
                <a:effectLst/>
                <a:uLnTx/>
                <a:uFillTx/>
                <a:latin typeface="+mn-lt"/>
                <a:ea typeface="+mn-ea"/>
                <a:cs typeface="+mn-cs"/>
              </a:rPr>
              <a:t>清空求和状态标记，</a:t>
            </a:r>
            <a:r>
              <a:rPr kumimoji="0" lang="zh-CN" altLang="en-US" sz="1200" b="0" i="0" u="none" strike="noStrike" kern="1200" cap="none" spc="0" normalizeH="0" baseline="0" noProof="0" dirty="0">
                <a:ln>
                  <a:noFill/>
                </a:ln>
                <a:solidFill>
                  <a:srgbClr val="000000"/>
                </a:solidFill>
                <a:effectLst/>
                <a:uLnTx/>
                <a:uFillTx/>
                <a:latin typeface="新宋体"/>
                <a:ea typeface="新宋体"/>
                <a:cs typeface="+mn-cs"/>
              </a:rPr>
              <a:t>更新状态，使条件满足求和步骤二，</a:t>
            </a:r>
            <a:endParaRPr kumimoji="0" lang="en-US" altLang="zh-CN" sz="1200" b="0" i="0" u="none" strike="noStrike" kern="1200" cap="none" spc="0" normalizeH="0" baseline="0" noProof="0" dirty="0">
              <a:ln>
                <a:noFill/>
              </a:ln>
              <a:solidFill>
                <a:srgbClr val="000000"/>
              </a:solidFill>
              <a:effectLst/>
              <a:uLnTx/>
              <a:uFillTx/>
              <a:latin typeface="新宋体"/>
              <a:ea typeface="新宋体"/>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新宋体"/>
                <a:ea typeface="新宋体"/>
                <a:cs typeface="+mn-cs"/>
              </a:rPr>
              <a:t>将之前的求和结果存给</a:t>
            </a:r>
            <a:r>
              <a:rPr kumimoji="0" lang="en-US" altLang="zh-CN" sz="1200" b="0" i="0" u="none" strike="noStrike" kern="1200" cap="none" spc="0" normalizeH="0" baseline="0" noProof="0" dirty="0" err="1">
                <a:ln>
                  <a:noFill/>
                </a:ln>
                <a:solidFill>
                  <a:srgbClr val="000000"/>
                </a:solidFill>
                <a:effectLst/>
                <a:uLnTx/>
                <a:uFillTx/>
                <a:latin typeface="新宋体"/>
                <a:ea typeface="新宋体"/>
                <a:cs typeface="+mn-cs"/>
              </a:rPr>
              <a:t>tc</a:t>
            </a:r>
            <a:r>
              <a:rPr kumimoji="0" lang="zh-CN" altLang="en-US" sz="1200" b="0" i="0" u="none" strike="noStrike" kern="1200" cap="none" spc="0" normalizeH="0" baseline="0" noProof="0" dirty="0">
                <a:ln>
                  <a:noFill/>
                </a:ln>
                <a:solidFill>
                  <a:srgbClr val="000000"/>
                </a:solidFill>
                <a:effectLst/>
                <a:uLnTx/>
                <a:uFillTx/>
                <a:latin typeface="新宋体"/>
                <a:ea typeface="新宋体"/>
                <a:cs typeface="+mn-cs"/>
              </a:rPr>
              <a:t>，将</a:t>
            </a:r>
            <a:r>
              <a:rPr kumimoji="0" lang="en-US" altLang="zh-CN" sz="1200" b="0" i="0" u="none" strike="noStrike" kern="1200" cap="none" spc="0" normalizeH="0" baseline="0" noProof="0" dirty="0" err="1">
                <a:ln>
                  <a:noFill/>
                </a:ln>
                <a:solidFill>
                  <a:srgbClr val="000000"/>
                </a:solidFill>
                <a:effectLst/>
                <a:uLnTx/>
                <a:uFillTx/>
                <a:latin typeface="新宋体"/>
                <a:ea typeface="新宋体"/>
                <a:cs typeface="+mn-cs"/>
              </a:rPr>
              <a:t>tc</a:t>
            </a:r>
            <a:r>
              <a:rPr kumimoji="0" lang="zh-CN" altLang="en-US" sz="1200" b="0" i="0" u="none" strike="noStrike" kern="1200" cap="none" spc="0" normalizeH="0" baseline="0" noProof="0" dirty="0">
                <a:ln>
                  <a:noFill/>
                </a:ln>
                <a:solidFill>
                  <a:srgbClr val="000000"/>
                </a:solidFill>
                <a:effectLst/>
                <a:uLnTx/>
                <a:uFillTx/>
                <a:latin typeface="新宋体"/>
                <a:ea typeface="新宋体"/>
                <a:cs typeface="+mn-cs"/>
              </a:rPr>
              <a:t>加第四个参数，</a:t>
            </a:r>
            <a:endParaRPr kumimoji="0" lang="en-US" altLang="zh-CN" sz="1200" b="0" i="0" u="none" strike="noStrike" kern="1200" cap="none" spc="0" normalizeH="0" baseline="0" noProof="0" dirty="0">
              <a:ln>
                <a:noFill/>
              </a:ln>
              <a:solidFill>
                <a:srgbClr val="000000"/>
              </a:solidFill>
              <a:effectLst/>
              <a:uLnTx/>
              <a:uFillTx/>
              <a:latin typeface="新宋体"/>
              <a:ea typeface="新宋体"/>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新宋体"/>
                <a:ea typeface="新宋体"/>
                <a:cs typeface="+mn-cs"/>
              </a:rPr>
              <a:t>如果达到求和上限，</a:t>
            </a:r>
            <a:r>
              <a:rPr kumimoji="0" lang="zh-CN" altLang="en-US" sz="1200" b="0" i="0" u="none" strike="noStrike" kern="1200" cap="none" spc="0" normalizeH="0" baseline="0" noProof="0" dirty="0">
                <a:ln>
                  <a:noFill/>
                </a:ln>
                <a:solidFill>
                  <a:prstClr val="black"/>
                </a:solidFill>
                <a:effectLst/>
                <a:uLnTx/>
                <a:uFillTx/>
                <a:latin typeface="+mn-lt"/>
                <a:ea typeface="+mn-ea"/>
                <a:cs typeface="+mn-cs"/>
              </a:rPr>
              <a:t>清空求和状态标记、循环位置标记，清空存储输入的四个参数的数组</a:t>
            </a:r>
            <a:r>
              <a:rPr kumimoji="0" lang="en-US" altLang="zh-CN" sz="1200" b="0" i="0" u="none" strike="noStrike" kern="1200" cap="none" spc="0" normalizeH="0" baseline="0" noProof="0" dirty="0">
                <a:ln>
                  <a:noFill/>
                </a:ln>
                <a:solidFill>
                  <a:prstClr val="black"/>
                </a:solidFill>
                <a:effectLst/>
                <a:uLnTx/>
                <a:uFillTx/>
                <a:latin typeface="+mn-lt"/>
                <a:ea typeface="+mn-ea"/>
                <a:cs typeface="+mn-cs"/>
              </a:rPr>
              <a:t>a</a:t>
            </a:r>
            <a:r>
              <a:rPr kumimoji="0" lang="zh-CN" altLang="en-US" sz="1200" b="0" i="0" u="none" strike="noStrike" kern="1200" cap="none" spc="0" normalizeH="0" baseline="0" noProof="0" dirty="0">
                <a:ln>
                  <a:noFill/>
                </a:ln>
                <a:solidFill>
                  <a:prstClr val="black"/>
                </a:solidFill>
                <a:effectLst/>
                <a:uLnTx/>
                <a:uFillTx/>
                <a:latin typeface="+mn-lt"/>
                <a:ea typeface="+mn-ea"/>
                <a:cs typeface="+mn-cs"/>
              </a:rPr>
              <a:t>，返回结果；如果未达到，求和变量加一，进入下一次循环，直到求和结束。</a:t>
            </a:r>
            <a:endParaRPr kumimoji="0" lang="en-US" altLang="zh-CN" sz="1200" b="0" i="0" u="none" strike="noStrike" kern="1200" cap="none" spc="0" normalizeH="0" baseline="0" noProof="0" dirty="0">
              <a:ln>
                <a:noFill/>
              </a:ln>
              <a:solidFill>
                <a:prstClr val="black"/>
              </a:solidFill>
              <a:effectLst/>
              <a:uLnTx/>
              <a:uFillTx/>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569ECEE-1283-4551-B434-B2685B05D509}" type="slidenum">
              <a:rPr lang="zh-CN" altLang="en-US" smtClean="0"/>
              <a:t>36</a:t>
            </a:fld>
            <a:endParaRPr lang="zh-CN" altLang="en-US"/>
          </a:p>
        </p:txBody>
      </p:sp>
    </p:spTree>
    <p:extLst>
      <p:ext uri="{BB962C8B-B14F-4D97-AF65-F5344CB8AC3E}">
        <p14:creationId xmlns:p14="http://schemas.microsoft.com/office/powerpoint/2010/main" val="403168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05D74-C0A8-B0DE-FE8C-B006BB5A617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BF7982-989F-432D-893D-150657A04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C3452F5-6674-2940-396F-C497CE86D78C}"/>
              </a:ext>
            </a:extLst>
          </p:cNvPr>
          <p:cNvSpPr>
            <a:spLocks noGrp="1"/>
          </p:cNvSpPr>
          <p:nvPr>
            <p:ph type="dt" sz="half" idx="10"/>
          </p:nvPr>
        </p:nvSpPr>
        <p:spPr/>
        <p:txBody>
          <a:bodyPr/>
          <a:lstStyle/>
          <a:p>
            <a:fld id="{A672A35C-D2FC-46CF-9CD8-EC11D322D62C}" type="datetimeFigureOut">
              <a:rPr lang="zh-CN" altLang="en-US" smtClean="0"/>
              <a:t>2022/12/16</a:t>
            </a:fld>
            <a:endParaRPr lang="zh-CN" altLang="en-US"/>
          </a:p>
        </p:txBody>
      </p:sp>
      <p:sp>
        <p:nvSpPr>
          <p:cNvPr id="5" name="页脚占位符 4">
            <a:extLst>
              <a:ext uri="{FF2B5EF4-FFF2-40B4-BE49-F238E27FC236}">
                <a16:creationId xmlns:a16="http://schemas.microsoft.com/office/drawing/2014/main" id="{3F8039A9-44F0-28CE-0A52-3A6C0765A6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0E1598-3763-7EFD-DBDB-D5B5386B5C6E}"/>
              </a:ext>
            </a:extLst>
          </p:cNvPr>
          <p:cNvSpPr>
            <a:spLocks noGrp="1"/>
          </p:cNvSpPr>
          <p:nvPr>
            <p:ph type="sldNum" sz="quarter" idx="12"/>
          </p:nvPr>
        </p:nvSpPr>
        <p:spPr/>
        <p:txBody>
          <a:bodyPr/>
          <a:lstStyle/>
          <a:p>
            <a:fld id="{63F55DC6-488A-458B-87C8-51518A247110}" type="slidenum">
              <a:rPr lang="zh-CN" altLang="en-US" smtClean="0"/>
              <a:t>‹#›</a:t>
            </a:fld>
            <a:endParaRPr lang="zh-CN" altLang="en-US"/>
          </a:p>
        </p:txBody>
      </p:sp>
    </p:spTree>
    <p:extLst>
      <p:ext uri="{BB962C8B-B14F-4D97-AF65-F5344CB8AC3E}">
        <p14:creationId xmlns:p14="http://schemas.microsoft.com/office/powerpoint/2010/main" val="146659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82452-7FAD-A5BC-89B6-D712222E02E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F9508B-6568-1F53-97A8-0F1103FCAF2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187386-F0A9-6D3A-67A2-6F1C34B0A767}"/>
              </a:ext>
            </a:extLst>
          </p:cNvPr>
          <p:cNvSpPr>
            <a:spLocks noGrp="1"/>
          </p:cNvSpPr>
          <p:nvPr>
            <p:ph type="dt" sz="half" idx="10"/>
          </p:nvPr>
        </p:nvSpPr>
        <p:spPr/>
        <p:txBody>
          <a:bodyPr/>
          <a:lstStyle/>
          <a:p>
            <a:fld id="{A672A35C-D2FC-46CF-9CD8-EC11D322D62C}" type="datetimeFigureOut">
              <a:rPr lang="zh-CN" altLang="en-US" smtClean="0"/>
              <a:t>2022/12/16</a:t>
            </a:fld>
            <a:endParaRPr lang="zh-CN" altLang="en-US"/>
          </a:p>
        </p:txBody>
      </p:sp>
      <p:sp>
        <p:nvSpPr>
          <p:cNvPr id="5" name="页脚占位符 4">
            <a:extLst>
              <a:ext uri="{FF2B5EF4-FFF2-40B4-BE49-F238E27FC236}">
                <a16:creationId xmlns:a16="http://schemas.microsoft.com/office/drawing/2014/main" id="{AD9325AB-6877-B997-042B-489C14B2E7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F6EE55-C559-A758-3C22-D3C71833FA5D}"/>
              </a:ext>
            </a:extLst>
          </p:cNvPr>
          <p:cNvSpPr>
            <a:spLocks noGrp="1"/>
          </p:cNvSpPr>
          <p:nvPr>
            <p:ph type="sldNum" sz="quarter" idx="12"/>
          </p:nvPr>
        </p:nvSpPr>
        <p:spPr/>
        <p:txBody>
          <a:bodyPr/>
          <a:lstStyle/>
          <a:p>
            <a:fld id="{63F55DC6-488A-458B-87C8-51518A247110}" type="slidenum">
              <a:rPr lang="zh-CN" altLang="en-US" smtClean="0"/>
              <a:t>‹#›</a:t>
            </a:fld>
            <a:endParaRPr lang="zh-CN" altLang="en-US"/>
          </a:p>
        </p:txBody>
      </p:sp>
    </p:spTree>
    <p:extLst>
      <p:ext uri="{BB962C8B-B14F-4D97-AF65-F5344CB8AC3E}">
        <p14:creationId xmlns:p14="http://schemas.microsoft.com/office/powerpoint/2010/main" val="64294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5DF92C-9A68-9DA0-B92D-4A6D17B4F8A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632232A-A1F9-1168-CEF3-FEAD968138C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836237-A2AB-6EAB-61CF-987B61FC83BA}"/>
              </a:ext>
            </a:extLst>
          </p:cNvPr>
          <p:cNvSpPr>
            <a:spLocks noGrp="1"/>
          </p:cNvSpPr>
          <p:nvPr>
            <p:ph type="dt" sz="half" idx="10"/>
          </p:nvPr>
        </p:nvSpPr>
        <p:spPr/>
        <p:txBody>
          <a:bodyPr/>
          <a:lstStyle/>
          <a:p>
            <a:fld id="{A672A35C-D2FC-46CF-9CD8-EC11D322D62C}" type="datetimeFigureOut">
              <a:rPr lang="zh-CN" altLang="en-US" smtClean="0"/>
              <a:t>2022/12/16</a:t>
            </a:fld>
            <a:endParaRPr lang="zh-CN" altLang="en-US"/>
          </a:p>
        </p:txBody>
      </p:sp>
      <p:sp>
        <p:nvSpPr>
          <p:cNvPr id="5" name="页脚占位符 4">
            <a:extLst>
              <a:ext uri="{FF2B5EF4-FFF2-40B4-BE49-F238E27FC236}">
                <a16:creationId xmlns:a16="http://schemas.microsoft.com/office/drawing/2014/main" id="{03881CB2-9C84-96F9-3B99-9508EFDD63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5A0E07-A4DA-F0C0-D004-367A4AACB132}"/>
              </a:ext>
            </a:extLst>
          </p:cNvPr>
          <p:cNvSpPr>
            <a:spLocks noGrp="1"/>
          </p:cNvSpPr>
          <p:nvPr>
            <p:ph type="sldNum" sz="quarter" idx="12"/>
          </p:nvPr>
        </p:nvSpPr>
        <p:spPr/>
        <p:txBody>
          <a:bodyPr/>
          <a:lstStyle/>
          <a:p>
            <a:fld id="{63F55DC6-488A-458B-87C8-51518A247110}" type="slidenum">
              <a:rPr lang="zh-CN" altLang="en-US" smtClean="0"/>
              <a:t>‹#›</a:t>
            </a:fld>
            <a:endParaRPr lang="zh-CN" altLang="en-US"/>
          </a:p>
        </p:txBody>
      </p:sp>
    </p:spTree>
    <p:extLst>
      <p:ext uri="{BB962C8B-B14F-4D97-AF65-F5344CB8AC3E}">
        <p14:creationId xmlns:p14="http://schemas.microsoft.com/office/powerpoint/2010/main" val="347087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49678-78F5-DE70-D37F-AD2F00FF29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DA226E-4325-A746-DB55-CDEEDF7EAA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B60751-7317-76D3-A72C-91DB721DF0BB}"/>
              </a:ext>
            </a:extLst>
          </p:cNvPr>
          <p:cNvSpPr>
            <a:spLocks noGrp="1"/>
          </p:cNvSpPr>
          <p:nvPr>
            <p:ph type="dt" sz="half" idx="10"/>
          </p:nvPr>
        </p:nvSpPr>
        <p:spPr/>
        <p:txBody>
          <a:bodyPr/>
          <a:lstStyle/>
          <a:p>
            <a:fld id="{A672A35C-D2FC-46CF-9CD8-EC11D322D62C}" type="datetimeFigureOut">
              <a:rPr lang="zh-CN" altLang="en-US" smtClean="0"/>
              <a:t>2022/12/16</a:t>
            </a:fld>
            <a:endParaRPr lang="zh-CN" altLang="en-US"/>
          </a:p>
        </p:txBody>
      </p:sp>
      <p:sp>
        <p:nvSpPr>
          <p:cNvPr id="5" name="页脚占位符 4">
            <a:extLst>
              <a:ext uri="{FF2B5EF4-FFF2-40B4-BE49-F238E27FC236}">
                <a16:creationId xmlns:a16="http://schemas.microsoft.com/office/drawing/2014/main" id="{4FCA154B-0430-096A-6B92-09F6032A29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03686-49FE-3E61-C828-04E0C0467266}"/>
              </a:ext>
            </a:extLst>
          </p:cNvPr>
          <p:cNvSpPr>
            <a:spLocks noGrp="1"/>
          </p:cNvSpPr>
          <p:nvPr>
            <p:ph type="sldNum" sz="quarter" idx="12"/>
          </p:nvPr>
        </p:nvSpPr>
        <p:spPr/>
        <p:txBody>
          <a:bodyPr/>
          <a:lstStyle/>
          <a:p>
            <a:fld id="{63F55DC6-488A-458B-87C8-51518A247110}" type="slidenum">
              <a:rPr lang="zh-CN" altLang="en-US" smtClean="0"/>
              <a:t>‹#›</a:t>
            </a:fld>
            <a:endParaRPr lang="zh-CN" altLang="en-US"/>
          </a:p>
        </p:txBody>
      </p:sp>
    </p:spTree>
    <p:extLst>
      <p:ext uri="{BB962C8B-B14F-4D97-AF65-F5344CB8AC3E}">
        <p14:creationId xmlns:p14="http://schemas.microsoft.com/office/powerpoint/2010/main" val="254389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30D34-A8DC-6AE0-C91C-2C38E0E7BFF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4CBDB9-57A3-910C-8843-6046536900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AFC3E67-E14B-C4A8-8CD0-AB7525C565D3}"/>
              </a:ext>
            </a:extLst>
          </p:cNvPr>
          <p:cNvSpPr>
            <a:spLocks noGrp="1"/>
          </p:cNvSpPr>
          <p:nvPr>
            <p:ph type="dt" sz="half" idx="10"/>
          </p:nvPr>
        </p:nvSpPr>
        <p:spPr/>
        <p:txBody>
          <a:bodyPr/>
          <a:lstStyle/>
          <a:p>
            <a:fld id="{A672A35C-D2FC-46CF-9CD8-EC11D322D62C}" type="datetimeFigureOut">
              <a:rPr lang="zh-CN" altLang="en-US" smtClean="0"/>
              <a:t>2022/12/16</a:t>
            </a:fld>
            <a:endParaRPr lang="zh-CN" altLang="en-US"/>
          </a:p>
        </p:txBody>
      </p:sp>
      <p:sp>
        <p:nvSpPr>
          <p:cNvPr id="5" name="页脚占位符 4">
            <a:extLst>
              <a:ext uri="{FF2B5EF4-FFF2-40B4-BE49-F238E27FC236}">
                <a16:creationId xmlns:a16="http://schemas.microsoft.com/office/drawing/2014/main" id="{06191149-70E0-9981-D8CC-6BF50B034D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C07AFD-3EEF-5617-A2B4-860816391207}"/>
              </a:ext>
            </a:extLst>
          </p:cNvPr>
          <p:cNvSpPr>
            <a:spLocks noGrp="1"/>
          </p:cNvSpPr>
          <p:nvPr>
            <p:ph type="sldNum" sz="quarter" idx="12"/>
          </p:nvPr>
        </p:nvSpPr>
        <p:spPr/>
        <p:txBody>
          <a:bodyPr/>
          <a:lstStyle/>
          <a:p>
            <a:fld id="{63F55DC6-488A-458B-87C8-51518A247110}" type="slidenum">
              <a:rPr lang="zh-CN" altLang="en-US" smtClean="0"/>
              <a:t>‹#›</a:t>
            </a:fld>
            <a:endParaRPr lang="zh-CN" altLang="en-US"/>
          </a:p>
        </p:txBody>
      </p:sp>
    </p:spTree>
    <p:extLst>
      <p:ext uri="{BB962C8B-B14F-4D97-AF65-F5344CB8AC3E}">
        <p14:creationId xmlns:p14="http://schemas.microsoft.com/office/powerpoint/2010/main" val="203923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7F17B-7C0C-CC0B-C054-8968890BA3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D2E56C-A68B-9A06-EED6-8AE39FE15E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6578BD3-0C7C-F495-EFF6-E25408432E3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F51774-3FB2-24AD-EC55-6B23577FE56C}"/>
              </a:ext>
            </a:extLst>
          </p:cNvPr>
          <p:cNvSpPr>
            <a:spLocks noGrp="1"/>
          </p:cNvSpPr>
          <p:nvPr>
            <p:ph type="dt" sz="half" idx="10"/>
          </p:nvPr>
        </p:nvSpPr>
        <p:spPr/>
        <p:txBody>
          <a:bodyPr/>
          <a:lstStyle/>
          <a:p>
            <a:fld id="{A672A35C-D2FC-46CF-9CD8-EC11D322D62C}" type="datetimeFigureOut">
              <a:rPr lang="zh-CN" altLang="en-US" smtClean="0"/>
              <a:t>2022/12/16</a:t>
            </a:fld>
            <a:endParaRPr lang="zh-CN" altLang="en-US"/>
          </a:p>
        </p:txBody>
      </p:sp>
      <p:sp>
        <p:nvSpPr>
          <p:cNvPr id="6" name="页脚占位符 5">
            <a:extLst>
              <a:ext uri="{FF2B5EF4-FFF2-40B4-BE49-F238E27FC236}">
                <a16:creationId xmlns:a16="http://schemas.microsoft.com/office/drawing/2014/main" id="{C1413AAD-8044-3792-4E00-0D167B1AB7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DEAA4C-0111-A922-3DE7-43E2C66BD983}"/>
              </a:ext>
            </a:extLst>
          </p:cNvPr>
          <p:cNvSpPr>
            <a:spLocks noGrp="1"/>
          </p:cNvSpPr>
          <p:nvPr>
            <p:ph type="sldNum" sz="quarter" idx="12"/>
          </p:nvPr>
        </p:nvSpPr>
        <p:spPr/>
        <p:txBody>
          <a:bodyPr/>
          <a:lstStyle/>
          <a:p>
            <a:fld id="{63F55DC6-488A-458B-87C8-51518A247110}" type="slidenum">
              <a:rPr lang="zh-CN" altLang="en-US" smtClean="0"/>
              <a:t>‹#›</a:t>
            </a:fld>
            <a:endParaRPr lang="zh-CN" altLang="en-US"/>
          </a:p>
        </p:txBody>
      </p:sp>
    </p:spTree>
    <p:extLst>
      <p:ext uri="{BB962C8B-B14F-4D97-AF65-F5344CB8AC3E}">
        <p14:creationId xmlns:p14="http://schemas.microsoft.com/office/powerpoint/2010/main" val="190900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AA196-D030-AB1A-20D7-C73CDC920C1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925D87-8648-C50D-3618-B29D516173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2A8B552-93A3-4254-2C08-C13FADD44F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4EC2A8-B6E1-B521-F8FB-1AD44B463F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82BBFD-747A-E525-1882-C732145D2D3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6DF19C5-45CB-516E-BA5F-F1D6069C3188}"/>
              </a:ext>
            </a:extLst>
          </p:cNvPr>
          <p:cNvSpPr>
            <a:spLocks noGrp="1"/>
          </p:cNvSpPr>
          <p:nvPr>
            <p:ph type="dt" sz="half" idx="10"/>
          </p:nvPr>
        </p:nvSpPr>
        <p:spPr/>
        <p:txBody>
          <a:bodyPr/>
          <a:lstStyle/>
          <a:p>
            <a:fld id="{A672A35C-D2FC-46CF-9CD8-EC11D322D62C}" type="datetimeFigureOut">
              <a:rPr lang="zh-CN" altLang="en-US" smtClean="0"/>
              <a:t>2022/12/16</a:t>
            </a:fld>
            <a:endParaRPr lang="zh-CN" altLang="en-US"/>
          </a:p>
        </p:txBody>
      </p:sp>
      <p:sp>
        <p:nvSpPr>
          <p:cNvPr id="8" name="页脚占位符 7">
            <a:extLst>
              <a:ext uri="{FF2B5EF4-FFF2-40B4-BE49-F238E27FC236}">
                <a16:creationId xmlns:a16="http://schemas.microsoft.com/office/drawing/2014/main" id="{643C5E7B-5FEF-0228-9BF9-4B13CB6418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B0FBCB-1400-62C7-62D4-925344FC84F0}"/>
              </a:ext>
            </a:extLst>
          </p:cNvPr>
          <p:cNvSpPr>
            <a:spLocks noGrp="1"/>
          </p:cNvSpPr>
          <p:nvPr>
            <p:ph type="sldNum" sz="quarter" idx="12"/>
          </p:nvPr>
        </p:nvSpPr>
        <p:spPr/>
        <p:txBody>
          <a:bodyPr/>
          <a:lstStyle/>
          <a:p>
            <a:fld id="{63F55DC6-488A-458B-87C8-51518A247110}" type="slidenum">
              <a:rPr lang="zh-CN" altLang="en-US" smtClean="0"/>
              <a:t>‹#›</a:t>
            </a:fld>
            <a:endParaRPr lang="zh-CN" altLang="en-US"/>
          </a:p>
        </p:txBody>
      </p:sp>
    </p:spTree>
    <p:extLst>
      <p:ext uri="{BB962C8B-B14F-4D97-AF65-F5344CB8AC3E}">
        <p14:creationId xmlns:p14="http://schemas.microsoft.com/office/powerpoint/2010/main" val="140864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8671B-4D11-0310-8DA6-E5E38C206A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BBE284-992E-F9FF-B6A9-2AAE6531129A}"/>
              </a:ext>
            </a:extLst>
          </p:cNvPr>
          <p:cNvSpPr>
            <a:spLocks noGrp="1"/>
          </p:cNvSpPr>
          <p:nvPr>
            <p:ph type="dt" sz="half" idx="10"/>
          </p:nvPr>
        </p:nvSpPr>
        <p:spPr/>
        <p:txBody>
          <a:bodyPr/>
          <a:lstStyle/>
          <a:p>
            <a:fld id="{A672A35C-D2FC-46CF-9CD8-EC11D322D62C}" type="datetimeFigureOut">
              <a:rPr lang="zh-CN" altLang="en-US" smtClean="0"/>
              <a:t>2022/12/16</a:t>
            </a:fld>
            <a:endParaRPr lang="zh-CN" altLang="en-US"/>
          </a:p>
        </p:txBody>
      </p:sp>
      <p:sp>
        <p:nvSpPr>
          <p:cNvPr id="4" name="页脚占位符 3">
            <a:extLst>
              <a:ext uri="{FF2B5EF4-FFF2-40B4-BE49-F238E27FC236}">
                <a16:creationId xmlns:a16="http://schemas.microsoft.com/office/drawing/2014/main" id="{CC609EA0-397C-9261-F4F5-410D00F1425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59961C6-6463-D1E2-7F42-AD79326E0458}"/>
              </a:ext>
            </a:extLst>
          </p:cNvPr>
          <p:cNvSpPr>
            <a:spLocks noGrp="1"/>
          </p:cNvSpPr>
          <p:nvPr>
            <p:ph type="sldNum" sz="quarter" idx="12"/>
          </p:nvPr>
        </p:nvSpPr>
        <p:spPr/>
        <p:txBody>
          <a:bodyPr/>
          <a:lstStyle/>
          <a:p>
            <a:fld id="{63F55DC6-488A-458B-87C8-51518A247110}" type="slidenum">
              <a:rPr lang="zh-CN" altLang="en-US" smtClean="0"/>
              <a:t>‹#›</a:t>
            </a:fld>
            <a:endParaRPr lang="zh-CN" altLang="en-US"/>
          </a:p>
        </p:txBody>
      </p:sp>
    </p:spTree>
    <p:extLst>
      <p:ext uri="{BB962C8B-B14F-4D97-AF65-F5344CB8AC3E}">
        <p14:creationId xmlns:p14="http://schemas.microsoft.com/office/powerpoint/2010/main" val="3774710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FA754D6-59E4-F706-DF97-7A90F8E66D31}"/>
              </a:ext>
            </a:extLst>
          </p:cNvPr>
          <p:cNvSpPr>
            <a:spLocks noGrp="1"/>
          </p:cNvSpPr>
          <p:nvPr>
            <p:ph type="dt" sz="half" idx="10"/>
          </p:nvPr>
        </p:nvSpPr>
        <p:spPr/>
        <p:txBody>
          <a:bodyPr/>
          <a:lstStyle/>
          <a:p>
            <a:fld id="{A672A35C-D2FC-46CF-9CD8-EC11D322D62C}" type="datetimeFigureOut">
              <a:rPr lang="zh-CN" altLang="en-US" smtClean="0"/>
              <a:t>2022/12/16</a:t>
            </a:fld>
            <a:endParaRPr lang="zh-CN" altLang="en-US"/>
          </a:p>
        </p:txBody>
      </p:sp>
      <p:sp>
        <p:nvSpPr>
          <p:cNvPr id="3" name="页脚占位符 2">
            <a:extLst>
              <a:ext uri="{FF2B5EF4-FFF2-40B4-BE49-F238E27FC236}">
                <a16:creationId xmlns:a16="http://schemas.microsoft.com/office/drawing/2014/main" id="{C4A658A0-3F88-E011-37A5-A83839FDD0D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ADD679-6EC8-892D-DB19-9477CC9BBDEA}"/>
              </a:ext>
            </a:extLst>
          </p:cNvPr>
          <p:cNvSpPr>
            <a:spLocks noGrp="1"/>
          </p:cNvSpPr>
          <p:nvPr>
            <p:ph type="sldNum" sz="quarter" idx="12"/>
          </p:nvPr>
        </p:nvSpPr>
        <p:spPr/>
        <p:txBody>
          <a:bodyPr/>
          <a:lstStyle/>
          <a:p>
            <a:fld id="{63F55DC6-488A-458B-87C8-51518A247110}" type="slidenum">
              <a:rPr lang="zh-CN" altLang="en-US" smtClean="0"/>
              <a:t>‹#›</a:t>
            </a:fld>
            <a:endParaRPr lang="zh-CN" altLang="en-US"/>
          </a:p>
        </p:txBody>
      </p:sp>
    </p:spTree>
    <p:extLst>
      <p:ext uri="{BB962C8B-B14F-4D97-AF65-F5344CB8AC3E}">
        <p14:creationId xmlns:p14="http://schemas.microsoft.com/office/powerpoint/2010/main" val="4257802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6B244-0016-353F-EA0B-FF7D6FDB4C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86D3F06-EDE9-5562-11E8-BECDBE1A8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248505D-BFCE-9BBB-02FE-00B761179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D079B5-AD4E-90EE-80D7-206E489D2FCC}"/>
              </a:ext>
            </a:extLst>
          </p:cNvPr>
          <p:cNvSpPr>
            <a:spLocks noGrp="1"/>
          </p:cNvSpPr>
          <p:nvPr>
            <p:ph type="dt" sz="half" idx="10"/>
          </p:nvPr>
        </p:nvSpPr>
        <p:spPr/>
        <p:txBody>
          <a:bodyPr/>
          <a:lstStyle/>
          <a:p>
            <a:fld id="{A672A35C-D2FC-46CF-9CD8-EC11D322D62C}" type="datetimeFigureOut">
              <a:rPr lang="zh-CN" altLang="en-US" smtClean="0"/>
              <a:t>2022/12/16</a:t>
            </a:fld>
            <a:endParaRPr lang="zh-CN" altLang="en-US"/>
          </a:p>
        </p:txBody>
      </p:sp>
      <p:sp>
        <p:nvSpPr>
          <p:cNvPr id="6" name="页脚占位符 5">
            <a:extLst>
              <a:ext uri="{FF2B5EF4-FFF2-40B4-BE49-F238E27FC236}">
                <a16:creationId xmlns:a16="http://schemas.microsoft.com/office/drawing/2014/main" id="{2ED7E641-F6B7-4389-AFA1-B99B801070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18DAC9-041B-02D7-9940-1906FA865502}"/>
              </a:ext>
            </a:extLst>
          </p:cNvPr>
          <p:cNvSpPr>
            <a:spLocks noGrp="1"/>
          </p:cNvSpPr>
          <p:nvPr>
            <p:ph type="sldNum" sz="quarter" idx="12"/>
          </p:nvPr>
        </p:nvSpPr>
        <p:spPr/>
        <p:txBody>
          <a:bodyPr/>
          <a:lstStyle/>
          <a:p>
            <a:fld id="{63F55DC6-488A-458B-87C8-51518A247110}" type="slidenum">
              <a:rPr lang="zh-CN" altLang="en-US" smtClean="0"/>
              <a:t>‹#›</a:t>
            </a:fld>
            <a:endParaRPr lang="zh-CN" altLang="en-US"/>
          </a:p>
        </p:txBody>
      </p:sp>
    </p:spTree>
    <p:extLst>
      <p:ext uri="{BB962C8B-B14F-4D97-AF65-F5344CB8AC3E}">
        <p14:creationId xmlns:p14="http://schemas.microsoft.com/office/powerpoint/2010/main" val="288471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544A5-3519-A785-53BA-FB402209BB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48F7E1B-A9FC-A157-DD05-CD8836AAE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1FB8FD-7D9B-63D3-2D2B-1EE3A62A9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AE43FA-572F-556A-4D8A-88AEC444BF35}"/>
              </a:ext>
            </a:extLst>
          </p:cNvPr>
          <p:cNvSpPr>
            <a:spLocks noGrp="1"/>
          </p:cNvSpPr>
          <p:nvPr>
            <p:ph type="dt" sz="half" idx="10"/>
          </p:nvPr>
        </p:nvSpPr>
        <p:spPr/>
        <p:txBody>
          <a:bodyPr/>
          <a:lstStyle/>
          <a:p>
            <a:fld id="{A672A35C-D2FC-46CF-9CD8-EC11D322D62C}" type="datetimeFigureOut">
              <a:rPr lang="zh-CN" altLang="en-US" smtClean="0"/>
              <a:t>2022/12/16</a:t>
            </a:fld>
            <a:endParaRPr lang="zh-CN" altLang="en-US"/>
          </a:p>
        </p:txBody>
      </p:sp>
      <p:sp>
        <p:nvSpPr>
          <p:cNvPr id="6" name="页脚占位符 5">
            <a:extLst>
              <a:ext uri="{FF2B5EF4-FFF2-40B4-BE49-F238E27FC236}">
                <a16:creationId xmlns:a16="http://schemas.microsoft.com/office/drawing/2014/main" id="{F58EE38B-3F78-7ED2-EAFD-972F15AB37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28AD86-CE21-EFF5-66C3-070364F7CF3E}"/>
              </a:ext>
            </a:extLst>
          </p:cNvPr>
          <p:cNvSpPr>
            <a:spLocks noGrp="1"/>
          </p:cNvSpPr>
          <p:nvPr>
            <p:ph type="sldNum" sz="quarter" idx="12"/>
          </p:nvPr>
        </p:nvSpPr>
        <p:spPr/>
        <p:txBody>
          <a:bodyPr/>
          <a:lstStyle/>
          <a:p>
            <a:fld id="{63F55DC6-488A-458B-87C8-51518A247110}" type="slidenum">
              <a:rPr lang="zh-CN" altLang="en-US" smtClean="0"/>
              <a:t>‹#›</a:t>
            </a:fld>
            <a:endParaRPr lang="zh-CN" altLang="en-US"/>
          </a:p>
        </p:txBody>
      </p:sp>
    </p:spTree>
    <p:extLst>
      <p:ext uri="{BB962C8B-B14F-4D97-AF65-F5344CB8AC3E}">
        <p14:creationId xmlns:p14="http://schemas.microsoft.com/office/powerpoint/2010/main" val="769615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ED4B1D-59A8-D9A2-FF4D-3F91E45EBD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521A378-81EF-811E-F608-AA24A3A6F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54C0F1-6542-471E-ECA6-78C516F27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2A35C-D2FC-46CF-9CD8-EC11D322D62C}" type="datetimeFigureOut">
              <a:rPr lang="zh-CN" altLang="en-US" smtClean="0"/>
              <a:t>2022/12/16</a:t>
            </a:fld>
            <a:endParaRPr lang="zh-CN" altLang="en-US"/>
          </a:p>
        </p:txBody>
      </p:sp>
      <p:sp>
        <p:nvSpPr>
          <p:cNvPr id="5" name="页脚占位符 4">
            <a:extLst>
              <a:ext uri="{FF2B5EF4-FFF2-40B4-BE49-F238E27FC236}">
                <a16:creationId xmlns:a16="http://schemas.microsoft.com/office/drawing/2014/main" id="{D3512CD5-815C-E905-841C-6B20DFD083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51B7856-F755-725D-F22A-9D6FCF270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55DC6-488A-458B-87C8-51518A247110}" type="slidenum">
              <a:rPr lang="zh-CN" altLang="en-US" smtClean="0"/>
              <a:t>‹#›</a:t>
            </a:fld>
            <a:endParaRPr lang="zh-CN" altLang="en-US"/>
          </a:p>
        </p:txBody>
      </p:sp>
    </p:spTree>
    <p:extLst>
      <p:ext uri="{BB962C8B-B14F-4D97-AF65-F5344CB8AC3E}">
        <p14:creationId xmlns:p14="http://schemas.microsoft.com/office/powerpoint/2010/main" val="2254933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4BBC0E46-D055-4A98-695B-4AC0B5EFE647}"/>
              </a:ext>
            </a:extLst>
          </p:cNvPr>
          <p:cNvGrpSpPr/>
          <p:nvPr/>
        </p:nvGrpSpPr>
        <p:grpSpPr>
          <a:xfrm>
            <a:off x="274320" y="581113"/>
            <a:ext cx="8599715" cy="5271048"/>
            <a:chOff x="137160" y="339450"/>
            <a:chExt cx="8599715" cy="5271048"/>
          </a:xfrm>
          <a:effectLst>
            <a:glow rad="520700">
              <a:schemeClr val="bg1">
                <a:alpha val="85000"/>
              </a:schemeClr>
            </a:glow>
          </a:effectLst>
        </p:grpSpPr>
        <p:grpSp>
          <p:nvGrpSpPr>
            <p:cNvPr id="11" name="组合 10">
              <a:extLst>
                <a:ext uri="{FF2B5EF4-FFF2-40B4-BE49-F238E27FC236}">
                  <a16:creationId xmlns:a16="http://schemas.microsoft.com/office/drawing/2014/main" id="{F1EE9A07-197A-3006-1FE7-3C0074928BDB}"/>
                </a:ext>
              </a:extLst>
            </p:cNvPr>
            <p:cNvGrpSpPr/>
            <p:nvPr/>
          </p:nvGrpSpPr>
          <p:grpSpPr>
            <a:xfrm>
              <a:off x="137160" y="3086193"/>
              <a:ext cx="3807823" cy="2524305"/>
              <a:chOff x="627153" y="1356225"/>
              <a:chExt cx="7058025" cy="4845274"/>
            </a:xfrm>
          </p:grpSpPr>
          <p:pic>
            <p:nvPicPr>
              <p:cNvPr id="9" name="图片 8">
                <a:extLst>
                  <a:ext uri="{FF2B5EF4-FFF2-40B4-BE49-F238E27FC236}">
                    <a16:creationId xmlns:a16="http://schemas.microsoft.com/office/drawing/2014/main" id="{E16E6FB1-3FE9-3016-CB15-C4A23A1CC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53" y="1356225"/>
                <a:ext cx="7058025" cy="4295775"/>
              </a:xfrm>
              <a:prstGeom prst="rect">
                <a:avLst/>
              </a:prstGeom>
            </p:spPr>
          </p:pic>
          <p:sp>
            <p:nvSpPr>
              <p:cNvPr id="10" name="矩形 9">
                <a:extLst>
                  <a:ext uri="{FF2B5EF4-FFF2-40B4-BE49-F238E27FC236}">
                    <a16:creationId xmlns:a16="http://schemas.microsoft.com/office/drawing/2014/main" id="{ECA4A613-F484-6288-A163-5803A8C07655}"/>
                  </a:ext>
                </a:extLst>
              </p:cNvPr>
              <p:cNvSpPr/>
              <p:nvPr/>
            </p:nvSpPr>
            <p:spPr>
              <a:xfrm>
                <a:off x="627153" y="4847452"/>
                <a:ext cx="7058025" cy="1354047"/>
              </a:xfrm>
              <a:prstGeom prst="rect">
                <a:avLst/>
              </a:prstGeom>
              <a:gradFill>
                <a:gsLst>
                  <a:gs pos="100000">
                    <a:srgbClr val="767171"/>
                  </a:gs>
                  <a:gs pos="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pic>
          <p:nvPicPr>
            <p:cNvPr id="5" name="图片 4">
              <a:extLst>
                <a:ext uri="{FF2B5EF4-FFF2-40B4-BE49-F238E27FC236}">
                  <a16:creationId xmlns:a16="http://schemas.microsoft.com/office/drawing/2014/main" id="{51D5E075-6C26-CEDF-BC21-9E59DCF85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4266" y="339450"/>
              <a:ext cx="4316662" cy="3102056"/>
            </a:xfrm>
            <a:prstGeom prst="rect">
              <a:avLst/>
            </a:prstGeom>
          </p:spPr>
        </p:pic>
        <p:grpSp>
          <p:nvGrpSpPr>
            <p:cNvPr id="15" name="组合 14">
              <a:extLst>
                <a:ext uri="{FF2B5EF4-FFF2-40B4-BE49-F238E27FC236}">
                  <a16:creationId xmlns:a16="http://schemas.microsoft.com/office/drawing/2014/main" id="{E78427EE-3DD8-0AE2-BE69-F6D5157E3953}"/>
                </a:ext>
              </a:extLst>
            </p:cNvPr>
            <p:cNvGrpSpPr/>
            <p:nvPr/>
          </p:nvGrpSpPr>
          <p:grpSpPr>
            <a:xfrm>
              <a:off x="2989218" y="2799913"/>
              <a:ext cx="5747657" cy="2317055"/>
              <a:chOff x="2545795" y="1616805"/>
              <a:chExt cx="5747657" cy="2375030"/>
            </a:xfrm>
          </p:grpSpPr>
          <p:pic>
            <p:nvPicPr>
              <p:cNvPr id="13" name="图片 12">
                <a:extLst>
                  <a:ext uri="{FF2B5EF4-FFF2-40B4-BE49-F238E27FC236}">
                    <a16:creationId xmlns:a16="http://schemas.microsoft.com/office/drawing/2014/main" id="{4E563E0A-C7E4-8CD5-860E-A92DAB447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5795" y="1616805"/>
                <a:ext cx="5747657" cy="1769987"/>
              </a:xfrm>
              <a:prstGeom prst="rect">
                <a:avLst/>
              </a:prstGeom>
            </p:spPr>
          </p:pic>
          <p:sp>
            <p:nvSpPr>
              <p:cNvPr id="14" name="矩形 13">
                <a:extLst>
                  <a:ext uri="{FF2B5EF4-FFF2-40B4-BE49-F238E27FC236}">
                    <a16:creationId xmlns:a16="http://schemas.microsoft.com/office/drawing/2014/main" id="{C4437148-DCB8-7053-334F-A0A732C11388}"/>
                  </a:ext>
                </a:extLst>
              </p:cNvPr>
              <p:cNvSpPr/>
              <p:nvPr/>
            </p:nvSpPr>
            <p:spPr>
              <a:xfrm>
                <a:off x="3501560" y="3319127"/>
                <a:ext cx="4791891" cy="672708"/>
              </a:xfrm>
              <a:prstGeom prst="rect">
                <a:avLst/>
              </a:prstGeom>
              <a:gradFill>
                <a:gsLst>
                  <a:gs pos="100000">
                    <a:srgbClr val="767171"/>
                  </a:gs>
                  <a:gs pos="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17" name="文本框 16">
            <a:extLst>
              <a:ext uri="{FF2B5EF4-FFF2-40B4-BE49-F238E27FC236}">
                <a16:creationId xmlns:a16="http://schemas.microsoft.com/office/drawing/2014/main" id="{AD4E9FBF-7F78-77DA-85B4-DA4245A4946E}"/>
              </a:ext>
            </a:extLst>
          </p:cNvPr>
          <p:cNvSpPr txBox="1"/>
          <p:nvPr/>
        </p:nvSpPr>
        <p:spPr>
          <a:xfrm>
            <a:off x="6309361" y="426752"/>
            <a:ext cx="6557554" cy="2800767"/>
          </a:xfrm>
          <a:prstGeom prst="rect">
            <a:avLst/>
          </a:prstGeom>
          <a:noFill/>
          <a:effectLst/>
        </p:spPr>
        <p:txBody>
          <a:bodyPr wrap="square" rtlCol="0">
            <a:spAutoFit/>
          </a:bodyPr>
          <a:lstStyle/>
          <a:p>
            <a:r>
              <a:rPr lang="en-US" altLang="zh-CN" sz="9600" b="1" i="1" dirty="0">
                <a:ln w="12700">
                  <a:solidFill>
                    <a:sysClr val="windowText" lastClr="000000"/>
                  </a:solidFill>
                </a:ln>
                <a:solidFill>
                  <a:schemeClr val="bg1"/>
                </a:solidFill>
                <a:latin typeface="Segoe UI Black" panose="020B0A02040204020203" pitchFamily="34" charset="0"/>
                <a:ea typeface="Segoe UI Black" panose="020B0A02040204020203" pitchFamily="34" charset="0"/>
              </a:rPr>
              <a:t> </a:t>
            </a:r>
            <a:r>
              <a:rPr lang="en-US" altLang="zh-CN" sz="9600" b="1" i="1" dirty="0" err="1">
                <a:ln w="76200">
                  <a:solidFill>
                    <a:sysClr val="windowText" lastClr="000000"/>
                  </a:solidFill>
                </a:ln>
                <a:solidFill>
                  <a:schemeClr val="bg1"/>
                </a:solidFill>
                <a:latin typeface="Segoe UI Black" panose="020B0A02040204020203" pitchFamily="34" charset="0"/>
                <a:ea typeface="Segoe UI Black" panose="020B0A02040204020203" pitchFamily="34" charset="0"/>
              </a:rPr>
              <a:t>TinyCalc</a:t>
            </a:r>
            <a:endParaRPr lang="en-US" altLang="zh-CN" sz="9600" b="1" i="1" dirty="0">
              <a:ln w="76200">
                <a:solidFill>
                  <a:sysClr val="windowText" lastClr="000000"/>
                </a:solidFill>
              </a:ln>
              <a:solidFill>
                <a:schemeClr val="bg1"/>
              </a:solidFill>
              <a:latin typeface="Segoe UI Black" panose="020B0A02040204020203" pitchFamily="34" charset="0"/>
              <a:ea typeface="Segoe UI Black" panose="020B0A02040204020203" pitchFamily="34" charset="0"/>
            </a:endParaRPr>
          </a:p>
          <a:p>
            <a:r>
              <a:rPr lang="zh-CN" altLang="en-US" sz="4000" b="1" dirty="0">
                <a:ln w="12700">
                  <a:noFill/>
                </a:ln>
                <a:solidFill>
                  <a:schemeClr val="bg1"/>
                </a:solidFill>
                <a:latin typeface="楷体" panose="02010609060101010101" pitchFamily="49" charset="-122"/>
                <a:ea typeface="楷体" panose="02010609060101010101" pitchFamily="49" charset="-122"/>
              </a:rPr>
              <a:t>  使用</a:t>
            </a:r>
            <a:r>
              <a:rPr lang="en-US" altLang="zh-CN" sz="4000" b="1" dirty="0">
                <a:ln w="12700">
                  <a:noFill/>
                </a:ln>
                <a:solidFill>
                  <a:schemeClr val="bg1"/>
                </a:solidFill>
                <a:latin typeface="楷体" panose="02010609060101010101" pitchFamily="49" charset="-122"/>
                <a:ea typeface="楷体" panose="02010609060101010101" pitchFamily="49" charset="-122"/>
              </a:rPr>
              <a:t>C++</a:t>
            </a:r>
            <a:r>
              <a:rPr lang="zh-CN" altLang="en-US" sz="4000" b="1" dirty="0">
                <a:ln w="12700">
                  <a:noFill/>
                </a:ln>
                <a:solidFill>
                  <a:schemeClr val="bg1"/>
                </a:solidFill>
                <a:latin typeface="楷体" panose="02010609060101010101" pitchFamily="49" charset="-122"/>
                <a:ea typeface="楷体" panose="02010609060101010101" pitchFamily="49" charset="-122"/>
              </a:rPr>
              <a:t>编写的</a:t>
            </a:r>
            <a:endParaRPr lang="en-US" altLang="zh-CN" sz="4000" b="1" dirty="0">
              <a:ln w="12700">
                <a:noFill/>
              </a:ln>
              <a:solidFill>
                <a:schemeClr val="bg1"/>
              </a:solidFill>
              <a:latin typeface="楷体" panose="02010609060101010101" pitchFamily="49" charset="-122"/>
              <a:ea typeface="楷体" panose="02010609060101010101" pitchFamily="49" charset="-122"/>
            </a:endParaRPr>
          </a:p>
          <a:p>
            <a:r>
              <a:rPr lang="en-US" altLang="zh-CN" sz="4000" b="1" dirty="0">
                <a:ln w="12700">
                  <a:noFill/>
                </a:ln>
                <a:solidFill>
                  <a:schemeClr val="bg1"/>
                </a:solidFill>
                <a:latin typeface="楷体" panose="02010609060101010101" pitchFamily="49" charset="-122"/>
                <a:ea typeface="楷体" panose="02010609060101010101" pitchFamily="49" charset="-122"/>
              </a:rPr>
              <a:t>          </a:t>
            </a:r>
            <a:r>
              <a:rPr lang="zh-CN" altLang="en-US" sz="4000" b="1" dirty="0">
                <a:ln w="12700">
                  <a:noFill/>
                </a:ln>
                <a:solidFill>
                  <a:schemeClr val="bg1"/>
                </a:solidFill>
                <a:latin typeface="楷体" panose="02010609060101010101" pitchFamily="49" charset="-122"/>
                <a:ea typeface="楷体" panose="02010609060101010101" pitchFamily="49" charset="-122"/>
              </a:rPr>
              <a:t>轻量级计算器</a:t>
            </a:r>
            <a:endParaRPr lang="zh-CN" altLang="en-US" sz="3600" b="1" dirty="0">
              <a:ln w="12700">
                <a:noFill/>
              </a:ln>
              <a:solidFill>
                <a:schemeClr val="bg1"/>
              </a:solidFill>
              <a:latin typeface="楷体" panose="02010609060101010101" pitchFamily="49" charset="-122"/>
              <a:ea typeface="楷体" panose="02010609060101010101" pitchFamily="49" charset="-122"/>
            </a:endParaRPr>
          </a:p>
        </p:txBody>
      </p:sp>
      <p:sp>
        <p:nvSpPr>
          <p:cNvPr id="18" name="文本框 17">
            <a:extLst>
              <a:ext uri="{FF2B5EF4-FFF2-40B4-BE49-F238E27FC236}">
                <a16:creationId xmlns:a16="http://schemas.microsoft.com/office/drawing/2014/main" id="{C1DE8847-A97D-BD72-694D-1BD2E0CF5570}"/>
              </a:ext>
            </a:extLst>
          </p:cNvPr>
          <p:cNvSpPr txBox="1"/>
          <p:nvPr/>
        </p:nvSpPr>
        <p:spPr>
          <a:xfrm>
            <a:off x="9235440" y="4184479"/>
            <a:ext cx="2956560" cy="2246769"/>
          </a:xfrm>
          <a:prstGeom prst="rect">
            <a:avLst/>
          </a:prstGeom>
          <a:noFill/>
        </p:spPr>
        <p:txBody>
          <a:bodyPr wrap="square" rtlCol="0">
            <a:spAutoFit/>
          </a:bodyPr>
          <a:lstStyle/>
          <a:p>
            <a:r>
              <a:rPr lang="en-US" altLang="zh-CN" sz="2800" b="1" dirty="0">
                <a:solidFill>
                  <a:schemeClr val="bg1"/>
                </a:solidFill>
                <a:latin typeface="楷体" panose="02010609060101010101" pitchFamily="49" charset="-122"/>
                <a:ea typeface="楷体" panose="02010609060101010101" pitchFamily="49" charset="-122"/>
              </a:rPr>
              <a:t>Team Member</a:t>
            </a:r>
            <a:r>
              <a:rPr lang="zh-CN" altLang="en-US" sz="2800" b="1" dirty="0">
                <a:solidFill>
                  <a:schemeClr val="bg1"/>
                </a:solidFill>
                <a:latin typeface="楷体" panose="02010609060101010101" pitchFamily="49" charset="-122"/>
                <a:ea typeface="楷体" panose="02010609060101010101" pitchFamily="49" charset="-122"/>
              </a:rPr>
              <a:t>：</a:t>
            </a:r>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800" b="1" dirty="0">
                <a:solidFill>
                  <a:schemeClr val="bg1"/>
                </a:solidFill>
                <a:latin typeface="楷体" panose="02010609060101010101" pitchFamily="49" charset="-122"/>
                <a:ea typeface="楷体" panose="02010609060101010101" pitchFamily="49" charset="-122"/>
              </a:rPr>
              <a:t>方可元（组长）</a:t>
            </a:r>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800" b="1" dirty="0">
                <a:solidFill>
                  <a:schemeClr val="bg1"/>
                </a:solidFill>
                <a:latin typeface="楷体" panose="02010609060101010101" pitchFamily="49" charset="-122"/>
                <a:ea typeface="楷体" panose="02010609060101010101" pitchFamily="49" charset="-122"/>
              </a:rPr>
              <a:t>陈鑫宇</a:t>
            </a:r>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800" b="1" dirty="0">
                <a:solidFill>
                  <a:schemeClr val="bg1"/>
                </a:solidFill>
                <a:latin typeface="楷体" panose="02010609060101010101" pitchFamily="49" charset="-122"/>
                <a:ea typeface="楷体" panose="02010609060101010101" pitchFamily="49" charset="-122"/>
              </a:rPr>
              <a:t>单昊哲</a:t>
            </a:r>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800" b="1" dirty="0">
                <a:solidFill>
                  <a:schemeClr val="bg1"/>
                </a:solidFill>
                <a:latin typeface="楷体" panose="02010609060101010101" pitchFamily="49" charset="-122"/>
                <a:ea typeface="楷体" panose="02010609060101010101" pitchFamily="49" charset="-122"/>
              </a:rPr>
              <a:t>张富</a:t>
            </a:r>
            <a:endParaRPr lang="en-US" altLang="zh-CN"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38741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04EEDEF-E9A5-C0CB-E7DF-B22A763595CA}"/>
              </a:ext>
            </a:extLst>
          </p:cNvPr>
          <p:cNvSpPr/>
          <p:nvPr/>
        </p:nvSpPr>
        <p:spPr>
          <a:xfrm>
            <a:off x="979714" y="431076"/>
            <a:ext cx="10232572"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i="1" dirty="0" err="1">
                <a:solidFill>
                  <a:sysClr val="windowText" lastClr="000000"/>
                </a:solidFill>
                <a:latin typeface="Segoe UI Black" panose="020B0A02040204020203" pitchFamily="34" charset="0"/>
                <a:ea typeface="Segoe UI Black" panose="020B0A02040204020203" pitchFamily="34" charset="0"/>
              </a:rPr>
              <a:t>TinyCalc</a:t>
            </a:r>
            <a:r>
              <a:rPr lang="zh-CN" altLang="en-US" sz="4800" b="1" dirty="0">
                <a:solidFill>
                  <a:sysClr val="windowText" lastClr="000000"/>
                </a:solidFill>
                <a:latin typeface="楷体" panose="02010609060101010101" pitchFamily="49" charset="-122"/>
                <a:ea typeface="楷体" panose="02010609060101010101" pitchFamily="49" charset="-122"/>
              </a:rPr>
              <a:t>演示程序</a:t>
            </a:r>
            <a:endParaRPr lang="zh-CN" altLang="en-US" sz="4800" b="1" dirty="0">
              <a:solidFill>
                <a:sysClr val="windowText" lastClr="000000"/>
              </a:solidFill>
              <a:latin typeface="Segoe UI Black" panose="020B0A02040204020203" pitchFamily="34" charset="0"/>
            </a:endParaRPr>
          </a:p>
        </p:txBody>
      </p:sp>
      <p:pic>
        <p:nvPicPr>
          <p:cNvPr id="3" name="图片 2">
            <a:extLst>
              <a:ext uri="{FF2B5EF4-FFF2-40B4-BE49-F238E27FC236}">
                <a16:creationId xmlns:a16="http://schemas.microsoft.com/office/drawing/2014/main" id="{0B4E9962-0D91-61A5-24F3-32C98F38F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3" y="1865842"/>
            <a:ext cx="11464834" cy="3517190"/>
          </a:xfrm>
          <a:prstGeom prst="rect">
            <a:avLst/>
          </a:prstGeom>
        </p:spPr>
      </p:pic>
      <p:sp>
        <p:nvSpPr>
          <p:cNvPr id="6" name="文本框 5">
            <a:extLst>
              <a:ext uri="{FF2B5EF4-FFF2-40B4-BE49-F238E27FC236}">
                <a16:creationId xmlns:a16="http://schemas.microsoft.com/office/drawing/2014/main" id="{B4F21B08-D9CD-A4D6-48EE-4C30B769BB74}"/>
              </a:ext>
            </a:extLst>
          </p:cNvPr>
          <p:cNvSpPr txBox="1"/>
          <p:nvPr/>
        </p:nvSpPr>
        <p:spPr>
          <a:xfrm>
            <a:off x="727165" y="5230206"/>
            <a:ext cx="10737669" cy="1446550"/>
          </a:xfrm>
          <a:prstGeom prst="rect">
            <a:avLst/>
          </a:prstGeom>
          <a:noFill/>
        </p:spPr>
        <p:txBody>
          <a:bodyPr wrap="square" rtlCol="0">
            <a:spAutoFit/>
          </a:bodyPr>
          <a:lstStyle/>
          <a:p>
            <a:pPr algn="ctr"/>
            <a:r>
              <a:rPr lang="zh-CN" altLang="en-US" sz="8800" b="1" dirty="0">
                <a:solidFill>
                  <a:schemeClr val="bg1"/>
                </a:solidFill>
                <a:latin typeface="楷体" panose="02010609060101010101" pitchFamily="49" charset="-122"/>
                <a:ea typeface="楷体" panose="02010609060101010101" pitchFamily="49" charset="-122"/>
              </a:rPr>
              <a:t>打印九九乘法表</a:t>
            </a:r>
          </a:p>
        </p:txBody>
      </p:sp>
    </p:spTree>
    <p:extLst>
      <p:ext uri="{BB962C8B-B14F-4D97-AF65-F5344CB8AC3E}">
        <p14:creationId xmlns:p14="http://schemas.microsoft.com/office/powerpoint/2010/main" val="186588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04EEDEF-E9A5-C0CB-E7DF-B22A763595CA}"/>
              </a:ext>
            </a:extLst>
          </p:cNvPr>
          <p:cNvSpPr/>
          <p:nvPr/>
        </p:nvSpPr>
        <p:spPr>
          <a:xfrm>
            <a:off x="979714" y="431076"/>
            <a:ext cx="10232572"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i="1" dirty="0" err="1">
                <a:solidFill>
                  <a:sysClr val="windowText" lastClr="000000"/>
                </a:solidFill>
                <a:latin typeface="Segoe UI Black" panose="020B0A02040204020203" pitchFamily="34" charset="0"/>
                <a:ea typeface="Segoe UI Black" panose="020B0A02040204020203" pitchFamily="34" charset="0"/>
              </a:rPr>
              <a:t>TinyCalc</a:t>
            </a:r>
            <a:r>
              <a:rPr lang="zh-CN" altLang="en-US" sz="4800" b="1" dirty="0">
                <a:solidFill>
                  <a:sysClr val="windowText" lastClr="000000"/>
                </a:solidFill>
                <a:latin typeface="楷体" panose="02010609060101010101" pitchFamily="49" charset="-122"/>
                <a:ea typeface="楷体" panose="02010609060101010101" pitchFamily="49" charset="-122"/>
              </a:rPr>
              <a:t>演示程序</a:t>
            </a:r>
            <a:endParaRPr lang="zh-CN" altLang="en-US" sz="4800" b="1" dirty="0">
              <a:solidFill>
                <a:sysClr val="windowText" lastClr="000000"/>
              </a:solidFill>
              <a:latin typeface="Segoe UI Black" panose="020B0A02040204020203" pitchFamily="34" charset="0"/>
            </a:endParaRPr>
          </a:p>
        </p:txBody>
      </p:sp>
      <p:sp>
        <p:nvSpPr>
          <p:cNvPr id="6" name="文本框 5">
            <a:extLst>
              <a:ext uri="{FF2B5EF4-FFF2-40B4-BE49-F238E27FC236}">
                <a16:creationId xmlns:a16="http://schemas.microsoft.com/office/drawing/2014/main" id="{B4F21B08-D9CD-A4D6-48EE-4C30B769BB74}"/>
              </a:ext>
            </a:extLst>
          </p:cNvPr>
          <p:cNvSpPr txBox="1"/>
          <p:nvPr/>
        </p:nvSpPr>
        <p:spPr>
          <a:xfrm>
            <a:off x="727164" y="5668591"/>
            <a:ext cx="10737669" cy="923330"/>
          </a:xfrm>
          <a:prstGeom prst="rect">
            <a:avLst/>
          </a:prstGeom>
          <a:noFill/>
        </p:spPr>
        <p:txBody>
          <a:bodyPr wrap="square" rtlCol="0">
            <a:spAutoFit/>
          </a:bodyPr>
          <a:lstStyle/>
          <a:p>
            <a:pPr algn="ctr"/>
            <a:r>
              <a:rPr lang="zh-CN" altLang="en-US" sz="5400" b="1" dirty="0">
                <a:solidFill>
                  <a:schemeClr val="bg1"/>
                </a:solidFill>
                <a:latin typeface="楷体" panose="02010609060101010101" pitchFamily="49" charset="-122"/>
                <a:ea typeface="楷体" panose="02010609060101010101" pitchFamily="49" charset="-122"/>
              </a:rPr>
              <a:t>复刻第六次上机作业第二题</a:t>
            </a:r>
            <a:endParaRPr lang="zh-CN" altLang="en-US" sz="7200" b="1" dirty="0">
              <a:solidFill>
                <a:schemeClr val="bg1"/>
              </a:solidFill>
              <a:latin typeface="楷体" panose="02010609060101010101" pitchFamily="49" charset="-122"/>
              <a:ea typeface="楷体" panose="02010609060101010101" pitchFamily="49" charset="-122"/>
            </a:endParaRPr>
          </a:p>
        </p:txBody>
      </p:sp>
      <p:pic>
        <p:nvPicPr>
          <p:cNvPr id="2" name="图片 1">
            <a:extLst>
              <a:ext uri="{FF2B5EF4-FFF2-40B4-BE49-F238E27FC236}">
                <a16:creationId xmlns:a16="http://schemas.microsoft.com/office/drawing/2014/main" id="{9357F686-6275-6264-F5D7-421FE793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 y="1983845"/>
            <a:ext cx="11710851" cy="3684746"/>
          </a:xfrm>
          <a:prstGeom prst="rect">
            <a:avLst/>
          </a:prstGeom>
        </p:spPr>
      </p:pic>
    </p:spTree>
    <p:extLst>
      <p:ext uri="{BB962C8B-B14F-4D97-AF65-F5344CB8AC3E}">
        <p14:creationId xmlns:p14="http://schemas.microsoft.com/office/powerpoint/2010/main" val="3787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6D9DDF4-8E20-2E22-DA2E-32E03C0DF34D}"/>
              </a:ext>
            </a:extLst>
          </p:cNvPr>
          <p:cNvSpPr/>
          <p:nvPr/>
        </p:nvSpPr>
        <p:spPr>
          <a:xfrm>
            <a:off x="979714" y="627018"/>
            <a:ext cx="10232572" cy="5603964"/>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i="1" dirty="0" err="1">
                <a:solidFill>
                  <a:sysClr val="windowText" lastClr="000000"/>
                </a:solidFill>
                <a:latin typeface="Segoe UI Black" panose="020B0A02040204020203" pitchFamily="34" charset="0"/>
                <a:ea typeface="Segoe UI Black" panose="020B0A02040204020203" pitchFamily="34" charset="0"/>
              </a:rPr>
              <a:t>TinyCalc</a:t>
            </a:r>
            <a:endParaRPr lang="en-US" altLang="zh-CN" sz="13800" b="1" i="1" dirty="0">
              <a:solidFill>
                <a:sysClr val="windowText" lastClr="000000"/>
              </a:solidFill>
              <a:latin typeface="楷体" panose="02010609060101010101" pitchFamily="49" charset="-122"/>
              <a:ea typeface="楷体" panose="02010609060101010101" pitchFamily="49" charset="-122"/>
            </a:endParaRPr>
          </a:p>
          <a:p>
            <a:pPr algn="ctr"/>
            <a:r>
              <a:rPr lang="zh-CN" altLang="en-US" sz="13800" b="1" dirty="0">
                <a:solidFill>
                  <a:sysClr val="windowText" lastClr="000000"/>
                </a:solidFill>
                <a:latin typeface="Segoe UI Black" panose="020B0A02040204020203" pitchFamily="34" charset="0"/>
              </a:rPr>
              <a:t>实现原理</a:t>
            </a:r>
          </a:p>
        </p:txBody>
      </p:sp>
    </p:spTree>
    <p:extLst>
      <p:ext uri="{BB962C8B-B14F-4D97-AF65-F5344CB8AC3E}">
        <p14:creationId xmlns:p14="http://schemas.microsoft.com/office/powerpoint/2010/main" val="387817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B7626AD-7218-AACC-38F6-80CB44AF0CC7}"/>
              </a:ext>
            </a:extLst>
          </p:cNvPr>
          <p:cNvSpPr/>
          <p:nvPr/>
        </p:nvSpPr>
        <p:spPr>
          <a:xfrm>
            <a:off x="933993" y="581298"/>
            <a:ext cx="10278293"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i="1" dirty="0">
                <a:solidFill>
                  <a:sysClr val="windowText" lastClr="000000"/>
                </a:solidFill>
                <a:latin typeface="Segoe UI Black" panose="020B0A02040204020203" pitchFamily="34" charset="0"/>
                <a:ea typeface="Segoe UI Black" panose="020B0A02040204020203" pitchFamily="34" charset="0"/>
              </a:rPr>
              <a:t>用户输入（字符串）</a:t>
            </a:r>
            <a:endParaRPr lang="zh-CN" altLang="en-US" sz="4800" b="1" dirty="0">
              <a:solidFill>
                <a:sysClr val="windowText" lastClr="000000"/>
              </a:solidFill>
              <a:latin typeface="Segoe UI Black" panose="020B0A02040204020203" pitchFamily="34" charset="0"/>
            </a:endParaRPr>
          </a:p>
        </p:txBody>
      </p:sp>
      <p:sp>
        <p:nvSpPr>
          <p:cNvPr id="8" name="矩形 7">
            <a:extLst>
              <a:ext uri="{FF2B5EF4-FFF2-40B4-BE49-F238E27FC236}">
                <a16:creationId xmlns:a16="http://schemas.microsoft.com/office/drawing/2014/main" id="{B246DC6A-1A1A-D2E4-4055-A8121E05D8C2}"/>
              </a:ext>
            </a:extLst>
          </p:cNvPr>
          <p:cNvSpPr/>
          <p:nvPr/>
        </p:nvSpPr>
        <p:spPr>
          <a:xfrm>
            <a:off x="933993" y="2425338"/>
            <a:ext cx="5728063"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i="1" dirty="0" err="1">
                <a:solidFill>
                  <a:sysClr val="windowText" lastClr="000000"/>
                </a:solidFill>
                <a:latin typeface="Segoe UI Black" panose="020B0A02040204020203" pitchFamily="34" charset="0"/>
                <a:ea typeface="Segoe UI Black" panose="020B0A02040204020203" pitchFamily="34" charset="0"/>
              </a:rPr>
              <a:t>Lexer</a:t>
            </a:r>
            <a:r>
              <a:rPr lang="zh-CN" altLang="en-US" sz="4800" b="1" i="1" dirty="0">
                <a:solidFill>
                  <a:sysClr val="windowText" lastClr="000000"/>
                </a:solidFill>
                <a:latin typeface="Segoe UI Black" panose="020B0A02040204020203" pitchFamily="34" charset="0"/>
                <a:ea typeface="Segoe UI Black" panose="020B0A02040204020203" pitchFamily="34" charset="0"/>
              </a:rPr>
              <a:t>（词法分析）</a:t>
            </a:r>
            <a:endParaRPr lang="zh-CN" altLang="en-US" sz="4800" b="1" dirty="0">
              <a:solidFill>
                <a:sysClr val="windowText" lastClr="000000"/>
              </a:solidFill>
              <a:latin typeface="Segoe UI Black" panose="020B0A02040204020203" pitchFamily="34" charset="0"/>
            </a:endParaRPr>
          </a:p>
        </p:txBody>
      </p:sp>
      <p:cxnSp>
        <p:nvCxnSpPr>
          <p:cNvPr id="13" name="连接符: 肘形 12">
            <a:extLst>
              <a:ext uri="{FF2B5EF4-FFF2-40B4-BE49-F238E27FC236}">
                <a16:creationId xmlns:a16="http://schemas.microsoft.com/office/drawing/2014/main" id="{348863C6-BF9C-6993-A548-4094F271BD8F}"/>
              </a:ext>
            </a:extLst>
          </p:cNvPr>
          <p:cNvCxnSpPr>
            <a:cxnSpLocks/>
            <a:stCxn id="5" idx="2"/>
            <a:endCxn id="8" idx="0"/>
          </p:cNvCxnSpPr>
          <p:nvPr/>
        </p:nvCxnSpPr>
        <p:spPr>
          <a:xfrm rot="5400000">
            <a:off x="4656908" y="1009106"/>
            <a:ext cx="557350" cy="2275115"/>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C852847-6BDC-C1D6-D508-51E67B5E8B0C}"/>
              </a:ext>
            </a:extLst>
          </p:cNvPr>
          <p:cNvSpPr/>
          <p:nvPr/>
        </p:nvSpPr>
        <p:spPr>
          <a:xfrm>
            <a:off x="5484223" y="4421778"/>
            <a:ext cx="5728063" cy="1658982"/>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i="1" dirty="0">
                <a:solidFill>
                  <a:sysClr val="windowText" lastClr="000000"/>
                </a:solidFill>
                <a:latin typeface="Segoe UI Black" panose="020B0A02040204020203" pitchFamily="34" charset="0"/>
                <a:ea typeface="Segoe UI Black" panose="020B0A02040204020203" pitchFamily="34" charset="0"/>
              </a:rPr>
              <a:t>Executer</a:t>
            </a:r>
          </a:p>
          <a:p>
            <a:pPr algn="ctr"/>
            <a:r>
              <a:rPr lang="zh-CN" altLang="en-US" sz="4800" b="1" i="1" dirty="0">
                <a:solidFill>
                  <a:sysClr val="windowText" lastClr="000000"/>
                </a:solidFill>
                <a:latin typeface="Segoe UI Black" panose="020B0A02040204020203" pitchFamily="34" charset="0"/>
                <a:ea typeface="Segoe UI Black" panose="020B0A02040204020203" pitchFamily="34" charset="0"/>
              </a:rPr>
              <a:t>（执行器）</a:t>
            </a:r>
            <a:endParaRPr lang="zh-CN" altLang="en-US" sz="4800" b="1" dirty="0">
              <a:solidFill>
                <a:sysClr val="windowText" lastClr="000000"/>
              </a:solidFill>
              <a:latin typeface="Segoe UI Black" panose="020B0A02040204020203" pitchFamily="34" charset="0"/>
            </a:endParaRPr>
          </a:p>
        </p:txBody>
      </p:sp>
      <p:cxnSp>
        <p:nvCxnSpPr>
          <p:cNvPr id="16" name="连接符: 肘形 15">
            <a:extLst>
              <a:ext uri="{FF2B5EF4-FFF2-40B4-BE49-F238E27FC236}">
                <a16:creationId xmlns:a16="http://schemas.microsoft.com/office/drawing/2014/main" id="{C7E34289-4F7D-913F-0E64-0918BFDCDED2}"/>
              </a:ext>
            </a:extLst>
          </p:cNvPr>
          <p:cNvCxnSpPr>
            <a:cxnSpLocks/>
            <a:stCxn id="8" idx="3"/>
            <a:endCxn id="14" idx="0"/>
          </p:cNvCxnSpPr>
          <p:nvPr/>
        </p:nvCxnSpPr>
        <p:spPr>
          <a:xfrm>
            <a:off x="6662056" y="3068683"/>
            <a:ext cx="1686199" cy="1353095"/>
          </a:xfrm>
          <a:prstGeom prst="bentConnector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6615A155-D18E-A061-61D5-ED7FE21C5591}"/>
              </a:ext>
            </a:extLst>
          </p:cNvPr>
          <p:cNvSpPr/>
          <p:nvPr/>
        </p:nvSpPr>
        <p:spPr>
          <a:xfrm>
            <a:off x="8691698" y="2458540"/>
            <a:ext cx="2177144"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i="1" dirty="0">
                <a:solidFill>
                  <a:sysClr val="windowText" lastClr="000000"/>
                </a:solidFill>
                <a:latin typeface="Segoe UI Black" panose="020B0A02040204020203" pitchFamily="34" charset="0"/>
                <a:ea typeface="Segoe UI Black" panose="020B0A02040204020203" pitchFamily="34" charset="0"/>
              </a:rPr>
              <a:t>Token</a:t>
            </a:r>
          </a:p>
          <a:p>
            <a:pPr algn="ctr"/>
            <a:r>
              <a:rPr lang="zh-CN" altLang="en-US" sz="3600" b="1" i="1" dirty="0">
                <a:solidFill>
                  <a:sysClr val="windowText" lastClr="000000"/>
                </a:solidFill>
                <a:latin typeface="Segoe UI Black" panose="020B0A02040204020203" pitchFamily="34" charset="0"/>
                <a:ea typeface="Segoe UI Black" panose="020B0A02040204020203" pitchFamily="34" charset="0"/>
              </a:rPr>
              <a:t>列表</a:t>
            </a:r>
            <a:endParaRPr lang="zh-CN" altLang="en-US" sz="3600" b="1" dirty="0">
              <a:solidFill>
                <a:sysClr val="windowText" lastClr="000000"/>
              </a:solidFill>
              <a:latin typeface="Segoe UI Black" panose="020B0A02040204020203" pitchFamily="34" charset="0"/>
            </a:endParaRPr>
          </a:p>
        </p:txBody>
      </p:sp>
      <p:cxnSp>
        <p:nvCxnSpPr>
          <p:cNvPr id="22" name="直接箭头连接符 21">
            <a:extLst>
              <a:ext uri="{FF2B5EF4-FFF2-40B4-BE49-F238E27FC236}">
                <a16:creationId xmlns:a16="http://schemas.microsoft.com/office/drawing/2014/main" id="{1749CF31-39E8-F94D-9627-23C2DBEAFFBF}"/>
              </a:ext>
            </a:extLst>
          </p:cNvPr>
          <p:cNvCxnSpPr>
            <a:stCxn id="14" idx="1"/>
          </p:cNvCxnSpPr>
          <p:nvPr/>
        </p:nvCxnSpPr>
        <p:spPr>
          <a:xfrm flipH="1">
            <a:off x="3703320" y="5251269"/>
            <a:ext cx="1780903"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8F8FD0D8-A777-828A-7368-3E7C6FC60427}"/>
              </a:ext>
            </a:extLst>
          </p:cNvPr>
          <p:cNvSpPr/>
          <p:nvPr/>
        </p:nvSpPr>
        <p:spPr>
          <a:xfrm>
            <a:off x="933993" y="4607924"/>
            <a:ext cx="2769327"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i="1" dirty="0">
                <a:solidFill>
                  <a:sysClr val="windowText" lastClr="000000"/>
                </a:solidFill>
                <a:latin typeface="Segoe UI Black" panose="020B0A02040204020203" pitchFamily="34" charset="0"/>
                <a:ea typeface="Segoe UI Black" panose="020B0A02040204020203" pitchFamily="34" charset="0"/>
              </a:rPr>
              <a:t>输出</a:t>
            </a:r>
            <a:endParaRPr lang="zh-CN" altLang="en-US" sz="4800" b="1" dirty="0">
              <a:solidFill>
                <a:sysClr val="windowText" lastClr="000000"/>
              </a:solidFill>
              <a:latin typeface="Segoe UI Black" panose="020B0A02040204020203" pitchFamily="34" charset="0"/>
            </a:endParaRPr>
          </a:p>
        </p:txBody>
      </p:sp>
    </p:spTree>
    <p:extLst>
      <p:ext uri="{BB962C8B-B14F-4D97-AF65-F5344CB8AC3E}">
        <p14:creationId xmlns:p14="http://schemas.microsoft.com/office/powerpoint/2010/main" val="621737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2EFF19D4-FE1F-CE80-70E2-7465ED73CEC9}"/>
              </a:ext>
            </a:extLst>
          </p:cNvPr>
          <p:cNvGrpSpPr/>
          <p:nvPr/>
        </p:nvGrpSpPr>
        <p:grpSpPr>
          <a:xfrm>
            <a:off x="1048293" y="455023"/>
            <a:ext cx="10095413" cy="5947953"/>
            <a:chOff x="1269273" y="322218"/>
            <a:chExt cx="10095413" cy="5947953"/>
          </a:xfrm>
        </p:grpSpPr>
        <p:sp>
          <p:nvSpPr>
            <p:cNvPr id="4" name="矩形 3">
              <a:extLst>
                <a:ext uri="{FF2B5EF4-FFF2-40B4-BE49-F238E27FC236}">
                  <a16:creationId xmlns:a16="http://schemas.microsoft.com/office/drawing/2014/main" id="{8C97AFF8-6388-5CFB-9958-EB1CC8FE8874}"/>
                </a:ext>
              </a:extLst>
            </p:cNvPr>
            <p:cNvSpPr/>
            <p:nvPr/>
          </p:nvSpPr>
          <p:spPr>
            <a:xfrm>
              <a:off x="1269273" y="322218"/>
              <a:ext cx="10095413" cy="5947953"/>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4800" b="1" dirty="0">
                  <a:solidFill>
                    <a:sysClr val="windowText" lastClr="000000"/>
                  </a:solidFill>
                  <a:latin typeface="Segoe UI Black" panose="020B0A02040204020203" pitchFamily="34" charset="0"/>
                </a:rPr>
                <a:t>Token</a:t>
              </a:r>
              <a:r>
                <a:rPr lang="zh-CN" altLang="en-US" sz="4800" b="1" dirty="0">
                  <a:solidFill>
                    <a:sysClr val="windowText" lastClr="000000"/>
                  </a:solidFill>
                  <a:latin typeface="Segoe UI Black" panose="020B0A02040204020203" pitchFamily="34" charset="0"/>
                </a:rPr>
                <a:t>（最小语法单元）</a:t>
              </a:r>
            </a:p>
          </p:txBody>
        </p:sp>
        <p:sp>
          <p:nvSpPr>
            <p:cNvPr id="5" name="矩形 4">
              <a:extLst>
                <a:ext uri="{FF2B5EF4-FFF2-40B4-BE49-F238E27FC236}">
                  <a16:creationId xmlns:a16="http://schemas.microsoft.com/office/drawing/2014/main" id="{94AD9846-3AA6-0090-E808-7C2947D1E1AE}"/>
                </a:ext>
              </a:extLst>
            </p:cNvPr>
            <p:cNvSpPr/>
            <p:nvPr/>
          </p:nvSpPr>
          <p:spPr>
            <a:xfrm>
              <a:off x="1436914" y="1132114"/>
              <a:ext cx="5617030" cy="4974771"/>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4800" b="1" dirty="0" err="1">
                  <a:solidFill>
                    <a:schemeClr val="bg1"/>
                  </a:solidFill>
                  <a:latin typeface="Segoe UI Black" panose="020B0A02040204020203" pitchFamily="34" charset="0"/>
                </a:rPr>
                <a:t>Typ</a:t>
              </a:r>
              <a:r>
                <a:rPr lang="zh-CN" altLang="en-US" sz="4800" b="1" dirty="0">
                  <a:solidFill>
                    <a:schemeClr val="bg1"/>
                  </a:solidFill>
                  <a:latin typeface="Segoe UI Black" panose="020B0A02040204020203" pitchFamily="34" charset="0"/>
                </a:rPr>
                <a:t>（类型）</a:t>
              </a:r>
              <a:endParaRPr lang="en-US" altLang="zh-CN" sz="4800" b="1" dirty="0">
                <a:solidFill>
                  <a:schemeClr val="bg1"/>
                </a:solidFill>
                <a:latin typeface="Segoe UI Black" panose="020B0A02040204020203" pitchFamily="34" charset="0"/>
              </a:endParaRPr>
            </a:p>
            <a:p>
              <a:r>
                <a:rPr lang="en-US" altLang="zh-CN" sz="2400" b="1" dirty="0">
                  <a:solidFill>
                    <a:schemeClr val="bg1"/>
                  </a:solidFill>
                  <a:latin typeface="Segoe UI Black" panose="020B0A02040204020203" pitchFamily="34" charset="0"/>
                </a:rPr>
                <a:t>0 – </a:t>
              </a:r>
              <a:r>
                <a:rPr lang="zh-CN" altLang="en-US" sz="2400" b="1" dirty="0">
                  <a:solidFill>
                    <a:schemeClr val="bg1"/>
                  </a:solidFill>
                  <a:latin typeface="Segoe UI Black" panose="020B0A02040204020203" pitchFamily="34" charset="0"/>
                </a:rPr>
                <a:t>数值常量</a:t>
              </a:r>
              <a:endParaRPr lang="en-US" altLang="zh-CN" sz="2400" b="1" dirty="0">
                <a:solidFill>
                  <a:schemeClr val="bg1"/>
                </a:solidFill>
                <a:latin typeface="Segoe UI Black" panose="020B0A02040204020203" pitchFamily="34" charset="0"/>
              </a:endParaRPr>
            </a:p>
            <a:p>
              <a:r>
                <a:rPr lang="en-US" altLang="zh-CN" sz="2400" b="1" dirty="0">
                  <a:solidFill>
                    <a:schemeClr val="bg1"/>
                  </a:solidFill>
                  <a:latin typeface="Segoe UI Black" panose="020B0A02040204020203" pitchFamily="34" charset="0"/>
                </a:rPr>
                <a:t>1 – (</a:t>
              </a:r>
              <a:r>
                <a:rPr lang="zh-CN" altLang="en-US" sz="2400" b="1" dirty="0">
                  <a:solidFill>
                    <a:schemeClr val="bg1"/>
                  </a:solidFill>
                  <a:latin typeface="Segoe UI Black" panose="020B0A02040204020203" pitchFamily="34" charset="0"/>
                </a:rPr>
                <a:t>双目</a:t>
              </a:r>
              <a:r>
                <a:rPr lang="en-US" altLang="zh-CN" sz="2400" b="1" dirty="0">
                  <a:solidFill>
                    <a:schemeClr val="bg1"/>
                  </a:solidFill>
                  <a:latin typeface="Segoe UI Black" panose="020B0A02040204020203" pitchFamily="34" charset="0"/>
                </a:rPr>
                <a:t>)</a:t>
              </a:r>
              <a:r>
                <a:rPr lang="zh-CN" altLang="en-US" sz="2400" b="1" dirty="0">
                  <a:solidFill>
                    <a:schemeClr val="bg1"/>
                  </a:solidFill>
                  <a:latin typeface="Segoe UI Black" panose="020B0A02040204020203" pitchFamily="34" charset="0"/>
                </a:rPr>
                <a:t>运算符</a:t>
              </a:r>
              <a:endParaRPr lang="en-US" altLang="zh-CN" sz="2400" b="1" dirty="0">
                <a:solidFill>
                  <a:schemeClr val="bg1"/>
                </a:solidFill>
                <a:latin typeface="Segoe UI Black" panose="020B0A02040204020203" pitchFamily="34" charset="0"/>
              </a:endParaRPr>
            </a:p>
            <a:p>
              <a:r>
                <a:rPr lang="en-US" altLang="zh-CN" sz="2400" b="1" dirty="0">
                  <a:solidFill>
                    <a:schemeClr val="bg1"/>
                  </a:solidFill>
                  <a:latin typeface="Segoe UI Black" panose="020B0A02040204020203" pitchFamily="34" charset="0"/>
                </a:rPr>
                <a:t>2 – </a:t>
              </a:r>
              <a:r>
                <a:rPr lang="zh-CN" altLang="en-US" sz="2400" b="1" dirty="0">
                  <a:solidFill>
                    <a:schemeClr val="bg1"/>
                  </a:solidFill>
                  <a:latin typeface="Segoe UI Black" panose="020B0A02040204020203" pitchFamily="34" charset="0"/>
                </a:rPr>
                <a:t>点号（括号和逗号）</a:t>
              </a:r>
              <a:endParaRPr lang="en-US" altLang="zh-CN" sz="2400" b="1" dirty="0">
                <a:solidFill>
                  <a:schemeClr val="bg1"/>
                </a:solidFill>
                <a:latin typeface="Segoe UI Black" panose="020B0A02040204020203" pitchFamily="34" charset="0"/>
              </a:endParaRPr>
            </a:p>
            <a:p>
              <a:r>
                <a:rPr lang="en-US" altLang="zh-CN" sz="2400" b="1" dirty="0">
                  <a:solidFill>
                    <a:schemeClr val="bg1"/>
                  </a:solidFill>
                  <a:latin typeface="Segoe UI Black" panose="020B0A02040204020203" pitchFamily="34" charset="0"/>
                </a:rPr>
                <a:t>3 – </a:t>
              </a:r>
              <a:r>
                <a:rPr lang="zh-CN" altLang="en-US" sz="2400" b="1" dirty="0">
                  <a:solidFill>
                    <a:schemeClr val="bg1"/>
                  </a:solidFill>
                  <a:latin typeface="Segoe UI Black" panose="020B0A02040204020203" pitchFamily="34" charset="0"/>
                </a:rPr>
                <a:t>（内置）函数</a:t>
              </a:r>
              <a:endParaRPr lang="en-US" altLang="zh-CN" sz="2400" b="1" dirty="0">
                <a:solidFill>
                  <a:schemeClr val="bg1"/>
                </a:solidFill>
                <a:latin typeface="Segoe UI Black" panose="020B0A02040204020203" pitchFamily="34" charset="0"/>
              </a:endParaRPr>
            </a:p>
            <a:p>
              <a:r>
                <a:rPr lang="en-US" altLang="zh-CN" sz="2400" b="1" dirty="0">
                  <a:solidFill>
                    <a:schemeClr val="bg1"/>
                  </a:solidFill>
                  <a:latin typeface="Segoe UI Black" panose="020B0A02040204020203" pitchFamily="34" charset="0"/>
                </a:rPr>
                <a:t>4 – </a:t>
              </a:r>
              <a:r>
                <a:rPr lang="zh-CN" altLang="en-US" sz="2400" b="1" dirty="0">
                  <a:solidFill>
                    <a:schemeClr val="bg1"/>
                  </a:solidFill>
                  <a:latin typeface="Segoe UI Black" panose="020B0A02040204020203" pitchFamily="34" charset="0"/>
                </a:rPr>
                <a:t>内置变（常）量</a:t>
              </a:r>
              <a:endParaRPr lang="en-US" altLang="zh-CN" sz="2400" b="1" dirty="0">
                <a:solidFill>
                  <a:schemeClr val="bg1"/>
                </a:solidFill>
                <a:latin typeface="Segoe UI Black" panose="020B0A02040204020203" pitchFamily="34" charset="0"/>
              </a:endParaRPr>
            </a:p>
            <a:p>
              <a:r>
                <a:rPr lang="en-US" altLang="zh-CN" sz="2400" b="1" dirty="0">
                  <a:solidFill>
                    <a:schemeClr val="bg1"/>
                  </a:solidFill>
                  <a:latin typeface="Segoe UI Black" panose="020B0A02040204020203" pitchFamily="34" charset="0"/>
                </a:rPr>
                <a:t>5 – </a:t>
              </a:r>
              <a:r>
                <a:rPr lang="zh-CN" altLang="en-US" sz="2400" b="1" dirty="0">
                  <a:solidFill>
                    <a:schemeClr val="bg1"/>
                  </a:solidFill>
                  <a:latin typeface="Segoe UI Black" panose="020B0A02040204020203" pitchFamily="34" charset="0"/>
                </a:rPr>
                <a:t>自定义变量（数值型）</a:t>
              </a:r>
              <a:endParaRPr lang="en-US" altLang="zh-CN" sz="2400" b="1" dirty="0">
                <a:solidFill>
                  <a:schemeClr val="bg1"/>
                </a:solidFill>
                <a:latin typeface="Segoe UI Black" panose="020B0A02040204020203" pitchFamily="34" charset="0"/>
              </a:endParaRPr>
            </a:p>
            <a:p>
              <a:r>
                <a:rPr lang="en-US" altLang="zh-CN" sz="2400" b="1" dirty="0">
                  <a:solidFill>
                    <a:schemeClr val="bg1"/>
                  </a:solidFill>
                  <a:latin typeface="Segoe UI Black" panose="020B0A02040204020203" pitchFamily="34" charset="0"/>
                </a:rPr>
                <a:t>6 – </a:t>
              </a:r>
              <a:r>
                <a:rPr lang="zh-CN" altLang="en-US" sz="2400" b="1" dirty="0">
                  <a:solidFill>
                    <a:schemeClr val="bg1"/>
                  </a:solidFill>
                  <a:latin typeface="Segoe UI Black" panose="020B0A02040204020203" pitchFamily="34" charset="0"/>
                </a:rPr>
                <a:t>字符串常量</a:t>
              </a:r>
              <a:endParaRPr lang="en-US" altLang="zh-CN" sz="2400" b="1" dirty="0">
                <a:solidFill>
                  <a:schemeClr val="bg1"/>
                </a:solidFill>
                <a:latin typeface="Segoe UI Black" panose="020B0A02040204020203" pitchFamily="34" charset="0"/>
              </a:endParaRPr>
            </a:p>
            <a:p>
              <a:r>
                <a:rPr lang="en-US" altLang="zh-CN" sz="2400" b="1" dirty="0">
                  <a:solidFill>
                    <a:schemeClr val="bg1"/>
                  </a:solidFill>
                  <a:latin typeface="Segoe UI Black" panose="020B0A02040204020203" pitchFamily="34" charset="0"/>
                </a:rPr>
                <a:t>7 – </a:t>
              </a:r>
              <a:r>
                <a:rPr lang="zh-CN" altLang="en-US" sz="2400" b="1" dirty="0">
                  <a:solidFill>
                    <a:schemeClr val="bg1"/>
                  </a:solidFill>
                  <a:latin typeface="Segoe UI Black" panose="020B0A02040204020203" pitchFamily="34" charset="0"/>
                </a:rPr>
                <a:t>空</a:t>
              </a:r>
              <a:endParaRPr lang="en-US" altLang="zh-CN" sz="2400" b="1" dirty="0">
                <a:solidFill>
                  <a:schemeClr val="bg1"/>
                </a:solidFill>
                <a:latin typeface="Segoe UI Black" panose="020B0A02040204020203" pitchFamily="34" charset="0"/>
              </a:endParaRPr>
            </a:p>
            <a:p>
              <a:r>
                <a:rPr lang="en-US" altLang="zh-CN" sz="2400" b="1" dirty="0">
                  <a:solidFill>
                    <a:schemeClr val="bg1"/>
                  </a:solidFill>
                  <a:latin typeface="Segoe UI Black" panose="020B0A02040204020203" pitchFamily="34" charset="0"/>
                </a:rPr>
                <a:t>8 – </a:t>
              </a:r>
              <a:r>
                <a:rPr lang="zh-CN" altLang="en-US" sz="2400" b="1" dirty="0">
                  <a:solidFill>
                    <a:schemeClr val="bg1"/>
                  </a:solidFill>
                  <a:latin typeface="Segoe UI Black" panose="020B0A02040204020203" pitchFamily="34" charset="0"/>
                </a:rPr>
                <a:t>结束符</a:t>
              </a:r>
              <a:endParaRPr lang="en-US" altLang="zh-CN" sz="2400" b="1" dirty="0">
                <a:solidFill>
                  <a:schemeClr val="bg1"/>
                </a:solidFill>
                <a:latin typeface="Segoe UI Black" panose="020B0A02040204020203" pitchFamily="34" charset="0"/>
              </a:endParaRPr>
            </a:p>
            <a:p>
              <a:r>
                <a:rPr lang="en-US" altLang="zh-CN" sz="2400" b="1" dirty="0">
                  <a:solidFill>
                    <a:schemeClr val="bg1"/>
                  </a:solidFill>
                  <a:latin typeface="Segoe UI Black" panose="020B0A02040204020203" pitchFamily="34" charset="0"/>
                </a:rPr>
                <a:t>9 – </a:t>
              </a:r>
              <a:r>
                <a:rPr lang="zh-CN" altLang="en-US" sz="2400" b="1" dirty="0">
                  <a:solidFill>
                    <a:schemeClr val="bg1"/>
                  </a:solidFill>
                  <a:latin typeface="Segoe UI Black" panose="020B0A02040204020203" pitchFamily="34" charset="0"/>
                </a:rPr>
                <a:t>自定义变量（字符串型）</a:t>
              </a:r>
              <a:endParaRPr lang="en-US" altLang="zh-CN" sz="2400" b="1" dirty="0">
                <a:solidFill>
                  <a:schemeClr val="bg1"/>
                </a:solidFill>
                <a:latin typeface="Segoe UI Black" panose="020B0A02040204020203" pitchFamily="34" charset="0"/>
              </a:endParaRPr>
            </a:p>
            <a:p>
              <a:endParaRPr lang="en-US" altLang="zh-CN" sz="3200" b="1" dirty="0">
                <a:solidFill>
                  <a:schemeClr val="bg1"/>
                </a:solidFill>
                <a:latin typeface="Segoe UI Black" panose="020B0A02040204020203" pitchFamily="34" charset="0"/>
              </a:endParaRPr>
            </a:p>
            <a:p>
              <a:endParaRPr lang="zh-CN" altLang="en-US" sz="2800" b="1" dirty="0">
                <a:solidFill>
                  <a:schemeClr val="bg1"/>
                </a:solidFill>
                <a:latin typeface="Segoe UI Black" panose="020B0A02040204020203" pitchFamily="34" charset="0"/>
              </a:endParaRPr>
            </a:p>
          </p:txBody>
        </p:sp>
        <p:sp>
          <p:nvSpPr>
            <p:cNvPr id="7" name="矩形 6">
              <a:extLst>
                <a:ext uri="{FF2B5EF4-FFF2-40B4-BE49-F238E27FC236}">
                  <a16:creationId xmlns:a16="http://schemas.microsoft.com/office/drawing/2014/main" id="{D5DB2F90-B856-CC0E-89F8-93363A06582C}"/>
                </a:ext>
              </a:extLst>
            </p:cNvPr>
            <p:cNvSpPr/>
            <p:nvPr/>
          </p:nvSpPr>
          <p:spPr>
            <a:xfrm>
              <a:off x="7168242" y="1132114"/>
              <a:ext cx="4065815" cy="160128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err="1">
                  <a:solidFill>
                    <a:schemeClr val="bg1"/>
                  </a:solidFill>
                  <a:latin typeface="Segoe UI Black" panose="020B0A02040204020203" pitchFamily="34" charset="0"/>
                </a:rPr>
                <a:t>Sym</a:t>
              </a:r>
              <a:r>
                <a:rPr lang="zh-CN" altLang="en-US" sz="2000" b="1" dirty="0">
                  <a:solidFill>
                    <a:schemeClr val="bg1"/>
                  </a:solidFill>
                  <a:latin typeface="Segoe UI Black" panose="020B0A02040204020203" pitchFamily="34" charset="0"/>
                </a:rPr>
                <a:t>（符号名称）</a:t>
              </a:r>
              <a:endParaRPr lang="en-US" altLang="zh-CN" sz="2000" b="1" dirty="0">
                <a:solidFill>
                  <a:schemeClr val="bg1"/>
                </a:solidFill>
                <a:latin typeface="Segoe UI Black" panose="020B0A02040204020203" pitchFamily="34" charset="0"/>
              </a:endParaRPr>
            </a:p>
            <a:p>
              <a:r>
                <a:rPr lang="zh-CN" altLang="en-US" sz="2000" b="1" dirty="0">
                  <a:solidFill>
                    <a:schemeClr val="bg1"/>
                  </a:solidFill>
                  <a:latin typeface="Segoe UI Black" panose="020B0A02040204020203" pitchFamily="34" charset="0"/>
                </a:rPr>
                <a:t>对自定义变量、内置变（常）量</a:t>
              </a:r>
              <a:endParaRPr lang="en-US" altLang="zh-CN" sz="2000" b="1" dirty="0">
                <a:solidFill>
                  <a:schemeClr val="bg1"/>
                </a:solidFill>
                <a:latin typeface="Segoe UI Black" panose="020B0A02040204020203" pitchFamily="34" charset="0"/>
              </a:endParaRPr>
            </a:p>
            <a:p>
              <a:r>
                <a:rPr lang="en-US" altLang="zh-CN" sz="2000" b="1" dirty="0" err="1">
                  <a:solidFill>
                    <a:schemeClr val="bg1"/>
                  </a:solidFill>
                  <a:latin typeface="Segoe UI Black" panose="020B0A02040204020203" pitchFamily="34" charset="0"/>
                </a:rPr>
                <a:t>sym</a:t>
              </a:r>
              <a:r>
                <a:rPr lang="zh-CN" altLang="en-US" sz="2000" b="1" dirty="0">
                  <a:solidFill>
                    <a:schemeClr val="bg1"/>
                  </a:solidFill>
                  <a:latin typeface="Segoe UI Black" panose="020B0A02040204020203" pitchFamily="34" charset="0"/>
                </a:rPr>
                <a:t>是变量名</a:t>
              </a:r>
              <a:endParaRPr lang="en-US" altLang="zh-CN" sz="2000" b="1" dirty="0">
                <a:solidFill>
                  <a:schemeClr val="bg1"/>
                </a:solidFill>
                <a:latin typeface="Segoe UI Black" panose="020B0A02040204020203" pitchFamily="34" charset="0"/>
              </a:endParaRPr>
            </a:p>
            <a:p>
              <a:r>
                <a:rPr lang="zh-CN" altLang="en-US" sz="2000" b="1" dirty="0">
                  <a:solidFill>
                    <a:schemeClr val="bg1"/>
                  </a:solidFill>
                  <a:latin typeface="Segoe UI Black" panose="020B0A02040204020203" pitchFamily="34" charset="0"/>
                </a:rPr>
                <a:t>对于数值</a:t>
              </a:r>
              <a:endParaRPr lang="en-US" altLang="zh-CN" sz="2000" b="1" dirty="0">
                <a:solidFill>
                  <a:schemeClr val="bg1"/>
                </a:solidFill>
                <a:latin typeface="Segoe UI Black" panose="020B0A02040204020203" pitchFamily="34" charset="0"/>
              </a:endParaRPr>
            </a:p>
            <a:p>
              <a:r>
                <a:rPr lang="en-US" altLang="zh-CN" sz="2000" b="1" dirty="0" err="1">
                  <a:solidFill>
                    <a:schemeClr val="bg1"/>
                  </a:solidFill>
                  <a:latin typeface="Segoe UI Black" panose="020B0A02040204020203" pitchFamily="34" charset="0"/>
                </a:rPr>
                <a:t>Sym</a:t>
              </a:r>
              <a:r>
                <a:rPr lang="zh-CN" altLang="en-US" sz="2000" b="1" dirty="0">
                  <a:solidFill>
                    <a:schemeClr val="bg1"/>
                  </a:solidFill>
                  <a:latin typeface="Segoe UI Black" panose="020B0A02040204020203" pitchFamily="34" charset="0"/>
                </a:rPr>
                <a:t>恒定为</a:t>
              </a:r>
              <a:r>
                <a:rPr lang="en-US" altLang="zh-CN" sz="2000" b="1" dirty="0">
                  <a:solidFill>
                    <a:schemeClr val="bg1"/>
                  </a:solidFill>
                  <a:latin typeface="Segoe UI Black" panose="020B0A02040204020203" pitchFamily="34" charset="0"/>
                </a:rPr>
                <a:t>$number</a:t>
              </a:r>
            </a:p>
          </p:txBody>
        </p:sp>
        <p:sp>
          <p:nvSpPr>
            <p:cNvPr id="8" name="矩形 7">
              <a:extLst>
                <a:ext uri="{FF2B5EF4-FFF2-40B4-BE49-F238E27FC236}">
                  <a16:creationId xmlns:a16="http://schemas.microsoft.com/office/drawing/2014/main" id="{3F93E0DA-2A5A-B33A-0066-1422615DC09A}"/>
                </a:ext>
              </a:extLst>
            </p:cNvPr>
            <p:cNvSpPr/>
            <p:nvPr/>
          </p:nvSpPr>
          <p:spPr>
            <a:xfrm>
              <a:off x="7168241" y="2818855"/>
              <a:ext cx="4065815" cy="110000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err="1">
                  <a:solidFill>
                    <a:schemeClr val="bg1"/>
                  </a:solidFill>
                  <a:latin typeface="Segoe UI Black" panose="020B0A02040204020203" pitchFamily="34" charset="0"/>
                </a:rPr>
                <a:t>Dat</a:t>
              </a:r>
              <a:r>
                <a:rPr lang="zh-CN" altLang="en-US" sz="2000" b="1" dirty="0">
                  <a:solidFill>
                    <a:schemeClr val="bg1"/>
                  </a:solidFill>
                  <a:latin typeface="Segoe UI Black" panose="020B0A02040204020203" pitchFamily="34" charset="0"/>
                </a:rPr>
                <a:t>（字符串数据）</a:t>
              </a:r>
              <a:endParaRPr lang="en-US" altLang="zh-CN" sz="2000" b="1" dirty="0">
                <a:solidFill>
                  <a:schemeClr val="bg1"/>
                </a:solidFill>
                <a:latin typeface="Segoe UI Black" panose="020B0A02040204020203" pitchFamily="34" charset="0"/>
              </a:endParaRPr>
            </a:p>
            <a:p>
              <a:r>
                <a:rPr lang="zh-CN" altLang="en-US" sz="2000" b="1" dirty="0">
                  <a:solidFill>
                    <a:schemeClr val="bg1"/>
                  </a:solidFill>
                  <a:latin typeface="Segoe UI Black" panose="020B0A02040204020203" pitchFamily="34" charset="0"/>
                </a:rPr>
                <a:t>当该单元是字符串类型时</a:t>
              </a:r>
              <a:endParaRPr lang="en-US" altLang="zh-CN" sz="2000" b="1" dirty="0">
                <a:solidFill>
                  <a:schemeClr val="bg1"/>
                </a:solidFill>
                <a:latin typeface="Segoe UI Black" panose="020B0A02040204020203" pitchFamily="34" charset="0"/>
              </a:endParaRPr>
            </a:p>
            <a:p>
              <a:r>
                <a:rPr lang="zh-CN" altLang="en-US" sz="2000" b="1" dirty="0">
                  <a:solidFill>
                    <a:schemeClr val="bg1"/>
                  </a:solidFill>
                  <a:latin typeface="Segoe UI Black" panose="020B0A02040204020203" pitchFamily="34" charset="0"/>
                </a:rPr>
                <a:t>存储字符串本身的数据</a:t>
              </a:r>
              <a:endParaRPr lang="en-US" altLang="zh-CN" sz="2000" b="1" dirty="0">
                <a:solidFill>
                  <a:schemeClr val="bg1"/>
                </a:solidFill>
                <a:latin typeface="Segoe UI Black" panose="020B0A02040204020203" pitchFamily="34" charset="0"/>
              </a:endParaRPr>
            </a:p>
          </p:txBody>
        </p:sp>
        <p:sp>
          <p:nvSpPr>
            <p:cNvPr id="9" name="矩形 8">
              <a:extLst>
                <a:ext uri="{FF2B5EF4-FFF2-40B4-BE49-F238E27FC236}">
                  <a16:creationId xmlns:a16="http://schemas.microsoft.com/office/drawing/2014/main" id="{CA8699B8-31CF-92F2-F29A-8F7D4A0F558A}"/>
                </a:ext>
              </a:extLst>
            </p:cNvPr>
            <p:cNvSpPr/>
            <p:nvPr/>
          </p:nvSpPr>
          <p:spPr>
            <a:xfrm>
              <a:off x="7168241" y="4004311"/>
              <a:ext cx="4065815" cy="776696"/>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a:solidFill>
                    <a:schemeClr val="bg1"/>
                  </a:solidFill>
                  <a:latin typeface="Segoe UI Black" panose="020B0A02040204020203" pitchFamily="34" charset="0"/>
                </a:rPr>
                <a:t>Val</a:t>
              </a:r>
              <a:r>
                <a:rPr lang="zh-CN" altLang="en-US" sz="2000" b="1" dirty="0">
                  <a:solidFill>
                    <a:schemeClr val="bg1"/>
                  </a:solidFill>
                  <a:latin typeface="Segoe UI Black" panose="020B0A02040204020203" pitchFamily="34" charset="0"/>
                </a:rPr>
                <a:t>（数值数据）</a:t>
              </a:r>
              <a:endParaRPr lang="en-US" altLang="zh-CN" sz="2000" b="1" dirty="0">
                <a:solidFill>
                  <a:schemeClr val="bg1"/>
                </a:solidFill>
                <a:latin typeface="Segoe UI Black" panose="020B0A02040204020203" pitchFamily="34" charset="0"/>
              </a:endParaRPr>
            </a:p>
            <a:p>
              <a:r>
                <a:rPr lang="zh-CN" altLang="en-US" sz="2000" b="1" dirty="0">
                  <a:solidFill>
                    <a:schemeClr val="bg1"/>
                  </a:solidFill>
                  <a:latin typeface="Segoe UI Black" panose="020B0A02040204020203" pitchFamily="34" charset="0"/>
                </a:rPr>
                <a:t>如同</a:t>
              </a:r>
              <a:r>
                <a:rPr lang="en-US" altLang="zh-CN" sz="2000" b="1" dirty="0" err="1">
                  <a:solidFill>
                    <a:schemeClr val="bg1"/>
                  </a:solidFill>
                  <a:latin typeface="Segoe UI Black" panose="020B0A02040204020203" pitchFamily="34" charset="0"/>
                </a:rPr>
                <a:t>Dat</a:t>
              </a:r>
              <a:r>
                <a:rPr lang="zh-CN" altLang="en-US" sz="2000" b="1" dirty="0">
                  <a:solidFill>
                    <a:schemeClr val="bg1"/>
                  </a:solidFill>
                  <a:latin typeface="Segoe UI Black" panose="020B0A02040204020203" pitchFamily="34" charset="0"/>
                </a:rPr>
                <a:t>，不过存储数值</a:t>
              </a:r>
              <a:endParaRPr lang="en-US" altLang="zh-CN" sz="2000" b="1" dirty="0">
                <a:solidFill>
                  <a:schemeClr val="bg1"/>
                </a:solidFill>
                <a:latin typeface="Segoe UI Black" panose="020B0A02040204020203" pitchFamily="34" charset="0"/>
              </a:endParaRPr>
            </a:p>
          </p:txBody>
        </p:sp>
        <p:sp>
          <p:nvSpPr>
            <p:cNvPr id="10" name="矩形 9">
              <a:extLst>
                <a:ext uri="{FF2B5EF4-FFF2-40B4-BE49-F238E27FC236}">
                  <a16:creationId xmlns:a16="http://schemas.microsoft.com/office/drawing/2014/main" id="{C6F842FB-3417-7913-0CF6-D4F574A71208}"/>
                </a:ext>
              </a:extLst>
            </p:cNvPr>
            <p:cNvSpPr/>
            <p:nvPr/>
          </p:nvSpPr>
          <p:spPr>
            <a:xfrm>
              <a:off x="7168241" y="4866460"/>
              <a:ext cx="4065815" cy="567689"/>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err="1">
                  <a:solidFill>
                    <a:schemeClr val="bg1"/>
                  </a:solidFill>
                  <a:latin typeface="Segoe UI Black" panose="020B0A02040204020203" pitchFamily="34" charset="0"/>
                </a:rPr>
                <a:t>Pri</a:t>
              </a:r>
              <a:r>
                <a:rPr lang="zh-CN" altLang="en-US" sz="2000" b="1" dirty="0">
                  <a:solidFill>
                    <a:schemeClr val="bg1"/>
                  </a:solidFill>
                  <a:latin typeface="Segoe UI Black" panose="020B0A02040204020203" pitchFamily="34" charset="0"/>
                </a:rPr>
                <a:t>（优先级，仅对运算符有效）</a:t>
              </a:r>
              <a:endParaRPr lang="en-US" altLang="zh-CN" sz="2000" b="1" dirty="0">
                <a:solidFill>
                  <a:schemeClr val="bg1"/>
                </a:solidFill>
                <a:latin typeface="Segoe UI Black" panose="020B0A02040204020203" pitchFamily="34" charset="0"/>
              </a:endParaRPr>
            </a:p>
          </p:txBody>
        </p:sp>
        <p:sp>
          <p:nvSpPr>
            <p:cNvPr id="11" name="矩形 10">
              <a:extLst>
                <a:ext uri="{FF2B5EF4-FFF2-40B4-BE49-F238E27FC236}">
                  <a16:creationId xmlns:a16="http://schemas.microsoft.com/office/drawing/2014/main" id="{9199ADB9-ABD6-54AD-831B-DF6E3DAC5D04}"/>
                </a:ext>
              </a:extLst>
            </p:cNvPr>
            <p:cNvSpPr/>
            <p:nvPr/>
          </p:nvSpPr>
          <p:spPr>
            <a:xfrm>
              <a:off x="7168241" y="5568316"/>
              <a:ext cx="4065815" cy="515436"/>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b="1" dirty="0">
                  <a:solidFill>
                    <a:schemeClr val="bg1"/>
                  </a:solidFill>
                  <a:latin typeface="Segoe UI Black" panose="020B0A02040204020203" pitchFamily="34" charset="0"/>
                </a:rPr>
                <a:t>Pos</a:t>
              </a:r>
              <a:r>
                <a:rPr lang="zh-CN" altLang="en-US" sz="2000" b="1" dirty="0">
                  <a:solidFill>
                    <a:schemeClr val="bg1"/>
                  </a:solidFill>
                  <a:latin typeface="Segoe UI Black" panose="020B0A02040204020203" pitchFamily="34" charset="0"/>
                </a:rPr>
                <a:t>（存储单元在原始输入的位置）</a:t>
              </a:r>
              <a:endParaRPr lang="en-US" altLang="zh-CN" sz="2000" b="1" dirty="0">
                <a:solidFill>
                  <a:schemeClr val="bg1"/>
                </a:solidFill>
                <a:latin typeface="Segoe UI Black" panose="020B0A02040204020203" pitchFamily="34" charset="0"/>
              </a:endParaRPr>
            </a:p>
          </p:txBody>
        </p:sp>
      </p:grpSp>
    </p:spTree>
    <p:extLst>
      <p:ext uri="{BB962C8B-B14F-4D97-AF65-F5344CB8AC3E}">
        <p14:creationId xmlns:p14="http://schemas.microsoft.com/office/powerpoint/2010/main" val="40293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6FA6BA8-DE8A-B3D8-D665-BCC9C8DA1F6F}"/>
              </a:ext>
            </a:extLst>
          </p:cNvPr>
          <p:cNvGrpSpPr/>
          <p:nvPr/>
        </p:nvGrpSpPr>
        <p:grpSpPr>
          <a:xfrm>
            <a:off x="1048293" y="455023"/>
            <a:ext cx="10095413" cy="5947953"/>
            <a:chOff x="1269273" y="322218"/>
            <a:chExt cx="10095413" cy="5947953"/>
          </a:xfrm>
        </p:grpSpPr>
        <p:sp>
          <p:nvSpPr>
            <p:cNvPr id="5" name="矩形 4">
              <a:extLst>
                <a:ext uri="{FF2B5EF4-FFF2-40B4-BE49-F238E27FC236}">
                  <a16:creationId xmlns:a16="http://schemas.microsoft.com/office/drawing/2014/main" id="{8D3C991B-BCC0-FF5A-FC54-D385FF41E386}"/>
                </a:ext>
              </a:extLst>
            </p:cNvPr>
            <p:cNvSpPr/>
            <p:nvPr/>
          </p:nvSpPr>
          <p:spPr>
            <a:xfrm>
              <a:off x="1269273" y="322218"/>
              <a:ext cx="10095413" cy="5947953"/>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4800" b="1" dirty="0">
                  <a:solidFill>
                    <a:sysClr val="windowText" lastClr="000000"/>
                  </a:solidFill>
                  <a:latin typeface="Segoe UI Black" panose="020B0A02040204020203" pitchFamily="34" charset="0"/>
                </a:rPr>
                <a:t>Executer</a:t>
              </a:r>
              <a:r>
                <a:rPr lang="zh-CN" altLang="en-US" sz="4800" b="1" dirty="0">
                  <a:solidFill>
                    <a:sysClr val="windowText" lastClr="000000"/>
                  </a:solidFill>
                  <a:latin typeface="Segoe UI Black" panose="020B0A02040204020203" pitchFamily="34" charset="0"/>
                </a:rPr>
                <a:t>（执行器）</a:t>
              </a:r>
            </a:p>
          </p:txBody>
        </p:sp>
        <p:sp>
          <p:nvSpPr>
            <p:cNvPr id="6" name="矩形 5">
              <a:extLst>
                <a:ext uri="{FF2B5EF4-FFF2-40B4-BE49-F238E27FC236}">
                  <a16:creationId xmlns:a16="http://schemas.microsoft.com/office/drawing/2014/main" id="{579D8316-53FA-B397-E9C8-0490F75D99DB}"/>
                </a:ext>
              </a:extLst>
            </p:cNvPr>
            <p:cNvSpPr/>
            <p:nvPr/>
          </p:nvSpPr>
          <p:spPr>
            <a:xfrm>
              <a:off x="1436914" y="1132114"/>
              <a:ext cx="5617030" cy="4974771"/>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err="1">
                  <a:solidFill>
                    <a:schemeClr val="bg1"/>
                  </a:solidFill>
                  <a:latin typeface="Segoe UI Black" panose="020B0A02040204020203" pitchFamily="34" charset="0"/>
                </a:rPr>
                <a:t>Val_stack</a:t>
              </a:r>
              <a:r>
                <a:rPr lang="en-US" altLang="zh-CN" sz="4000" b="1" dirty="0">
                  <a:solidFill>
                    <a:schemeClr val="bg1"/>
                  </a:solidFill>
                  <a:latin typeface="Segoe UI Black" panose="020B0A02040204020203" pitchFamily="34" charset="0"/>
                </a:rPr>
                <a:t> </a:t>
              </a:r>
              <a:r>
                <a:rPr lang="zh-CN" altLang="en-US" sz="4000" b="1" dirty="0">
                  <a:solidFill>
                    <a:schemeClr val="bg1"/>
                  </a:solidFill>
                  <a:latin typeface="Segoe UI Black" panose="020B0A02040204020203" pitchFamily="34" charset="0"/>
                </a:rPr>
                <a:t>参数栈</a:t>
              </a:r>
              <a:endParaRPr lang="en-US" altLang="zh-CN" sz="4000" b="1" dirty="0">
                <a:solidFill>
                  <a:schemeClr val="bg1"/>
                </a:solidFill>
                <a:latin typeface="Segoe UI Black" panose="020B0A02040204020203" pitchFamily="34" charset="0"/>
              </a:endParaRPr>
            </a:p>
            <a:p>
              <a:pPr algn="ctr"/>
              <a:r>
                <a:rPr lang="en-US" altLang="zh-CN" sz="4000" b="1" dirty="0" err="1">
                  <a:solidFill>
                    <a:schemeClr val="bg1"/>
                  </a:solidFill>
                  <a:latin typeface="Segoe UI Black" panose="020B0A02040204020203" pitchFamily="34" charset="0"/>
                </a:rPr>
                <a:t>Opr_stack</a:t>
              </a:r>
              <a:r>
                <a:rPr lang="en-US" altLang="zh-CN" sz="4000" b="1" dirty="0">
                  <a:solidFill>
                    <a:schemeClr val="bg1"/>
                  </a:solidFill>
                  <a:latin typeface="Segoe UI Black" panose="020B0A02040204020203" pitchFamily="34" charset="0"/>
                </a:rPr>
                <a:t> </a:t>
              </a:r>
              <a:r>
                <a:rPr lang="zh-CN" altLang="en-US" sz="4000" b="1" dirty="0">
                  <a:solidFill>
                    <a:schemeClr val="bg1"/>
                  </a:solidFill>
                  <a:latin typeface="Segoe UI Black" panose="020B0A02040204020203" pitchFamily="34" charset="0"/>
                </a:rPr>
                <a:t>操作符栈</a:t>
              </a:r>
              <a:endParaRPr lang="en-US" altLang="zh-CN" sz="4000" b="1" dirty="0">
                <a:solidFill>
                  <a:schemeClr val="bg1"/>
                </a:solidFill>
                <a:latin typeface="Segoe UI Black" panose="020B0A02040204020203" pitchFamily="34" charset="0"/>
              </a:endParaRPr>
            </a:p>
            <a:p>
              <a:pPr algn="ctr"/>
              <a:r>
                <a:rPr lang="zh-CN" altLang="en-US" sz="4000" b="1" dirty="0">
                  <a:solidFill>
                    <a:schemeClr val="bg1"/>
                  </a:solidFill>
                  <a:latin typeface="Segoe UI Black" panose="020B0A02040204020203" pitchFamily="34" charset="0"/>
                </a:rPr>
                <a:t>各种临时变量</a:t>
              </a:r>
              <a:endParaRPr lang="en-US" altLang="zh-CN" sz="4000" b="1" dirty="0">
                <a:solidFill>
                  <a:schemeClr val="bg1"/>
                </a:solidFill>
                <a:latin typeface="Segoe UI Black" panose="020B0A02040204020203" pitchFamily="34" charset="0"/>
              </a:endParaRPr>
            </a:p>
            <a:p>
              <a:pPr algn="ctr"/>
              <a:r>
                <a:rPr lang="zh-CN" altLang="en-US" sz="4000" b="1" dirty="0">
                  <a:solidFill>
                    <a:schemeClr val="bg1"/>
                  </a:solidFill>
                  <a:latin typeface="Segoe UI Black" panose="020B0A02040204020203" pitchFamily="34" charset="0"/>
                </a:rPr>
                <a:t>各类含循环结构</a:t>
              </a:r>
              <a:endParaRPr lang="en-US" altLang="zh-CN" sz="4000" b="1" dirty="0">
                <a:solidFill>
                  <a:schemeClr val="bg1"/>
                </a:solidFill>
                <a:latin typeface="Segoe UI Black" panose="020B0A02040204020203" pitchFamily="34" charset="0"/>
              </a:endParaRPr>
            </a:p>
            <a:p>
              <a:pPr algn="ctr"/>
              <a:r>
                <a:rPr lang="zh-CN" altLang="en-US" sz="4000" b="1" dirty="0">
                  <a:solidFill>
                    <a:schemeClr val="bg1"/>
                  </a:solidFill>
                  <a:latin typeface="Segoe UI Black" panose="020B0A02040204020203" pitchFamily="34" charset="0"/>
                </a:rPr>
                <a:t>的内置函数的</a:t>
              </a:r>
              <a:endParaRPr lang="en-US" altLang="zh-CN" sz="4000" b="1" dirty="0">
                <a:solidFill>
                  <a:schemeClr val="bg1"/>
                </a:solidFill>
                <a:latin typeface="Segoe UI Black" panose="020B0A02040204020203" pitchFamily="34" charset="0"/>
              </a:endParaRPr>
            </a:p>
            <a:p>
              <a:pPr algn="ctr"/>
              <a:r>
                <a:rPr lang="zh-CN" altLang="en-US" sz="4000" b="1" dirty="0">
                  <a:solidFill>
                    <a:schemeClr val="bg1"/>
                  </a:solidFill>
                  <a:latin typeface="Segoe UI Black" panose="020B0A02040204020203" pitchFamily="34" charset="0"/>
                </a:rPr>
                <a:t>状态栈、位置栈</a:t>
              </a:r>
            </a:p>
          </p:txBody>
        </p:sp>
        <p:sp>
          <p:nvSpPr>
            <p:cNvPr id="7" name="矩形 6">
              <a:extLst>
                <a:ext uri="{FF2B5EF4-FFF2-40B4-BE49-F238E27FC236}">
                  <a16:creationId xmlns:a16="http://schemas.microsoft.com/office/drawing/2014/main" id="{81CA4426-D150-B687-8640-7A05DD8BBD83}"/>
                </a:ext>
              </a:extLst>
            </p:cNvPr>
            <p:cNvSpPr/>
            <p:nvPr/>
          </p:nvSpPr>
          <p:spPr>
            <a:xfrm>
              <a:off x="7168242" y="1132113"/>
              <a:ext cx="4065815" cy="4974771"/>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3600" b="1" dirty="0">
                  <a:solidFill>
                    <a:schemeClr val="bg1"/>
                  </a:solidFill>
                  <a:latin typeface="Segoe UI Black" panose="020B0A02040204020203" pitchFamily="34" charset="0"/>
                </a:rPr>
                <a:t>主循环</a:t>
              </a:r>
              <a:endParaRPr lang="en-US" altLang="zh-CN" sz="3600" b="1" dirty="0">
                <a:solidFill>
                  <a:schemeClr val="bg1"/>
                </a:solidFill>
                <a:latin typeface="Segoe UI Black" panose="020B0A02040204020203" pitchFamily="34" charset="0"/>
              </a:endParaRPr>
            </a:p>
            <a:p>
              <a:pPr algn="ctr"/>
              <a:r>
                <a:rPr lang="zh-CN" altLang="en-US" sz="2400" b="1" dirty="0">
                  <a:solidFill>
                    <a:schemeClr val="bg1"/>
                  </a:solidFill>
                  <a:latin typeface="Segoe UI Black" panose="020B0A02040204020203" pitchFamily="34" charset="0"/>
                </a:rPr>
                <a:t>（扫描</a:t>
              </a:r>
              <a:r>
                <a:rPr lang="en-US" altLang="zh-CN" sz="2400" b="1" dirty="0">
                  <a:solidFill>
                    <a:schemeClr val="bg1"/>
                  </a:solidFill>
                  <a:latin typeface="Segoe UI Black" panose="020B0A02040204020203" pitchFamily="34" charset="0"/>
                </a:rPr>
                <a:t>Token</a:t>
              </a:r>
              <a:r>
                <a:rPr lang="zh-CN" altLang="en-US" sz="2400" b="1" dirty="0">
                  <a:solidFill>
                    <a:schemeClr val="bg1"/>
                  </a:solidFill>
                  <a:latin typeface="Segoe UI Black" panose="020B0A02040204020203" pitchFamily="34" charset="0"/>
                </a:rPr>
                <a:t>列表）</a:t>
              </a:r>
              <a:endParaRPr lang="en-US" altLang="zh-CN" sz="2400" b="1" dirty="0">
                <a:solidFill>
                  <a:schemeClr val="bg1"/>
                </a:solidFill>
                <a:latin typeface="Segoe UI Black" panose="020B0A02040204020203" pitchFamily="34" charset="0"/>
              </a:endParaRPr>
            </a:p>
          </p:txBody>
        </p:sp>
      </p:grpSp>
      <p:sp>
        <p:nvSpPr>
          <p:cNvPr id="12" name="矩形 11">
            <a:extLst>
              <a:ext uri="{FF2B5EF4-FFF2-40B4-BE49-F238E27FC236}">
                <a16:creationId xmlns:a16="http://schemas.microsoft.com/office/drawing/2014/main" id="{6FCF794F-DA21-ADC7-4ADF-CF687EF636C2}"/>
              </a:ext>
            </a:extLst>
          </p:cNvPr>
          <p:cNvSpPr/>
          <p:nvPr/>
        </p:nvSpPr>
        <p:spPr>
          <a:xfrm>
            <a:off x="7064827" y="2302871"/>
            <a:ext cx="3836127" cy="8583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400" b="1" dirty="0">
                <a:solidFill>
                  <a:schemeClr val="tx1"/>
                </a:solidFill>
                <a:latin typeface="Segoe UI Black" panose="020B0A02040204020203" pitchFamily="34" charset="0"/>
              </a:rPr>
              <a:t>压入参数</a:t>
            </a:r>
            <a:endParaRPr lang="en-US" altLang="zh-CN" sz="2400" b="1" dirty="0">
              <a:solidFill>
                <a:schemeClr val="tx1"/>
              </a:solidFill>
              <a:latin typeface="Segoe UI Black" panose="020B0A02040204020203" pitchFamily="34" charset="0"/>
            </a:endParaRPr>
          </a:p>
          <a:p>
            <a:pPr algn="ctr"/>
            <a:r>
              <a:rPr lang="zh-CN" altLang="en-US" sz="2400" b="1" dirty="0">
                <a:solidFill>
                  <a:schemeClr val="tx1"/>
                </a:solidFill>
                <a:latin typeface="Segoe UI Black" panose="020B0A02040204020203" pitchFamily="34" charset="0"/>
              </a:rPr>
              <a:t>对于自定义变量同等处理</a:t>
            </a:r>
            <a:endParaRPr lang="en-US" altLang="zh-CN" sz="2400" b="1" dirty="0">
              <a:solidFill>
                <a:schemeClr val="tx1"/>
              </a:solidFill>
              <a:latin typeface="Segoe UI Black" panose="020B0A02040204020203" pitchFamily="34" charset="0"/>
            </a:endParaRPr>
          </a:p>
        </p:txBody>
      </p:sp>
      <p:sp>
        <p:nvSpPr>
          <p:cNvPr id="13" name="矩形 12">
            <a:extLst>
              <a:ext uri="{FF2B5EF4-FFF2-40B4-BE49-F238E27FC236}">
                <a16:creationId xmlns:a16="http://schemas.microsoft.com/office/drawing/2014/main" id="{948A420B-154C-DA19-BDE4-AD9CDA8B1A47}"/>
              </a:ext>
            </a:extLst>
          </p:cNvPr>
          <p:cNvSpPr/>
          <p:nvPr/>
        </p:nvSpPr>
        <p:spPr>
          <a:xfrm>
            <a:off x="7064827" y="3267620"/>
            <a:ext cx="3836127" cy="8583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400" b="1" dirty="0">
                <a:solidFill>
                  <a:schemeClr val="tx1"/>
                </a:solidFill>
                <a:latin typeface="Segoe UI Black" panose="020B0A02040204020203" pitchFamily="34" charset="0"/>
              </a:rPr>
              <a:t>记录含有循环结构</a:t>
            </a:r>
            <a:endParaRPr lang="en-US" altLang="zh-CN" sz="2400" b="1" dirty="0">
              <a:solidFill>
                <a:schemeClr val="tx1"/>
              </a:solidFill>
              <a:latin typeface="Segoe UI Black" panose="020B0A02040204020203" pitchFamily="34" charset="0"/>
            </a:endParaRPr>
          </a:p>
          <a:p>
            <a:pPr algn="ctr"/>
            <a:r>
              <a:rPr lang="zh-CN" altLang="en-US" sz="2400" b="1" dirty="0">
                <a:solidFill>
                  <a:schemeClr val="tx1"/>
                </a:solidFill>
                <a:latin typeface="Segoe UI Black" panose="020B0A02040204020203" pitchFamily="34" charset="0"/>
              </a:rPr>
              <a:t>内置函数的额外所需信息</a:t>
            </a:r>
            <a:endParaRPr lang="en-US" altLang="zh-CN" sz="2400" b="1" dirty="0">
              <a:solidFill>
                <a:schemeClr val="tx1"/>
              </a:solidFill>
              <a:latin typeface="Segoe UI Black" panose="020B0A02040204020203" pitchFamily="34" charset="0"/>
            </a:endParaRPr>
          </a:p>
        </p:txBody>
      </p:sp>
      <p:sp>
        <p:nvSpPr>
          <p:cNvPr id="14" name="矩形 13">
            <a:extLst>
              <a:ext uri="{FF2B5EF4-FFF2-40B4-BE49-F238E27FC236}">
                <a16:creationId xmlns:a16="http://schemas.microsoft.com/office/drawing/2014/main" id="{FF1071F0-3FB7-FC7C-89D1-BE1AB3A06DF9}"/>
              </a:ext>
            </a:extLst>
          </p:cNvPr>
          <p:cNvSpPr/>
          <p:nvPr/>
        </p:nvSpPr>
        <p:spPr>
          <a:xfrm>
            <a:off x="7064827" y="4232369"/>
            <a:ext cx="3836127" cy="121484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400" b="1" dirty="0">
                <a:solidFill>
                  <a:schemeClr val="tx1"/>
                </a:solidFill>
                <a:latin typeface="Segoe UI Black" panose="020B0A02040204020203" pitchFamily="34" charset="0"/>
              </a:rPr>
              <a:t>按需弹出参数和操作符号</a:t>
            </a:r>
            <a:endParaRPr lang="en-US" altLang="zh-CN" sz="2400" b="1" dirty="0">
              <a:solidFill>
                <a:schemeClr val="tx1"/>
              </a:solidFill>
              <a:latin typeface="Segoe UI Black" panose="020B0A02040204020203" pitchFamily="34" charset="0"/>
            </a:endParaRPr>
          </a:p>
          <a:p>
            <a:pPr algn="ctr"/>
            <a:r>
              <a:rPr lang="zh-CN" altLang="en-US" sz="2400" b="1" dirty="0">
                <a:solidFill>
                  <a:schemeClr val="tx1"/>
                </a:solidFill>
                <a:latin typeface="Segoe UI Black" panose="020B0A02040204020203" pitchFamily="34" charset="0"/>
              </a:rPr>
              <a:t>并进行相应计算</a:t>
            </a:r>
            <a:endParaRPr lang="en-US" altLang="zh-CN" sz="2400" b="1" dirty="0">
              <a:solidFill>
                <a:schemeClr val="tx1"/>
              </a:solidFill>
              <a:latin typeface="Segoe UI Black" panose="020B0A02040204020203" pitchFamily="34" charset="0"/>
            </a:endParaRPr>
          </a:p>
          <a:p>
            <a:pPr algn="ctr"/>
            <a:r>
              <a:rPr lang="zh-CN" altLang="en-US" sz="2400" b="1" dirty="0">
                <a:solidFill>
                  <a:schemeClr val="tx1"/>
                </a:solidFill>
                <a:latin typeface="Segoe UI Black" panose="020B0A02040204020203" pitchFamily="34" charset="0"/>
              </a:rPr>
              <a:t>将结果压入栈中</a:t>
            </a:r>
            <a:endParaRPr lang="en-US" altLang="zh-CN" sz="2400" b="1" dirty="0">
              <a:solidFill>
                <a:schemeClr val="tx1"/>
              </a:solidFill>
              <a:latin typeface="Segoe UI Black" panose="020B0A02040204020203" pitchFamily="34" charset="0"/>
            </a:endParaRPr>
          </a:p>
        </p:txBody>
      </p:sp>
      <p:sp>
        <p:nvSpPr>
          <p:cNvPr id="15" name="矩形 14">
            <a:extLst>
              <a:ext uri="{FF2B5EF4-FFF2-40B4-BE49-F238E27FC236}">
                <a16:creationId xmlns:a16="http://schemas.microsoft.com/office/drawing/2014/main" id="{3FBD1B8C-C5B7-0BD7-EDD8-3E5990D77963}"/>
              </a:ext>
            </a:extLst>
          </p:cNvPr>
          <p:cNvSpPr/>
          <p:nvPr/>
        </p:nvSpPr>
        <p:spPr>
          <a:xfrm>
            <a:off x="7062105" y="5544636"/>
            <a:ext cx="3836127" cy="58184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400" b="1" dirty="0">
                <a:solidFill>
                  <a:schemeClr val="tx1"/>
                </a:solidFill>
                <a:latin typeface="Segoe UI Black" panose="020B0A02040204020203" pitchFamily="34" charset="0"/>
              </a:rPr>
              <a:t>检查错误并返回</a:t>
            </a:r>
            <a:endParaRPr lang="en-US" altLang="zh-CN" sz="2400" b="1" dirty="0">
              <a:solidFill>
                <a:schemeClr val="tx1"/>
              </a:solidFill>
              <a:latin typeface="Segoe UI Black" panose="020B0A02040204020203" pitchFamily="34" charset="0"/>
            </a:endParaRPr>
          </a:p>
        </p:txBody>
      </p:sp>
    </p:spTree>
    <p:extLst>
      <p:ext uri="{BB962C8B-B14F-4D97-AF65-F5344CB8AC3E}">
        <p14:creationId xmlns:p14="http://schemas.microsoft.com/office/powerpoint/2010/main" val="1866608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A3F136C-24F9-7828-2174-053EFD154C8F}"/>
              </a:ext>
            </a:extLst>
          </p:cNvPr>
          <p:cNvSpPr/>
          <p:nvPr/>
        </p:nvSpPr>
        <p:spPr>
          <a:xfrm>
            <a:off x="979714" y="627018"/>
            <a:ext cx="10232572" cy="5603964"/>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8800" b="1" dirty="0">
                <a:solidFill>
                  <a:sysClr val="windowText" lastClr="000000"/>
                </a:solidFill>
                <a:latin typeface="Segoe UI Black" panose="020B0A02040204020203" pitchFamily="34" charset="0"/>
                <a:ea typeface="Segoe UI Black" panose="020B0A02040204020203" pitchFamily="34" charset="0"/>
              </a:rPr>
              <a:t>任务分工</a:t>
            </a:r>
            <a:endParaRPr lang="en-US" altLang="zh-CN" sz="8800" b="1" dirty="0">
              <a:solidFill>
                <a:sysClr val="windowText" lastClr="000000"/>
              </a:solidFill>
              <a:latin typeface="Segoe UI Black" panose="020B0A02040204020203" pitchFamily="34" charset="0"/>
              <a:ea typeface="Segoe UI Black" panose="020B0A02040204020203" pitchFamily="34" charset="0"/>
            </a:endParaRPr>
          </a:p>
          <a:p>
            <a:pPr algn="ctr"/>
            <a:r>
              <a:rPr lang="zh-CN" altLang="en-US" sz="6600" b="1" dirty="0">
                <a:solidFill>
                  <a:sysClr val="windowText" lastClr="000000"/>
                </a:solidFill>
                <a:latin typeface="Segoe UI Black" panose="020B0A02040204020203" pitchFamily="34" charset="0"/>
                <a:ea typeface="Segoe UI Black" panose="020B0A02040204020203" pitchFamily="34" charset="0"/>
              </a:rPr>
              <a:t>方可元</a:t>
            </a:r>
            <a:endParaRPr lang="en-US" altLang="zh-CN" sz="6600" b="1" dirty="0">
              <a:solidFill>
                <a:sysClr val="windowText" lastClr="000000"/>
              </a:solidFill>
              <a:latin typeface="Segoe UI Black" panose="020B0A02040204020203" pitchFamily="34" charset="0"/>
              <a:ea typeface="Segoe UI Black" panose="020B0A02040204020203" pitchFamily="34" charset="0"/>
            </a:endParaRPr>
          </a:p>
          <a:p>
            <a:pPr algn="ctr"/>
            <a:r>
              <a:rPr lang="zh-CN" altLang="en-US" sz="5400" b="1" dirty="0">
                <a:solidFill>
                  <a:sysClr val="windowText" lastClr="000000"/>
                </a:solidFill>
                <a:latin typeface="Segoe UI Black" panose="020B0A02040204020203" pitchFamily="34" charset="0"/>
                <a:ea typeface="Segoe UI Black" panose="020B0A02040204020203" pitchFamily="34" charset="0"/>
              </a:rPr>
              <a:t>整体结构设计</a:t>
            </a:r>
            <a:endParaRPr lang="en-US" altLang="zh-CN" sz="5400" b="1" dirty="0">
              <a:solidFill>
                <a:sysClr val="windowText" lastClr="000000"/>
              </a:solidFill>
              <a:latin typeface="Segoe UI Black" panose="020B0A02040204020203" pitchFamily="34" charset="0"/>
              <a:ea typeface="Segoe UI Black" panose="020B0A02040204020203" pitchFamily="34" charset="0"/>
            </a:endParaRPr>
          </a:p>
          <a:p>
            <a:pPr algn="ctr"/>
            <a:r>
              <a:rPr lang="zh-CN" altLang="en-US" sz="6600" b="1" dirty="0">
                <a:solidFill>
                  <a:sysClr val="windowText" lastClr="000000"/>
                </a:solidFill>
                <a:latin typeface="Segoe UI Black" panose="020B0A02040204020203" pitchFamily="34" charset="0"/>
                <a:ea typeface="Segoe UI Black" panose="020B0A02040204020203" pitchFamily="34" charset="0"/>
              </a:rPr>
              <a:t>其他组员</a:t>
            </a:r>
            <a:endParaRPr lang="en-US" altLang="zh-CN" sz="6600" b="1" dirty="0">
              <a:solidFill>
                <a:sysClr val="windowText" lastClr="000000"/>
              </a:solidFill>
              <a:latin typeface="Segoe UI Black" panose="020B0A02040204020203" pitchFamily="34" charset="0"/>
              <a:ea typeface="Segoe UI Black" panose="020B0A02040204020203" pitchFamily="34" charset="0"/>
            </a:endParaRPr>
          </a:p>
          <a:p>
            <a:pPr algn="ctr"/>
            <a:r>
              <a:rPr lang="zh-CN" altLang="en-US" sz="5400" b="1" dirty="0">
                <a:solidFill>
                  <a:sysClr val="windowText" lastClr="000000"/>
                </a:solidFill>
                <a:latin typeface="Segoe UI Black" panose="020B0A02040204020203" pitchFamily="34" charset="0"/>
                <a:ea typeface="Segoe UI Black" panose="020B0A02040204020203" pitchFamily="34" charset="0"/>
              </a:rPr>
              <a:t>内置函数设计与测试</a:t>
            </a:r>
            <a:endParaRPr lang="zh-CN" altLang="en-US" sz="5400" b="1" dirty="0">
              <a:solidFill>
                <a:sysClr val="windowText" lastClr="000000"/>
              </a:solidFill>
              <a:latin typeface="Segoe UI Black" panose="020B0A02040204020203" pitchFamily="34" charset="0"/>
            </a:endParaRPr>
          </a:p>
        </p:txBody>
      </p:sp>
    </p:spTree>
    <p:extLst>
      <p:ext uri="{BB962C8B-B14F-4D97-AF65-F5344CB8AC3E}">
        <p14:creationId xmlns:p14="http://schemas.microsoft.com/office/powerpoint/2010/main" val="3782186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CBAF65D-A6AF-701E-6BA6-E0F296219EB7}"/>
              </a:ext>
            </a:extLst>
          </p:cNvPr>
          <p:cNvSpPr txBox="1"/>
          <p:nvPr/>
        </p:nvSpPr>
        <p:spPr>
          <a:xfrm>
            <a:off x="640079" y="1030683"/>
            <a:ext cx="10911841" cy="4796634"/>
          </a:xfrm>
          <a:prstGeom prst="rect">
            <a:avLst/>
          </a:prstGeom>
          <a:solidFill>
            <a:schemeClr val="bg1"/>
          </a:solidFill>
          <a:ln>
            <a:noFill/>
          </a:ln>
          <a:effectLst>
            <a:glow rad="228600">
              <a:schemeClr val="bg1">
                <a:alpha val="40000"/>
              </a:schemeClr>
            </a:glow>
          </a:effectLst>
        </p:spPr>
        <p:txBody>
          <a:bodyPr wrap="square">
            <a:spAutoFit/>
          </a:bodyPr>
          <a:lstStyle/>
          <a:p>
            <a:pPr indent="200025" algn="just">
              <a:lnSpc>
                <a:spcPct val="130000"/>
              </a:lnSpc>
            </a:pPr>
            <a:r>
              <a:rPr lang="zh-CN" altLang="zh-CN" sz="4000" b="1" kern="100" dirty="0">
                <a:effectLst/>
                <a:latin typeface="微软雅黑" panose="020B0503020204020204" pitchFamily="34" charset="-122"/>
                <a:ea typeface="微软雅黑" panose="020B0503020204020204" pitchFamily="34" charset="-122"/>
                <a:cs typeface="Times New Roman" panose="02020603050405020304" pitchFamily="18" charset="0"/>
              </a:rPr>
              <a:t>陈鑫宇负责了</a:t>
            </a:r>
            <a:r>
              <a:rPr lang="en-US" altLang="zh-CN" sz="4000" b="1" kern="100" dirty="0">
                <a:effectLst/>
                <a:latin typeface="微软雅黑" panose="020B0503020204020204" pitchFamily="34" charset="-122"/>
                <a:ea typeface="微软雅黑" panose="020B0503020204020204" pitchFamily="34" charset="-122"/>
                <a:cs typeface="Times New Roman" panose="02020603050405020304" pitchFamily="18" charset="0"/>
              </a:rPr>
              <a:t>Solve</a:t>
            </a:r>
            <a:r>
              <a:rPr lang="zh-CN" altLang="zh-CN" sz="4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4000" b="1" kern="100" dirty="0">
                <a:effectLst/>
                <a:latin typeface="微软雅黑" panose="020B0503020204020204" pitchFamily="34" charset="-122"/>
                <a:ea typeface="微软雅黑" panose="020B0503020204020204" pitchFamily="34" charset="-122"/>
                <a:cs typeface="Times New Roman" panose="02020603050405020304" pitchFamily="18" charset="0"/>
              </a:rPr>
              <a:t>Max</a:t>
            </a:r>
            <a:r>
              <a:rPr lang="zh-CN" altLang="zh-CN" sz="4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4000" b="1" kern="100" dirty="0">
                <a:effectLst/>
                <a:latin typeface="微软雅黑" panose="020B0503020204020204" pitchFamily="34" charset="-122"/>
                <a:ea typeface="微软雅黑" panose="020B0503020204020204" pitchFamily="34" charset="-122"/>
                <a:cs typeface="Times New Roman" panose="02020603050405020304" pitchFamily="18" charset="0"/>
              </a:rPr>
              <a:t>Min</a:t>
            </a:r>
            <a:r>
              <a:rPr lang="zh-CN" altLang="zh-CN" sz="4000" b="1" kern="100" dirty="0">
                <a:effectLst/>
                <a:latin typeface="微软雅黑" panose="020B0503020204020204" pitchFamily="34" charset="-122"/>
                <a:ea typeface="微软雅黑" panose="020B0503020204020204" pitchFamily="34" charset="-122"/>
                <a:cs typeface="Times New Roman" panose="02020603050405020304" pitchFamily="18" charset="0"/>
              </a:rPr>
              <a:t>等函数的编写，单昊哲负责了</a:t>
            </a:r>
            <a:r>
              <a:rPr lang="en-US" altLang="zh-CN" sz="4000" b="1" kern="100" dirty="0">
                <a:effectLst/>
                <a:latin typeface="微软雅黑" panose="020B0503020204020204" pitchFamily="34" charset="-122"/>
                <a:ea typeface="微软雅黑" panose="020B0503020204020204" pitchFamily="34" charset="-122"/>
                <a:cs typeface="Times New Roman" panose="02020603050405020304" pitchFamily="18" charset="0"/>
              </a:rPr>
              <a:t>Sum</a:t>
            </a:r>
            <a:r>
              <a:rPr lang="zh-CN" altLang="zh-CN" sz="40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4000" b="1" kern="100" dirty="0">
                <a:effectLst/>
                <a:latin typeface="微软雅黑" panose="020B0503020204020204" pitchFamily="34" charset="-122"/>
                <a:ea typeface="微软雅黑" panose="020B0503020204020204" pitchFamily="34" charset="-122"/>
                <a:cs typeface="Times New Roman" panose="02020603050405020304" pitchFamily="18" charset="0"/>
              </a:rPr>
              <a:t>Quadrature</a:t>
            </a:r>
            <a:r>
              <a:rPr lang="zh-CN" altLang="zh-CN" sz="4000" b="1" kern="100" dirty="0">
                <a:effectLst/>
                <a:latin typeface="微软雅黑" panose="020B0503020204020204" pitchFamily="34" charset="-122"/>
                <a:ea typeface="微软雅黑" panose="020B0503020204020204" pitchFamily="34" charset="-122"/>
                <a:cs typeface="Times New Roman" panose="02020603050405020304" pitchFamily="18" charset="0"/>
              </a:rPr>
              <a:t>等函数的编写，张富负责了</a:t>
            </a:r>
            <a:r>
              <a:rPr lang="en-US" altLang="zh-CN" sz="4000" b="1" kern="100" dirty="0">
                <a:effectLst/>
                <a:latin typeface="微软雅黑" panose="020B0503020204020204" pitchFamily="34" charset="-122"/>
                <a:ea typeface="微软雅黑" panose="020B0503020204020204" pitchFamily="34" charset="-122"/>
                <a:cs typeface="Times New Roman" panose="02020603050405020304" pitchFamily="18" charset="0"/>
              </a:rPr>
              <a:t>Integrate</a:t>
            </a:r>
            <a:r>
              <a:rPr lang="zh-CN" altLang="zh-CN" sz="4000" b="1" kern="100" dirty="0">
                <a:effectLst/>
                <a:latin typeface="微软雅黑" panose="020B0503020204020204" pitchFamily="34" charset="-122"/>
                <a:ea typeface="微软雅黑" panose="020B0503020204020204" pitchFamily="34" charset="-122"/>
                <a:cs typeface="Times New Roman" panose="02020603050405020304" pitchFamily="18" charset="0"/>
              </a:rPr>
              <a:t>等函数的编写。（其他一些函数过于简单，此处挑选了几个具有代表性的复杂函数）他们还负责了软件的测试、例子程序的编写等工作。</a:t>
            </a:r>
          </a:p>
        </p:txBody>
      </p:sp>
    </p:spTree>
    <p:extLst>
      <p:ext uri="{BB962C8B-B14F-4D97-AF65-F5344CB8AC3E}">
        <p14:creationId xmlns:p14="http://schemas.microsoft.com/office/powerpoint/2010/main" val="339882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E69CD10-782D-8038-FCC1-AF97944A1A7C}"/>
              </a:ext>
            </a:extLst>
          </p:cNvPr>
          <p:cNvSpPr/>
          <p:nvPr/>
        </p:nvSpPr>
        <p:spPr>
          <a:xfrm>
            <a:off x="979714" y="627018"/>
            <a:ext cx="10232572" cy="5603964"/>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900" b="1" dirty="0">
                <a:solidFill>
                  <a:sysClr val="windowText" lastClr="000000"/>
                </a:solidFill>
                <a:latin typeface="Segoe UI Black" panose="020B0A02040204020203" pitchFamily="34" charset="0"/>
                <a:ea typeface="Segoe UI Black" panose="020B0A02040204020203" pitchFamily="34" charset="0"/>
              </a:rPr>
              <a:t>陈鑫宇</a:t>
            </a:r>
            <a:endParaRPr lang="zh-CN" altLang="en-US" sz="8800" b="1" dirty="0">
              <a:solidFill>
                <a:sysClr val="windowText" lastClr="000000"/>
              </a:solidFill>
              <a:latin typeface="Segoe UI Black" panose="020B0A02040204020203" pitchFamily="34" charset="0"/>
            </a:endParaRPr>
          </a:p>
        </p:txBody>
      </p:sp>
    </p:spTree>
    <p:extLst>
      <p:ext uri="{BB962C8B-B14F-4D97-AF65-F5344CB8AC3E}">
        <p14:creationId xmlns:p14="http://schemas.microsoft.com/office/powerpoint/2010/main" val="1615729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808685"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70CBA0-C4B2-B47C-5495-441442EC5C1C}"/>
              </a:ext>
            </a:extLst>
          </p:cNvPr>
          <p:cNvSpPr txBox="1"/>
          <p:nvPr/>
        </p:nvSpPr>
        <p:spPr>
          <a:xfrm>
            <a:off x="7913914" y="738386"/>
            <a:ext cx="2866572" cy="646331"/>
          </a:xfrm>
          <a:prstGeom prst="rect">
            <a:avLst/>
          </a:prstGeom>
          <a:noFill/>
        </p:spPr>
        <p:txBody>
          <a:bodyPr wrap="square" rtlCol="0">
            <a:spAutoFit/>
          </a:bodyPr>
          <a:lstStyle/>
          <a:p>
            <a:r>
              <a:rPr lang="zh-CN" altLang="en-US" sz="3600" b="1" dirty="0">
                <a:solidFill>
                  <a:schemeClr val="bg1"/>
                </a:solidFill>
              </a:rPr>
              <a:t>取最大值</a:t>
            </a:r>
          </a:p>
        </p:txBody>
      </p:sp>
      <p:pic>
        <p:nvPicPr>
          <p:cNvPr id="3" name="图片 2">
            <a:extLst>
              <a:ext uri="{FF2B5EF4-FFF2-40B4-BE49-F238E27FC236}">
                <a16:creationId xmlns:a16="http://schemas.microsoft.com/office/drawing/2014/main" id="{432CC0F8-87E6-FE19-8825-E1A5CD03A207}"/>
              </a:ext>
            </a:extLst>
          </p:cNvPr>
          <p:cNvPicPr>
            <a:picLocks noChangeAspect="1"/>
          </p:cNvPicPr>
          <p:nvPr/>
        </p:nvPicPr>
        <p:blipFill>
          <a:blip r:embed="rId2"/>
          <a:stretch>
            <a:fillRect/>
          </a:stretch>
        </p:blipFill>
        <p:spPr>
          <a:xfrm>
            <a:off x="-39088" y="2037719"/>
            <a:ext cx="7847773" cy="4081895"/>
          </a:xfrm>
          <a:prstGeom prst="rect">
            <a:avLst/>
          </a:prstGeom>
        </p:spPr>
      </p:pic>
    </p:spTree>
    <p:extLst>
      <p:ext uri="{BB962C8B-B14F-4D97-AF65-F5344CB8AC3E}">
        <p14:creationId xmlns:p14="http://schemas.microsoft.com/office/powerpoint/2010/main" val="184386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04EEDEF-E9A5-C0CB-E7DF-B22A763595CA}"/>
              </a:ext>
            </a:extLst>
          </p:cNvPr>
          <p:cNvSpPr/>
          <p:nvPr/>
        </p:nvSpPr>
        <p:spPr>
          <a:xfrm>
            <a:off x="979714" y="431076"/>
            <a:ext cx="10232572"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i="1" dirty="0" err="1">
                <a:solidFill>
                  <a:sysClr val="windowText" lastClr="000000"/>
                </a:solidFill>
                <a:latin typeface="Segoe UI Black" panose="020B0A02040204020203" pitchFamily="34" charset="0"/>
                <a:ea typeface="Segoe UI Black" panose="020B0A02040204020203" pitchFamily="34" charset="0"/>
              </a:rPr>
              <a:t>TinyCalc</a:t>
            </a:r>
            <a:r>
              <a:rPr lang="zh-CN" altLang="en-US" sz="4800" b="1" dirty="0">
                <a:solidFill>
                  <a:sysClr val="windowText" lastClr="000000"/>
                </a:solidFill>
                <a:latin typeface="楷体" panose="02010609060101010101" pitchFamily="49" charset="-122"/>
                <a:ea typeface="楷体" panose="02010609060101010101" pitchFamily="49" charset="-122"/>
              </a:rPr>
              <a:t>的功能</a:t>
            </a:r>
            <a:endParaRPr lang="zh-CN" altLang="en-US" sz="4800" b="1" dirty="0">
              <a:solidFill>
                <a:sysClr val="windowText" lastClr="000000"/>
              </a:solidFill>
              <a:latin typeface="Segoe UI Black" panose="020B0A02040204020203" pitchFamily="34" charset="0"/>
            </a:endParaRPr>
          </a:p>
        </p:txBody>
      </p:sp>
      <p:grpSp>
        <p:nvGrpSpPr>
          <p:cNvPr id="8" name="组合 7">
            <a:extLst>
              <a:ext uri="{FF2B5EF4-FFF2-40B4-BE49-F238E27FC236}">
                <a16:creationId xmlns:a16="http://schemas.microsoft.com/office/drawing/2014/main" id="{06DE07CA-4E37-2D98-29CA-DC2AF2A425F0}"/>
              </a:ext>
            </a:extLst>
          </p:cNvPr>
          <p:cNvGrpSpPr/>
          <p:nvPr/>
        </p:nvGrpSpPr>
        <p:grpSpPr>
          <a:xfrm>
            <a:off x="839831" y="2782524"/>
            <a:ext cx="6684373" cy="2638425"/>
            <a:chOff x="376101" y="2880496"/>
            <a:chExt cx="6684373" cy="2638425"/>
          </a:xfrm>
        </p:grpSpPr>
        <p:pic>
          <p:nvPicPr>
            <p:cNvPr id="6" name="图片 5">
              <a:extLst>
                <a:ext uri="{FF2B5EF4-FFF2-40B4-BE49-F238E27FC236}">
                  <a16:creationId xmlns:a16="http://schemas.microsoft.com/office/drawing/2014/main" id="{97F4A60D-0A4A-95A4-A557-6CD33C80DC85}"/>
                </a:ext>
              </a:extLst>
            </p:cNvPr>
            <p:cNvPicPr>
              <a:picLocks noChangeAspect="1"/>
            </p:cNvPicPr>
            <p:nvPr/>
          </p:nvPicPr>
          <p:blipFill rotWithShape="1">
            <a:blip r:embed="rId2">
              <a:extLst>
                <a:ext uri="{28A0092B-C50C-407E-A947-70E740481C1C}">
                  <a14:useLocalDpi xmlns:a14="http://schemas.microsoft.com/office/drawing/2010/main" val="0"/>
                </a:ext>
              </a:extLst>
            </a:blip>
            <a:srcRect r="30136"/>
            <a:stretch/>
          </p:blipFill>
          <p:spPr>
            <a:xfrm>
              <a:off x="376101" y="2880496"/>
              <a:ext cx="6148795" cy="2638425"/>
            </a:xfrm>
            <a:prstGeom prst="rect">
              <a:avLst/>
            </a:prstGeom>
          </p:spPr>
        </p:pic>
        <p:sp>
          <p:nvSpPr>
            <p:cNvPr id="7" name="矩形 6">
              <a:extLst>
                <a:ext uri="{FF2B5EF4-FFF2-40B4-BE49-F238E27FC236}">
                  <a16:creationId xmlns:a16="http://schemas.microsoft.com/office/drawing/2014/main" id="{E93788C4-8E3D-8110-A37A-2B148072D353}"/>
                </a:ext>
              </a:extLst>
            </p:cNvPr>
            <p:cNvSpPr/>
            <p:nvPr/>
          </p:nvSpPr>
          <p:spPr>
            <a:xfrm>
              <a:off x="5643154" y="2880496"/>
              <a:ext cx="1417320" cy="2638425"/>
            </a:xfrm>
            <a:prstGeom prst="rect">
              <a:avLst/>
            </a:prstGeom>
            <a:gradFill flip="none" rotWithShape="1">
              <a:gsLst>
                <a:gs pos="100000">
                  <a:srgbClr val="767171"/>
                </a:gs>
                <a:gs pos="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8349A10C-8AE8-F4F1-BCEB-E2390AE3FD49}"/>
              </a:ext>
            </a:extLst>
          </p:cNvPr>
          <p:cNvSpPr txBox="1"/>
          <p:nvPr/>
        </p:nvSpPr>
        <p:spPr>
          <a:xfrm>
            <a:off x="6677297" y="2916796"/>
            <a:ext cx="5307875" cy="2369880"/>
          </a:xfrm>
          <a:prstGeom prst="rect">
            <a:avLst/>
          </a:prstGeom>
          <a:noFill/>
        </p:spPr>
        <p:txBody>
          <a:bodyPr wrap="square" rtlCol="0">
            <a:spAutoFit/>
          </a:bodyPr>
          <a:lstStyle/>
          <a:p>
            <a:r>
              <a:rPr lang="zh-CN" altLang="en-US" sz="3600" b="1" dirty="0">
                <a:solidFill>
                  <a:schemeClr val="bg1"/>
                </a:solidFill>
              </a:rPr>
              <a:t>支持括号、运算优先级</a:t>
            </a:r>
            <a:endParaRPr lang="en-US" altLang="zh-CN" sz="3600" b="1" dirty="0">
              <a:solidFill>
                <a:schemeClr val="bg1"/>
              </a:solidFill>
            </a:endParaRPr>
          </a:p>
          <a:p>
            <a:r>
              <a:rPr lang="zh-CN" altLang="en-US" sz="3600" b="1" dirty="0">
                <a:solidFill>
                  <a:schemeClr val="bg1"/>
                </a:solidFill>
              </a:rPr>
              <a:t>以及各类基本初等函数</a:t>
            </a:r>
            <a:endParaRPr lang="en-US" altLang="zh-CN" sz="3600" b="1" dirty="0">
              <a:solidFill>
                <a:schemeClr val="bg1"/>
              </a:solidFill>
            </a:endParaRPr>
          </a:p>
          <a:p>
            <a:r>
              <a:rPr lang="zh-CN" altLang="en-US" sz="3600" b="1" dirty="0">
                <a:solidFill>
                  <a:schemeClr val="bg1"/>
                </a:solidFill>
              </a:rPr>
              <a:t>的一般计算</a:t>
            </a:r>
            <a:endParaRPr lang="en-US" altLang="zh-CN" sz="3600" b="1" dirty="0">
              <a:solidFill>
                <a:schemeClr val="bg1"/>
              </a:solidFill>
            </a:endParaRPr>
          </a:p>
          <a:p>
            <a:endParaRPr lang="en-US" altLang="zh-CN" sz="2000" b="1" dirty="0">
              <a:solidFill>
                <a:schemeClr val="bg1"/>
              </a:solidFill>
            </a:endParaRPr>
          </a:p>
          <a:p>
            <a:pPr algn="r"/>
            <a:r>
              <a:rPr lang="en-US" altLang="zh-CN" sz="2000" b="1" dirty="0">
                <a:solidFill>
                  <a:schemeClr val="bg1"/>
                </a:solidFill>
              </a:rPr>
              <a:t>*</a:t>
            </a:r>
            <a:r>
              <a:rPr lang="zh-CN" altLang="en-US" sz="2000" b="1" dirty="0">
                <a:solidFill>
                  <a:schemeClr val="bg1"/>
                </a:solidFill>
              </a:rPr>
              <a:t>所有运算范围限定在</a:t>
            </a:r>
            <a:r>
              <a:rPr lang="en-US" altLang="zh-CN" sz="2000" b="1" dirty="0">
                <a:solidFill>
                  <a:schemeClr val="bg1"/>
                </a:solidFill>
              </a:rPr>
              <a:t>double</a:t>
            </a:r>
            <a:r>
              <a:rPr lang="zh-CN" altLang="en-US" sz="2000" b="1" dirty="0">
                <a:solidFill>
                  <a:schemeClr val="bg1"/>
                </a:solidFill>
              </a:rPr>
              <a:t>内</a:t>
            </a:r>
          </a:p>
        </p:txBody>
      </p:sp>
    </p:spTree>
    <p:extLst>
      <p:ext uri="{BB962C8B-B14F-4D97-AF65-F5344CB8AC3E}">
        <p14:creationId xmlns:p14="http://schemas.microsoft.com/office/powerpoint/2010/main" val="1392961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808685"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5BB2416-6C73-16E6-701F-63A0C92DBC5F}"/>
              </a:ext>
            </a:extLst>
          </p:cNvPr>
          <p:cNvSpPr txBox="1"/>
          <p:nvPr/>
        </p:nvSpPr>
        <p:spPr>
          <a:xfrm>
            <a:off x="7881256" y="738386"/>
            <a:ext cx="4165599" cy="5355312"/>
          </a:xfrm>
          <a:prstGeom prst="rect">
            <a:avLst/>
          </a:prstGeom>
          <a:noFill/>
        </p:spPr>
        <p:txBody>
          <a:bodyPr wrap="square" rtlCol="0">
            <a:spAutoFit/>
          </a:bodyPr>
          <a:lstStyle/>
          <a:p>
            <a:r>
              <a:rPr lang="zh-CN" altLang="en-US" sz="3600" b="1" dirty="0">
                <a:solidFill>
                  <a:schemeClr val="bg1"/>
                </a:solidFill>
              </a:rPr>
              <a:t>此处判断第一个参数是否是一个数字。如果是数字则</a:t>
            </a:r>
            <a:r>
              <a:rPr lang="en-US" altLang="zh-CN" sz="3600" b="1" dirty="0">
                <a:solidFill>
                  <a:schemeClr val="bg1"/>
                </a:solidFill>
              </a:rPr>
              <a:t>flag=0</a:t>
            </a:r>
            <a:r>
              <a:rPr lang="zh-CN" altLang="en-US" sz="3600" b="1" dirty="0">
                <a:solidFill>
                  <a:schemeClr val="bg1"/>
                </a:solidFill>
              </a:rPr>
              <a:t>，如果不是一个数字，则</a:t>
            </a:r>
            <a:r>
              <a:rPr lang="en-US" altLang="zh-CN" sz="3600" b="1" dirty="0">
                <a:solidFill>
                  <a:schemeClr val="bg1"/>
                </a:solidFill>
              </a:rPr>
              <a:t>flag=1</a:t>
            </a:r>
            <a:r>
              <a:rPr lang="zh-CN" altLang="en-US" sz="3600" b="1" dirty="0">
                <a:solidFill>
                  <a:schemeClr val="bg1"/>
                </a:solidFill>
              </a:rPr>
              <a:t>。如果是数字，则把第一个数字的量传递给中间变量</a:t>
            </a:r>
            <a:r>
              <a:rPr lang="en-US" altLang="zh-CN" sz="3600" b="1" dirty="0">
                <a:solidFill>
                  <a:schemeClr val="bg1"/>
                </a:solidFill>
              </a:rPr>
              <a:t>ta</a:t>
            </a:r>
            <a:r>
              <a:rPr lang="zh-CN" altLang="en-US" sz="3600" b="1" dirty="0">
                <a:solidFill>
                  <a:schemeClr val="bg1"/>
                </a:solidFill>
              </a:rPr>
              <a:t>。</a:t>
            </a:r>
            <a:endParaRPr lang="en-US" altLang="zh-CN" sz="3600" b="1" dirty="0">
              <a:solidFill>
                <a:schemeClr val="bg1"/>
              </a:solidFill>
            </a:endParaRPr>
          </a:p>
          <a:p>
            <a:endParaRPr lang="zh-CN" altLang="en-US" dirty="0"/>
          </a:p>
        </p:txBody>
      </p:sp>
      <p:pic>
        <p:nvPicPr>
          <p:cNvPr id="12" name="图片 11">
            <a:extLst>
              <a:ext uri="{FF2B5EF4-FFF2-40B4-BE49-F238E27FC236}">
                <a16:creationId xmlns:a16="http://schemas.microsoft.com/office/drawing/2014/main" id="{6B9E66C8-ADE5-4ABA-004C-CEFA47003266}"/>
              </a:ext>
            </a:extLst>
          </p:cNvPr>
          <p:cNvPicPr>
            <a:picLocks noChangeAspect="1"/>
          </p:cNvPicPr>
          <p:nvPr/>
        </p:nvPicPr>
        <p:blipFill>
          <a:blip r:embed="rId2"/>
          <a:stretch>
            <a:fillRect/>
          </a:stretch>
        </p:blipFill>
        <p:spPr>
          <a:xfrm>
            <a:off x="321128" y="2102124"/>
            <a:ext cx="7215492" cy="3618388"/>
          </a:xfrm>
          <a:prstGeom prst="rect">
            <a:avLst/>
          </a:prstGeom>
        </p:spPr>
      </p:pic>
    </p:spTree>
    <p:extLst>
      <p:ext uri="{BB962C8B-B14F-4D97-AF65-F5344CB8AC3E}">
        <p14:creationId xmlns:p14="http://schemas.microsoft.com/office/powerpoint/2010/main" val="1449766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808685"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70CBA0-C4B2-B47C-5495-441442EC5C1C}"/>
              </a:ext>
            </a:extLst>
          </p:cNvPr>
          <p:cNvSpPr txBox="1"/>
          <p:nvPr/>
        </p:nvSpPr>
        <p:spPr>
          <a:xfrm>
            <a:off x="7881256" y="738386"/>
            <a:ext cx="4165599" cy="4247317"/>
          </a:xfrm>
          <a:prstGeom prst="rect">
            <a:avLst/>
          </a:prstGeom>
          <a:noFill/>
        </p:spPr>
        <p:txBody>
          <a:bodyPr wrap="square" rtlCol="0">
            <a:spAutoFit/>
          </a:bodyPr>
          <a:lstStyle/>
          <a:p>
            <a:r>
              <a:rPr lang="zh-CN" altLang="en-US" sz="3600" b="1" dirty="0">
                <a:solidFill>
                  <a:schemeClr val="bg1"/>
                </a:solidFill>
              </a:rPr>
              <a:t>这段对数组</a:t>
            </a:r>
            <a:r>
              <a:rPr lang="en-US" altLang="zh-CN" sz="3600" b="1" dirty="0">
                <a:solidFill>
                  <a:schemeClr val="bg1"/>
                </a:solidFill>
              </a:rPr>
              <a:t>a</a:t>
            </a:r>
            <a:r>
              <a:rPr lang="zh-CN" altLang="en-US" sz="3600" b="1" dirty="0">
                <a:solidFill>
                  <a:schemeClr val="bg1"/>
                </a:solidFill>
              </a:rPr>
              <a:t>进行循环，边循环边判断其是否是一个数字。如果是数字，那么再进行最大值的比较，如果不是，则让</a:t>
            </a:r>
            <a:r>
              <a:rPr lang="en-US" altLang="zh-CN" sz="3600" b="1" dirty="0">
                <a:solidFill>
                  <a:schemeClr val="bg1"/>
                </a:solidFill>
              </a:rPr>
              <a:t>flag</a:t>
            </a:r>
            <a:r>
              <a:rPr lang="zh-CN" altLang="en-US" sz="3600" b="1" dirty="0">
                <a:solidFill>
                  <a:schemeClr val="bg1"/>
                </a:solidFill>
              </a:rPr>
              <a:t>为</a:t>
            </a:r>
            <a:r>
              <a:rPr lang="en-US" altLang="zh-CN" sz="3600" b="1" dirty="0">
                <a:solidFill>
                  <a:schemeClr val="bg1"/>
                </a:solidFill>
              </a:rPr>
              <a:t>1</a:t>
            </a:r>
            <a:r>
              <a:rPr lang="zh-CN" altLang="en-US" sz="3600" b="1" dirty="0">
                <a:solidFill>
                  <a:schemeClr val="bg1"/>
                </a:solidFill>
              </a:rPr>
              <a:t>。</a:t>
            </a:r>
            <a:endParaRPr lang="en-US" altLang="zh-CN" sz="3600" b="1" dirty="0">
              <a:solidFill>
                <a:schemeClr val="bg1"/>
              </a:solidFill>
            </a:endParaRPr>
          </a:p>
          <a:p>
            <a:endParaRPr lang="zh-CN" altLang="en-US" dirty="0"/>
          </a:p>
        </p:txBody>
      </p:sp>
      <p:pic>
        <p:nvPicPr>
          <p:cNvPr id="7" name="图片 6">
            <a:extLst>
              <a:ext uri="{FF2B5EF4-FFF2-40B4-BE49-F238E27FC236}">
                <a16:creationId xmlns:a16="http://schemas.microsoft.com/office/drawing/2014/main" id="{CACCCB6A-3C74-C3B5-D014-6A71FAB1932C}"/>
              </a:ext>
            </a:extLst>
          </p:cNvPr>
          <p:cNvPicPr>
            <a:picLocks noChangeAspect="1"/>
          </p:cNvPicPr>
          <p:nvPr/>
        </p:nvPicPr>
        <p:blipFill>
          <a:blip r:embed="rId2"/>
          <a:stretch>
            <a:fillRect/>
          </a:stretch>
        </p:blipFill>
        <p:spPr>
          <a:xfrm>
            <a:off x="84752" y="1761800"/>
            <a:ext cx="7581123" cy="2645496"/>
          </a:xfrm>
          <a:prstGeom prst="rect">
            <a:avLst/>
          </a:prstGeom>
        </p:spPr>
      </p:pic>
      <p:pic>
        <p:nvPicPr>
          <p:cNvPr id="9" name="图片 8">
            <a:extLst>
              <a:ext uri="{FF2B5EF4-FFF2-40B4-BE49-F238E27FC236}">
                <a16:creationId xmlns:a16="http://schemas.microsoft.com/office/drawing/2014/main" id="{E186A412-4BE2-53C8-012C-44649FF6F659}"/>
              </a:ext>
            </a:extLst>
          </p:cNvPr>
          <p:cNvPicPr>
            <a:picLocks noChangeAspect="1"/>
          </p:cNvPicPr>
          <p:nvPr/>
        </p:nvPicPr>
        <p:blipFill>
          <a:blip r:embed="rId3"/>
          <a:stretch>
            <a:fillRect/>
          </a:stretch>
        </p:blipFill>
        <p:spPr>
          <a:xfrm>
            <a:off x="3932075" y="3490351"/>
            <a:ext cx="3733800" cy="3409950"/>
          </a:xfrm>
          <a:prstGeom prst="rect">
            <a:avLst/>
          </a:prstGeom>
        </p:spPr>
      </p:pic>
    </p:spTree>
    <p:extLst>
      <p:ext uri="{BB962C8B-B14F-4D97-AF65-F5344CB8AC3E}">
        <p14:creationId xmlns:p14="http://schemas.microsoft.com/office/powerpoint/2010/main" val="463353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808685"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70CBA0-C4B2-B47C-5495-441442EC5C1C}"/>
              </a:ext>
            </a:extLst>
          </p:cNvPr>
          <p:cNvSpPr txBox="1"/>
          <p:nvPr/>
        </p:nvSpPr>
        <p:spPr>
          <a:xfrm>
            <a:off x="7881256" y="738386"/>
            <a:ext cx="4165599" cy="1200329"/>
          </a:xfrm>
          <a:prstGeom prst="rect">
            <a:avLst/>
          </a:prstGeom>
          <a:noFill/>
        </p:spPr>
        <p:txBody>
          <a:bodyPr wrap="square" rtlCol="0">
            <a:spAutoFit/>
          </a:bodyPr>
          <a:lstStyle/>
          <a:p>
            <a:r>
              <a:rPr lang="zh-CN" altLang="en-US" sz="3600" b="1" dirty="0">
                <a:solidFill>
                  <a:schemeClr val="bg1"/>
                </a:solidFill>
              </a:rPr>
              <a:t>固定步骤，进行报错</a:t>
            </a:r>
            <a:endParaRPr lang="en-US" altLang="zh-CN" sz="3600" b="1" dirty="0">
              <a:solidFill>
                <a:schemeClr val="bg1"/>
              </a:solidFill>
            </a:endParaRPr>
          </a:p>
        </p:txBody>
      </p:sp>
      <p:pic>
        <p:nvPicPr>
          <p:cNvPr id="8" name="图片 7">
            <a:extLst>
              <a:ext uri="{FF2B5EF4-FFF2-40B4-BE49-F238E27FC236}">
                <a16:creationId xmlns:a16="http://schemas.microsoft.com/office/drawing/2014/main" id="{87928854-9133-83B7-FB7B-3CF989612989}"/>
              </a:ext>
            </a:extLst>
          </p:cNvPr>
          <p:cNvPicPr>
            <a:picLocks noChangeAspect="1"/>
          </p:cNvPicPr>
          <p:nvPr/>
        </p:nvPicPr>
        <p:blipFill>
          <a:blip r:embed="rId2"/>
          <a:stretch>
            <a:fillRect/>
          </a:stretch>
        </p:blipFill>
        <p:spPr>
          <a:xfrm>
            <a:off x="-71526" y="2908910"/>
            <a:ext cx="7880211" cy="1607251"/>
          </a:xfrm>
          <a:prstGeom prst="rect">
            <a:avLst/>
          </a:prstGeom>
        </p:spPr>
      </p:pic>
    </p:spTree>
    <p:extLst>
      <p:ext uri="{BB962C8B-B14F-4D97-AF65-F5344CB8AC3E}">
        <p14:creationId xmlns:p14="http://schemas.microsoft.com/office/powerpoint/2010/main" val="114713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808685"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70CBA0-C4B2-B47C-5495-441442EC5C1C}"/>
              </a:ext>
            </a:extLst>
          </p:cNvPr>
          <p:cNvSpPr txBox="1"/>
          <p:nvPr/>
        </p:nvSpPr>
        <p:spPr>
          <a:xfrm>
            <a:off x="7881256" y="738386"/>
            <a:ext cx="4165599" cy="2031325"/>
          </a:xfrm>
          <a:prstGeom prst="rect">
            <a:avLst/>
          </a:prstGeom>
          <a:noFill/>
        </p:spPr>
        <p:txBody>
          <a:bodyPr wrap="square" rtlCol="0">
            <a:spAutoFit/>
          </a:bodyPr>
          <a:lstStyle/>
          <a:p>
            <a:r>
              <a:rPr lang="zh-CN" altLang="en-US" sz="3600" b="1" dirty="0">
                <a:solidFill>
                  <a:schemeClr val="bg1"/>
                </a:solidFill>
              </a:rPr>
              <a:t>此段求最小值，其方法与取最大值相同。</a:t>
            </a:r>
            <a:endParaRPr lang="en-US" altLang="zh-CN" sz="3600" b="1" dirty="0">
              <a:solidFill>
                <a:schemeClr val="bg1"/>
              </a:solidFill>
            </a:endParaRPr>
          </a:p>
          <a:p>
            <a:endParaRPr lang="zh-CN" altLang="en-US" dirty="0"/>
          </a:p>
        </p:txBody>
      </p:sp>
      <p:pic>
        <p:nvPicPr>
          <p:cNvPr id="3" name="图片 2">
            <a:extLst>
              <a:ext uri="{FF2B5EF4-FFF2-40B4-BE49-F238E27FC236}">
                <a16:creationId xmlns:a16="http://schemas.microsoft.com/office/drawing/2014/main" id="{37A36F50-AFFA-C658-75E6-09FFF405999A}"/>
              </a:ext>
            </a:extLst>
          </p:cNvPr>
          <p:cNvPicPr>
            <a:picLocks noChangeAspect="1"/>
          </p:cNvPicPr>
          <p:nvPr/>
        </p:nvPicPr>
        <p:blipFill>
          <a:blip r:embed="rId2"/>
          <a:stretch>
            <a:fillRect/>
          </a:stretch>
        </p:blipFill>
        <p:spPr>
          <a:xfrm>
            <a:off x="175472" y="1987826"/>
            <a:ext cx="7417314" cy="4537331"/>
          </a:xfrm>
          <a:prstGeom prst="rect">
            <a:avLst/>
          </a:prstGeom>
        </p:spPr>
      </p:pic>
    </p:spTree>
    <p:extLst>
      <p:ext uri="{BB962C8B-B14F-4D97-AF65-F5344CB8AC3E}">
        <p14:creationId xmlns:p14="http://schemas.microsoft.com/office/powerpoint/2010/main" val="3499296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808685"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70CBA0-C4B2-B47C-5495-441442EC5C1C}"/>
              </a:ext>
            </a:extLst>
          </p:cNvPr>
          <p:cNvSpPr txBox="1"/>
          <p:nvPr/>
        </p:nvSpPr>
        <p:spPr>
          <a:xfrm>
            <a:off x="7881256" y="738386"/>
            <a:ext cx="4165599" cy="5909310"/>
          </a:xfrm>
          <a:prstGeom prst="rect">
            <a:avLst/>
          </a:prstGeom>
          <a:noFill/>
        </p:spPr>
        <p:txBody>
          <a:bodyPr wrap="square" rtlCol="0">
            <a:spAutoFit/>
          </a:bodyPr>
          <a:lstStyle/>
          <a:p>
            <a:r>
              <a:rPr lang="zh-CN" altLang="en-US" sz="3600" b="1" dirty="0">
                <a:solidFill>
                  <a:schemeClr val="bg1"/>
                </a:solidFill>
              </a:rPr>
              <a:t>解方程的代码。在计算器内解方程的格式为</a:t>
            </a:r>
            <a:r>
              <a:rPr lang="en-US" altLang="zh-CN" sz="3600" b="1" dirty="0">
                <a:solidFill>
                  <a:schemeClr val="bg1"/>
                </a:solidFill>
              </a:rPr>
              <a:t>Solve(</a:t>
            </a:r>
            <a:r>
              <a:rPr lang="en-US" altLang="zh-CN" sz="3600" b="1" dirty="0" err="1">
                <a:solidFill>
                  <a:schemeClr val="bg1"/>
                </a:solidFill>
              </a:rPr>
              <a:t>x,f</a:t>
            </a:r>
            <a:r>
              <a:rPr lang="en-US" altLang="zh-CN" sz="3600" b="1" dirty="0">
                <a:solidFill>
                  <a:schemeClr val="bg1"/>
                </a:solidFill>
              </a:rPr>
              <a:t>(x))</a:t>
            </a:r>
            <a:r>
              <a:rPr lang="zh-CN" altLang="en-US" sz="3600" b="1" dirty="0">
                <a:solidFill>
                  <a:schemeClr val="bg1"/>
                </a:solidFill>
              </a:rPr>
              <a:t>。其中，第一个参数表示未知量的字母，第二个参数表示所求方程，且只能是一个</a:t>
            </a:r>
            <a:r>
              <a:rPr lang="en-US" altLang="zh-CN" sz="3600" b="1" dirty="0">
                <a:solidFill>
                  <a:schemeClr val="bg1"/>
                </a:solidFill>
              </a:rPr>
              <a:t>f(x)=0</a:t>
            </a:r>
            <a:r>
              <a:rPr lang="zh-CN" altLang="en-US" sz="3600" b="1" dirty="0">
                <a:solidFill>
                  <a:schemeClr val="bg1"/>
                </a:solidFill>
              </a:rPr>
              <a:t>的方程，其中的“</a:t>
            </a:r>
            <a:r>
              <a:rPr lang="en-US" altLang="zh-CN" sz="3600" b="1" dirty="0">
                <a:solidFill>
                  <a:schemeClr val="bg1"/>
                </a:solidFill>
              </a:rPr>
              <a:t>=0</a:t>
            </a:r>
            <a:r>
              <a:rPr lang="zh-CN" altLang="en-US" sz="3600" b="1" dirty="0">
                <a:solidFill>
                  <a:schemeClr val="bg1"/>
                </a:solidFill>
              </a:rPr>
              <a:t>”不必也不可写。</a:t>
            </a:r>
            <a:endParaRPr lang="en-US" altLang="zh-CN" sz="3600" b="1" dirty="0">
              <a:solidFill>
                <a:schemeClr val="bg1"/>
              </a:solidFill>
            </a:endParaRPr>
          </a:p>
          <a:p>
            <a:endParaRPr lang="zh-CN" altLang="en-US" dirty="0"/>
          </a:p>
        </p:txBody>
      </p:sp>
      <p:pic>
        <p:nvPicPr>
          <p:cNvPr id="3" name="图片 2">
            <a:extLst>
              <a:ext uri="{FF2B5EF4-FFF2-40B4-BE49-F238E27FC236}">
                <a16:creationId xmlns:a16="http://schemas.microsoft.com/office/drawing/2014/main" id="{F16F6F44-3533-4F48-E353-9A4B21488512}"/>
              </a:ext>
            </a:extLst>
          </p:cNvPr>
          <p:cNvPicPr>
            <a:picLocks noChangeAspect="1"/>
          </p:cNvPicPr>
          <p:nvPr/>
        </p:nvPicPr>
        <p:blipFill>
          <a:blip r:embed="rId2"/>
          <a:stretch>
            <a:fillRect/>
          </a:stretch>
        </p:blipFill>
        <p:spPr>
          <a:xfrm>
            <a:off x="1321903" y="1719941"/>
            <a:ext cx="3358007" cy="5053634"/>
          </a:xfrm>
          <a:prstGeom prst="rect">
            <a:avLst/>
          </a:prstGeom>
        </p:spPr>
      </p:pic>
    </p:spTree>
    <p:extLst>
      <p:ext uri="{BB962C8B-B14F-4D97-AF65-F5344CB8AC3E}">
        <p14:creationId xmlns:p14="http://schemas.microsoft.com/office/powerpoint/2010/main" val="2397890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808685"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70CBA0-C4B2-B47C-5495-441442EC5C1C}"/>
              </a:ext>
            </a:extLst>
          </p:cNvPr>
          <p:cNvSpPr txBox="1"/>
          <p:nvPr/>
        </p:nvSpPr>
        <p:spPr>
          <a:xfrm>
            <a:off x="7881257" y="641835"/>
            <a:ext cx="4165599" cy="5909310"/>
          </a:xfrm>
          <a:prstGeom prst="rect">
            <a:avLst/>
          </a:prstGeom>
          <a:noFill/>
        </p:spPr>
        <p:txBody>
          <a:bodyPr wrap="square" rtlCol="0">
            <a:spAutoFit/>
          </a:bodyPr>
          <a:lstStyle/>
          <a:p>
            <a:r>
              <a:rPr lang="zh-CN" altLang="en-US" sz="3600" b="1" dirty="0">
                <a:solidFill>
                  <a:schemeClr val="bg1"/>
                </a:solidFill>
              </a:rPr>
              <a:t>此处检查格式是否正确。由于</a:t>
            </a:r>
            <a:r>
              <a:rPr lang="en-US" altLang="zh-CN" sz="3600" b="1" dirty="0">
                <a:solidFill>
                  <a:schemeClr val="bg1"/>
                </a:solidFill>
              </a:rPr>
              <a:t>Solve</a:t>
            </a:r>
            <a:r>
              <a:rPr lang="zh-CN" altLang="en-US" sz="3600" b="1" dirty="0">
                <a:solidFill>
                  <a:schemeClr val="bg1"/>
                </a:solidFill>
              </a:rPr>
              <a:t>的输入格式导致其有且仅能有两个参数。如果参数个数不是两个，那么报错，并令</a:t>
            </a:r>
            <a:r>
              <a:rPr lang="en-US" altLang="zh-CN" sz="3600" b="1" dirty="0">
                <a:solidFill>
                  <a:schemeClr val="bg1"/>
                </a:solidFill>
              </a:rPr>
              <a:t>flag</a:t>
            </a:r>
            <a:r>
              <a:rPr lang="zh-CN" altLang="en-US" sz="3600" b="1" dirty="0">
                <a:solidFill>
                  <a:schemeClr val="bg1"/>
                </a:solidFill>
              </a:rPr>
              <a:t>为</a:t>
            </a:r>
            <a:r>
              <a:rPr lang="en-US" altLang="zh-CN" sz="3600" b="1" dirty="0">
                <a:solidFill>
                  <a:schemeClr val="bg1"/>
                </a:solidFill>
              </a:rPr>
              <a:t>1</a:t>
            </a:r>
            <a:r>
              <a:rPr lang="zh-CN" altLang="en-US" sz="3600" b="1" dirty="0">
                <a:solidFill>
                  <a:schemeClr val="bg1"/>
                </a:solidFill>
              </a:rPr>
              <a:t>。如果第一个参数是一个数字，那么也进行报错。</a:t>
            </a:r>
            <a:endParaRPr lang="en-US" altLang="zh-CN" sz="3600" b="1" dirty="0">
              <a:solidFill>
                <a:schemeClr val="bg1"/>
              </a:solidFill>
            </a:endParaRPr>
          </a:p>
          <a:p>
            <a:endParaRPr lang="zh-CN" altLang="en-US" dirty="0"/>
          </a:p>
        </p:txBody>
      </p:sp>
      <p:pic>
        <p:nvPicPr>
          <p:cNvPr id="3" name="图片 2">
            <a:extLst>
              <a:ext uri="{FF2B5EF4-FFF2-40B4-BE49-F238E27FC236}">
                <a16:creationId xmlns:a16="http://schemas.microsoft.com/office/drawing/2014/main" id="{BF717913-EA9C-BBC8-F757-9D7640BE2A5B}"/>
              </a:ext>
            </a:extLst>
          </p:cNvPr>
          <p:cNvPicPr>
            <a:picLocks noChangeAspect="1"/>
          </p:cNvPicPr>
          <p:nvPr/>
        </p:nvPicPr>
        <p:blipFill>
          <a:blip r:embed="rId2"/>
          <a:stretch>
            <a:fillRect/>
          </a:stretch>
        </p:blipFill>
        <p:spPr>
          <a:xfrm>
            <a:off x="62004" y="1875172"/>
            <a:ext cx="7626620" cy="2440795"/>
          </a:xfrm>
          <a:prstGeom prst="rect">
            <a:avLst/>
          </a:prstGeom>
        </p:spPr>
      </p:pic>
      <p:pic>
        <p:nvPicPr>
          <p:cNvPr id="8" name="图片 7">
            <a:extLst>
              <a:ext uri="{FF2B5EF4-FFF2-40B4-BE49-F238E27FC236}">
                <a16:creationId xmlns:a16="http://schemas.microsoft.com/office/drawing/2014/main" id="{DA54D05C-105F-C4C2-31BB-200407421B8F}"/>
              </a:ext>
            </a:extLst>
          </p:cNvPr>
          <p:cNvPicPr>
            <a:picLocks noChangeAspect="1"/>
          </p:cNvPicPr>
          <p:nvPr/>
        </p:nvPicPr>
        <p:blipFill>
          <a:blip r:embed="rId3"/>
          <a:stretch>
            <a:fillRect/>
          </a:stretch>
        </p:blipFill>
        <p:spPr>
          <a:xfrm>
            <a:off x="4471896" y="3762430"/>
            <a:ext cx="3216728" cy="2937726"/>
          </a:xfrm>
          <a:prstGeom prst="rect">
            <a:avLst/>
          </a:prstGeom>
        </p:spPr>
      </p:pic>
    </p:spTree>
    <p:extLst>
      <p:ext uri="{BB962C8B-B14F-4D97-AF65-F5344CB8AC3E}">
        <p14:creationId xmlns:p14="http://schemas.microsoft.com/office/powerpoint/2010/main" val="2889292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808685"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70CBA0-C4B2-B47C-5495-441442EC5C1C}"/>
              </a:ext>
            </a:extLst>
          </p:cNvPr>
          <p:cNvSpPr txBox="1"/>
          <p:nvPr/>
        </p:nvSpPr>
        <p:spPr>
          <a:xfrm>
            <a:off x="7881256" y="738386"/>
            <a:ext cx="4165599" cy="3970318"/>
          </a:xfrm>
          <a:prstGeom prst="rect">
            <a:avLst/>
          </a:prstGeom>
          <a:noFill/>
        </p:spPr>
        <p:txBody>
          <a:bodyPr wrap="square" rtlCol="0">
            <a:spAutoFit/>
          </a:bodyPr>
          <a:lstStyle/>
          <a:p>
            <a:r>
              <a:rPr lang="zh-CN" altLang="en-US" sz="3600" b="1" dirty="0">
                <a:solidFill>
                  <a:schemeClr val="bg1"/>
                </a:solidFill>
              </a:rPr>
              <a:t>若格式没问题，那么开始取迭代的初值。</a:t>
            </a:r>
            <a:endParaRPr lang="en-US" altLang="zh-CN" sz="3600" b="1" dirty="0">
              <a:solidFill>
                <a:schemeClr val="bg1"/>
              </a:solidFill>
            </a:endParaRPr>
          </a:p>
          <a:p>
            <a:r>
              <a:rPr lang="zh-CN" altLang="en-US" sz="3600" b="1" dirty="0">
                <a:solidFill>
                  <a:schemeClr val="bg1"/>
                </a:solidFill>
              </a:rPr>
              <a:t>这个初值是</a:t>
            </a:r>
            <a:r>
              <a:rPr lang="en-US" altLang="zh-CN" sz="3600" b="1" dirty="0">
                <a:solidFill>
                  <a:schemeClr val="bg1"/>
                </a:solidFill>
              </a:rPr>
              <a:t>0-1</a:t>
            </a:r>
            <a:r>
              <a:rPr lang="zh-CN" altLang="en-US" sz="3600" b="1" dirty="0">
                <a:solidFill>
                  <a:schemeClr val="bg1"/>
                </a:solidFill>
              </a:rPr>
              <a:t>中的任意一个数。</a:t>
            </a:r>
            <a:r>
              <a:rPr lang="en-US" altLang="zh-CN" sz="3600" b="1" dirty="0" err="1">
                <a:solidFill>
                  <a:schemeClr val="bg1"/>
                </a:solidFill>
              </a:rPr>
              <a:t>Solve_loop</a:t>
            </a:r>
            <a:r>
              <a:rPr lang="zh-CN" altLang="en-US" sz="3600" b="1" dirty="0">
                <a:solidFill>
                  <a:schemeClr val="bg1"/>
                </a:solidFill>
              </a:rPr>
              <a:t>是迭代次数。</a:t>
            </a:r>
          </a:p>
        </p:txBody>
      </p:sp>
      <p:pic>
        <p:nvPicPr>
          <p:cNvPr id="3" name="图片 2">
            <a:extLst>
              <a:ext uri="{FF2B5EF4-FFF2-40B4-BE49-F238E27FC236}">
                <a16:creationId xmlns:a16="http://schemas.microsoft.com/office/drawing/2014/main" id="{0AFC15E8-A3BF-75CC-8DB1-18EDB119A8CF}"/>
              </a:ext>
            </a:extLst>
          </p:cNvPr>
          <p:cNvPicPr>
            <a:picLocks noChangeAspect="1"/>
          </p:cNvPicPr>
          <p:nvPr/>
        </p:nvPicPr>
        <p:blipFill>
          <a:blip r:embed="rId2"/>
          <a:stretch>
            <a:fillRect/>
          </a:stretch>
        </p:blipFill>
        <p:spPr>
          <a:xfrm>
            <a:off x="0" y="1719941"/>
            <a:ext cx="3438525" cy="1638300"/>
          </a:xfrm>
          <a:prstGeom prst="rect">
            <a:avLst/>
          </a:prstGeom>
        </p:spPr>
      </p:pic>
      <p:pic>
        <p:nvPicPr>
          <p:cNvPr id="8" name="图片 7">
            <a:extLst>
              <a:ext uri="{FF2B5EF4-FFF2-40B4-BE49-F238E27FC236}">
                <a16:creationId xmlns:a16="http://schemas.microsoft.com/office/drawing/2014/main" id="{1858AF61-6440-C851-986F-553F70D8C557}"/>
              </a:ext>
            </a:extLst>
          </p:cNvPr>
          <p:cNvPicPr>
            <a:picLocks noChangeAspect="1"/>
          </p:cNvPicPr>
          <p:nvPr/>
        </p:nvPicPr>
        <p:blipFill>
          <a:blip r:embed="rId3"/>
          <a:stretch>
            <a:fillRect/>
          </a:stretch>
        </p:blipFill>
        <p:spPr>
          <a:xfrm>
            <a:off x="0" y="3358241"/>
            <a:ext cx="7808685" cy="1038225"/>
          </a:xfrm>
          <a:prstGeom prst="rect">
            <a:avLst/>
          </a:prstGeom>
        </p:spPr>
      </p:pic>
    </p:spTree>
    <p:extLst>
      <p:ext uri="{BB962C8B-B14F-4D97-AF65-F5344CB8AC3E}">
        <p14:creationId xmlns:p14="http://schemas.microsoft.com/office/powerpoint/2010/main" val="3527007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808685"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70CBA0-C4B2-B47C-5495-441442EC5C1C}"/>
              </a:ext>
            </a:extLst>
          </p:cNvPr>
          <p:cNvSpPr txBox="1"/>
          <p:nvPr/>
        </p:nvSpPr>
        <p:spPr>
          <a:xfrm>
            <a:off x="7881256" y="738386"/>
            <a:ext cx="4165599" cy="5909310"/>
          </a:xfrm>
          <a:prstGeom prst="rect">
            <a:avLst/>
          </a:prstGeom>
          <a:noFill/>
        </p:spPr>
        <p:txBody>
          <a:bodyPr wrap="square" rtlCol="0">
            <a:spAutoFit/>
          </a:bodyPr>
          <a:lstStyle/>
          <a:p>
            <a:r>
              <a:rPr lang="zh-CN" altLang="en-US" sz="3600" b="1" dirty="0">
                <a:solidFill>
                  <a:schemeClr val="bg1"/>
                </a:solidFill>
              </a:rPr>
              <a:t>迭代第一步，先让</a:t>
            </a:r>
            <a:r>
              <a:rPr lang="en-US" altLang="zh-CN" sz="3600" b="1">
                <a:solidFill>
                  <a:schemeClr val="bg1"/>
                </a:solidFill>
              </a:rPr>
              <a:t>solve</a:t>
            </a:r>
            <a:r>
              <a:rPr lang="en-US" altLang="zh-CN" sz="3600" b="1" dirty="0" err="1">
                <a:solidFill>
                  <a:schemeClr val="bg1"/>
                </a:solidFill>
              </a:rPr>
              <a:t>_loop</a:t>
            </a:r>
            <a:r>
              <a:rPr lang="zh-CN" altLang="en-US" sz="3600" b="1" dirty="0">
                <a:solidFill>
                  <a:schemeClr val="bg1"/>
                </a:solidFill>
              </a:rPr>
              <a:t>减少</a:t>
            </a:r>
            <a:r>
              <a:rPr lang="en-US" altLang="zh-CN" sz="3600" b="1" dirty="0">
                <a:solidFill>
                  <a:schemeClr val="bg1"/>
                </a:solidFill>
              </a:rPr>
              <a:t>1</a:t>
            </a:r>
            <a:r>
              <a:rPr lang="zh-CN" altLang="en-US" sz="3600" b="1" dirty="0">
                <a:solidFill>
                  <a:schemeClr val="bg1"/>
                </a:solidFill>
              </a:rPr>
              <a:t>。此时</a:t>
            </a:r>
            <a:r>
              <a:rPr lang="en-US" altLang="zh-CN" sz="3600" b="1" dirty="0">
                <a:solidFill>
                  <a:schemeClr val="bg1"/>
                </a:solidFill>
              </a:rPr>
              <a:t>a[1]</a:t>
            </a:r>
            <a:r>
              <a:rPr lang="zh-CN" altLang="en-US" sz="3600" b="1" dirty="0">
                <a:solidFill>
                  <a:schemeClr val="bg1"/>
                </a:solidFill>
              </a:rPr>
              <a:t>是</a:t>
            </a:r>
            <a:r>
              <a:rPr lang="en-US" altLang="zh-CN" sz="3600" b="1" dirty="0">
                <a:solidFill>
                  <a:schemeClr val="bg1"/>
                </a:solidFill>
              </a:rPr>
              <a:t>f(</a:t>
            </a:r>
            <a:r>
              <a:rPr lang="en-US" altLang="zh-CN" sz="3600" b="1" dirty="0" err="1">
                <a:solidFill>
                  <a:schemeClr val="bg1"/>
                </a:solidFill>
              </a:rPr>
              <a:t>Xn</a:t>
            </a:r>
            <a:r>
              <a:rPr lang="en-US" altLang="zh-CN" sz="3600" b="1" dirty="0">
                <a:solidFill>
                  <a:schemeClr val="bg1"/>
                </a:solidFill>
              </a:rPr>
              <a:t>),</a:t>
            </a:r>
            <a:r>
              <a:rPr lang="zh-CN" altLang="en-US" sz="3600" b="1" dirty="0">
                <a:solidFill>
                  <a:schemeClr val="bg1"/>
                </a:solidFill>
              </a:rPr>
              <a:t>把</a:t>
            </a:r>
            <a:r>
              <a:rPr lang="en-US" altLang="zh-CN" sz="3600" b="1" dirty="0">
                <a:solidFill>
                  <a:schemeClr val="bg1"/>
                </a:solidFill>
              </a:rPr>
              <a:t>f(</a:t>
            </a:r>
            <a:r>
              <a:rPr lang="en-US" altLang="zh-CN" sz="3600" b="1" dirty="0" err="1">
                <a:solidFill>
                  <a:schemeClr val="bg1"/>
                </a:solidFill>
              </a:rPr>
              <a:t>Xn</a:t>
            </a:r>
            <a:r>
              <a:rPr lang="en-US" altLang="zh-CN" sz="3600" b="1" dirty="0">
                <a:solidFill>
                  <a:schemeClr val="bg1"/>
                </a:solidFill>
              </a:rPr>
              <a:t>)</a:t>
            </a:r>
            <a:r>
              <a:rPr lang="zh-CN" altLang="en-US" sz="3600" b="1" dirty="0">
                <a:solidFill>
                  <a:schemeClr val="bg1"/>
                </a:solidFill>
              </a:rPr>
              <a:t>放入中间变量</a:t>
            </a:r>
            <a:r>
              <a:rPr lang="en-US" altLang="zh-CN" sz="3600" b="1" dirty="0" err="1">
                <a:solidFill>
                  <a:schemeClr val="bg1"/>
                </a:solidFill>
              </a:rPr>
              <a:t>solve_temp</a:t>
            </a:r>
            <a:r>
              <a:rPr lang="zh-CN" altLang="en-US" sz="3600" b="1" dirty="0">
                <a:solidFill>
                  <a:schemeClr val="bg1"/>
                </a:solidFill>
              </a:rPr>
              <a:t>中。这时</a:t>
            </a:r>
            <a:r>
              <a:rPr lang="sv-SE" altLang="zh-CN" sz="3600" b="1" dirty="0">
                <a:solidFill>
                  <a:schemeClr val="bg1"/>
                </a:solidFill>
              </a:rPr>
              <a:t>vars[vars.size() - 1][a[0].sym].val</a:t>
            </a:r>
            <a:r>
              <a:rPr lang="zh-CN" altLang="en-US" sz="3600" b="1" dirty="0">
                <a:solidFill>
                  <a:schemeClr val="bg1"/>
                </a:solidFill>
              </a:rPr>
              <a:t>存的是</a:t>
            </a:r>
            <a:r>
              <a:rPr lang="en-US" altLang="zh-CN" sz="3600" b="1" dirty="0" err="1">
                <a:solidFill>
                  <a:schemeClr val="bg1"/>
                </a:solidFill>
              </a:rPr>
              <a:t>x+dx</a:t>
            </a:r>
            <a:r>
              <a:rPr lang="zh-CN" altLang="en-US" sz="3600" b="1" dirty="0">
                <a:solidFill>
                  <a:schemeClr val="bg1"/>
                </a:solidFill>
              </a:rPr>
              <a:t>。之后在下一次循环时进行迭代第二步。</a:t>
            </a:r>
            <a:endParaRPr lang="en-US" altLang="zh-CN" sz="3600" b="1" dirty="0">
              <a:solidFill>
                <a:schemeClr val="bg1"/>
              </a:solidFill>
            </a:endParaRPr>
          </a:p>
          <a:p>
            <a:endParaRPr lang="zh-CN" altLang="en-US" dirty="0"/>
          </a:p>
        </p:txBody>
      </p:sp>
      <p:pic>
        <p:nvPicPr>
          <p:cNvPr id="3" name="图片 2">
            <a:extLst>
              <a:ext uri="{FF2B5EF4-FFF2-40B4-BE49-F238E27FC236}">
                <a16:creationId xmlns:a16="http://schemas.microsoft.com/office/drawing/2014/main" id="{44159690-EEC5-EE1E-357A-6E9B35B3DC0E}"/>
              </a:ext>
            </a:extLst>
          </p:cNvPr>
          <p:cNvPicPr>
            <a:picLocks noChangeAspect="1"/>
          </p:cNvPicPr>
          <p:nvPr/>
        </p:nvPicPr>
        <p:blipFill>
          <a:blip r:embed="rId2"/>
          <a:stretch>
            <a:fillRect/>
          </a:stretch>
        </p:blipFill>
        <p:spPr>
          <a:xfrm>
            <a:off x="696508" y="1974692"/>
            <a:ext cx="6153150" cy="3771900"/>
          </a:xfrm>
          <a:prstGeom prst="rect">
            <a:avLst/>
          </a:prstGeom>
        </p:spPr>
      </p:pic>
    </p:spTree>
    <p:extLst>
      <p:ext uri="{BB962C8B-B14F-4D97-AF65-F5344CB8AC3E}">
        <p14:creationId xmlns:p14="http://schemas.microsoft.com/office/powerpoint/2010/main" val="3011201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808685"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70CBA0-C4B2-B47C-5495-441442EC5C1C}"/>
              </a:ext>
            </a:extLst>
          </p:cNvPr>
          <p:cNvSpPr txBox="1"/>
          <p:nvPr/>
        </p:nvSpPr>
        <p:spPr>
          <a:xfrm>
            <a:off x="7881256" y="738386"/>
            <a:ext cx="4165599" cy="4247317"/>
          </a:xfrm>
          <a:prstGeom prst="rect">
            <a:avLst/>
          </a:prstGeom>
          <a:noFill/>
        </p:spPr>
        <p:txBody>
          <a:bodyPr wrap="square" rtlCol="0">
            <a:spAutoFit/>
          </a:bodyPr>
          <a:lstStyle/>
          <a:p>
            <a:r>
              <a:rPr lang="zh-CN" altLang="en-US" sz="3600" b="1" dirty="0">
                <a:solidFill>
                  <a:schemeClr val="bg1"/>
                </a:solidFill>
              </a:rPr>
              <a:t>迭代第二步。先把</a:t>
            </a:r>
            <a:r>
              <a:rPr lang="en-US" altLang="zh-CN" sz="3600" b="1" dirty="0">
                <a:solidFill>
                  <a:schemeClr val="bg1"/>
                </a:solidFill>
              </a:rPr>
              <a:t>f(</a:t>
            </a:r>
            <a:r>
              <a:rPr lang="en-US" altLang="zh-CN" sz="3600" b="1" dirty="0" err="1">
                <a:solidFill>
                  <a:schemeClr val="bg1"/>
                </a:solidFill>
              </a:rPr>
              <a:t>Xn</a:t>
            </a:r>
            <a:r>
              <a:rPr lang="en-US" altLang="zh-CN" sz="3600" b="1" dirty="0">
                <a:solidFill>
                  <a:schemeClr val="bg1"/>
                </a:solidFill>
              </a:rPr>
              <a:t>)</a:t>
            </a:r>
            <a:r>
              <a:rPr lang="zh-CN" altLang="en-US" sz="3600" b="1" dirty="0">
                <a:solidFill>
                  <a:schemeClr val="bg1"/>
                </a:solidFill>
              </a:rPr>
              <a:t>给到中间变量</a:t>
            </a:r>
            <a:r>
              <a:rPr lang="en-US" altLang="zh-CN" sz="3600" b="1" dirty="0">
                <a:solidFill>
                  <a:schemeClr val="bg1"/>
                </a:solidFill>
              </a:rPr>
              <a:t>ta</a:t>
            </a:r>
            <a:r>
              <a:rPr lang="zh-CN" altLang="en-US" sz="3600" b="1" dirty="0">
                <a:solidFill>
                  <a:schemeClr val="bg1"/>
                </a:solidFill>
              </a:rPr>
              <a:t>。之后判断迭代是否收敛，如果不收敛则重新取初值。之后进行迭代，然后进行至第三步。</a:t>
            </a:r>
            <a:endParaRPr lang="en-US" altLang="zh-CN" sz="3600" b="1" dirty="0">
              <a:solidFill>
                <a:schemeClr val="bg1"/>
              </a:solidFill>
            </a:endParaRPr>
          </a:p>
          <a:p>
            <a:endParaRPr lang="zh-CN" altLang="en-US" dirty="0"/>
          </a:p>
        </p:txBody>
      </p:sp>
      <p:pic>
        <p:nvPicPr>
          <p:cNvPr id="3" name="图片 2">
            <a:extLst>
              <a:ext uri="{FF2B5EF4-FFF2-40B4-BE49-F238E27FC236}">
                <a16:creationId xmlns:a16="http://schemas.microsoft.com/office/drawing/2014/main" id="{28C38A23-3E8B-8169-C8BC-1BD3FEA09335}"/>
              </a:ext>
            </a:extLst>
          </p:cNvPr>
          <p:cNvPicPr>
            <a:picLocks noChangeAspect="1"/>
          </p:cNvPicPr>
          <p:nvPr/>
        </p:nvPicPr>
        <p:blipFill>
          <a:blip r:embed="rId2"/>
          <a:stretch>
            <a:fillRect/>
          </a:stretch>
        </p:blipFill>
        <p:spPr>
          <a:xfrm>
            <a:off x="0" y="1941355"/>
            <a:ext cx="7808685" cy="3838575"/>
          </a:xfrm>
          <a:prstGeom prst="rect">
            <a:avLst/>
          </a:prstGeom>
        </p:spPr>
      </p:pic>
    </p:spTree>
    <p:extLst>
      <p:ext uri="{BB962C8B-B14F-4D97-AF65-F5344CB8AC3E}">
        <p14:creationId xmlns:p14="http://schemas.microsoft.com/office/powerpoint/2010/main" val="700265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808685"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70CBA0-C4B2-B47C-5495-441442EC5C1C}"/>
              </a:ext>
            </a:extLst>
          </p:cNvPr>
          <p:cNvSpPr txBox="1"/>
          <p:nvPr/>
        </p:nvSpPr>
        <p:spPr>
          <a:xfrm>
            <a:off x="7881256" y="738386"/>
            <a:ext cx="4165599" cy="3693319"/>
          </a:xfrm>
          <a:prstGeom prst="rect">
            <a:avLst/>
          </a:prstGeom>
          <a:noFill/>
        </p:spPr>
        <p:txBody>
          <a:bodyPr wrap="square" rtlCol="0">
            <a:spAutoFit/>
          </a:bodyPr>
          <a:lstStyle/>
          <a:p>
            <a:r>
              <a:rPr lang="zh-CN" altLang="en-US" sz="3600" b="1" dirty="0">
                <a:solidFill>
                  <a:schemeClr val="bg1"/>
                </a:solidFill>
              </a:rPr>
              <a:t>迭代第三步。判断是否已经迭代了</a:t>
            </a:r>
            <a:r>
              <a:rPr lang="en-US" altLang="zh-CN" sz="3600" b="1" dirty="0">
                <a:solidFill>
                  <a:schemeClr val="bg1"/>
                </a:solidFill>
              </a:rPr>
              <a:t>1000</a:t>
            </a:r>
            <a:r>
              <a:rPr lang="zh-CN" altLang="en-US" sz="3600" b="1" dirty="0">
                <a:solidFill>
                  <a:schemeClr val="bg1"/>
                </a:solidFill>
              </a:rPr>
              <a:t>次或者两次迭代结果小于</a:t>
            </a:r>
            <a:r>
              <a:rPr lang="en-US" altLang="zh-CN" sz="3600" b="1" dirty="0">
                <a:solidFill>
                  <a:schemeClr val="bg1"/>
                </a:solidFill>
              </a:rPr>
              <a:t>1e-12</a:t>
            </a:r>
            <a:r>
              <a:rPr lang="zh-CN" altLang="en-US" sz="3600" b="1" dirty="0">
                <a:solidFill>
                  <a:schemeClr val="bg1"/>
                </a:solidFill>
              </a:rPr>
              <a:t>。如果迭代未完成则重复进行第一步。</a:t>
            </a:r>
            <a:endParaRPr lang="en-US" altLang="zh-CN" sz="3600" b="1" dirty="0">
              <a:solidFill>
                <a:schemeClr val="bg1"/>
              </a:solidFill>
            </a:endParaRPr>
          </a:p>
          <a:p>
            <a:endParaRPr lang="zh-CN" altLang="en-US" dirty="0"/>
          </a:p>
        </p:txBody>
      </p:sp>
      <p:pic>
        <p:nvPicPr>
          <p:cNvPr id="3" name="图片 2">
            <a:extLst>
              <a:ext uri="{FF2B5EF4-FFF2-40B4-BE49-F238E27FC236}">
                <a16:creationId xmlns:a16="http://schemas.microsoft.com/office/drawing/2014/main" id="{2762EB41-C1A9-8DA1-B683-CE1BF015824C}"/>
              </a:ext>
            </a:extLst>
          </p:cNvPr>
          <p:cNvPicPr>
            <a:picLocks noChangeAspect="1"/>
          </p:cNvPicPr>
          <p:nvPr/>
        </p:nvPicPr>
        <p:blipFill>
          <a:blip r:embed="rId2"/>
          <a:stretch>
            <a:fillRect/>
          </a:stretch>
        </p:blipFill>
        <p:spPr>
          <a:xfrm>
            <a:off x="370794" y="1974397"/>
            <a:ext cx="7172325" cy="4295775"/>
          </a:xfrm>
          <a:prstGeom prst="rect">
            <a:avLst/>
          </a:prstGeom>
        </p:spPr>
      </p:pic>
    </p:spTree>
    <p:extLst>
      <p:ext uri="{BB962C8B-B14F-4D97-AF65-F5344CB8AC3E}">
        <p14:creationId xmlns:p14="http://schemas.microsoft.com/office/powerpoint/2010/main" val="1031633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04EEDEF-E9A5-C0CB-E7DF-B22A763595CA}"/>
              </a:ext>
            </a:extLst>
          </p:cNvPr>
          <p:cNvSpPr/>
          <p:nvPr/>
        </p:nvSpPr>
        <p:spPr>
          <a:xfrm>
            <a:off x="979714" y="431076"/>
            <a:ext cx="10232572"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i="1" dirty="0" err="1">
                <a:solidFill>
                  <a:sysClr val="windowText" lastClr="000000"/>
                </a:solidFill>
                <a:latin typeface="Segoe UI Black" panose="020B0A02040204020203" pitchFamily="34" charset="0"/>
                <a:ea typeface="Segoe UI Black" panose="020B0A02040204020203" pitchFamily="34" charset="0"/>
              </a:rPr>
              <a:t>TinyCalc</a:t>
            </a:r>
            <a:r>
              <a:rPr lang="zh-CN" altLang="en-US" sz="4800" b="1" dirty="0">
                <a:solidFill>
                  <a:sysClr val="windowText" lastClr="000000"/>
                </a:solidFill>
                <a:latin typeface="楷体" panose="02010609060101010101" pitchFamily="49" charset="-122"/>
                <a:ea typeface="楷体" panose="02010609060101010101" pitchFamily="49" charset="-122"/>
              </a:rPr>
              <a:t>的功能</a:t>
            </a:r>
            <a:endParaRPr lang="zh-CN" altLang="en-US" sz="4800" b="1" dirty="0">
              <a:solidFill>
                <a:sysClr val="windowText" lastClr="000000"/>
              </a:solidFill>
              <a:latin typeface="Segoe UI Black" panose="020B0A02040204020203" pitchFamily="34" charset="0"/>
            </a:endParaRPr>
          </a:p>
        </p:txBody>
      </p:sp>
      <p:pic>
        <p:nvPicPr>
          <p:cNvPr id="3" name="图片 2">
            <a:extLst>
              <a:ext uri="{FF2B5EF4-FFF2-40B4-BE49-F238E27FC236}">
                <a16:creationId xmlns:a16="http://schemas.microsoft.com/office/drawing/2014/main" id="{0ADE8C84-B2FE-A8F2-4B6D-2BC98F7DE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894" y="2501809"/>
            <a:ext cx="5212766" cy="2638425"/>
          </a:xfrm>
          <a:prstGeom prst="rect">
            <a:avLst/>
          </a:prstGeom>
        </p:spPr>
      </p:pic>
      <p:sp>
        <p:nvSpPr>
          <p:cNvPr id="7" name="矩形 6">
            <a:extLst>
              <a:ext uri="{FF2B5EF4-FFF2-40B4-BE49-F238E27FC236}">
                <a16:creationId xmlns:a16="http://schemas.microsoft.com/office/drawing/2014/main" id="{E93788C4-8E3D-8110-A37A-2B148072D353}"/>
              </a:ext>
            </a:extLst>
          </p:cNvPr>
          <p:cNvSpPr/>
          <p:nvPr/>
        </p:nvSpPr>
        <p:spPr>
          <a:xfrm>
            <a:off x="5760719" y="2501810"/>
            <a:ext cx="1417320" cy="2638425"/>
          </a:xfrm>
          <a:prstGeom prst="rect">
            <a:avLst/>
          </a:prstGeom>
          <a:gradFill flip="none" rotWithShape="1">
            <a:gsLst>
              <a:gs pos="100000">
                <a:srgbClr val="767171"/>
              </a:gs>
              <a:gs pos="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8349A10C-8AE8-F4F1-BCEB-E2390AE3FD49}"/>
              </a:ext>
            </a:extLst>
          </p:cNvPr>
          <p:cNvSpPr txBox="1"/>
          <p:nvPr/>
        </p:nvSpPr>
        <p:spPr>
          <a:xfrm>
            <a:off x="6200504" y="2851525"/>
            <a:ext cx="5763987" cy="1938992"/>
          </a:xfrm>
          <a:prstGeom prst="rect">
            <a:avLst/>
          </a:prstGeom>
          <a:noFill/>
        </p:spPr>
        <p:txBody>
          <a:bodyPr wrap="square" rtlCol="0">
            <a:spAutoFit/>
          </a:bodyPr>
          <a:lstStyle/>
          <a:p>
            <a:r>
              <a:rPr lang="zh-CN" altLang="en-US" sz="4000" b="1" dirty="0">
                <a:solidFill>
                  <a:schemeClr val="bg1"/>
                </a:solidFill>
              </a:rPr>
              <a:t>支持列表计算</a:t>
            </a:r>
            <a:endParaRPr lang="en-US" altLang="zh-CN" sz="4000" b="1" dirty="0">
              <a:solidFill>
                <a:schemeClr val="bg1"/>
              </a:solidFill>
            </a:endParaRPr>
          </a:p>
          <a:p>
            <a:r>
              <a:rPr lang="zh-CN" altLang="en-US" sz="4000" b="1" dirty="0">
                <a:solidFill>
                  <a:schemeClr val="bg1"/>
                </a:solidFill>
              </a:rPr>
              <a:t>在</a:t>
            </a:r>
            <a:r>
              <a:rPr lang="en-US" altLang="zh-CN" sz="4000" b="1" i="1" dirty="0" err="1">
                <a:solidFill>
                  <a:schemeClr val="bg1"/>
                </a:solidFill>
                <a:latin typeface="Segoe UI Black" panose="020B0A02040204020203" pitchFamily="34" charset="0"/>
                <a:ea typeface="Segoe UI Black" panose="020B0A02040204020203" pitchFamily="34" charset="0"/>
              </a:rPr>
              <a:t>TinyCalc</a:t>
            </a:r>
            <a:r>
              <a:rPr lang="zh-CN" altLang="en-US" sz="4000" b="1" dirty="0">
                <a:solidFill>
                  <a:schemeClr val="bg1"/>
                </a:solidFill>
              </a:rPr>
              <a:t>中</a:t>
            </a:r>
            <a:endParaRPr lang="en-US" altLang="zh-CN" sz="4000" b="1" dirty="0">
              <a:solidFill>
                <a:schemeClr val="bg1"/>
              </a:solidFill>
            </a:endParaRPr>
          </a:p>
          <a:p>
            <a:r>
              <a:rPr lang="zh-CN" altLang="en-US" sz="4000" b="1" dirty="0">
                <a:solidFill>
                  <a:schemeClr val="bg1"/>
                </a:solidFill>
              </a:rPr>
              <a:t>列表是若干对象的组合</a:t>
            </a:r>
          </a:p>
        </p:txBody>
      </p:sp>
    </p:spTree>
    <p:extLst>
      <p:ext uri="{BB962C8B-B14F-4D97-AF65-F5344CB8AC3E}">
        <p14:creationId xmlns:p14="http://schemas.microsoft.com/office/powerpoint/2010/main" val="4209002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E69CD10-782D-8038-FCC1-AF97944A1A7C}"/>
              </a:ext>
            </a:extLst>
          </p:cNvPr>
          <p:cNvSpPr/>
          <p:nvPr/>
        </p:nvSpPr>
        <p:spPr>
          <a:xfrm>
            <a:off x="979714" y="627018"/>
            <a:ext cx="10232572" cy="5603964"/>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900" b="1" dirty="0">
                <a:solidFill>
                  <a:sysClr val="windowText" lastClr="000000"/>
                </a:solidFill>
                <a:latin typeface="Segoe UI Black" panose="020B0A02040204020203" pitchFamily="34" charset="0"/>
                <a:ea typeface="Segoe UI Black" panose="020B0A02040204020203" pitchFamily="34" charset="0"/>
              </a:rPr>
              <a:t>单昊哲</a:t>
            </a:r>
            <a:endParaRPr lang="zh-CN" altLang="en-US" sz="8800" b="1" dirty="0">
              <a:solidFill>
                <a:sysClr val="windowText" lastClr="000000"/>
              </a:solidFill>
              <a:latin typeface="Segoe UI Black" panose="020B0A02040204020203" pitchFamily="34" charset="0"/>
            </a:endParaRPr>
          </a:p>
        </p:txBody>
      </p:sp>
    </p:spTree>
    <p:extLst>
      <p:ext uri="{BB962C8B-B14F-4D97-AF65-F5344CB8AC3E}">
        <p14:creationId xmlns:p14="http://schemas.microsoft.com/office/powerpoint/2010/main" val="3679231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7" name="矩形 6">
            <a:extLst>
              <a:ext uri="{FF2B5EF4-FFF2-40B4-BE49-F238E27FC236}">
                <a16:creationId xmlns:a16="http://schemas.microsoft.com/office/drawing/2014/main" id="{B755DCC7-A050-5289-E8F2-898C1E222B20}"/>
              </a:ext>
            </a:extLst>
          </p:cNvPr>
          <p:cNvSpPr/>
          <p:nvPr/>
        </p:nvSpPr>
        <p:spPr>
          <a:xfrm>
            <a:off x="243114" y="1845128"/>
            <a:ext cx="7347857" cy="48550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1CECC2E-CE62-E850-11F9-0C3752C7A235}"/>
              </a:ext>
            </a:extLst>
          </p:cNvPr>
          <p:cNvSpPr/>
          <p:nvPr/>
        </p:nvSpPr>
        <p:spPr>
          <a:xfrm>
            <a:off x="7750628"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70CBA0-C4B2-B47C-5495-441442EC5C1C}"/>
              </a:ext>
            </a:extLst>
          </p:cNvPr>
          <p:cNvSpPr txBox="1"/>
          <p:nvPr/>
        </p:nvSpPr>
        <p:spPr>
          <a:xfrm>
            <a:off x="7881257" y="1688308"/>
            <a:ext cx="3967442" cy="4431983"/>
          </a:xfrm>
          <a:prstGeom prst="rect">
            <a:avLst/>
          </a:prstGeom>
          <a:noFill/>
        </p:spPr>
        <p:txBody>
          <a:bodyPr wrap="square" rtlCol="0">
            <a:spAutoFit/>
          </a:bodyPr>
          <a:lstStyle/>
          <a:p>
            <a:r>
              <a:rPr lang="zh-CN" altLang="en-US" sz="4000" u="sng" dirty="0">
                <a:solidFill>
                  <a:schemeClr val="bg1"/>
                </a:solidFill>
              </a:rPr>
              <a:t>求和函数：</a:t>
            </a:r>
            <a:endParaRPr lang="en-US" altLang="zh-CN" sz="4000" u="sng" dirty="0">
              <a:solidFill>
                <a:schemeClr val="bg1"/>
              </a:solidFill>
            </a:endParaRPr>
          </a:p>
          <a:p>
            <a:endParaRPr lang="en-US" altLang="zh-CN" sz="3200" u="sng" dirty="0">
              <a:solidFill>
                <a:schemeClr val="bg1"/>
              </a:solidFill>
            </a:endParaRPr>
          </a:p>
          <a:p>
            <a:r>
              <a:rPr lang="zh-CN" altLang="en-US" sz="3200" u="sng" dirty="0">
                <a:solidFill>
                  <a:schemeClr val="bg1"/>
                </a:solidFill>
              </a:rPr>
              <a:t>参数为四个，第一个参数为未知数，第二，第三个参数为未知数的下界和上界，第四个参数为求和的形式（即关于</a:t>
            </a:r>
            <a:r>
              <a:rPr lang="en-US" altLang="zh-CN" sz="3200" u="sng" dirty="0">
                <a:solidFill>
                  <a:schemeClr val="bg1"/>
                </a:solidFill>
              </a:rPr>
              <a:t>x</a:t>
            </a:r>
            <a:r>
              <a:rPr lang="zh-CN" altLang="en-US" sz="3200" u="sng" dirty="0">
                <a:solidFill>
                  <a:schemeClr val="bg1"/>
                </a:solidFill>
              </a:rPr>
              <a:t>的多项式</a:t>
            </a:r>
            <a:r>
              <a:rPr lang="zh-CN" altLang="en-US" sz="3200" u="sng" dirty="0"/>
              <a:t>）</a:t>
            </a:r>
            <a:endParaRPr lang="en-US" altLang="zh-CN" sz="3200" u="sng" dirty="0"/>
          </a:p>
          <a:p>
            <a:endParaRPr lang="zh-CN" altLang="en-US" dirty="0"/>
          </a:p>
        </p:txBody>
      </p:sp>
      <p:pic>
        <p:nvPicPr>
          <p:cNvPr id="4098" name="Picture 2" descr="C:\Users\Dell\AppData\Roaming\Tencent\Users\3290989883\QQ\WinTemp\RichOle\ILK$M{M01[[4)4PTBQ9MAG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523" y="2465700"/>
            <a:ext cx="3862547" cy="180694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Dell\AppData\Roaming\Tencent\Users\3290989883\QQ\WinTemp\RichOle\L6{OCP8_5VC[]]WV_BQ%XM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289" y="4802654"/>
            <a:ext cx="6445335" cy="100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220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750628"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5" name="Picture 1" descr="C:\Users\Dell\AppData\Roaming\Tencent\Users\3290989883\QQ\WinTemp\RichOle\D`A7HE$_{{E~}EBHGCZRHQ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65" y="1857675"/>
            <a:ext cx="7276697" cy="484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019673" y="1569383"/>
            <a:ext cx="3850105" cy="4031873"/>
          </a:xfrm>
          <a:prstGeom prst="rect">
            <a:avLst/>
          </a:prstGeom>
          <a:noFill/>
        </p:spPr>
        <p:txBody>
          <a:bodyPr wrap="square" rtlCol="0">
            <a:spAutoFit/>
          </a:bodyPr>
          <a:lstStyle/>
          <a:p>
            <a:pPr algn="ctr"/>
            <a:r>
              <a:rPr lang="zh-CN" altLang="en-US" sz="3200" b="1" u="sng" dirty="0">
                <a:solidFill>
                  <a:schemeClr val="bg1"/>
                </a:solidFill>
              </a:rPr>
              <a:t>在计算前先要判断用户的输入是否符合</a:t>
            </a:r>
            <a:r>
              <a:rPr lang="en-US" altLang="zh-CN" sz="3200" b="1" u="sng" dirty="0" err="1">
                <a:solidFill>
                  <a:schemeClr val="bg1"/>
                </a:solidFill>
              </a:rPr>
              <a:t>TinyCalc</a:t>
            </a:r>
            <a:r>
              <a:rPr lang="zh-CN" altLang="en-US" sz="3200" b="1" u="sng" dirty="0">
                <a:solidFill>
                  <a:schemeClr val="bg1"/>
                </a:solidFill>
              </a:rPr>
              <a:t>的要求</a:t>
            </a:r>
            <a:endParaRPr lang="en-US" altLang="zh-CN" sz="3200" b="1" u="sng" dirty="0">
              <a:solidFill>
                <a:schemeClr val="bg1"/>
              </a:solidFill>
            </a:endParaRPr>
          </a:p>
          <a:p>
            <a:r>
              <a:rPr lang="zh-CN" altLang="en-US" sz="3200" u="sng" dirty="0">
                <a:solidFill>
                  <a:schemeClr val="bg1"/>
                </a:solidFill>
              </a:rPr>
              <a:t>第一个</a:t>
            </a:r>
            <a:r>
              <a:rPr lang="en-US" altLang="zh-CN" sz="3200" u="sng" dirty="0">
                <a:solidFill>
                  <a:schemeClr val="bg1"/>
                </a:solidFill>
              </a:rPr>
              <a:t>if</a:t>
            </a:r>
            <a:r>
              <a:rPr lang="zh-CN" altLang="en-US" sz="3200" u="sng" dirty="0">
                <a:solidFill>
                  <a:schemeClr val="bg1"/>
                </a:solidFill>
              </a:rPr>
              <a:t>语句</a:t>
            </a:r>
            <a:r>
              <a:rPr lang="en-US" altLang="zh-CN" sz="3200" u="sng" dirty="0">
                <a:solidFill>
                  <a:schemeClr val="bg1"/>
                </a:solidFill>
              </a:rPr>
              <a:t>:</a:t>
            </a:r>
          </a:p>
          <a:p>
            <a:r>
              <a:rPr lang="zh-CN" altLang="en-US" sz="2000" u="sng" dirty="0">
                <a:solidFill>
                  <a:schemeClr val="bg1"/>
                </a:solidFill>
              </a:rPr>
              <a:t>       </a:t>
            </a:r>
            <a:r>
              <a:rPr lang="zh-CN" altLang="en-US" sz="2400" u="sng" dirty="0">
                <a:solidFill>
                  <a:schemeClr val="bg1"/>
                </a:solidFill>
              </a:rPr>
              <a:t>判断用户输入的参数数目</a:t>
            </a:r>
            <a:endParaRPr lang="en-US" altLang="zh-CN" sz="2000" u="sng" dirty="0">
              <a:solidFill>
                <a:schemeClr val="bg1"/>
              </a:solidFill>
            </a:endParaRPr>
          </a:p>
          <a:p>
            <a:r>
              <a:rPr lang="zh-CN" altLang="en-US" sz="3200" u="sng" dirty="0">
                <a:solidFill>
                  <a:schemeClr val="bg1"/>
                </a:solidFill>
              </a:rPr>
              <a:t>第二个</a:t>
            </a:r>
            <a:r>
              <a:rPr lang="en-US" altLang="zh-CN" sz="3200" u="sng" dirty="0">
                <a:solidFill>
                  <a:schemeClr val="bg1"/>
                </a:solidFill>
              </a:rPr>
              <a:t>if</a:t>
            </a:r>
            <a:r>
              <a:rPr lang="zh-CN" altLang="en-US" sz="3200" u="sng" dirty="0">
                <a:solidFill>
                  <a:schemeClr val="bg1"/>
                </a:solidFill>
              </a:rPr>
              <a:t>语句：</a:t>
            </a:r>
            <a:endParaRPr lang="en-US" altLang="zh-CN" sz="3200" u="sng" dirty="0">
              <a:solidFill>
                <a:schemeClr val="bg1"/>
              </a:solidFill>
            </a:endParaRPr>
          </a:p>
          <a:p>
            <a:r>
              <a:rPr lang="zh-CN" altLang="en-US" sz="2000" u="sng" dirty="0">
                <a:solidFill>
                  <a:schemeClr val="bg1"/>
                </a:solidFill>
              </a:rPr>
              <a:t>       </a:t>
            </a:r>
            <a:r>
              <a:rPr lang="zh-CN" altLang="en-US" sz="2400" u="sng" dirty="0">
                <a:solidFill>
                  <a:schemeClr val="bg1"/>
                </a:solidFill>
              </a:rPr>
              <a:t>分别判断用户输入的四个参数的类型</a:t>
            </a:r>
            <a:r>
              <a:rPr lang="zh-CN" altLang="en-US" sz="2000" u="sng" dirty="0"/>
              <a:t>，</a:t>
            </a:r>
            <a:endParaRPr lang="en-US" altLang="zh-CN" sz="2000" u="sng" dirty="0"/>
          </a:p>
        </p:txBody>
      </p:sp>
    </p:spTree>
    <p:extLst>
      <p:ext uri="{BB962C8B-B14F-4D97-AF65-F5344CB8AC3E}">
        <p14:creationId xmlns:p14="http://schemas.microsoft.com/office/powerpoint/2010/main" val="339989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750628" y="587828"/>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C:\Users\Dell\Documents\Tencent Files\3290989883\Image\C2C\PZ~Y9LI~GV3ABMR)YVUUG_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8" y="1874752"/>
            <a:ext cx="7538871" cy="46713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834196" y="1193072"/>
            <a:ext cx="4238170" cy="4832092"/>
          </a:xfrm>
          <a:prstGeom prst="rect">
            <a:avLst/>
          </a:prstGeom>
          <a:noFill/>
        </p:spPr>
        <p:txBody>
          <a:bodyPr wrap="square" rtlCol="0">
            <a:spAutoFit/>
          </a:bodyPr>
          <a:lstStyle/>
          <a:p>
            <a:pPr algn="ctr"/>
            <a:r>
              <a:rPr lang="zh-CN" altLang="en-US" sz="2800" dirty="0">
                <a:solidFill>
                  <a:schemeClr val="bg1"/>
                </a:solidFill>
              </a:rPr>
              <a:t>如果</a:t>
            </a:r>
            <a:r>
              <a:rPr lang="en-US" altLang="zh-CN" sz="2800" dirty="0">
                <a:solidFill>
                  <a:schemeClr val="bg1"/>
                </a:solidFill>
              </a:rPr>
              <a:t>flag=0</a:t>
            </a:r>
            <a:r>
              <a:rPr lang="zh-CN" altLang="en-US" sz="2800" dirty="0">
                <a:solidFill>
                  <a:schemeClr val="bg1"/>
                </a:solidFill>
              </a:rPr>
              <a:t>，即上述条件均满足，进入函数主体部分，主体主要分为两个步骤求和步骤一，求和步骤二。</a:t>
            </a:r>
            <a:endParaRPr lang="en-US" altLang="zh-CN" sz="2800" dirty="0">
              <a:solidFill>
                <a:schemeClr val="bg1"/>
              </a:solidFill>
            </a:endParaRPr>
          </a:p>
          <a:p>
            <a:r>
              <a:rPr lang="zh-CN" altLang="en-US" sz="3200" dirty="0">
                <a:solidFill>
                  <a:schemeClr val="bg1"/>
                </a:solidFill>
                <a:latin typeface="新宋体"/>
                <a:ea typeface="新宋体"/>
              </a:rPr>
              <a:t>先进行步骤一，</a:t>
            </a:r>
            <a:endParaRPr lang="en-US" altLang="zh-CN" sz="3200" dirty="0">
              <a:solidFill>
                <a:schemeClr val="bg1"/>
              </a:solidFill>
              <a:latin typeface="新宋体"/>
              <a:ea typeface="新宋体"/>
            </a:endParaRPr>
          </a:p>
          <a:p>
            <a:endParaRPr lang="en-US" altLang="zh-CN" sz="3200" dirty="0">
              <a:solidFill>
                <a:schemeClr val="bg1"/>
              </a:solidFill>
              <a:latin typeface="新宋体"/>
              <a:ea typeface="新宋体"/>
            </a:endParaRPr>
          </a:p>
          <a:p>
            <a:r>
              <a:rPr lang="zh-CN" altLang="en-US" sz="3200" dirty="0">
                <a:solidFill>
                  <a:schemeClr val="bg1"/>
                </a:solidFill>
                <a:latin typeface="新宋体"/>
                <a:ea typeface="新宋体"/>
              </a:rPr>
              <a:t>再进行步骤二，</a:t>
            </a:r>
            <a:endParaRPr lang="en-US" altLang="zh-CN" sz="3200" dirty="0">
              <a:solidFill>
                <a:schemeClr val="bg1"/>
              </a:solidFill>
              <a:latin typeface="新宋体"/>
              <a:ea typeface="新宋体"/>
            </a:endParaRPr>
          </a:p>
          <a:p>
            <a:r>
              <a:rPr lang="zh-CN" altLang="en-US" sz="2400" b="1" dirty="0">
                <a:solidFill>
                  <a:schemeClr val="bg1"/>
                </a:solidFill>
                <a:latin typeface="新宋体"/>
                <a:ea typeface="新宋体"/>
              </a:rPr>
              <a:t>判断求和是否结束</a:t>
            </a:r>
            <a:r>
              <a:rPr lang="en-US" altLang="zh-CN" sz="2400" b="1" dirty="0">
                <a:solidFill>
                  <a:schemeClr val="bg1"/>
                </a:solidFill>
                <a:latin typeface="新宋体"/>
                <a:ea typeface="新宋体"/>
              </a:rPr>
              <a:t>[</a:t>
            </a:r>
            <a:r>
              <a:rPr lang="zh-CN" altLang="en-US" sz="2400" b="1" dirty="0">
                <a:solidFill>
                  <a:schemeClr val="bg1"/>
                </a:solidFill>
                <a:latin typeface="新宋体"/>
                <a:ea typeface="新宋体"/>
              </a:rPr>
              <a:t>即第一个参数（未知数）是否大于第三个参数（求和上限）</a:t>
            </a:r>
            <a:r>
              <a:rPr lang="en-US" altLang="zh-CN" sz="2400" b="1" dirty="0">
                <a:solidFill>
                  <a:schemeClr val="bg1"/>
                </a:solidFill>
                <a:latin typeface="新宋体"/>
                <a:ea typeface="新宋体"/>
              </a:rPr>
              <a:t>],</a:t>
            </a:r>
            <a:endParaRPr lang="zh-CN" altLang="en-US" sz="2400" dirty="0">
              <a:solidFill>
                <a:schemeClr val="bg1"/>
              </a:solidFill>
            </a:endParaRPr>
          </a:p>
        </p:txBody>
      </p:sp>
    </p:spTree>
    <p:extLst>
      <p:ext uri="{BB962C8B-B14F-4D97-AF65-F5344CB8AC3E}">
        <p14:creationId xmlns:p14="http://schemas.microsoft.com/office/powerpoint/2010/main" val="2017404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7" name="矩形 6">
            <a:extLst>
              <a:ext uri="{FF2B5EF4-FFF2-40B4-BE49-F238E27FC236}">
                <a16:creationId xmlns:a16="http://schemas.microsoft.com/office/drawing/2014/main" id="{B755DCC7-A050-5289-E8F2-898C1E222B20}"/>
              </a:ext>
            </a:extLst>
          </p:cNvPr>
          <p:cNvSpPr/>
          <p:nvPr/>
        </p:nvSpPr>
        <p:spPr>
          <a:xfrm>
            <a:off x="243114" y="1845128"/>
            <a:ext cx="7347857" cy="48550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1CECC2E-CE62-E850-11F9-0C3752C7A235}"/>
              </a:ext>
            </a:extLst>
          </p:cNvPr>
          <p:cNvSpPr/>
          <p:nvPr/>
        </p:nvSpPr>
        <p:spPr>
          <a:xfrm>
            <a:off x="7750628"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70CBA0-C4B2-B47C-5495-441442EC5C1C}"/>
              </a:ext>
            </a:extLst>
          </p:cNvPr>
          <p:cNvSpPr txBox="1"/>
          <p:nvPr/>
        </p:nvSpPr>
        <p:spPr>
          <a:xfrm>
            <a:off x="7881257" y="1688308"/>
            <a:ext cx="3967442" cy="4431983"/>
          </a:xfrm>
          <a:prstGeom prst="rect">
            <a:avLst/>
          </a:prstGeom>
          <a:noFill/>
        </p:spPr>
        <p:txBody>
          <a:bodyPr wrap="square" rtlCol="0">
            <a:spAutoFit/>
          </a:bodyPr>
          <a:lstStyle/>
          <a:p>
            <a:r>
              <a:rPr lang="zh-CN" altLang="en-US" sz="4000" u="sng" dirty="0">
                <a:solidFill>
                  <a:schemeClr val="bg1"/>
                </a:solidFill>
              </a:rPr>
              <a:t>求积函数：</a:t>
            </a:r>
            <a:endParaRPr lang="en-US" altLang="zh-CN" sz="4000" u="sng" dirty="0">
              <a:solidFill>
                <a:schemeClr val="bg1"/>
              </a:solidFill>
            </a:endParaRPr>
          </a:p>
          <a:p>
            <a:endParaRPr lang="en-US" altLang="zh-CN" sz="3200" u="sng" dirty="0">
              <a:solidFill>
                <a:schemeClr val="bg1"/>
              </a:solidFill>
            </a:endParaRPr>
          </a:p>
          <a:p>
            <a:r>
              <a:rPr lang="zh-CN" altLang="en-US" sz="3200" u="sng" dirty="0">
                <a:solidFill>
                  <a:schemeClr val="bg1"/>
                </a:solidFill>
              </a:rPr>
              <a:t>参数为四个，第一个参数为未知数，第二，第三个参数为未知数的下界和上界，第四个参数为求和的形式（即关于</a:t>
            </a:r>
            <a:r>
              <a:rPr lang="en-US" altLang="zh-CN" sz="3200" u="sng" dirty="0">
                <a:solidFill>
                  <a:schemeClr val="bg1"/>
                </a:solidFill>
              </a:rPr>
              <a:t>x</a:t>
            </a:r>
            <a:r>
              <a:rPr lang="zh-CN" altLang="en-US" sz="3200" u="sng" dirty="0">
                <a:solidFill>
                  <a:schemeClr val="bg1"/>
                </a:solidFill>
              </a:rPr>
              <a:t>的多项式）</a:t>
            </a:r>
            <a:endParaRPr lang="en-US" altLang="zh-CN" sz="3200" u="sng" dirty="0">
              <a:solidFill>
                <a:schemeClr val="bg1"/>
              </a:solidFill>
            </a:endParaRPr>
          </a:p>
          <a:p>
            <a:endParaRPr lang="zh-CN" altLang="en-US" dirty="0"/>
          </a:p>
        </p:txBody>
      </p:sp>
      <p:pic>
        <p:nvPicPr>
          <p:cNvPr id="5121" name="Picture 1" descr="C:\Users\Dell\AppData\Roaming\Tencent\Users\3290989883\QQ\WinTemp\RichOle\_~3~5IRFH{QAZ)U_CMKZ23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034" y="2524544"/>
            <a:ext cx="5062887" cy="174809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Dell\AppData\Roaming\Tencent\Users\3290989883\QQ\WinTemp\RichOle\{[`UJMGDG}93EZ1YJYGT`I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35" y="4790450"/>
            <a:ext cx="6615083" cy="113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108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827629"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extBox 1"/>
          <p:cNvSpPr txBox="1"/>
          <p:nvPr/>
        </p:nvSpPr>
        <p:spPr>
          <a:xfrm>
            <a:off x="8098663" y="1474166"/>
            <a:ext cx="3850105" cy="4339650"/>
          </a:xfrm>
          <a:prstGeom prst="rect">
            <a:avLst/>
          </a:prstGeom>
          <a:noFill/>
        </p:spPr>
        <p:txBody>
          <a:bodyPr wrap="square" rtlCol="0">
            <a:spAutoFit/>
          </a:bodyPr>
          <a:lstStyle/>
          <a:p>
            <a:pPr lvl="0" algn="ctr"/>
            <a:r>
              <a:rPr lang="zh-CN" altLang="en-US" sz="3200" b="1" u="sng" dirty="0">
                <a:solidFill>
                  <a:prstClr val="white"/>
                </a:solidFill>
              </a:rPr>
              <a:t>在计算前先要判断用户的输入是否符合</a:t>
            </a:r>
            <a:r>
              <a:rPr lang="en-US" altLang="zh-CN" sz="3200" b="1" u="sng" dirty="0" err="1">
                <a:solidFill>
                  <a:prstClr val="white"/>
                </a:solidFill>
              </a:rPr>
              <a:t>TinyCalc</a:t>
            </a:r>
            <a:r>
              <a:rPr lang="zh-CN" altLang="en-US" sz="3200" b="1" u="sng" dirty="0">
                <a:solidFill>
                  <a:prstClr val="white"/>
                </a:solidFill>
              </a:rPr>
              <a:t>的要求</a:t>
            </a:r>
            <a:endParaRPr lang="en-US" altLang="zh-CN" sz="3200" b="1" u="sng" dirty="0">
              <a:solidFill>
                <a:prstClr val="white"/>
              </a:solidFill>
            </a:endParaRPr>
          </a:p>
          <a:p>
            <a:pPr lvl="0"/>
            <a:r>
              <a:rPr lang="zh-CN" altLang="en-US" sz="3200" u="sng" dirty="0">
                <a:solidFill>
                  <a:prstClr val="white"/>
                </a:solidFill>
              </a:rPr>
              <a:t>第一个</a:t>
            </a:r>
            <a:r>
              <a:rPr lang="en-US" altLang="zh-CN" sz="3200" u="sng" dirty="0">
                <a:solidFill>
                  <a:prstClr val="white"/>
                </a:solidFill>
              </a:rPr>
              <a:t>if</a:t>
            </a:r>
            <a:r>
              <a:rPr lang="zh-CN" altLang="en-US" sz="3200" u="sng" dirty="0">
                <a:solidFill>
                  <a:prstClr val="white"/>
                </a:solidFill>
              </a:rPr>
              <a:t>语句</a:t>
            </a:r>
            <a:r>
              <a:rPr lang="en-US" altLang="zh-CN" sz="3200" u="sng" dirty="0">
                <a:solidFill>
                  <a:prstClr val="white"/>
                </a:solidFill>
              </a:rPr>
              <a:t>:</a:t>
            </a:r>
          </a:p>
          <a:p>
            <a:pPr lvl="0"/>
            <a:r>
              <a:rPr lang="zh-CN" altLang="en-US" sz="2000" u="sng" dirty="0">
                <a:solidFill>
                  <a:prstClr val="white"/>
                </a:solidFill>
              </a:rPr>
              <a:t>       </a:t>
            </a:r>
            <a:r>
              <a:rPr lang="zh-CN" altLang="en-US" sz="2400" u="sng" dirty="0">
                <a:solidFill>
                  <a:prstClr val="white"/>
                </a:solidFill>
              </a:rPr>
              <a:t>判断用户输入的参数数目</a:t>
            </a:r>
            <a:endParaRPr lang="en-US" altLang="zh-CN" sz="2000" u="sng" dirty="0">
              <a:solidFill>
                <a:prstClr val="white"/>
              </a:solidFill>
            </a:endParaRPr>
          </a:p>
          <a:p>
            <a:pPr lvl="0"/>
            <a:r>
              <a:rPr lang="zh-CN" altLang="en-US" sz="3200" u="sng" dirty="0">
                <a:solidFill>
                  <a:prstClr val="white"/>
                </a:solidFill>
              </a:rPr>
              <a:t>第二个</a:t>
            </a:r>
            <a:r>
              <a:rPr lang="en-US" altLang="zh-CN" sz="3200" u="sng" dirty="0">
                <a:solidFill>
                  <a:prstClr val="white"/>
                </a:solidFill>
              </a:rPr>
              <a:t>if</a:t>
            </a:r>
            <a:r>
              <a:rPr lang="zh-CN" altLang="en-US" sz="3200" u="sng" dirty="0">
                <a:solidFill>
                  <a:prstClr val="white"/>
                </a:solidFill>
              </a:rPr>
              <a:t>语句：</a:t>
            </a:r>
            <a:endParaRPr lang="en-US" altLang="zh-CN" sz="3200" u="sng" dirty="0">
              <a:solidFill>
                <a:prstClr val="white"/>
              </a:solidFill>
            </a:endParaRPr>
          </a:p>
          <a:p>
            <a:pPr lvl="0"/>
            <a:r>
              <a:rPr lang="zh-CN" altLang="en-US" sz="2000" u="sng" dirty="0">
                <a:solidFill>
                  <a:prstClr val="white"/>
                </a:solidFill>
              </a:rPr>
              <a:t>       </a:t>
            </a:r>
            <a:r>
              <a:rPr lang="zh-CN" altLang="en-US" sz="2400" u="sng" dirty="0">
                <a:solidFill>
                  <a:prstClr val="white"/>
                </a:solidFill>
              </a:rPr>
              <a:t>分别判断用户输入的四个参数的类型</a:t>
            </a:r>
            <a:r>
              <a:rPr lang="zh-CN" altLang="en-US" sz="2000" u="sng" dirty="0">
                <a:solidFill>
                  <a:prstClr val="black"/>
                </a:solidFill>
              </a:rPr>
              <a:t>，</a:t>
            </a:r>
            <a:endParaRPr lang="en-US" altLang="zh-CN" sz="2000" u="sng" dirty="0">
              <a:solidFill>
                <a:prstClr val="black"/>
              </a:solidFill>
            </a:endParaRPr>
          </a:p>
          <a:p>
            <a:endParaRPr lang="en-US" altLang="zh-CN" sz="2000" u="sng" dirty="0"/>
          </a:p>
        </p:txBody>
      </p:sp>
      <p:pic>
        <p:nvPicPr>
          <p:cNvPr id="8" name="Picture 2" descr="C:\Users\Dell\Documents\Tencent Files\3290989883\Image\C2C\{UNI5]932{DPCBSRKK84J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3" y="1801236"/>
            <a:ext cx="7575081" cy="489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876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BC81285-6BDE-7D81-1DA9-CAF49DC91A8C}"/>
              </a:ext>
            </a:extLst>
          </p:cNvPr>
          <p:cNvGrpSpPr/>
          <p:nvPr/>
        </p:nvGrpSpPr>
        <p:grpSpPr>
          <a:xfrm>
            <a:off x="0" y="587828"/>
            <a:ext cx="7750628" cy="1132115"/>
            <a:chOff x="-43543" y="478971"/>
            <a:chExt cx="7750628" cy="1132115"/>
          </a:xfrm>
        </p:grpSpPr>
        <p:sp>
          <p:nvSpPr>
            <p:cNvPr id="5" name="矩形 4">
              <a:extLst>
                <a:ext uri="{FF2B5EF4-FFF2-40B4-BE49-F238E27FC236}">
                  <a16:creationId xmlns:a16="http://schemas.microsoft.com/office/drawing/2014/main" id="{832C0C45-9D71-3BF3-0345-31F8C38DF0DE}"/>
                </a:ext>
              </a:extLst>
            </p:cNvPr>
            <p:cNvSpPr/>
            <p:nvPr/>
          </p:nvSpPr>
          <p:spPr>
            <a:xfrm>
              <a:off x="-43543" y="478971"/>
              <a:ext cx="7750628" cy="113211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36CE74-C837-58CC-1CE2-210B9EBB64EA}"/>
                </a:ext>
              </a:extLst>
            </p:cNvPr>
            <p:cNvSpPr txBox="1"/>
            <p:nvPr/>
          </p:nvSpPr>
          <p:spPr>
            <a:xfrm>
              <a:off x="277585" y="629529"/>
              <a:ext cx="7271658" cy="830997"/>
            </a:xfrm>
            <a:prstGeom prst="rect">
              <a:avLst/>
            </a:prstGeom>
            <a:noFill/>
          </p:spPr>
          <p:txBody>
            <a:bodyPr wrap="square" rtlCol="0">
              <a:spAutoFit/>
            </a:bodyPr>
            <a:lstStyle/>
            <a:p>
              <a:r>
                <a:rPr lang="en-US" altLang="zh-CN" sz="4800" i="1" dirty="0">
                  <a:solidFill>
                    <a:schemeClr val="bg1"/>
                  </a:solidFill>
                  <a:latin typeface="Segoe UI Black" panose="020B0A02040204020203" pitchFamily="34" charset="0"/>
                  <a:ea typeface="Segoe UI Black" panose="020B0A02040204020203" pitchFamily="34" charset="0"/>
                </a:rPr>
                <a:t>Tiny Calc           </a:t>
              </a:r>
              <a:r>
                <a:rPr lang="zh-CN" altLang="en-US" sz="4800" b="1" dirty="0">
                  <a:solidFill>
                    <a:schemeClr val="bg1"/>
                  </a:solidFill>
                  <a:latin typeface="楷体" panose="02010609060101010101" pitchFamily="49" charset="-122"/>
                  <a:ea typeface="楷体" panose="02010609060101010101" pitchFamily="49" charset="-122"/>
                </a:rPr>
                <a:t>原理说明</a:t>
              </a:r>
              <a:endParaRPr lang="en-US" altLang="zh-CN" sz="4800" b="1" dirty="0">
                <a:solidFill>
                  <a:schemeClr val="bg1"/>
                </a:solidFill>
                <a:latin typeface="Segoe UI Black" panose="020B0A02040204020203" pitchFamily="34" charset="0"/>
                <a:ea typeface="Segoe UI Black" panose="020B0A02040204020203" pitchFamily="34" charset="0"/>
              </a:endParaRPr>
            </a:p>
          </p:txBody>
        </p:sp>
      </p:grpSp>
      <p:sp>
        <p:nvSpPr>
          <p:cNvPr id="10" name="矩形 9">
            <a:extLst>
              <a:ext uri="{FF2B5EF4-FFF2-40B4-BE49-F238E27FC236}">
                <a16:creationId xmlns:a16="http://schemas.microsoft.com/office/drawing/2014/main" id="{D1CECC2E-CE62-E850-11F9-0C3752C7A235}"/>
              </a:ext>
            </a:extLst>
          </p:cNvPr>
          <p:cNvSpPr/>
          <p:nvPr/>
        </p:nvSpPr>
        <p:spPr>
          <a:xfrm>
            <a:off x="7808685" y="587827"/>
            <a:ext cx="4238171" cy="61123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F70CBA0-C4B2-B47C-5495-441442EC5C1C}"/>
              </a:ext>
            </a:extLst>
          </p:cNvPr>
          <p:cNvSpPr txBox="1"/>
          <p:nvPr/>
        </p:nvSpPr>
        <p:spPr>
          <a:xfrm>
            <a:off x="7881257" y="947383"/>
            <a:ext cx="4165599" cy="4832092"/>
          </a:xfrm>
          <a:prstGeom prst="rect">
            <a:avLst/>
          </a:prstGeom>
          <a:noFill/>
        </p:spPr>
        <p:txBody>
          <a:bodyPr wrap="square" rtlCol="0">
            <a:spAutoFit/>
          </a:bodyPr>
          <a:lstStyle/>
          <a:p>
            <a:pPr lvl="0" algn="ctr"/>
            <a:r>
              <a:rPr lang="zh-CN" altLang="en-US" sz="2800" dirty="0">
                <a:solidFill>
                  <a:prstClr val="white"/>
                </a:solidFill>
              </a:rPr>
              <a:t>如果</a:t>
            </a:r>
            <a:r>
              <a:rPr lang="en-US" altLang="zh-CN" sz="2800" dirty="0">
                <a:solidFill>
                  <a:prstClr val="white"/>
                </a:solidFill>
              </a:rPr>
              <a:t>flag=0</a:t>
            </a:r>
            <a:r>
              <a:rPr lang="zh-CN" altLang="en-US" sz="2800" dirty="0">
                <a:solidFill>
                  <a:prstClr val="white"/>
                </a:solidFill>
              </a:rPr>
              <a:t>，即上述条件均满足，进入函数主体部分，主体主要分为两个步骤求积步骤一，求积步骤二。</a:t>
            </a:r>
            <a:endParaRPr lang="en-US" altLang="zh-CN" sz="2800" dirty="0">
              <a:solidFill>
                <a:prstClr val="white"/>
              </a:solidFill>
            </a:endParaRPr>
          </a:p>
          <a:p>
            <a:pPr lvl="0"/>
            <a:r>
              <a:rPr lang="zh-CN" altLang="en-US" sz="3200" dirty="0">
                <a:solidFill>
                  <a:prstClr val="white"/>
                </a:solidFill>
                <a:latin typeface="新宋体"/>
                <a:ea typeface="新宋体"/>
              </a:rPr>
              <a:t>先进行步骤一，</a:t>
            </a:r>
            <a:endParaRPr lang="en-US" altLang="zh-CN" sz="3200" dirty="0">
              <a:solidFill>
                <a:prstClr val="white"/>
              </a:solidFill>
              <a:latin typeface="新宋体"/>
              <a:ea typeface="新宋体"/>
            </a:endParaRPr>
          </a:p>
          <a:p>
            <a:pPr lvl="0"/>
            <a:endParaRPr lang="en-US" altLang="zh-CN" sz="3200" dirty="0">
              <a:solidFill>
                <a:prstClr val="white"/>
              </a:solidFill>
              <a:latin typeface="新宋体"/>
              <a:ea typeface="新宋体"/>
            </a:endParaRPr>
          </a:p>
          <a:p>
            <a:pPr lvl="0"/>
            <a:r>
              <a:rPr lang="zh-CN" altLang="en-US" sz="3200" dirty="0">
                <a:solidFill>
                  <a:prstClr val="white"/>
                </a:solidFill>
                <a:latin typeface="新宋体"/>
                <a:ea typeface="新宋体"/>
              </a:rPr>
              <a:t>再进行步骤二，</a:t>
            </a:r>
            <a:endParaRPr lang="en-US" altLang="zh-CN" sz="3200" dirty="0">
              <a:solidFill>
                <a:prstClr val="white"/>
              </a:solidFill>
              <a:latin typeface="新宋体"/>
              <a:ea typeface="新宋体"/>
            </a:endParaRPr>
          </a:p>
          <a:p>
            <a:pPr lvl="0"/>
            <a:r>
              <a:rPr lang="zh-CN" altLang="en-US" sz="2400" b="1" dirty="0">
                <a:solidFill>
                  <a:prstClr val="white"/>
                </a:solidFill>
                <a:latin typeface="新宋体"/>
                <a:ea typeface="新宋体"/>
              </a:rPr>
              <a:t>判断求积是否结束</a:t>
            </a:r>
            <a:r>
              <a:rPr lang="en-US" altLang="zh-CN" sz="2400" b="1" dirty="0">
                <a:solidFill>
                  <a:prstClr val="white"/>
                </a:solidFill>
                <a:latin typeface="新宋体"/>
                <a:ea typeface="新宋体"/>
              </a:rPr>
              <a:t>[</a:t>
            </a:r>
            <a:r>
              <a:rPr lang="zh-CN" altLang="en-US" sz="2400" b="1" dirty="0">
                <a:solidFill>
                  <a:prstClr val="white"/>
                </a:solidFill>
                <a:latin typeface="新宋体"/>
                <a:ea typeface="新宋体"/>
              </a:rPr>
              <a:t>即第一个参数（未知数）是否大于第三个参数（求积上限）</a:t>
            </a:r>
            <a:r>
              <a:rPr lang="en-US" altLang="zh-CN" sz="2400" b="1" dirty="0">
                <a:solidFill>
                  <a:prstClr val="white"/>
                </a:solidFill>
                <a:latin typeface="新宋体"/>
                <a:ea typeface="新宋体"/>
              </a:rPr>
              <a:t>],</a:t>
            </a:r>
            <a:endParaRPr lang="zh-CN" altLang="en-US" sz="2400" dirty="0">
              <a:solidFill>
                <a:prstClr val="white"/>
              </a:solidFill>
            </a:endParaRPr>
          </a:p>
        </p:txBody>
      </p:sp>
      <p:pic>
        <p:nvPicPr>
          <p:cNvPr id="7170" name="Picture 2" descr="C:\Users\Dell\Documents\Tencent Files\3290989883\Image\C2C\}9BQ@3WNR`QL42A2_[ZZ_H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2" y="1821511"/>
            <a:ext cx="7702504" cy="49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562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E69CD10-782D-8038-FCC1-AF97944A1A7C}"/>
              </a:ext>
            </a:extLst>
          </p:cNvPr>
          <p:cNvSpPr/>
          <p:nvPr/>
        </p:nvSpPr>
        <p:spPr>
          <a:xfrm>
            <a:off x="979714" y="627018"/>
            <a:ext cx="10232572" cy="5603964"/>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900" b="1" dirty="0">
                <a:solidFill>
                  <a:sysClr val="windowText" lastClr="000000"/>
                </a:solidFill>
                <a:latin typeface="Segoe UI Black" panose="020B0A02040204020203" pitchFamily="34" charset="0"/>
                <a:ea typeface="Segoe UI Black" panose="020B0A02040204020203" pitchFamily="34" charset="0"/>
              </a:rPr>
              <a:t>张富</a:t>
            </a:r>
            <a:endParaRPr lang="zh-CN" altLang="en-US" sz="8800" b="1" dirty="0">
              <a:solidFill>
                <a:sysClr val="windowText" lastClr="000000"/>
              </a:solidFill>
              <a:latin typeface="Segoe UI Black" panose="020B0A02040204020203" pitchFamily="34" charset="0"/>
            </a:endParaRPr>
          </a:p>
        </p:txBody>
      </p:sp>
    </p:spTree>
    <p:extLst>
      <p:ext uri="{BB962C8B-B14F-4D97-AF65-F5344CB8AC3E}">
        <p14:creationId xmlns:p14="http://schemas.microsoft.com/office/powerpoint/2010/main" val="230069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6" name="文本框 5"/>
          <p:cNvSpPr txBox="1"/>
          <p:nvPr/>
        </p:nvSpPr>
        <p:spPr>
          <a:xfrm>
            <a:off x="90170" y="79375"/>
            <a:ext cx="4288790" cy="1322070"/>
          </a:xfrm>
          <a:prstGeom prst="rect">
            <a:avLst/>
          </a:prstGeom>
          <a:noFill/>
        </p:spPr>
        <p:txBody>
          <a:bodyPr wrap="square" rtlCol="0">
            <a:spAutoFit/>
          </a:bodyPr>
          <a:lstStyle/>
          <a:p>
            <a:r>
              <a:rPr lang="en-US" altLang="zh-CN" sz="8000">
                <a:solidFill>
                  <a:schemeClr val="bg1"/>
                </a:solidFill>
              </a:rPr>
              <a:t>Tinycalc</a:t>
            </a:r>
          </a:p>
        </p:txBody>
      </p:sp>
      <p:pic>
        <p:nvPicPr>
          <p:cNvPr id="7" name="图片 6" descr="屏幕截图(5)"/>
          <p:cNvPicPr>
            <a:picLocks noChangeAspect="1"/>
          </p:cNvPicPr>
          <p:nvPr/>
        </p:nvPicPr>
        <p:blipFill>
          <a:blip r:embed="rId3"/>
          <a:stretch>
            <a:fillRect/>
          </a:stretch>
        </p:blipFill>
        <p:spPr>
          <a:xfrm>
            <a:off x="271145" y="1511935"/>
            <a:ext cx="6581775" cy="4514850"/>
          </a:xfrm>
          <a:prstGeom prst="rect">
            <a:avLst/>
          </a:prstGeom>
          <a:effectLst>
            <a:softEdge rad="12700"/>
          </a:effectLst>
        </p:spPr>
      </p:pic>
      <p:sp>
        <p:nvSpPr>
          <p:cNvPr id="9" name="文本框 8"/>
          <p:cNvSpPr txBox="1"/>
          <p:nvPr/>
        </p:nvSpPr>
        <p:spPr>
          <a:xfrm>
            <a:off x="8455660" y="1002665"/>
            <a:ext cx="3556000" cy="5589905"/>
          </a:xfrm>
          <a:prstGeom prst="rect">
            <a:avLst/>
          </a:prstGeom>
          <a:noFill/>
        </p:spPr>
        <p:txBody>
          <a:bodyPr wrap="square" rtlCol="0">
            <a:noAutofit/>
          </a:bodyPr>
          <a:lstStyle/>
          <a:p>
            <a:r>
              <a:rPr lang="zh-CN" altLang="en-US" sz="4400">
                <a:solidFill>
                  <a:schemeClr val="bg1"/>
                </a:solidFill>
              </a:rPr>
              <a:t>功能实现</a:t>
            </a:r>
          </a:p>
          <a:p>
            <a:r>
              <a:rPr lang="zh-CN" altLang="en-US" sz="3600">
                <a:solidFill>
                  <a:schemeClr val="bg1"/>
                </a:solidFill>
              </a:rPr>
              <a:t>输入四个参数，第一个参数为自变量，二三参数分别为下界和上界，第四个变量为对象函数。</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6832600" y="0"/>
            <a:ext cx="4358005" cy="1322070"/>
          </a:xfrm>
          <a:prstGeom prst="rect">
            <a:avLst/>
          </a:prstGeom>
          <a:noFill/>
        </p:spPr>
        <p:txBody>
          <a:bodyPr wrap="square" rtlCol="0">
            <a:spAutoFit/>
          </a:bodyPr>
          <a:lstStyle/>
          <a:p>
            <a:r>
              <a:rPr lang="en-US" altLang="zh-CN" sz="8000">
                <a:solidFill>
                  <a:schemeClr val="bg1"/>
                </a:solidFill>
              </a:rPr>
              <a:t>Tinycalc</a:t>
            </a:r>
          </a:p>
        </p:txBody>
      </p:sp>
      <p:grpSp>
        <p:nvGrpSpPr>
          <p:cNvPr id="8" name="组合 7"/>
          <p:cNvGrpSpPr/>
          <p:nvPr/>
        </p:nvGrpSpPr>
        <p:grpSpPr>
          <a:xfrm>
            <a:off x="79375" y="0"/>
            <a:ext cx="6752590" cy="6729095"/>
            <a:chOff x="125" y="0"/>
            <a:chExt cx="10634" cy="10597"/>
          </a:xfrm>
        </p:grpSpPr>
        <p:pic>
          <p:nvPicPr>
            <p:cNvPr id="6" name="图片 5" descr="屏幕截图(7)"/>
            <p:cNvPicPr/>
            <p:nvPr/>
          </p:nvPicPr>
          <p:blipFill>
            <a:blip r:embed="rId3"/>
            <a:stretch>
              <a:fillRect/>
            </a:stretch>
          </p:blipFill>
          <p:spPr>
            <a:xfrm>
              <a:off x="125" y="0"/>
              <a:ext cx="10635" cy="4195"/>
            </a:xfrm>
            <a:prstGeom prst="rect">
              <a:avLst/>
            </a:prstGeom>
          </p:spPr>
        </p:pic>
        <p:pic>
          <p:nvPicPr>
            <p:cNvPr id="7" name="图片 6" descr="屏幕截图(8)"/>
            <p:cNvPicPr/>
            <p:nvPr/>
          </p:nvPicPr>
          <p:blipFill>
            <a:blip r:embed="rId4"/>
            <a:stretch>
              <a:fillRect/>
            </a:stretch>
          </p:blipFill>
          <p:spPr>
            <a:xfrm>
              <a:off x="125" y="4021"/>
              <a:ext cx="10635" cy="6576"/>
            </a:xfrm>
            <a:prstGeom prst="rect">
              <a:avLst/>
            </a:prstGeom>
          </p:spPr>
        </p:pic>
      </p:grpSp>
      <p:sp>
        <p:nvSpPr>
          <p:cNvPr id="9" name="文本框 8"/>
          <p:cNvSpPr txBox="1"/>
          <p:nvPr/>
        </p:nvSpPr>
        <p:spPr>
          <a:xfrm>
            <a:off x="7023735" y="1649095"/>
            <a:ext cx="5101590" cy="4813300"/>
          </a:xfrm>
          <a:prstGeom prst="rect">
            <a:avLst/>
          </a:prstGeom>
          <a:noFill/>
        </p:spPr>
        <p:txBody>
          <a:bodyPr wrap="square" rtlCol="0">
            <a:noAutofit/>
          </a:bodyPr>
          <a:lstStyle/>
          <a:p>
            <a:r>
              <a:rPr lang="zh-CN" altLang="en-US" sz="4000">
                <a:solidFill>
                  <a:schemeClr val="bg1"/>
                </a:solidFill>
              </a:rPr>
              <a:t>原理</a:t>
            </a:r>
            <a:endParaRPr lang="zh-CN" altLang="en-US"/>
          </a:p>
          <a:p>
            <a:r>
              <a:rPr lang="zh-CN" altLang="en-US" sz="3200">
                <a:solidFill>
                  <a:schemeClr val="bg1"/>
                </a:solidFill>
              </a:rPr>
              <a:t>在判断所输入数据符合定义形式后，进行定积分运算，</a:t>
            </a:r>
          </a:p>
          <a:p>
            <a:r>
              <a:rPr lang="zh-CN" altLang="en-US" sz="3200">
                <a:solidFill>
                  <a:schemeClr val="bg1"/>
                </a:solidFill>
              </a:rPr>
              <a:t>通过栈的运用，实现从下界向上界在固定精度下实现微分求和，从而计算出相应定积分的值。</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09E8A16-5246-CC3C-257F-2D2F59E9D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885" y="2632439"/>
            <a:ext cx="5868491" cy="3078832"/>
          </a:xfrm>
          <a:prstGeom prst="rect">
            <a:avLst/>
          </a:prstGeom>
        </p:spPr>
      </p:pic>
      <p:sp>
        <p:nvSpPr>
          <p:cNvPr id="4" name="矩形 3">
            <a:extLst>
              <a:ext uri="{FF2B5EF4-FFF2-40B4-BE49-F238E27FC236}">
                <a16:creationId xmlns:a16="http://schemas.microsoft.com/office/drawing/2014/main" id="{104EEDEF-E9A5-C0CB-E7DF-B22A763595CA}"/>
              </a:ext>
            </a:extLst>
          </p:cNvPr>
          <p:cNvSpPr/>
          <p:nvPr/>
        </p:nvSpPr>
        <p:spPr>
          <a:xfrm>
            <a:off x="979714" y="431076"/>
            <a:ext cx="10232572"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i="1" dirty="0" err="1">
                <a:solidFill>
                  <a:sysClr val="windowText" lastClr="000000"/>
                </a:solidFill>
                <a:latin typeface="Segoe UI Black" panose="020B0A02040204020203" pitchFamily="34" charset="0"/>
                <a:ea typeface="Segoe UI Black" panose="020B0A02040204020203" pitchFamily="34" charset="0"/>
              </a:rPr>
              <a:t>TinyCalc</a:t>
            </a:r>
            <a:r>
              <a:rPr lang="zh-CN" altLang="en-US" sz="4800" b="1" dirty="0">
                <a:solidFill>
                  <a:sysClr val="windowText" lastClr="000000"/>
                </a:solidFill>
                <a:latin typeface="楷体" panose="02010609060101010101" pitchFamily="49" charset="-122"/>
                <a:ea typeface="楷体" panose="02010609060101010101" pitchFamily="49" charset="-122"/>
              </a:rPr>
              <a:t>的功能</a:t>
            </a:r>
            <a:endParaRPr lang="zh-CN" altLang="en-US" sz="4800" b="1" dirty="0">
              <a:solidFill>
                <a:sysClr val="windowText" lastClr="000000"/>
              </a:solidFill>
              <a:latin typeface="Segoe UI Black" panose="020B0A02040204020203" pitchFamily="34" charset="0"/>
            </a:endParaRPr>
          </a:p>
        </p:txBody>
      </p:sp>
      <p:sp>
        <p:nvSpPr>
          <p:cNvPr id="7" name="矩形 6">
            <a:extLst>
              <a:ext uri="{FF2B5EF4-FFF2-40B4-BE49-F238E27FC236}">
                <a16:creationId xmlns:a16="http://schemas.microsoft.com/office/drawing/2014/main" id="{E93788C4-8E3D-8110-A37A-2B148072D353}"/>
              </a:ext>
            </a:extLst>
          </p:cNvPr>
          <p:cNvSpPr/>
          <p:nvPr/>
        </p:nvSpPr>
        <p:spPr>
          <a:xfrm>
            <a:off x="6590213" y="2632439"/>
            <a:ext cx="1417320" cy="3078832"/>
          </a:xfrm>
          <a:prstGeom prst="rect">
            <a:avLst/>
          </a:prstGeom>
          <a:gradFill flip="none" rotWithShape="1">
            <a:gsLst>
              <a:gs pos="100000">
                <a:srgbClr val="767171"/>
              </a:gs>
              <a:gs pos="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8349A10C-8AE8-F4F1-BCEB-E2390AE3FD49}"/>
              </a:ext>
            </a:extLst>
          </p:cNvPr>
          <p:cNvSpPr txBox="1"/>
          <p:nvPr/>
        </p:nvSpPr>
        <p:spPr>
          <a:xfrm>
            <a:off x="7517676" y="2894582"/>
            <a:ext cx="4407628" cy="2554545"/>
          </a:xfrm>
          <a:prstGeom prst="rect">
            <a:avLst/>
          </a:prstGeom>
          <a:noFill/>
        </p:spPr>
        <p:txBody>
          <a:bodyPr wrap="square" rtlCol="0">
            <a:spAutoFit/>
          </a:bodyPr>
          <a:lstStyle/>
          <a:p>
            <a:r>
              <a:rPr lang="zh-CN" altLang="en-US" sz="4000" b="1" dirty="0">
                <a:solidFill>
                  <a:schemeClr val="bg1"/>
                </a:solidFill>
              </a:rPr>
              <a:t>对于列表</a:t>
            </a:r>
            <a:endParaRPr lang="en-US" altLang="zh-CN" sz="4000" b="1" dirty="0">
              <a:solidFill>
                <a:schemeClr val="bg1"/>
              </a:solidFill>
            </a:endParaRPr>
          </a:p>
          <a:p>
            <a:r>
              <a:rPr lang="zh-CN" altLang="en-US" sz="4000" b="1" dirty="0">
                <a:solidFill>
                  <a:schemeClr val="bg1"/>
                </a:solidFill>
              </a:rPr>
              <a:t>可以进行</a:t>
            </a:r>
            <a:endParaRPr lang="en-US" altLang="zh-CN" sz="4000" b="1" dirty="0">
              <a:solidFill>
                <a:schemeClr val="bg1"/>
              </a:solidFill>
            </a:endParaRPr>
          </a:p>
          <a:p>
            <a:r>
              <a:rPr lang="zh-CN" altLang="en-US" sz="4000" b="1" dirty="0">
                <a:solidFill>
                  <a:schemeClr val="bg1"/>
                </a:solidFill>
              </a:rPr>
              <a:t>排序、求最值</a:t>
            </a:r>
            <a:endParaRPr lang="en-US" altLang="zh-CN" sz="4000" b="1" dirty="0">
              <a:solidFill>
                <a:schemeClr val="bg1"/>
              </a:solidFill>
            </a:endParaRPr>
          </a:p>
          <a:p>
            <a:r>
              <a:rPr lang="zh-CN" altLang="en-US" sz="4000" b="1" dirty="0">
                <a:solidFill>
                  <a:schemeClr val="bg1"/>
                </a:solidFill>
              </a:rPr>
              <a:t>等操作</a:t>
            </a:r>
          </a:p>
        </p:txBody>
      </p:sp>
    </p:spTree>
    <p:extLst>
      <p:ext uri="{BB962C8B-B14F-4D97-AF65-F5344CB8AC3E}">
        <p14:creationId xmlns:p14="http://schemas.microsoft.com/office/powerpoint/2010/main" val="131582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04EEDEF-E9A5-C0CB-E7DF-B22A763595CA}"/>
              </a:ext>
            </a:extLst>
          </p:cNvPr>
          <p:cNvSpPr/>
          <p:nvPr/>
        </p:nvSpPr>
        <p:spPr>
          <a:xfrm>
            <a:off x="979714" y="431076"/>
            <a:ext cx="10232572"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i="1" dirty="0" err="1">
                <a:solidFill>
                  <a:sysClr val="windowText" lastClr="000000"/>
                </a:solidFill>
                <a:latin typeface="Segoe UI Black" panose="020B0A02040204020203" pitchFamily="34" charset="0"/>
                <a:ea typeface="Segoe UI Black" panose="020B0A02040204020203" pitchFamily="34" charset="0"/>
              </a:rPr>
              <a:t>TinyCalc</a:t>
            </a:r>
            <a:r>
              <a:rPr lang="zh-CN" altLang="en-US" sz="4800" b="1" dirty="0">
                <a:solidFill>
                  <a:sysClr val="windowText" lastClr="000000"/>
                </a:solidFill>
                <a:latin typeface="楷体" panose="02010609060101010101" pitchFamily="49" charset="-122"/>
                <a:ea typeface="楷体" panose="02010609060101010101" pitchFamily="49" charset="-122"/>
              </a:rPr>
              <a:t>的功能</a:t>
            </a:r>
            <a:endParaRPr lang="zh-CN" altLang="en-US" sz="4800" b="1" dirty="0">
              <a:solidFill>
                <a:sysClr val="windowText" lastClr="000000"/>
              </a:solidFill>
              <a:latin typeface="Segoe UI Black" panose="020B0A02040204020203" pitchFamily="34" charset="0"/>
            </a:endParaRPr>
          </a:p>
        </p:txBody>
      </p:sp>
      <p:pic>
        <p:nvPicPr>
          <p:cNvPr id="5" name="图片 4">
            <a:extLst>
              <a:ext uri="{FF2B5EF4-FFF2-40B4-BE49-F238E27FC236}">
                <a16:creationId xmlns:a16="http://schemas.microsoft.com/office/drawing/2014/main" id="{29A68AEB-8E9A-860A-57A0-6EAB291EA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67" y="1854926"/>
            <a:ext cx="3942347" cy="4937214"/>
          </a:xfrm>
          <a:prstGeom prst="rect">
            <a:avLst/>
          </a:prstGeom>
        </p:spPr>
      </p:pic>
      <p:sp>
        <p:nvSpPr>
          <p:cNvPr id="7" name="矩形 6">
            <a:extLst>
              <a:ext uri="{FF2B5EF4-FFF2-40B4-BE49-F238E27FC236}">
                <a16:creationId xmlns:a16="http://schemas.microsoft.com/office/drawing/2014/main" id="{E93788C4-8E3D-8110-A37A-2B148072D353}"/>
              </a:ext>
            </a:extLst>
          </p:cNvPr>
          <p:cNvSpPr/>
          <p:nvPr/>
        </p:nvSpPr>
        <p:spPr>
          <a:xfrm>
            <a:off x="4445727" y="1854926"/>
            <a:ext cx="1417320" cy="4937214"/>
          </a:xfrm>
          <a:prstGeom prst="rect">
            <a:avLst/>
          </a:prstGeom>
          <a:gradFill flip="none" rotWithShape="1">
            <a:gsLst>
              <a:gs pos="100000">
                <a:srgbClr val="767171"/>
              </a:gs>
              <a:gs pos="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8349A10C-8AE8-F4F1-BCEB-E2390AE3FD49}"/>
              </a:ext>
            </a:extLst>
          </p:cNvPr>
          <p:cNvSpPr txBox="1"/>
          <p:nvPr/>
        </p:nvSpPr>
        <p:spPr>
          <a:xfrm>
            <a:off x="5588727" y="2307596"/>
            <a:ext cx="5763987" cy="4031873"/>
          </a:xfrm>
          <a:prstGeom prst="rect">
            <a:avLst/>
          </a:prstGeom>
          <a:noFill/>
        </p:spPr>
        <p:txBody>
          <a:bodyPr wrap="square" rtlCol="0">
            <a:spAutoFit/>
          </a:bodyPr>
          <a:lstStyle/>
          <a:p>
            <a:r>
              <a:rPr lang="zh-CN" altLang="en-US" sz="4000" b="1" dirty="0">
                <a:solidFill>
                  <a:schemeClr val="bg1"/>
                </a:solidFill>
              </a:rPr>
              <a:t>支持自定义变量</a:t>
            </a:r>
            <a:endParaRPr lang="en-US" altLang="zh-CN" sz="4000" b="1" dirty="0">
              <a:solidFill>
                <a:schemeClr val="bg1"/>
              </a:solidFill>
            </a:endParaRPr>
          </a:p>
          <a:p>
            <a:r>
              <a:rPr lang="zh-CN" altLang="en-US" sz="4000" b="1" dirty="0">
                <a:solidFill>
                  <a:schemeClr val="bg1"/>
                </a:solidFill>
              </a:rPr>
              <a:t>在</a:t>
            </a:r>
            <a:r>
              <a:rPr lang="en-US" altLang="zh-CN" sz="4000" b="1" dirty="0" err="1">
                <a:solidFill>
                  <a:schemeClr val="bg1"/>
                </a:solidFill>
              </a:rPr>
              <a:t>TinyCalc</a:t>
            </a:r>
            <a:r>
              <a:rPr lang="zh-CN" altLang="en-US" sz="4000" b="1" dirty="0">
                <a:solidFill>
                  <a:schemeClr val="bg1"/>
                </a:solidFill>
              </a:rPr>
              <a:t>中</a:t>
            </a:r>
            <a:endParaRPr lang="en-US" altLang="zh-CN" sz="4000" b="1" dirty="0">
              <a:solidFill>
                <a:schemeClr val="bg1"/>
              </a:solidFill>
            </a:endParaRPr>
          </a:p>
          <a:p>
            <a:r>
              <a:rPr lang="zh-CN" altLang="en-US" sz="4000" b="1" dirty="0">
                <a:solidFill>
                  <a:schemeClr val="bg1"/>
                </a:solidFill>
              </a:rPr>
              <a:t>变量内容可以是：</a:t>
            </a:r>
            <a:endParaRPr lang="en-US" altLang="zh-CN" sz="4000" b="1" dirty="0">
              <a:solidFill>
                <a:schemeClr val="bg1"/>
              </a:solidFill>
            </a:endParaRPr>
          </a:p>
          <a:p>
            <a:r>
              <a:rPr lang="zh-CN" altLang="en-US" sz="4000" b="1" dirty="0">
                <a:solidFill>
                  <a:schemeClr val="bg1"/>
                </a:solidFill>
              </a:rPr>
              <a:t>字符串、数值</a:t>
            </a:r>
            <a:endParaRPr lang="en-US" altLang="zh-CN" sz="4000" b="1" dirty="0">
              <a:solidFill>
                <a:schemeClr val="bg1"/>
              </a:solidFill>
            </a:endParaRPr>
          </a:p>
          <a:p>
            <a:r>
              <a:rPr lang="zh-CN" altLang="en-US" sz="4000" b="1" dirty="0">
                <a:solidFill>
                  <a:schemeClr val="bg1"/>
                </a:solidFill>
              </a:rPr>
              <a:t>并且可以参与一般运算</a:t>
            </a:r>
            <a:endParaRPr lang="en-US" altLang="zh-CN" sz="4000" b="1" dirty="0">
              <a:solidFill>
                <a:schemeClr val="bg1"/>
              </a:solidFill>
            </a:endParaRPr>
          </a:p>
          <a:p>
            <a:pPr algn="r"/>
            <a:r>
              <a:rPr lang="en-US" altLang="zh-CN" sz="2800" b="1" dirty="0">
                <a:solidFill>
                  <a:schemeClr val="bg1"/>
                </a:solidFill>
              </a:rPr>
              <a:t>*</a:t>
            </a:r>
            <a:r>
              <a:rPr lang="zh-CN" altLang="en-US" sz="2800" b="1" dirty="0">
                <a:solidFill>
                  <a:schemeClr val="bg1"/>
                </a:solidFill>
              </a:rPr>
              <a:t>变量初始化为数值</a:t>
            </a:r>
            <a:r>
              <a:rPr lang="en-US" altLang="zh-CN" sz="2800" b="1" dirty="0">
                <a:solidFill>
                  <a:schemeClr val="bg1"/>
                </a:solidFill>
              </a:rPr>
              <a:t>0</a:t>
            </a:r>
          </a:p>
          <a:p>
            <a:pPr algn="r"/>
            <a:r>
              <a:rPr lang="en-US" altLang="zh-CN" sz="2800" b="1" dirty="0">
                <a:solidFill>
                  <a:schemeClr val="bg1"/>
                </a:solidFill>
              </a:rPr>
              <a:t>*</a:t>
            </a:r>
            <a:r>
              <a:rPr lang="zh-CN" altLang="en-US" sz="2800" b="1" dirty="0">
                <a:solidFill>
                  <a:schemeClr val="bg1"/>
                </a:solidFill>
              </a:rPr>
              <a:t>变量类型以实时赋值结果为准</a:t>
            </a:r>
          </a:p>
        </p:txBody>
      </p:sp>
    </p:spTree>
    <p:extLst>
      <p:ext uri="{BB962C8B-B14F-4D97-AF65-F5344CB8AC3E}">
        <p14:creationId xmlns:p14="http://schemas.microsoft.com/office/powerpoint/2010/main" val="398946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04EEDEF-E9A5-C0CB-E7DF-B22A763595CA}"/>
              </a:ext>
            </a:extLst>
          </p:cNvPr>
          <p:cNvSpPr/>
          <p:nvPr/>
        </p:nvSpPr>
        <p:spPr>
          <a:xfrm>
            <a:off x="979714" y="431076"/>
            <a:ext cx="10232572"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i="1" dirty="0" err="1">
                <a:solidFill>
                  <a:sysClr val="windowText" lastClr="000000"/>
                </a:solidFill>
                <a:latin typeface="Segoe UI Black" panose="020B0A02040204020203" pitchFamily="34" charset="0"/>
                <a:ea typeface="Segoe UI Black" panose="020B0A02040204020203" pitchFamily="34" charset="0"/>
              </a:rPr>
              <a:t>TinyCalc</a:t>
            </a:r>
            <a:r>
              <a:rPr lang="zh-CN" altLang="en-US" sz="4800" b="1" dirty="0">
                <a:solidFill>
                  <a:sysClr val="windowText" lastClr="000000"/>
                </a:solidFill>
                <a:latin typeface="楷体" panose="02010609060101010101" pitchFamily="49" charset="-122"/>
                <a:ea typeface="楷体" panose="02010609060101010101" pitchFamily="49" charset="-122"/>
              </a:rPr>
              <a:t>的功能</a:t>
            </a:r>
            <a:endParaRPr lang="zh-CN" altLang="en-US" sz="4800" b="1" dirty="0">
              <a:solidFill>
                <a:sysClr val="windowText" lastClr="000000"/>
              </a:solidFill>
              <a:latin typeface="Segoe UI Black" panose="020B0A02040204020203" pitchFamily="34" charset="0"/>
            </a:endParaRPr>
          </a:p>
        </p:txBody>
      </p:sp>
      <p:grpSp>
        <p:nvGrpSpPr>
          <p:cNvPr id="7" name="组合 6">
            <a:extLst>
              <a:ext uri="{FF2B5EF4-FFF2-40B4-BE49-F238E27FC236}">
                <a16:creationId xmlns:a16="http://schemas.microsoft.com/office/drawing/2014/main" id="{F9F5A9F6-A7A2-5C10-3F97-AD1F471C1D34}"/>
              </a:ext>
            </a:extLst>
          </p:cNvPr>
          <p:cNvGrpSpPr/>
          <p:nvPr/>
        </p:nvGrpSpPr>
        <p:grpSpPr>
          <a:xfrm>
            <a:off x="1508760" y="3429000"/>
            <a:ext cx="5780314" cy="3206932"/>
            <a:chOff x="407124" y="2240416"/>
            <a:chExt cx="7106194" cy="4010025"/>
          </a:xfrm>
        </p:grpSpPr>
        <p:pic>
          <p:nvPicPr>
            <p:cNvPr id="2" name="图片 1">
              <a:extLst>
                <a:ext uri="{FF2B5EF4-FFF2-40B4-BE49-F238E27FC236}">
                  <a16:creationId xmlns:a16="http://schemas.microsoft.com/office/drawing/2014/main" id="{E4B113FC-465D-B61D-DAE5-575D9D44C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4" y="2240416"/>
              <a:ext cx="6724650" cy="4010025"/>
            </a:xfrm>
            <a:prstGeom prst="rect">
              <a:avLst/>
            </a:prstGeom>
          </p:spPr>
        </p:pic>
        <p:sp>
          <p:nvSpPr>
            <p:cNvPr id="6" name="矩形 5">
              <a:extLst>
                <a:ext uri="{FF2B5EF4-FFF2-40B4-BE49-F238E27FC236}">
                  <a16:creationId xmlns:a16="http://schemas.microsoft.com/office/drawing/2014/main" id="{BC62FBF9-8DB8-8160-4EFA-EAEA1C633410}"/>
                </a:ext>
              </a:extLst>
            </p:cNvPr>
            <p:cNvSpPr/>
            <p:nvPr/>
          </p:nvSpPr>
          <p:spPr>
            <a:xfrm>
              <a:off x="6095998" y="2240416"/>
              <a:ext cx="1417320" cy="4010025"/>
            </a:xfrm>
            <a:prstGeom prst="rect">
              <a:avLst/>
            </a:prstGeom>
            <a:gradFill flip="none" rotWithShape="1">
              <a:gsLst>
                <a:gs pos="100000">
                  <a:srgbClr val="767171"/>
                </a:gs>
                <a:gs pos="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8349A10C-8AE8-F4F1-BCEB-E2390AE3FD49}"/>
              </a:ext>
            </a:extLst>
          </p:cNvPr>
          <p:cNvSpPr txBox="1"/>
          <p:nvPr/>
        </p:nvSpPr>
        <p:spPr>
          <a:xfrm>
            <a:off x="916577" y="1613118"/>
            <a:ext cx="10358845" cy="1815882"/>
          </a:xfrm>
          <a:prstGeom prst="rect">
            <a:avLst/>
          </a:prstGeom>
          <a:noFill/>
        </p:spPr>
        <p:txBody>
          <a:bodyPr wrap="square" rtlCol="0">
            <a:spAutoFit/>
          </a:bodyPr>
          <a:lstStyle/>
          <a:p>
            <a:pPr algn="ctr"/>
            <a:r>
              <a:rPr lang="zh-CN" altLang="en-US" sz="7200" b="1" dirty="0">
                <a:solidFill>
                  <a:schemeClr val="bg1"/>
                </a:solidFill>
              </a:rPr>
              <a:t>支持高级数学功能</a:t>
            </a:r>
            <a:endParaRPr lang="en-US" altLang="zh-CN" sz="7200" b="1" dirty="0">
              <a:solidFill>
                <a:schemeClr val="bg1"/>
              </a:solidFill>
            </a:endParaRPr>
          </a:p>
          <a:p>
            <a:pPr algn="ctr"/>
            <a:r>
              <a:rPr lang="zh-CN" altLang="en-US" sz="4000" b="1" dirty="0">
                <a:solidFill>
                  <a:schemeClr val="bg1"/>
                </a:solidFill>
              </a:rPr>
              <a:t>比如解方程、积分、求导、求和、求乘积</a:t>
            </a:r>
            <a:endParaRPr lang="zh-CN" altLang="en-US" b="1" dirty="0">
              <a:solidFill>
                <a:schemeClr val="bg1"/>
              </a:solidFill>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023524A-1BEE-397D-09AB-0140D62C94EC}"/>
                  </a:ext>
                </a:extLst>
              </p:cNvPr>
              <p:cNvSpPr txBox="1"/>
              <p:nvPr/>
            </p:nvSpPr>
            <p:spPr>
              <a:xfrm>
                <a:off x="6812280" y="3473962"/>
                <a:ext cx="4545875" cy="3117007"/>
              </a:xfrm>
              <a:prstGeom prst="rect">
                <a:avLst/>
              </a:prstGeom>
              <a:noFill/>
            </p:spPr>
            <p:txBody>
              <a:bodyPr wrap="square" rtlCol="0">
                <a:spAutoFit/>
              </a:bodyPr>
              <a:lstStyle/>
              <a:p>
                <a:r>
                  <a:rPr lang="zh-CN" altLang="en-US" sz="3200" b="1" dirty="0">
                    <a:solidFill>
                      <a:schemeClr val="bg1"/>
                    </a:solidFill>
                    <a:latin typeface="楷体" panose="02010609060101010101" pitchFamily="49" charset="-122"/>
                    <a:ea typeface="楷体" panose="02010609060101010101" pitchFamily="49" charset="-122"/>
                  </a:rPr>
                  <a:t>解方程：</a:t>
                </a:r>
                <a14:m>
                  <m:oMath xmlns:m="http://schemas.openxmlformats.org/officeDocument/2006/math">
                    <m:sSup>
                      <m:sSupPr>
                        <m:ctrlPr>
                          <a:rPr lang="en-US" altLang="zh-CN" sz="3200" b="1" i="1" smtClean="0">
                            <a:solidFill>
                              <a:schemeClr val="bg1"/>
                            </a:solidFill>
                            <a:latin typeface="Cambria Math" panose="02040503050406030204" pitchFamily="18" charset="0"/>
                          </a:rPr>
                        </m:ctrlPr>
                      </m:sSupPr>
                      <m:e>
                        <m:r>
                          <a:rPr lang="en-US" altLang="zh-CN" sz="3200" b="1" i="1" smtClean="0">
                            <a:solidFill>
                              <a:schemeClr val="bg1"/>
                            </a:solidFill>
                            <a:latin typeface="Cambria Math" panose="02040503050406030204" pitchFamily="18" charset="0"/>
                          </a:rPr>
                          <m:t>𝒙</m:t>
                        </m:r>
                      </m:e>
                      <m:sup>
                        <m:r>
                          <a:rPr lang="en-US" altLang="zh-CN" sz="3200" b="1" i="1" smtClean="0">
                            <a:solidFill>
                              <a:schemeClr val="bg1"/>
                            </a:solidFill>
                            <a:latin typeface="Cambria Math" panose="02040503050406030204" pitchFamily="18" charset="0"/>
                          </a:rPr>
                          <m:t>𝟐</m:t>
                        </m:r>
                      </m:sup>
                    </m:sSup>
                    <m:r>
                      <a:rPr lang="en-US" altLang="zh-CN" sz="3200" b="1" i="1" smtClean="0">
                        <a:solidFill>
                          <a:schemeClr val="bg1"/>
                        </a:solidFill>
                        <a:latin typeface="Cambria Math" panose="02040503050406030204" pitchFamily="18" charset="0"/>
                      </a:rPr>
                      <m:t>−</m:t>
                    </m:r>
                    <m:r>
                      <a:rPr lang="en-US" altLang="zh-CN" sz="3200" b="1" i="1" smtClean="0">
                        <a:solidFill>
                          <a:schemeClr val="bg1"/>
                        </a:solidFill>
                        <a:latin typeface="Cambria Math" panose="02040503050406030204" pitchFamily="18" charset="0"/>
                      </a:rPr>
                      <m:t>𝟐</m:t>
                    </m:r>
                    <m:r>
                      <a:rPr lang="en-US" altLang="zh-CN" sz="3200" b="1" i="1" smtClean="0">
                        <a:solidFill>
                          <a:schemeClr val="bg1"/>
                        </a:solidFill>
                        <a:latin typeface="Cambria Math" panose="02040503050406030204" pitchFamily="18" charset="0"/>
                      </a:rPr>
                      <m:t>=</m:t>
                    </m:r>
                    <m:r>
                      <a:rPr lang="en-US" altLang="zh-CN" sz="3200" b="1" i="1" smtClean="0">
                        <a:solidFill>
                          <a:schemeClr val="bg1"/>
                        </a:solidFill>
                        <a:latin typeface="Cambria Math" panose="02040503050406030204" pitchFamily="18" charset="0"/>
                      </a:rPr>
                      <m:t>𝟎</m:t>
                    </m:r>
                  </m:oMath>
                </a14:m>
                <a:endParaRPr lang="en-US" altLang="zh-CN" sz="3200" b="1" dirty="0">
                  <a:solidFill>
                    <a:schemeClr val="bg1"/>
                  </a:solidFill>
                  <a:latin typeface="楷体" panose="02010609060101010101" pitchFamily="49" charset="-122"/>
                  <a:ea typeface="楷体" panose="02010609060101010101" pitchFamily="49" charset="-122"/>
                </a:endParaRPr>
              </a:p>
              <a:p>
                <a:r>
                  <a:rPr lang="zh-CN" altLang="en-US" sz="3200" b="1" dirty="0">
                    <a:solidFill>
                      <a:schemeClr val="bg1"/>
                    </a:solidFill>
                    <a:latin typeface="楷体" panose="02010609060101010101" pitchFamily="49" charset="-122"/>
                    <a:ea typeface="楷体" panose="02010609060101010101" pitchFamily="49" charset="-122"/>
                  </a:rPr>
                  <a:t>积分：</a:t>
                </a:r>
                <a14:m>
                  <m:oMath xmlns:m="http://schemas.openxmlformats.org/officeDocument/2006/math">
                    <m:nary>
                      <m:naryPr>
                        <m:ctrlPr>
                          <a:rPr lang="zh-CN" altLang="en-US" sz="3200" b="1" i="1" smtClean="0">
                            <a:solidFill>
                              <a:schemeClr val="bg1"/>
                            </a:solidFill>
                            <a:latin typeface="Cambria Math" panose="02040503050406030204" pitchFamily="18" charset="0"/>
                          </a:rPr>
                        </m:ctrlPr>
                      </m:naryPr>
                      <m:sub>
                        <m:r>
                          <m:rPr>
                            <m:brk m:alnAt="23"/>
                          </m:rPr>
                          <a:rPr lang="en-US" altLang="zh-CN" sz="3200" b="1" i="1" smtClean="0">
                            <a:solidFill>
                              <a:schemeClr val="bg1"/>
                            </a:solidFill>
                            <a:latin typeface="Cambria Math" panose="02040503050406030204" pitchFamily="18" charset="0"/>
                          </a:rPr>
                          <m:t>𝟏</m:t>
                        </m:r>
                      </m:sub>
                      <m:sup>
                        <m:r>
                          <a:rPr lang="en-US" altLang="zh-CN" sz="3200" b="1" i="1" smtClean="0">
                            <a:solidFill>
                              <a:schemeClr val="bg1"/>
                            </a:solidFill>
                            <a:latin typeface="Cambria Math" panose="02040503050406030204" pitchFamily="18" charset="0"/>
                          </a:rPr>
                          <m:t>𝟑</m:t>
                        </m:r>
                      </m:sup>
                      <m:e>
                        <m:sSup>
                          <m:sSupPr>
                            <m:ctrlPr>
                              <a:rPr lang="en-US" altLang="zh-CN" sz="3200" b="1" i="1" smtClean="0">
                                <a:solidFill>
                                  <a:schemeClr val="bg1"/>
                                </a:solidFill>
                                <a:latin typeface="Cambria Math" panose="02040503050406030204" pitchFamily="18" charset="0"/>
                              </a:rPr>
                            </m:ctrlPr>
                          </m:sSupPr>
                          <m:e>
                            <m:r>
                              <a:rPr lang="en-US" altLang="zh-CN" sz="3200" b="1" i="1">
                                <a:solidFill>
                                  <a:schemeClr val="bg1"/>
                                </a:solidFill>
                                <a:latin typeface="Cambria Math" panose="02040503050406030204" pitchFamily="18" charset="0"/>
                              </a:rPr>
                              <m:t>𝒙</m:t>
                            </m:r>
                          </m:e>
                          <m:sup>
                            <m:r>
                              <a:rPr lang="en-US" altLang="zh-CN" sz="3200" b="1" i="1" smtClean="0">
                                <a:solidFill>
                                  <a:schemeClr val="bg1"/>
                                </a:solidFill>
                                <a:latin typeface="Cambria Math" panose="02040503050406030204" pitchFamily="18" charset="0"/>
                              </a:rPr>
                              <m:t>𝟐</m:t>
                            </m:r>
                          </m:sup>
                        </m:sSup>
                        <m:r>
                          <a:rPr lang="en-US" altLang="zh-CN" sz="3200" b="1" i="1" smtClean="0">
                            <a:solidFill>
                              <a:schemeClr val="bg1"/>
                            </a:solidFill>
                            <a:latin typeface="Cambria Math" panose="02040503050406030204" pitchFamily="18" charset="0"/>
                          </a:rPr>
                          <m:t>ⅆ</m:t>
                        </m:r>
                        <m:r>
                          <a:rPr lang="en-US" altLang="zh-CN" sz="3200" b="1" i="1" smtClean="0">
                            <a:solidFill>
                              <a:schemeClr val="bg1"/>
                            </a:solidFill>
                            <a:latin typeface="Cambria Math" panose="02040503050406030204" pitchFamily="18" charset="0"/>
                          </a:rPr>
                          <m:t>𝒙</m:t>
                        </m:r>
                      </m:e>
                    </m:nary>
                  </m:oMath>
                </a14:m>
                <a:endParaRPr lang="en-US" altLang="zh-CN" sz="3200" b="1" dirty="0">
                  <a:solidFill>
                    <a:schemeClr val="bg1"/>
                  </a:solidFill>
                  <a:latin typeface="楷体" panose="02010609060101010101" pitchFamily="49" charset="-122"/>
                  <a:ea typeface="楷体" panose="02010609060101010101" pitchFamily="49" charset="-122"/>
                </a:endParaRPr>
              </a:p>
              <a:p>
                <a:r>
                  <a:rPr lang="zh-CN" altLang="en-US" sz="3200" b="1" dirty="0">
                    <a:solidFill>
                      <a:schemeClr val="bg1"/>
                    </a:solidFill>
                    <a:latin typeface="楷体" panose="02010609060101010101" pitchFamily="49" charset="-122"/>
                    <a:ea typeface="楷体" panose="02010609060101010101" pitchFamily="49" charset="-122"/>
                  </a:rPr>
                  <a:t>求导：</a:t>
                </a:r>
                <a14:m>
                  <m:oMath xmlns:m="http://schemas.openxmlformats.org/officeDocument/2006/math">
                    <m:f>
                      <m:fPr>
                        <m:ctrlPr>
                          <a:rPr lang="en-US" altLang="zh-CN" sz="3200" b="1" i="1" smtClean="0">
                            <a:solidFill>
                              <a:schemeClr val="bg1"/>
                            </a:solidFill>
                            <a:latin typeface="Cambria Math" panose="02040503050406030204" pitchFamily="18" charset="0"/>
                          </a:rPr>
                        </m:ctrlPr>
                      </m:fPr>
                      <m:num>
                        <m:r>
                          <a:rPr lang="en-US" altLang="zh-CN" sz="3200" b="1" i="1" smtClean="0">
                            <a:solidFill>
                              <a:schemeClr val="bg1"/>
                            </a:solidFill>
                            <a:latin typeface="Cambria Math" panose="02040503050406030204" pitchFamily="18" charset="0"/>
                          </a:rPr>
                          <m:t>𝒅</m:t>
                        </m:r>
                        <m:sSup>
                          <m:sSupPr>
                            <m:ctrlPr>
                              <a:rPr lang="en-US" altLang="zh-CN" sz="3200" b="1" i="1" smtClean="0">
                                <a:solidFill>
                                  <a:schemeClr val="bg1"/>
                                </a:solidFill>
                                <a:latin typeface="Cambria Math" panose="02040503050406030204" pitchFamily="18" charset="0"/>
                              </a:rPr>
                            </m:ctrlPr>
                          </m:sSupPr>
                          <m:e>
                            <m:r>
                              <a:rPr lang="en-US" altLang="zh-CN" sz="3200" b="1" i="1">
                                <a:solidFill>
                                  <a:schemeClr val="bg1"/>
                                </a:solidFill>
                                <a:latin typeface="Cambria Math" panose="02040503050406030204" pitchFamily="18" charset="0"/>
                              </a:rPr>
                              <m:t>𝒙</m:t>
                            </m:r>
                          </m:e>
                          <m:sup>
                            <m:r>
                              <a:rPr lang="en-US" altLang="zh-CN" sz="3200" b="1" i="1" smtClean="0">
                                <a:solidFill>
                                  <a:schemeClr val="bg1"/>
                                </a:solidFill>
                                <a:latin typeface="Cambria Math" panose="02040503050406030204" pitchFamily="18" charset="0"/>
                              </a:rPr>
                              <m:t>𝟐</m:t>
                            </m:r>
                          </m:sup>
                        </m:sSup>
                      </m:num>
                      <m:den>
                        <m:r>
                          <a:rPr lang="en-US" altLang="zh-CN" sz="3200" b="1" i="1" smtClean="0">
                            <a:solidFill>
                              <a:schemeClr val="bg1"/>
                            </a:solidFill>
                            <a:latin typeface="Cambria Math" panose="02040503050406030204" pitchFamily="18" charset="0"/>
                          </a:rPr>
                          <m:t>𝒅𝒙</m:t>
                        </m:r>
                      </m:den>
                    </m:f>
                    <m:r>
                      <a:rPr lang="en-US" altLang="zh-CN" sz="3200" b="1" i="1" smtClean="0">
                        <a:solidFill>
                          <a:schemeClr val="bg1"/>
                        </a:solidFill>
                        <a:latin typeface="Cambria Math" panose="02040503050406030204" pitchFamily="18" charset="0"/>
                      </a:rPr>
                      <m:t> </m:t>
                    </m:r>
                    <m:r>
                      <a:rPr lang="en-US" altLang="zh-CN" sz="3200" b="1" i="1" smtClean="0">
                        <a:solidFill>
                          <a:schemeClr val="bg1"/>
                        </a:solidFill>
                        <a:latin typeface="Cambria Math" panose="02040503050406030204" pitchFamily="18" charset="0"/>
                      </a:rPr>
                      <m:t>𝒘𝒉𝒆𝒏</m:t>
                    </m:r>
                    <m:r>
                      <a:rPr lang="en-US" altLang="zh-CN" sz="3200" b="1" i="1" smtClean="0">
                        <a:solidFill>
                          <a:schemeClr val="bg1"/>
                        </a:solidFill>
                        <a:latin typeface="Cambria Math" panose="02040503050406030204" pitchFamily="18" charset="0"/>
                      </a:rPr>
                      <m:t> </m:t>
                    </m:r>
                    <m:r>
                      <a:rPr lang="en-US" altLang="zh-CN" sz="3200" b="1" i="1" smtClean="0">
                        <a:solidFill>
                          <a:schemeClr val="bg1"/>
                        </a:solidFill>
                        <a:latin typeface="Cambria Math" panose="02040503050406030204" pitchFamily="18" charset="0"/>
                      </a:rPr>
                      <m:t>𝒙</m:t>
                    </m:r>
                    <m:r>
                      <a:rPr lang="en-US" altLang="zh-CN" sz="3200" b="1" i="1" smtClean="0">
                        <a:solidFill>
                          <a:schemeClr val="bg1"/>
                        </a:solidFill>
                        <a:latin typeface="Cambria Math" panose="02040503050406030204" pitchFamily="18" charset="0"/>
                      </a:rPr>
                      <m:t>=</m:t>
                    </m:r>
                    <m:r>
                      <a:rPr lang="en-US" altLang="zh-CN" sz="3200" b="1" i="1" smtClean="0">
                        <a:solidFill>
                          <a:schemeClr val="bg1"/>
                        </a:solidFill>
                        <a:latin typeface="Cambria Math" panose="02040503050406030204" pitchFamily="18" charset="0"/>
                      </a:rPr>
                      <m:t>𝟎</m:t>
                    </m:r>
                  </m:oMath>
                </a14:m>
                <a:endParaRPr lang="en-US" altLang="zh-CN" sz="3200" b="1" dirty="0">
                  <a:solidFill>
                    <a:schemeClr val="bg1"/>
                  </a:solidFill>
                  <a:latin typeface="楷体" panose="02010609060101010101" pitchFamily="49" charset="-122"/>
                  <a:ea typeface="楷体" panose="02010609060101010101" pitchFamily="49" charset="-122"/>
                </a:endParaRPr>
              </a:p>
              <a:p>
                <a:r>
                  <a:rPr lang="zh-CN" altLang="en-US" sz="3200" b="1" dirty="0">
                    <a:solidFill>
                      <a:schemeClr val="bg1"/>
                    </a:solidFill>
                    <a:latin typeface="楷体" panose="02010609060101010101" pitchFamily="49" charset="-122"/>
                    <a:ea typeface="楷体" panose="02010609060101010101" pitchFamily="49" charset="-122"/>
                  </a:rPr>
                  <a:t>求和：</a:t>
                </a:r>
                <a14:m>
                  <m:oMath xmlns:m="http://schemas.openxmlformats.org/officeDocument/2006/math">
                    <m:nary>
                      <m:naryPr>
                        <m:chr m:val="∑"/>
                        <m:ctrlPr>
                          <a:rPr lang="zh-CN" altLang="en-US" sz="3200" b="1" i="1" smtClean="0">
                            <a:solidFill>
                              <a:schemeClr val="bg1"/>
                            </a:solidFill>
                            <a:latin typeface="Cambria Math" panose="02040503050406030204" pitchFamily="18" charset="0"/>
                          </a:rPr>
                        </m:ctrlPr>
                      </m:naryPr>
                      <m:sub>
                        <m:r>
                          <m:rPr>
                            <m:brk m:alnAt="23"/>
                          </m:rPr>
                          <a:rPr lang="en-US" altLang="zh-CN" sz="3200" b="1" i="1" smtClean="0">
                            <a:solidFill>
                              <a:schemeClr val="bg1"/>
                            </a:solidFill>
                            <a:latin typeface="Cambria Math" panose="02040503050406030204" pitchFamily="18" charset="0"/>
                          </a:rPr>
                          <m:t>𝒙</m:t>
                        </m:r>
                        <m:r>
                          <a:rPr lang="en-US" altLang="zh-CN" sz="3200" b="1" i="1" smtClean="0">
                            <a:solidFill>
                              <a:schemeClr val="bg1"/>
                            </a:solidFill>
                            <a:latin typeface="Cambria Math" panose="02040503050406030204" pitchFamily="18" charset="0"/>
                          </a:rPr>
                          <m:t>=</m:t>
                        </m:r>
                        <m:r>
                          <a:rPr lang="en-US" altLang="zh-CN" sz="3200" b="1" i="1" smtClean="0">
                            <a:solidFill>
                              <a:schemeClr val="bg1"/>
                            </a:solidFill>
                            <a:latin typeface="Cambria Math" panose="02040503050406030204" pitchFamily="18" charset="0"/>
                          </a:rPr>
                          <m:t>𝟏</m:t>
                        </m:r>
                      </m:sub>
                      <m:sup>
                        <m:r>
                          <a:rPr lang="en-US" altLang="zh-CN" sz="3200" b="1" i="1" smtClean="0">
                            <a:solidFill>
                              <a:schemeClr val="bg1"/>
                            </a:solidFill>
                            <a:latin typeface="Cambria Math" panose="02040503050406030204" pitchFamily="18" charset="0"/>
                          </a:rPr>
                          <m:t>𝟏𝟎𝟎</m:t>
                        </m:r>
                      </m:sup>
                      <m:e>
                        <m:r>
                          <a:rPr lang="en-US" altLang="zh-CN" sz="3200" b="1" i="1" smtClean="0">
                            <a:solidFill>
                              <a:schemeClr val="bg1"/>
                            </a:solidFill>
                            <a:latin typeface="Cambria Math" panose="02040503050406030204" pitchFamily="18" charset="0"/>
                          </a:rPr>
                          <m:t>𝒙</m:t>
                        </m:r>
                      </m:e>
                    </m:nary>
                  </m:oMath>
                </a14:m>
                <a:endParaRPr lang="en-US" altLang="zh-CN" sz="3200" b="1" dirty="0">
                  <a:solidFill>
                    <a:schemeClr val="bg1"/>
                  </a:solidFill>
                  <a:latin typeface="楷体" panose="02010609060101010101" pitchFamily="49" charset="-122"/>
                  <a:ea typeface="楷体" panose="02010609060101010101" pitchFamily="49" charset="-122"/>
                </a:endParaRPr>
              </a:p>
              <a:p>
                <a:r>
                  <a:rPr lang="zh-CN" altLang="en-US" sz="3200" b="1" dirty="0">
                    <a:solidFill>
                      <a:schemeClr val="bg1"/>
                    </a:solidFill>
                    <a:latin typeface="楷体" panose="02010609060101010101" pitchFamily="49" charset="-122"/>
                    <a:ea typeface="楷体" panose="02010609060101010101" pitchFamily="49" charset="-122"/>
                  </a:rPr>
                  <a:t>求乘积：</a:t>
                </a:r>
                <a14:m>
                  <m:oMath xmlns:m="http://schemas.openxmlformats.org/officeDocument/2006/math">
                    <m:nary>
                      <m:naryPr>
                        <m:chr m:val="∏"/>
                        <m:ctrlPr>
                          <a:rPr lang="zh-CN" altLang="en-US" sz="3200" b="1" i="1" smtClean="0">
                            <a:solidFill>
                              <a:schemeClr val="bg1"/>
                            </a:solidFill>
                            <a:latin typeface="Cambria Math" panose="02040503050406030204" pitchFamily="18" charset="0"/>
                          </a:rPr>
                        </m:ctrlPr>
                      </m:naryPr>
                      <m:sub>
                        <m:r>
                          <m:rPr>
                            <m:brk m:alnAt="23"/>
                          </m:rPr>
                          <a:rPr lang="en-US" altLang="zh-CN" sz="3200" b="1" i="1" smtClean="0">
                            <a:solidFill>
                              <a:schemeClr val="bg1"/>
                            </a:solidFill>
                            <a:latin typeface="Cambria Math" panose="02040503050406030204" pitchFamily="18" charset="0"/>
                          </a:rPr>
                          <m:t>𝒙</m:t>
                        </m:r>
                        <m:r>
                          <a:rPr lang="en-US" altLang="zh-CN" sz="3200" b="1" i="1" smtClean="0">
                            <a:solidFill>
                              <a:schemeClr val="bg1"/>
                            </a:solidFill>
                            <a:latin typeface="Cambria Math" panose="02040503050406030204" pitchFamily="18" charset="0"/>
                          </a:rPr>
                          <m:t>=</m:t>
                        </m:r>
                        <m:r>
                          <a:rPr lang="en-US" altLang="zh-CN" sz="3200" b="1" i="1" smtClean="0">
                            <a:solidFill>
                              <a:schemeClr val="bg1"/>
                            </a:solidFill>
                            <a:latin typeface="Cambria Math" panose="02040503050406030204" pitchFamily="18" charset="0"/>
                          </a:rPr>
                          <m:t>𝟏</m:t>
                        </m:r>
                      </m:sub>
                      <m:sup>
                        <m:r>
                          <a:rPr lang="en-US" altLang="zh-CN" sz="3200" b="1" i="1" smtClean="0">
                            <a:solidFill>
                              <a:schemeClr val="bg1"/>
                            </a:solidFill>
                            <a:latin typeface="Cambria Math" panose="02040503050406030204" pitchFamily="18" charset="0"/>
                          </a:rPr>
                          <m:t>𝟏𝟎</m:t>
                        </m:r>
                      </m:sup>
                      <m:e>
                        <m:r>
                          <a:rPr lang="en-US" altLang="zh-CN" sz="3200" b="1" i="1" smtClean="0">
                            <a:solidFill>
                              <a:schemeClr val="bg1"/>
                            </a:solidFill>
                            <a:latin typeface="Cambria Math" panose="02040503050406030204" pitchFamily="18" charset="0"/>
                          </a:rPr>
                          <m:t>𝒙</m:t>
                        </m:r>
                      </m:e>
                    </m:nary>
                  </m:oMath>
                </a14:m>
                <a:endParaRPr lang="en-US" altLang="zh-CN" sz="3200" b="1" dirty="0">
                  <a:solidFill>
                    <a:schemeClr val="bg1"/>
                  </a:solidFill>
                  <a:latin typeface="楷体" panose="02010609060101010101" pitchFamily="49" charset="-122"/>
                  <a:ea typeface="楷体" panose="02010609060101010101" pitchFamily="49" charset="-122"/>
                </a:endParaRPr>
              </a:p>
            </p:txBody>
          </p:sp>
        </mc:Choice>
        <mc:Fallback xmlns="">
          <p:sp>
            <p:nvSpPr>
              <p:cNvPr id="8" name="文本框 7">
                <a:extLst>
                  <a:ext uri="{FF2B5EF4-FFF2-40B4-BE49-F238E27FC236}">
                    <a16:creationId xmlns:a16="http://schemas.microsoft.com/office/drawing/2014/main" id="{1023524A-1BEE-397D-09AB-0140D62C94EC}"/>
                  </a:ext>
                </a:extLst>
              </p:cNvPr>
              <p:cNvSpPr txBox="1">
                <a:spLocks noRot="1" noChangeAspect="1" noMove="1" noResize="1" noEditPoints="1" noAdjustHandles="1" noChangeArrowheads="1" noChangeShapeType="1" noTextEdit="1"/>
              </p:cNvSpPr>
              <p:nvPr/>
            </p:nvSpPr>
            <p:spPr>
              <a:xfrm>
                <a:off x="6812280" y="3473962"/>
                <a:ext cx="4545875" cy="3117007"/>
              </a:xfrm>
              <a:prstGeom prst="rect">
                <a:avLst/>
              </a:prstGeom>
              <a:blipFill>
                <a:blip r:embed="rId3"/>
                <a:stretch>
                  <a:fillRect l="-3490" t="-2935" b="-45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097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04EEDEF-E9A5-C0CB-E7DF-B22A763595CA}"/>
              </a:ext>
            </a:extLst>
          </p:cNvPr>
          <p:cNvSpPr/>
          <p:nvPr/>
        </p:nvSpPr>
        <p:spPr>
          <a:xfrm>
            <a:off x="979714" y="431076"/>
            <a:ext cx="10232572"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i="1" dirty="0" err="1">
                <a:solidFill>
                  <a:sysClr val="windowText" lastClr="000000"/>
                </a:solidFill>
                <a:latin typeface="Segoe UI Black" panose="020B0A02040204020203" pitchFamily="34" charset="0"/>
                <a:ea typeface="Segoe UI Black" panose="020B0A02040204020203" pitchFamily="34" charset="0"/>
              </a:rPr>
              <a:t>TinyCalc</a:t>
            </a:r>
            <a:r>
              <a:rPr lang="zh-CN" altLang="en-US" sz="4800" b="1" dirty="0">
                <a:solidFill>
                  <a:sysClr val="windowText" lastClr="000000"/>
                </a:solidFill>
                <a:latin typeface="楷体" panose="02010609060101010101" pitchFamily="49" charset="-122"/>
                <a:ea typeface="楷体" panose="02010609060101010101" pitchFamily="49" charset="-122"/>
              </a:rPr>
              <a:t>的功能</a:t>
            </a:r>
            <a:endParaRPr lang="zh-CN" altLang="en-US" sz="4800" b="1" dirty="0">
              <a:solidFill>
                <a:sysClr val="windowText" lastClr="000000"/>
              </a:solidFill>
              <a:latin typeface="Segoe UI Black" panose="020B0A02040204020203" pitchFamily="34" charset="0"/>
            </a:endParaRPr>
          </a:p>
        </p:txBody>
      </p:sp>
      <p:sp>
        <p:nvSpPr>
          <p:cNvPr id="9" name="文本框 8">
            <a:extLst>
              <a:ext uri="{FF2B5EF4-FFF2-40B4-BE49-F238E27FC236}">
                <a16:creationId xmlns:a16="http://schemas.microsoft.com/office/drawing/2014/main" id="{8349A10C-8AE8-F4F1-BCEB-E2390AE3FD49}"/>
              </a:ext>
            </a:extLst>
          </p:cNvPr>
          <p:cNvSpPr txBox="1"/>
          <p:nvPr/>
        </p:nvSpPr>
        <p:spPr>
          <a:xfrm>
            <a:off x="916576" y="3630820"/>
            <a:ext cx="10358845" cy="2431435"/>
          </a:xfrm>
          <a:prstGeom prst="rect">
            <a:avLst/>
          </a:prstGeom>
          <a:noFill/>
        </p:spPr>
        <p:txBody>
          <a:bodyPr wrap="square" rtlCol="0">
            <a:spAutoFit/>
          </a:bodyPr>
          <a:lstStyle/>
          <a:p>
            <a:pPr algn="ctr"/>
            <a:r>
              <a:rPr lang="zh-CN" altLang="en-US" sz="7200" b="1" dirty="0">
                <a:solidFill>
                  <a:schemeClr val="bg1"/>
                </a:solidFill>
              </a:rPr>
              <a:t>支持输入输出函数</a:t>
            </a:r>
            <a:endParaRPr lang="en-US" altLang="zh-CN" sz="7200" b="1" dirty="0">
              <a:solidFill>
                <a:schemeClr val="bg1"/>
              </a:solidFill>
            </a:endParaRPr>
          </a:p>
          <a:p>
            <a:pPr algn="ctr"/>
            <a:r>
              <a:rPr lang="en-US" altLang="zh-CN" sz="4000" b="1" dirty="0">
                <a:solidFill>
                  <a:schemeClr val="bg1"/>
                </a:solidFill>
              </a:rPr>
              <a:t>Print</a:t>
            </a:r>
            <a:r>
              <a:rPr lang="zh-CN" altLang="en-US" sz="4000" b="1" dirty="0">
                <a:solidFill>
                  <a:schemeClr val="bg1"/>
                </a:solidFill>
              </a:rPr>
              <a:t>用于输出，如同</a:t>
            </a:r>
            <a:r>
              <a:rPr lang="en-US" altLang="zh-CN" sz="4000" b="1" dirty="0">
                <a:solidFill>
                  <a:schemeClr val="bg1"/>
                </a:solidFill>
              </a:rPr>
              <a:t>C++</a:t>
            </a:r>
            <a:r>
              <a:rPr lang="zh-CN" altLang="en-US" sz="4000" b="1" dirty="0">
                <a:solidFill>
                  <a:schemeClr val="bg1"/>
                </a:solidFill>
              </a:rPr>
              <a:t>一样支持转义字符</a:t>
            </a:r>
            <a:endParaRPr lang="en-US" altLang="zh-CN" sz="4000" b="1" dirty="0">
              <a:solidFill>
                <a:schemeClr val="bg1"/>
              </a:solidFill>
            </a:endParaRPr>
          </a:p>
          <a:p>
            <a:pPr algn="ctr"/>
            <a:r>
              <a:rPr lang="en-US" altLang="zh-CN" sz="4000" b="1" dirty="0">
                <a:solidFill>
                  <a:schemeClr val="bg1"/>
                </a:solidFill>
              </a:rPr>
              <a:t>Input</a:t>
            </a:r>
            <a:r>
              <a:rPr lang="zh-CN" altLang="en-US" sz="4000" b="1" dirty="0">
                <a:solidFill>
                  <a:schemeClr val="bg1"/>
                </a:solidFill>
              </a:rPr>
              <a:t>用于输入，字符类型和数值类型都可以</a:t>
            </a:r>
          </a:p>
        </p:txBody>
      </p:sp>
      <p:pic>
        <p:nvPicPr>
          <p:cNvPr id="3" name="图片 2">
            <a:extLst>
              <a:ext uri="{FF2B5EF4-FFF2-40B4-BE49-F238E27FC236}">
                <a16:creationId xmlns:a16="http://schemas.microsoft.com/office/drawing/2014/main" id="{660817C6-ECFC-FB48-94AB-286A2B868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82" y="2140495"/>
            <a:ext cx="12054436" cy="1179145"/>
          </a:xfrm>
          <a:prstGeom prst="rect">
            <a:avLst/>
          </a:prstGeom>
        </p:spPr>
      </p:pic>
    </p:spTree>
    <p:extLst>
      <p:ext uri="{BB962C8B-B14F-4D97-AF65-F5344CB8AC3E}">
        <p14:creationId xmlns:p14="http://schemas.microsoft.com/office/powerpoint/2010/main" val="148530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04EEDEF-E9A5-C0CB-E7DF-B22A763595CA}"/>
              </a:ext>
            </a:extLst>
          </p:cNvPr>
          <p:cNvSpPr/>
          <p:nvPr/>
        </p:nvSpPr>
        <p:spPr>
          <a:xfrm>
            <a:off x="979714" y="431076"/>
            <a:ext cx="10232572"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i="1" dirty="0" err="1">
                <a:solidFill>
                  <a:sysClr val="windowText" lastClr="000000"/>
                </a:solidFill>
                <a:latin typeface="Segoe UI Black" panose="020B0A02040204020203" pitchFamily="34" charset="0"/>
                <a:ea typeface="Segoe UI Black" panose="020B0A02040204020203" pitchFamily="34" charset="0"/>
              </a:rPr>
              <a:t>TinyCalc</a:t>
            </a:r>
            <a:r>
              <a:rPr lang="zh-CN" altLang="en-US" sz="4800" b="1" dirty="0">
                <a:solidFill>
                  <a:sysClr val="windowText" lastClr="000000"/>
                </a:solidFill>
                <a:latin typeface="楷体" panose="02010609060101010101" pitchFamily="49" charset="-122"/>
                <a:ea typeface="楷体" panose="02010609060101010101" pitchFamily="49" charset="-122"/>
              </a:rPr>
              <a:t>的功能</a:t>
            </a:r>
            <a:endParaRPr lang="zh-CN" altLang="en-US" sz="4800" b="1" dirty="0">
              <a:solidFill>
                <a:sysClr val="windowText" lastClr="000000"/>
              </a:solidFill>
              <a:latin typeface="Segoe UI Black" panose="020B0A02040204020203" pitchFamily="34" charset="0"/>
            </a:endParaRPr>
          </a:p>
        </p:txBody>
      </p:sp>
      <p:pic>
        <p:nvPicPr>
          <p:cNvPr id="3" name="图片 2">
            <a:extLst>
              <a:ext uri="{FF2B5EF4-FFF2-40B4-BE49-F238E27FC236}">
                <a16:creationId xmlns:a16="http://schemas.microsoft.com/office/drawing/2014/main" id="{4A7D22C5-5184-B247-4C0D-2A5105399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6" y="2145575"/>
            <a:ext cx="6526305" cy="4202973"/>
          </a:xfrm>
          <a:prstGeom prst="rect">
            <a:avLst/>
          </a:prstGeom>
        </p:spPr>
      </p:pic>
      <p:sp>
        <p:nvSpPr>
          <p:cNvPr id="7" name="矩形 6">
            <a:extLst>
              <a:ext uri="{FF2B5EF4-FFF2-40B4-BE49-F238E27FC236}">
                <a16:creationId xmlns:a16="http://schemas.microsoft.com/office/drawing/2014/main" id="{E93788C4-8E3D-8110-A37A-2B148072D353}"/>
              </a:ext>
            </a:extLst>
          </p:cNvPr>
          <p:cNvSpPr/>
          <p:nvPr/>
        </p:nvSpPr>
        <p:spPr>
          <a:xfrm>
            <a:off x="6577150" y="2145574"/>
            <a:ext cx="1417320" cy="4202973"/>
          </a:xfrm>
          <a:prstGeom prst="rect">
            <a:avLst/>
          </a:prstGeom>
          <a:gradFill flip="none" rotWithShape="1">
            <a:gsLst>
              <a:gs pos="100000">
                <a:srgbClr val="767171"/>
              </a:gs>
              <a:gs pos="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8349A10C-8AE8-F4F1-BCEB-E2390AE3FD49}"/>
              </a:ext>
            </a:extLst>
          </p:cNvPr>
          <p:cNvSpPr txBox="1"/>
          <p:nvPr/>
        </p:nvSpPr>
        <p:spPr>
          <a:xfrm>
            <a:off x="2806882" y="2316674"/>
            <a:ext cx="8957856" cy="4031873"/>
          </a:xfrm>
          <a:prstGeom prst="rect">
            <a:avLst/>
          </a:prstGeom>
          <a:noFill/>
        </p:spPr>
        <p:txBody>
          <a:bodyPr wrap="square" rtlCol="0">
            <a:spAutoFit/>
          </a:bodyPr>
          <a:lstStyle/>
          <a:p>
            <a:pPr algn="r"/>
            <a:r>
              <a:rPr lang="zh-CN" altLang="en-US" sz="4000" b="1" dirty="0">
                <a:solidFill>
                  <a:schemeClr val="bg1"/>
                </a:solidFill>
              </a:rPr>
              <a:t>支持循环</a:t>
            </a:r>
            <a:endParaRPr lang="en-US" altLang="zh-CN" sz="4000" b="1" dirty="0">
              <a:solidFill>
                <a:schemeClr val="bg1"/>
              </a:solidFill>
            </a:endParaRPr>
          </a:p>
          <a:p>
            <a:pPr algn="r"/>
            <a:r>
              <a:rPr lang="zh-CN" altLang="en-US" sz="4000" b="1" dirty="0">
                <a:solidFill>
                  <a:schemeClr val="bg1"/>
                </a:solidFill>
              </a:rPr>
              <a:t>循环有</a:t>
            </a:r>
            <a:r>
              <a:rPr lang="en-US" altLang="zh-CN" sz="4000" b="1" dirty="0">
                <a:solidFill>
                  <a:schemeClr val="bg1"/>
                </a:solidFill>
              </a:rPr>
              <a:t>While</a:t>
            </a:r>
            <a:r>
              <a:rPr lang="zh-CN" altLang="en-US" sz="4000" b="1" dirty="0">
                <a:solidFill>
                  <a:schemeClr val="bg1"/>
                </a:solidFill>
              </a:rPr>
              <a:t>和</a:t>
            </a:r>
            <a:r>
              <a:rPr lang="en-US" altLang="zh-CN" sz="4000" b="1" dirty="0">
                <a:solidFill>
                  <a:schemeClr val="bg1"/>
                </a:solidFill>
              </a:rPr>
              <a:t>Do</a:t>
            </a:r>
            <a:r>
              <a:rPr lang="zh-CN" altLang="en-US" sz="4000" b="1" dirty="0">
                <a:solidFill>
                  <a:schemeClr val="bg1"/>
                </a:solidFill>
              </a:rPr>
              <a:t>两种</a:t>
            </a:r>
            <a:endParaRPr lang="en-US" altLang="zh-CN" sz="4000" b="1" dirty="0">
              <a:solidFill>
                <a:schemeClr val="bg1"/>
              </a:solidFill>
            </a:endParaRPr>
          </a:p>
          <a:p>
            <a:pPr algn="r"/>
            <a:r>
              <a:rPr lang="zh-CN" altLang="en-US" sz="4000" b="1" dirty="0">
                <a:solidFill>
                  <a:schemeClr val="bg1"/>
                </a:solidFill>
              </a:rPr>
              <a:t>区别在于</a:t>
            </a:r>
            <a:endParaRPr lang="en-US" altLang="zh-CN" sz="4000" b="1" dirty="0">
              <a:solidFill>
                <a:schemeClr val="bg1"/>
              </a:solidFill>
            </a:endParaRPr>
          </a:p>
          <a:p>
            <a:pPr algn="r"/>
            <a:r>
              <a:rPr lang="en-US" altLang="zh-CN" sz="4000" b="1" dirty="0">
                <a:solidFill>
                  <a:schemeClr val="bg1"/>
                </a:solidFill>
              </a:rPr>
              <a:t>While</a:t>
            </a:r>
            <a:r>
              <a:rPr lang="zh-CN" altLang="en-US" sz="4000" b="1" dirty="0">
                <a:solidFill>
                  <a:schemeClr val="bg1"/>
                </a:solidFill>
              </a:rPr>
              <a:t>循环的判断条件是第一个参数</a:t>
            </a:r>
            <a:endParaRPr lang="en-US" altLang="zh-CN" sz="4000" b="1" dirty="0">
              <a:solidFill>
                <a:schemeClr val="bg1"/>
              </a:solidFill>
            </a:endParaRPr>
          </a:p>
          <a:p>
            <a:pPr algn="r"/>
            <a:r>
              <a:rPr lang="en-US" altLang="zh-CN" sz="4000" b="1" dirty="0">
                <a:solidFill>
                  <a:schemeClr val="bg1"/>
                </a:solidFill>
              </a:rPr>
              <a:t>Do</a:t>
            </a:r>
            <a:r>
              <a:rPr lang="zh-CN" altLang="en-US" sz="4000" b="1" dirty="0">
                <a:solidFill>
                  <a:schemeClr val="bg1"/>
                </a:solidFill>
              </a:rPr>
              <a:t>循环的判断条件是最后一个参数</a:t>
            </a:r>
            <a:endParaRPr lang="en-US" altLang="zh-CN" sz="4000" b="1" dirty="0">
              <a:solidFill>
                <a:schemeClr val="bg1"/>
              </a:solidFill>
            </a:endParaRPr>
          </a:p>
          <a:p>
            <a:pPr algn="r"/>
            <a:r>
              <a:rPr lang="en-US" altLang="zh-CN" sz="2800" b="1" dirty="0">
                <a:solidFill>
                  <a:schemeClr val="bg1"/>
                </a:solidFill>
              </a:rPr>
              <a:t>*</a:t>
            </a:r>
            <a:r>
              <a:rPr lang="zh-CN" altLang="en-US" sz="2800" b="1" dirty="0">
                <a:solidFill>
                  <a:schemeClr val="bg1"/>
                </a:solidFill>
              </a:rPr>
              <a:t>注：由于所有的函数都有返回值（返回值可能是列表）</a:t>
            </a:r>
            <a:endParaRPr lang="en-US" altLang="zh-CN" sz="2800" b="1" dirty="0">
              <a:solidFill>
                <a:schemeClr val="bg1"/>
              </a:solidFill>
            </a:endParaRPr>
          </a:p>
          <a:p>
            <a:pPr algn="r"/>
            <a:r>
              <a:rPr lang="zh-CN" altLang="en-US" sz="2800" b="1" dirty="0">
                <a:solidFill>
                  <a:schemeClr val="bg1"/>
                </a:solidFill>
              </a:rPr>
              <a:t>所以为了输出结果漂亮，可以使用</a:t>
            </a:r>
            <a:r>
              <a:rPr lang="en-US" altLang="zh-CN" sz="2800" b="1" dirty="0">
                <a:solidFill>
                  <a:schemeClr val="bg1"/>
                </a:solidFill>
              </a:rPr>
              <a:t>Throw</a:t>
            </a:r>
            <a:r>
              <a:rPr lang="zh-CN" altLang="en-US" sz="2800" b="1" dirty="0">
                <a:solidFill>
                  <a:schemeClr val="bg1"/>
                </a:solidFill>
              </a:rPr>
              <a:t>“扔掉”返回值</a:t>
            </a:r>
          </a:p>
        </p:txBody>
      </p:sp>
    </p:spTree>
    <p:extLst>
      <p:ext uri="{BB962C8B-B14F-4D97-AF65-F5344CB8AC3E}">
        <p14:creationId xmlns:p14="http://schemas.microsoft.com/office/powerpoint/2010/main" val="427142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04EEDEF-E9A5-C0CB-E7DF-B22A763595CA}"/>
              </a:ext>
            </a:extLst>
          </p:cNvPr>
          <p:cNvSpPr/>
          <p:nvPr/>
        </p:nvSpPr>
        <p:spPr>
          <a:xfrm>
            <a:off x="979714" y="431076"/>
            <a:ext cx="10232572" cy="1286690"/>
          </a:xfrm>
          <a:prstGeom prst="rect">
            <a:avLst/>
          </a:prstGeom>
          <a:solidFill>
            <a:schemeClr val="bg1"/>
          </a:solidFill>
          <a:ln>
            <a:noFill/>
          </a:ln>
          <a:effectLst>
            <a:glow rad="4064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i="1" dirty="0" err="1">
                <a:solidFill>
                  <a:sysClr val="windowText" lastClr="000000"/>
                </a:solidFill>
                <a:latin typeface="Segoe UI Black" panose="020B0A02040204020203" pitchFamily="34" charset="0"/>
                <a:ea typeface="Segoe UI Black" panose="020B0A02040204020203" pitchFamily="34" charset="0"/>
              </a:rPr>
              <a:t>TinyCalc</a:t>
            </a:r>
            <a:r>
              <a:rPr lang="zh-CN" altLang="en-US" sz="4800" b="1" dirty="0">
                <a:solidFill>
                  <a:sysClr val="windowText" lastClr="000000"/>
                </a:solidFill>
                <a:latin typeface="楷体" panose="02010609060101010101" pitchFamily="49" charset="-122"/>
                <a:ea typeface="楷体" panose="02010609060101010101" pitchFamily="49" charset="-122"/>
              </a:rPr>
              <a:t>演示程序</a:t>
            </a:r>
            <a:endParaRPr lang="zh-CN" altLang="en-US" sz="4800" b="1" dirty="0">
              <a:solidFill>
                <a:sysClr val="windowText" lastClr="000000"/>
              </a:solidFill>
              <a:latin typeface="Segoe UI Black" panose="020B0A02040204020203" pitchFamily="34" charset="0"/>
            </a:endParaRPr>
          </a:p>
        </p:txBody>
      </p:sp>
      <p:pic>
        <p:nvPicPr>
          <p:cNvPr id="5" name="图片 4">
            <a:extLst>
              <a:ext uri="{FF2B5EF4-FFF2-40B4-BE49-F238E27FC236}">
                <a16:creationId xmlns:a16="http://schemas.microsoft.com/office/drawing/2014/main" id="{3FB106FF-D0C5-E4E4-7B6F-4A6AD66C0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17" y="2280936"/>
            <a:ext cx="11776166" cy="1564607"/>
          </a:xfrm>
          <a:prstGeom prst="rect">
            <a:avLst/>
          </a:prstGeom>
        </p:spPr>
      </p:pic>
      <p:sp>
        <p:nvSpPr>
          <p:cNvPr id="6" name="文本框 5">
            <a:extLst>
              <a:ext uri="{FF2B5EF4-FFF2-40B4-BE49-F238E27FC236}">
                <a16:creationId xmlns:a16="http://schemas.microsoft.com/office/drawing/2014/main" id="{B4F21B08-D9CD-A4D6-48EE-4C30B769BB74}"/>
              </a:ext>
            </a:extLst>
          </p:cNvPr>
          <p:cNvSpPr txBox="1"/>
          <p:nvPr/>
        </p:nvSpPr>
        <p:spPr>
          <a:xfrm>
            <a:off x="727165" y="3845543"/>
            <a:ext cx="10737669" cy="2462213"/>
          </a:xfrm>
          <a:prstGeom prst="rect">
            <a:avLst/>
          </a:prstGeom>
          <a:noFill/>
        </p:spPr>
        <p:txBody>
          <a:bodyPr wrap="square" rtlCol="0">
            <a:spAutoFit/>
          </a:bodyPr>
          <a:lstStyle/>
          <a:p>
            <a:pPr algn="ctr"/>
            <a:r>
              <a:rPr lang="zh-CN" altLang="en-US" sz="6600" b="1" dirty="0">
                <a:solidFill>
                  <a:schemeClr val="bg1"/>
                </a:solidFill>
                <a:latin typeface="楷体" panose="02010609060101010101" pitchFamily="49" charset="-122"/>
                <a:ea typeface="楷体" panose="02010609060101010101" pitchFamily="49" charset="-122"/>
              </a:rPr>
              <a:t>生成</a:t>
            </a:r>
            <a:endParaRPr lang="en-US" altLang="zh-CN" sz="6600" b="1" dirty="0">
              <a:solidFill>
                <a:schemeClr val="bg1"/>
              </a:solidFill>
              <a:latin typeface="楷体" panose="02010609060101010101" pitchFamily="49" charset="-122"/>
              <a:ea typeface="楷体" panose="02010609060101010101" pitchFamily="49" charset="-122"/>
            </a:endParaRPr>
          </a:p>
          <a:p>
            <a:pPr algn="ctr"/>
            <a:r>
              <a:rPr lang="zh-CN" altLang="en-US" sz="8800" b="1" dirty="0">
                <a:solidFill>
                  <a:schemeClr val="bg1"/>
                </a:solidFill>
                <a:latin typeface="楷体" panose="02010609060101010101" pitchFamily="49" charset="-122"/>
                <a:ea typeface="楷体" panose="02010609060101010101" pitchFamily="49" charset="-122"/>
              </a:rPr>
              <a:t>斐波那契数列</a:t>
            </a:r>
          </a:p>
        </p:txBody>
      </p:sp>
    </p:spTree>
    <p:extLst>
      <p:ext uri="{BB962C8B-B14F-4D97-AF65-F5344CB8AC3E}">
        <p14:creationId xmlns:p14="http://schemas.microsoft.com/office/powerpoint/2010/main" val="37054819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TotalTime>
  <Words>1843</Words>
  <Application>Microsoft Office PowerPoint</Application>
  <PresentationFormat>宽屏</PresentationFormat>
  <Paragraphs>199</Paragraphs>
  <Slides>39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等线</vt:lpstr>
      <vt:lpstr>等线 Light</vt:lpstr>
      <vt:lpstr>楷体</vt:lpstr>
      <vt:lpstr>微软雅黑</vt:lpstr>
      <vt:lpstr>新宋体</vt:lpstr>
      <vt:lpstr>Arial</vt:lpstr>
      <vt:lpstr>Cambria Math</vt:lpstr>
      <vt:lpstr>Segoe UI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Nagato Minaminoles</dc:creator>
  <cp:lastModifiedBy>Nagato Minaminoles</cp:lastModifiedBy>
  <cp:revision>56</cp:revision>
  <dcterms:created xsi:type="dcterms:W3CDTF">2022-12-15T13:17:01Z</dcterms:created>
  <dcterms:modified xsi:type="dcterms:W3CDTF">2022-12-17T11:16:31Z</dcterms:modified>
</cp:coreProperties>
</file>