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9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1.gif"/><Relationship Id="rId8" Type="http://schemas.openxmlformats.org/officeDocument/2006/relationships/image" Target="../media/image4.tif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tif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9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85" name="时间复杂度：O( n * C )…"/>
          <p:cNvSpPr txBox="1"/>
          <p:nvPr/>
        </p:nvSpPr>
        <p:spPr>
          <a:xfrm>
            <a:off x="837705" y="648969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 n * C )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n * C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5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0-1背包问题的空间优化与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0-1背包问题的空间优化与变种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0-1背包问题的优化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0-1背包问题的优化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2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293" name="F ( i , c )  =   max( F( i-1 , c ) , v(i) + F( i-1 , c - w(i) )"/>
          <p:cNvSpPr txBox="1"/>
          <p:nvPr/>
        </p:nvSpPr>
        <p:spPr>
          <a:xfrm>
            <a:off x="888505" y="7000874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  <p:sp>
        <p:nvSpPr>
          <p:cNvPr id="1294" name="第i行元素只依赖于第i-1行元素。理论上，只需要保持两行元素。…"/>
          <p:cNvSpPr txBox="1"/>
          <p:nvPr/>
        </p:nvSpPr>
        <p:spPr>
          <a:xfrm>
            <a:off x="786905" y="9632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3" grpId="2"/>
      <p:bldP build="whole" bldLvl="1" animBg="1" rev="0" advAuto="0" spid="1292" grpId="1"/>
      <p:bldP build="whole" bldLvl="1" animBg="1" rev="0" advAuto="0" spid="1294" grpId="3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7" name="Rectangle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8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1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2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5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6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9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0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3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4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7" name="i = 4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</a:t>
            </a:r>
          </a:p>
        </p:txBody>
      </p:sp>
      <p:sp>
        <p:nvSpPr>
          <p:cNvPr id="1318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2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3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1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3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4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9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4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1" name="i = 4 (偶数)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 (偶数)</a:t>
            </a:r>
          </a:p>
        </p:txBody>
      </p:sp>
      <p:sp>
        <p:nvSpPr>
          <p:cNvPr id="1322" name="i = 3 (奇数)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 (奇数)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实践：0-1背包问题动态规划空间优化1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7" name="第i行元素只依赖于第i-1行元素。理论上，只需要保持两行元素。…"/>
          <p:cNvSpPr txBox="1"/>
          <p:nvPr/>
        </p:nvSpPr>
        <p:spPr>
          <a:xfrm>
            <a:off x="994321" y="4425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  <p:sp>
        <p:nvSpPr>
          <p:cNvPr id="1328" name="只使用一行大小为C的数组完成动态规划？"/>
          <p:cNvSpPr txBox="1"/>
          <p:nvPr/>
        </p:nvSpPr>
        <p:spPr>
          <a:xfrm>
            <a:off x="814388" y="9375774"/>
            <a:ext cx="227552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只使用一行大小为C的数组完成动态规划？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7" grpId="1"/>
      <p:bldP build="whole" bldLvl="1" animBg="1" rev="0" advAuto="0" spid="1328" grpId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3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32" name="Table"/>
          <p:cNvGraphicFramePr/>
          <p:nvPr/>
        </p:nvGraphicFramePr>
        <p:xfrm>
          <a:off x="1041400" y="7457678"/>
          <a:ext cx="20853400" cy="410924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61281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34" name="0"/>
          <p:cNvSpPr txBox="1"/>
          <p:nvPr/>
        </p:nvSpPr>
        <p:spPr>
          <a:xfrm>
            <a:off x="5201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35" name="6"/>
          <p:cNvSpPr txBox="1"/>
          <p:nvPr/>
        </p:nvSpPr>
        <p:spPr>
          <a:xfrm>
            <a:off x="8224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11221719" y="9067799"/>
            <a:ext cx="9357361" cy="863601"/>
            <a:chOff x="0" y="0"/>
            <a:chExt cx="9357360" cy="863600"/>
          </a:xfrm>
        </p:grpSpPr>
        <p:sp>
          <p:nvSpPr>
            <p:cNvPr id="133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341" name="0"/>
          <p:cNvSpPr txBox="1"/>
          <p:nvPr/>
        </p:nvSpPr>
        <p:spPr>
          <a:xfrm>
            <a:off x="5201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42" name="6"/>
          <p:cNvSpPr txBox="1"/>
          <p:nvPr/>
        </p:nvSpPr>
        <p:spPr>
          <a:xfrm>
            <a:off x="8224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43" name="10"/>
          <p:cNvSpPr txBox="1"/>
          <p:nvPr/>
        </p:nvSpPr>
        <p:spPr>
          <a:xfrm>
            <a:off x="11045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346" name="Group"/>
          <p:cNvGrpSpPr/>
          <p:nvPr/>
        </p:nvGrpSpPr>
        <p:grpSpPr>
          <a:xfrm>
            <a:off x="5715621" y="9684539"/>
            <a:ext cx="5775339" cy="949179"/>
            <a:chOff x="0" y="0"/>
            <a:chExt cx="5775338" cy="949178"/>
          </a:xfrm>
        </p:grpSpPr>
        <p:sp>
          <p:nvSpPr>
            <p:cNvPr id="134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3" grpId="2"/>
      <p:bldP build="whole" bldLvl="1" animBg="1" rev="0" advAuto="0" spid="1346" grpId="3"/>
      <p:bldP build="whole" bldLvl="1" animBg="1" rev="0" advAuto="0" spid="1346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4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50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5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52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53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4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5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6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7" name="6"/>
          <p:cNvSpPr txBox="1"/>
          <p:nvPr/>
        </p:nvSpPr>
        <p:spPr>
          <a:xfrm>
            <a:off x="2020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9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9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6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63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65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66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7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8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9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70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72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2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75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76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7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78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79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0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1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2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3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85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5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8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89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91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92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3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4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5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6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8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8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0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02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04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05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6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7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8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09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11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1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14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15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6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17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18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19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20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1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2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4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27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28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9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30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31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2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3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4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5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7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7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40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41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2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43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44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45" name="10"/>
          <p:cNvSpPr txBox="1"/>
          <p:nvPr/>
        </p:nvSpPr>
        <p:spPr>
          <a:xfrm>
            <a:off x="95465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446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7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8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50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0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实践：0-1背包问题动态规划空间优化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0-1背包问题的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0-1背包问题的变种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57" name="完全背包问题：每个物品可以无限使用。"/>
          <p:cNvSpPr txBox="1"/>
          <p:nvPr/>
        </p:nvSpPr>
        <p:spPr>
          <a:xfrm>
            <a:off x="1942803" y="9047162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完全背包问题：每个物品可以无限使用。</a:t>
            </a:r>
          </a:p>
        </p:txBody>
      </p:sp>
      <p:sp>
        <p:nvSpPr>
          <p:cNvPr id="1458" name="多重背包问题：每个物品不止1个，有num(i)个。"/>
          <p:cNvSpPr txBox="1"/>
          <p:nvPr/>
        </p:nvSpPr>
        <p:spPr>
          <a:xfrm>
            <a:off x="1942803" y="5892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多重背包问题：每个物品不止1个，有num(i)个。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7" grpId="1"/>
      <p:bldP build="whole" bldLvl="1" animBg="1" rev="0" advAuto="0" spid="1458" grpId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1" name="多维费用背包问题：要考虑物品的体积和重量两个维度？"/>
          <p:cNvSpPr txBox="1"/>
          <p:nvPr/>
        </p:nvSpPr>
        <p:spPr>
          <a:xfrm>
            <a:off x="1942803" y="7289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多维费用背包问题：要考虑物品的体积和重量两个维度？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1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4" name="物品间加入更多约束…"/>
          <p:cNvSpPr txBox="1"/>
          <p:nvPr/>
        </p:nvSpPr>
        <p:spPr>
          <a:xfrm>
            <a:off x="1942803" y="6489699"/>
            <a:ext cx="20498395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物品间加入更多约束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物品间可以互相排斥；也可以互相依赖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4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面试中的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面试中的0-1背包问题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6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6267449"/>
            <a:ext cx="21471932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 [1, 5, 11, 5]，可以分成 [1, 5, 5]和[11]两部分，元素和相等，返回true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如对[1, 2, 3, 5]，无法分成元素和相等的两部分，返回false</a:t>
            </a:r>
          </a:p>
        </p:txBody>
      </p:sp>
      <p:pic>
        <p:nvPicPr>
          <p:cNvPr id="14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9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3" name="F( n , C ) 考虑将n个物品填满容量为C的背包"/>
          <p:cNvSpPr txBox="1"/>
          <p:nvPr/>
        </p:nvSpPr>
        <p:spPr>
          <a:xfrm>
            <a:off x="1091705" y="6993731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考虑将n个物品填满容量为C的背包</a:t>
            </a:r>
          </a:p>
        </p:txBody>
      </p:sp>
      <p:sp>
        <p:nvSpPr>
          <p:cNvPr id="1474" name="典型的背包问题，在n个物品中选出一定物品，填满sum/2的背包"/>
          <p:cNvSpPr txBox="1"/>
          <p:nvPr/>
        </p:nvSpPr>
        <p:spPr>
          <a:xfrm>
            <a:off x="1015505" y="4462462"/>
            <a:ext cx="223529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典型的背包问题，在n个物品中选出一定物品，填满sum/2的背包</a:t>
            </a:r>
          </a:p>
        </p:txBody>
      </p:sp>
      <p:sp>
        <p:nvSpPr>
          <p:cNvPr id="1475" name="F ( i , c )  =   F( i-1 , c ) || F( i-1 , c - w(i) )"/>
          <p:cNvSpPr txBox="1"/>
          <p:nvPr/>
        </p:nvSpPr>
        <p:spPr>
          <a:xfrm>
            <a:off x="1142505" y="9524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F( i-1 , c ) || F( i-1 , c - w(i) )</a:t>
            </a:r>
          </a:p>
        </p:txBody>
      </p:sp>
      <p:sp>
        <p:nvSpPr>
          <p:cNvPr id="1476" name="时间复杂度：O( n * sum/2 ) = O( n * sum )"/>
          <p:cNvSpPr txBox="1"/>
          <p:nvPr/>
        </p:nvSpPr>
        <p:spPr>
          <a:xfrm>
            <a:off x="1142505" y="11633199"/>
            <a:ext cx="195182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时间复杂度：O( n * sum/2 ) = O( n * sum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6" grpId="4"/>
      <p:bldP build="whole" bldLvl="1" animBg="1" rev="0" advAuto="0" spid="1473" grpId="2"/>
      <p:bldP build="whole" bldLvl="1" animBg="1" rev="0" advAuto="0" spid="1474" grpId="1"/>
      <p:bldP build="whole" bldLvl="1" animBg="1" rev="0" advAuto="0" spid="147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1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72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0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1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2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6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7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1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6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7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5600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最多有200个数字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每个数字最大为100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所有数字和为20000；背包最大为10000；n*sum/2 = 100*10000 = 100万</a:t>
            </a:r>
          </a:p>
        </p:txBody>
      </p:sp>
      <p:pic>
        <p:nvPicPr>
          <p:cNvPr id="14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9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实践：使用递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实践：使用递归解决416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实践：使用记忆化搜索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实践：使用动态规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322. Coin Chang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322. Coin Change</a:t>
            </a:r>
          </a:p>
        </p:txBody>
      </p:sp>
      <p:sp>
        <p:nvSpPr>
          <p:cNvPr id="1489" name="给定不同面值的硬币。问最少需要多少枚硬币，可以凑成指定的金额？算法返回这个数。如果无法凑成指定金额，则返回-1. （可以无限次使用同种面额的硬币。）…"/>
          <p:cNvSpPr txBox="1"/>
          <p:nvPr/>
        </p:nvSpPr>
        <p:spPr>
          <a:xfrm>
            <a:off x="1456034" y="4711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给定不同面值的硬币。问最少需要多少枚硬币，可以凑成指定的金额？算法返回这个数。如果无法凑成指定金额，则返回-1. （可以无限次使用同种面额的硬币。）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[1, 2, 5]，amount = 11，则返回3 （5+5+1=11）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[2]，amount = 3，则返回-1 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9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377. Combination Sum IV"/>
          <p:cNvSpPr txBox="1"/>
          <p:nvPr>
            <p:ph type="ctrTitle"/>
          </p:nvPr>
        </p:nvSpPr>
        <p:spPr>
          <a:xfrm>
            <a:off x="1778000" y="6731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377. Combination Sum IV</a:t>
            </a:r>
          </a:p>
        </p:txBody>
      </p:sp>
      <p:sp>
        <p:nvSpPr>
          <p:cNvPr id="1492" name="给定一个整数数组，其中元素没有重复。问有多少种可能，使用这个数组中的数字，凑出一个指定的整数target…"/>
          <p:cNvSpPr txBox="1"/>
          <p:nvPr/>
        </p:nvSpPr>
        <p:spPr>
          <a:xfrm>
            <a:off x="1068089" y="5600699"/>
            <a:ext cx="21783677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给定一个整数数组，其中元素没有重复。问有多少种可能，使用这个数组中的数字，凑出一个指定的整数target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2, 3]，target =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可能的组合有 [1, 1, 1, 1], [1, 1, 2], [1, 2, 1], [1, 3], [2, 1, 1], [2, 2], [3, 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算法返回7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注意：顺序性</a:t>
            </a:r>
          </a:p>
        </p:txBody>
      </p:sp>
      <p:pic>
        <p:nvPicPr>
          <p:cNvPr id="1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729" y="3047931"/>
            <a:ext cx="4028005" cy="220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440" y="3474265"/>
            <a:ext cx="6309499" cy="135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5613" y="3474265"/>
            <a:ext cx="3603410" cy="1354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2" grpId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498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0001, 111001, 1, 0]，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给定5个0和3个1，最多可以组成其中的4个元素：10, 0001, 1, 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0, 1]，给定1个0和1个1，最多可以组成其中2两个元素，0和1</a:t>
            </a:r>
          </a:p>
        </p:txBody>
      </p:sp>
      <p:pic>
        <p:nvPicPr>
          <p:cNvPr id="14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8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502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m和n不超过100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数组中的元素个数不超过600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注意：什么叫组成？必须用完？还是有剩余就可以？</a:t>
            </a:r>
          </a:p>
        </p:txBody>
      </p:sp>
      <p:pic>
        <p:nvPicPr>
          <p:cNvPr id="15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2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139. Word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139. Word Break</a:t>
            </a:r>
          </a:p>
        </p:txBody>
      </p:sp>
      <p:sp>
        <p:nvSpPr>
          <p:cNvPr id="1506" name="给定一个非空字符串s和一个字符串数组wordDict，问能否使用wordDict中的不同字符串首尾连接，组成s。假定wordDict中没有重复的字符串。…"/>
          <p:cNvSpPr txBox="1"/>
          <p:nvPr/>
        </p:nvSpPr>
        <p:spPr>
          <a:xfrm>
            <a:off x="482450" y="7779961"/>
            <a:ext cx="234191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给定一个非空字符串s和一个字符串数组wordDict，问能否使用wordDict中的不同字符串首尾连接，组成s。假定wordDict中没有重复的字符串。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 s = “leetcode”，dict = [“leet”, “code”]，则返回true</a:t>
            </a:r>
          </a:p>
        </p:txBody>
      </p:sp>
      <p:pic>
        <p:nvPicPr>
          <p:cNvPr id="15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88" y="2931576"/>
            <a:ext cx="4419699" cy="2421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3257" y="3445957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4671" y="3465607"/>
            <a:ext cx="3601276" cy="135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11431" y="3445936"/>
            <a:ext cx="4462737" cy="1635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57981" y="4938219"/>
            <a:ext cx="4462860" cy="217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7601" y="5572722"/>
            <a:ext cx="5630800" cy="117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36441" y="5242455"/>
            <a:ext cx="6733194" cy="156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6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494. Targ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494. Target Sum</a:t>
            </a:r>
          </a:p>
        </p:txBody>
      </p:sp>
      <p:sp>
        <p:nvSpPr>
          <p:cNvPr id="1516" name="给定一个非0数字序列，在这些数字前加上+或者-的符号，使其计算结果为给定的整数S。问一共有多少种可能。…"/>
          <p:cNvSpPr txBox="1"/>
          <p:nvPr/>
        </p:nvSpPr>
        <p:spPr>
          <a:xfrm>
            <a:off x="1780281" y="5848349"/>
            <a:ext cx="1318865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给定一个非0数字序列，在这些数字前加上+或者-的符号，使其计算结果为给定的整数S。问一共有多少种可能。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如：nums = [1, 1, 1, 1, 1]，S = 3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答案为5</a:t>
            </a:r>
          </a:p>
        </p:txBody>
      </p:sp>
      <p:pic>
        <p:nvPicPr>
          <p:cNvPr id="15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9271" y="3402668"/>
            <a:ext cx="4373126" cy="16433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-1+1+1+1+1 = 3…"/>
          <p:cNvSpPr txBox="1"/>
          <p:nvPr/>
        </p:nvSpPr>
        <p:spPr>
          <a:xfrm>
            <a:off x="15693783" y="5645149"/>
            <a:ext cx="780513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-1+1+1+1+1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+1-1+1+1+1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+1+1-1+1+1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+1+1+1-1+1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+1+1+1+1-1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4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7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2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3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4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9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0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4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8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Rectangle"/>
          <p:cNvSpPr/>
          <p:nvPr/>
        </p:nvSpPr>
        <p:spPr>
          <a:xfrm>
            <a:off x="-14903" y="8649054"/>
            <a:ext cx="4758464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7710833" y="6839973"/>
            <a:ext cx="4899010" cy="3878165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13704034" y="7023454"/>
            <a:ext cx="4899011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最长上升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4" name="给定一个整数序列，求其中的最长上升子序列的长度。…"/>
          <p:cNvSpPr txBox="1"/>
          <p:nvPr/>
        </p:nvSpPr>
        <p:spPr>
          <a:xfrm>
            <a:off x="1663302" y="5448299"/>
            <a:ext cx="2194064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最长上升子序列为 [2,5,7,101]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注意1：什么是子序列？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注意2：什么是上升？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注意3：一个序列可能有多个最长上升子序列；但这个最长的长度只有1个。</a:t>
            </a:r>
          </a:p>
        </p:txBody>
      </p:sp>
      <p:pic>
        <p:nvPicPr>
          <p:cNvPr id="15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4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8" name="给定一个整数序列，求其中的最长上升子序列的长度。…"/>
          <p:cNvSpPr txBox="1"/>
          <p:nvPr/>
        </p:nvSpPr>
        <p:spPr>
          <a:xfrm>
            <a:off x="1637902" y="5626099"/>
            <a:ext cx="219406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</p:txBody>
      </p:sp>
      <p:pic>
        <p:nvPicPr>
          <p:cNvPr id="15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0" name="暴力解法：选择所有的子序列进行判断。O( (2^n) * n )"/>
          <p:cNvSpPr txBox="1"/>
          <p:nvPr/>
        </p:nvSpPr>
        <p:spPr>
          <a:xfrm>
            <a:off x="1637902" y="9720262"/>
            <a:ext cx="219406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暴力解法：选择所有的子序列进行判断。O( (2^n) * n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0" grpId="2"/>
      <p:bldP build="whole" bldLvl="1" animBg="1" rev="0" advAuto="0" spid="1528" grpId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33" name="LIS( i ) 表示以第 i 个数字为结尾的最长上升子序列的长度"/>
          <p:cNvSpPr txBox="1"/>
          <p:nvPr/>
        </p:nvSpPr>
        <p:spPr>
          <a:xfrm>
            <a:off x="837705" y="4747418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表示以第 i 个数字为结尾的最长上升子序列的长度</a:t>
            </a:r>
          </a:p>
        </p:txBody>
      </p:sp>
      <p:grpSp>
        <p:nvGrpSpPr>
          <p:cNvPr id="1536" name="Group"/>
          <p:cNvGrpSpPr/>
          <p:nvPr/>
        </p:nvGrpSpPr>
        <p:grpSpPr>
          <a:xfrm>
            <a:off x="888505" y="10972799"/>
            <a:ext cx="19518212" cy="1554164"/>
            <a:chOff x="0" y="0"/>
            <a:chExt cx="19518211" cy="1554162"/>
          </a:xfrm>
        </p:grpSpPr>
        <p:sp>
          <p:nvSpPr>
            <p:cNvPr id="1534" name="LIS ( i )  =   max( 1 + LIS( j ) if nums[i] &gt; nums[j] )"/>
            <p:cNvSpPr txBox="1"/>
            <p:nvPr/>
          </p:nvSpPr>
          <p:spPr>
            <a:xfrm>
              <a:off x="0" y="-1"/>
              <a:ext cx="19518212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LIS ( i )  =   max( 1 + LIS( j ) if nums[i] &gt; nums[j] )</a:t>
              </a:r>
            </a:p>
          </p:txBody>
        </p:sp>
        <p:sp>
          <p:nvSpPr>
            <p:cNvPr id="1535" name="j &lt; i"/>
            <p:cNvSpPr txBox="1"/>
            <p:nvPr/>
          </p:nvSpPr>
          <p:spPr>
            <a:xfrm>
              <a:off x="4360862" y="995362"/>
              <a:ext cx="98107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 &lt; i</a:t>
              </a:r>
            </a:p>
          </p:txBody>
        </p:sp>
      </p:grpSp>
      <p:sp>
        <p:nvSpPr>
          <p:cNvPr id="1537" name="LIS( i ) 表示 [0...i] 的范围内，选择数字nums[i]可以获得的最长上升子序列的长度"/>
          <p:cNvSpPr txBox="1"/>
          <p:nvPr/>
        </p:nvSpPr>
        <p:spPr>
          <a:xfrm>
            <a:off x="837705" y="706000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 [0...i] 的范围内，选择数字nums[i]可以获得的最长上升子序列的长度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6" grpId="3"/>
      <p:bldP build="whole" bldLvl="1" animBg="1" rev="0" advAuto="0" spid="1533" grpId="1"/>
      <p:bldP build="whole" bldLvl="1" animBg="1" rev="0" advAuto="0" spid="1537" grpId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40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41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42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3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4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5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46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47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2794000" y="8051800"/>
            <a:ext cx="18796000" cy="1905000"/>
            <a:chOff x="0" y="0"/>
            <a:chExt cx="18796000" cy="1905000"/>
          </a:xfrm>
        </p:grpSpPr>
        <p:sp>
          <p:nvSpPr>
            <p:cNvPr id="1548" name="1"/>
            <p:cNvSpPr/>
            <p:nvPr/>
          </p:nvSpPr>
          <p:spPr>
            <a:xfrm>
              <a:off x="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9" name="1"/>
            <p:cNvSpPr/>
            <p:nvPr/>
          </p:nvSpPr>
          <p:spPr>
            <a:xfrm>
              <a:off x="2413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0" name="1"/>
            <p:cNvSpPr/>
            <p:nvPr/>
          </p:nvSpPr>
          <p:spPr>
            <a:xfrm>
              <a:off x="4826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1" name="1"/>
            <p:cNvSpPr/>
            <p:nvPr/>
          </p:nvSpPr>
          <p:spPr>
            <a:xfrm>
              <a:off x="7239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2" name="1"/>
            <p:cNvSpPr/>
            <p:nvPr/>
          </p:nvSpPr>
          <p:spPr>
            <a:xfrm>
              <a:off x="9652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3" name="1"/>
            <p:cNvSpPr/>
            <p:nvPr/>
          </p:nvSpPr>
          <p:spPr>
            <a:xfrm>
              <a:off x="12065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4" name="1"/>
            <p:cNvSpPr/>
            <p:nvPr/>
          </p:nvSpPr>
          <p:spPr>
            <a:xfrm>
              <a:off x="14478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5" name="1"/>
            <p:cNvSpPr/>
            <p:nvPr/>
          </p:nvSpPr>
          <p:spPr>
            <a:xfrm>
              <a:off x="16891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6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5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6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6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6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6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6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1" name="1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2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3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7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7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7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8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8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8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0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1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9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9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9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9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0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0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0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8" name="2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9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0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1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1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1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1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2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2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7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8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3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3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3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3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3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3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5" name="2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6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实践：递归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实践：递归实现fib的调用次数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4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5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5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5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5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5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5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1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2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3" name="3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6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6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6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7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7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7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0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1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8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8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8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8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9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9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8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9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00" name="2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0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0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0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0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1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1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1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18" name="3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2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2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2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2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2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2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5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36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注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1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42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43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44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45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46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9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50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51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52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53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54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55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6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57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60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61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62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63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64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65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66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67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68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69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72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73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74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75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76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77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78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9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0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81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2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0" name="重叠子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</p:txBody>
      </p:sp>
      <p:sp>
        <p:nvSpPr>
          <p:cNvPr id="3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85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86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87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88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89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90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91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2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3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94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5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6" name="4"/>
          <p:cNvSpPr/>
          <p:nvPr/>
        </p:nvSpPr>
        <p:spPr>
          <a:xfrm>
            <a:off x="17272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实践：动态规划实现 300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 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LIS问题的O(nlogn)解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LIS问题的O(nlogn)解法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376. Wiggle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376. Wiggle Subsequence</a:t>
            </a:r>
          </a:p>
        </p:txBody>
      </p:sp>
      <p:sp>
        <p:nvSpPr>
          <p:cNvPr id="1803" name="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"/>
          <p:cNvSpPr txBox="1"/>
          <p:nvPr/>
        </p:nvSpPr>
        <p:spPr>
          <a:xfrm>
            <a:off x="1206252" y="4089399"/>
            <a:ext cx="21971495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3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更多关于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更多关于动态规划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最长公共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08" name="Longest Common Sequence (LCS)"/>
          <p:cNvSpPr txBox="1"/>
          <p:nvPr/>
        </p:nvSpPr>
        <p:spPr>
          <a:xfrm>
            <a:off x="1778000" y="78549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Longest Common Sequence (LCS)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1" name="给出两个字符串S1和S2，求这两个字符串的最长公共子序列的长度"/>
          <p:cNvSpPr txBox="1"/>
          <p:nvPr/>
        </p:nvSpPr>
        <p:spPr>
          <a:xfrm>
            <a:off x="787201" y="4267199"/>
            <a:ext cx="228095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给出两个字符串S1和S2，求这两个字符串的最长公共子序列的长度</a:t>
            </a:r>
          </a:p>
        </p:txBody>
      </p:sp>
      <p:sp>
        <p:nvSpPr>
          <p:cNvPr id="1812" name="S1 = AAACCGTGAGTTATTCGTTCTAGAA…"/>
          <p:cNvSpPr txBox="1"/>
          <p:nvPr/>
        </p:nvSpPr>
        <p:spPr>
          <a:xfrm>
            <a:off x="1206252" y="6656713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AA</a:t>
            </a:r>
            <a:r>
              <a:rPr b="1" u="sng"/>
              <a:t>ACC</a:t>
            </a:r>
            <a:r>
              <a:t>G</a:t>
            </a:r>
            <a:r>
              <a:rPr b="1" u="sng"/>
              <a:t>T</a:t>
            </a:r>
            <a:r>
              <a:t>G</a:t>
            </a:r>
            <a:r>
              <a:rPr b="1" u="sng"/>
              <a:t>AG</a:t>
            </a:r>
            <a:r>
              <a:t>T</a:t>
            </a:r>
            <a:r>
              <a:rPr b="1" u="sng"/>
              <a:t>TATT</a:t>
            </a:r>
            <a:r>
              <a:t>C</a:t>
            </a:r>
            <a:r>
              <a:rPr b="1" u="sng"/>
              <a:t>GTTC</a:t>
            </a:r>
            <a:r>
              <a:t>TAGAA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C</a:t>
            </a:r>
            <a:r>
              <a:rPr b="1" u="sng"/>
              <a:t>A</a:t>
            </a:r>
            <a:r>
              <a:t>CC</a:t>
            </a:r>
            <a:r>
              <a:rPr b="1" u="sng"/>
              <a:t>CCTA</a:t>
            </a:r>
            <a:r>
              <a:t>AG</a:t>
            </a:r>
            <a:r>
              <a:rPr b="1" u="sng"/>
              <a:t>GTA</a:t>
            </a:r>
            <a:r>
              <a:t>CC</a:t>
            </a:r>
            <a:r>
              <a:rPr b="1" u="sng"/>
              <a:t>TT</a:t>
            </a:r>
            <a:r>
              <a:t>T</a:t>
            </a:r>
            <a:r>
              <a:rPr b="1" u="sng"/>
              <a:t>G</a:t>
            </a:r>
            <a:r>
              <a:t>G</a:t>
            </a:r>
            <a:r>
              <a:rPr b="1" u="sng"/>
              <a:t>TTC</a:t>
            </a:r>
          </a:p>
        </p:txBody>
      </p:sp>
      <p:sp>
        <p:nvSpPr>
          <p:cNvPr id="1813" name="S1 = ABCD…"/>
          <p:cNvSpPr txBox="1"/>
          <p:nvPr/>
        </p:nvSpPr>
        <p:spPr>
          <a:xfrm>
            <a:off x="1206252" y="10312400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</a:t>
            </a:r>
            <a:r>
              <a:rPr b="1" u="sng"/>
              <a:t>AB</a:t>
            </a:r>
            <a:r>
              <a:t>C</a:t>
            </a:r>
            <a:r>
              <a:rPr b="1" u="sng"/>
              <a:t>D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</a:t>
            </a:r>
            <a:r>
              <a:rPr b="1" u="sng"/>
              <a:t>A</a:t>
            </a:r>
            <a:r>
              <a:t>E</a:t>
            </a:r>
            <a:r>
              <a:rPr b="1" u="sng"/>
              <a:t>BD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2" grpId="2"/>
      <p:bldP build="whole" bldLvl="1" animBg="1" rev="0" advAuto="0" spid="1813" grpId="3"/>
      <p:bldP build="whole" bldLvl="1" animBg="1" rev="0" advAuto="0" spid="1811" grpI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6" name="LCS( m , n ) S1[0…m] 和 S2[0…n] 的最长公共子序列的长度"/>
          <p:cNvSpPr txBox="1"/>
          <p:nvPr/>
        </p:nvSpPr>
        <p:spPr>
          <a:xfrm>
            <a:off x="1206252" y="4267199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LCS( m , n ) S1[0…m] 和 S2[0…n] 的最长公共子序列的长度</a:t>
            </a:r>
          </a:p>
        </p:txBody>
      </p:sp>
      <p:sp>
        <p:nvSpPr>
          <p:cNvPr id="1817" name="S1[m] == S2[n] :…"/>
          <p:cNvSpPr txBox="1"/>
          <p:nvPr/>
        </p:nvSpPr>
        <p:spPr>
          <a:xfrm>
            <a:off x="1206252" y="7102474"/>
            <a:ext cx="2197149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== S2[n] :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1 + LCS(m-1,n-1)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!= S2[n] : 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max( LCS(m-1,n) , LCS(m,n-1)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6" grpId="1"/>
      <p:bldP build="whole" bldLvl="1" animBg="1" rev="0" advAuto="0" spid="1817" grpId="2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0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3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4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25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6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记忆化搜索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</a:t>
            </a:r>
          </a:p>
        </p:txBody>
      </p:sp>
      <p:sp>
        <p:nvSpPr>
          <p:cNvPr id="370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30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1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2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33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4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5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6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9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41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2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3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44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5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6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7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48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9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2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3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56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7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8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59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0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1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2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3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4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5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66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7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7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8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8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8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0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91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92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3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4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5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6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7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8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99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0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1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02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3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4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5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6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7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8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09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0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Line"/>
          <p:cNvSpPr/>
          <p:nvPr/>
        </p:nvSpPr>
        <p:spPr>
          <a:xfrm flipH="1" flipV="1">
            <a:off x="15960966" y="8842200"/>
            <a:ext cx="1910951" cy="14137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3" name="Line"/>
          <p:cNvSpPr/>
          <p:nvPr/>
        </p:nvSpPr>
        <p:spPr>
          <a:xfrm flipV="1">
            <a:off x="12707469" y="8753835"/>
            <a:ext cx="1719578" cy="159046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4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5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6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17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92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2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3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  <p:sp>
        <p:nvSpPr>
          <p:cNvPr id="1937" name="A | AE"/>
          <p:cNvSpPr/>
          <p:nvPr/>
        </p:nvSpPr>
        <p:spPr>
          <a:xfrm>
            <a:off x="12302669" y="9818289"/>
            <a:ext cx="206474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8" name="AB | A"/>
          <p:cNvSpPr/>
          <p:nvPr/>
        </p:nvSpPr>
        <p:spPr>
          <a:xfrm>
            <a:off x="15890495" y="9818289"/>
            <a:ext cx="20518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9" name="……"/>
          <p:cNvSpPr txBox="1"/>
          <p:nvPr/>
        </p:nvSpPr>
        <p:spPr>
          <a:xfrm>
            <a:off x="14057256" y="11601297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940" name="……"/>
          <p:cNvSpPr txBox="1"/>
          <p:nvPr/>
        </p:nvSpPr>
        <p:spPr>
          <a:xfrm>
            <a:off x="21009328" y="10097689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0" grpId="2"/>
      <p:bldP build="whole" bldLvl="1" animBg="1" rev="0" advAuto="0" spid="1939" grpId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练习：求解LCS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练习：求解LCS问题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dijkstra 单源最短路径算法也是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单源最短路径算法也是动态规划</a:t>
            </a:r>
          </a:p>
        </p:txBody>
      </p:sp>
      <p:sp>
        <p:nvSpPr>
          <p:cNvPr id="1945" name="shortestPath(i) 为从start到i的最短路径长度"/>
          <p:cNvSpPr txBox="1"/>
          <p:nvPr/>
        </p:nvSpPr>
        <p:spPr>
          <a:xfrm>
            <a:off x="1206252" y="5910262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shortestPath(i) 为从start到i的最短路径长度</a:t>
            </a:r>
          </a:p>
        </p:txBody>
      </p:sp>
      <p:sp>
        <p:nvSpPr>
          <p:cNvPr id="1946" name="shortestPath(x) = min( shortestPath(a) + w(a-&gt;x) )"/>
          <p:cNvSpPr txBox="1"/>
          <p:nvPr/>
        </p:nvSpPr>
        <p:spPr>
          <a:xfrm>
            <a:off x="1206252" y="8821737"/>
            <a:ext cx="219714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shortestPath(x) = min( shortestPath(a) + w(a-&gt;x)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5" grpId="1"/>
      <p:bldP build="whole" bldLvl="1" animBg="1" rev="0" advAuto="0" spid="1946" grpId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练习：复习单源最短路径算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练习：复习单源最短路径算法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动态规划给出具体解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动态规划给出具体解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实践：记忆化搜索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实践：记忆化搜索实现fib的时间效率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95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5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5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5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5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96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96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8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7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7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97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7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98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97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98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8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9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9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99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1995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993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5" grpI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6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7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8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19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20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23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24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5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26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27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28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29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0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1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33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34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35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36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7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8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9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40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41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42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43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44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2047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2045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048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7" grpId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5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5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5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5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6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5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6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6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7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7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7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73" name="Line"/>
          <p:cNvSpPr/>
          <p:nvPr/>
        </p:nvSpPr>
        <p:spPr>
          <a:xfrm>
            <a:off x="5588621" y="9684538"/>
            <a:ext cx="5470613" cy="94918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4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Leetcode上更多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Leetcode上更多动态规划问题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207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实践：记忆花搜索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实践：记忆花搜索实现fib的调用次数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记忆化搜索 - 自上向下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 - 自上向下的解决问题</a:t>
            </a:r>
          </a:p>
        </p:txBody>
      </p:sp>
      <p:sp>
        <p:nvSpPr>
          <p:cNvPr id="377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动态规划 - 自下向上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 - 自下向上的解决问题</a:t>
            </a:r>
          </a:p>
        </p:txBody>
      </p:sp>
      <p:sp>
        <p:nvSpPr>
          <p:cNvPr id="380" name="int fib( int n ){      vector&lt;int&gt; memo(n+1, -1);      memo[0] = 0;     memo[1] = 1;     for( int i = 2 ; i &lt;= n ; i ++ )         memo[i] = memo[i-1] + memo[i-2];      return memo[n]; }"/>
          <p:cNvSpPr txBox="1"/>
          <p:nvPr/>
        </p:nvSpPr>
        <p:spPr>
          <a:xfrm>
            <a:off x="5712171" y="4089399"/>
            <a:ext cx="1295965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vector&lt;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memo(n+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0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1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2 </a:t>
            </a:r>
            <a:r>
              <a:t>; i &lt;= n ; i ++ )</a:t>
            </a:r>
            <a:br/>
            <a:r>
              <a:t>        memo[i] = memo[i-</a:t>
            </a:r>
            <a:r>
              <a:rPr>
                <a:solidFill>
                  <a:srgbClr val="0433FF"/>
                </a:solidFill>
              </a:rPr>
              <a:t>1</a:t>
            </a:r>
            <a:r>
              <a:t>] + memo[i-</a:t>
            </a:r>
            <a:r>
              <a:rPr>
                <a:solidFill>
                  <a:srgbClr val="0433FF"/>
                </a:solidFill>
              </a:rPr>
              <a:t>2</a:t>
            </a:r>
            <a:r>
              <a:t>];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memo[n];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实践：动态规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7170" defTabSz="784225">
              <a:defRPr sz="106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5" name="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…"/>
          <p:cNvSpPr txBox="1"/>
          <p:nvPr/>
        </p:nvSpPr>
        <p:spPr>
          <a:xfrm>
            <a:off x="927843" y="4057650"/>
            <a:ext cx="22528313" cy="803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将原问题拆解成若干子问题，同时保存子问题的答案，使得每个子问题只求解一次，最终获得原问题的答案。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8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389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390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392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3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395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6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398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399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400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4" grpId="2"/>
      <p:bldP build="whole" bldLvl="1" animBg="1" rev="0" advAuto="0" spid="399" grpId="5"/>
      <p:bldP build="whole" bldLvl="1" animBg="1" rev="0" advAuto="0" spid="398" grpId="3"/>
      <p:bldP build="whole" bldLvl="1" animBg="1" rev="0" advAuto="0" spid="400" grpId="6"/>
      <p:bldP build="whole" bldLvl="1" animBg="1" rev="0" advAuto="0" spid="397" grpId="4"/>
      <p:bldP build="whole" bldLvl="1" animBg="1" rev="0" advAuto="0" spid="39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第一个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第一个动态规划问题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05" name="有一个楼梯，总共有n阶台阶。每一次，可以上一个台阶，也可以上两个台阶。问，爬上这样的一个楼梯，一共有多少不同的方法？"/>
          <p:cNvSpPr txBox="1"/>
          <p:nvPr/>
        </p:nvSpPr>
        <p:spPr>
          <a:xfrm>
            <a:off x="694729" y="6098709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有一个楼梯，总共有n阶台阶。每一次，可以上一个台阶，也可以上两个台阶。问，爬上这样的一个楼梯，一共有多少不同的方法？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275" y="3687601"/>
            <a:ext cx="4176882" cy="154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9462" y="3430826"/>
            <a:ext cx="1837383" cy="1837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- 如 n = 3，可以爬上这个楼梯的方法有：[1,1,1] , [1,2] , [2,1]…"/>
          <p:cNvSpPr txBox="1"/>
          <p:nvPr/>
        </p:nvSpPr>
        <p:spPr>
          <a:xfrm>
            <a:off x="694729" y="9733336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n = 3，可以爬上这个楼梯的方法有：[1,1,1] , [1,2] , [2,1]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所以答案为3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2"/>
      <p:bldP build="whole" bldLvl="1" animBg="1" rev="0" advAuto="0" spid="40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10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2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13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14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15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17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18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2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2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2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2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2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3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3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3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3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3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3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4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4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4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5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5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5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5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5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5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动态规划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实践：使用递归解决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63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66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67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68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7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7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7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7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7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7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8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8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8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8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8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8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9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9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9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50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50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50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50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50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50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实践：使用记忆化搜索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实践：使用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120. Triangl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120. Triangle</a:t>
            </a:r>
          </a:p>
        </p:txBody>
      </p:sp>
      <p:sp>
        <p:nvSpPr>
          <p:cNvPr id="516" name="如右图所示的三角形阵列…"/>
          <p:cNvSpPr txBox="1"/>
          <p:nvPr/>
        </p:nvSpPr>
        <p:spPr>
          <a:xfrm>
            <a:off x="949225" y="8511709"/>
            <a:ext cx="10488515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如右图所示的三角形阵列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其最小路径和为11 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( 2 + 3 + 5 + 1 = 11 )</a:t>
            </a:r>
          </a:p>
        </p:txBody>
      </p:sp>
      <p:sp>
        <p:nvSpPr>
          <p:cNvPr id="517" name="给定一个三角形的数字阵列，选择一条自顶向下的路径，使得沿途的所有数字之和最小。(每一步只能移动到相邻的格子中。)"/>
          <p:cNvSpPr txBox="1"/>
          <p:nvPr/>
        </p:nvSpPr>
        <p:spPr>
          <a:xfrm>
            <a:off x="949226" y="4533667"/>
            <a:ext cx="224855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给定一个三角形的数字阵列，选择一条自顶向下的路径，使得沿途的所有数字之和最小。(每一步只能移动到相邻的格子中。)</a:t>
            </a:r>
          </a:p>
        </p:txBody>
      </p:sp>
      <p:sp>
        <p:nvSpPr>
          <p:cNvPr id="518" name="[…"/>
          <p:cNvSpPr txBox="1"/>
          <p:nvPr/>
        </p:nvSpPr>
        <p:spPr>
          <a:xfrm>
            <a:off x="16290825" y="7209959"/>
            <a:ext cx="666383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[</a:t>
            </a:r>
            <a:r>
              <a:rPr>
                <a:solidFill>
                  <a:srgbClr val="BA3027"/>
                </a:solidFill>
              </a:rPr>
              <a:t>2</a:t>
            </a:r>
            <a:r>
              <a:t>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[</a:t>
            </a:r>
            <a:r>
              <a:rPr>
                <a:solidFill>
                  <a:srgbClr val="BA3027"/>
                </a:solidFill>
              </a:rPr>
              <a:t>3</a:t>
            </a:r>
            <a:r>
              <a:t>,4],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[6,</a:t>
            </a:r>
            <a:r>
              <a:rPr>
                <a:solidFill>
                  <a:srgbClr val="BA3027"/>
                </a:solidFill>
              </a:rPr>
              <a:t>5</a:t>
            </a:r>
            <a:r>
              <a:t>,7],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[4,</a:t>
            </a:r>
            <a:r>
              <a:rPr>
                <a:solidFill>
                  <a:srgbClr val="BA3027"/>
                </a:solidFill>
              </a:rPr>
              <a:t>1</a:t>
            </a:r>
            <a:r>
              <a:t>,8,3]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1"/>
      <p:bldP build="whole" bldLvl="1" animBg="1" rev="0" advAuto="0" spid="518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64. Minimum Path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64. Minimum Path Sum</a:t>
            </a:r>
          </a:p>
        </p:txBody>
      </p:sp>
      <p:sp>
        <p:nvSpPr>
          <p:cNvPr id="521" name="给出一个 m * n 的矩阵，其中每一个格子包含一个非负整数。寻找一条从左上角到右下角的路径，使得沿路的数字和最小。…"/>
          <p:cNvSpPr txBox="1"/>
          <p:nvPr/>
        </p:nvSpPr>
        <p:spPr>
          <a:xfrm>
            <a:off x="949226" y="4597167"/>
            <a:ext cx="22485548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 m * n 的矩阵，其中每一个格子包含一个非负整数。寻找一条从左上角到右下角的路径，使得沿路的数字和最小。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每一步只能右移或者下移。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发现重叠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发现重叠子问题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26" name="如 n = 2，则返回1 （ 2 = 1 + 1 ）…"/>
          <p:cNvSpPr txBox="1"/>
          <p:nvPr/>
        </p:nvSpPr>
        <p:spPr>
          <a:xfrm>
            <a:off x="949225" y="9235609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2，则返回1 （ 2 = 1 + 1 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10，则返回36（ 10 = 3 + 3 + 4 ）</a:t>
            </a:r>
          </a:p>
        </p:txBody>
      </p:sp>
      <p:sp>
        <p:nvSpPr>
          <p:cNvPr id="527" name="给定一个正数n，可以将其分割成多个数字的和，若要让这些数字的乘积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给定一个正数n，可以将其分割成多个数字的和，若要让这些数字的乘积最大，求分割的方法（至少要分成两个数）。算法返回这个最大的乘积。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0" name="暴力解法：回溯遍历将一个数做分割的所有可能性。O(2^n)"/>
          <p:cNvSpPr txBox="1"/>
          <p:nvPr/>
        </p:nvSpPr>
        <p:spPr>
          <a:xfrm>
            <a:off x="1778000" y="1001030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暴力解法：回溯遍历将一个数做分割的所有可能性。O(2^n)</a:t>
            </a:r>
          </a:p>
        </p:txBody>
      </p:sp>
      <p:sp>
        <p:nvSpPr>
          <p:cNvPr id="531" name="给定一个正数n，可以将其分割成多个数字的和，若要让这些数字的乘机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给定一个正数n，可以将其分割成多个数字的和，若要让这些数字的乘机最大，求分割的方法（至少要分成两个数）。算法返回这个最大的乘积。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27" name="F(0)=1，F(1)=1，F(n)=F(n-1)+F(n-2)"/>
          <p:cNvSpPr txBox="1"/>
          <p:nvPr/>
        </p:nvSpPr>
        <p:spPr>
          <a:xfrm>
            <a:off x="3744465" y="4038599"/>
            <a:ext cx="168950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F(0)=1，F(1)=1，F(n)=F(n-1)+F(n-2)</a:t>
            </a:r>
          </a:p>
        </p:txBody>
      </p:sp>
      <p:sp>
        <p:nvSpPr>
          <p:cNvPr id="128" name="int fib( int n ){      if( n == 0 )         return 0;      if( n == 1 )         return 1;      return fib(n-1) + fib(n-2); }"/>
          <p:cNvSpPr txBox="1"/>
          <p:nvPr/>
        </p:nvSpPr>
        <p:spPr>
          <a:xfrm>
            <a:off x="7157274" y="6645274"/>
            <a:ext cx="1006945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8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4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8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41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42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43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44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45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46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5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5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6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6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6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6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6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7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6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7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7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7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7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8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8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8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8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8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85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8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89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0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4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5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96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7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98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99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02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03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04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05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06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07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08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09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2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3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5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17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8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9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620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1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22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23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4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5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6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27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28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29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30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31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2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33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3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4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4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4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4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5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5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5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6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6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6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5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66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68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9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0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71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2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73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6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77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78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79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80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1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2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3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4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5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6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7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88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89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90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91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4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97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8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9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00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1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02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3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5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06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07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08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09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0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1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2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3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4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5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6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17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18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19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20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最优子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23" name="通过求子问题的最优解，可以获得原问题的最优解。"/>
          <p:cNvSpPr txBox="1"/>
          <p:nvPr/>
        </p:nvSpPr>
        <p:spPr>
          <a:xfrm>
            <a:off x="3332907" y="7289799"/>
            <a:ext cx="177181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通过求子问题的最优解，可以获得原问题的最优解。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实践：递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2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72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3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3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3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3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4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4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4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5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5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5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55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756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757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59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0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62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3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65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66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67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70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sp>
        <p:nvSpPr>
          <p:cNvPr id="771" name="重叠子问题…"/>
          <p:cNvSpPr txBox="1"/>
          <p:nvPr/>
        </p:nvSpPr>
        <p:spPr>
          <a:xfrm>
            <a:off x="6934200" y="6910387"/>
            <a:ext cx="4470004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72" name="Line"/>
          <p:cNvSpPr/>
          <p:nvPr/>
        </p:nvSpPr>
        <p:spPr>
          <a:xfrm>
            <a:off x="5664200" y="7924800"/>
            <a:ext cx="1270000" cy="0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75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73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4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78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76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7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79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80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81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实践：使用递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实践：使用递归解决343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实践：使用记忆化搜索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实践：使用动态规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792" name="给出一个正整数n，寻找最少的完全平方数，使他们的和为n。…"/>
          <p:cNvSpPr txBox="1"/>
          <p:nvPr/>
        </p:nvSpPr>
        <p:spPr>
          <a:xfrm>
            <a:off x="2008881" y="5827717"/>
            <a:ext cx="2147193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完全平方数：1, 4, 9, 16…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13 = 4 + 9</a:t>
            </a:r>
          </a:p>
        </p:txBody>
      </p:sp>
      <p:pic>
        <p:nvPicPr>
          <p:cNvPr id="7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88" y="3002997"/>
            <a:ext cx="4782686" cy="2620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Line"/>
          <p:cNvSpPr/>
          <p:nvPr/>
        </p:nvSpPr>
        <p:spPr>
          <a:xfrm>
            <a:off x="10150969" y="6570070"/>
            <a:ext cx="9681209" cy="555108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6" name="Line"/>
          <p:cNvSpPr/>
          <p:nvPr/>
        </p:nvSpPr>
        <p:spPr>
          <a:xfrm flipV="1">
            <a:off x="10896599" y="5340349"/>
            <a:ext cx="599577" cy="5995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7" name="Line"/>
          <p:cNvSpPr/>
          <p:nvPr/>
        </p:nvSpPr>
        <p:spPr>
          <a:xfrm flipV="1">
            <a:off x="10210800" y="6063967"/>
            <a:ext cx="1" cy="1588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8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1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3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4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5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6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Line"/>
          <p:cNvSpPr/>
          <p:nvPr/>
        </p:nvSpPr>
        <p:spPr>
          <a:xfrm>
            <a:off x="7330505" y="8440326"/>
            <a:ext cx="2551214" cy="133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8" name="Line"/>
          <p:cNvSpPr/>
          <p:nvPr/>
        </p:nvSpPr>
        <p:spPr>
          <a:xfrm flipH="1">
            <a:off x="10198514" y="5226922"/>
            <a:ext cx="9579334" cy="327313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9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0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812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3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4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5" name="8"/>
          <p:cNvSpPr/>
          <p:nvPr/>
        </p:nvSpPr>
        <p:spPr>
          <a:xfrm>
            <a:off x="932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16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17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8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9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0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1" name="9"/>
          <p:cNvSpPr/>
          <p:nvPr/>
        </p:nvSpPr>
        <p:spPr>
          <a:xfrm>
            <a:off x="9321800" y="534035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91. Decode Way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91. Decode Ways</a:t>
            </a:r>
          </a:p>
        </p:txBody>
      </p:sp>
      <p:sp>
        <p:nvSpPr>
          <p:cNvPr id="824" name="一个字符串，包含A-Z的字母。每一个字符可以和1-26的数字对应，如A-&gt;1；B-&gt;2；…；Z-&gt;26 …给出一个数字字符串，问我们有多少种方法可以解析这个数字字符串？…"/>
          <p:cNvSpPr txBox="1"/>
          <p:nvPr/>
        </p:nvSpPr>
        <p:spPr>
          <a:xfrm>
            <a:off x="1653281" y="5903917"/>
            <a:ext cx="2147193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一个字符串，包含A-Z的字母。每一个字符可以和1-26的数字对应，如A-&gt;1；B-&gt;2；…；Z-&gt;26 …给出一个数字字符串，问我们有多少种方法可以解析这个数字字符串？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如给定12，我们可以将它解析成AB(1,2)或者L（12）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最终返回2</a:t>
            </a:r>
          </a:p>
        </p:txBody>
      </p:sp>
      <p:pic>
        <p:nvPicPr>
          <p:cNvPr id="8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5431" y="39687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4038" y="3830715"/>
            <a:ext cx="6688362" cy="158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2671" y="3810930"/>
            <a:ext cx="4320969" cy="162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6697665" y="4502014"/>
            <a:ext cx="12270020" cy="2508386"/>
            <a:chOff x="0" y="0"/>
            <a:chExt cx="12270018" cy="2508385"/>
          </a:xfrm>
        </p:grpSpPr>
        <p:sp>
          <p:nvSpPr>
            <p:cNvPr id="132" name="Line"/>
            <p:cNvSpPr/>
            <p:nvPr/>
          </p:nvSpPr>
          <p:spPr>
            <a:xfrm flipH="1" flipV="1">
              <a:off x="6346684" y="-1"/>
              <a:ext cx="5244448" cy="1679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855566" y="304"/>
              <a:ext cx="5364118" cy="14996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" name="4"/>
            <p:cNvSpPr/>
            <p:nvPr/>
          </p:nvSpPr>
          <p:spPr>
            <a:xfrm>
              <a:off x="0" y="78743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" name="3"/>
            <p:cNvSpPr/>
            <p:nvPr/>
          </p:nvSpPr>
          <p:spPr>
            <a:xfrm>
              <a:off x="10746018" y="9843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3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62. Uniqu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62. Unique Paths</a:t>
            </a:r>
          </a:p>
        </p:txBody>
      </p:sp>
      <p:sp>
        <p:nvSpPr>
          <p:cNvPr id="830" name="有一个机器人，从一个m*n的矩阵的左上角出发，要达到这个矩阵的右下角。机器人每次只能向右或者向下行进。问一共有多少种不同的路径？"/>
          <p:cNvSpPr txBox="1"/>
          <p:nvPr/>
        </p:nvSpPr>
        <p:spPr>
          <a:xfrm>
            <a:off x="1119881" y="5675317"/>
            <a:ext cx="11025091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有一个机器人，从一个m*n的矩阵的左上角出发，要达到这个矩阵的右下角。机器人每次只能向右或者向下行进。问一共有多少种不同的路径？</a:t>
            </a: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5400" y="5631410"/>
            <a:ext cx="11025090" cy="504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0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63. Unique Paths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63. Unique Paths II</a:t>
            </a:r>
          </a:p>
        </p:txBody>
      </p:sp>
      <p:sp>
        <p:nvSpPr>
          <p:cNvPr id="835" name="有一个机器人，从一个m*n的矩阵的左上角出发，矩阵中存在一些格子里有障碍物。现在机器人要达到这个矩阵的右下角。机器人每次只能向右或者向下行进。问一共有多少种不同的路径？"/>
          <p:cNvSpPr txBox="1"/>
          <p:nvPr/>
        </p:nvSpPr>
        <p:spPr>
          <a:xfrm>
            <a:off x="1145281" y="5421317"/>
            <a:ext cx="13254238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有一个机器人，从一个m*n的矩阵的左上角出发，矩阵中存在一些格子里有障碍物。现在机器人要达到这个矩阵的右下角。机器人每次只能向右或者向下行进。问一共有多少种不同的路径？</a:t>
            </a:r>
          </a:p>
        </p:txBody>
      </p:sp>
      <p:pic>
        <p:nvPicPr>
          <p:cNvPr id="8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[…"/>
          <p:cNvSpPr txBox="1"/>
          <p:nvPr/>
        </p:nvSpPr>
        <p:spPr>
          <a:xfrm>
            <a:off x="16690621" y="5613400"/>
            <a:ext cx="693433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[0,1,0],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答案为2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5" grpId="1"/>
      <p:bldP build="whole" bldLvl="1" animBg="1" rev="0" advAuto="0" spid="837" grpId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状态的定义 和 状态的转移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状态的定义 和 状态的转移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2" name="如 [ 3, 4, 1, 2 ]，则返回6 [ 3, (4), 1, (2) ]…"/>
          <p:cNvSpPr txBox="1"/>
          <p:nvPr/>
        </p:nvSpPr>
        <p:spPr>
          <a:xfrm>
            <a:off x="949225" y="101290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[ 3, 4, 1, 2 ]，则返回6 [ 3, (4), 1, (2) 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[ 4, 3, 1, 2 ]，则返回6 [ (4), 3, 1, (2) ]</a:t>
            </a:r>
          </a:p>
        </p:txBody>
      </p:sp>
      <p:sp>
        <p:nvSpPr>
          <p:cNvPr id="843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8" name="暴力解法：检查所有房子的组合，对每一个组合，检查是否有相邻的房子，如果没有，记录其价值。找最大值。O((2^n)*n)"/>
          <p:cNvSpPr txBox="1"/>
          <p:nvPr/>
        </p:nvSpPr>
        <p:spPr>
          <a:xfrm>
            <a:off x="949225" y="105354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暴力解法：检查所有房子的组合，对每一个组合，检查是否有相邻的房子，如果没有，记录其价值。找最大值。O((2^n)*n)</a:t>
            </a:r>
          </a:p>
        </p:txBody>
      </p:sp>
      <p:sp>
        <p:nvSpPr>
          <p:cNvPr id="849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"/>
          <p:cNvGrpSpPr/>
          <p:nvPr/>
        </p:nvGrpSpPr>
        <p:grpSpPr>
          <a:xfrm>
            <a:off x="3065173" y="5518878"/>
            <a:ext cx="18085262" cy="3018810"/>
            <a:chOff x="0" y="0"/>
            <a:chExt cx="18085260" cy="3018809"/>
          </a:xfrm>
        </p:grpSpPr>
        <p:sp>
          <p:nvSpPr>
            <p:cNvPr id="853" name="Line"/>
            <p:cNvSpPr/>
            <p:nvPr/>
          </p:nvSpPr>
          <p:spPr>
            <a:xfrm flipV="1">
              <a:off x="9519932" y="0"/>
              <a:ext cx="1" cy="247622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4" name="Line"/>
            <p:cNvSpPr/>
            <p:nvPr/>
          </p:nvSpPr>
          <p:spPr>
            <a:xfrm flipH="1" flipV="1">
              <a:off x="10414831" y="104378"/>
              <a:ext cx="7369987" cy="192444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5" name="Line"/>
            <p:cNvSpPr/>
            <p:nvPr/>
          </p:nvSpPr>
          <p:spPr>
            <a:xfrm flipV="1">
              <a:off x="2029423" y="88795"/>
              <a:ext cx="6716404" cy="19556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6" name="偷取0"/>
            <p:cNvSpPr txBox="1"/>
            <p:nvPr/>
          </p:nvSpPr>
          <p:spPr>
            <a:xfrm>
              <a:off x="2562172" y="399444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偷取0</a:t>
              </a:r>
            </a:p>
          </p:txBody>
        </p:sp>
        <p:sp>
          <p:nvSpPr>
            <p:cNvPr id="857" name="偷取n-1"/>
            <p:cNvSpPr txBox="1"/>
            <p:nvPr/>
          </p:nvSpPr>
          <p:spPr>
            <a:xfrm>
              <a:off x="13585772" y="399444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偷取n-1</a:t>
              </a:r>
            </a:p>
          </p:txBody>
        </p:sp>
        <p:sp>
          <p:nvSpPr>
            <p:cNvPr id="858" name="考虑[2…n-1]"/>
            <p:cNvSpPr/>
            <p:nvPr/>
          </p:nvSpPr>
          <p:spPr>
            <a:xfrm>
              <a:off x="0" y="1733193"/>
              <a:ext cx="3520369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考虑[2…n-1]</a:t>
              </a:r>
            </a:p>
          </p:txBody>
        </p:sp>
        <p:sp>
          <p:nvSpPr>
            <p:cNvPr id="859" name="考虑[]"/>
            <p:cNvSpPr/>
            <p:nvPr/>
          </p:nvSpPr>
          <p:spPr>
            <a:xfrm>
              <a:off x="15879743" y="1733193"/>
              <a:ext cx="2205518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考虑[]</a:t>
              </a:r>
            </a:p>
          </p:txBody>
        </p:sp>
        <p:sp>
          <p:nvSpPr>
            <p:cNvPr id="860" name="偷取1"/>
            <p:cNvSpPr txBox="1"/>
            <p:nvPr/>
          </p:nvSpPr>
          <p:spPr>
            <a:xfrm>
              <a:off x="6988503" y="63246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偷取1</a:t>
              </a:r>
            </a:p>
          </p:txBody>
        </p:sp>
        <p:sp>
          <p:nvSpPr>
            <p:cNvPr id="861" name="考虑[3…n-1]"/>
            <p:cNvSpPr/>
            <p:nvPr/>
          </p:nvSpPr>
          <p:spPr>
            <a:xfrm>
              <a:off x="7901689" y="1748809"/>
              <a:ext cx="3110906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考虑[3…n-1]</a:t>
              </a:r>
            </a:p>
          </p:txBody>
        </p:sp>
        <p:sp>
          <p:nvSpPr>
            <p:cNvPr id="862" name="……"/>
            <p:cNvSpPr txBox="1"/>
            <p:nvPr/>
          </p:nvSpPr>
          <p:spPr>
            <a:xfrm>
              <a:off x="11835781" y="2120760"/>
              <a:ext cx="24801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……</a:t>
              </a:r>
            </a:p>
          </p:txBody>
        </p:sp>
      </p:grpSp>
      <p:sp>
        <p:nvSpPr>
          <p:cNvPr id="864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5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7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7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7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87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88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88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88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88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88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885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886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89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0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91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2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3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4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95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96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97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8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9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00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01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02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03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04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05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06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08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0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11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12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13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14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15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1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92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92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2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2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3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3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3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3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3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35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6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37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40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41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42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43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44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47" name="注意其中对状态的定义：…"/>
          <p:cNvSpPr txBox="1"/>
          <p:nvPr/>
        </p:nvSpPr>
        <p:spPr>
          <a:xfrm>
            <a:off x="1000026" y="3949467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注意其中对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  <p:sp>
        <p:nvSpPr>
          <p:cNvPr id="948" name="根据对状态的定义，决定状态的转移：…"/>
          <p:cNvSpPr txBox="1"/>
          <p:nvPr/>
        </p:nvSpPr>
        <p:spPr>
          <a:xfrm>
            <a:off x="1000026" y="7991009"/>
            <a:ext cx="22383948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根据对状态的定义，决定</a:t>
            </a:r>
            <a:r>
              <a:rPr>
                <a:solidFill>
                  <a:srgbClr val="BA3027"/>
                </a:solidFill>
              </a:rPr>
              <a:t>状态的转移</a:t>
            </a:r>
            <a:r>
              <a:t>：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f(0) = max{ v(0) + f(2) , v(1) + f(3) , v(2) + f(4) , … , </a:t>
            </a:r>
          </a:p>
          <a:p>
            <a:pPr algn="l">
              <a:lnSpc>
                <a:spcPct val="150000"/>
              </a:lnSpc>
              <a:defRPr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12121"/>
                </a:solidFill>
              </a:rPr>
              <a:t>                             v(n-3) + f(n-1) , v(n-2) , v(n-1) } </a:t>
            </a:r>
            <a:r>
              <a:t> (状态转移方程)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8" grpId="2"/>
      <p:bldP build="whole" bldLvl="1" animBg="1" rev="0" advAuto="0" spid="9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"/>
          <p:cNvGrpSpPr/>
          <p:nvPr/>
        </p:nvGrpSpPr>
        <p:grpSpPr>
          <a:xfrm>
            <a:off x="3560913" y="6078644"/>
            <a:ext cx="7436378" cy="2557356"/>
            <a:chOff x="0" y="0"/>
            <a:chExt cx="7436377" cy="2557355"/>
          </a:xfrm>
        </p:grpSpPr>
        <p:sp>
          <p:nvSpPr>
            <p:cNvPr id="140" name="Line"/>
            <p:cNvSpPr/>
            <p:nvPr/>
          </p:nvSpPr>
          <p:spPr>
            <a:xfrm flipH="1" flipV="1">
              <a:off x="4258072" y="185134"/>
              <a:ext cx="2377811" cy="11884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874608" y="-1"/>
              <a:ext cx="3018574" cy="15587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2" name="3"/>
            <p:cNvSpPr/>
            <p:nvPr/>
          </p:nvSpPr>
          <p:spPr>
            <a:xfrm>
              <a:off x="0" y="103335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" name="2"/>
            <p:cNvSpPr/>
            <p:nvPr/>
          </p:nvSpPr>
          <p:spPr>
            <a:xfrm>
              <a:off x="5912377" y="103335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5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4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实践：使用递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实践：使用递归解决198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实践：使用记忆化搜索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实践：使用动态规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59" name="改变对状态的定义：…"/>
          <p:cNvSpPr txBox="1"/>
          <p:nvPr/>
        </p:nvSpPr>
        <p:spPr>
          <a:xfrm>
            <a:off x="1000026" y="8851899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改变对状态的定义：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[0…x] 范围里的房子 （函数的定义）</a:t>
            </a:r>
          </a:p>
        </p:txBody>
      </p:sp>
      <p:sp>
        <p:nvSpPr>
          <p:cNvPr id="960" name="对状态的定义：…"/>
          <p:cNvSpPr txBox="1"/>
          <p:nvPr/>
        </p:nvSpPr>
        <p:spPr>
          <a:xfrm>
            <a:off x="1000026" y="4341812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练习：使用新的状态定义，完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练习：使用新的状态定义，完成问题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213. House Robber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213. House Robber II</a:t>
            </a:r>
          </a:p>
        </p:txBody>
      </p:sp>
      <p:sp>
        <p:nvSpPr>
          <p:cNvPr id="965" name="和 House Robber 一样，不过这次是在一个环形街道中。也就是说给定的数组中，最后一个元素和第一个元素为邻居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一样，不过这次是在一个环形街道中。也就是说给定的数组中，最后一个元素和第一个元素为邻居。在不触碰警报的情况下，问能够窃取的财产的最大值是多少？</a:t>
            </a:r>
          </a:p>
        </p:txBody>
      </p:sp>
      <p:pic>
        <p:nvPicPr>
          <p:cNvPr id="9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831" y="375302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69" name="和 House Robber 一样，不过这次是在一个小区中，整个小区成二叉树的结构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一样，不过这次是在一个小区中，整个小区成二叉树的结构。在不触碰警报的情况下，问能够窃取的财产的最大值是多少？</a:t>
            </a:r>
          </a:p>
        </p:txBody>
      </p:sp>
      <p:pic>
        <p:nvPicPr>
          <p:cNvPr id="9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77" y="3710781"/>
            <a:ext cx="5879524" cy="1392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73" name="3…"/>
          <p:cNvSpPr txBox="1"/>
          <p:nvPr/>
        </p:nvSpPr>
        <p:spPr>
          <a:xfrm>
            <a:off x="2691718" y="4800600"/>
            <a:ext cx="774992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2   3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\   \ 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3027"/>
                </a:solidFill>
              </a:rPr>
              <a:t>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3+3+1 = 7</a:t>
            </a:r>
          </a:p>
        </p:txBody>
      </p:sp>
      <p:sp>
        <p:nvSpPr>
          <p:cNvPr id="974" name="3…"/>
          <p:cNvSpPr txBox="1"/>
          <p:nvPr/>
        </p:nvSpPr>
        <p:spPr>
          <a:xfrm>
            <a:off x="14859880" y="4800600"/>
            <a:ext cx="683240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4   5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   \ 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4+5 =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309. Best Time to Buy and Sell Stock with Cooldown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57734" defTabSz="569594">
              <a:defRPr sz="6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309. Best Time to Buy and Sell Stock with Cooldown</a:t>
            </a:r>
          </a:p>
        </p:txBody>
      </p:sp>
      <p:sp>
        <p:nvSpPr>
          <p:cNvPr id="977" name="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…"/>
          <p:cNvSpPr txBox="1"/>
          <p:nvPr/>
        </p:nvSpPr>
        <p:spPr>
          <a:xfrm>
            <a:off x="1678681" y="5568949"/>
            <a:ext cx="2147193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prices =[1, 2, 3, 0, 2]；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最佳交易方式：[buy, sell, cooldown, buy, sell] ， 利润为3，算法返回3</a:t>
            </a:r>
          </a:p>
        </p:txBody>
      </p:sp>
      <p:pic>
        <p:nvPicPr>
          <p:cNvPr id="9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53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4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0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83" name="有一个背包，它的容量为C (Capacity)，。现在有n种不同的物品，编号为0...n-1，其中每一件物品的重量为w(i)，价值为v(i)。问可以向这个背包中盛放哪些物品，使得在不超过背包容量的基础上，物品的总价值最大。"/>
          <p:cNvSpPr txBox="1"/>
          <p:nvPr/>
        </p:nvSpPr>
        <p:spPr>
          <a:xfrm>
            <a:off x="1000026" y="3873500"/>
            <a:ext cx="2238394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有一个背包，它的容量为C (Capacity)，。现在有n种不同的物品，编号为0...n-1，其中每一件物品的重量为w(i)，价值为v(i)。问可以向这个背包中盛放哪些物品，使得在不超过背包容量的基础上，物品的总价值最大。</a:t>
            </a:r>
          </a:p>
        </p:txBody>
      </p:sp>
      <p:sp>
        <p:nvSpPr>
          <p:cNvPr id="984" name="暴力解法：每一件物品都可以放进背包，也可以不放进背包。O((2^n)*n)"/>
          <p:cNvSpPr txBox="1"/>
          <p:nvPr/>
        </p:nvSpPr>
        <p:spPr>
          <a:xfrm>
            <a:off x="873026" y="10391775"/>
            <a:ext cx="2303452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暴力解法：每一件物品都可以放进背包，也可以不放进背包。O((2^n)*n)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3" grpId="1"/>
      <p:bldP build="whole" bldLvl="1" animBg="1" rev="0" advAuto="0" spid="984" grpId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986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9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93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994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95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996" name="6"/>
          <p:cNvSpPr/>
          <p:nvPr/>
        </p:nvSpPr>
        <p:spPr>
          <a:xfrm>
            <a:off x="1016000" y="11730136"/>
            <a:ext cx="3644702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7" name="10"/>
          <p:cNvSpPr/>
          <p:nvPr/>
        </p:nvSpPr>
        <p:spPr>
          <a:xfrm>
            <a:off x="4724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998" name="6 + 10 = 16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 + 10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7" grpId="6"/>
      <p:bldP build="whole" bldLvl="1" animBg="1" rev="0" advAuto="0" spid="996" grpId="5"/>
      <p:bldP build="whole" bldLvl="1" animBg="1" rev="0" advAuto="0" spid="993" grpId="1"/>
      <p:bldP build="whole" bldLvl="1" animBg="1" rev="0" advAuto="0" spid="991" grpId="4"/>
      <p:bldP build="whole" bldLvl="1" animBg="1" rev="0" advAuto="0" spid="994" grpId="2"/>
      <p:bldP build="whole" bldLvl="1" animBg="1" rev="0" advAuto="0" spid="995" grpId="3"/>
      <p:bldP build="whole" bldLvl="1" animBg="1" rev="0" advAuto="0" spid="998" grpId="7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0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07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1008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09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10" name="12"/>
          <p:cNvSpPr/>
          <p:nvPr/>
        </p:nvSpPr>
        <p:spPr>
          <a:xfrm>
            <a:off x="8381603" y="11730136"/>
            <a:ext cx="11031439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011" name="10"/>
          <p:cNvSpPr/>
          <p:nvPr/>
        </p:nvSpPr>
        <p:spPr>
          <a:xfrm>
            <a:off x="1041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12" name="10 + 12 = 22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 + 12 = 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2" grpId="3"/>
      <p:bldP build="whole" bldLvl="1" animBg="1" rev="0" advAuto="0" spid="1010" grpId="2"/>
      <p:bldP build="whole" bldLvl="1" animBg="1" rev="0" advAuto="0" spid="1011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15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016" name="F ( i , c )  =   F( i-1 , c )…"/>
          <p:cNvSpPr txBox="1"/>
          <p:nvPr/>
        </p:nvSpPr>
        <p:spPr>
          <a:xfrm>
            <a:off x="837705" y="6680200"/>
            <a:ext cx="1273393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 ( i , c )  =   F( i-1 , c )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=    v(i) + F( i-1 , c - w(i) )</a:t>
            </a:r>
          </a:p>
        </p:txBody>
      </p:sp>
      <p:sp>
        <p:nvSpPr>
          <p:cNvPr id="1017" name="max"/>
          <p:cNvSpPr txBox="1"/>
          <p:nvPr/>
        </p:nvSpPr>
        <p:spPr>
          <a:xfrm>
            <a:off x="16339940" y="7492999"/>
            <a:ext cx="21274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018" name="Arrow"/>
          <p:cNvSpPr/>
          <p:nvPr/>
        </p:nvSpPr>
        <p:spPr>
          <a:xfrm>
            <a:off x="13487400" y="7493000"/>
            <a:ext cx="1848049" cy="1016000"/>
          </a:xfrm>
          <a:prstGeom prst="rightArrow">
            <a:avLst>
              <a:gd name="adj1" fmla="val 32000"/>
              <a:gd name="adj2" fmla="val 80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9" name="F ( i , c )  =   max( F( i-1 , c ) , v(i) + F( i-1 , c - w(i) )"/>
          <p:cNvSpPr txBox="1"/>
          <p:nvPr/>
        </p:nvSpPr>
        <p:spPr>
          <a:xfrm>
            <a:off x="837705" y="11302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5" grpId="1"/>
      <p:bldP build="whole" bldLvl="1" animBg="1" rev="0" advAuto="0" spid="1019" grpId="5"/>
      <p:bldP build="whole" bldLvl="1" animBg="1" rev="0" advAuto="0" spid="1018" grpId="3"/>
      <p:bldP build="whole" bldLvl="1" animBg="1" rev="0" advAuto="0" spid="1016" grpId="2"/>
      <p:bldP build="whole" bldLvl="1" animBg="1" rev="0" advAuto="0" spid="1017" grpId="4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实践：使用递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110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实践：使用记忆化搜索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918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实践：使用记忆化搜索解决0-1背包问题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2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2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2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2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3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3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3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38" name="Line"/>
          <p:cNvSpPr/>
          <p:nvPr/>
        </p:nvSpPr>
        <p:spPr>
          <a:xfrm>
            <a:off x="8331200" y="98252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36" dur="1000" fill="hold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7" grpId="6"/>
      <p:bldP build="whole" bldLvl="1" animBg="1" rev="0" advAuto="0" spid="1030" grpId="2"/>
      <p:bldP build="whole" bldLvl="1" animBg="1" rev="0" advAuto="0" spid="1036" grpId="4"/>
      <p:bldP build="whole" bldLvl="1" animBg="1" rev="0" advAuto="0" spid="1038" grpId="5"/>
      <p:bldP build="whole" bldLvl="1" animBg="1" rev="0" advAuto="0" spid="1038" grpId="7"/>
      <p:bldP build="whole" bldLvl="1" animBg="1" rev="0" advAuto="0" spid="1029" grpId="1"/>
      <p:bldP build="whole" bldLvl="1" animBg="1" rev="0" advAuto="0" spid="1035" grpId="3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4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4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4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4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4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5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5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105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3" grpId="2"/>
      <p:bldP build="whole" bldLvl="1" animBg="1" rev="0" advAuto="0" spid="1056" grpId="1"/>
      <p:bldP build="whole" bldLvl="1" animBg="1" rev="0" advAuto="0" spid="1056" grpId="3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74" name="Group"/>
          <p:cNvGrpSpPr/>
          <p:nvPr/>
        </p:nvGrpSpPr>
        <p:grpSpPr>
          <a:xfrm>
            <a:off x="8529631" y="9731696"/>
            <a:ext cx="5775339" cy="949179"/>
            <a:chOff x="0" y="0"/>
            <a:chExt cx="5775338" cy="949178"/>
          </a:xfrm>
        </p:grpSpPr>
        <p:sp>
          <p:nvSpPr>
            <p:cNvPr id="1072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7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4" grpId="1"/>
      <p:bldP build="whole" bldLvl="1" animBg="1" rev="0" advAuto="0" spid="1075" grpId="2"/>
      <p:bldP build="whole" bldLvl="1" animBg="1" rev="0" advAuto="0" spid="1074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68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1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5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7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7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8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8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8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9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93" name="Group"/>
          <p:cNvGrpSpPr/>
          <p:nvPr/>
        </p:nvGrpSpPr>
        <p:grpSpPr>
          <a:xfrm>
            <a:off x="11514131" y="9731696"/>
            <a:ext cx="5775339" cy="949179"/>
            <a:chOff x="0" y="0"/>
            <a:chExt cx="5775338" cy="949178"/>
          </a:xfrm>
        </p:grpSpPr>
        <p:sp>
          <p:nvSpPr>
            <p:cNvPr id="109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0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3" grpId="1"/>
      <p:bldP build="whole" bldLvl="1" animBg="1" rev="0" advAuto="0" spid="1095" grpId="2"/>
      <p:bldP build="whole" bldLvl="1" animBg="1" rev="0" advAuto="0" spid="1093" grpId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14435131" y="9731696"/>
            <a:ext cx="5775339" cy="949179"/>
            <a:chOff x="0" y="0"/>
            <a:chExt cx="5775338" cy="949178"/>
          </a:xfrm>
        </p:grpSpPr>
        <p:sp>
          <p:nvSpPr>
            <p:cNvPr id="111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1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3" grpId="1"/>
      <p:bldP build="whole" bldLvl="1" animBg="1" rev="0" advAuto="0" spid="1113" grpId="3"/>
      <p:bldP build="whole" bldLvl="1" animBg="1" rev="0" advAuto="0" spid="1116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1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2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2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2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2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2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3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3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3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3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3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4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4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4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5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5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6" name="Line"/>
          <p:cNvSpPr/>
          <p:nvPr/>
        </p:nvSpPr>
        <p:spPr>
          <a:xfrm>
            <a:off x="8331200" y="112095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3"/>
      <p:bldP build="whole" bldLvl="1" animBg="1" rev="0" advAuto="0" spid="1155" grpId="2"/>
      <p:bldP build="whole" bldLvl="1" animBg="1" rev="0" advAuto="0" spid="1156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8" name="Line"/>
          <p:cNvSpPr/>
          <p:nvPr/>
        </p:nvSpPr>
        <p:spPr>
          <a:xfrm>
            <a:off x="11363959" y="11260385"/>
            <a:ext cx="1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8" grpId="1"/>
      <p:bldP build="whole" bldLvl="1" animBg="1" rev="0" advAuto="0" spid="1177" grpId="2"/>
      <p:bldP build="whole" bldLvl="1" animBg="1" rev="0" advAuto="0" spid="1178" grpId="3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8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8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8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8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8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9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5609365" y="11116536"/>
            <a:ext cx="8784505" cy="986740"/>
            <a:chOff x="0" y="0"/>
            <a:chExt cx="8784504" cy="986738"/>
          </a:xfrm>
        </p:grpSpPr>
        <p:sp>
          <p:nvSpPr>
            <p:cNvPr id="1200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03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2" grpId="1"/>
      <p:bldP build="whole" bldLvl="1" animBg="1" rev="0" advAuto="0" spid="1203" grpId="2"/>
      <p:bldP build="whole" bldLvl="1" animBg="1" rev="0" advAuto="0" spid="1202" grpId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0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0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0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1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1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1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18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19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0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1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2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23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24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27" name="Group"/>
          <p:cNvGrpSpPr/>
          <p:nvPr/>
        </p:nvGrpSpPr>
        <p:grpSpPr>
          <a:xfrm>
            <a:off x="8581164" y="11091136"/>
            <a:ext cx="8784505" cy="986740"/>
            <a:chOff x="0" y="0"/>
            <a:chExt cx="8784504" cy="986738"/>
          </a:xfrm>
        </p:grpSpPr>
        <p:sp>
          <p:nvSpPr>
            <p:cNvPr id="1225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2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7" grpId="1"/>
      <p:bldP build="whole" bldLvl="1" animBg="1" rev="0" advAuto="0" spid="1229" grpId="2"/>
      <p:bldP build="whole" bldLvl="1" animBg="1" rev="0" advAuto="0" spid="1227" grpId="3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3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33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35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36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37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8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40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42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3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44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4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6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7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8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9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50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53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251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54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55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56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6" grpId="2"/>
      <p:bldP build="whole" bldLvl="1" animBg="1" rev="0" advAuto="0" spid="1253" grpId="3"/>
      <p:bldP build="whole" bldLvl="1" animBg="1" rev="0" advAuto="0" spid="1253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80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实践：使用动态规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