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
</file>

<file path=ppt/slides/_rels/slide1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9.pn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1.gif"/><Relationship Id="rId8" Type="http://schemas.openxmlformats.org/officeDocument/2006/relationships/image" Target="../media/image4.tif"/></Relationships>

</file>

<file path=ppt/slides/_rels/slide1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.tif"/><Relationship Id="rId4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tif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儿转算法面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9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0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91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3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4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7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8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9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0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1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2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5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6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7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285" name="时间复杂度：O( n * C )…"/>
          <p:cNvSpPr txBox="1"/>
          <p:nvPr/>
        </p:nvSpPr>
        <p:spPr>
          <a:xfrm>
            <a:off x="837705" y="6489699"/>
            <a:ext cx="2270859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时间复杂度：O( n * C )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空间复杂度：O( n * C 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5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0-1背包问题的空间优化与变种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0-1背包问题的空间优化与变种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0-1背包问题的优化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0-1背包问题的优化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292" name="F( n , C ) 考虑将n个物品放进容量为C的背包，使得价值最大"/>
          <p:cNvSpPr txBox="1"/>
          <p:nvPr/>
        </p:nvSpPr>
        <p:spPr>
          <a:xfrm>
            <a:off x="837705" y="4216399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 n , C ) 考虑将n个物品放进容量为C的背包，使得价值最大</a:t>
            </a:r>
          </a:p>
        </p:txBody>
      </p:sp>
      <p:sp>
        <p:nvSpPr>
          <p:cNvPr id="1293" name="F ( i , c )  =   max( F( i-1 , c ) , v(i) + F( i-1 , c - w(i) )"/>
          <p:cNvSpPr txBox="1"/>
          <p:nvPr/>
        </p:nvSpPr>
        <p:spPr>
          <a:xfrm>
            <a:off x="888505" y="7000874"/>
            <a:ext cx="1951821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 ( i , c )  =   max( F( i-1 , c ) , v(i) + F( i-1 , c - w(i) )</a:t>
            </a:r>
          </a:p>
        </p:txBody>
      </p:sp>
      <p:sp>
        <p:nvSpPr>
          <p:cNvPr id="1294" name="第i行元素只依赖于第i-1行元素。理论上，只需要保持两行元素。…"/>
          <p:cNvSpPr txBox="1"/>
          <p:nvPr/>
        </p:nvSpPr>
        <p:spPr>
          <a:xfrm>
            <a:off x="786905" y="9632949"/>
            <a:ext cx="2239535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第i行元素只依赖于第i-1行元素。理论上，只需要保持两行元素。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空间复杂度：O( 2 * C ) = O(C)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4" grpId="3"/>
      <p:bldP build="whole" bldLvl="1" animBg="1" rev="0" advAuto="0" spid="1292" grpId="1"/>
      <p:bldP build="whole" bldLvl="1" animBg="1" rev="0" advAuto="0" spid="1293" grpId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297" name="Rectangle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8" name="Rectangle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01" name="i = 0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1302" name="Rectangle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05" name="i = 0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1306" name="i = 1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09" name="i = 2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2</a:t>
            </a:r>
          </a:p>
        </p:txBody>
      </p:sp>
      <p:sp>
        <p:nvSpPr>
          <p:cNvPr id="1310" name="i = 1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13" name="i = 2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2</a:t>
            </a:r>
          </a:p>
        </p:txBody>
      </p:sp>
      <p:sp>
        <p:nvSpPr>
          <p:cNvPr id="1314" name="i = 3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17" name="i = 4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4</a:t>
            </a:r>
          </a:p>
        </p:txBody>
      </p:sp>
      <p:sp>
        <p:nvSpPr>
          <p:cNvPr id="1318" name="i = 3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0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1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2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3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5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6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9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0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1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3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4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5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8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9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0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3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4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21" name="i = 4 (偶数)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4 (偶数)</a:t>
            </a:r>
          </a:p>
        </p:txBody>
      </p:sp>
      <p:sp>
        <p:nvSpPr>
          <p:cNvPr id="1322" name="i = 3 (奇数)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3 (奇数)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实践：0-1背包问题动态规划空间优化1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实践：0-1背包问题动态规划空间优化1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27" name="第i行元素只依赖于第i-1行元素。理论上，只需要保持两行元素。…"/>
          <p:cNvSpPr txBox="1"/>
          <p:nvPr/>
        </p:nvSpPr>
        <p:spPr>
          <a:xfrm>
            <a:off x="994321" y="4425949"/>
            <a:ext cx="2239535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第i行元素只依赖于第i-1行元素。理论上，只需要保持两行元素。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空间复杂度：O( 2 * C ) = O(C)</a:t>
            </a:r>
          </a:p>
        </p:txBody>
      </p:sp>
      <p:sp>
        <p:nvSpPr>
          <p:cNvPr id="1328" name="只使用一行大小为C的数组完成动态规划？"/>
          <p:cNvSpPr txBox="1"/>
          <p:nvPr/>
        </p:nvSpPr>
        <p:spPr>
          <a:xfrm>
            <a:off x="814388" y="9375774"/>
            <a:ext cx="227552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只使用一行大小为C的数组完成动态规划？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7" grpId="1"/>
      <p:bldP build="whole" bldLvl="1" animBg="1" rev="0" advAuto="0" spid="1328" grpId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3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32" name="Table"/>
          <p:cNvGraphicFramePr/>
          <p:nvPr/>
        </p:nvGraphicFramePr>
        <p:xfrm>
          <a:off x="1041400" y="7457678"/>
          <a:ext cx="20853400" cy="410924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61281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612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612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3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34" name="0"/>
          <p:cNvSpPr txBox="1"/>
          <p:nvPr/>
        </p:nvSpPr>
        <p:spPr>
          <a:xfrm>
            <a:off x="5201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35" name="6"/>
          <p:cNvSpPr txBox="1"/>
          <p:nvPr/>
        </p:nvSpPr>
        <p:spPr>
          <a:xfrm>
            <a:off x="8224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340" name="Group"/>
          <p:cNvGrpSpPr/>
          <p:nvPr/>
        </p:nvGrpSpPr>
        <p:grpSpPr>
          <a:xfrm>
            <a:off x="11221719" y="9067799"/>
            <a:ext cx="9357361" cy="863601"/>
            <a:chOff x="0" y="0"/>
            <a:chExt cx="9357360" cy="863600"/>
          </a:xfrm>
        </p:grpSpPr>
        <p:sp>
          <p:nvSpPr>
            <p:cNvPr id="133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33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33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33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341" name="0"/>
          <p:cNvSpPr txBox="1"/>
          <p:nvPr/>
        </p:nvSpPr>
        <p:spPr>
          <a:xfrm>
            <a:off x="5201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42" name="6"/>
          <p:cNvSpPr txBox="1"/>
          <p:nvPr/>
        </p:nvSpPr>
        <p:spPr>
          <a:xfrm>
            <a:off x="8224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43" name="10"/>
          <p:cNvSpPr txBox="1"/>
          <p:nvPr/>
        </p:nvSpPr>
        <p:spPr>
          <a:xfrm>
            <a:off x="11045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346" name="Group"/>
          <p:cNvGrpSpPr/>
          <p:nvPr/>
        </p:nvGrpSpPr>
        <p:grpSpPr>
          <a:xfrm>
            <a:off x="5715621" y="9684539"/>
            <a:ext cx="5775339" cy="949179"/>
            <a:chOff x="0" y="0"/>
            <a:chExt cx="5775338" cy="949178"/>
          </a:xfrm>
        </p:grpSpPr>
        <p:sp>
          <p:nvSpPr>
            <p:cNvPr id="1344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3" grpId="2"/>
      <p:bldP build="whole" bldLvl="1" animBg="1" rev="0" advAuto="0" spid="1346" grpId="3"/>
      <p:bldP build="whole" bldLvl="1" animBg="1" rev="0" advAuto="0" spid="1346" grpId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4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50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5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52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53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4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5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6" name="6"/>
          <p:cNvSpPr txBox="1"/>
          <p:nvPr/>
        </p:nvSpPr>
        <p:spPr>
          <a:xfrm>
            <a:off x="166573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7" name="6"/>
          <p:cNvSpPr txBox="1"/>
          <p:nvPr/>
        </p:nvSpPr>
        <p:spPr>
          <a:xfrm>
            <a:off x="2020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9" name="Connection Line"/>
          <p:cNvSpPr/>
          <p:nvPr/>
        </p:nvSpPr>
        <p:spPr>
          <a:xfrm>
            <a:off x="13638741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9" grpId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62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63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64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65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66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67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68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69" name="6"/>
          <p:cNvSpPr txBox="1"/>
          <p:nvPr/>
        </p:nvSpPr>
        <p:spPr>
          <a:xfrm>
            <a:off x="166573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70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72" name="Connection Line"/>
          <p:cNvSpPr/>
          <p:nvPr/>
        </p:nvSpPr>
        <p:spPr>
          <a:xfrm>
            <a:off x="13638741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2" grpId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75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76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77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78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79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0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1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2" name="6"/>
          <p:cNvSpPr txBox="1"/>
          <p:nvPr/>
        </p:nvSpPr>
        <p:spPr>
          <a:xfrm>
            <a:off x="166573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3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85" name="Connection Line"/>
          <p:cNvSpPr/>
          <p:nvPr/>
        </p:nvSpPr>
        <p:spPr>
          <a:xfrm>
            <a:off x="100167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5" grpId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8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89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9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91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92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93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94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95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96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98" name="Connection Line"/>
          <p:cNvSpPr/>
          <p:nvPr/>
        </p:nvSpPr>
        <p:spPr>
          <a:xfrm>
            <a:off x="100167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8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0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02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0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04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05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06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07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08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09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11" name="Connection Line"/>
          <p:cNvSpPr/>
          <p:nvPr/>
        </p:nvSpPr>
        <p:spPr>
          <a:xfrm>
            <a:off x="65242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1" grpId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14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15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16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17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18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19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20" name="16"/>
          <p:cNvSpPr txBox="1"/>
          <p:nvPr/>
        </p:nvSpPr>
        <p:spPr>
          <a:xfrm>
            <a:off x="13039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21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22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24" name="Connection Line"/>
          <p:cNvSpPr/>
          <p:nvPr/>
        </p:nvSpPr>
        <p:spPr>
          <a:xfrm>
            <a:off x="65242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7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8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9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0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241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2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3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4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7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8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9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0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1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2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3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5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6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7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0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1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2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4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5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27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28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9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30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31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32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33" name="16"/>
          <p:cNvSpPr txBox="1"/>
          <p:nvPr/>
        </p:nvSpPr>
        <p:spPr>
          <a:xfrm>
            <a:off x="13039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34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35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37" name="Connection Line"/>
          <p:cNvSpPr/>
          <p:nvPr/>
        </p:nvSpPr>
        <p:spPr>
          <a:xfrm>
            <a:off x="3031700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7" grpId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40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41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42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43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44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45" name="10"/>
          <p:cNvSpPr txBox="1"/>
          <p:nvPr/>
        </p:nvSpPr>
        <p:spPr>
          <a:xfrm>
            <a:off x="95465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446" name="16"/>
          <p:cNvSpPr txBox="1"/>
          <p:nvPr/>
        </p:nvSpPr>
        <p:spPr>
          <a:xfrm>
            <a:off x="13039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47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48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50" name="Connection Line"/>
          <p:cNvSpPr/>
          <p:nvPr/>
        </p:nvSpPr>
        <p:spPr>
          <a:xfrm>
            <a:off x="3031700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0" grpId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实践：0-1背包问题动态规划空间优化2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实践：0-1背包问题动态规划空间优化2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0-1背包问题的变种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0-1背包问题的变种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0-1背包问题更多变种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0-1背包问题更多变种</a:t>
            </a:r>
          </a:p>
        </p:txBody>
      </p:sp>
      <p:sp>
        <p:nvSpPr>
          <p:cNvPr id="1457" name="完全背包问题：每个物品可以无限使用。"/>
          <p:cNvSpPr txBox="1"/>
          <p:nvPr/>
        </p:nvSpPr>
        <p:spPr>
          <a:xfrm>
            <a:off x="1942803" y="9047162"/>
            <a:ext cx="204983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完全背包问题：每个物品可以无限使用。</a:t>
            </a:r>
          </a:p>
        </p:txBody>
      </p:sp>
      <p:sp>
        <p:nvSpPr>
          <p:cNvPr id="1458" name="多重背包问题：每个物品不止1个，有num(i)个。"/>
          <p:cNvSpPr txBox="1"/>
          <p:nvPr/>
        </p:nvSpPr>
        <p:spPr>
          <a:xfrm>
            <a:off x="1942803" y="5892799"/>
            <a:ext cx="204983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多重背包问题：每个物品不止1个，有num(i)个。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8" grpId="2"/>
      <p:bldP build="whole" bldLvl="1" animBg="1" rev="0" advAuto="0" spid="1457" grpId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0-1背包问题更多变种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0-1背包问题更多变种</a:t>
            </a:r>
          </a:p>
        </p:txBody>
      </p:sp>
      <p:sp>
        <p:nvSpPr>
          <p:cNvPr id="1461" name="多维费用背包问题：要考虑物品的体积和重量两个维度？"/>
          <p:cNvSpPr txBox="1"/>
          <p:nvPr/>
        </p:nvSpPr>
        <p:spPr>
          <a:xfrm>
            <a:off x="1942803" y="7289799"/>
            <a:ext cx="204983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多维费用背包问题：要考虑物品的体积和重量两个维度？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1" grpId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0-1背包问题更多变种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0-1背包问题更多变种</a:t>
            </a:r>
          </a:p>
        </p:txBody>
      </p:sp>
      <p:sp>
        <p:nvSpPr>
          <p:cNvPr id="1464" name="物品间加入更多约束…"/>
          <p:cNvSpPr txBox="1"/>
          <p:nvPr/>
        </p:nvSpPr>
        <p:spPr>
          <a:xfrm>
            <a:off x="1942803" y="6489699"/>
            <a:ext cx="20498395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物品间加入更多约束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物品间可以互相排斥；也可以互相依赖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4" grpId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面试中的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面试中的0-1背包问题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416. Partition Equal Subs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416. Partition Equal Subset Sum</a:t>
            </a:r>
          </a:p>
        </p:txBody>
      </p:sp>
      <p:sp>
        <p:nvSpPr>
          <p:cNvPr id="1469" name="给定一个非空数组，其中所有的数字都是正整数。问是否可以将这个数组的元素分成两部分，使得每部分的数字和相等？…"/>
          <p:cNvSpPr txBox="1"/>
          <p:nvPr/>
        </p:nvSpPr>
        <p:spPr>
          <a:xfrm>
            <a:off x="1456034" y="6267449"/>
            <a:ext cx="21471932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给定一个非空数组，其中所有的数字都是正整数。问是否可以将这个数组的元素分成两部分，使得每部分的数字和相等？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如对 [1, 5, 11, 5]，可以分成 [1, 5, 5]和[11]两部分，元素和相等，返回true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如对[1, 2, 3, 5]，无法分成元素和相等的两部分，返回false</a:t>
            </a:r>
          </a:p>
        </p:txBody>
      </p:sp>
      <p:pic>
        <p:nvPicPr>
          <p:cNvPr id="147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3786186"/>
            <a:ext cx="3834480" cy="167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9" grpId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416. Partition Equal Subs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416. Partition Equal Subset Sum</a:t>
            </a:r>
          </a:p>
        </p:txBody>
      </p:sp>
      <p:sp>
        <p:nvSpPr>
          <p:cNvPr id="1473" name="F( n , C ) 考虑将n个物品填满容量为C的背包"/>
          <p:cNvSpPr txBox="1"/>
          <p:nvPr/>
        </p:nvSpPr>
        <p:spPr>
          <a:xfrm>
            <a:off x="1091705" y="6993731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 n , C ) 考虑将n个物品填满容量为C的背包</a:t>
            </a:r>
          </a:p>
        </p:txBody>
      </p:sp>
      <p:sp>
        <p:nvSpPr>
          <p:cNvPr id="1474" name="典型的背包问题，在n个物品中选出一定物品，填满sum/2的背包"/>
          <p:cNvSpPr txBox="1"/>
          <p:nvPr/>
        </p:nvSpPr>
        <p:spPr>
          <a:xfrm>
            <a:off x="1015505" y="4462462"/>
            <a:ext cx="223529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典型的背包问题，在n个物品中选出一定物品，填满sum/2的背包</a:t>
            </a:r>
          </a:p>
        </p:txBody>
      </p:sp>
      <p:sp>
        <p:nvSpPr>
          <p:cNvPr id="1475" name="F ( i , c )  =   F( i-1 , c ) || F( i-1 , c - w(i) )"/>
          <p:cNvSpPr txBox="1"/>
          <p:nvPr/>
        </p:nvSpPr>
        <p:spPr>
          <a:xfrm>
            <a:off x="1142505" y="9524999"/>
            <a:ext cx="1951821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 ( i , c )  =   F( i-1 , c ) || F( i-1 , c - w(i) )</a:t>
            </a:r>
          </a:p>
        </p:txBody>
      </p:sp>
      <p:sp>
        <p:nvSpPr>
          <p:cNvPr id="1476" name="时间复杂度：O( n * sum/2 ) = O( n * sum )"/>
          <p:cNvSpPr txBox="1"/>
          <p:nvPr/>
        </p:nvSpPr>
        <p:spPr>
          <a:xfrm>
            <a:off x="1142505" y="11633199"/>
            <a:ext cx="195182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时间复杂度：O( n * sum/2 ) = O( n * sum 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5" grpId="3"/>
      <p:bldP build="whole" bldLvl="1" animBg="1" rev="0" advAuto="0" spid="1476" grpId="4"/>
      <p:bldP build="whole" bldLvl="1" animBg="1" rev="0" advAuto="0" spid="1473" grpId="2"/>
      <p:bldP build="whole" bldLvl="1" animBg="1" rev="0" advAuto="0" spid="147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9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0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1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272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4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5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6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9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0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1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2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3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4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5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6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7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8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9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0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1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2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3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4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5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6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7" name="Rectangle"/>
          <p:cNvSpPr/>
          <p:nvPr/>
        </p:nvSpPr>
        <p:spPr>
          <a:xfrm>
            <a:off x="135002" y="68580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8" name="Rectangle"/>
          <p:cNvSpPr/>
          <p:nvPr/>
        </p:nvSpPr>
        <p:spPr>
          <a:xfrm>
            <a:off x="13592278" y="51816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416. Partition Equal Subs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416. Partition Equal Subset Sum</a:t>
            </a:r>
          </a:p>
        </p:txBody>
      </p:sp>
      <p:sp>
        <p:nvSpPr>
          <p:cNvPr id="1479" name="给定一个非空数组，其中所有的数字都是正整数。问是否可以将这个数组的元素分成两部分，使得每部分的数字和相等？…"/>
          <p:cNvSpPr txBox="1"/>
          <p:nvPr/>
        </p:nvSpPr>
        <p:spPr>
          <a:xfrm>
            <a:off x="1456034" y="560069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给定一个非空数组，其中所有的数字都是正整数。问是否可以将这个数组的元素分成两部分，使得每部分的数字和相等？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最多有200个数字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每个数字最大为100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所有数字和为20000；背包最大为10000；n*sum/2 = 100*10000 = 100万</a:t>
            </a:r>
          </a:p>
        </p:txBody>
      </p:sp>
      <p:pic>
        <p:nvPicPr>
          <p:cNvPr id="148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3786186"/>
            <a:ext cx="3834480" cy="167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9" grpId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实践：使用递归解决416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实践：使用递归解决416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实践：使用记忆化搜索解决416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实践：使用记忆化搜索解决416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实践：使用动态规划解决416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实践：使用动态规划解决416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322. Coin Chang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322. Coin Change</a:t>
            </a:r>
          </a:p>
        </p:txBody>
      </p:sp>
      <p:sp>
        <p:nvSpPr>
          <p:cNvPr id="1489" name="给定不同面值的硬币。问最少需要多少枚硬币，可以凑成指定的金额？算法返回这个数。如果无法凑成指定金额，则返回-1. （可以无限次使用同种面额的硬币。）…"/>
          <p:cNvSpPr txBox="1"/>
          <p:nvPr/>
        </p:nvSpPr>
        <p:spPr>
          <a:xfrm>
            <a:off x="1456034" y="471169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给定不同面值的硬币。问最少需要多少枚硬币，可以凑成指定的金额？算法返回这个数。如果无法凑成指定金额，则返回-1. （可以无限次使用同种面额的硬币。）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如给定硬币的面额为 [1, 2, 5]，amount = 11，则返回3 （5+5+1=11）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如给定硬币的面额为 [2]，amount = 3，则返回-1 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9" grpId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377. Combination Sum IV"/>
          <p:cNvSpPr txBox="1"/>
          <p:nvPr>
            <p:ph type="ctrTitle"/>
          </p:nvPr>
        </p:nvSpPr>
        <p:spPr>
          <a:xfrm>
            <a:off x="1778000" y="6731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377. Combination Sum IV</a:t>
            </a:r>
          </a:p>
        </p:txBody>
      </p:sp>
      <p:sp>
        <p:nvSpPr>
          <p:cNvPr id="1492" name="给定一个整数数组，其中元素没有重复。问有多少种可能，使用这个数组中的数字，凑出一个指定的整数target…"/>
          <p:cNvSpPr txBox="1"/>
          <p:nvPr/>
        </p:nvSpPr>
        <p:spPr>
          <a:xfrm>
            <a:off x="1068089" y="5600699"/>
            <a:ext cx="21783677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给定一个整数数组，其中元素没有重复。问有多少种可能，使用这个数组中的数字，凑出一个指定的整数target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nums = [1, 2, 3]，target = 4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可能的组合有 [1, 1, 1, 1], [1, 1, 2], [1, 2, 1], [1, 3], [2, 1, 1], [2, 2], [3, 1]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算法返回7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注意：顺序性</a:t>
            </a:r>
          </a:p>
        </p:txBody>
      </p:sp>
      <p:pic>
        <p:nvPicPr>
          <p:cNvPr id="1493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8729" y="3047931"/>
            <a:ext cx="4028005" cy="2206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6440" y="3474265"/>
            <a:ext cx="6309499" cy="1354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5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5613" y="3474265"/>
            <a:ext cx="3603410" cy="1354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2" grpId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474. Ones and Zero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474. Ones and Zeroes</a:t>
            </a:r>
          </a:p>
        </p:txBody>
      </p:sp>
      <p:sp>
        <p:nvSpPr>
          <p:cNvPr id="1498" name="给定一个字符串数组。数组中的每个字符串都是一个01串。问用m个0和n个1，最多可以组成数组中的多少个01串？…"/>
          <p:cNvSpPr txBox="1"/>
          <p:nvPr/>
        </p:nvSpPr>
        <p:spPr>
          <a:xfrm>
            <a:off x="1678681" y="584834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给定一个字符串数组。数组中的每个字符串都是一个01串。问用m个0和n个1，最多可以组成数组中的多少个01串？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如[10, 0001, 111001, 1, 0]，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给定5个0和3个1，最多可以组成其中的4个元素：10, 0001, 1, 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如[10, 0, 1]，给定1个0和1个1，最多可以组成其中2两个元素，0和1</a:t>
            </a:r>
          </a:p>
        </p:txBody>
      </p:sp>
      <p:pic>
        <p:nvPicPr>
          <p:cNvPr id="1499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8" grpId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474. Ones and Zero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474. Ones and Zeroes</a:t>
            </a:r>
          </a:p>
        </p:txBody>
      </p:sp>
      <p:sp>
        <p:nvSpPr>
          <p:cNvPr id="1502" name="给定一个字符串数组。数组中的每个字符串都是一个01串。问用m个0和n个1，最多可以组成数组中的多少个01串？…"/>
          <p:cNvSpPr txBox="1"/>
          <p:nvPr/>
        </p:nvSpPr>
        <p:spPr>
          <a:xfrm>
            <a:off x="1678681" y="584834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给定一个字符串数组。数组中的每个字符串都是一个01串。问用m个0和n个1，最多可以组成数组中的多少个01串？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m和n不超过100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数组中的元素个数不超过600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注意：什么叫组成？必须用完？还是有剩余就可以？</a:t>
            </a:r>
          </a:p>
        </p:txBody>
      </p:sp>
      <p:pic>
        <p:nvPicPr>
          <p:cNvPr id="1503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2" grpId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139. Word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139. Word Break</a:t>
            </a:r>
          </a:p>
        </p:txBody>
      </p:sp>
      <p:sp>
        <p:nvSpPr>
          <p:cNvPr id="1506" name="给定一个非空字符串s和一个字符串数组wordDict，问能否使用wordDict中的不同字符串首尾连接，组成s。假定wordDict中没有重复的字符串。…"/>
          <p:cNvSpPr txBox="1"/>
          <p:nvPr/>
        </p:nvSpPr>
        <p:spPr>
          <a:xfrm>
            <a:off x="482450" y="7779961"/>
            <a:ext cx="234191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给定一个非空字符串s和一个字符串数组wordDict，问能否使用wordDict中的不同字符串首尾连接，组成s。假定wordDict中没有重复的字符串。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如 s = “leetcode”，dict = [“leet”, “code”]，则返回true</a:t>
            </a:r>
          </a:p>
        </p:txBody>
      </p:sp>
      <p:pic>
        <p:nvPicPr>
          <p:cNvPr id="1507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488" y="2931576"/>
            <a:ext cx="4419699" cy="2421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63257" y="3445957"/>
            <a:ext cx="5879524" cy="1392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4671" y="3465607"/>
            <a:ext cx="3601276" cy="1353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0" name="pasted-image.jpeg" descr="pasted-image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11431" y="3445936"/>
            <a:ext cx="4462737" cy="1635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1" name="pasted-image.jpeg" descr="pasted-image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257981" y="4938219"/>
            <a:ext cx="4462860" cy="2170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2" name="pasted-image.gif" descr="pasted-image.g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7601" y="5572722"/>
            <a:ext cx="5630800" cy="1173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3" name="pasted-image.tiff" descr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36441" y="5242455"/>
            <a:ext cx="6733194" cy="1562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6" grpId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494. Targ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494. Target Sum</a:t>
            </a:r>
          </a:p>
        </p:txBody>
      </p:sp>
      <p:sp>
        <p:nvSpPr>
          <p:cNvPr id="1516" name="给定一个非0数字序列，在这些数字前加上+或者-的符号，使其计算结果为给定的整数S。问一共有多少种可能。…"/>
          <p:cNvSpPr txBox="1"/>
          <p:nvPr/>
        </p:nvSpPr>
        <p:spPr>
          <a:xfrm>
            <a:off x="1780281" y="5848349"/>
            <a:ext cx="1318865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给定一个非0数字序列，在这些数字前加上+或者-的符号，使其计算结果为给定的整数S。问一共有多少种可能。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如：nums = [1, 1, 1, 1, 1]，S = 3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答案为5</a:t>
            </a:r>
          </a:p>
        </p:txBody>
      </p:sp>
      <p:pic>
        <p:nvPicPr>
          <p:cNvPr id="1517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9271" y="3402668"/>
            <a:ext cx="4373126" cy="1643339"/>
          </a:xfrm>
          <a:prstGeom prst="rect">
            <a:avLst/>
          </a:prstGeom>
          <a:ln w="12700">
            <a:miter lim="400000"/>
          </a:ln>
        </p:spPr>
      </p:pic>
      <p:sp>
        <p:nvSpPr>
          <p:cNvPr id="1519" name="-1+1+1+1+1 = 3…"/>
          <p:cNvSpPr txBox="1"/>
          <p:nvPr/>
        </p:nvSpPr>
        <p:spPr>
          <a:xfrm>
            <a:off x="15693783" y="5645149"/>
            <a:ext cx="7805130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-1+1+1+1+1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+1-1+1+1+1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+1+1-1+1+1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+1+1+1-1+1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+1+1+1+1-1 =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2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3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4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305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6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7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8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1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2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3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4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5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6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7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9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0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1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2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4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5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6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7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8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9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0" name="Rectangle"/>
          <p:cNvSpPr/>
          <p:nvPr/>
        </p:nvSpPr>
        <p:spPr>
          <a:xfrm>
            <a:off x="-14903" y="8649054"/>
            <a:ext cx="4758464" cy="3878164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1" name="Rectangle"/>
          <p:cNvSpPr/>
          <p:nvPr/>
        </p:nvSpPr>
        <p:spPr>
          <a:xfrm>
            <a:off x="7710833" y="6839973"/>
            <a:ext cx="4899010" cy="3878165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2" name="Rectangle"/>
          <p:cNvSpPr/>
          <p:nvPr/>
        </p:nvSpPr>
        <p:spPr>
          <a:xfrm>
            <a:off x="13704034" y="7023454"/>
            <a:ext cx="4899011" cy="3878164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最长上升子序列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最长上升子序列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24" name="给定一个整数序列，求其中的最长上升子序列的长度。…"/>
          <p:cNvSpPr txBox="1"/>
          <p:nvPr/>
        </p:nvSpPr>
        <p:spPr>
          <a:xfrm>
            <a:off x="1663302" y="5448299"/>
            <a:ext cx="21940642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给定一个整数序列，求其中的最长上升子序列的长度。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[10, 9, 2, 5, 3, 7, 101, 18]，其最长上升子序列的长度为4。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最长上升子序列为 [2,5,7,101]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注意1：什么是子序列？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注意2：什么是上升？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注意3：一个序列可能有多个最长上升子序列；但这个最长的长度只有1个。</a:t>
            </a:r>
          </a:p>
        </p:txBody>
      </p:sp>
      <p:pic>
        <p:nvPicPr>
          <p:cNvPr id="152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231" y="3570287"/>
            <a:ext cx="6172201" cy="130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4" grpId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28" name="给定一个整数序列，求其中的最长上升子序列的长度。…"/>
          <p:cNvSpPr txBox="1"/>
          <p:nvPr/>
        </p:nvSpPr>
        <p:spPr>
          <a:xfrm>
            <a:off x="1637902" y="5626099"/>
            <a:ext cx="2194064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给定一个整数序列，求其中的最长上升子序列的长度。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[10, 9, 2, 5, 3, 7, 101, 18]，其最长上升子序列的长度为4。</a:t>
            </a:r>
          </a:p>
        </p:txBody>
      </p:sp>
      <p:pic>
        <p:nvPicPr>
          <p:cNvPr id="152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231" y="3570287"/>
            <a:ext cx="6172201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0" name="暴力解法：选择所有的子序列进行判断。O( (2^n) * n )"/>
          <p:cNvSpPr txBox="1"/>
          <p:nvPr/>
        </p:nvSpPr>
        <p:spPr>
          <a:xfrm>
            <a:off x="1637902" y="9720262"/>
            <a:ext cx="219406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暴力解法：选择所有的子序列进行判断。O( (2^n) * n 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8" grpId="1"/>
      <p:bldP build="whole" bldLvl="1" animBg="1" rev="0" advAuto="0" spid="1530" grpId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33" name="LIS( i ) 表示以第 i 个数字为结尾的最长上升子序列的长度"/>
          <p:cNvSpPr txBox="1"/>
          <p:nvPr/>
        </p:nvSpPr>
        <p:spPr>
          <a:xfrm>
            <a:off x="837705" y="4747418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LIS( i ) 表示以第 i 个数字为结尾的最长上升子序列的长度</a:t>
            </a:r>
          </a:p>
        </p:txBody>
      </p:sp>
      <p:grpSp>
        <p:nvGrpSpPr>
          <p:cNvPr id="1536" name="Group"/>
          <p:cNvGrpSpPr/>
          <p:nvPr/>
        </p:nvGrpSpPr>
        <p:grpSpPr>
          <a:xfrm>
            <a:off x="888505" y="10972799"/>
            <a:ext cx="19518212" cy="1554164"/>
            <a:chOff x="0" y="0"/>
            <a:chExt cx="19518211" cy="1554162"/>
          </a:xfrm>
        </p:grpSpPr>
        <p:sp>
          <p:nvSpPr>
            <p:cNvPr id="1534" name="LIS ( i )  =   max( 1 + LIS( j ) if nums[i] &gt; nums[j] )"/>
            <p:cNvSpPr txBox="1"/>
            <p:nvPr/>
          </p:nvSpPr>
          <p:spPr>
            <a:xfrm>
              <a:off x="0" y="-1"/>
              <a:ext cx="19518212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LIS ( i )  =   max( 1 + LIS( j ) if nums[i] &gt; nums[j] )</a:t>
              </a:r>
            </a:p>
          </p:txBody>
        </p:sp>
        <p:sp>
          <p:nvSpPr>
            <p:cNvPr id="1535" name="j &lt; i"/>
            <p:cNvSpPr txBox="1"/>
            <p:nvPr/>
          </p:nvSpPr>
          <p:spPr>
            <a:xfrm>
              <a:off x="4360862" y="995362"/>
              <a:ext cx="981074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j &lt; i</a:t>
              </a:r>
            </a:p>
          </p:txBody>
        </p:sp>
      </p:grpSp>
      <p:sp>
        <p:nvSpPr>
          <p:cNvPr id="1537" name="LIS( i ) 表示 [0...i] 的范围内，选择数字nums[i]可以获得的最长上升子序列的长度"/>
          <p:cNvSpPr txBox="1"/>
          <p:nvPr/>
        </p:nvSpPr>
        <p:spPr>
          <a:xfrm>
            <a:off x="837705" y="7060009"/>
            <a:ext cx="2270859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LIS( i ) 表示 [0...i] 的范围内，选择数字nums[i]可以获得的最长上升子序列的长度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3" grpId="1"/>
      <p:bldP build="whole" bldLvl="1" animBg="1" rev="0" advAuto="0" spid="1536" grpId="3"/>
      <p:bldP build="whole" bldLvl="1" animBg="1" rev="0" advAuto="0" spid="1537" grpId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40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41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42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43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44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45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46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547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grpSp>
        <p:nvGrpSpPr>
          <p:cNvPr id="1556" name="Group"/>
          <p:cNvGrpSpPr/>
          <p:nvPr/>
        </p:nvGrpSpPr>
        <p:grpSpPr>
          <a:xfrm>
            <a:off x="2794000" y="8051800"/>
            <a:ext cx="18796000" cy="1905000"/>
            <a:chOff x="0" y="0"/>
            <a:chExt cx="18796000" cy="1905000"/>
          </a:xfrm>
        </p:grpSpPr>
        <p:sp>
          <p:nvSpPr>
            <p:cNvPr id="1548" name="1"/>
            <p:cNvSpPr/>
            <p:nvPr/>
          </p:nvSpPr>
          <p:spPr>
            <a:xfrm>
              <a:off x="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49" name="1"/>
            <p:cNvSpPr/>
            <p:nvPr/>
          </p:nvSpPr>
          <p:spPr>
            <a:xfrm>
              <a:off x="2413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0" name="1"/>
            <p:cNvSpPr/>
            <p:nvPr/>
          </p:nvSpPr>
          <p:spPr>
            <a:xfrm>
              <a:off x="4826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1" name="1"/>
            <p:cNvSpPr/>
            <p:nvPr/>
          </p:nvSpPr>
          <p:spPr>
            <a:xfrm>
              <a:off x="7239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2" name="1"/>
            <p:cNvSpPr/>
            <p:nvPr/>
          </p:nvSpPr>
          <p:spPr>
            <a:xfrm>
              <a:off x="9652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3" name="1"/>
            <p:cNvSpPr/>
            <p:nvPr/>
          </p:nvSpPr>
          <p:spPr>
            <a:xfrm>
              <a:off x="12065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4" name="1"/>
            <p:cNvSpPr/>
            <p:nvPr/>
          </p:nvSpPr>
          <p:spPr>
            <a:xfrm>
              <a:off x="14478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5" name="1"/>
            <p:cNvSpPr/>
            <p:nvPr/>
          </p:nvSpPr>
          <p:spPr>
            <a:xfrm>
              <a:off x="16891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6" grpId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59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60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61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62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63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64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65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566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567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68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69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0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71" name="1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2" name="1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3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4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77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78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79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80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81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82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83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584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585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6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7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8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89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0" name="1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91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92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95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96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97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8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99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00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01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02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03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4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5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6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07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08" name="2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09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0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13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14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15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16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17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18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19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20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21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2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3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4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5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6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7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8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31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32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33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34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35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36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37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38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39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0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1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2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3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4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45" name="2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6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实践：递归实现fib的调用次数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实践：递归实现fib的调用次数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49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50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51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2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53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54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55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56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57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58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59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60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61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62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3" name="3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4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67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68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69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70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71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72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73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74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75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6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7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8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79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80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81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82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85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86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87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88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89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90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91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92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93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4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5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6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97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98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99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00" name="2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03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04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05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06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07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08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09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10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711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2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3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4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15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16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17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18" name="3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21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22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23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24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25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26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27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28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729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30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31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32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3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4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5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36" name="4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注意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注意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41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42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43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44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45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46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49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50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51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52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53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54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55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56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57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60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61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62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63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64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65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66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67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68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69" name="2"/>
          <p:cNvSpPr/>
          <p:nvPr/>
        </p:nvSpPr>
        <p:spPr>
          <a:xfrm>
            <a:off x="12446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72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73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74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75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76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77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78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79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0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81" name="2"/>
          <p:cNvSpPr/>
          <p:nvPr/>
        </p:nvSpPr>
        <p:spPr>
          <a:xfrm>
            <a:off x="12446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2" name="1"/>
          <p:cNvSpPr/>
          <p:nvPr/>
        </p:nvSpPr>
        <p:spPr>
          <a:xfrm>
            <a:off x="14859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8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9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0" name="重叠子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重叠子问题</a:t>
            </a:r>
          </a:p>
        </p:txBody>
      </p:sp>
      <p:sp>
        <p:nvSpPr>
          <p:cNvPr id="341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3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4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5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8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9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0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1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2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3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4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5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6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7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8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9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0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1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2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4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5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6" name="Rectangle"/>
          <p:cNvSpPr/>
          <p:nvPr/>
        </p:nvSpPr>
        <p:spPr>
          <a:xfrm>
            <a:off x="135002" y="68580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7" name="Rectangle"/>
          <p:cNvSpPr/>
          <p:nvPr/>
        </p:nvSpPr>
        <p:spPr>
          <a:xfrm>
            <a:off x="13592278" y="51816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85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86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87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88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89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90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91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2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93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94" name="2"/>
          <p:cNvSpPr/>
          <p:nvPr/>
        </p:nvSpPr>
        <p:spPr>
          <a:xfrm>
            <a:off x="12446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95" name="1"/>
          <p:cNvSpPr/>
          <p:nvPr/>
        </p:nvSpPr>
        <p:spPr>
          <a:xfrm>
            <a:off x="14859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6" name="4"/>
          <p:cNvSpPr/>
          <p:nvPr/>
        </p:nvSpPr>
        <p:spPr>
          <a:xfrm>
            <a:off x="17272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实践：动态规划实现 300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实践：动态规划实现 300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LIS问题的O(nlogn)解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LIS问题的O(nlogn)解法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376. Wiggle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376. Wiggle Subsequence</a:t>
            </a:r>
          </a:p>
        </p:txBody>
      </p:sp>
      <p:sp>
        <p:nvSpPr>
          <p:cNvPr id="1803" name="一个序列，它的相邻数字的大小关系是升序降序轮流交替的（最初可以是升序，也可以是降序），就称为wiggle sequence。比如[1, 7, 4, 9, 2, 5] 就是一个wiggle sequence。但是[1, 4, 7, 2, 5] 和 [1, 7, 4, 5, 5] 就不是。给出一个数组，求出他的最长 wiggle sequence 子序列。"/>
          <p:cNvSpPr txBox="1"/>
          <p:nvPr/>
        </p:nvSpPr>
        <p:spPr>
          <a:xfrm>
            <a:off x="1206252" y="4089399"/>
            <a:ext cx="21971495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一个序列，它的相邻数字的大小关系是升序降序轮流交替的（最初可以是升序，也可以是降序），就称为wiggle sequence。比如[1, 7, 4, 9, 2, 5] 就是一个wiggle sequence。但是[1, 4, 7, 2, 5] 和 [1, 7, 4, 5, 5] 就不是。给出一个数组，求出他的最长 wiggle sequence 子序列。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3" grpId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更多关于动态规划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更多关于动态规划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最长公共子序列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08" name="Longest Common Sequence (LCS)"/>
          <p:cNvSpPr txBox="1"/>
          <p:nvPr/>
        </p:nvSpPr>
        <p:spPr>
          <a:xfrm>
            <a:off x="1778000" y="78549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Longest Common Sequence (LCS)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11" name="给出两个字符串S1和S2，求这两个字符串的最长公共子序列的长度"/>
          <p:cNvSpPr txBox="1"/>
          <p:nvPr/>
        </p:nvSpPr>
        <p:spPr>
          <a:xfrm>
            <a:off x="787201" y="4267199"/>
            <a:ext cx="2280959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给出两个字符串S1和S2，求这两个字符串的最长公共子序列的长度</a:t>
            </a:r>
          </a:p>
        </p:txBody>
      </p:sp>
      <p:sp>
        <p:nvSpPr>
          <p:cNvPr id="1812" name="S1 = AAACCGTGAGTTATTCGTTCTAGAA…"/>
          <p:cNvSpPr txBox="1"/>
          <p:nvPr/>
        </p:nvSpPr>
        <p:spPr>
          <a:xfrm>
            <a:off x="1206252" y="6656713"/>
            <a:ext cx="21971495" cy="243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S1 = AA</a:t>
            </a:r>
            <a:r>
              <a:rPr b="1" u="sng"/>
              <a:t>ACC</a:t>
            </a:r>
            <a:r>
              <a:t>G</a:t>
            </a:r>
            <a:r>
              <a:rPr b="1" u="sng"/>
              <a:t>T</a:t>
            </a:r>
            <a:r>
              <a:t>G</a:t>
            </a:r>
            <a:r>
              <a:rPr b="1" u="sng"/>
              <a:t>AG</a:t>
            </a:r>
            <a:r>
              <a:t>T</a:t>
            </a:r>
            <a:r>
              <a:rPr b="1" u="sng"/>
              <a:t>TA</a:t>
            </a:r>
            <a:r>
              <a:t>TT</a:t>
            </a:r>
            <a:r>
              <a:rPr b="1" u="sng"/>
              <a:t>C</a:t>
            </a:r>
            <a:r>
              <a:t>G</a:t>
            </a:r>
            <a:r>
              <a:rPr b="1" u="sng"/>
              <a:t>TT</a:t>
            </a:r>
            <a:r>
              <a:t>C</a:t>
            </a:r>
            <a:r>
              <a:rPr b="1" u="sng"/>
              <a:t>T</a:t>
            </a:r>
            <a:r>
              <a:t>A</a:t>
            </a:r>
            <a:r>
              <a:rPr b="1" u="sng"/>
              <a:t>G</a:t>
            </a:r>
            <a:r>
              <a:t>AA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S2 = C</a:t>
            </a:r>
            <a:r>
              <a:rPr b="1" u="sng"/>
              <a:t>A</a:t>
            </a:r>
            <a:r>
              <a:t>CC</a:t>
            </a:r>
            <a:r>
              <a:rPr b="1" u="sng"/>
              <a:t>CCTA</a:t>
            </a:r>
            <a:r>
              <a:t>AG</a:t>
            </a:r>
            <a:r>
              <a:rPr b="1" u="sng"/>
              <a:t>GTAC</a:t>
            </a:r>
            <a:r>
              <a:t>C</a:t>
            </a:r>
            <a:r>
              <a:rPr b="1" u="sng"/>
              <a:t>TTTG</a:t>
            </a:r>
            <a:r>
              <a:t>GTTC</a:t>
            </a:r>
          </a:p>
        </p:txBody>
      </p:sp>
      <p:sp>
        <p:nvSpPr>
          <p:cNvPr id="1813" name="S1 = ABCD…"/>
          <p:cNvSpPr txBox="1"/>
          <p:nvPr/>
        </p:nvSpPr>
        <p:spPr>
          <a:xfrm>
            <a:off x="1206252" y="10312400"/>
            <a:ext cx="21971495" cy="243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S1 = </a:t>
            </a:r>
            <a:r>
              <a:rPr b="1" u="sng"/>
              <a:t>AB</a:t>
            </a:r>
            <a:r>
              <a:t>C</a:t>
            </a:r>
            <a:r>
              <a:rPr b="1" u="sng"/>
              <a:t>D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S2 = </a:t>
            </a:r>
            <a:r>
              <a:rPr b="1" u="sng"/>
              <a:t>A</a:t>
            </a:r>
            <a:r>
              <a:t>E</a:t>
            </a:r>
            <a:r>
              <a:rPr b="1" u="sng"/>
              <a:t>BD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1" grpId="1"/>
      <p:bldP build="whole" bldLvl="1" animBg="1" rev="0" advAuto="0" spid="1812" grpId="2"/>
      <p:bldP build="whole" bldLvl="1" animBg="1" rev="0" advAuto="0" spid="1813" grpId="3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16" name="LCS( m , n ) S1[0…m] 和 S2[0…n] 的最长公共子序列的长度"/>
          <p:cNvSpPr txBox="1"/>
          <p:nvPr/>
        </p:nvSpPr>
        <p:spPr>
          <a:xfrm>
            <a:off x="1206252" y="4267199"/>
            <a:ext cx="219714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LCS( m , n ) S1[0…m] 和 S2[0…n] 的最长公共子序列的长度</a:t>
            </a:r>
          </a:p>
        </p:txBody>
      </p:sp>
      <p:sp>
        <p:nvSpPr>
          <p:cNvPr id="1817" name="S1[m] == S2[n] :…"/>
          <p:cNvSpPr txBox="1"/>
          <p:nvPr/>
        </p:nvSpPr>
        <p:spPr>
          <a:xfrm>
            <a:off x="1206252" y="7102474"/>
            <a:ext cx="21971495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3027"/>
                </a:solidFill>
              </a:rPr>
              <a:t>S1[m] == S2[n] :</a:t>
            </a:r>
            <a:r>
              <a:t> 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LCS(m,n) = 1 + LCS(m-1,n-1)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3027"/>
                </a:solidFill>
              </a:rPr>
              <a:t>S1[m] != S2[n] : </a:t>
            </a:r>
            <a:r>
              <a:t> 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LCS(m,n) = max( LCS(m-1,n) , LCS(m,n-1)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6" grpId="1"/>
      <p:bldP build="whole" bldLvl="1" animBg="1" rev="0" advAuto="0" spid="1817" grpId="2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20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3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24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25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6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记忆化搜索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记忆化搜索</a:t>
            </a:r>
          </a:p>
        </p:txBody>
      </p:sp>
      <p:sp>
        <p:nvSpPr>
          <p:cNvPr id="370" name="vector&lt;int&gt; memo;  int fib( int n ){      if( n == 0 )         return 0;      if( n == 1 )         return 1;      if( memo[n] == -1 )         memo[n] = fib(n-1) + fib(n-2);      return memo[n]; }"/>
          <p:cNvSpPr txBox="1"/>
          <p:nvPr/>
        </p:nvSpPr>
        <p:spPr>
          <a:xfrm>
            <a:off x="6033306" y="3632199"/>
            <a:ext cx="12317388" cy="1005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t>vector</a:t>
            </a:r>
            <a:r>
              <a:t>&lt;</a:t>
            </a:r>
            <a:r>
              <a:rPr b="1">
                <a:solidFill>
                  <a:srgbClr val="011993"/>
                </a:solidFill>
              </a:rPr>
              <a:t>int</a:t>
            </a:r>
            <a:r>
              <a:t>&gt; memo;</a:t>
            </a:r>
            <a:br/>
            <a:br/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== -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 fib(n-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 + fib(n-</a:t>
            </a:r>
            <a:r>
              <a:rPr>
                <a:solidFill>
                  <a:srgbClr val="0433FF"/>
                </a:solidFill>
              </a:rPr>
              <a:t>2</a:t>
            </a:r>
            <a:r>
              <a:t>);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</a:t>
            </a:r>
            <a:r>
              <a:t>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9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30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1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2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33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4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35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36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9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0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41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2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3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44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45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46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47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48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49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2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3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4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5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56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7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8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59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60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61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62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63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64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65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866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Line"/>
          <p:cNvSpPr/>
          <p:nvPr/>
        </p:nvSpPr>
        <p:spPr>
          <a:xfrm flipV="1">
            <a:off x="9985516" y="10220550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9" name="1"/>
          <p:cNvSpPr txBox="1"/>
          <p:nvPr/>
        </p:nvSpPr>
        <p:spPr>
          <a:xfrm>
            <a:off x="9038470" y="11311632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0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1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2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3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4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75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6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7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78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9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80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81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82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83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84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885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886" name="- | -"/>
          <p:cNvSpPr/>
          <p:nvPr/>
        </p:nvSpPr>
        <p:spPr>
          <a:xfrm>
            <a:off x="8481935" y="120534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Line"/>
          <p:cNvSpPr/>
          <p:nvPr/>
        </p:nvSpPr>
        <p:spPr>
          <a:xfrm flipH="1" flipV="1">
            <a:off x="19692920" y="7216600"/>
            <a:ext cx="2569560" cy="120124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9" name="Line"/>
          <p:cNvSpPr/>
          <p:nvPr/>
        </p:nvSpPr>
        <p:spPr>
          <a:xfrm flipV="1">
            <a:off x="15402317" y="7170803"/>
            <a:ext cx="2019783" cy="140639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0" name="AB | AE"/>
          <p:cNvSpPr/>
          <p:nvPr/>
        </p:nvSpPr>
        <p:spPr>
          <a:xfrm>
            <a:off x="13737177" y="8197397"/>
            <a:ext cx="306179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91" name="ABC | A"/>
          <p:cNvSpPr/>
          <p:nvPr/>
        </p:nvSpPr>
        <p:spPr>
          <a:xfrm>
            <a:off x="20689248" y="8162263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892" name="Line"/>
          <p:cNvSpPr/>
          <p:nvPr/>
        </p:nvSpPr>
        <p:spPr>
          <a:xfrm flipV="1">
            <a:off x="9985516" y="10220550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3" name="1"/>
          <p:cNvSpPr txBox="1"/>
          <p:nvPr/>
        </p:nvSpPr>
        <p:spPr>
          <a:xfrm>
            <a:off x="9038470" y="11311632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94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5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6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7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8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99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0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1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902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03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04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05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06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07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08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909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10" name="- | -"/>
          <p:cNvSpPr/>
          <p:nvPr/>
        </p:nvSpPr>
        <p:spPr>
          <a:xfrm>
            <a:off x="8481935" y="120534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Line"/>
          <p:cNvSpPr/>
          <p:nvPr/>
        </p:nvSpPr>
        <p:spPr>
          <a:xfrm flipH="1" flipV="1">
            <a:off x="15960966" y="8842200"/>
            <a:ext cx="1910951" cy="14137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3" name="Line"/>
          <p:cNvSpPr/>
          <p:nvPr/>
        </p:nvSpPr>
        <p:spPr>
          <a:xfrm flipV="1">
            <a:off x="12707469" y="8753835"/>
            <a:ext cx="1719578" cy="159046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4" name="Line"/>
          <p:cNvSpPr/>
          <p:nvPr/>
        </p:nvSpPr>
        <p:spPr>
          <a:xfrm flipH="1" flipV="1">
            <a:off x="19692920" y="7216600"/>
            <a:ext cx="2569560" cy="120124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5" name="Line"/>
          <p:cNvSpPr/>
          <p:nvPr/>
        </p:nvSpPr>
        <p:spPr>
          <a:xfrm flipV="1">
            <a:off x="15402317" y="7170803"/>
            <a:ext cx="2019783" cy="140639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6" name="AB | AE"/>
          <p:cNvSpPr/>
          <p:nvPr/>
        </p:nvSpPr>
        <p:spPr>
          <a:xfrm>
            <a:off x="13737177" y="8197397"/>
            <a:ext cx="306179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17" name="ABC | A"/>
          <p:cNvSpPr/>
          <p:nvPr/>
        </p:nvSpPr>
        <p:spPr>
          <a:xfrm>
            <a:off x="20689248" y="8162263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18" name="Line"/>
          <p:cNvSpPr/>
          <p:nvPr/>
        </p:nvSpPr>
        <p:spPr>
          <a:xfrm flipV="1">
            <a:off x="9985516" y="10220550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9" name="1"/>
          <p:cNvSpPr txBox="1"/>
          <p:nvPr/>
        </p:nvSpPr>
        <p:spPr>
          <a:xfrm>
            <a:off x="9038470" y="11311632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20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1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2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3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4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925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6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7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928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29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30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31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32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33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34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935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36" name="- | -"/>
          <p:cNvSpPr/>
          <p:nvPr/>
        </p:nvSpPr>
        <p:spPr>
          <a:xfrm>
            <a:off x="8481935" y="120534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-</a:t>
            </a:r>
          </a:p>
        </p:txBody>
      </p:sp>
      <p:sp>
        <p:nvSpPr>
          <p:cNvPr id="1937" name="A | AE"/>
          <p:cNvSpPr/>
          <p:nvPr/>
        </p:nvSpPr>
        <p:spPr>
          <a:xfrm>
            <a:off x="12302669" y="9818289"/>
            <a:ext cx="206474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38" name="AB | A"/>
          <p:cNvSpPr/>
          <p:nvPr/>
        </p:nvSpPr>
        <p:spPr>
          <a:xfrm>
            <a:off x="15890495" y="9818289"/>
            <a:ext cx="205189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39" name="……"/>
          <p:cNvSpPr txBox="1"/>
          <p:nvPr/>
        </p:nvSpPr>
        <p:spPr>
          <a:xfrm>
            <a:off x="14057256" y="11601297"/>
            <a:ext cx="24216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1940" name="……"/>
          <p:cNvSpPr txBox="1"/>
          <p:nvPr/>
        </p:nvSpPr>
        <p:spPr>
          <a:xfrm>
            <a:off x="21009328" y="10097689"/>
            <a:ext cx="24216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0" grpId="2"/>
      <p:bldP build="whole" bldLvl="1" animBg="1" rev="0" advAuto="0" spid="1939" grpId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练习：求解LCS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练习：求解LCS问题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dijkstra 单源最短路径算法也是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0311" defTabSz="759459">
              <a:defRPr sz="9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单源最短路径算法也是动态规划</a:t>
            </a:r>
          </a:p>
        </p:txBody>
      </p:sp>
      <p:sp>
        <p:nvSpPr>
          <p:cNvPr id="1945" name="shortestPath(i) 为从start到i的最短路径长度"/>
          <p:cNvSpPr txBox="1"/>
          <p:nvPr/>
        </p:nvSpPr>
        <p:spPr>
          <a:xfrm>
            <a:off x="1206252" y="5910262"/>
            <a:ext cx="219714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shortestPath(i) 为从start到i的最短路径长度</a:t>
            </a:r>
          </a:p>
        </p:txBody>
      </p:sp>
      <p:sp>
        <p:nvSpPr>
          <p:cNvPr id="1946" name="shortestPath(x) = min( shortestPath(a) + w(a-&gt;x) )"/>
          <p:cNvSpPr txBox="1"/>
          <p:nvPr/>
        </p:nvSpPr>
        <p:spPr>
          <a:xfrm>
            <a:off x="1206252" y="8821737"/>
            <a:ext cx="2197149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shortestPath(x) = min( shortestPath(a) + w(a-&gt;x) 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5" grpId="1"/>
      <p:bldP build="whole" bldLvl="1" animBg="1" rev="0" advAuto="0" spid="1946" grpId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练习：复习单源最短路径算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练习：复习单源最短路径算法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动态规划给出具体解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动态规划给出具体解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实践：记忆化搜索实现fib的时间效率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996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实践：记忆化搜索实现fib的时间效率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953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954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955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56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57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58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59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960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961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2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3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4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65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66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67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68" name="4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97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7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7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97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7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98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97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97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97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97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98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8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98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98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8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8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87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88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989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990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91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1992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grpSp>
        <p:nvGrpSpPr>
          <p:cNvPr id="1995" name="Group"/>
          <p:cNvGrpSpPr/>
          <p:nvPr/>
        </p:nvGrpSpPr>
        <p:grpSpPr>
          <a:xfrm>
            <a:off x="11806748" y="11184509"/>
            <a:ext cx="8358904" cy="918767"/>
            <a:chOff x="0" y="0"/>
            <a:chExt cx="8358902" cy="918765"/>
          </a:xfrm>
        </p:grpSpPr>
        <p:sp>
          <p:nvSpPr>
            <p:cNvPr id="1993" name="Line"/>
            <p:cNvSpPr/>
            <p:nvPr/>
          </p:nvSpPr>
          <p:spPr>
            <a:xfrm>
              <a:off x="8358902" y="110333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0" y="-1"/>
              <a:ext cx="8054178" cy="918767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5" grpId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99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9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0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200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0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200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200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0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0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0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200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0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1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11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2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3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4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15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16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17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8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2019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sp>
        <p:nvSpPr>
          <p:cNvPr id="2020" name="Line"/>
          <p:cNvSpPr/>
          <p:nvPr/>
        </p:nvSpPr>
        <p:spPr>
          <a:xfrm>
            <a:off x="11806748" y="11184509"/>
            <a:ext cx="8054178" cy="91876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2023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024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25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2026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27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2032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2028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29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30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31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2033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34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35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36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37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38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39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40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41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42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43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2044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grpSp>
        <p:nvGrpSpPr>
          <p:cNvPr id="2047" name="Group"/>
          <p:cNvGrpSpPr/>
          <p:nvPr/>
        </p:nvGrpSpPr>
        <p:grpSpPr>
          <a:xfrm>
            <a:off x="5588621" y="9684539"/>
            <a:ext cx="5775339" cy="949179"/>
            <a:chOff x="0" y="0"/>
            <a:chExt cx="5775338" cy="949178"/>
          </a:xfrm>
        </p:grpSpPr>
        <p:sp>
          <p:nvSpPr>
            <p:cNvPr id="2045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048" name="Line"/>
          <p:cNvSpPr/>
          <p:nvPr/>
        </p:nvSpPr>
        <p:spPr>
          <a:xfrm>
            <a:off x="11806748" y="11184509"/>
            <a:ext cx="8054178" cy="91876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7" grpId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205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05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5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205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5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206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205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5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5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5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206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6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6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6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6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6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67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68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69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70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71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2072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sp>
        <p:nvSpPr>
          <p:cNvPr id="2073" name="Line"/>
          <p:cNvSpPr/>
          <p:nvPr/>
        </p:nvSpPr>
        <p:spPr>
          <a:xfrm>
            <a:off x="5588621" y="9684538"/>
            <a:ext cx="5470613" cy="94918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74" name="Line"/>
          <p:cNvSpPr/>
          <p:nvPr/>
        </p:nvSpPr>
        <p:spPr>
          <a:xfrm>
            <a:off x="11806748" y="11184509"/>
            <a:ext cx="8054178" cy="91876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Leetcode上更多动态规划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Leetcode上更多动态规划问题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玩儿转算法面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2079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实践：记忆花搜索实现fib的调用次数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996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实践：记忆花搜索实现fib的调用次数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动态规划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记忆化搜索 - 自上向下的解决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记忆化搜索 - 自上向下的解决问题</a:t>
            </a:r>
          </a:p>
        </p:txBody>
      </p:sp>
      <p:sp>
        <p:nvSpPr>
          <p:cNvPr id="377" name="vector&lt;int&gt; memo;  int fib( int n ){      if( n == 0 )         return 0;      if( n == 1 )         return 1;      if( memo[n] == -1 )         memo[n] = fib(n-1) + fib(n-2);      return memo[n]; }"/>
          <p:cNvSpPr txBox="1"/>
          <p:nvPr/>
        </p:nvSpPr>
        <p:spPr>
          <a:xfrm>
            <a:off x="6033306" y="3632199"/>
            <a:ext cx="12317388" cy="1005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t>vector</a:t>
            </a:r>
            <a:r>
              <a:t>&lt;</a:t>
            </a:r>
            <a:r>
              <a:rPr b="1">
                <a:solidFill>
                  <a:srgbClr val="011993"/>
                </a:solidFill>
              </a:rPr>
              <a:t>int</a:t>
            </a:r>
            <a:r>
              <a:t>&gt; memo;</a:t>
            </a:r>
            <a:br/>
            <a:br/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== -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 fib(n-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 + fib(n-</a:t>
            </a:r>
            <a:r>
              <a:rPr>
                <a:solidFill>
                  <a:srgbClr val="0433FF"/>
                </a:solidFill>
              </a:rPr>
              <a:t>2</a:t>
            </a:r>
            <a:r>
              <a:t>);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</a:t>
            </a:r>
            <a:r>
              <a:t>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动态规划 - 自下向上的解决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 - 自下向上的解决问题</a:t>
            </a:r>
          </a:p>
        </p:txBody>
      </p:sp>
      <p:sp>
        <p:nvSpPr>
          <p:cNvPr id="380" name="int fib( int n ){      vector&lt;int&gt; memo(n+1, -1);      memo[0] = 0;     memo[1] = 1;     for( int i = 2 ; i &lt;= n ; i ++ )         memo[i] = memo[i-1] + memo[i-2];      return memo[n]; }"/>
          <p:cNvSpPr txBox="1"/>
          <p:nvPr/>
        </p:nvSpPr>
        <p:spPr>
          <a:xfrm>
            <a:off x="5712171" y="4089399"/>
            <a:ext cx="1295965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vector&lt;</a:t>
            </a:r>
            <a:r>
              <a:rPr b="1">
                <a:solidFill>
                  <a:srgbClr val="011993"/>
                </a:solidFill>
              </a:rPr>
              <a:t>int</a:t>
            </a:r>
            <a:r>
              <a:t>&gt; memo(n+</a:t>
            </a:r>
            <a:r>
              <a:rPr>
                <a:solidFill>
                  <a:srgbClr val="0433FF"/>
                </a:solidFill>
              </a:rPr>
              <a:t>1</a:t>
            </a:r>
            <a:r>
              <a:t>, -</a:t>
            </a:r>
            <a:r>
              <a:rPr>
                <a:solidFill>
                  <a:srgbClr val="0433FF"/>
                </a:solidFill>
              </a:rPr>
              <a:t>1</a:t>
            </a:r>
            <a:r>
              <a:t>);</a:t>
            </a:r>
            <a:br/>
            <a:br/>
            <a:r>
              <a:t>    memo[</a:t>
            </a:r>
            <a:r>
              <a:rPr>
                <a:solidFill>
                  <a:srgbClr val="0433FF"/>
                </a:solidFill>
              </a:rPr>
              <a:t>0</a:t>
            </a:r>
            <a:r>
              <a:t>] =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r>
              <a:t>    memo[</a:t>
            </a:r>
            <a:r>
              <a:rPr>
                <a:solidFill>
                  <a:srgbClr val="0433FF"/>
                </a:solidFill>
              </a:rPr>
              <a:t>1</a:t>
            </a:r>
            <a:r>
              <a:t>] =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3FF"/>
                </a:solidFill>
              </a:rPr>
              <a:t>2 </a:t>
            </a:r>
            <a:r>
              <a:t>; i &lt;= n ; i ++ )</a:t>
            </a:r>
            <a:br/>
            <a:r>
              <a:t>        memo[i] = memo[i-</a:t>
            </a:r>
            <a:r>
              <a:rPr>
                <a:solidFill>
                  <a:srgbClr val="0433FF"/>
                </a:solidFill>
              </a:rPr>
              <a:t>1</a:t>
            </a:r>
            <a:r>
              <a:t>] + memo[i-</a:t>
            </a:r>
            <a:r>
              <a:rPr>
                <a:solidFill>
                  <a:srgbClr val="0433FF"/>
                </a:solidFill>
              </a:rPr>
              <a:t>2</a:t>
            </a:r>
            <a:r>
              <a:t>];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memo[n];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实践：动态规划实现fib的时间效率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7170" defTabSz="784225">
              <a:defRPr sz="106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实践：动态规划实现fib的时间效率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385" name="dynamic programming (also known as dynamic optimization) is a method for solving a complex problem by breaking it down into a collection of simpler subproblems, solving each of those subproblems just once, and storing their solutions – ideally, using a memory-based data structure.…"/>
          <p:cNvSpPr txBox="1"/>
          <p:nvPr/>
        </p:nvSpPr>
        <p:spPr>
          <a:xfrm>
            <a:off x="927843" y="4057650"/>
            <a:ext cx="22528313" cy="803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dynamic programming (also known as dynamic optimization) is a method for solving a complex problem by breaking it down into a collection of simpler subproblems, solving each of those subproblems just once, and storing their solutions – ideally, using a memory-based data structure.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将原问题拆解成若干子问题，同时保存子问题的答案，使得每个子问题只求解一次，最终获得原问题的答案。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388" name="递归问题"/>
          <p:cNvSpPr txBox="1"/>
          <p:nvPr/>
        </p:nvSpPr>
        <p:spPr>
          <a:xfrm>
            <a:off x="1524000" y="7229772"/>
            <a:ext cx="3577233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递归问题</a:t>
            </a:r>
          </a:p>
        </p:txBody>
      </p:sp>
      <p:grpSp>
        <p:nvGrpSpPr>
          <p:cNvPr id="391" name="Group"/>
          <p:cNvGrpSpPr/>
          <p:nvPr/>
        </p:nvGrpSpPr>
        <p:grpSpPr>
          <a:xfrm>
            <a:off x="5664199" y="7229772"/>
            <a:ext cx="5740005" cy="1288456"/>
            <a:chOff x="0" y="0"/>
            <a:chExt cx="5740003" cy="1288454"/>
          </a:xfrm>
        </p:grpSpPr>
        <p:sp>
          <p:nvSpPr>
            <p:cNvPr id="389" name="重叠子问题"/>
            <p:cNvSpPr txBox="1"/>
            <p:nvPr/>
          </p:nvSpPr>
          <p:spPr>
            <a:xfrm>
              <a:off x="1270000" y="0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重叠子问题</a:t>
              </a:r>
            </a:p>
          </p:txBody>
        </p:sp>
        <p:sp>
          <p:nvSpPr>
            <p:cNvPr id="390" name="Line"/>
            <p:cNvSpPr/>
            <p:nvPr/>
          </p:nvSpPr>
          <p:spPr>
            <a:xfrm>
              <a:off x="0" y="695027"/>
              <a:ext cx="1270000" cy="1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394" name="Group"/>
          <p:cNvGrpSpPr/>
          <p:nvPr/>
        </p:nvGrpSpPr>
        <p:grpSpPr>
          <a:xfrm>
            <a:off x="11601653" y="4384972"/>
            <a:ext cx="8104481" cy="2828629"/>
            <a:chOff x="0" y="0"/>
            <a:chExt cx="8104479" cy="2828627"/>
          </a:xfrm>
        </p:grpSpPr>
        <p:sp>
          <p:nvSpPr>
            <p:cNvPr id="392" name="Line"/>
            <p:cNvSpPr/>
            <p:nvPr/>
          </p:nvSpPr>
          <p:spPr>
            <a:xfrm flipV="1">
              <a:off x="0" y="1145596"/>
              <a:ext cx="2054072" cy="1683032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3" name="记忆化搜索"/>
            <p:cNvSpPr txBox="1"/>
            <p:nvPr/>
          </p:nvSpPr>
          <p:spPr>
            <a:xfrm>
              <a:off x="2647746" y="0"/>
              <a:ext cx="545673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记忆化搜索</a:t>
              </a: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11602547" y="8611818"/>
            <a:ext cx="7610222" cy="2879423"/>
            <a:chOff x="0" y="0"/>
            <a:chExt cx="7610220" cy="2879421"/>
          </a:xfrm>
        </p:grpSpPr>
        <p:sp>
          <p:nvSpPr>
            <p:cNvPr id="395" name="Line"/>
            <p:cNvSpPr/>
            <p:nvPr/>
          </p:nvSpPr>
          <p:spPr>
            <a:xfrm>
              <a:off x="-1" y="0"/>
              <a:ext cx="2052865" cy="1970364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6" name="动态规划"/>
            <p:cNvSpPr txBox="1"/>
            <p:nvPr/>
          </p:nvSpPr>
          <p:spPr>
            <a:xfrm>
              <a:off x="3140217" y="1590967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动态规划</a:t>
              </a:r>
            </a:p>
          </p:txBody>
        </p:sp>
      </p:grpSp>
      <p:sp>
        <p:nvSpPr>
          <p:cNvPr id="398" name="自顶向下的解决问题"/>
          <p:cNvSpPr txBox="1"/>
          <p:nvPr/>
        </p:nvSpPr>
        <p:spPr>
          <a:xfrm>
            <a:off x="14249400" y="5757328"/>
            <a:ext cx="5456734" cy="128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自顶向下的解决问题</a:t>
            </a:r>
          </a:p>
        </p:txBody>
      </p:sp>
      <p:sp>
        <p:nvSpPr>
          <p:cNvPr id="399" name="自底向上的解决问题"/>
          <p:cNvSpPr txBox="1"/>
          <p:nvPr/>
        </p:nvSpPr>
        <p:spPr>
          <a:xfrm>
            <a:off x="14249400" y="11472327"/>
            <a:ext cx="5456734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自底向上的解决问题</a:t>
            </a:r>
          </a:p>
        </p:txBody>
      </p:sp>
      <p:sp>
        <p:nvSpPr>
          <p:cNvPr id="400" name="Line"/>
          <p:cNvSpPr/>
          <p:nvPr/>
        </p:nvSpPr>
        <p:spPr>
          <a:xfrm>
            <a:off x="16977766" y="7874000"/>
            <a:ext cx="1" cy="1500569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1" grpId="1"/>
      <p:bldP build="whole" bldLvl="1" animBg="1" rev="0" advAuto="0" spid="398" grpId="3"/>
      <p:bldP build="whole" bldLvl="1" animBg="1" rev="0" advAuto="0" spid="399" grpId="5"/>
      <p:bldP build="whole" bldLvl="1" animBg="1" rev="0" advAuto="0" spid="394" grpId="2"/>
      <p:bldP build="whole" bldLvl="1" animBg="1" rev="0" advAuto="0" spid="400" grpId="6"/>
      <p:bldP build="whole" bldLvl="1" animBg="1" rev="0" advAuto="0" spid="397" grpId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第一个动态规划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第一个动态规划问题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05" name="有一个楼梯，总共有n阶台阶。每一次，可以上一个台阶，也可以上两个台阶。问，爬上这样的一个楼梯，一共有多少不同的方法？"/>
          <p:cNvSpPr txBox="1"/>
          <p:nvPr/>
        </p:nvSpPr>
        <p:spPr>
          <a:xfrm>
            <a:off x="694729" y="6098709"/>
            <a:ext cx="2299454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有一个楼梯，总共有n阶台阶。每一次，可以上一个台阶，也可以上两个台阶。问，爬上这样的一个楼梯，一共有多少不同的方法？</a:t>
            </a:r>
          </a:p>
        </p:txBody>
      </p:sp>
      <p:pic>
        <p:nvPicPr>
          <p:cNvPr id="40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275" y="3687601"/>
            <a:ext cx="4176882" cy="1545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9462" y="3430826"/>
            <a:ext cx="1837383" cy="1837383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- 如 n = 3，可以爬上这个楼梯的方法有：[1,1,1] , [1,2] , [2,1]…"/>
          <p:cNvSpPr txBox="1"/>
          <p:nvPr/>
        </p:nvSpPr>
        <p:spPr>
          <a:xfrm>
            <a:off x="694729" y="9733336"/>
            <a:ext cx="2299454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如 n = 3，可以爬上这个楼梯的方法有：[1,1,1] , [1,2] , [2,1] 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所以答案为3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5" grpId="1"/>
      <p:bldP build="whole" bldLvl="1" animBg="1" rev="0" advAuto="0" spid="408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10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2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13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14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15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17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18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20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1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2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23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24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25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33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27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8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9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30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31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32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34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35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"/>
          <p:cNvGrpSpPr/>
          <p:nvPr/>
        </p:nvGrpSpPr>
        <p:grpSpPr>
          <a:xfrm>
            <a:off x="12551626" y="7057985"/>
            <a:ext cx="9401229" cy="3683293"/>
            <a:chOff x="0" y="0"/>
            <a:chExt cx="9401228" cy="3683291"/>
          </a:xfrm>
        </p:grpSpPr>
        <p:sp>
          <p:nvSpPr>
            <p:cNvPr id="437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8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9" name="爬上n-3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40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41" name="爬上n-4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爬上n-4阶台阶</a:t>
              </a:r>
            </a:p>
          </p:txBody>
        </p:sp>
        <p:sp>
          <p:nvSpPr>
            <p:cNvPr id="442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50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44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5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6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47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48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49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51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2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3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54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55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56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58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59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什么是动态规划？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什么是动态规划？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实践：使用递归解决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"/>
          <p:cNvGrpSpPr/>
          <p:nvPr/>
        </p:nvGrpSpPr>
        <p:grpSpPr>
          <a:xfrm>
            <a:off x="12551626" y="7057985"/>
            <a:ext cx="9401229" cy="3683293"/>
            <a:chOff x="0" y="0"/>
            <a:chExt cx="9401228" cy="3683291"/>
          </a:xfrm>
        </p:grpSpPr>
        <p:sp>
          <p:nvSpPr>
            <p:cNvPr id="463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4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5" name="爬上n-3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66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67" name="爬上n-4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爬上n-4阶台阶</a:t>
              </a:r>
            </a:p>
          </p:txBody>
        </p:sp>
        <p:sp>
          <p:nvSpPr>
            <p:cNvPr id="468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76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70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1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2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73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74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75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77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9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80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81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82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84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85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roup"/>
          <p:cNvGrpSpPr/>
          <p:nvPr/>
        </p:nvGrpSpPr>
        <p:grpSpPr>
          <a:xfrm>
            <a:off x="12551626" y="7057985"/>
            <a:ext cx="9401229" cy="3683293"/>
            <a:chOff x="0" y="0"/>
            <a:chExt cx="9401228" cy="3683291"/>
          </a:xfrm>
        </p:grpSpPr>
        <p:sp>
          <p:nvSpPr>
            <p:cNvPr id="487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88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89" name="爬上n-3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90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91" name="爬上n-4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爬上n-4阶台阶</a:t>
              </a:r>
            </a:p>
          </p:txBody>
        </p:sp>
        <p:sp>
          <p:nvSpPr>
            <p:cNvPr id="492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500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94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5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6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97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98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99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501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02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03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504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505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506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508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509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实践：使用记忆化搜索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实践：使用动态规划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120. Triangl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120. Triangle</a:t>
            </a:r>
          </a:p>
        </p:txBody>
      </p:sp>
      <p:sp>
        <p:nvSpPr>
          <p:cNvPr id="516" name="如右图所示的三角形阵列…"/>
          <p:cNvSpPr txBox="1"/>
          <p:nvPr/>
        </p:nvSpPr>
        <p:spPr>
          <a:xfrm>
            <a:off x="949225" y="8511709"/>
            <a:ext cx="10488515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如右图所示的三角形阵列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其最小路径和为11 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( 2 + 3 + 5 + 1 = 11 )</a:t>
            </a:r>
          </a:p>
        </p:txBody>
      </p:sp>
      <p:sp>
        <p:nvSpPr>
          <p:cNvPr id="517" name="给定一个三角形的数字阵列，选择一条自顶向下的路径，使得沿途的所有数字之和最小。(每一步只能移动到相邻的格子中。)"/>
          <p:cNvSpPr txBox="1"/>
          <p:nvPr/>
        </p:nvSpPr>
        <p:spPr>
          <a:xfrm>
            <a:off x="949226" y="4533667"/>
            <a:ext cx="224855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给定一个三角形的数字阵列，选择一条自顶向下的路径，使得沿途的所有数字之和最小。(每一步只能移动到相邻的格子中。)</a:t>
            </a:r>
          </a:p>
        </p:txBody>
      </p:sp>
      <p:sp>
        <p:nvSpPr>
          <p:cNvPr id="518" name="[…"/>
          <p:cNvSpPr txBox="1"/>
          <p:nvPr/>
        </p:nvSpPr>
        <p:spPr>
          <a:xfrm>
            <a:off x="16290825" y="7209959"/>
            <a:ext cx="6663830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[</a:t>
            </a:r>
            <a:r>
              <a:rPr>
                <a:solidFill>
                  <a:srgbClr val="BA3027"/>
                </a:solidFill>
              </a:rPr>
              <a:t>2</a:t>
            </a:r>
            <a:r>
              <a:t>],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[</a:t>
            </a:r>
            <a:r>
              <a:rPr>
                <a:solidFill>
                  <a:srgbClr val="BA3027"/>
                </a:solidFill>
              </a:rPr>
              <a:t>3</a:t>
            </a:r>
            <a:r>
              <a:t>,4],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[6,</a:t>
            </a:r>
            <a:r>
              <a:rPr>
                <a:solidFill>
                  <a:srgbClr val="BA3027"/>
                </a:solidFill>
              </a:rPr>
              <a:t>5</a:t>
            </a:r>
            <a:r>
              <a:t>,7],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[4,</a:t>
            </a:r>
            <a:r>
              <a:rPr>
                <a:solidFill>
                  <a:srgbClr val="BA3027"/>
                </a:solidFill>
              </a:rPr>
              <a:t>1</a:t>
            </a:r>
            <a:r>
              <a:t>,8,3]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6" grpId="1"/>
      <p:bldP build="whole" bldLvl="1" animBg="1" rev="0" advAuto="0" spid="518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64. Minimum Path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64. Minimum Path Sum</a:t>
            </a:r>
          </a:p>
        </p:txBody>
      </p:sp>
      <p:sp>
        <p:nvSpPr>
          <p:cNvPr id="521" name="给出一个 m * n 的矩阵，其中每一个格子包含一个非负整数。寻找一条从左上角到右下角的路径，使得沿路的数字和最小。…"/>
          <p:cNvSpPr txBox="1"/>
          <p:nvPr/>
        </p:nvSpPr>
        <p:spPr>
          <a:xfrm>
            <a:off x="949226" y="4597167"/>
            <a:ext cx="22485548" cy="574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 m * n 的矩阵，其中每一个格子包含一个非负整数。寻找一条从左上角到右下角的路径，使得沿路的数字和最小。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每一步只能左移或者下移。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发现重叠子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发现重叠子问题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26" name="如 n = 2，则返回1 （ 2 = 1 + 1 ）…"/>
          <p:cNvSpPr txBox="1"/>
          <p:nvPr/>
        </p:nvSpPr>
        <p:spPr>
          <a:xfrm>
            <a:off x="949225" y="9235609"/>
            <a:ext cx="22485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 = 2，则返回1 （ 2 = 1 + 1 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 = 10，则返回36（ 10 = 3 + 3 + 4 ）</a:t>
            </a:r>
          </a:p>
        </p:txBody>
      </p:sp>
      <p:sp>
        <p:nvSpPr>
          <p:cNvPr id="527" name="给定一个正数n，可以将其分割成多个数字的和，若要让这些数字的乘积最大，求分割的方法（至少要分成两个数）。算法返回这个最大的乘积。"/>
          <p:cNvSpPr txBox="1"/>
          <p:nvPr/>
        </p:nvSpPr>
        <p:spPr>
          <a:xfrm>
            <a:off x="949226" y="37335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给定一个正数n，可以将其分割成多个数字的和，若要让这些数字的乘积最大，求分割的方法（至少要分成两个数）。算法返回这个最大的乘积。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30" name="暴力解法：回溯遍历将一个数做分割的所有可能性。O(2^n)"/>
          <p:cNvSpPr txBox="1"/>
          <p:nvPr/>
        </p:nvSpPr>
        <p:spPr>
          <a:xfrm>
            <a:off x="1778000" y="10010309"/>
            <a:ext cx="208280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暴力解法：回溯遍历将一个数做分割的所有可能性。O(2^n)</a:t>
            </a:r>
          </a:p>
        </p:txBody>
      </p:sp>
      <p:sp>
        <p:nvSpPr>
          <p:cNvPr id="531" name="给定一个正数n，可以将其分割成多个数字的和，若要让这些数字的乘机最大，求分割的方法（至少要分成两个数）。算法返回这个最大的乘积。"/>
          <p:cNvSpPr txBox="1"/>
          <p:nvPr/>
        </p:nvSpPr>
        <p:spPr>
          <a:xfrm>
            <a:off x="949226" y="37335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给定一个正数n，可以将其分割成多个数字的和，若要让这些数字的乘机最大，求分割的方法（至少要分成两个数）。算法返回这个最大的乘积。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27" name="F(0)=1，F(1)=1，F(n)=F(n-1)+F(n-2)"/>
          <p:cNvSpPr txBox="1"/>
          <p:nvPr/>
        </p:nvSpPr>
        <p:spPr>
          <a:xfrm>
            <a:off x="3744465" y="4038599"/>
            <a:ext cx="168950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F(0)=1，F(1)=1，F(n)=F(n-1)+F(n-2)</a:t>
            </a:r>
          </a:p>
        </p:txBody>
      </p:sp>
      <p:sp>
        <p:nvSpPr>
          <p:cNvPr id="128" name="int fib( int n ){      if( n == 0 )         return 0;      if( n == 1 )         return 1;      return fib(n-1) + fib(n-2); }"/>
          <p:cNvSpPr txBox="1"/>
          <p:nvPr/>
        </p:nvSpPr>
        <p:spPr>
          <a:xfrm>
            <a:off x="7157274" y="6645274"/>
            <a:ext cx="1006945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fib(n-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 + fib(n-</a:t>
            </a:r>
            <a:r>
              <a:rPr>
                <a:solidFill>
                  <a:srgbClr val="0433FF"/>
                </a:solidFill>
              </a:rPr>
              <a:t>2</a:t>
            </a:r>
            <a:r>
              <a:t>);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2"/>
      <p:bldP build="whole" bldLvl="1" animBg="1" rev="0" advAuto="0" spid="12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34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7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38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41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542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543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544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545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546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9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50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1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553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54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555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56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7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8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59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560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561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562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563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564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Line"/>
          <p:cNvSpPr/>
          <p:nvPr/>
        </p:nvSpPr>
        <p:spPr>
          <a:xfrm flipV="1">
            <a:off x="2259958" y="98712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7" name="1+？"/>
          <p:cNvSpPr txBox="1"/>
          <p:nvPr/>
        </p:nvSpPr>
        <p:spPr>
          <a:xfrm>
            <a:off x="1441747" y="10400375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68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9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70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1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2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573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74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575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76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7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8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79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580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581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582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583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584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85" name="分割1"/>
          <p:cNvSpPr/>
          <p:nvPr/>
        </p:nvSpPr>
        <p:spPr>
          <a:xfrm>
            <a:off x="1103198" y="11488033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Line"/>
          <p:cNvSpPr/>
          <p:nvPr/>
        </p:nvSpPr>
        <p:spPr>
          <a:xfrm flipV="1">
            <a:off x="2259958" y="98712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8" name="1+？"/>
          <p:cNvSpPr txBox="1"/>
          <p:nvPr/>
        </p:nvSpPr>
        <p:spPr>
          <a:xfrm>
            <a:off x="1441747" y="10400375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89" name="Line"/>
          <p:cNvSpPr/>
          <p:nvPr/>
        </p:nvSpPr>
        <p:spPr>
          <a:xfrm flipV="1">
            <a:off x="12064358" y="72296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0" name="1+？"/>
          <p:cNvSpPr txBox="1"/>
          <p:nvPr/>
        </p:nvSpPr>
        <p:spPr>
          <a:xfrm>
            <a:off x="11342346" y="782745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91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2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93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4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5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596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97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598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99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0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1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02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603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604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605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606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607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08" name="分割1"/>
          <p:cNvSpPr/>
          <p:nvPr/>
        </p:nvSpPr>
        <p:spPr>
          <a:xfrm>
            <a:off x="10907598" y="88809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09" name="分割1"/>
          <p:cNvSpPr/>
          <p:nvPr/>
        </p:nvSpPr>
        <p:spPr>
          <a:xfrm>
            <a:off x="1103198" y="11488033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Line"/>
          <p:cNvSpPr/>
          <p:nvPr/>
        </p:nvSpPr>
        <p:spPr>
          <a:xfrm flipV="1">
            <a:off x="2259958" y="98712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2" name="1+？"/>
          <p:cNvSpPr txBox="1"/>
          <p:nvPr/>
        </p:nvSpPr>
        <p:spPr>
          <a:xfrm>
            <a:off x="1441747" y="10400375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13" name="Line"/>
          <p:cNvSpPr/>
          <p:nvPr/>
        </p:nvSpPr>
        <p:spPr>
          <a:xfrm flipV="1">
            <a:off x="12064358" y="72296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4" name="1+？"/>
          <p:cNvSpPr txBox="1"/>
          <p:nvPr/>
        </p:nvSpPr>
        <p:spPr>
          <a:xfrm>
            <a:off x="11342346" y="782745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15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6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17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8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9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620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21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22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23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4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5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26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627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628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629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630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631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32" name="分割1"/>
          <p:cNvSpPr/>
          <p:nvPr/>
        </p:nvSpPr>
        <p:spPr>
          <a:xfrm>
            <a:off x="10907598" y="8880916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33" name="分割1"/>
          <p:cNvSpPr/>
          <p:nvPr/>
        </p:nvSpPr>
        <p:spPr>
          <a:xfrm>
            <a:off x="1103198" y="11488033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6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37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8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39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0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1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42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43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44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5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6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47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648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649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650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51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52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53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4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55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6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7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58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59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60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661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62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5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66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7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68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9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0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71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72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73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4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5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76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677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678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679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80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81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82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3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84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5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6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87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88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89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690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91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4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95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6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97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8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9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00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01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02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3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4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05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706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707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708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709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10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11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2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13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4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5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16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17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18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719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20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最优子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最优子结构</a:t>
            </a:r>
          </a:p>
        </p:txBody>
      </p:sp>
      <p:sp>
        <p:nvSpPr>
          <p:cNvPr id="723" name="通过求子问题的最优解，可以获得原问题的最优解。"/>
          <p:cNvSpPr txBox="1"/>
          <p:nvPr/>
        </p:nvSpPr>
        <p:spPr>
          <a:xfrm>
            <a:off x="3332907" y="7289799"/>
            <a:ext cx="177181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通过求子问题的最优解，可以获得原问题的最优解。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实践：递归实现fib的时间效率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实践：递归实现fib的时间效率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6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27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8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729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0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1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32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33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34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5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6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37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738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739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740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741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42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43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4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45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6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7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48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49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50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751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52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755" name="递归问题"/>
          <p:cNvSpPr txBox="1"/>
          <p:nvPr/>
        </p:nvSpPr>
        <p:spPr>
          <a:xfrm>
            <a:off x="1524000" y="7229772"/>
            <a:ext cx="3577233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递归问题</a:t>
            </a:r>
          </a:p>
        </p:txBody>
      </p:sp>
      <p:grpSp>
        <p:nvGrpSpPr>
          <p:cNvPr id="758" name="Group"/>
          <p:cNvGrpSpPr/>
          <p:nvPr/>
        </p:nvGrpSpPr>
        <p:grpSpPr>
          <a:xfrm>
            <a:off x="5664199" y="7229772"/>
            <a:ext cx="5740005" cy="1288456"/>
            <a:chOff x="0" y="0"/>
            <a:chExt cx="5740003" cy="1288454"/>
          </a:xfrm>
        </p:grpSpPr>
        <p:sp>
          <p:nvSpPr>
            <p:cNvPr id="756" name="重叠子问题"/>
            <p:cNvSpPr txBox="1"/>
            <p:nvPr/>
          </p:nvSpPr>
          <p:spPr>
            <a:xfrm>
              <a:off x="1270000" y="0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重叠子问题</a:t>
              </a:r>
            </a:p>
          </p:txBody>
        </p:sp>
        <p:sp>
          <p:nvSpPr>
            <p:cNvPr id="757" name="Line"/>
            <p:cNvSpPr/>
            <p:nvPr/>
          </p:nvSpPr>
          <p:spPr>
            <a:xfrm>
              <a:off x="0" y="695027"/>
              <a:ext cx="1270000" cy="1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761" name="Group"/>
          <p:cNvGrpSpPr/>
          <p:nvPr/>
        </p:nvGrpSpPr>
        <p:grpSpPr>
          <a:xfrm>
            <a:off x="11601653" y="4384972"/>
            <a:ext cx="8104481" cy="2828629"/>
            <a:chOff x="0" y="0"/>
            <a:chExt cx="8104479" cy="2828627"/>
          </a:xfrm>
        </p:grpSpPr>
        <p:sp>
          <p:nvSpPr>
            <p:cNvPr id="759" name="Line"/>
            <p:cNvSpPr/>
            <p:nvPr/>
          </p:nvSpPr>
          <p:spPr>
            <a:xfrm flipV="1">
              <a:off x="0" y="1145596"/>
              <a:ext cx="2054072" cy="1683032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60" name="记忆化搜索"/>
            <p:cNvSpPr txBox="1"/>
            <p:nvPr/>
          </p:nvSpPr>
          <p:spPr>
            <a:xfrm>
              <a:off x="2647746" y="0"/>
              <a:ext cx="545673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记忆化搜索</a:t>
              </a:r>
            </a:p>
          </p:txBody>
        </p:sp>
      </p:grpSp>
      <p:grpSp>
        <p:nvGrpSpPr>
          <p:cNvPr id="764" name="Group"/>
          <p:cNvGrpSpPr/>
          <p:nvPr/>
        </p:nvGrpSpPr>
        <p:grpSpPr>
          <a:xfrm>
            <a:off x="11602547" y="8611818"/>
            <a:ext cx="7610222" cy="2879423"/>
            <a:chOff x="0" y="0"/>
            <a:chExt cx="7610220" cy="2879421"/>
          </a:xfrm>
        </p:grpSpPr>
        <p:sp>
          <p:nvSpPr>
            <p:cNvPr id="762" name="Line"/>
            <p:cNvSpPr/>
            <p:nvPr/>
          </p:nvSpPr>
          <p:spPr>
            <a:xfrm>
              <a:off x="-1" y="0"/>
              <a:ext cx="2052865" cy="1970364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63" name="动态规划"/>
            <p:cNvSpPr txBox="1"/>
            <p:nvPr/>
          </p:nvSpPr>
          <p:spPr>
            <a:xfrm>
              <a:off x="3140217" y="1590967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动态规划</a:t>
              </a:r>
            </a:p>
          </p:txBody>
        </p:sp>
      </p:grpSp>
      <p:sp>
        <p:nvSpPr>
          <p:cNvPr id="765" name="自顶向下的解决问题"/>
          <p:cNvSpPr txBox="1"/>
          <p:nvPr/>
        </p:nvSpPr>
        <p:spPr>
          <a:xfrm>
            <a:off x="14249400" y="5757328"/>
            <a:ext cx="5456734" cy="128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自顶向下的解决问题</a:t>
            </a:r>
          </a:p>
        </p:txBody>
      </p:sp>
      <p:sp>
        <p:nvSpPr>
          <p:cNvPr id="766" name="自底向上的解决问题"/>
          <p:cNvSpPr txBox="1"/>
          <p:nvPr/>
        </p:nvSpPr>
        <p:spPr>
          <a:xfrm>
            <a:off x="14249400" y="11472327"/>
            <a:ext cx="5456734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自底向上的解决问题</a:t>
            </a:r>
          </a:p>
        </p:txBody>
      </p:sp>
      <p:sp>
        <p:nvSpPr>
          <p:cNvPr id="767" name="Line"/>
          <p:cNvSpPr/>
          <p:nvPr/>
        </p:nvSpPr>
        <p:spPr>
          <a:xfrm>
            <a:off x="16977766" y="7874000"/>
            <a:ext cx="1" cy="1500569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770" name="递归问题"/>
          <p:cNvSpPr txBox="1"/>
          <p:nvPr/>
        </p:nvSpPr>
        <p:spPr>
          <a:xfrm>
            <a:off x="1524000" y="7229772"/>
            <a:ext cx="3577233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递归问题</a:t>
            </a:r>
          </a:p>
        </p:txBody>
      </p:sp>
      <p:sp>
        <p:nvSpPr>
          <p:cNvPr id="771" name="重叠子问题…"/>
          <p:cNvSpPr txBox="1"/>
          <p:nvPr/>
        </p:nvSpPr>
        <p:spPr>
          <a:xfrm>
            <a:off x="6934200" y="6910387"/>
            <a:ext cx="4470004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05739" defTabSz="742950">
              <a:defRPr sz="5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重叠子问题</a:t>
            </a:r>
          </a:p>
          <a:p>
            <a:pPr lvl="1" indent="205739" defTabSz="742950">
              <a:defRPr sz="5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最优子结构</a:t>
            </a:r>
          </a:p>
        </p:txBody>
      </p:sp>
      <p:sp>
        <p:nvSpPr>
          <p:cNvPr id="772" name="Line"/>
          <p:cNvSpPr/>
          <p:nvPr/>
        </p:nvSpPr>
        <p:spPr>
          <a:xfrm>
            <a:off x="5664200" y="7924800"/>
            <a:ext cx="1270000" cy="0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75" name="Group"/>
          <p:cNvGrpSpPr/>
          <p:nvPr/>
        </p:nvGrpSpPr>
        <p:grpSpPr>
          <a:xfrm>
            <a:off x="11601653" y="4384972"/>
            <a:ext cx="8104481" cy="2828629"/>
            <a:chOff x="0" y="0"/>
            <a:chExt cx="8104479" cy="2828627"/>
          </a:xfrm>
        </p:grpSpPr>
        <p:sp>
          <p:nvSpPr>
            <p:cNvPr id="773" name="Line"/>
            <p:cNvSpPr/>
            <p:nvPr/>
          </p:nvSpPr>
          <p:spPr>
            <a:xfrm flipV="1">
              <a:off x="0" y="1145596"/>
              <a:ext cx="2054072" cy="1683032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74" name="记忆化搜索"/>
            <p:cNvSpPr txBox="1"/>
            <p:nvPr/>
          </p:nvSpPr>
          <p:spPr>
            <a:xfrm>
              <a:off x="2647746" y="0"/>
              <a:ext cx="545673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记忆化搜索</a:t>
              </a:r>
            </a:p>
          </p:txBody>
        </p:sp>
      </p:grpSp>
      <p:grpSp>
        <p:nvGrpSpPr>
          <p:cNvPr id="778" name="Group"/>
          <p:cNvGrpSpPr/>
          <p:nvPr/>
        </p:nvGrpSpPr>
        <p:grpSpPr>
          <a:xfrm>
            <a:off x="11602547" y="8611818"/>
            <a:ext cx="7610222" cy="2879423"/>
            <a:chOff x="0" y="0"/>
            <a:chExt cx="7610220" cy="2879421"/>
          </a:xfrm>
        </p:grpSpPr>
        <p:sp>
          <p:nvSpPr>
            <p:cNvPr id="776" name="Line"/>
            <p:cNvSpPr/>
            <p:nvPr/>
          </p:nvSpPr>
          <p:spPr>
            <a:xfrm>
              <a:off x="-1" y="0"/>
              <a:ext cx="2052865" cy="1970364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77" name="动态规划"/>
            <p:cNvSpPr txBox="1"/>
            <p:nvPr/>
          </p:nvSpPr>
          <p:spPr>
            <a:xfrm>
              <a:off x="3140217" y="1590967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动态规划</a:t>
              </a:r>
            </a:p>
          </p:txBody>
        </p:sp>
      </p:grpSp>
      <p:sp>
        <p:nvSpPr>
          <p:cNvPr id="779" name="自顶向下的解决问题"/>
          <p:cNvSpPr txBox="1"/>
          <p:nvPr/>
        </p:nvSpPr>
        <p:spPr>
          <a:xfrm>
            <a:off x="14249400" y="5757328"/>
            <a:ext cx="5456734" cy="128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自顶向下的解决问题</a:t>
            </a:r>
          </a:p>
        </p:txBody>
      </p:sp>
      <p:sp>
        <p:nvSpPr>
          <p:cNvPr id="780" name="自底向上的解决问题"/>
          <p:cNvSpPr txBox="1"/>
          <p:nvPr/>
        </p:nvSpPr>
        <p:spPr>
          <a:xfrm>
            <a:off x="14249400" y="11472327"/>
            <a:ext cx="5456734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自底向上的解决问题</a:t>
            </a:r>
          </a:p>
        </p:txBody>
      </p:sp>
      <p:sp>
        <p:nvSpPr>
          <p:cNvPr id="781" name="Line"/>
          <p:cNvSpPr/>
          <p:nvPr/>
        </p:nvSpPr>
        <p:spPr>
          <a:xfrm>
            <a:off x="16977766" y="7874000"/>
            <a:ext cx="1" cy="1500569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实践：使用递归解决34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实践：使用递归解决343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实践：使用记忆化搜索解决34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实践：使用记忆化搜索解决343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实践：使用动态规划解决34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实践：使用动态规划解决343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时间复杂度分析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时间复杂度分析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792" name="给出一个正整数n，寻找最少的完全平方数，使他们的和为n。…"/>
          <p:cNvSpPr txBox="1"/>
          <p:nvPr/>
        </p:nvSpPr>
        <p:spPr>
          <a:xfrm>
            <a:off x="2008881" y="5827717"/>
            <a:ext cx="21471932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给出一个正整数n，寻找最少的完全平方数，使他们的和为n。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完全平方数：1, 4, 9, 16…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12 = 4 + 4 + 4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13 = 4 + 9</a:t>
            </a:r>
          </a:p>
        </p:txBody>
      </p:sp>
      <p:pic>
        <p:nvPicPr>
          <p:cNvPr id="793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488" y="3002997"/>
            <a:ext cx="4782686" cy="2620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2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Line"/>
          <p:cNvSpPr/>
          <p:nvPr/>
        </p:nvSpPr>
        <p:spPr>
          <a:xfrm>
            <a:off x="10150969" y="6570070"/>
            <a:ext cx="9681209" cy="555108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6" name="Line"/>
          <p:cNvSpPr/>
          <p:nvPr/>
        </p:nvSpPr>
        <p:spPr>
          <a:xfrm flipV="1">
            <a:off x="10896599" y="5340349"/>
            <a:ext cx="599577" cy="59957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7" name="Line"/>
          <p:cNvSpPr/>
          <p:nvPr/>
        </p:nvSpPr>
        <p:spPr>
          <a:xfrm flipV="1">
            <a:off x="10210800" y="6063967"/>
            <a:ext cx="1" cy="158806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8" name="Line"/>
          <p:cNvSpPr/>
          <p:nvPr/>
        </p:nvSpPr>
        <p:spPr>
          <a:xfrm flipV="1">
            <a:off x="14259519" y="5130799"/>
            <a:ext cx="6302812" cy="5061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9" name="Line"/>
          <p:cNvSpPr/>
          <p:nvPr/>
        </p:nvSpPr>
        <p:spPr>
          <a:xfrm flipH="1">
            <a:off x="16821749" y="12845228"/>
            <a:ext cx="29427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0" name="Line"/>
          <p:cNvSpPr/>
          <p:nvPr/>
        </p:nvSpPr>
        <p:spPr>
          <a:xfrm flipH="1" flipV="1">
            <a:off x="4979424" y="12729408"/>
            <a:ext cx="11417195" cy="120565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1" name="Line"/>
          <p:cNvSpPr/>
          <p:nvPr/>
        </p:nvSpPr>
        <p:spPr>
          <a:xfrm>
            <a:off x="20611951" y="5104445"/>
            <a:ext cx="1" cy="67075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2" name="Line"/>
          <p:cNvSpPr/>
          <p:nvPr/>
        </p:nvSpPr>
        <p:spPr>
          <a:xfrm>
            <a:off x="12230186" y="4940371"/>
            <a:ext cx="4651091" cy="705694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3" name="Line"/>
          <p:cNvSpPr/>
          <p:nvPr/>
        </p:nvSpPr>
        <p:spPr>
          <a:xfrm>
            <a:off x="6483169" y="8542606"/>
            <a:ext cx="6204105" cy="167591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4" name="Line"/>
          <p:cNvSpPr/>
          <p:nvPr/>
        </p:nvSpPr>
        <p:spPr>
          <a:xfrm flipH="1">
            <a:off x="5828045" y="10487917"/>
            <a:ext cx="7650619" cy="19112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5" name="Line"/>
          <p:cNvSpPr/>
          <p:nvPr/>
        </p:nvSpPr>
        <p:spPr>
          <a:xfrm flipH="1" flipV="1">
            <a:off x="3808252" y="5105176"/>
            <a:ext cx="986271" cy="671157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6" name="Line"/>
          <p:cNvSpPr/>
          <p:nvPr/>
        </p:nvSpPr>
        <p:spPr>
          <a:xfrm>
            <a:off x="4420191" y="5474339"/>
            <a:ext cx="2180970" cy="3364862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7" name="Line"/>
          <p:cNvSpPr/>
          <p:nvPr/>
        </p:nvSpPr>
        <p:spPr>
          <a:xfrm>
            <a:off x="7330505" y="8440326"/>
            <a:ext cx="2551214" cy="133914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8" name="Line"/>
          <p:cNvSpPr/>
          <p:nvPr/>
        </p:nvSpPr>
        <p:spPr>
          <a:xfrm flipH="1">
            <a:off x="10198514" y="5226922"/>
            <a:ext cx="9579334" cy="3273130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9" name="Line"/>
          <p:cNvSpPr/>
          <p:nvPr/>
        </p:nvSpPr>
        <p:spPr>
          <a:xfrm flipH="1" flipV="1">
            <a:off x="12405494" y="4876800"/>
            <a:ext cx="727596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0" name="Line"/>
          <p:cNvSpPr/>
          <p:nvPr/>
        </p:nvSpPr>
        <p:spPr>
          <a:xfrm flipH="1" flipV="1">
            <a:off x="3415612" y="4902200"/>
            <a:ext cx="790133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1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812" name="6"/>
          <p:cNvSpPr/>
          <p:nvPr/>
        </p:nvSpPr>
        <p:spPr>
          <a:xfrm>
            <a:off x="2921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13" name="5"/>
          <p:cNvSpPr/>
          <p:nvPr/>
        </p:nvSpPr>
        <p:spPr>
          <a:xfrm>
            <a:off x="11303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4" name="4"/>
          <p:cNvSpPr/>
          <p:nvPr/>
        </p:nvSpPr>
        <p:spPr>
          <a:xfrm>
            <a:off x="19685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15" name="8"/>
          <p:cNvSpPr/>
          <p:nvPr/>
        </p:nvSpPr>
        <p:spPr>
          <a:xfrm>
            <a:off x="9321800" y="7569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16" name="7"/>
          <p:cNvSpPr/>
          <p:nvPr/>
        </p:nvSpPr>
        <p:spPr>
          <a:xfrm>
            <a:off x="5511800" y="7569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17" name="3"/>
          <p:cNvSpPr/>
          <p:nvPr/>
        </p:nvSpPr>
        <p:spPr>
          <a:xfrm>
            <a:off x="12598400" y="9601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8" name="2"/>
          <p:cNvSpPr/>
          <p:nvPr/>
        </p:nvSpPr>
        <p:spPr>
          <a:xfrm>
            <a:off x="4064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9" name="1"/>
          <p:cNvSpPr/>
          <p:nvPr/>
        </p:nvSpPr>
        <p:spPr>
          <a:xfrm>
            <a:off x="163322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20" name="0"/>
          <p:cNvSpPr/>
          <p:nvPr/>
        </p:nvSpPr>
        <p:spPr>
          <a:xfrm>
            <a:off x="19685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21" name="9"/>
          <p:cNvSpPr/>
          <p:nvPr/>
        </p:nvSpPr>
        <p:spPr>
          <a:xfrm>
            <a:off x="9321800" y="534035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91. Decode Way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91. Decode Ways</a:t>
            </a:r>
          </a:p>
        </p:txBody>
      </p:sp>
      <p:sp>
        <p:nvSpPr>
          <p:cNvPr id="824" name="一个字符串，包含A-Z的字母。每一个字符可以和1-26的数字对应，如A-&gt;1；B-&gt;2；…；Z-&gt;26 …给出一个数字字符串，问我们有多少种方法可以解析这个数字字符串？…"/>
          <p:cNvSpPr txBox="1"/>
          <p:nvPr/>
        </p:nvSpPr>
        <p:spPr>
          <a:xfrm>
            <a:off x="1653281" y="5903917"/>
            <a:ext cx="21471932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一个字符串，包含A-Z的字母。每一个字符可以和1-26的数字对应，如A-&gt;1；B-&gt;2；…；Z-&gt;26 …给出一个数字字符串，问我们有多少种方法可以解析这个数字字符串？</a:t>
            </a:r>
          </a:p>
          <a:p>
            <a:pPr marL="879230" indent="-879230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如给定12，我们可以将它解析成AB(1,2)或者L（12）</a:t>
            </a:r>
          </a:p>
          <a:p>
            <a:pPr marL="879230" indent="-879230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最终返回2</a:t>
            </a:r>
          </a:p>
        </p:txBody>
      </p:sp>
      <p:pic>
        <p:nvPicPr>
          <p:cNvPr id="82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5431" y="3968750"/>
            <a:ext cx="6172201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4038" y="3830715"/>
            <a:ext cx="6688362" cy="158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7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2671" y="3810930"/>
            <a:ext cx="4320969" cy="1623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6697665" y="4502014"/>
            <a:ext cx="12270020" cy="2508386"/>
            <a:chOff x="0" y="0"/>
            <a:chExt cx="12270018" cy="2508385"/>
          </a:xfrm>
        </p:grpSpPr>
        <p:sp>
          <p:nvSpPr>
            <p:cNvPr id="132" name="Line"/>
            <p:cNvSpPr/>
            <p:nvPr/>
          </p:nvSpPr>
          <p:spPr>
            <a:xfrm flipH="1" flipV="1">
              <a:off x="6346684" y="-1"/>
              <a:ext cx="5244448" cy="16795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3" name="Line"/>
            <p:cNvSpPr/>
            <p:nvPr/>
          </p:nvSpPr>
          <p:spPr>
            <a:xfrm flipV="1">
              <a:off x="855566" y="304"/>
              <a:ext cx="5364118" cy="14996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4" name="4"/>
            <p:cNvSpPr/>
            <p:nvPr/>
          </p:nvSpPr>
          <p:spPr>
            <a:xfrm>
              <a:off x="0" y="78743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5" name="3"/>
            <p:cNvSpPr/>
            <p:nvPr/>
          </p:nvSpPr>
          <p:spPr>
            <a:xfrm>
              <a:off x="10746018" y="9843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7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38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62. Uniqu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62. Unique Paths</a:t>
            </a:r>
          </a:p>
        </p:txBody>
      </p:sp>
      <p:sp>
        <p:nvSpPr>
          <p:cNvPr id="830" name="有一个机器人，从一个m*n的矩阵的左上角出发，要达到这个矩阵的右下角。机器人每次只能向右或者向下行进。问一共有多少种不同的路径？"/>
          <p:cNvSpPr txBox="1"/>
          <p:nvPr/>
        </p:nvSpPr>
        <p:spPr>
          <a:xfrm>
            <a:off x="1119881" y="5675317"/>
            <a:ext cx="11025091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有一个机器人，从一个m*n的矩阵的左上角出发，要达到这个矩阵的右下角。机器人每次只能向右或者向下行进。问一共有多少种不同的路径？</a:t>
            </a:r>
          </a:p>
        </p:txBody>
      </p:sp>
      <p:pic>
        <p:nvPicPr>
          <p:cNvPr id="831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401" y="3973214"/>
            <a:ext cx="6234158" cy="1299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2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25400" y="5631410"/>
            <a:ext cx="11025090" cy="5043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0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63. Unique Paths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63. Unique Paths II</a:t>
            </a:r>
          </a:p>
        </p:txBody>
      </p:sp>
      <p:sp>
        <p:nvSpPr>
          <p:cNvPr id="835" name="有一个机器人，从一个m*n的矩阵的左上角出发，矩阵中存在一些格子里有障碍物。现在机器人要达到这个矩阵的右下角。机器人每次只能向右或者向下行进。问一共有多少种不同的路径？"/>
          <p:cNvSpPr txBox="1"/>
          <p:nvPr/>
        </p:nvSpPr>
        <p:spPr>
          <a:xfrm>
            <a:off x="1145281" y="5421317"/>
            <a:ext cx="13254238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有一个机器人，从一个m*n的矩阵的左上角出发，矩阵中存在一些格子里有障碍物。现在机器人要达到这个矩阵的右下角。机器人每次只能向右或者向下行进。问一共有多少种不同的路径？</a:t>
            </a:r>
          </a:p>
        </p:txBody>
      </p:sp>
      <p:pic>
        <p:nvPicPr>
          <p:cNvPr id="836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401" y="3973214"/>
            <a:ext cx="6234158" cy="1299173"/>
          </a:xfrm>
          <a:prstGeom prst="rect">
            <a:avLst/>
          </a:prstGeom>
          <a:ln w="12700">
            <a:miter lim="400000"/>
          </a:ln>
        </p:spPr>
      </p:pic>
      <p:sp>
        <p:nvSpPr>
          <p:cNvPr id="837" name="[…"/>
          <p:cNvSpPr txBox="1"/>
          <p:nvPr/>
        </p:nvSpPr>
        <p:spPr>
          <a:xfrm>
            <a:off x="16690621" y="5613400"/>
            <a:ext cx="6934337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[0,0,0],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[0,1,0],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[0,0,0]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答案为2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7" grpId="2"/>
      <p:bldP build="whole" bldLvl="1" animBg="1" rev="0" advAuto="0" spid="835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状态的定义 和 状态的转移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状态的定义 和 状态的转移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42" name="如 [ 3, 4, 1, 2 ]，则返回6 [ 3, (4), 1, (2) ]…"/>
          <p:cNvSpPr txBox="1"/>
          <p:nvPr/>
        </p:nvSpPr>
        <p:spPr>
          <a:xfrm>
            <a:off x="949225" y="10129028"/>
            <a:ext cx="22485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[ 3, 4, 1, 2 ]，则返回6 [ 3, (4), 1, (2) 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[ 4, 3, 1, 2 ]，则返回6 [ (4), 3, 1, (2) ]</a:t>
            </a:r>
          </a:p>
        </p:txBody>
      </p:sp>
      <p:sp>
        <p:nvSpPr>
          <p:cNvPr id="843" name="你是一个专业的小偷，打算洗劫一条街的所有房子。每一个房子里都有不同价值的宝物，但是，如果你选择偷窃连续的两栋房子，就会触发报警系统。编程求出你最多可以偷窃价值多少的宝物？"/>
          <p:cNvSpPr txBox="1"/>
          <p:nvPr/>
        </p:nvSpPr>
        <p:spPr>
          <a:xfrm>
            <a:off x="949226" y="52829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你是一个专业的小偷，打算洗劫一条街的所有房子。每一个房子里都有不同价值的宝物，但是，如果你选择偷窃连续的两栋房子，就会触发报警系统。编程求出你最多可以偷窃价值多少的宝物？</a:t>
            </a:r>
          </a:p>
        </p:txBody>
      </p:sp>
      <p:pic>
        <p:nvPicPr>
          <p:cNvPr id="84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693" y="3341937"/>
            <a:ext cx="6038045" cy="1463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2957" y="3176706"/>
            <a:ext cx="3605732" cy="2028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2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48" name="暴力解法：检查所有房子的组合，对每一个组合，检查是否有相邻的房子，如果没有，记录其价值。找最大值。O((2^n)*n)"/>
          <p:cNvSpPr txBox="1"/>
          <p:nvPr/>
        </p:nvSpPr>
        <p:spPr>
          <a:xfrm>
            <a:off x="949225" y="10535428"/>
            <a:ext cx="22485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暴力解法：检查所有房子的组合，对每一个组合，检查是否有相邻的房子，如果没有，记录其价值。找最大值。O((2^n)*n)</a:t>
            </a:r>
          </a:p>
        </p:txBody>
      </p:sp>
      <p:sp>
        <p:nvSpPr>
          <p:cNvPr id="849" name="你是一个专业的小偷，打算洗劫一条街的所有房子。每一个房子里都有不同价值的宝物，但是，如果你选择偷窃连续的两栋房子，就会触发报警系统。编程求出你最多可以偷窃价值多少的宝物？"/>
          <p:cNvSpPr txBox="1"/>
          <p:nvPr/>
        </p:nvSpPr>
        <p:spPr>
          <a:xfrm>
            <a:off x="949226" y="52829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你是一个专业的小偷，打算洗劫一条街的所有房子。每一个房子里都有不同价值的宝物，但是，如果你选择偷窃连续的两栋房子，就会触发报警系统。编程求出你最多可以偷窃价值多少的宝物？</a:t>
            </a:r>
          </a:p>
        </p:txBody>
      </p:sp>
      <p:pic>
        <p:nvPicPr>
          <p:cNvPr id="85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693" y="3341937"/>
            <a:ext cx="6038045" cy="1463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2957" y="3176706"/>
            <a:ext cx="3605732" cy="2028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roup"/>
          <p:cNvGrpSpPr/>
          <p:nvPr/>
        </p:nvGrpSpPr>
        <p:grpSpPr>
          <a:xfrm>
            <a:off x="3065173" y="5518878"/>
            <a:ext cx="18085262" cy="3018810"/>
            <a:chOff x="0" y="0"/>
            <a:chExt cx="18085260" cy="3018809"/>
          </a:xfrm>
        </p:grpSpPr>
        <p:sp>
          <p:nvSpPr>
            <p:cNvPr id="853" name="Line"/>
            <p:cNvSpPr/>
            <p:nvPr/>
          </p:nvSpPr>
          <p:spPr>
            <a:xfrm flipV="1">
              <a:off x="9519932" y="0"/>
              <a:ext cx="1" cy="247622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54" name="Line"/>
            <p:cNvSpPr/>
            <p:nvPr/>
          </p:nvSpPr>
          <p:spPr>
            <a:xfrm flipH="1" flipV="1">
              <a:off x="10414831" y="104378"/>
              <a:ext cx="7369987" cy="192444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55" name="Line"/>
            <p:cNvSpPr/>
            <p:nvPr/>
          </p:nvSpPr>
          <p:spPr>
            <a:xfrm flipV="1">
              <a:off x="2029423" y="88795"/>
              <a:ext cx="6716404" cy="19556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56" name="偷取0"/>
            <p:cNvSpPr txBox="1"/>
            <p:nvPr/>
          </p:nvSpPr>
          <p:spPr>
            <a:xfrm>
              <a:off x="2562172" y="399444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偷取0</a:t>
              </a:r>
            </a:p>
          </p:txBody>
        </p:sp>
        <p:sp>
          <p:nvSpPr>
            <p:cNvPr id="857" name="偷取n-1"/>
            <p:cNvSpPr txBox="1"/>
            <p:nvPr/>
          </p:nvSpPr>
          <p:spPr>
            <a:xfrm>
              <a:off x="13585772" y="399444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偷取n-1</a:t>
              </a:r>
            </a:p>
          </p:txBody>
        </p:sp>
        <p:sp>
          <p:nvSpPr>
            <p:cNvPr id="858" name="考虑[2…n-1]"/>
            <p:cNvSpPr/>
            <p:nvPr/>
          </p:nvSpPr>
          <p:spPr>
            <a:xfrm>
              <a:off x="0" y="1733193"/>
              <a:ext cx="3520369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考虑[2…n-1]</a:t>
              </a:r>
            </a:p>
          </p:txBody>
        </p:sp>
        <p:sp>
          <p:nvSpPr>
            <p:cNvPr id="859" name="考虑[]"/>
            <p:cNvSpPr/>
            <p:nvPr/>
          </p:nvSpPr>
          <p:spPr>
            <a:xfrm>
              <a:off x="15879743" y="1733193"/>
              <a:ext cx="2205518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考虑[]</a:t>
              </a:r>
            </a:p>
          </p:txBody>
        </p:sp>
        <p:sp>
          <p:nvSpPr>
            <p:cNvPr id="860" name="偷取1"/>
            <p:cNvSpPr txBox="1"/>
            <p:nvPr/>
          </p:nvSpPr>
          <p:spPr>
            <a:xfrm>
              <a:off x="6988503" y="63246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偷取1</a:t>
              </a:r>
            </a:p>
          </p:txBody>
        </p:sp>
        <p:sp>
          <p:nvSpPr>
            <p:cNvPr id="861" name="考虑[3…n-1]"/>
            <p:cNvSpPr/>
            <p:nvPr/>
          </p:nvSpPr>
          <p:spPr>
            <a:xfrm>
              <a:off x="7901689" y="1748809"/>
              <a:ext cx="3110906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考虑[3…n-1]</a:t>
              </a:r>
            </a:p>
          </p:txBody>
        </p:sp>
        <p:sp>
          <p:nvSpPr>
            <p:cNvPr id="862" name="……"/>
            <p:cNvSpPr txBox="1"/>
            <p:nvPr/>
          </p:nvSpPr>
          <p:spPr>
            <a:xfrm>
              <a:off x="11835781" y="2120760"/>
              <a:ext cx="2480172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……</a:t>
              </a:r>
            </a:p>
          </p:txBody>
        </p:sp>
      </p:grpSp>
      <p:sp>
        <p:nvSpPr>
          <p:cNvPr id="864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65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3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68" name="Line"/>
          <p:cNvSpPr/>
          <p:nvPr/>
        </p:nvSpPr>
        <p:spPr>
          <a:xfrm flipV="1">
            <a:off x="4825358" y="8258696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9" name="偷取3"/>
          <p:cNvSpPr txBox="1"/>
          <p:nvPr/>
        </p:nvSpPr>
        <p:spPr>
          <a:xfrm>
            <a:off x="3434212" y="88125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12585105" y="5518878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1" name="Line"/>
          <p:cNvSpPr/>
          <p:nvPr/>
        </p:nvSpPr>
        <p:spPr>
          <a:xfrm flipH="1" flipV="1">
            <a:off x="5561796" y="8284096"/>
            <a:ext cx="1900584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2" name="Line"/>
          <p:cNvSpPr/>
          <p:nvPr/>
        </p:nvSpPr>
        <p:spPr>
          <a:xfrm flipV="1">
            <a:off x="2305961" y="8268512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3" name="考虑[4…n-1]"/>
          <p:cNvSpPr/>
          <p:nvPr/>
        </p:nvSpPr>
        <p:spPr>
          <a:xfrm>
            <a:off x="481847" y="9884588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考虑[4…n-1]</a:t>
            </a:r>
          </a:p>
        </p:txBody>
      </p:sp>
      <p:sp>
        <p:nvSpPr>
          <p:cNvPr id="874" name="偷取2"/>
          <p:cNvSpPr txBox="1"/>
          <p:nvPr/>
        </p:nvSpPr>
        <p:spPr>
          <a:xfrm>
            <a:off x="706420" y="8796929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偷取2</a:t>
            </a:r>
          </a:p>
        </p:txBody>
      </p:sp>
      <p:sp>
        <p:nvSpPr>
          <p:cNvPr id="875" name="……"/>
          <p:cNvSpPr txBox="1"/>
          <p:nvPr/>
        </p:nvSpPr>
        <p:spPr>
          <a:xfrm>
            <a:off x="5961662" y="10189388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876" name="Line"/>
          <p:cNvSpPr/>
          <p:nvPr/>
        </p:nvSpPr>
        <p:spPr>
          <a:xfrm flipH="1" flipV="1">
            <a:off x="13480005" y="5623256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7" name="Line"/>
          <p:cNvSpPr/>
          <p:nvPr/>
        </p:nvSpPr>
        <p:spPr>
          <a:xfrm flipV="1">
            <a:off x="5094597" y="5607673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8" name="偷取0"/>
          <p:cNvSpPr txBox="1"/>
          <p:nvPr/>
        </p:nvSpPr>
        <p:spPr>
          <a:xfrm>
            <a:off x="56273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偷取0</a:t>
            </a:r>
          </a:p>
        </p:txBody>
      </p:sp>
      <p:sp>
        <p:nvSpPr>
          <p:cNvPr id="879" name="偷取n-1"/>
          <p:cNvSpPr txBox="1"/>
          <p:nvPr/>
        </p:nvSpPr>
        <p:spPr>
          <a:xfrm>
            <a:off x="166509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偷取n-1</a:t>
            </a:r>
          </a:p>
        </p:txBody>
      </p:sp>
      <p:sp>
        <p:nvSpPr>
          <p:cNvPr id="880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  <p:sp>
        <p:nvSpPr>
          <p:cNvPr id="881" name="考虑[2…n-1]"/>
          <p:cNvSpPr/>
          <p:nvPr/>
        </p:nvSpPr>
        <p:spPr>
          <a:xfrm>
            <a:off x="3065173" y="7252071"/>
            <a:ext cx="352037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考虑[2…n-1]</a:t>
            </a:r>
          </a:p>
        </p:txBody>
      </p:sp>
      <p:sp>
        <p:nvSpPr>
          <p:cNvPr id="882" name="考虑[]"/>
          <p:cNvSpPr/>
          <p:nvPr/>
        </p:nvSpPr>
        <p:spPr>
          <a:xfrm>
            <a:off x="18944918" y="7252071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考虑[]</a:t>
            </a:r>
          </a:p>
        </p:txBody>
      </p:sp>
      <p:sp>
        <p:nvSpPr>
          <p:cNvPr id="883" name="偷取1"/>
          <p:cNvSpPr txBox="1"/>
          <p:nvPr/>
        </p:nvSpPr>
        <p:spPr>
          <a:xfrm>
            <a:off x="10053677" y="615134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偷取1</a:t>
            </a:r>
          </a:p>
        </p:txBody>
      </p:sp>
      <p:sp>
        <p:nvSpPr>
          <p:cNvPr id="884" name="考虑[5…n-1]"/>
          <p:cNvSpPr/>
          <p:nvPr/>
        </p:nvSpPr>
        <p:spPr>
          <a:xfrm>
            <a:off x="3668598" y="9875504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885" name="考虑[3…n-1]"/>
          <p:cNvSpPr/>
          <p:nvPr/>
        </p:nvSpPr>
        <p:spPr>
          <a:xfrm>
            <a:off x="10966863" y="7267687"/>
            <a:ext cx="31109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考虑[3…n-1]</a:t>
            </a:r>
          </a:p>
        </p:txBody>
      </p:sp>
      <p:sp>
        <p:nvSpPr>
          <p:cNvPr id="886" name="……"/>
          <p:cNvSpPr txBox="1"/>
          <p:nvPr/>
        </p:nvSpPr>
        <p:spPr>
          <a:xfrm>
            <a:off x="14900955" y="7639638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89" name="Line"/>
          <p:cNvSpPr/>
          <p:nvPr/>
        </p:nvSpPr>
        <p:spPr>
          <a:xfrm flipV="1">
            <a:off x="4825358" y="8258696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0" name="偷取3"/>
          <p:cNvSpPr txBox="1"/>
          <p:nvPr/>
        </p:nvSpPr>
        <p:spPr>
          <a:xfrm>
            <a:off x="3434212" y="88125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891" name="Line"/>
          <p:cNvSpPr/>
          <p:nvPr/>
        </p:nvSpPr>
        <p:spPr>
          <a:xfrm flipV="1">
            <a:off x="12585105" y="5518878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2" name="Line"/>
          <p:cNvSpPr/>
          <p:nvPr/>
        </p:nvSpPr>
        <p:spPr>
          <a:xfrm flipH="1" flipV="1">
            <a:off x="5561796" y="8284096"/>
            <a:ext cx="1900584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3" name="Line"/>
          <p:cNvSpPr/>
          <p:nvPr/>
        </p:nvSpPr>
        <p:spPr>
          <a:xfrm flipV="1">
            <a:off x="2305961" y="8268512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4" name="考虑[4…n-1]"/>
          <p:cNvSpPr/>
          <p:nvPr/>
        </p:nvSpPr>
        <p:spPr>
          <a:xfrm>
            <a:off x="481847" y="9884588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考虑[4…n-1]</a:t>
            </a:r>
          </a:p>
        </p:txBody>
      </p:sp>
      <p:sp>
        <p:nvSpPr>
          <p:cNvPr id="895" name="偷取2"/>
          <p:cNvSpPr txBox="1"/>
          <p:nvPr/>
        </p:nvSpPr>
        <p:spPr>
          <a:xfrm>
            <a:off x="706420" y="8796929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偷取2</a:t>
            </a:r>
          </a:p>
        </p:txBody>
      </p:sp>
      <p:sp>
        <p:nvSpPr>
          <p:cNvPr id="896" name="……"/>
          <p:cNvSpPr txBox="1"/>
          <p:nvPr/>
        </p:nvSpPr>
        <p:spPr>
          <a:xfrm>
            <a:off x="5961662" y="10189388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897" name="Line"/>
          <p:cNvSpPr/>
          <p:nvPr/>
        </p:nvSpPr>
        <p:spPr>
          <a:xfrm flipH="1" flipV="1">
            <a:off x="13480005" y="5623256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8" name="Line"/>
          <p:cNvSpPr/>
          <p:nvPr/>
        </p:nvSpPr>
        <p:spPr>
          <a:xfrm flipV="1">
            <a:off x="5094597" y="5607673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9" name="偷取0"/>
          <p:cNvSpPr txBox="1"/>
          <p:nvPr/>
        </p:nvSpPr>
        <p:spPr>
          <a:xfrm>
            <a:off x="56273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偷取0</a:t>
            </a:r>
          </a:p>
        </p:txBody>
      </p:sp>
      <p:sp>
        <p:nvSpPr>
          <p:cNvPr id="900" name="偷取n-1"/>
          <p:cNvSpPr txBox="1"/>
          <p:nvPr/>
        </p:nvSpPr>
        <p:spPr>
          <a:xfrm>
            <a:off x="166509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偷取n-1</a:t>
            </a:r>
          </a:p>
        </p:txBody>
      </p:sp>
      <p:sp>
        <p:nvSpPr>
          <p:cNvPr id="901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  <p:sp>
        <p:nvSpPr>
          <p:cNvPr id="902" name="考虑[2…n-1]"/>
          <p:cNvSpPr/>
          <p:nvPr/>
        </p:nvSpPr>
        <p:spPr>
          <a:xfrm>
            <a:off x="3065173" y="7252071"/>
            <a:ext cx="352037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考虑[2…n-1]</a:t>
            </a:r>
          </a:p>
        </p:txBody>
      </p:sp>
      <p:sp>
        <p:nvSpPr>
          <p:cNvPr id="903" name="考虑[]"/>
          <p:cNvSpPr/>
          <p:nvPr/>
        </p:nvSpPr>
        <p:spPr>
          <a:xfrm>
            <a:off x="18944918" y="7252071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考虑[]</a:t>
            </a:r>
          </a:p>
        </p:txBody>
      </p:sp>
      <p:sp>
        <p:nvSpPr>
          <p:cNvPr id="904" name="偷取1"/>
          <p:cNvSpPr txBox="1"/>
          <p:nvPr/>
        </p:nvSpPr>
        <p:spPr>
          <a:xfrm>
            <a:off x="10053677" y="615134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偷取1</a:t>
            </a:r>
          </a:p>
        </p:txBody>
      </p:sp>
      <p:sp>
        <p:nvSpPr>
          <p:cNvPr id="905" name="考虑[5…n-1]"/>
          <p:cNvSpPr/>
          <p:nvPr/>
        </p:nvSpPr>
        <p:spPr>
          <a:xfrm>
            <a:off x="3668598" y="9875504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06" name="Line"/>
          <p:cNvSpPr/>
          <p:nvPr/>
        </p:nvSpPr>
        <p:spPr>
          <a:xfrm flipV="1">
            <a:off x="12576316" y="8274312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7" name="偷取4"/>
          <p:cNvSpPr txBox="1"/>
          <p:nvPr/>
        </p:nvSpPr>
        <p:spPr>
          <a:xfrm>
            <a:off x="11185170" y="88721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偷取4</a:t>
            </a:r>
          </a:p>
        </p:txBody>
      </p:sp>
      <p:sp>
        <p:nvSpPr>
          <p:cNvPr id="908" name="Line"/>
          <p:cNvSpPr/>
          <p:nvPr/>
        </p:nvSpPr>
        <p:spPr>
          <a:xfrm flipH="1" flipV="1">
            <a:off x="13231084" y="8299712"/>
            <a:ext cx="1926435" cy="19264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9" name="Line"/>
          <p:cNvSpPr/>
          <p:nvPr/>
        </p:nvSpPr>
        <p:spPr>
          <a:xfrm flipV="1">
            <a:off x="10056919" y="8284128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0" name="考虑[5…n-1]"/>
          <p:cNvSpPr/>
          <p:nvPr/>
        </p:nvSpPr>
        <p:spPr>
          <a:xfrm>
            <a:off x="8321011" y="9900204"/>
            <a:ext cx="3011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11" name="偷取3"/>
          <p:cNvSpPr txBox="1"/>
          <p:nvPr/>
        </p:nvSpPr>
        <p:spPr>
          <a:xfrm>
            <a:off x="8457379" y="8812545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912" name="……"/>
          <p:cNvSpPr txBox="1"/>
          <p:nvPr/>
        </p:nvSpPr>
        <p:spPr>
          <a:xfrm>
            <a:off x="13712620" y="10205004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913" name="考虑[6...n-1]"/>
          <p:cNvSpPr/>
          <p:nvPr/>
        </p:nvSpPr>
        <p:spPr>
          <a:xfrm>
            <a:off x="11419557" y="9891121"/>
            <a:ext cx="3011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考虑[6...n-1]</a:t>
            </a:r>
          </a:p>
        </p:txBody>
      </p:sp>
      <p:sp>
        <p:nvSpPr>
          <p:cNvPr id="914" name="考虑[3…n-1]"/>
          <p:cNvSpPr/>
          <p:nvPr/>
        </p:nvSpPr>
        <p:spPr>
          <a:xfrm>
            <a:off x="10966863" y="7267687"/>
            <a:ext cx="31109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考虑[3…n-1]</a:t>
            </a:r>
          </a:p>
        </p:txBody>
      </p:sp>
      <p:sp>
        <p:nvSpPr>
          <p:cNvPr id="915" name="……"/>
          <p:cNvSpPr txBox="1"/>
          <p:nvPr/>
        </p:nvSpPr>
        <p:spPr>
          <a:xfrm>
            <a:off x="14900955" y="7639638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918" name="Line"/>
          <p:cNvSpPr/>
          <p:nvPr/>
        </p:nvSpPr>
        <p:spPr>
          <a:xfrm flipV="1">
            <a:off x="4825358" y="8258696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9" name="偷取3"/>
          <p:cNvSpPr txBox="1"/>
          <p:nvPr/>
        </p:nvSpPr>
        <p:spPr>
          <a:xfrm>
            <a:off x="3434212" y="88125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920" name="Line"/>
          <p:cNvSpPr/>
          <p:nvPr/>
        </p:nvSpPr>
        <p:spPr>
          <a:xfrm flipV="1">
            <a:off x="12585105" y="5518878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1" name="Line"/>
          <p:cNvSpPr/>
          <p:nvPr/>
        </p:nvSpPr>
        <p:spPr>
          <a:xfrm flipH="1" flipV="1">
            <a:off x="5561796" y="8284096"/>
            <a:ext cx="1900584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2" name="Line"/>
          <p:cNvSpPr/>
          <p:nvPr/>
        </p:nvSpPr>
        <p:spPr>
          <a:xfrm flipV="1">
            <a:off x="2305961" y="8268512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3" name="考虑[4…n-1]"/>
          <p:cNvSpPr/>
          <p:nvPr/>
        </p:nvSpPr>
        <p:spPr>
          <a:xfrm>
            <a:off x="481847" y="9884588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考虑[4…n-1]</a:t>
            </a:r>
          </a:p>
        </p:txBody>
      </p:sp>
      <p:sp>
        <p:nvSpPr>
          <p:cNvPr id="924" name="偷取2"/>
          <p:cNvSpPr txBox="1"/>
          <p:nvPr/>
        </p:nvSpPr>
        <p:spPr>
          <a:xfrm>
            <a:off x="706420" y="8796929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偷取2</a:t>
            </a:r>
          </a:p>
        </p:txBody>
      </p:sp>
      <p:sp>
        <p:nvSpPr>
          <p:cNvPr id="925" name="……"/>
          <p:cNvSpPr txBox="1"/>
          <p:nvPr/>
        </p:nvSpPr>
        <p:spPr>
          <a:xfrm>
            <a:off x="5961662" y="10189388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926" name="Line"/>
          <p:cNvSpPr/>
          <p:nvPr/>
        </p:nvSpPr>
        <p:spPr>
          <a:xfrm flipH="1" flipV="1">
            <a:off x="13480005" y="5623256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7" name="Line"/>
          <p:cNvSpPr/>
          <p:nvPr/>
        </p:nvSpPr>
        <p:spPr>
          <a:xfrm flipV="1">
            <a:off x="5094597" y="5607673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8" name="偷取0"/>
          <p:cNvSpPr txBox="1"/>
          <p:nvPr/>
        </p:nvSpPr>
        <p:spPr>
          <a:xfrm>
            <a:off x="56273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偷取0</a:t>
            </a:r>
          </a:p>
        </p:txBody>
      </p:sp>
      <p:sp>
        <p:nvSpPr>
          <p:cNvPr id="929" name="偷取n-1"/>
          <p:cNvSpPr txBox="1"/>
          <p:nvPr/>
        </p:nvSpPr>
        <p:spPr>
          <a:xfrm>
            <a:off x="166509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偷取n-1</a:t>
            </a:r>
          </a:p>
        </p:txBody>
      </p:sp>
      <p:sp>
        <p:nvSpPr>
          <p:cNvPr id="930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  <p:sp>
        <p:nvSpPr>
          <p:cNvPr id="931" name="考虑[2…n-1]"/>
          <p:cNvSpPr/>
          <p:nvPr/>
        </p:nvSpPr>
        <p:spPr>
          <a:xfrm>
            <a:off x="3065173" y="7252071"/>
            <a:ext cx="352037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考虑[2…n-1]</a:t>
            </a:r>
          </a:p>
        </p:txBody>
      </p:sp>
      <p:sp>
        <p:nvSpPr>
          <p:cNvPr id="932" name="考虑[]"/>
          <p:cNvSpPr/>
          <p:nvPr/>
        </p:nvSpPr>
        <p:spPr>
          <a:xfrm>
            <a:off x="18944918" y="7252071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考虑[]</a:t>
            </a:r>
          </a:p>
        </p:txBody>
      </p:sp>
      <p:sp>
        <p:nvSpPr>
          <p:cNvPr id="933" name="偷取1"/>
          <p:cNvSpPr txBox="1"/>
          <p:nvPr/>
        </p:nvSpPr>
        <p:spPr>
          <a:xfrm>
            <a:off x="10053677" y="615134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偷取1</a:t>
            </a:r>
          </a:p>
        </p:txBody>
      </p:sp>
      <p:sp>
        <p:nvSpPr>
          <p:cNvPr id="934" name="考虑[5…n-1]"/>
          <p:cNvSpPr/>
          <p:nvPr/>
        </p:nvSpPr>
        <p:spPr>
          <a:xfrm>
            <a:off x="3668598" y="9875504"/>
            <a:ext cx="309920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35" name="Line"/>
          <p:cNvSpPr/>
          <p:nvPr/>
        </p:nvSpPr>
        <p:spPr>
          <a:xfrm flipV="1">
            <a:off x="12576316" y="8274312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6" name="偷取4"/>
          <p:cNvSpPr txBox="1"/>
          <p:nvPr/>
        </p:nvSpPr>
        <p:spPr>
          <a:xfrm>
            <a:off x="11185170" y="88721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偷取4</a:t>
            </a:r>
          </a:p>
        </p:txBody>
      </p:sp>
      <p:sp>
        <p:nvSpPr>
          <p:cNvPr id="937" name="Line"/>
          <p:cNvSpPr/>
          <p:nvPr/>
        </p:nvSpPr>
        <p:spPr>
          <a:xfrm flipH="1" flipV="1">
            <a:off x="13231084" y="8299712"/>
            <a:ext cx="1926435" cy="19264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8" name="Line"/>
          <p:cNvSpPr/>
          <p:nvPr/>
        </p:nvSpPr>
        <p:spPr>
          <a:xfrm flipV="1">
            <a:off x="10056919" y="8284128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9" name="考虑[5…n-1]"/>
          <p:cNvSpPr/>
          <p:nvPr/>
        </p:nvSpPr>
        <p:spPr>
          <a:xfrm>
            <a:off x="8321011" y="9900204"/>
            <a:ext cx="3011000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40" name="偷取3"/>
          <p:cNvSpPr txBox="1"/>
          <p:nvPr/>
        </p:nvSpPr>
        <p:spPr>
          <a:xfrm>
            <a:off x="8457379" y="8812545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941" name="……"/>
          <p:cNvSpPr txBox="1"/>
          <p:nvPr/>
        </p:nvSpPr>
        <p:spPr>
          <a:xfrm>
            <a:off x="13712620" y="10205004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942" name="考虑[6...n-1]"/>
          <p:cNvSpPr/>
          <p:nvPr/>
        </p:nvSpPr>
        <p:spPr>
          <a:xfrm>
            <a:off x="11419557" y="9891121"/>
            <a:ext cx="3011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考虑[6...n-1]</a:t>
            </a:r>
          </a:p>
        </p:txBody>
      </p:sp>
      <p:sp>
        <p:nvSpPr>
          <p:cNvPr id="943" name="考虑[3…n-1]"/>
          <p:cNvSpPr/>
          <p:nvPr/>
        </p:nvSpPr>
        <p:spPr>
          <a:xfrm>
            <a:off x="10966863" y="7267687"/>
            <a:ext cx="31109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考虑[3…n-1]</a:t>
            </a:r>
          </a:p>
        </p:txBody>
      </p:sp>
      <p:sp>
        <p:nvSpPr>
          <p:cNvPr id="944" name="……"/>
          <p:cNvSpPr txBox="1"/>
          <p:nvPr/>
        </p:nvSpPr>
        <p:spPr>
          <a:xfrm>
            <a:off x="14900955" y="7639638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947" name="注意其中对状态的定义：…"/>
          <p:cNvSpPr txBox="1"/>
          <p:nvPr/>
        </p:nvSpPr>
        <p:spPr>
          <a:xfrm>
            <a:off x="1000026" y="3949467"/>
            <a:ext cx="223839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注意其中对</a:t>
            </a:r>
            <a:r>
              <a:rPr>
                <a:solidFill>
                  <a:srgbClr val="BA3027"/>
                </a:solidFill>
              </a:rPr>
              <a:t>状态</a:t>
            </a:r>
            <a:r>
              <a:t>的定义：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考虑</a:t>
            </a:r>
            <a:r>
              <a:t>偷取 [x…n-1] 范围里的房子 </a:t>
            </a:r>
            <a:r>
              <a:rPr>
                <a:solidFill>
                  <a:srgbClr val="BA3027"/>
                </a:solidFill>
              </a:rPr>
              <a:t>（函数的定义）</a:t>
            </a:r>
          </a:p>
        </p:txBody>
      </p:sp>
      <p:sp>
        <p:nvSpPr>
          <p:cNvPr id="948" name="根据对状态的定义，决定状态的转移：…"/>
          <p:cNvSpPr txBox="1"/>
          <p:nvPr/>
        </p:nvSpPr>
        <p:spPr>
          <a:xfrm>
            <a:off x="1000026" y="7991009"/>
            <a:ext cx="22383948" cy="414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根据对状态的定义，决定</a:t>
            </a:r>
            <a:r>
              <a:rPr>
                <a:solidFill>
                  <a:srgbClr val="BA3027"/>
                </a:solidFill>
              </a:rPr>
              <a:t>状态的转移</a:t>
            </a:r>
            <a:r>
              <a:t>：</a:t>
            </a:r>
          </a:p>
          <a:p>
            <a: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f(0) = max{ v(0) + f(2) , v(1) + f(3) , v(2) + f(4) , … , </a:t>
            </a:r>
          </a:p>
          <a:p>
            <a:pPr algn="l">
              <a:lnSpc>
                <a:spcPct val="150000"/>
              </a:lnSpc>
              <a:defRPr sz="6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12121"/>
                </a:solidFill>
              </a:rPr>
              <a:t>                             v(n-3) + f(n-1) , v(n-2) , v(n-1) } </a:t>
            </a:r>
            <a:r>
              <a:t> (状态转移方程)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8" grpId="2"/>
      <p:bldP build="whole" bldLvl="1" animBg="1" rev="0" advAuto="0" spid="9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"/>
          <p:cNvGrpSpPr/>
          <p:nvPr/>
        </p:nvGrpSpPr>
        <p:grpSpPr>
          <a:xfrm>
            <a:off x="3560913" y="6078644"/>
            <a:ext cx="7436378" cy="2557356"/>
            <a:chOff x="0" y="0"/>
            <a:chExt cx="7436377" cy="2557355"/>
          </a:xfrm>
        </p:grpSpPr>
        <p:sp>
          <p:nvSpPr>
            <p:cNvPr id="140" name="Line"/>
            <p:cNvSpPr/>
            <p:nvPr/>
          </p:nvSpPr>
          <p:spPr>
            <a:xfrm flipH="1" flipV="1">
              <a:off x="4258072" y="185134"/>
              <a:ext cx="2377811" cy="11884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1" name="Line"/>
            <p:cNvSpPr/>
            <p:nvPr/>
          </p:nvSpPr>
          <p:spPr>
            <a:xfrm flipV="1">
              <a:off x="874608" y="-1"/>
              <a:ext cx="3018574" cy="15587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2" name="3"/>
            <p:cNvSpPr/>
            <p:nvPr/>
          </p:nvSpPr>
          <p:spPr>
            <a:xfrm>
              <a:off x="0" y="1033355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3" name="2"/>
            <p:cNvSpPr/>
            <p:nvPr/>
          </p:nvSpPr>
          <p:spPr>
            <a:xfrm>
              <a:off x="5912377" y="103335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5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46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8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9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0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实践：使用递归解决198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实践：使用递归解决198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实践：使用记忆化搜索解决198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实践：使用记忆化搜索解决198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实践：使用动态规划解决198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实践：使用动态规划解决198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时间复杂度分析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时间复杂度分析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959" name="改变对状态的定义：…"/>
          <p:cNvSpPr txBox="1"/>
          <p:nvPr/>
        </p:nvSpPr>
        <p:spPr>
          <a:xfrm>
            <a:off x="1000026" y="8851899"/>
            <a:ext cx="223839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改变对状态的定义：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考虑</a:t>
            </a:r>
            <a:r>
              <a:t>偷取 [0…x] 范围里的房子 （函数的定义）</a:t>
            </a:r>
          </a:p>
        </p:txBody>
      </p:sp>
      <p:sp>
        <p:nvSpPr>
          <p:cNvPr id="960" name="对状态的定义：…"/>
          <p:cNvSpPr txBox="1"/>
          <p:nvPr/>
        </p:nvSpPr>
        <p:spPr>
          <a:xfrm>
            <a:off x="1000026" y="4341812"/>
            <a:ext cx="223839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</a:t>
            </a:r>
            <a:r>
              <a:rPr>
                <a:solidFill>
                  <a:srgbClr val="BA3027"/>
                </a:solidFill>
              </a:rPr>
              <a:t>状态</a:t>
            </a:r>
            <a:r>
              <a:t>的定义：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考虑</a:t>
            </a:r>
            <a:r>
              <a:t>偷取 [x…n-1] 范围里的房子 </a:t>
            </a:r>
            <a:r>
              <a:rPr>
                <a:solidFill>
                  <a:srgbClr val="BA3027"/>
                </a:solidFill>
              </a:rPr>
              <a:t>（函数的定义）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9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练习：使用新的状态定义，完成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5739" defTabSz="742950">
              <a:defRPr sz="1008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练习：使用新的状态定义，完成问题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213. House Robber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213. House Robber II</a:t>
            </a:r>
          </a:p>
        </p:txBody>
      </p:sp>
      <p:sp>
        <p:nvSpPr>
          <p:cNvPr id="965" name="和 House Robber 一样，不过这次是在一个环形街道中。也就是说给定的数组中，最后一个元素和第一个元素为邻居。在不触碰警报的情况下，问能够窃取的财产的最大值是多少？"/>
          <p:cNvSpPr txBox="1"/>
          <p:nvPr/>
        </p:nvSpPr>
        <p:spPr>
          <a:xfrm>
            <a:off x="1233387" y="6213829"/>
            <a:ext cx="2191722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和 House Robber 一样，不过这次是在一个环形街道中。也就是说给定的数组中，最后一个元素和第一个元素为邻居。在不触碰警报的情况下，问能够窃取的财产的最大值是多少？</a:t>
            </a:r>
          </a:p>
        </p:txBody>
      </p:sp>
      <p:pic>
        <p:nvPicPr>
          <p:cNvPr id="96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831" y="3753027"/>
            <a:ext cx="6172201" cy="130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5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337. House Robber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337. House Robber III</a:t>
            </a:r>
          </a:p>
        </p:txBody>
      </p:sp>
      <p:sp>
        <p:nvSpPr>
          <p:cNvPr id="969" name="和 House Robber 一样，不过这次是在一个小区中，整个小区成二叉树的结构。在不触碰警报的情况下，问能够窃取的财产的最大值是多少？"/>
          <p:cNvSpPr txBox="1"/>
          <p:nvPr/>
        </p:nvSpPr>
        <p:spPr>
          <a:xfrm>
            <a:off x="1233387" y="6213829"/>
            <a:ext cx="2191722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和 House Robber 一样，不过这次是在一个小区中，整个小区成二叉树的结构。在不触碰警报的情况下，问能够窃取的财产的最大值是多少？</a:t>
            </a:r>
          </a:p>
        </p:txBody>
      </p:sp>
      <p:pic>
        <p:nvPicPr>
          <p:cNvPr id="97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77" y="3710781"/>
            <a:ext cx="5879524" cy="1392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9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337. House Robber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337. House Robber III</a:t>
            </a:r>
          </a:p>
        </p:txBody>
      </p:sp>
      <p:sp>
        <p:nvSpPr>
          <p:cNvPr id="973" name="3…"/>
          <p:cNvSpPr txBox="1"/>
          <p:nvPr/>
        </p:nvSpPr>
        <p:spPr>
          <a:xfrm>
            <a:off x="2691718" y="4800600"/>
            <a:ext cx="7749927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rgbClr val="BA302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/ \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2   3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  \   \ 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3027"/>
                </a:solidFill>
              </a:rPr>
              <a:t>3   1</a:t>
            </a:r>
            <a:endParaRPr>
              <a:solidFill>
                <a:srgbClr val="BA3027"/>
              </a:solidFill>
            </a:endParaR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最大值为 3+3+1 = 7</a:t>
            </a:r>
          </a:p>
        </p:txBody>
      </p:sp>
      <p:sp>
        <p:nvSpPr>
          <p:cNvPr id="974" name="3…"/>
          <p:cNvSpPr txBox="1"/>
          <p:nvPr/>
        </p:nvSpPr>
        <p:spPr>
          <a:xfrm>
            <a:off x="14859880" y="4800600"/>
            <a:ext cx="6832403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</a:t>
            </a:r>
          </a:p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 \</a:t>
            </a:r>
          </a:p>
          <a:p>
            <a:pPr>
              <a:defRPr b="1" sz="6000">
                <a:solidFill>
                  <a:srgbClr val="BA302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4   5</a:t>
            </a:r>
          </a:p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 \   \ </a:t>
            </a:r>
          </a:p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1   3   1</a:t>
            </a:r>
            <a:endParaRPr>
              <a:solidFill>
                <a:srgbClr val="BA3027"/>
              </a:solidFill>
            </a:endParaR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最大值为 4+5 = 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309. Best Time to Buy and Sell Stock with Cooldown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57734" defTabSz="569594">
              <a:defRPr sz="6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309. Best Time to Buy and Sell Stock with Cooldown</a:t>
            </a:r>
          </a:p>
        </p:txBody>
      </p:sp>
      <p:sp>
        <p:nvSpPr>
          <p:cNvPr id="977" name="给定一个数组，表示一支股票在每一天的价格。设计一个交易算法，在这些天进行自动交易，要求：每一天只能进行一次操作；在买完股票后，必须卖了股票，才能再次买入；每次卖了股票以后，在下一天是不能购买的。问如何交易，能让利润最大？…"/>
          <p:cNvSpPr txBox="1"/>
          <p:nvPr/>
        </p:nvSpPr>
        <p:spPr>
          <a:xfrm>
            <a:off x="1678681" y="5568949"/>
            <a:ext cx="21471932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数组，表示一支股票在每一天的价格。设计一个交易算法，在这些天进行自动交易，要求：每一天只能进行一次操作；在买完股票后，必须卖了股票，才能再次买入；每次卖了股票以后，在下一天是不能购买的。问如何交易，能让利润最大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prices =[1, 2, 3, 0, 2]；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最佳交易方式：[buy, sell, cooldown, buy, sell] ， 利润为3，算法返回3</a:t>
            </a:r>
          </a:p>
        </p:txBody>
      </p:sp>
      <p:pic>
        <p:nvPicPr>
          <p:cNvPr id="978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53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4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5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7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8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9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0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1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3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983" name="有一个背包，它的容量为C (Capacity)，。现在有n种不同的物品，编号为0...n-1，其中每一件物品的重量为w(i)，价值为v(i)。问可以向这个背包中盛放哪些物品，使得在不超过背包容量的基础上，物品的总价值最大。"/>
          <p:cNvSpPr txBox="1"/>
          <p:nvPr/>
        </p:nvSpPr>
        <p:spPr>
          <a:xfrm>
            <a:off x="1000026" y="3873500"/>
            <a:ext cx="22383948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有一个背包，它的容量为C (Capacity)，。现在有n种不同的物品，编号为0...n-1，其中每一件物品的重量为w(i)，价值为v(i)。问可以向这个背包中盛放哪些物品，使得在不超过背包容量的基础上，物品的总价值最大。</a:t>
            </a:r>
          </a:p>
        </p:txBody>
      </p:sp>
      <p:sp>
        <p:nvSpPr>
          <p:cNvPr id="984" name="暴力解法：每一件物品都可以放进背包，也可以不放进背包。O((2^n)*n)"/>
          <p:cNvSpPr txBox="1"/>
          <p:nvPr/>
        </p:nvSpPr>
        <p:spPr>
          <a:xfrm>
            <a:off x="873026" y="10391775"/>
            <a:ext cx="23034526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暴力解法：每一件物品都可以放进背包，也可以不放进背包。O((2^n)*n)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3" grpId="1"/>
      <p:bldP build="whole" bldLvl="1" animBg="1" rev="0" advAuto="0" spid="984" grpId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"/>
          <p:cNvGrpSpPr/>
          <p:nvPr/>
        </p:nvGrpSpPr>
        <p:grpSpPr>
          <a:xfrm>
            <a:off x="990600" y="11684000"/>
            <a:ext cx="18426708" cy="1168400"/>
            <a:chOff x="0" y="0"/>
            <a:chExt cx="18426707" cy="1168400"/>
          </a:xfrm>
        </p:grpSpPr>
        <p:sp>
          <p:nvSpPr>
            <p:cNvPr id="986" name="Rectangle"/>
            <p:cNvSpPr/>
            <p:nvPr/>
          </p:nvSpPr>
          <p:spPr>
            <a:xfrm>
              <a:off x="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7" name="Rectangle"/>
            <p:cNvSpPr/>
            <p:nvPr/>
          </p:nvSpPr>
          <p:spPr>
            <a:xfrm>
              <a:off x="3683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8" name="Rectangle"/>
            <p:cNvSpPr/>
            <p:nvPr/>
          </p:nvSpPr>
          <p:spPr>
            <a:xfrm>
              <a:off x="7366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9" name="Rectangle"/>
            <p:cNvSpPr/>
            <p:nvPr/>
          </p:nvSpPr>
          <p:spPr>
            <a:xfrm>
              <a:off x="11049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0" name="Rectangle"/>
            <p:cNvSpPr/>
            <p:nvPr/>
          </p:nvSpPr>
          <p:spPr>
            <a:xfrm>
              <a:off x="14732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9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993" name="贪心算法？ 优先放入平均价值最高的物品？"/>
          <p:cNvSpPr txBox="1"/>
          <p:nvPr/>
        </p:nvSpPr>
        <p:spPr>
          <a:xfrm>
            <a:off x="1000026" y="3708399"/>
            <a:ext cx="223839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贪心算法？ 优先放入平均价值最高的物品？</a:t>
            </a:r>
          </a:p>
        </p:txBody>
      </p:sp>
      <p:graphicFrame>
        <p:nvGraphicFramePr>
          <p:cNvPr id="994" name="Table"/>
          <p:cNvGraphicFramePr/>
          <p:nvPr/>
        </p:nvGraphicFramePr>
        <p:xfrm>
          <a:off x="949920" y="5984875"/>
          <a:ext cx="13533240" cy="5450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 / 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95" name="有一个容量为5的背包"/>
          <p:cNvSpPr txBox="1"/>
          <p:nvPr/>
        </p:nvSpPr>
        <p:spPr>
          <a:xfrm>
            <a:off x="15716747" y="7696199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996" name="6"/>
          <p:cNvSpPr/>
          <p:nvPr/>
        </p:nvSpPr>
        <p:spPr>
          <a:xfrm>
            <a:off x="1016000" y="11730136"/>
            <a:ext cx="3644702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97" name="10"/>
          <p:cNvSpPr/>
          <p:nvPr/>
        </p:nvSpPr>
        <p:spPr>
          <a:xfrm>
            <a:off x="4724400" y="11730136"/>
            <a:ext cx="7319963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998" name="6 + 10 = 16"/>
          <p:cNvSpPr txBox="1"/>
          <p:nvPr/>
        </p:nvSpPr>
        <p:spPr>
          <a:xfrm>
            <a:off x="19770627" y="11772899"/>
            <a:ext cx="42060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 + 10 = 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5" grpId="3"/>
      <p:bldP build="whole" bldLvl="1" animBg="1" rev="0" advAuto="0" spid="994" grpId="2"/>
      <p:bldP build="whole" bldLvl="1" animBg="1" rev="0" advAuto="0" spid="993" grpId="1"/>
      <p:bldP build="whole" bldLvl="1" animBg="1" rev="0" advAuto="0" spid="998" grpId="7"/>
      <p:bldP build="whole" bldLvl="1" animBg="1" rev="0" advAuto="0" spid="996" grpId="5"/>
      <p:bldP build="whole" bldLvl="1" animBg="1" rev="0" advAuto="0" spid="997" grpId="6"/>
      <p:bldP build="whole" bldLvl="1" animBg="1" rev="0" advAuto="0" spid="991" grpId="4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roup"/>
          <p:cNvGrpSpPr/>
          <p:nvPr/>
        </p:nvGrpSpPr>
        <p:grpSpPr>
          <a:xfrm>
            <a:off x="990600" y="11684000"/>
            <a:ext cx="18426708" cy="1168400"/>
            <a:chOff x="0" y="0"/>
            <a:chExt cx="18426707" cy="11684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1" name="Rectangle"/>
            <p:cNvSpPr/>
            <p:nvPr/>
          </p:nvSpPr>
          <p:spPr>
            <a:xfrm>
              <a:off x="3683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2" name="Rectangle"/>
            <p:cNvSpPr/>
            <p:nvPr/>
          </p:nvSpPr>
          <p:spPr>
            <a:xfrm>
              <a:off x="7366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3" name="Rectangle"/>
            <p:cNvSpPr/>
            <p:nvPr/>
          </p:nvSpPr>
          <p:spPr>
            <a:xfrm>
              <a:off x="11049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4" name="Rectangle"/>
            <p:cNvSpPr/>
            <p:nvPr/>
          </p:nvSpPr>
          <p:spPr>
            <a:xfrm>
              <a:off x="14732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0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007" name="贪心算法？ 优先放入平均价值最高的物品？"/>
          <p:cNvSpPr txBox="1"/>
          <p:nvPr/>
        </p:nvSpPr>
        <p:spPr>
          <a:xfrm>
            <a:off x="1000026" y="3708399"/>
            <a:ext cx="223839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贪心算法？ 优先放入平均价值最高的物品？</a:t>
            </a:r>
          </a:p>
        </p:txBody>
      </p:sp>
      <p:graphicFrame>
        <p:nvGraphicFramePr>
          <p:cNvPr id="1008" name="Table"/>
          <p:cNvGraphicFramePr/>
          <p:nvPr/>
        </p:nvGraphicFramePr>
        <p:xfrm>
          <a:off x="949920" y="5984875"/>
          <a:ext cx="13533240" cy="5450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 / 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09" name="有一个容量为5的背包"/>
          <p:cNvSpPr txBox="1"/>
          <p:nvPr/>
        </p:nvSpPr>
        <p:spPr>
          <a:xfrm>
            <a:off x="15716747" y="7696199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10" name="12"/>
          <p:cNvSpPr/>
          <p:nvPr/>
        </p:nvSpPr>
        <p:spPr>
          <a:xfrm>
            <a:off x="8381603" y="11730136"/>
            <a:ext cx="11031439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011" name="10"/>
          <p:cNvSpPr/>
          <p:nvPr/>
        </p:nvSpPr>
        <p:spPr>
          <a:xfrm>
            <a:off x="1041400" y="11730136"/>
            <a:ext cx="7319963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012" name="10 + 12 = 22"/>
          <p:cNvSpPr txBox="1"/>
          <p:nvPr/>
        </p:nvSpPr>
        <p:spPr>
          <a:xfrm>
            <a:off x="19770627" y="11772899"/>
            <a:ext cx="42060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 + 12 = 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1" grpId="1"/>
      <p:bldP build="whole" bldLvl="1" animBg="1" rev="0" advAuto="0" spid="1010" grpId="2"/>
      <p:bldP build="whole" bldLvl="1" animBg="1" rev="0" advAuto="0" spid="1012" grpId="3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015" name="F( n , C ) 考虑将n个物品放进容量为C的背包，使得价值最大"/>
          <p:cNvSpPr txBox="1"/>
          <p:nvPr/>
        </p:nvSpPr>
        <p:spPr>
          <a:xfrm>
            <a:off x="837705" y="4216399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 n , C ) 考虑将n个物品放进容量为C的背包，使得价值最大</a:t>
            </a:r>
          </a:p>
        </p:txBody>
      </p:sp>
      <p:sp>
        <p:nvSpPr>
          <p:cNvPr id="1016" name="F ( i , c )  =   F( i-1 , c )…"/>
          <p:cNvSpPr txBox="1"/>
          <p:nvPr/>
        </p:nvSpPr>
        <p:spPr>
          <a:xfrm>
            <a:off x="837705" y="6680200"/>
            <a:ext cx="12733932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F ( i , c )  =   F( i-1 , c ) 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=    v(i) + F( i-1 , c - w(i) )</a:t>
            </a:r>
          </a:p>
        </p:txBody>
      </p:sp>
      <p:sp>
        <p:nvSpPr>
          <p:cNvPr id="1017" name="max"/>
          <p:cNvSpPr txBox="1"/>
          <p:nvPr/>
        </p:nvSpPr>
        <p:spPr>
          <a:xfrm>
            <a:off x="16339940" y="7492999"/>
            <a:ext cx="212744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</a:t>
            </a:r>
          </a:p>
        </p:txBody>
      </p:sp>
      <p:sp>
        <p:nvSpPr>
          <p:cNvPr id="1018" name="Arrow"/>
          <p:cNvSpPr/>
          <p:nvPr/>
        </p:nvSpPr>
        <p:spPr>
          <a:xfrm>
            <a:off x="13487400" y="7493000"/>
            <a:ext cx="1848049" cy="1016000"/>
          </a:xfrm>
          <a:prstGeom prst="rightArrow">
            <a:avLst>
              <a:gd name="adj1" fmla="val 32000"/>
              <a:gd name="adj2" fmla="val 80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19" name="F ( i , c )  =   max( F( i-1 , c ) , v(i) + F( i-1 , c - w(i) )"/>
          <p:cNvSpPr txBox="1"/>
          <p:nvPr/>
        </p:nvSpPr>
        <p:spPr>
          <a:xfrm>
            <a:off x="837705" y="11302999"/>
            <a:ext cx="1951821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 ( i , c )  =   max( F( i-1 , c ) , v(i) + F( i-1 , c - w(i)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8" grpId="3"/>
      <p:bldP build="whole" bldLvl="1" animBg="1" rev="0" advAuto="0" spid="1016" grpId="2"/>
      <p:bldP build="whole" bldLvl="1" animBg="1" rev="0" advAuto="0" spid="1017" grpId="4"/>
      <p:bldP build="whole" bldLvl="1" animBg="1" rev="0" advAuto="0" spid="1019" grpId="5"/>
      <p:bldP build="whole" bldLvl="1" animBg="1" rev="0" advAuto="0" spid="1015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实践：使用递归解决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26313" defTabSz="817244">
              <a:defRPr sz="1108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实践：使用递归解决0-1背包问题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实践：使用记忆化搜索解决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7452" defTabSz="676909">
              <a:defRPr sz="918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实践：使用记忆化搜索解决0-1背包问题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26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27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28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29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30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35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31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32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33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34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36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37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38" name="Line"/>
          <p:cNvSpPr/>
          <p:nvPr/>
        </p:nvSpPr>
        <p:spPr>
          <a:xfrm>
            <a:off x="8331200" y="9825285"/>
            <a:ext cx="0" cy="76200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36" dur="1000" fill="hold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8" grpId="5"/>
      <p:bldP build="whole" bldLvl="1" animBg="1" rev="0" advAuto="0" spid="1029" grpId="1"/>
      <p:bldP build="whole" bldLvl="1" animBg="1" rev="0" advAuto="0" spid="1038" grpId="7"/>
      <p:bldP build="whole" bldLvl="1" animBg="1" rev="0" advAuto="0" spid="1037" grpId="6"/>
      <p:bldP build="whole" bldLvl="1" animBg="1" rev="0" advAuto="0" spid="1030" grpId="2"/>
      <p:bldP build="whole" bldLvl="1" animBg="1" rev="0" advAuto="0" spid="1036" grpId="4"/>
      <p:bldP build="whole" bldLvl="1" animBg="1" rev="0" advAuto="0" spid="1035" grpId="3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4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4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4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4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4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5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4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4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4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4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5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5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5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056" name="Group"/>
          <p:cNvGrpSpPr/>
          <p:nvPr/>
        </p:nvGrpSpPr>
        <p:grpSpPr>
          <a:xfrm>
            <a:off x="5588621" y="9684539"/>
            <a:ext cx="5775339" cy="949179"/>
            <a:chOff x="0" y="0"/>
            <a:chExt cx="5775338" cy="949178"/>
          </a:xfrm>
        </p:grpSpPr>
        <p:sp>
          <p:nvSpPr>
            <p:cNvPr id="1054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6" grpId="3"/>
      <p:bldP build="whole" bldLvl="1" animBg="1" rev="0" advAuto="0" spid="1056" grpId="1"/>
      <p:bldP build="whole" bldLvl="1" animBg="1" rev="0" advAuto="0" spid="1053" grpId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5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6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6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6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6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6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6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6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6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6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6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7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7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074" name="Group"/>
          <p:cNvGrpSpPr/>
          <p:nvPr/>
        </p:nvGrpSpPr>
        <p:grpSpPr>
          <a:xfrm>
            <a:off x="8529631" y="9731696"/>
            <a:ext cx="5775339" cy="949179"/>
            <a:chOff x="0" y="0"/>
            <a:chExt cx="5775338" cy="949178"/>
          </a:xfrm>
        </p:grpSpPr>
        <p:sp>
          <p:nvSpPr>
            <p:cNvPr id="1072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75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4" grpId="3"/>
      <p:bldP build="whole" bldLvl="1" animBg="1" rev="0" advAuto="0" spid="1074" grpId="1"/>
      <p:bldP build="whole" bldLvl="1" animBg="1" rev="0" advAuto="0" spid="107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68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0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1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2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5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6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7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0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3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4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7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7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8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8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8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8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8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8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8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8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8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9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093" name="Group"/>
          <p:cNvGrpSpPr/>
          <p:nvPr/>
        </p:nvGrpSpPr>
        <p:grpSpPr>
          <a:xfrm>
            <a:off x="11514131" y="9731696"/>
            <a:ext cx="5775339" cy="949179"/>
            <a:chOff x="0" y="0"/>
            <a:chExt cx="5775338" cy="949178"/>
          </a:xfrm>
        </p:grpSpPr>
        <p:sp>
          <p:nvSpPr>
            <p:cNvPr id="1091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9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09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3" grpId="1"/>
      <p:bldP build="whole" bldLvl="1" animBg="1" rev="0" advAuto="0" spid="1095" grpId="2"/>
      <p:bldP build="whole" bldLvl="1" animBg="1" rev="0" advAuto="0" spid="1093" grpId="3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9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9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0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0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0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0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0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0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0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0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0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0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1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113" name="Group"/>
          <p:cNvGrpSpPr/>
          <p:nvPr/>
        </p:nvGrpSpPr>
        <p:grpSpPr>
          <a:xfrm>
            <a:off x="14435131" y="9731696"/>
            <a:ext cx="5775339" cy="949179"/>
            <a:chOff x="0" y="0"/>
            <a:chExt cx="5775338" cy="949178"/>
          </a:xfrm>
        </p:grpSpPr>
        <p:sp>
          <p:nvSpPr>
            <p:cNvPr id="1111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1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1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1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3" grpId="3"/>
      <p:bldP build="whole" bldLvl="1" animBg="1" rev="0" advAuto="0" spid="1113" grpId="1"/>
      <p:bldP build="whole" bldLvl="1" animBg="1" rev="0" advAuto="0" spid="1116" grpId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1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2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2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2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2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2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2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2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2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2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2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3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3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32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33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34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35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3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3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4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4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4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4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4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4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4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4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4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5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51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52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53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54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55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56" name="Line"/>
          <p:cNvSpPr/>
          <p:nvPr/>
        </p:nvSpPr>
        <p:spPr>
          <a:xfrm>
            <a:off x="8331200" y="11209585"/>
            <a:ext cx="0" cy="76200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6" grpId="3"/>
      <p:bldP build="whole" bldLvl="1" animBg="1" rev="0" advAuto="0" spid="1156" grpId="1"/>
      <p:bldP build="whole" bldLvl="1" animBg="1" rev="0" advAuto="0" spid="1155" grpId="2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5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6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6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6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6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6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6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6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6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6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6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7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7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72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73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74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75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76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77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78" name="Line"/>
          <p:cNvSpPr/>
          <p:nvPr/>
        </p:nvSpPr>
        <p:spPr>
          <a:xfrm>
            <a:off x="11363959" y="11260385"/>
            <a:ext cx="1" cy="76200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8" grpId="3"/>
      <p:bldP build="whole" bldLvl="1" animBg="1" rev="0" advAuto="0" spid="1178" grpId="1"/>
      <p:bldP build="whole" bldLvl="1" animBg="1" rev="0" advAuto="0" spid="1177" grpId="2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8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8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8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8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8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9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8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8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8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8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9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9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9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9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9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9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97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98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99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202" name="Group"/>
          <p:cNvGrpSpPr/>
          <p:nvPr/>
        </p:nvGrpSpPr>
        <p:grpSpPr>
          <a:xfrm>
            <a:off x="5609365" y="11116536"/>
            <a:ext cx="8784505" cy="986740"/>
            <a:chOff x="0" y="0"/>
            <a:chExt cx="8784504" cy="986738"/>
          </a:xfrm>
        </p:grpSpPr>
        <p:sp>
          <p:nvSpPr>
            <p:cNvPr id="1200" name="Line"/>
            <p:cNvSpPr/>
            <p:nvPr/>
          </p:nvSpPr>
          <p:spPr>
            <a:xfrm>
              <a:off x="8784504" y="17830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0" y="0"/>
              <a:ext cx="8479778" cy="98673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03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2" grpId="1"/>
      <p:bldP build="whole" bldLvl="1" animBg="1" rev="0" advAuto="0" spid="1203" grpId="2"/>
      <p:bldP build="whole" bldLvl="1" animBg="1" rev="0" advAuto="0" spid="1202" grpId="3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206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07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08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209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10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215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211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12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13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14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216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17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18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19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0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1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2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23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24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227" name="Group"/>
          <p:cNvGrpSpPr/>
          <p:nvPr/>
        </p:nvGrpSpPr>
        <p:grpSpPr>
          <a:xfrm>
            <a:off x="8581164" y="11091136"/>
            <a:ext cx="8784505" cy="986740"/>
            <a:chOff x="0" y="0"/>
            <a:chExt cx="8784504" cy="986738"/>
          </a:xfrm>
        </p:grpSpPr>
        <p:sp>
          <p:nvSpPr>
            <p:cNvPr id="1225" name="Line"/>
            <p:cNvSpPr/>
            <p:nvPr/>
          </p:nvSpPr>
          <p:spPr>
            <a:xfrm>
              <a:off x="8784504" y="17830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0" y="0"/>
              <a:ext cx="8479778" cy="98673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28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9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7" grpId="1"/>
      <p:bldP build="whole" bldLvl="1" animBg="1" rev="0" advAuto="0" spid="1229" grpId="2"/>
      <p:bldP build="whole" bldLvl="1" animBg="1" rev="0" advAuto="0" spid="1227" grpId="3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232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33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34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235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36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241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237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38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39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40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242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43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44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45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46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47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48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49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50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253" name="Group"/>
          <p:cNvGrpSpPr/>
          <p:nvPr/>
        </p:nvGrpSpPr>
        <p:grpSpPr>
          <a:xfrm>
            <a:off x="11806748" y="11184509"/>
            <a:ext cx="8358904" cy="918767"/>
            <a:chOff x="0" y="0"/>
            <a:chExt cx="8358902" cy="918765"/>
          </a:xfrm>
        </p:grpSpPr>
        <p:sp>
          <p:nvSpPr>
            <p:cNvPr id="1251" name="Line"/>
            <p:cNvSpPr/>
            <p:nvPr/>
          </p:nvSpPr>
          <p:spPr>
            <a:xfrm>
              <a:off x="8358902" y="110333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0" y="-1"/>
              <a:ext cx="8054178" cy="918767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54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55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1256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3" grpId="1"/>
      <p:bldP build="whole" bldLvl="1" animBg="1" rev="0" advAuto="0" spid="1256" grpId="2"/>
      <p:bldP build="whole" bldLvl="1" animBg="1" rev="0" advAuto="0" spid="1253" grpId="3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25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6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6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26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6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26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26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6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6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6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26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7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7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72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3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4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5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76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77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78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9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1280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实践：使用动态规划解决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8881" defTabSz="718184">
              <a:defRPr sz="97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实践：使用动态规划解决0-1背包问题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