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
      <p:font typeface="Montserrat"/>
      <p:regular r:id="rId41"/>
      <p:bold r:id="rId42"/>
      <p:italic r:id="rId43"/>
      <p:boldItalic r:id="rId44"/>
    </p:embeddedFont>
    <p:embeddedFont>
      <p:font typeface="Lexen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Lexend-bold.fntdata"/><Relationship Id="rId23" Type="http://schemas.openxmlformats.org/officeDocument/2006/relationships/slide" Target="slides/slide18.xml"/><Relationship Id="rId45" Type="http://schemas.openxmlformats.org/officeDocument/2006/relationships/font" Target="fonts/Lexe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12d786a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12d786a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12d786a3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12d786a3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12d786a3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12d786a3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12d786a3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12d786a3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12d786a3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12d786a3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12d786a3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12d786a3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12d786a3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12d786a3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12d786a3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12d786a3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12d786a3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12d786a3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12d786a3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12d786a3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12d786a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12d786a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12d786a3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12d786a3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12d786a3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12d786a3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12d786a3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12d786a3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12d786a3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12d786a3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12d786a3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212d786a3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212d786a3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212d786a3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12d786a3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212d786a3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f5a1a1784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f5a1a1784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5a1a178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5a1a178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5a1a178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5a1a178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5a1a1784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5a1a1784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5a1a178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5a1a178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5a1a1784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5a1a1784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12d786a3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12d786a3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12d786a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12d786a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you-tube.com/channe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eb.shanx.mywire.org/" TargetMode="External"/><Relationship Id="rId4" Type="http://schemas.openxmlformats.org/officeDocument/2006/relationships/hyperlink" Target="http://web.shanx.mywire.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yooutube.com:500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phishtank.org/developer_info.php" TargetMode="External"/><Relationship Id="rId4" Type="http://schemas.openxmlformats.org/officeDocument/2006/relationships/hyperlink" Target="https://openphish.com/" TargetMode="External"/><Relationship Id="rId5" Type="http://schemas.openxmlformats.org/officeDocument/2006/relationships/hyperlink" Target="https://archive.ics.uci.edu/ml/datasets/phishing+website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Detection of Phishing Websites Using AI/ML</a:t>
            </a:r>
            <a:endParaRPr/>
          </a:p>
        </p:txBody>
      </p:sp>
      <p:sp>
        <p:nvSpPr>
          <p:cNvPr id="87" name="Google Shape;87;p13"/>
          <p:cNvSpPr txBox="1"/>
          <p:nvPr>
            <p:ph type="ctrTitle"/>
          </p:nvPr>
        </p:nvSpPr>
        <p:spPr>
          <a:xfrm>
            <a:off x="6642625" y="3985300"/>
            <a:ext cx="1986600" cy="56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By Ishan Pal</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Using IP address</a:t>
            </a:r>
            <a:endParaRPr>
              <a:latin typeface="Montserrat"/>
              <a:ea typeface="Montserrat"/>
              <a:cs typeface="Montserrat"/>
              <a:sym typeface="Montserrat"/>
            </a:endParaRPr>
          </a:p>
        </p:txBody>
      </p:sp>
      <p:sp>
        <p:nvSpPr>
          <p:cNvPr id="141" name="Google Shape;141;p22"/>
          <p:cNvSpPr txBox="1"/>
          <p:nvPr>
            <p:ph idx="1" type="body"/>
          </p:nvPr>
        </p:nvSpPr>
        <p:spPr>
          <a:xfrm>
            <a:off x="729450" y="1926475"/>
            <a:ext cx="7688700" cy="24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Lexend"/>
                <a:ea typeface="Lexend"/>
                <a:cs typeface="Lexend"/>
                <a:sym typeface="Lexend"/>
              </a:rPr>
              <a:t>If an IP address is used as an alternative of the domain name in the URL, such as “http://103.229.25.69/fake.html”, users can be sure that someone is trying to steal their personal information. </a:t>
            </a:r>
            <a:endParaRPr sz="1400">
              <a:solidFill>
                <a:srgbClr val="000000"/>
              </a:solidFill>
              <a:latin typeface="Lexend"/>
              <a:ea typeface="Lexend"/>
              <a:cs typeface="Lexend"/>
              <a:sym typeface="Lexend"/>
            </a:endParaRPr>
          </a:p>
          <a:p>
            <a:pPr indent="0" lvl="0" marL="0" rtl="0" algn="l">
              <a:lnSpc>
                <a:spcPct val="135714"/>
              </a:lnSpc>
              <a:spcBef>
                <a:spcPts val="1200"/>
              </a:spcBef>
              <a:spcAft>
                <a:spcPts val="0"/>
              </a:spcAft>
              <a:buNone/>
            </a:pPr>
            <a:r>
              <a:t/>
            </a:r>
            <a:endParaRPr sz="1050">
              <a:solidFill>
                <a:srgbClr val="000000"/>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solidFill>
                <a:srgbClr val="000000"/>
              </a:solidFill>
            </a:endParaRPr>
          </a:p>
        </p:txBody>
      </p:sp>
      <p:sp>
        <p:nvSpPr>
          <p:cNvPr id="142" name="Google Shape;142;p22"/>
          <p:cNvSpPr txBox="1"/>
          <p:nvPr/>
        </p:nvSpPr>
        <p:spPr>
          <a:xfrm>
            <a:off x="6339675" y="4014625"/>
            <a:ext cx="28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3" name="Google Shape;143;p22"/>
          <p:cNvSpPr txBox="1"/>
          <p:nvPr/>
        </p:nvSpPr>
        <p:spPr>
          <a:xfrm>
            <a:off x="792450" y="2881125"/>
            <a:ext cx="4306200" cy="1827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get_using_ip</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try</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parsed_url</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urlparse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domain</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parsed_url</a:t>
            </a:r>
            <a:r>
              <a:rPr lang="en" sz="900">
                <a:solidFill>
                  <a:srgbClr val="D4D4D4"/>
                </a:solidFill>
                <a:highlight>
                  <a:srgbClr val="1E1E1E"/>
                </a:highlight>
                <a:latin typeface="Courier New"/>
                <a:ea typeface="Courier New"/>
                <a:cs typeface="Courier New"/>
                <a:sym typeface="Courier New"/>
              </a:rPr>
              <a:t>.netloc.split(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  </a:t>
            </a:r>
            <a:r>
              <a:rPr lang="en" sz="900">
                <a:solidFill>
                  <a:srgbClr val="6A9955"/>
                </a:solidFill>
                <a:highlight>
                  <a:srgbClr val="1E1E1E"/>
                </a:highlight>
                <a:latin typeface="Courier New"/>
                <a:ea typeface="Courier New"/>
                <a:cs typeface="Courier New"/>
                <a:sym typeface="Courier New"/>
              </a:rPr>
              <a:t># Extract domain without port</a:t>
            </a:r>
            <a:endParaRPr sz="9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ip</a:t>
            </a:r>
            <a:r>
              <a:rPr lang="en" sz="900">
                <a:solidFill>
                  <a:srgbClr val="D4D4D4"/>
                </a:solidFill>
                <a:highlight>
                  <a:srgbClr val="1E1E1E"/>
                </a:highlight>
                <a:latin typeface="Courier New"/>
                <a:ea typeface="Courier New"/>
                <a:cs typeface="Courier New"/>
                <a:sym typeface="Courier New"/>
              </a:rPr>
              <a:t> = </a:t>
            </a:r>
            <a:r>
              <a:rPr lang="en" sz="900">
                <a:solidFill>
                  <a:srgbClr val="4EC9B0"/>
                </a:solidFill>
                <a:highlight>
                  <a:srgbClr val="1E1E1E"/>
                </a:highlight>
                <a:latin typeface="Courier New"/>
                <a:ea typeface="Courier New"/>
                <a:cs typeface="Courier New"/>
                <a:sym typeface="Courier New"/>
              </a:rPr>
              <a:t>socket</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gethostbyname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domain</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ip</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in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endParaRPr sz="9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except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endParaRPr sz="9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Long URL </a:t>
            </a:r>
            <a:endParaRPr>
              <a:latin typeface="Montserrat"/>
              <a:ea typeface="Montserrat"/>
              <a:cs typeface="Montserrat"/>
              <a:sym typeface="Montserrat"/>
            </a:endParaRPr>
          </a:p>
        </p:txBody>
      </p:sp>
      <p:sp>
        <p:nvSpPr>
          <p:cNvPr id="149" name="Google Shape;149;p23"/>
          <p:cNvSpPr txBox="1"/>
          <p:nvPr>
            <p:ph idx="1" type="body"/>
          </p:nvPr>
        </p:nvSpPr>
        <p:spPr>
          <a:xfrm>
            <a:off x="729450" y="20026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Lexend"/>
                <a:ea typeface="Lexend"/>
                <a:cs typeface="Lexend"/>
                <a:sym typeface="Lexend"/>
              </a:rPr>
              <a:t>Phishers can use long URL to hide the doubtful part in the address bar. To ensure accuracy of my study, I calculated the length of URLs in the dataset and produced an average URL length. The results showed that if the length of the URL is greater than or equal 54 characters then the URL classified as phishing. </a:t>
            </a:r>
            <a:endParaRPr sz="1400">
              <a:solidFill>
                <a:srgbClr val="000000"/>
              </a:solidFill>
              <a:latin typeface="Lexend"/>
              <a:ea typeface="Lexend"/>
              <a:cs typeface="Lexend"/>
              <a:sym typeface="Lexend"/>
            </a:endParaRPr>
          </a:p>
          <a:p>
            <a:pPr indent="0" lvl="0" marL="0" rtl="0" algn="l">
              <a:lnSpc>
                <a:spcPct val="135714"/>
              </a:lnSpc>
              <a:spcBef>
                <a:spcPts val="1200"/>
              </a:spcBef>
              <a:spcAft>
                <a:spcPts val="0"/>
              </a:spcAft>
              <a:buNone/>
            </a:pPr>
            <a:r>
              <a:t/>
            </a:r>
            <a:endParaRPr sz="1400">
              <a:solidFill>
                <a:srgbClr val="000000"/>
              </a:solidFill>
              <a:highlight>
                <a:srgbClr val="1E1E1E"/>
              </a:highlight>
              <a:latin typeface="Lexend"/>
              <a:ea typeface="Lexend"/>
              <a:cs typeface="Lexend"/>
              <a:sym typeface="Lexend"/>
            </a:endParaRPr>
          </a:p>
          <a:p>
            <a:pPr indent="0" lvl="0" marL="0" rtl="0" algn="l">
              <a:spcBef>
                <a:spcPts val="0"/>
              </a:spcBef>
              <a:spcAft>
                <a:spcPts val="1200"/>
              </a:spcAft>
              <a:buNone/>
            </a:pPr>
            <a:r>
              <a:t/>
            </a:r>
            <a:endParaRPr sz="1400">
              <a:solidFill>
                <a:srgbClr val="000000"/>
              </a:solidFill>
              <a:latin typeface="Lexend"/>
              <a:ea typeface="Lexend"/>
              <a:cs typeface="Lexend"/>
              <a:sym typeface="Lexend"/>
            </a:endParaRPr>
          </a:p>
        </p:txBody>
      </p:sp>
      <p:sp>
        <p:nvSpPr>
          <p:cNvPr id="150" name="Google Shape;150;p23"/>
          <p:cNvSpPr txBox="1"/>
          <p:nvPr/>
        </p:nvSpPr>
        <p:spPr>
          <a:xfrm>
            <a:off x="729450" y="3267025"/>
            <a:ext cx="4306200" cy="699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get_long_url</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url_length</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len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url_length</a:t>
            </a:r>
            <a:r>
              <a:rPr lang="en" sz="900">
                <a:solidFill>
                  <a:srgbClr val="D4D4D4"/>
                </a:solidFill>
                <a:highlight>
                  <a:srgbClr val="1E1E1E"/>
                </a:highlight>
                <a:latin typeface="Courier New"/>
                <a:ea typeface="Courier New"/>
                <a:cs typeface="Courier New"/>
                <a:sym typeface="Courier New"/>
              </a:rPr>
              <a:t> &gt; </a:t>
            </a:r>
            <a:r>
              <a:rPr lang="en" sz="900">
                <a:solidFill>
                  <a:srgbClr val="B5CEA8"/>
                </a:solidFill>
                <a:highlight>
                  <a:srgbClr val="1E1E1E"/>
                </a:highlight>
                <a:latin typeface="Courier New"/>
                <a:ea typeface="Courier New"/>
                <a:cs typeface="Courier New"/>
                <a:sym typeface="Courier New"/>
              </a:rPr>
              <a:t>54</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endParaRPr sz="9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Short URL</a:t>
            </a:r>
            <a:endParaRPr>
              <a:latin typeface="Montserrat"/>
              <a:ea typeface="Montserrat"/>
              <a:cs typeface="Montserrat"/>
              <a:sym typeface="Montserrat"/>
            </a:endParaRPr>
          </a:p>
        </p:txBody>
      </p:sp>
      <p:sp>
        <p:nvSpPr>
          <p:cNvPr id="156" name="Google Shape;156;p24"/>
          <p:cNvSpPr txBox="1"/>
          <p:nvPr>
            <p:ph idx="1" type="body"/>
          </p:nvPr>
        </p:nvSpPr>
        <p:spPr>
          <a:xfrm>
            <a:off x="729450" y="1926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Lexend"/>
                <a:ea typeface="Lexend"/>
                <a:cs typeface="Lexend"/>
                <a:sym typeface="Lexend"/>
              </a:rPr>
              <a:t>URL shortening is a method on the “World Wide Web” in which a URL may be made considerably smaller in length and still lead to the required webpage. This is accomplished by means of an “HTTP Redirect” on a domain name that is short, which links to the webpage that has a long URL. For example, the URL “https://www.youtube.com/channel/UCUp815wU-HieL3GdbfVXucg” can be shortened to “bit.ly/2XKjkH4”.</a:t>
            </a:r>
            <a:endParaRPr sz="1400">
              <a:solidFill>
                <a:srgbClr val="000000"/>
              </a:solidFill>
              <a:latin typeface="Lexend"/>
              <a:ea typeface="Lexend"/>
              <a:cs typeface="Lexend"/>
              <a:sym typeface="Lexend"/>
            </a:endParaRPr>
          </a:p>
          <a:p>
            <a:pPr indent="0" lvl="0" marL="0" rtl="0" algn="l">
              <a:lnSpc>
                <a:spcPct val="135714"/>
              </a:lnSpc>
              <a:spcBef>
                <a:spcPts val="1200"/>
              </a:spcBef>
              <a:spcAft>
                <a:spcPts val="0"/>
              </a:spcAft>
              <a:buNone/>
            </a:pPr>
            <a:r>
              <a:t/>
            </a:r>
            <a:endParaRPr sz="1400">
              <a:solidFill>
                <a:srgbClr val="000000"/>
              </a:solidFill>
              <a:highlight>
                <a:srgbClr val="1E1E1E"/>
              </a:highlight>
              <a:latin typeface="Lexend"/>
              <a:ea typeface="Lexend"/>
              <a:cs typeface="Lexend"/>
              <a:sym typeface="Lexend"/>
            </a:endParaRPr>
          </a:p>
          <a:p>
            <a:pPr indent="0" lvl="0" marL="0" rtl="0" algn="l">
              <a:spcBef>
                <a:spcPts val="0"/>
              </a:spcBef>
              <a:spcAft>
                <a:spcPts val="1200"/>
              </a:spcAft>
              <a:buNone/>
            </a:pPr>
            <a:r>
              <a:t/>
            </a:r>
            <a:endParaRPr sz="1400">
              <a:solidFill>
                <a:srgbClr val="000000"/>
              </a:solidFill>
              <a:latin typeface="Lexend"/>
              <a:ea typeface="Lexend"/>
              <a:cs typeface="Lexend"/>
              <a:sym typeface="Lexend"/>
            </a:endParaRPr>
          </a:p>
        </p:txBody>
      </p:sp>
      <p:sp>
        <p:nvSpPr>
          <p:cNvPr id="157" name="Google Shape;157;p24"/>
          <p:cNvSpPr txBox="1"/>
          <p:nvPr/>
        </p:nvSpPr>
        <p:spPr>
          <a:xfrm>
            <a:off x="2960500" y="3326825"/>
            <a:ext cx="4306200" cy="1075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get_short_url</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match</a:t>
            </a:r>
            <a:r>
              <a:rPr lang="en" sz="900">
                <a:solidFill>
                  <a:srgbClr val="D4D4D4"/>
                </a:solidFill>
                <a:highlight>
                  <a:srgbClr val="1E1E1E"/>
                </a:highlight>
                <a:latin typeface="Courier New"/>
                <a:ea typeface="Courier New"/>
                <a:cs typeface="Courier New"/>
                <a:sym typeface="Courier New"/>
              </a:rPr>
              <a:t> = </a:t>
            </a:r>
            <a:r>
              <a:rPr lang="en" sz="900">
                <a:solidFill>
                  <a:srgbClr val="4EC9B0"/>
                </a:solidFill>
                <a:highlight>
                  <a:srgbClr val="1E1E1E"/>
                </a:highlight>
                <a:latin typeface="Courier New"/>
                <a:ea typeface="Courier New"/>
                <a:cs typeface="Courier New"/>
                <a:sym typeface="Courier New"/>
              </a:rPr>
              <a:t>re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search</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'bit\.ly|goo\.......zip\.net'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match</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endParaRPr sz="9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endParaRPr sz="9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Symbol (@)</a:t>
            </a:r>
            <a:endParaRPr>
              <a:latin typeface="Montserrat"/>
              <a:ea typeface="Montserrat"/>
              <a:cs typeface="Montserrat"/>
              <a:sym typeface="Montserrat"/>
            </a:endParaRPr>
          </a:p>
        </p:txBody>
      </p:sp>
      <p:sp>
        <p:nvSpPr>
          <p:cNvPr id="163" name="Google Shape;163;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Lexend"/>
                <a:ea typeface="Lexend"/>
                <a:cs typeface="Lexend"/>
                <a:sym typeface="Lexend"/>
              </a:rPr>
              <a:t>Using “@” symbol in the URL leads the browser to ignore everything preceding the “@” symbol and the real address often follows the “@” symbol. </a:t>
            </a:r>
            <a:endParaRPr sz="1400">
              <a:solidFill>
                <a:srgbClr val="000000"/>
              </a:solidFill>
              <a:latin typeface="Lexend"/>
              <a:ea typeface="Lexend"/>
              <a:cs typeface="Lexend"/>
              <a:sym typeface="Lexend"/>
            </a:endParaRPr>
          </a:p>
          <a:p>
            <a:pPr indent="0" lvl="0" marL="0" rtl="0" algn="l">
              <a:lnSpc>
                <a:spcPct val="135714"/>
              </a:lnSpc>
              <a:spcBef>
                <a:spcPts val="1200"/>
              </a:spcBef>
              <a:spcAft>
                <a:spcPts val="0"/>
              </a:spcAft>
              <a:buNone/>
            </a:pPr>
            <a:r>
              <a:t/>
            </a:r>
            <a:endParaRPr sz="1400">
              <a:solidFill>
                <a:srgbClr val="000000"/>
              </a:solidFill>
              <a:highlight>
                <a:srgbClr val="1E1E1E"/>
              </a:highlight>
              <a:latin typeface="Lexend"/>
              <a:ea typeface="Lexend"/>
              <a:cs typeface="Lexend"/>
              <a:sym typeface="Lexend"/>
            </a:endParaRPr>
          </a:p>
          <a:p>
            <a:pPr indent="0" lvl="0" marL="0" rtl="0" algn="l">
              <a:spcBef>
                <a:spcPts val="0"/>
              </a:spcBef>
              <a:spcAft>
                <a:spcPts val="1200"/>
              </a:spcAft>
              <a:buNone/>
            </a:pPr>
            <a:r>
              <a:t/>
            </a:r>
            <a:endParaRPr sz="1400">
              <a:solidFill>
                <a:srgbClr val="000000"/>
              </a:solidFill>
              <a:latin typeface="Lexend"/>
              <a:ea typeface="Lexend"/>
              <a:cs typeface="Lexend"/>
              <a:sym typeface="Lexend"/>
            </a:endParaRPr>
          </a:p>
        </p:txBody>
      </p:sp>
      <p:sp>
        <p:nvSpPr>
          <p:cNvPr id="164" name="Google Shape;164;p25"/>
          <p:cNvSpPr txBox="1"/>
          <p:nvPr/>
        </p:nvSpPr>
        <p:spPr>
          <a:xfrm>
            <a:off x="729450" y="3027800"/>
            <a:ext cx="4306200" cy="511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get_symbol</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in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endParaRPr sz="9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Redirecting</a:t>
            </a:r>
            <a:endParaRPr>
              <a:latin typeface="Montserrat"/>
              <a:ea typeface="Montserrat"/>
              <a:cs typeface="Montserrat"/>
              <a:sym typeface="Montserrat"/>
            </a:endParaRPr>
          </a:p>
        </p:txBody>
      </p:sp>
      <p:sp>
        <p:nvSpPr>
          <p:cNvPr id="170" name="Google Shape;170;p26"/>
          <p:cNvSpPr txBox="1"/>
          <p:nvPr>
            <p:ph idx="1" type="body"/>
          </p:nvPr>
        </p:nvSpPr>
        <p:spPr>
          <a:xfrm>
            <a:off x="729450" y="1850275"/>
            <a:ext cx="7688700" cy="27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Lexend"/>
                <a:ea typeface="Lexend"/>
                <a:cs typeface="Lexend"/>
                <a:sym typeface="Lexend"/>
              </a:rPr>
              <a:t>Phishing websites have tendency to redirect from a url to another, which can lead users in baiting into phishing website.</a:t>
            </a:r>
            <a:endParaRPr sz="1400">
              <a:solidFill>
                <a:srgbClr val="000000"/>
              </a:solidFill>
              <a:latin typeface="Lexend"/>
              <a:ea typeface="Lexend"/>
              <a:cs typeface="Lexend"/>
              <a:sym typeface="Lexend"/>
            </a:endParaRPr>
          </a:p>
          <a:p>
            <a:pPr indent="0" lvl="0" marL="0" rtl="0" algn="l">
              <a:spcBef>
                <a:spcPts val="1200"/>
              </a:spcBef>
              <a:spcAft>
                <a:spcPts val="0"/>
              </a:spcAft>
              <a:buNone/>
            </a:pPr>
            <a:r>
              <a:t/>
            </a:r>
            <a:endParaRPr sz="1400">
              <a:solidFill>
                <a:srgbClr val="000000"/>
              </a:solidFill>
              <a:latin typeface="Lexend"/>
              <a:ea typeface="Lexend"/>
              <a:cs typeface="Lexend"/>
              <a:sym typeface="Lexend"/>
            </a:endParaRPr>
          </a:p>
          <a:p>
            <a:pPr indent="0" lvl="0" marL="0" rtl="0" algn="l">
              <a:lnSpc>
                <a:spcPct val="135714"/>
              </a:lnSpc>
              <a:spcBef>
                <a:spcPts val="1200"/>
              </a:spcBef>
              <a:spcAft>
                <a:spcPts val="0"/>
              </a:spcAft>
              <a:buNone/>
            </a:pPr>
            <a:r>
              <a:t/>
            </a:r>
            <a:endParaRPr sz="1400">
              <a:solidFill>
                <a:srgbClr val="000000"/>
              </a:solidFill>
              <a:highlight>
                <a:srgbClr val="1E1E1E"/>
              </a:highlight>
              <a:latin typeface="Lexend"/>
              <a:ea typeface="Lexend"/>
              <a:cs typeface="Lexend"/>
              <a:sym typeface="Lexend"/>
            </a:endParaRPr>
          </a:p>
          <a:p>
            <a:pPr indent="0" lvl="0" marL="0" rtl="0" algn="l">
              <a:lnSpc>
                <a:spcPct val="135714"/>
              </a:lnSpc>
              <a:spcBef>
                <a:spcPts val="0"/>
              </a:spcBef>
              <a:spcAft>
                <a:spcPts val="0"/>
              </a:spcAft>
              <a:buNone/>
            </a:pPr>
            <a:r>
              <a:t/>
            </a:r>
            <a:endParaRPr sz="1400">
              <a:solidFill>
                <a:srgbClr val="000000"/>
              </a:solidFill>
              <a:highlight>
                <a:srgbClr val="1E1E1E"/>
              </a:highlight>
              <a:latin typeface="Lexend"/>
              <a:ea typeface="Lexend"/>
              <a:cs typeface="Lexend"/>
              <a:sym typeface="Lexend"/>
            </a:endParaRPr>
          </a:p>
          <a:p>
            <a:pPr indent="0" lvl="0" marL="0" rtl="0" algn="l">
              <a:lnSpc>
                <a:spcPct val="135714"/>
              </a:lnSpc>
              <a:spcBef>
                <a:spcPts val="0"/>
              </a:spcBef>
              <a:spcAft>
                <a:spcPts val="0"/>
              </a:spcAft>
              <a:buNone/>
            </a:pPr>
            <a:r>
              <a:t/>
            </a:r>
            <a:endParaRPr sz="1400">
              <a:solidFill>
                <a:srgbClr val="000000"/>
              </a:solidFill>
              <a:highlight>
                <a:srgbClr val="1E1E1E"/>
              </a:highlight>
              <a:latin typeface="Lexend"/>
              <a:ea typeface="Lexend"/>
              <a:cs typeface="Lexend"/>
              <a:sym typeface="Lexend"/>
            </a:endParaRPr>
          </a:p>
          <a:p>
            <a:pPr indent="0" lvl="0" marL="0" rtl="0" algn="l">
              <a:spcBef>
                <a:spcPts val="0"/>
              </a:spcBef>
              <a:spcAft>
                <a:spcPts val="1200"/>
              </a:spcAft>
              <a:buNone/>
            </a:pPr>
            <a:r>
              <a:t/>
            </a:r>
            <a:endParaRPr sz="1400">
              <a:solidFill>
                <a:srgbClr val="000000"/>
              </a:solidFill>
              <a:latin typeface="Lexend"/>
              <a:ea typeface="Lexend"/>
              <a:cs typeface="Lexend"/>
              <a:sym typeface="Lexend"/>
            </a:endParaRPr>
          </a:p>
        </p:txBody>
      </p:sp>
      <p:sp>
        <p:nvSpPr>
          <p:cNvPr id="171" name="Google Shape;171;p26"/>
          <p:cNvSpPr txBox="1"/>
          <p:nvPr/>
        </p:nvSpPr>
        <p:spPr>
          <a:xfrm>
            <a:off x="4231425" y="2222100"/>
            <a:ext cx="4605300" cy="2767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try</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response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session</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timeout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5</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allow_redirects</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False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while</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response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status_code</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in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301</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302</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redirect_count</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1</a:t>
            </a:r>
            <a:endParaRPr sz="9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redirect_count</a:t>
            </a:r>
            <a:r>
              <a:rPr lang="en" sz="900">
                <a:solidFill>
                  <a:srgbClr val="D4D4D4"/>
                </a:solidFill>
                <a:highlight>
                  <a:srgbClr val="1E1E1E"/>
                </a:highlight>
                <a:latin typeface="Courier New"/>
                <a:ea typeface="Courier New"/>
                <a:cs typeface="Courier New"/>
                <a:sym typeface="Courier New"/>
              </a:rPr>
              <a:t> &gt; </a:t>
            </a:r>
            <a:r>
              <a:rPr lang="en" sz="900">
                <a:solidFill>
                  <a:srgbClr val="9CDCFE"/>
                </a:solidFill>
                <a:highlight>
                  <a:srgbClr val="1E1E1E"/>
                </a:highlight>
                <a:latin typeface="Courier New"/>
                <a:ea typeface="Courier New"/>
                <a:cs typeface="Courier New"/>
                <a:sym typeface="Courier New"/>
              </a:rPr>
              <a:t>session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max_redirects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break</a:t>
            </a:r>
            <a:endParaRPr sz="90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redirect_url</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response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headers</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'Location'</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response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session</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redirect_url</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timeout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5</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allow_redirects</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False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except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pass</a:t>
            </a:r>
            <a:endParaRPr sz="90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redirect_count</a:t>
            </a:r>
            <a:endParaRPr sz="900">
              <a:latin typeface="Courier New"/>
              <a:ea typeface="Courier New"/>
              <a:cs typeface="Courier New"/>
              <a:sym typeface="Courier New"/>
            </a:endParaRPr>
          </a:p>
        </p:txBody>
      </p:sp>
      <p:sp>
        <p:nvSpPr>
          <p:cNvPr id="172" name="Google Shape;172;p26"/>
          <p:cNvSpPr txBox="1"/>
          <p:nvPr/>
        </p:nvSpPr>
        <p:spPr>
          <a:xfrm>
            <a:off x="784975" y="2945550"/>
            <a:ext cx="4306200" cy="887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get_redirecting</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session</a:t>
            </a:r>
            <a:r>
              <a:rPr lang="en" sz="900">
                <a:solidFill>
                  <a:srgbClr val="D4D4D4"/>
                </a:solidFill>
                <a:highlight>
                  <a:srgbClr val="1E1E1E"/>
                </a:highlight>
                <a:latin typeface="Courier New"/>
                <a:ea typeface="Courier New"/>
                <a:cs typeface="Courier New"/>
                <a:sym typeface="Courier New"/>
              </a:rPr>
              <a:t> = </a:t>
            </a:r>
            <a:r>
              <a:rPr lang="en" sz="900">
                <a:solidFill>
                  <a:srgbClr val="4EC9B0"/>
                </a:solidFill>
                <a:highlight>
                  <a:srgbClr val="1E1E1E"/>
                </a:highlight>
                <a:latin typeface="Courier New"/>
                <a:ea typeface="Courier New"/>
                <a:cs typeface="Courier New"/>
                <a:sym typeface="Courier New"/>
              </a:rPr>
              <a:t>requests</a:t>
            </a:r>
            <a:r>
              <a:rPr lang="en" sz="900">
                <a:solidFill>
                  <a:srgbClr val="D4D4D4"/>
                </a:solidFill>
                <a:highlight>
                  <a:srgbClr val="1E1E1E"/>
                </a:highlight>
                <a:latin typeface="Courier New"/>
                <a:ea typeface="Courier New"/>
                <a:cs typeface="Courier New"/>
                <a:sym typeface="Courier New"/>
              </a:rPr>
              <a:t>.</a:t>
            </a:r>
            <a:r>
              <a:rPr lang="en" sz="900">
                <a:solidFill>
                  <a:srgbClr val="4EC9B0"/>
                </a:solidFill>
                <a:highlight>
                  <a:srgbClr val="1E1E1E"/>
                </a:highlight>
                <a:latin typeface="Courier New"/>
                <a:ea typeface="Courier New"/>
                <a:cs typeface="Courier New"/>
                <a:sym typeface="Courier New"/>
              </a:rPr>
              <a:t>Session</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session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max_redirects</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5</a:t>
            </a:r>
            <a:endParaRPr sz="9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redirect_count</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0</a:t>
            </a:r>
            <a:endParaRPr sz="9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Prefix-Suffix</a:t>
            </a:r>
            <a:endParaRPr>
              <a:latin typeface="Montserrat"/>
              <a:ea typeface="Montserrat"/>
              <a:cs typeface="Montserrat"/>
              <a:sym typeface="Montserrat"/>
            </a:endParaRPr>
          </a:p>
        </p:txBody>
      </p:sp>
      <p:sp>
        <p:nvSpPr>
          <p:cNvPr id="178" name="Google Shape;178;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Lexend"/>
                <a:ea typeface="Lexend"/>
                <a:cs typeface="Lexend"/>
                <a:sym typeface="Lexend"/>
              </a:rPr>
              <a:t>The dash symbol is rarely used in legitimate URLs. Phishers tend to add prefixes or suffixes separated by (-) to the domain name so that users feel that they are dealing with a legitimate </a:t>
            </a:r>
            <a:r>
              <a:rPr lang="en" sz="1400">
                <a:solidFill>
                  <a:srgbClr val="000000"/>
                </a:solidFill>
                <a:latin typeface="Lexend"/>
                <a:ea typeface="Lexend"/>
                <a:cs typeface="Lexend"/>
                <a:sym typeface="Lexend"/>
              </a:rPr>
              <a:t>website</a:t>
            </a:r>
            <a:r>
              <a:rPr lang="en" sz="1400">
                <a:solidFill>
                  <a:srgbClr val="000000"/>
                </a:solidFill>
                <a:latin typeface="Lexend"/>
                <a:ea typeface="Lexend"/>
                <a:cs typeface="Lexend"/>
                <a:sym typeface="Lexend"/>
              </a:rPr>
              <a:t>. For example </a:t>
            </a:r>
            <a:r>
              <a:rPr lang="en" sz="1400" u="sng">
                <a:solidFill>
                  <a:srgbClr val="000000"/>
                </a:solidFill>
                <a:latin typeface="Lexend"/>
                <a:ea typeface="Lexend"/>
                <a:cs typeface="Lexend"/>
                <a:sym typeface="Lexend"/>
                <a:hlinkClick r:id="rId3">
                  <a:extLst>
                    <a:ext uri="{A12FA001-AC4F-418D-AE19-62706E023703}">
                      <ahyp:hlinkClr val="tx"/>
                    </a:ext>
                  </a:extLst>
                </a:hlinkClick>
              </a:rPr>
              <a:t>http://you-tube.com/channel</a:t>
            </a:r>
            <a:r>
              <a:rPr lang="en" sz="1400">
                <a:solidFill>
                  <a:srgbClr val="000000"/>
                </a:solidFill>
                <a:latin typeface="Lexend"/>
                <a:ea typeface="Lexend"/>
                <a:cs typeface="Lexend"/>
                <a:sym typeface="Lexend"/>
              </a:rPr>
              <a:t>.</a:t>
            </a:r>
            <a:endParaRPr sz="1400">
              <a:solidFill>
                <a:srgbClr val="000000"/>
              </a:solidFill>
              <a:latin typeface="Lexend"/>
              <a:ea typeface="Lexend"/>
              <a:cs typeface="Lexend"/>
              <a:sym typeface="Lexend"/>
            </a:endParaRPr>
          </a:p>
          <a:p>
            <a:pPr indent="0" lvl="0" marL="0" rtl="0" algn="l">
              <a:spcBef>
                <a:spcPts val="1200"/>
              </a:spcBef>
              <a:spcAft>
                <a:spcPts val="0"/>
              </a:spcAft>
              <a:buNone/>
            </a:pPr>
            <a:r>
              <a:t/>
            </a:r>
            <a:endParaRPr sz="1400">
              <a:solidFill>
                <a:srgbClr val="000000"/>
              </a:solidFill>
              <a:latin typeface="Lexend"/>
              <a:ea typeface="Lexend"/>
              <a:cs typeface="Lexend"/>
              <a:sym typeface="Lexend"/>
            </a:endParaRPr>
          </a:p>
          <a:p>
            <a:pPr indent="0" lvl="0" marL="0" rtl="0" algn="l">
              <a:spcBef>
                <a:spcPts val="1200"/>
              </a:spcBef>
              <a:spcAft>
                <a:spcPts val="0"/>
              </a:spcAft>
              <a:buNone/>
            </a:pPr>
            <a:r>
              <a:t/>
            </a:r>
            <a:endParaRPr sz="1400">
              <a:solidFill>
                <a:srgbClr val="000000"/>
              </a:solidFill>
              <a:latin typeface="Lexend"/>
              <a:ea typeface="Lexend"/>
              <a:cs typeface="Lexend"/>
              <a:sym typeface="Lexend"/>
            </a:endParaRPr>
          </a:p>
          <a:p>
            <a:pPr indent="0" lvl="0" marL="0" rtl="0" algn="l">
              <a:spcBef>
                <a:spcPts val="1200"/>
              </a:spcBef>
              <a:spcAft>
                <a:spcPts val="1200"/>
              </a:spcAft>
              <a:buNone/>
            </a:pPr>
            <a:r>
              <a:t/>
            </a:r>
            <a:endParaRPr sz="1400">
              <a:solidFill>
                <a:srgbClr val="000000"/>
              </a:solidFill>
              <a:latin typeface="Lexend"/>
              <a:ea typeface="Lexend"/>
              <a:cs typeface="Lexend"/>
              <a:sym typeface="Lexend"/>
            </a:endParaRPr>
          </a:p>
        </p:txBody>
      </p:sp>
      <p:sp>
        <p:nvSpPr>
          <p:cNvPr id="179" name="Google Shape;179;p27"/>
          <p:cNvSpPr txBox="1"/>
          <p:nvPr/>
        </p:nvSpPr>
        <p:spPr>
          <a:xfrm>
            <a:off x="852275" y="3117500"/>
            <a:ext cx="4306200" cy="1075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get_prefix_suffix</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parsed_url</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urlparse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domain_name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parsed_url</a:t>
            </a:r>
            <a:r>
              <a:rPr lang="en" sz="900">
                <a:solidFill>
                  <a:srgbClr val="D4D4D4"/>
                </a:solidFill>
                <a:highlight>
                  <a:srgbClr val="1E1E1E"/>
                </a:highlight>
                <a:latin typeface="Courier New"/>
                <a:ea typeface="Courier New"/>
                <a:cs typeface="Courier New"/>
                <a:sym typeface="Courier New"/>
              </a:rPr>
              <a:t>.netloc</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in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domain_name</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endParaRPr sz="900">
              <a:solidFill>
                <a:srgbClr val="B5CEA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Subdomains</a:t>
            </a:r>
            <a:endParaRPr>
              <a:latin typeface="Montserrat"/>
              <a:ea typeface="Montserrat"/>
              <a:cs typeface="Montserrat"/>
              <a:sym typeface="Montserrat"/>
            </a:endParaRPr>
          </a:p>
        </p:txBody>
      </p:sp>
      <p:sp>
        <p:nvSpPr>
          <p:cNvPr id="185" name="Google Shape;185;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Lexend"/>
                <a:ea typeface="Lexend"/>
                <a:cs typeface="Lexend"/>
                <a:sym typeface="Lexend"/>
              </a:rPr>
              <a:t>Let’s assume we have a link ‘</a:t>
            </a:r>
            <a:r>
              <a:rPr lang="en" sz="1400" u="sng">
                <a:solidFill>
                  <a:srgbClr val="000000"/>
                </a:solidFill>
                <a:latin typeface="Lexend"/>
                <a:ea typeface="Lexend"/>
                <a:cs typeface="Lexend"/>
                <a:sym typeface="Lexend"/>
                <a:hlinkClick r:id="rId3">
                  <a:extLst>
                    <a:ext uri="{A12FA001-AC4F-418D-AE19-62706E023703}">
                      <ahyp:hlinkClr val="tx"/>
                    </a:ext>
                  </a:extLst>
                </a:hlinkClick>
              </a:rPr>
              <a:t>http://web.shanx.mywire.org/</a:t>
            </a:r>
            <a:r>
              <a:rPr lang="en" sz="1400">
                <a:solidFill>
                  <a:srgbClr val="000000"/>
                </a:solidFill>
                <a:latin typeface="Lexend"/>
                <a:ea typeface="Lexend"/>
                <a:cs typeface="Lexend"/>
                <a:sym typeface="Lexend"/>
              </a:rPr>
              <a:t>’ here we can see theres two subdomains on the main domain ‘</a:t>
            </a:r>
            <a:r>
              <a:rPr lang="en" sz="1400" u="sng">
                <a:solidFill>
                  <a:srgbClr val="000000"/>
                </a:solidFill>
                <a:latin typeface="Lexend"/>
                <a:ea typeface="Lexend"/>
                <a:cs typeface="Lexend"/>
                <a:sym typeface="Lexend"/>
                <a:hlinkClick r:id="rId4">
                  <a:extLst>
                    <a:ext uri="{A12FA001-AC4F-418D-AE19-62706E023703}">
                      <ahyp:hlinkClr val="tx"/>
                    </a:ext>
                  </a:extLst>
                </a:hlinkClick>
              </a:rPr>
              <a:t>mywire.org</a:t>
            </a:r>
            <a:r>
              <a:rPr lang="en" sz="1400">
                <a:solidFill>
                  <a:srgbClr val="000000"/>
                </a:solidFill>
                <a:latin typeface="Lexend"/>
                <a:ea typeface="Lexend"/>
                <a:cs typeface="Lexend"/>
                <a:sym typeface="Lexend"/>
              </a:rPr>
              <a:t>’. Phishing websites makes multiple domain to expand their sites.</a:t>
            </a:r>
            <a:endParaRPr sz="1400">
              <a:solidFill>
                <a:srgbClr val="000000"/>
              </a:solidFill>
              <a:latin typeface="Lexend"/>
              <a:ea typeface="Lexend"/>
              <a:cs typeface="Lexend"/>
              <a:sym typeface="Lexend"/>
            </a:endParaRPr>
          </a:p>
          <a:p>
            <a:pPr indent="0" lvl="0" marL="0" rtl="0" algn="l">
              <a:spcBef>
                <a:spcPts val="1200"/>
              </a:spcBef>
              <a:spcAft>
                <a:spcPts val="1200"/>
              </a:spcAft>
              <a:buNone/>
            </a:pPr>
            <a:r>
              <a:t/>
            </a:r>
            <a:endParaRPr sz="1400">
              <a:solidFill>
                <a:srgbClr val="000000"/>
              </a:solidFill>
              <a:latin typeface="Lexend"/>
              <a:ea typeface="Lexend"/>
              <a:cs typeface="Lexend"/>
              <a:sym typeface="Lexend"/>
            </a:endParaRPr>
          </a:p>
        </p:txBody>
      </p:sp>
      <p:sp>
        <p:nvSpPr>
          <p:cNvPr id="186" name="Google Shape;186;p28"/>
          <p:cNvSpPr txBox="1"/>
          <p:nvPr/>
        </p:nvSpPr>
        <p:spPr>
          <a:xfrm>
            <a:off x="762575" y="3062575"/>
            <a:ext cx="4306200" cy="1075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get_subdomains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ext</a:t>
            </a:r>
            <a:r>
              <a:rPr lang="en" sz="900">
                <a:solidFill>
                  <a:srgbClr val="D4D4D4"/>
                </a:solidFill>
                <a:highlight>
                  <a:srgbClr val="1E1E1E"/>
                </a:highlight>
                <a:latin typeface="Courier New"/>
                <a:ea typeface="Courier New"/>
                <a:cs typeface="Courier New"/>
                <a:sym typeface="Courier New"/>
              </a:rPr>
              <a:t> = </a:t>
            </a:r>
            <a:r>
              <a:rPr lang="en" sz="900">
                <a:solidFill>
                  <a:srgbClr val="4EC9B0"/>
                </a:solidFill>
                <a:highlight>
                  <a:srgbClr val="1E1E1E"/>
                </a:highlight>
                <a:latin typeface="Courier New"/>
                <a:ea typeface="Courier New"/>
                <a:cs typeface="Courier New"/>
                <a:sym typeface="Courier New"/>
              </a:rPr>
              <a:t>tldextract</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extract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subdomain_count</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ext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subdomain</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count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subdomain_count</a:t>
            </a:r>
            <a:endParaRPr sz="900">
              <a:solidFill>
                <a:srgbClr val="9CDCFE"/>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HTTPS</a:t>
            </a:r>
            <a:endParaRPr>
              <a:latin typeface="Montserrat"/>
              <a:ea typeface="Montserrat"/>
              <a:cs typeface="Montserrat"/>
              <a:sym typeface="Montserrat"/>
            </a:endParaRPr>
          </a:p>
        </p:txBody>
      </p:sp>
      <p:sp>
        <p:nvSpPr>
          <p:cNvPr id="192" name="Google Shape;192;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Lexend"/>
                <a:ea typeface="Lexend"/>
                <a:cs typeface="Lexend"/>
                <a:sym typeface="Lexend"/>
              </a:rPr>
              <a:t>The existence of HTTPS is very important in giving the impression of website legitimacy, but </a:t>
            </a:r>
            <a:r>
              <a:rPr lang="en" sz="1400">
                <a:solidFill>
                  <a:srgbClr val="000000"/>
                </a:solidFill>
                <a:latin typeface="Lexend"/>
                <a:ea typeface="Lexend"/>
                <a:cs typeface="Lexend"/>
                <a:sym typeface="Lexend"/>
              </a:rPr>
              <a:t>it's</a:t>
            </a:r>
            <a:r>
              <a:rPr lang="en" sz="1400">
                <a:solidFill>
                  <a:srgbClr val="000000"/>
                </a:solidFill>
                <a:latin typeface="Lexend"/>
                <a:ea typeface="Lexend"/>
                <a:cs typeface="Lexend"/>
                <a:sym typeface="Lexend"/>
              </a:rPr>
              <a:t> not </a:t>
            </a:r>
            <a:r>
              <a:rPr lang="en" sz="1400">
                <a:solidFill>
                  <a:srgbClr val="000000"/>
                </a:solidFill>
                <a:latin typeface="Lexend"/>
                <a:ea typeface="Lexend"/>
                <a:cs typeface="Lexend"/>
                <a:sym typeface="Lexend"/>
              </a:rPr>
              <a:t>enough</a:t>
            </a:r>
            <a:r>
              <a:rPr lang="en" sz="1400">
                <a:solidFill>
                  <a:srgbClr val="000000"/>
                </a:solidFill>
                <a:latin typeface="Lexend"/>
                <a:ea typeface="Lexend"/>
                <a:cs typeface="Lexend"/>
                <a:sym typeface="Lexend"/>
              </a:rPr>
              <a:t> to tell if the site is actually secured, sometimes HTTPS sites </a:t>
            </a:r>
            <a:r>
              <a:rPr lang="en" sz="1400">
                <a:solidFill>
                  <a:srgbClr val="000000"/>
                </a:solidFill>
                <a:latin typeface="Lexend"/>
                <a:ea typeface="Lexend"/>
                <a:cs typeface="Lexend"/>
                <a:sym typeface="Lexend"/>
              </a:rPr>
              <a:t>does not</a:t>
            </a:r>
            <a:r>
              <a:rPr lang="en" sz="1400">
                <a:solidFill>
                  <a:srgbClr val="000000"/>
                </a:solidFill>
                <a:latin typeface="Lexend"/>
                <a:ea typeface="Lexend"/>
                <a:cs typeface="Lexend"/>
                <a:sym typeface="Lexend"/>
              </a:rPr>
              <a:t> have ssl/tls enabled and gets redirected to HTTP.</a:t>
            </a:r>
            <a:endParaRPr sz="1400">
              <a:solidFill>
                <a:srgbClr val="000000"/>
              </a:solidFill>
              <a:latin typeface="Lexend"/>
              <a:ea typeface="Lexend"/>
              <a:cs typeface="Lexend"/>
              <a:sym typeface="Lexend"/>
            </a:endParaRPr>
          </a:p>
          <a:p>
            <a:pPr indent="0" lvl="0" marL="0" rtl="0" algn="l">
              <a:spcBef>
                <a:spcPts val="1200"/>
              </a:spcBef>
              <a:spcAft>
                <a:spcPts val="1200"/>
              </a:spcAft>
              <a:buNone/>
            </a:pPr>
            <a:r>
              <a:t/>
            </a:r>
            <a:endParaRPr sz="1400">
              <a:solidFill>
                <a:srgbClr val="000000"/>
              </a:solidFill>
              <a:latin typeface="Lexend"/>
              <a:ea typeface="Lexend"/>
              <a:cs typeface="Lexend"/>
              <a:sym typeface="Lexend"/>
            </a:endParaRPr>
          </a:p>
        </p:txBody>
      </p:sp>
      <p:sp>
        <p:nvSpPr>
          <p:cNvPr id="193" name="Google Shape;193;p29"/>
          <p:cNvSpPr txBox="1"/>
          <p:nvPr/>
        </p:nvSpPr>
        <p:spPr>
          <a:xfrm>
            <a:off x="729450" y="3087575"/>
            <a:ext cx="4306200" cy="699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get_https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.startswith(</a:t>
            </a:r>
            <a:r>
              <a:rPr lang="en" sz="900">
                <a:solidFill>
                  <a:srgbClr val="CE9178"/>
                </a:solidFill>
                <a:highlight>
                  <a:srgbClr val="1E1E1E"/>
                </a:highlight>
                <a:latin typeface="Courier New"/>
                <a:ea typeface="Courier New"/>
                <a:cs typeface="Courier New"/>
                <a:sym typeface="Courier New"/>
              </a:rPr>
              <a:t>"https"</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endParaRPr sz="900">
              <a:solidFill>
                <a:srgbClr val="B5CEA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SSL Check</a:t>
            </a:r>
            <a:endParaRPr>
              <a:latin typeface="Montserrat"/>
              <a:ea typeface="Montserrat"/>
              <a:cs typeface="Montserrat"/>
              <a:sym typeface="Montserrat"/>
            </a:endParaRPr>
          </a:p>
        </p:txBody>
      </p:sp>
      <p:sp>
        <p:nvSpPr>
          <p:cNvPr id="199" name="Google Shape;199;p30"/>
          <p:cNvSpPr txBox="1"/>
          <p:nvPr>
            <p:ph idx="1" type="body"/>
          </p:nvPr>
        </p:nvSpPr>
        <p:spPr>
          <a:xfrm>
            <a:off x="729450" y="17740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000000"/>
                </a:solidFill>
                <a:latin typeface="Lexend"/>
                <a:ea typeface="Lexend"/>
                <a:cs typeface="Lexend"/>
                <a:sym typeface="Lexend"/>
              </a:rPr>
              <a:t>As the problem we faced in the last feature, I have included this feature to check if site has ssl enabled.</a:t>
            </a:r>
            <a:endParaRPr sz="1400">
              <a:solidFill>
                <a:srgbClr val="000000"/>
              </a:solidFill>
              <a:latin typeface="Lexend"/>
              <a:ea typeface="Lexend"/>
              <a:cs typeface="Lexend"/>
              <a:sym typeface="Lexend"/>
            </a:endParaRPr>
          </a:p>
        </p:txBody>
      </p:sp>
      <p:sp>
        <p:nvSpPr>
          <p:cNvPr id="200" name="Google Shape;200;p30"/>
          <p:cNvSpPr txBox="1"/>
          <p:nvPr/>
        </p:nvSpPr>
        <p:spPr>
          <a:xfrm>
            <a:off x="770025" y="2691375"/>
            <a:ext cx="3000000" cy="1827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has_ssl</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try</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not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.startswith(</a:t>
            </a:r>
            <a:r>
              <a:rPr lang="en" sz="900">
                <a:solidFill>
                  <a:srgbClr val="CE9178"/>
                </a:solidFill>
                <a:highlight>
                  <a:srgbClr val="1E1E1E"/>
                </a:highlight>
                <a:latin typeface="Courier New"/>
                <a:ea typeface="Courier New"/>
                <a:cs typeface="Courier New"/>
                <a:sym typeface="Courier New"/>
              </a:rPr>
              <a:t>'http'</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'https://'</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url</a:t>
            </a:r>
            <a:endParaRPr sz="9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response</a:t>
            </a:r>
            <a:r>
              <a:rPr lang="en" sz="900">
                <a:solidFill>
                  <a:srgbClr val="D4D4D4"/>
                </a:solidFill>
                <a:highlight>
                  <a:srgbClr val="1E1E1E"/>
                </a:highlight>
                <a:latin typeface="Courier New"/>
                <a:ea typeface="Courier New"/>
                <a:cs typeface="Courier New"/>
                <a:sym typeface="Courier New"/>
              </a:rPr>
              <a:t> = </a:t>
            </a:r>
            <a:r>
              <a:rPr lang="en" sz="900">
                <a:solidFill>
                  <a:srgbClr val="4EC9B0"/>
                </a:solidFill>
                <a:highlight>
                  <a:srgbClr val="1E1E1E"/>
                </a:highlight>
                <a:latin typeface="Courier New"/>
                <a:ea typeface="Courier New"/>
                <a:cs typeface="Courier New"/>
                <a:sym typeface="Courier New"/>
              </a:rPr>
              <a:t>requests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timeout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5</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B5CEA8"/>
              </a:solidFill>
              <a:highlight>
                <a:srgbClr val="1E1E1E"/>
              </a:highlight>
              <a:latin typeface="Courier New"/>
              <a:ea typeface="Courier New"/>
              <a:cs typeface="Courier New"/>
              <a:sym typeface="Courier New"/>
            </a:endParaRPr>
          </a:p>
        </p:txBody>
      </p:sp>
      <p:sp>
        <p:nvSpPr>
          <p:cNvPr id="201" name="Google Shape;201;p30"/>
          <p:cNvSpPr txBox="1"/>
          <p:nvPr/>
        </p:nvSpPr>
        <p:spPr>
          <a:xfrm>
            <a:off x="5225725" y="2565725"/>
            <a:ext cx="3394200" cy="1827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response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startswith</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'https://'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endParaRPr sz="9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endParaRPr sz="9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except</a:t>
            </a:r>
            <a:r>
              <a:rPr lang="en" sz="900">
                <a:solidFill>
                  <a:srgbClr val="D4D4D4"/>
                </a:solidFill>
                <a:highlight>
                  <a:srgbClr val="1E1E1E"/>
                </a:highlight>
                <a:latin typeface="Courier New"/>
                <a:ea typeface="Courier New"/>
                <a:cs typeface="Courier New"/>
                <a:sym typeface="Courier New"/>
              </a:rPr>
              <a:t> </a:t>
            </a:r>
            <a:r>
              <a:rPr lang="en" sz="900">
                <a:solidFill>
                  <a:srgbClr val="4EC9B0"/>
                </a:solidFill>
                <a:highlight>
                  <a:srgbClr val="1E1E1E"/>
                </a:highlight>
                <a:latin typeface="Courier New"/>
                <a:ea typeface="Courier New"/>
                <a:cs typeface="Courier New"/>
                <a:sym typeface="Courier New"/>
              </a:rPr>
              <a:t>requests</a:t>
            </a:r>
            <a:r>
              <a:rPr lang="en" sz="900">
                <a:solidFill>
                  <a:srgbClr val="D4D4D4"/>
                </a:solidFill>
                <a:highlight>
                  <a:srgbClr val="1E1E1E"/>
                </a:highlight>
                <a:latin typeface="Courier New"/>
                <a:ea typeface="Courier New"/>
                <a:cs typeface="Courier New"/>
                <a:sym typeface="Courier New"/>
              </a:rPr>
              <a:t>.</a:t>
            </a:r>
            <a:r>
              <a:rPr lang="en" sz="900">
                <a:solidFill>
                  <a:srgbClr val="4EC9B0"/>
                </a:solidFill>
                <a:highlight>
                  <a:srgbClr val="1E1E1E"/>
                </a:highlight>
                <a:latin typeface="Courier New"/>
                <a:ea typeface="Courier New"/>
                <a:cs typeface="Courier New"/>
                <a:sym typeface="Courier New"/>
              </a:rPr>
              <a:t>exceptions</a:t>
            </a:r>
            <a:r>
              <a:rPr lang="en" sz="900">
                <a:solidFill>
                  <a:srgbClr val="D4D4D4"/>
                </a:solidFill>
                <a:highlight>
                  <a:srgbClr val="1E1E1E"/>
                </a:highlight>
                <a:latin typeface="Courier New"/>
                <a:ea typeface="Courier New"/>
                <a:cs typeface="Courier New"/>
                <a:sym typeface="Courier New"/>
              </a:rPr>
              <a:t>.</a:t>
            </a:r>
            <a:r>
              <a:rPr lang="en" sz="900">
                <a:solidFill>
                  <a:srgbClr val="4EC9B0"/>
                </a:solidFill>
                <a:highlight>
                  <a:srgbClr val="1E1E1E"/>
                </a:highlight>
                <a:latin typeface="Courier New"/>
                <a:ea typeface="Courier New"/>
                <a:cs typeface="Courier New"/>
                <a:sym typeface="Courier New"/>
              </a:rPr>
              <a:t>RequestException</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Domain Registration Length</a:t>
            </a:r>
            <a:endParaRPr>
              <a:latin typeface="Montserrat"/>
              <a:ea typeface="Montserrat"/>
              <a:cs typeface="Montserrat"/>
              <a:sym typeface="Montserrat"/>
            </a:endParaRPr>
          </a:p>
        </p:txBody>
      </p:sp>
      <p:sp>
        <p:nvSpPr>
          <p:cNvPr id="207" name="Google Shape;207;p31"/>
          <p:cNvSpPr txBox="1"/>
          <p:nvPr>
            <p:ph idx="1" type="body"/>
          </p:nvPr>
        </p:nvSpPr>
        <p:spPr>
          <a:xfrm>
            <a:off x="729450" y="1316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Lexend"/>
                <a:ea typeface="Lexend"/>
                <a:cs typeface="Lexend"/>
                <a:sym typeface="Lexend"/>
              </a:rPr>
              <a:t>Based on the fact that a phishing website lives for a short period of time, I believe that trustworthy domains are regularly paid for several years in advance. In the dataset, I find that the longest fraudulent domains have been used for one year only. </a:t>
            </a:r>
            <a:endParaRPr sz="1400">
              <a:solidFill>
                <a:srgbClr val="000000"/>
              </a:solidFill>
              <a:latin typeface="Lexend"/>
              <a:ea typeface="Lexend"/>
              <a:cs typeface="Lexend"/>
              <a:sym typeface="Lexend"/>
            </a:endParaRPr>
          </a:p>
          <a:p>
            <a:pPr indent="0" lvl="0" marL="0" rtl="0" algn="l">
              <a:spcBef>
                <a:spcPts val="1200"/>
              </a:spcBef>
              <a:spcAft>
                <a:spcPts val="0"/>
              </a:spcAft>
              <a:buNone/>
            </a:pPr>
            <a:r>
              <a:t/>
            </a:r>
            <a:endParaRPr sz="1400">
              <a:solidFill>
                <a:srgbClr val="000000"/>
              </a:solidFill>
              <a:latin typeface="Lexend"/>
              <a:ea typeface="Lexend"/>
              <a:cs typeface="Lexend"/>
              <a:sym typeface="Lexend"/>
            </a:endParaRPr>
          </a:p>
          <a:p>
            <a:pPr indent="0" lvl="0" marL="0" rtl="0" algn="l">
              <a:spcBef>
                <a:spcPts val="1200"/>
              </a:spcBef>
              <a:spcAft>
                <a:spcPts val="0"/>
              </a:spcAft>
              <a:buNone/>
            </a:pPr>
            <a:r>
              <a:t/>
            </a:r>
            <a:endParaRPr sz="1400">
              <a:solidFill>
                <a:srgbClr val="000000"/>
              </a:solidFill>
              <a:latin typeface="Lexend"/>
              <a:ea typeface="Lexend"/>
              <a:cs typeface="Lexend"/>
              <a:sym typeface="Lexend"/>
            </a:endParaRPr>
          </a:p>
          <a:p>
            <a:pPr indent="0" lvl="0" marL="0" rtl="0" algn="l">
              <a:spcBef>
                <a:spcPts val="1200"/>
              </a:spcBef>
              <a:spcAft>
                <a:spcPts val="1200"/>
              </a:spcAft>
              <a:buNone/>
            </a:pPr>
            <a:r>
              <a:t/>
            </a:r>
            <a:endParaRPr sz="1400">
              <a:solidFill>
                <a:srgbClr val="000000"/>
              </a:solidFill>
              <a:latin typeface="Lexend"/>
              <a:ea typeface="Lexend"/>
              <a:cs typeface="Lexend"/>
              <a:sym typeface="Lexend"/>
            </a:endParaRPr>
          </a:p>
        </p:txBody>
      </p:sp>
      <p:sp>
        <p:nvSpPr>
          <p:cNvPr id="208" name="Google Shape;208;p31"/>
          <p:cNvSpPr txBox="1"/>
          <p:nvPr/>
        </p:nvSpPr>
        <p:spPr>
          <a:xfrm>
            <a:off x="729450" y="2348300"/>
            <a:ext cx="4025400" cy="2579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get_domain_reg_length</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ext</a:t>
            </a:r>
            <a:r>
              <a:rPr lang="en" sz="900">
                <a:solidFill>
                  <a:srgbClr val="D4D4D4"/>
                </a:solidFill>
                <a:highlight>
                  <a:srgbClr val="1E1E1E"/>
                </a:highlight>
                <a:latin typeface="Courier New"/>
                <a:ea typeface="Courier New"/>
                <a:cs typeface="Courier New"/>
                <a:sym typeface="Courier New"/>
              </a:rPr>
              <a:t> = </a:t>
            </a:r>
            <a:r>
              <a:rPr lang="en" sz="900">
                <a:solidFill>
                  <a:srgbClr val="4EC9B0"/>
                </a:solidFill>
                <a:highlight>
                  <a:srgbClr val="1E1E1E"/>
                </a:highlight>
                <a:latin typeface="Courier New"/>
                <a:ea typeface="Courier New"/>
                <a:cs typeface="Courier New"/>
                <a:sym typeface="Courier New"/>
              </a:rPr>
              <a:t>tldextract</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extract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domain</a:t>
            </a:r>
            <a:r>
              <a:rPr lang="en" sz="900">
                <a:solidFill>
                  <a:srgbClr val="D4D4D4"/>
                </a:solidFill>
                <a:highlight>
                  <a:srgbClr val="1E1E1E"/>
                </a:highlight>
                <a:latin typeface="Courier New"/>
                <a:ea typeface="Courier New"/>
                <a:cs typeface="Courier New"/>
                <a:sym typeface="Courier New"/>
              </a:rPr>
              <a:t> = </a:t>
            </a:r>
            <a:r>
              <a:rPr lang="en" sz="900">
                <a:solidFill>
                  <a:srgbClr val="569CD6"/>
                </a:solidFill>
                <a:highlight>
                  <a:srgbClr val="1E1E1E"/>
                </a:highlight>
                <a:latin typeface="Courier New"/>
                <a:ea typeface="Courier New"/>
                <a:cs typeface="Courier New"/>
                <a:sym typeface="Courier New"/>
              </a:rPr>
              <a:t>f</a:t>
            </a:r>
            <a:r>
              <a:rPr lang="en" sz="900">
                <a:solidFill>
                  <a:srgbClr val="CE9178"/>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ext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domain</a:t>
            </a:r>
            <a:r>
              <a:rPr lang="en" sz="900">
                <a:solidFill>
                  <a:srgbClr val="569CD6"/>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ext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suffix</a:t>
            </a:r>
            <a:r>
              <a:rPr lang="en" sz="900">
                <a:solidFill>
                  <a:srgbClr val="569CD6"/>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endParaRPr sz="9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try</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domain_info</a:t>
            </a:r>
            <a:r>
              <a:rPr lang="en" sz="900">
                <a:solidFill>
                  <a:srgbClr val="D4D4D4"/>
                </a:solidFill>
                <a:highlight>
                  <a:srgbClr val="1E1E1E"/>
                </a:highlight>
                <a:latin typeface="Courier New"/>
                <a:ea typeface="Courier New"/>
                <a:cs typeface="Courier New"/>
                <a:sym typeface="Courier New"/>
              </a:rPr>
              <a:t> = </a:t>
            </a:r>
            <a:r>
              <a:rPr lang="en" sz="900">
                <a:solidFill>
                  <a:srgbClr val="4EC9B0"/>
                </a:solidFill>
                <a:highlight>
                  <a:srgbClr val="1E1E1E"/>
                </a:highlight>
                <a:latin typeface="Courier New"/>
                <a:ea typeface="Courier New"/>
                <a:cs typeface="Courier New"/>
                <a:sym typeface="Courier New"/>
              </a:rPr>
              <a:t>whois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whois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domain</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isinstance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domain_info</a:t>
            </a:r>
            <a:r>
              <a:rPr lang="en" sz="900">
                <a:solidFill>
                  <a:srgbClr val="D4D4D4"/>
                </a:solidFill>
                <a:highlight>
                  <a:srgbClr val="1E1E1E"/>
                </a:highlight>
                <a:latin typeface="Courier New"/>
                <a:ea typeface="Courier New"/>
                <a:cs typeface="Courier New"/>
                <a:sym typeface="Courier New"/>
              </a:rPr>
              <a:t>.expiration_date, </a:t>
            </a:r>
            <a:r>
              <a:rPr lang="en" sz="900">
                <a:solidFill>
                  <a:srgbClr val="4EC9B0"/>
                </a:solidFill>
                <a:highlight>
                  <a:srgbClr val="1E1E1E"/>
                </a:highlight>
                <a:latin typeface="Courier New"/>
                <a:ea typeface="Courier New"/>
                <a:cs typeface="Courier New"/>
                <a:sym typeface="Courier New"/>
              </a:rPr>
              <a:t>list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expiration_date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domain_info</a:t>
            </a:r>
            <a:r>
              <a:rPr lang="en" sz="900">
                <a:solidFill>
                  <a:srgbClr val="D4D4D4"/>
                </a:solidFill>
                <a:highlight>
                  <a:srgbClr val="1E1E1E"/>
                </a:highlight>
                <a:latin typeface="Courier New"/>
                <a:ea typeface="Courier New"/>
                <a:cs typeface="Courier New"/>
                <a:sym typeface="Courier New"/>
              </a:rPr>
              <a:t>.expiration_date[</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expiration_date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domain_info</a:t>
            </a:r>
            <a:r>
              <a:rPr lang="en" sz="900">
                <a:solidFill>
                  <a:srgbClr val="D4D4D4"/>
                </a:solidFill>
                <a:highlight>
                  <a:srgbClr val="1E1E1E"/>
                </a:highlight>
                <a:latin typeface="Courier New"/>
                <a:ea typeface="Courier New"/>
                <a:cs typeface="Courier New"/>
                <a:sym typeface="Courier New"/>
              </a:rPr>
              <a:t>.expiration_date</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latin typeface="Lato"/>
              <a:ea typeface="Lato"/>
              <a:cs typeface="Lato"/>
              <a:sym typeface="Lato"/>
            </a:endParaRPr>
          </a:p>
        </p:txBody>
      </p:sp>
      <p:sp>
        <p:nvSpPr>
          <p:cNvPr id="209" name="Google Shape;209;p31"/>
          <p:cNvSpPr txBox="1"/>
          <p:nvPr/>
        </p:nvSpPr>
        <p:spPr>
          <a:xfrm>
            <a:off x="4874350" y="2552750"/>
            <a:ext cx="3057600" cy="2579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900">
              <a:latin typeface="Lato"/>
              <a:ea typeface="Lato"/>
              <a:cs typeface="Lato"/>
              <a:sym typeface="Lato"/>
            </a:endParaRPr>
          </a:p>
          <a:p>
            <a:pPr indent="0" lvl="0" marL="0" rtl="0" algn="l">
              <a:lnSpc>
                <a:spcPct val="135714"/>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expiration_date</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and</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creation_date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reg_length</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expiration_date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creation_date</a:t>
            </a:r>
            <a:r>
              <a:rPr lang="en" sz="900">
                <a:solidFill>
                  <a:srgbClr val="D4D4D4"/>
                </a:solidFill>
                <a:highlight>
                  <a:srgbClr val="1E1E1E"/>
                </a:highlight>
                <a:latin typeface="Courier New"/>
                <a:ea typeface="Courier New"/>
                <a:cs typeface="Courier New"/>
                <a:sym typeface="Courier New"/>
              </a:rPr>
              <a:t>).days</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reg_length</a:t>
            </a:r>
            <a:r>
              <a:rPr lang="en" sz="900">
                <a:solidFill>
                  <a:srgbClr val="D4D4D4"/>
                </a:solidFill>
                <a:highlight>
                  <a:srgbClr val="1E1E1E"/>
                </a:highlight>
                <a:latin typeface="Courier New"/>
                <a:ea typeface="Courier New"/>
                <a:cs typeface="Courier New"/>
                <a:sym typeface="Courier New"/>
              </a:rPr>
              <a:t> &gt; </a:t>
            </a:r>
            <a:r>
              <a:rPr lang="en" sz="900">
                <a:solidFill>
                  <a:srgbClr val="B5CEA8"/>
                </a:solidFill>
                <a:highlight>
                  <a:srgbClr val="1E1E1E"/>
                </a:highlight>
                <a:latin typeface="Courier New"/>
                <a:ea typeface="Courier New"/>
                <a:cs typeface="Courier New"/>
                <a:sym typeface="Courier New"/>
              </a:rPr>
              <a:t>365</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endParaRPr sz="9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except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pass</a:t>
            </a:r>
            <a:endParaRPr sz="90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endParaRPr sz="900">
              <a:solidFill>
                <a:srgbClr val="B5CEA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latin typeface="Lato"/>
              <a:ea typeface="Lato"/>
              <a:cs typeface="Lato"/>
              <a:sym typeface="Lato"/>
            </a:endParaRPr>
          </a:p>
        </p:txBody>
      </p:sp>
      <p:sp>
        <p:nvSpPr>
          <p:cNvPr id="210" name="Google Shape;210;p31"/>
          <p:cNvSpPr txBox="1"/>
          <p:nvPr/>
        </p:nvSpPr>
        <p:spPr>
          <a:xfrm>
            <a:off x="4874350" y="2183825"/>
            <a:ext cx="4306200" cy="887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isinstance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domain_info</a:t>
            </a:r>
            <a:r>
              <a:rPr lang="en" sz="900">
                <a:solidFill>
                  <a:srgbClr val="D4D4D4"/>
                </a:solidFill>
                <a:highlight>
                  <a:srgbClr val="1E1E1E"/>
                </a:highlight>
                <a:latin typeface="Courier New"/>
                <a:ea typeface="Courier New"/>
                <a:cs typeface="Courier New"/>
                <a:sym typeface="Courier New"/>
              </a:rPr>
              <a:t>.creation_date, </a:t>
            </a:r>
            <a:r>
              <a:rPr lang="en" sz="900">
                <a:solidFill>
                  <a:srgbClr val="4EC9B0"/>
                </a:solidFill>
                <a:highlight>
                  <a:srgbClr val="1E1E1E"/>
                </a:highlight>
                <a:latin typeface="Courier New"/>
                <a:ea typeface="Courier New"/>
                <a:cs typeface="Courier New"/>
                <a:sym typeface="Courier New"/>
              </a:rPr>
              <a:t>list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creation_date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domain_info</a:t>
            </a:r>
            <a:r>
              <a:rPr lang="en" sz="900">
                <a:solidFill>
                  <a:srgbClr val="D4D4D4"/>
                </a:solidFill>
                <a:highlight>
                  <a:srgbClr val="1E1E1E"/>
                </a:highlight>
                <a:latin typeface="Courier New"/>
                <a:ea typeface="Courier New"/>
                <a:cs typeface="Courier New"/>
                <a:sym typeface="Courier New"/>
              </a:rPr>
              <a:t>.creation_date[</a:t>
            </a:r>
            <a:r>
              <a:rPr lang="en" sz="900">
                <a:solidFill>
                  <a:srgbClr val="B5CEA8"/>
                </a:solidFill>
                <a:highlight>
                  <a:srgbClr val="1E1E1E"/>
                </a:highlight>
                <a:latin typeface="Courier New"/>
                <a:ea typeface="Courier New"/>
                <a:cs typeface="Courier New"/>
                <a:sym typeface="Courier New"/>
              </a:rPr>
              <a:t>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creation_date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domain_info</a:t>
            </a:r>
            <a:r>
              <a:rPr lang="en" sz="900">
                <a:solidFill>
                  <a:srgbClr val="D4D4D4"/>
                </a:solidFill>
                <a:highlight>
                  <a:srgbClr val="1E1E1E"/>
                </a:highlight>
                <a:latin typeface="Courier New"/>
                <a:ea typeface="Courier New"/>
                <a:cs typeface="Courier New"/>
                <a:sym typeface="Courier New"/>
              </a:rPr>
              <a:t>.creation_date</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Checkpoint 1 </a:t>
            </a:r>
            <a:endParaRPr>
              <a:latin typeface="Montserrat"/>
              <a:ea typeface="Montserrat"/>
              <a:cs typeface="Montserrat"/>
              <a:sym typeface="Montserrat"/>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Title</a:t>
            </a:r>
            <a:endParaRPr sz="1400">
              <a:solidFill>
                <a:srgbClr val="000000"/>
              </a:solidFill>
              <a:latin typeface="Lexend"/>
              <a:ea typeface="Lexend"/>
              <a:cs typeface="Lexend"/>
              <a:sym typeface="Lexend"/>
            </a:endParaRPr>
          </a:p>
          <a:p>
            <a:pPr indent="-317500" lvl="0" marL="457200" rtl="0" algn="l">
              <a:spcBef>
                <a:spcPts val="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Abstract</a:t>
            </a:r>
            <a:endParaRPr sz="1400">
              <a:solidFill>
                <a:srgbClr val="000000"/>
              </a:solidFill>
              <a:latin typeface="Lexend"/>
              <a:ea typeface="Lexend"/>
              <a:cs typeface="Lexend"/>
              <a:sym typeface="Lexend"/>
            </a:endParaRPr>
          </a:p>
          <a:p>
            <a:pPr indent="-317500" lvl="0" marL="457200" rtl="0" algn="l">
              <a:spcBef>
                <a:spcPts val="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Objectives</a:t>
            </a:r>
            <a:endParaRPr sz="1400">
              <a:solidFill>
                <a:srgbClr val="000000"/>
              </a:solidFill>
              <a:latin typeface="Lexend"/>
              <a:ea typeface="Lexend"/>
              <a:cs typeface="Lexend"/>
              <a:sym typeface="Lexend"/>
            </a:endParaRPr>
          </a:p>
          <a:p>
            <a:pPr indent="-317500" lvl="0" marL="457200" rtl="0" algn="l">
              <a:spcBef>
                <a:spcPts val="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Research Gap identification / Problem statements</a:t>
            </a:r>
            <a:endParaRPr sz="1400">
              <a:solidFill>
                <a:srgbClr val="000000"/>
              </a:solidFill>
              <a:latin typeface="Lexend"/>
              <a:ea typeface="Lexend"/>
              <a:cs typeface="Lexend"/>
              <a:sym typeface="Lexend"/>
            </a:endParaRPr>
          </a:p>
          <a:p>
            <a:pPr indent="-317500" lvl="0" marL="457200" rtl="0" algn="l">
              <a:spcBef>
                <a:spcPts val="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Feasibility</a:t>
            </a:r>
            <a:endParaRPr sz="1400">
              <a:solidFill>
                <a:srgbClr val="000000"/>
              </a:solidFill>
              <a:latin typeface="Lexend"/>
              <a:ea typeface="Lexend"/>
              <a:cs typeface="Lexend"/>
              <a:sym typeface="Lexend"/>
            </a:endParaRPr>
          </a:p>
          <a:p>
            <a:pPr indent="-317500" lvl="0" marL="457200" rtl="0" algn="l">
              <a:spcBef>
                <a:spcPts val="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Methodology</a:t>
            </a:r>
            <a:endParaRPr sz="1400">
              <a:solidFill>
                <a:srgbClr val="000000"/>
              </a:solidFill>
              <a:latin typeface="Lexend"/>
              <a:ea typeface="Lexend"/>
              <a:cs typeface="Lexend"/>
              <a:sym typeface="Lexend"/>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Favicon ( Icon )</a:t>
            </a:r>
            <a:endParaRPr>
              <a:latin typeface="Montserrat"/>
              <a:ea typeface="Montserrat"/>
              <a:cs typeface="Montserrat"/>
              <a:sym typeface="Montserrat"/>
            </a:endParaRPr>
          </a:p>
        </p:txBody>
      </p:sp>
      <p:sp>
        <p:nvSpPr>
          <p:cNvPr id="216" name="Google Shape;216;p32"/>
          <p:cNvSpPr txBox="1"/>
          <p:nvPr>
            <p:ph idx="1" type="body"/>
          </p:nvPr>
        </p:nvSpPr>
        <p:spPr>
          <a:xfrm>
            <a:off x="729450" y="17740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000000"/>
                </a:solidFill>
                <a:latin typeface="Lexend"/>
                <a:ea typeface="Lexend"/>
                <a:cs typeface="Lexend"/>
                <a:sym typeface="Lexend"/>
              </a:rPr>
              <a:t>A favicon is a graphic image (icon) associated with a specific webpage. Many existing user agents such as graphical browsers and newsreaders show favicon as a visual reminder of the website identity in the address bar. If the favicon is loaded from a domain other than that shown in the address bar, then the webpage is likely to be considered a Phishing attempt. </a:t>
            </a:r>
            <a:endParaRPr sz="1400">
              <a:solidFill>
                <a:srgbClr val="000000"/>
              </a:solidFill>
              <a:latin typeface="Lexend"/>
              <a:ea typeface="Lexend"/>
              <a:cs typeface="Lexend"/>
              <a:sym typeface="Lexend"/>
            </a:endParaRPr>
          </a:p>
        </p:txBody>
      </p:sp>
      <p:sp>
        <p:nvSpPr>
          <p:cNvPr id="217" name="Google Shape;217;p32"/>
          <p:cNvSpPr txBox="1"/>
          <p:nvPr/>
        </p:nvSpPr>
        <p:spPr>
          <a:xfrm>
            <a:off x="3842650" y="2967975"/>
            <a:ext cx="4306200" cy="2015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get_favicon</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content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soup</a:t>
            </a:r>
            <a:r>
              <a:rPr lang="en" sz="900">
                <a:solidFill>
                  <a:srgbClr val="D4D4D4"/>
                </a:solidFill>
                <a:highlight>
                  <a:srgbClr val="1E1E1E"/>
                </a:highlight>
                <a:latin typeface="Courier New"/>
                <a:ea typeface="Courier New"/>
                <a:cs typeface="Courier New"/>
                <a:sym typeface="Courier New"/>
              </a:rPr>
              <a:t> = </a:t>
            </a:r>
            <a:r>
              <a:rPr lang="en" sz="900">
                <a:solidFill>
                  <a:srgbClr val="4EC9B0"/>
                </a:solidFill>
                <a:highlight>
                  <a:srgbClr val="1E1E1E"/>
                </a:highlight>
                <a:latin typeface="Courier New"/>
                <a:ea typeface="Courier New"/>
                <a:cs typeface="Courier New"/>
                <a:sym typeface="Courier New"/>
              </a:rPr>
              <a:t>BeautifulSoup</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content</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"html.parser"</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favicon</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soup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find</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"link"</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rel</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"shortcut icon"</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favicon</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favicon_href</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favicon</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"href"</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favicon_url</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urlparse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favicon_href</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favicon_url</a:t>
            </a:r>
            <a:r>
              <a:rPr lang="en" sz="900">
                <a:solidFill>
                  <a:srgbClr val="D4D4D4"/>
                </a:solidFill>
                <a:highlight>
                  <a:srgbClr val="1E1E1E"/>
                </a:highlight>
                <a:latin typeface="Courier New"/>
                <a:ea typeface="Courier New"/>
                <a:cs typeface="Courier New"/>
                <a:sym typeface="Courier New"/>
              </a:rPr>
              <a:t>.netloc ==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endParaRPr sz="9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endParaRPr sz="900">
              <a:solidFill>
                <a:srgbClr val="B5CEA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Non-standard port</a:t>
            </a:r>
            <a:endParaRPr>
              <a:latin typeface="Montserrat"/>
              <a:ea typeface="Montserrat"/>
              <a:cs typeface="Montserrat"/>
              <a:sym typeface="Montserrat"/>
            </a:endParaRPr>
          </a:p>
        </p:txBody>
      </p:sp>
      <p:sp>
        <p:nvSpPr>
          <p:cNvPr id="223" name="Google Shape;223;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Lexend"/>
                <a:ea typeface="Lexend"/>
                <a:cs typeface="Lexend"/>
                <a:sym typeface="Lexend"/>
              </a:rPr>
              <a:t>Phishing websites might use ports other than 80(HTTP) and 443(HTTPS) to make users think they are visiting legitimate websites. EG : </a:t>
            </a:r>
            <a:r>
              <a:rPr lang="en" sz="1400" u="sng">
                <a:solidFill>
                  <a:srgbClr val="000000"/>
                </a:solidFill>
                <a:latin typeface="Lexend"/>
                <a:ea typeface="Lexend"/>
                <a:cs typeface="Lexend"/>
                <a:sym typeface="Lexend"/>
                <a:hlinkClick r:id="rId3">
                  <a:extLst>
                    <a:ext uri="{A12FA001-AC4F-418D-AE19-62706E023703}">
                      <ahyp:hlinkClr val="tx"/>
                    </a:ext>
                  </a:extLst>
                </a:hlinkClick>
              </a:rPr>
              <a:t>www.yooutube.com:5003</a:t>
            </a:r>
            <a:r>
              <a:rPr lang="en" sz="1400">
                <a:solidFill>
                  <a:srgbClr val="000000"/>
                </a:solidFill>
                <a:latin typeface="Lexend"/>
                <a:ea typeface="Lexend"/>
                <a:cs typeface="Lexend"/>
                <a:sym typeface="Lexend"/>
              </a:rPr>
              <a:t>.</a:t>
            </a:r>
            <a:endParaRPr sz="1400">
              <a:solidFill>
                <a:srgbClr val="000000"/>
              </a:solidFill>
              <a:latin typeface="Lexend"/>
              <a:ea typeface="Lexend"/>
              <a:cs typeface="Lexend"/>
              <a:sym typeface="Lexend"/>
            </a:endParaRPr>
          </a:p>
          <a:p>
            <a:pPr indent="0" lvl="0" marL="0" rtl="0" algn="l">
              <a:spcBef>
                <a:spcPts val="1200"/>
              </a:spcBef>
              <a:spcAft>
                <a:spcPts val="1200"/>
              </a:spcAft>
              <a:buNone/>
            </a:pPr>
            <a:r>
              <a:t/>
            </a:r>
            <a:endParaRPr sz="1400">
              <a:solidFill>
                <a:srgbClr val="000000"/>
              </a:solidFill>
              <a:latin typeface="Lexend"/>
              <a:ea typeface="Lexend"/>
              <a:cs typeface="Lexend"/>
              <a:sym typeface="Lexend"/>
            </a:endParaRPr>
          </a:p>
        </p:txBody>
      </p:sp>
      <p:sp>
        <p:nvSpPr>
          <p:cNvPr id="224" name="Google Shape;224;p33"/>
          <p:cNvSpPr txBox="1"/>
          <p:nvPr/>
        </p:nvSpPr>
        <p:spPr>
          <a:xfrm>
            <a:off x="729450" y="2736225"/>
            <a:ext cx="4306200" cy="1451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get_non_std_port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parsed_url</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urlparse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port</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parsed_url</a:t>
            </a:r>
            <a:r>
              <a:rPr lang="en" sz="900">
                <a:solidFill>
                  <a:srgbClr val="D4D4D4"/>
                </a:solidFill>
                <a:highlight>
                  <a:srgbClr val="1E1E1E"/>
                </a:highlight>
                <a:latin typeface="Courier New"/>
                <a:ea typeface="Courier New"/>
                <a:cs typeface="Courier New"/>
                <a:sym typeface="Courier New"/>
              </a:rPr>
              <a:t>.port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port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port</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not</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in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80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443</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endParaRPr sz="9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0</a:t>
            </a:r>
            <a:endParaRPr sz="900">
              <a:solidFill>
                <a:srgbClr val="B5CEA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Feature Extraction</a:t>
            </a:r>
            <a:endParaRPr>
              <a:latin typeface="Montserrat"/>
              <a:ea typeface="Montserrat"/>
              <a:cs typeface="Montserrat"/>
              <a:sym typeface="Montserrat"/>
            </a:endParaRPr>
          </a:p>
        </p:txBody>
      </p:sp>
      <p:sp>
        <p:nvSpPr>
          <p:cNvPr id="230" name="Google Shape;230;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Lexend"/>
                <a:ea typeface="Lexend"/>
                <a:cs typeface="Lexend"/>
                <a:sym typeface="Lexend"/>
              </a:rPr>
              <a:t>Now since we have made a code to extract 12 features from websites. I’ll provide two csv files one with legit urls and second with phishing urls. After extracting, the features datasets then will be stored in two respective files one with legit url dataset and phishing url dataset.</a:t>
            </a:r>
            <a:endParaRPr sz="1400">
              <a:solidFill>
                <a:srgbClr val="000000"/>
              </a:solidFill>
              <a:latin typeface="Lexend"/>
              <a:ea typeface="Lexend"/>
              <a:cs typeface="Lexend"/>
              <a:sym typeface="Lexend"/>
            </a:endParaRPr>
          </a:p>
          <a:p>
            <a:pPr indent="0" lvl="0" marL="0" rtl="0" algn="l">
              <a:spcBef>
                <a:spcPts val="1200"/>
              </a:spcBef>
              <a:spcAft>
                <a:spcPts val="1200"/>
              </a:spcAft>
              <a:buNone/>
            </a:pPr>
            <a:r>
              <a:t/>
            </a:r>
            <a:endParaRPr sz="1400">
              <a:solidFill>
                <a:srgbClr val="000000"/>
              </a:solidFill>
              <a:latin typeface="Lexend"/>
              <a:ea typeface="Lexend"/>
              <a:cs typeface="Lexend"/>
              <a:sym typeface="Lexend"/>
            </a:endParaRPr>
          </a:p>
        </p:txBody>
      </p:sp>
      <p:sp>
        <p:nvSpPr>
          <p:cNvPr id="231" name="Google Shape;231;p34"/>
          <p:cNvSpPr txBox="1"/>
          <p:nvPr/>
        </p:nvSpPr>
        <p:spPr>
          <a:xfrm>
            <a:off x="881900" y="3226500"/>
            <a:ext cx="4306200" cy="2015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569CD6"/>
                </a:solidFill>
                <a:highlight>
                  <a:srgbClr val="1E1E1E"/>
                </a:highlight>
                <a:latin typeface="Courier New"/>
                <a:ea typeface="Courier New"/>
                <a:cs typeface="Courier New"/>
                <a:sym typeface="Courier New"/>
              </a:rPr>
              <a:t>def</a:t>
            </a: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extract_features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label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features</a:t>
            </a:r>
            <a:r>
              <a:rPr lang="en"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try</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parsed_url</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urlparse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not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parsed_url</a:t>
            </a:r>
            <a:r>
              <a:rPr lang="en" sz="900">
                <a:solidFill>
                  <a:srgbClr val="D4D4D4"/>
                </a:solidFill>
                <a:highlight>
                  <a:srgbClr val="1E1E1E"/>
                </a:highlight>
                <a:latin typeface="Courier New"/>
                <a:ea typeface="Courier New"/>
                <a:cs typeface="Courier New"/>
                <a:sym typeface="Courier New"/>
              </a:rPr>
              <a:t>.scheme:</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'http://'</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url</a:t>
            </a:r>
            <a:endParaRPr sz="9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response</a:t>
            </a:r>
            <a:r>
              <a:rPr lang="en" sz="900">
                <a:solidFill>
                  <a:srgbClr val="D4D4D4"/>
                </a:solidFill>
                <a:highlight>
                  <a:srgbClr val="1E1E1E"/>
                </a:highlight>
                <a:latin typeface="Courier New"/>
                <a:ea typeface="Courier New"/>
                <a:cs typeface="Courier New"/>
                <a:sym typeface="Courier New"/>
              </a:rPr>
              <a:t> = </a:t>
            </a:r>
            <a:r>
              <a:rPr lang="en" sz="900">
                <a:solidFill>
                  <a:srgbClr val="4EC9B0"/>
                </a:solidFill>
                <a:highlight>
                  <a:srgbClr val="1E1E1E"/>
                </a:highlight>
                <a:latin typeface="Courier New"/>
                <a:ea typeface="Courier New"/>
                <a:cs typeface="Courier New"/>
                <a:sym typeface="Courier New"/>
              </a:rPr>
              <a:t>requests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timeout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content</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response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content</a:t>
            </a:r>
            <a:endParaRPr sz="9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latin typeface="Lato"/>
              <a:ea typeface="Lato"/>
              <a:cs typeface="Lato"/>
              <a:sym typeface="Lato"/>
            </a:endParaRPr>
          </a:p>
        </p:txBody>
      </p:sp>
      <p:sp>
        <p:nvSpPr>
          <p:cNvPr id="232" name="Google Shape;232;p34"/>
          <p:cNvSpPr txBox="1"/>
          <p:nvPr/>
        </p:nvSpPr>
        <p:spPr>
          <a:xfrm>
            <a:off x="4834375" y="2964450"/>
            <a:ext cx="3139800" cy="2203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except</a:t>
            </a:r>
            <a:r>
              <a:rPr lang="en" sz="900">
                <a:solidFill>
                  <a:srgbClr val="D4D4D4"/>
                </a:solidFill>
                <a:highlight>
                  <a:srgbClr val="1E1E1E"/>
                </a:highlight>
                <a:latin typeface="Courier New"/>
                <a:ea typeface="Courier New"/>
                <a:cs typeface="Courier New"/>
                <a:sym typeface="Courier New"/>
              </a:rPr>
              <a:t> (</a:t>
            </a:r>
            <a:r>
              <a:rPr lang="en" sz="900">
                <a:solidFill>
                  <a:srgbClr val="4EC9B0"/>
                </a:solidFill>
                <a:highlight>
                  <a:srgbClr val="1E1E1E"/>
                </a:highlight>
                <a:latin typeface="Courier New"/>
                <a:ea typeface="Courier New"/>
                <a:cs typeface="Courier New"/>
                <a:sym typeface="Courier New"/>
              </a:rPr>
              <a:t>RequestException</a:t>
            </a:r>
            <a:r>
              <a:rPr lang="en" sz="900">
                <a:solidFill>
                  <a:srgbClr val="D4D4D4"/>
                </a:solidFill>
                <a:highlight>
                  <a:srgbClr val="1E1E1E"/>
                </a:highlight>
                <a:latin typeface="Courier New"/>
                <a:ea typeface="Courier New"/>
                <a:cs typeface="Courier New"/>
                <a:sym typeface="Courier New"/>
              </a:rPr>
              <a:t>, </a:t>
            </a:r>
            <a:r>
              <a:rPr lang="en" sz="900">
                <a:solidFill>
                  <a:srgbClr val="4EC9B0"/>
                </a:solidFill>
                <a:highlight>
                  <a:srgbClr val="1E1E1E"/>
                </a:highlight>
                <a:latin typeface="Courier New"/>
                <a:ea typeface="Courier New"/>
                <a:cs typeface="Courier New"/>
                <a:sym typeface="Courier New"/>
              </a:rPr>
              <a:t>TooManyRedirects</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as</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print</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f</a:t>
            </a:r>
            <a:r>
              <a:rPr lang="en" sz="900">
                <a:solidFill>
                  <a:srgbClr val="CE9178"/>
                </a:solidFill>
                <a:highlight>
                  <a:srgbClr val="1E1E1E"/>
                </a:highlight>
                <a:latin typeface="Courier New"/>
                <a:ea typeface="Courier New"/>
                <a:cs typeface="Courier New"/>
                <a:sym typeface="Courier New"/>
              </a:rPr>
              <a:t>"Error processing URL </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569CD6"/>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a:t>
            </a:r>
            <a:r>
              <a:rPr lang="en" sz="900">
                <a:solidFill>
                  <a:srgbClr val="569CD6"/>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None</a:t>
            </a:r>
            <a:endParaRPr sz="9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except</a:t>
            </a:r>
            <a:r>
              <a:rPr lang="en" sz="900">
                <a:solidFill>
                  <a:srgbClr val="D4D4D4"/>
                </a:solidFill>
                <a:highlight>
                  <a:srgbClr val="1E1E1E"/>
                </a:highlight>
                <a:latin typeface="Courier New"/>
                <a:ea typeface="Courier New"/>
                <a:cs typeface="Courier New"/>
                <a:sym typeface="Courier New"/>
              </a:rPr>
              <a:t> </a:t>
            </a:r>
            <a:r>
              <a:rPr lang="en" sz="900">
                <a:solidFill>
                  <a:srgbClr val="4EC9B0"/>
                </a:solidFill>
                <a:highlight>
                  <a:srgbClr val="1E1E1E"/>
                </a:highlight>
                <a:latin typeface="Courier New"/>
                <a:ea typeface="Courier New"/>
                <a:cs typeface="Courier New"/>
                <a:sym typeface="Courier New"/>
              </a:rPr>
              <a:t>Exception</a:t>
            </a: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as</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DCDCAA"/>
                </a:solidFill>
                <a:highlight>
                  <a:srgbClr val="1E1E1E"/>
                </a:highlight>
                <a:latin typeface="Courier New"/>
                <a:ea typeface="Courier New"/>
                <a:cs typeface="Courier New"/>
                <a:sym typeface="Courier New"/>
              </a:rPr>
              <a:t>print</a:t>
            </a:r>
            <a:r>
              <a:rPr lang="en" sz="900">
                <a:solidFill>
                  <a:srgbClr val="D4D4D4"/>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f</a:t>
            </a:r>
            <a:r>
              <a:rPr lang="en" sz="900">
                <a:solidFill>
                  <a:srgbClr val="CE9178"/>
                </a:solidFill>
                <a:highlight>
                  <a:srgbClr val="1E1E1E"/>
                </a:highlight>
                <a:latin typeface="Courier New"/>
                <a:ea typeface="Courier New"/>
                <a:cs typeface="Courier New"/>
                <a:sym typeface="Courier New"/>
              </a:rPr>
              <a:t>"Error processing URL </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url</a:t>
            </a:r>
            <a:r>
              <a:rPr lang="en" sz="900">
                <a:solidFill>
                  <a:srgbClr val="569CD6"/>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a:t>
            </a:r>
            <a:r>
              <a:rPr lang="en" sz="900">
                <a:solidFill>
                  <a:srgbClr val="569CD6"/>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None</a:t>
            </a:r>
            <a:endParaRPr sz="9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features</a:t>
            </a:r>
            <a:endParaRPr sz="900">
              <a:solidFill>
                <a:srgbClr val="9CDCFE"/>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Output Dataset</a:t>
            </a:r>
            <a:endParaRPr>
              <a:latin typeface="Montserrat"/>
              <a:ea typeface="Montserrat"/>
              <a:cs typeface="Montserrat"/>
              <a:sym typeface="Montserrat"/>
            </a:endParaRPr>
          </a:p>
          <a:p>
            <a:pPr indent="0" lvl="0" marL="0" rtl="0" algn="l">
              <a:spcBef>
                <a:spcPts val="0"/>
              </a:spcBef>
              <a:spcAft>
                <a:spcPts val="0"/>
              </a:spcAft>
              <a:buNone/>
            </a:pPr>
            <a:r>
              <a:t/>
            </a:r>
            <a:endParaRPr/>
          </a:p>
        </p:txBody>
      </p:sp>
      <p:sp>
        <p:nvSpPr>
          <p:cNvPr id="238" name="Google Shape;238;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Lexend"/>
                <a:ea typeface="Lexend"/>
                <a:cs typeface="Lexend"/>
                <a:sym typeface="Lexend"/>
              </a:rPr>
              <a:t>The output csv files will contain 14 values : 12 feature values and one with if its a good or bad (legit or phishing) tag and second with the url itself shown</a:t>
            </a:r>
            <a:endParaRPr sz="1400">
              <a:solidFill>
                <a:srgbClr val="000000"/>
              </a:solidFill>
              <a:latin typeface="Lexend"/>
              <a:ea typeface="Lexend"/>
              <a:cs typeface="Lexend"/>
              <a:sym typeface="Lexend"/>
            </a:endParaRPr>
          </a:p>
          <a:p>
            <a:pPr indent="0" lvl="0" marL="0" rtl="0" algn="l">
              <a:spcBef>
                <a:spcPts val="1200"/>
              </a:spcBef>
              <a:spcAft>
                <a:spcPts val="1200"/>
              </a:spcAft>
              <a:buNone/>
            </a:pPr>
            <a:r>
              <a:t/>
            </a:r>
            <a:endParaRPr sz="1400">
              <a:solidFill>
                <a:srgbClr val="000000"/>
              </a:solidFill>
              <a:latin typeface="Lexend"/>
              <a:ea typeface="Lexend"/>
              <a:cs typeface="Lexend"/>
              <a:sym typeface="Lexend"/>
            </a:endParaRPr>
          </a:p>
        </p:txBody>
      </p:sp>
      <p:pic>
        <p:nvPicPr>
          <p:cNvPr id="239" name="Google Shape;239;p35"/>
          <p:cNvPicPr preferRelativeResize="0"/>
          <p:nvPr/>
        </p:nvPicPr>
        <p:blipFill>
          <a:blip r:embed="rId3">
            <a:alphaModFix/>
          </a:blip>
          <a:stretch>
            <a:fillRect/>
          </a:stretch>
        </p:blipFill>
        <p:spPr>
          <a:xfrm>
            <a:off x="454600" y="4111275"/>
            <a:ext cx="8260999" cy="772700"/>
          </a:xfrm>
          <a:prstGeom prst="rect">
            <a:avLst/>
          </a:prstGeom>
          <a:noFill/>
          <a:ln>
            <a:noFill/>
          </a:ln>
        </p:spPr>
      </p:pic>
      <p:pic>
        <p:nvPicPr>
          <p:cNvPr id="240" name="Google Shape;240;p35"/>
          <p:cNvPicPr preferRelativeResize="0"/>
          <p:nvPr/>
        </p:nvPicPr>
        <p:blipFill>
          <a:blip r:embed="rId4">
            <a:alphaModFix/>
          </a:blip>
          <a:stretch>
            <a:fillRect/>
          </a:stretch>
        </p:blipFill>
        <p:spPr>
          <a:xfrm>
            <a:off x="454600" y="2916650"/>
            <a:ext cx="8260998" cy="849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To-be-soon </a:t>
            </a:r>
            <a:r>
              <a:rPr lang="en">
                <a:latin typeface="Montserrat"/>
                <a:ea typeface="Montserrat"/>
                <a:cs typeface="Montserrat"/>
                <a:sym typeface="Montserrat"/>
              </a:rPr>
              <a:t>Implementation</a:t>
            </a:r>
            <a:endParaRPr>
              <a:latin typeface="Montserrat"/>
              <a:ea typeface="Montserrat"/>
              <a:cs typeface="Montserrat"/>
              <a:sym typeface="Montserrat"/>
            </a:endParaRPr>
          </a:p>
        </p:txBody>
      </p:sp>
      <p:sp>
        <p:nvSpPr>
          <p:cNvPr id="246" name="Google Shape;246;p36"/>
          <p:cNvSpPr txBox="1"/>
          <p:nvPr>
            <p:ph idx="1" type="body"/>
          </p:nvPr>
        </p:nvSpPr>
        <p:spPr>
          <a:xfrm>
            <a:off x="577050" y="1926475"/>
            <a:ext cx="3721800" cy="280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15">
                <a:solidFill>
                  <a:srgbClr val="000000"/>
                </a:solidFill>
                <a:latin typeface="Lexend"/>
                <a:ea typeface="Lexend"/>
                <a:cs typeface="Lexend"/>
                <a:sym typeface="Lexend"/>
              </a:rPr>
              <a:t>Addition of the following features:</a:t>
            </a:r>
            <a:endParaRPr sz="1315">
              <a:solidFill>
                <a:srgbClr val="000000"/>
              </a:solidFill>
              <a:latin typeface="Lexend"/>
              <a:ea typeface="Lexend"/>
              <a:cs typeface="Lexend"/>
              <a:sym typeface="Lexend"/>
            </a:endParaRPr>
          </a:p>
          <a:p>
            <a:pPr indent="0" lvl="0" marL="0" rtl="0" algn="l">
              <a:lnSpc>
                <a:spcPct val="100000"/>
              </a:lnSpc>
              <a:spcBef>
                <a:spcPts val="0"/>
              </a:spcBef>
              <a:spcAft>
                <a:spcPts val="0"/>
              </a:spcAft>
              <a:buNone/>
            </a:pPr>
            <a:r>
              <a:t/>
            </a:r>
            <a:endParaRPr sz="1315">
              <a:solidFill>
                <a:srgbClr val="000000"/>
              </a:solidFill>
              <a:latin typeface="Lexend"/>
              <a:ea typeface="Lexend"/>
              <a:cs typeface="Lexend"/>
              <a:sym typeface="Lexend"/>
            </a:endParaRPr>
          </a:p>
          <a:p>
            <a:pPr indent="-312102" lvl="0" marL="457200" rtl="0" algn="l">
              <a:lnSpc>
                <a:spcPct val="100000"/>
              </a:lnSpc>
              <a:spcBef>
                <a:spcPts val="0"/>
              </a:spcBef>
              <a:spcAft>
                <a:spcPts val="0"/>
              </a:spcAft>
              <a:buClr>
                <a:srgbClr val="000000"/>
              </a:buClr>
              <a:buSzPts val="1315"/>
              <a:buFont typeface="Lexend"/>
              <a:buChar char="●"/>
            </a:pPr>
            <a:r>
              <a:rPr lang="en" sz="1315">
                <a:solidFill>
                  <a:srgbClr val="000000"/>
                </a:solidFill>
                <a:latin typeface="Lexend"/>
                <a:ea typeface="Lexend"/>
                <a:cs typeface="Lexend"/>
                <a:sym typeface="Lexend"/>
              </a:rPr>
              <a:t>R</a:t>
            </a:r>
            <a:r>
              <a:rPr lang="en" sz="1315">
                <a:solidFill>
                  <a:srgbClr val="000000"/>
                </a:solidFill>
                <a:latin typeface="Lexend"/>
                <a:ea typeface="Lexend"/>
                <a:cs typeface="Lexend"/>
                <a:sym typeface="Lexend"/>
              </a:rPr>
              <a:t>edirection //</a:t>
            </a:r>
            <a:endParaRPr sz="1315">
              <a:solidFill>
                <a:srgbClr val="000000"/>
              </a:solidFill>
              <a:latin typeface="Lexend"/>
              <a:ea typeface="Lexend"/>
              <a:cs typeface="Lexend"/>
              <a:sym typeface="Lexend"/>
            </a:endParaRPr>
          </a:p>
          <a:p>
            <a:pPr indent="-312102" lvl="0" marL="457200" rtl="0" algn="l">
              <a:lnSpc>
                <a:spcPct val="100000"/>
              </a:lnSpc>
              <a:spcBef>
                <a:spcPts val="0"/>
              </a:spcBef>
              <a:spcAft>
                <a:spcPts val="0"/>
              </a:spcAft>
              <a:buClr>
                <a:srgbClr val="000000"/>
              </a:buClr>
              <a:buSzPts val="1315"/>
              <a:buFont typeface="Lexend"/>
              <a:buChar char="●"/>
            </a:pPr>
            <a:r>
              <a:rPr lang="en" sz="1315">
                <a:solidFill>
                  <a:srgbClr val="000000"/>
                </a:solidFill>
                <a:latin typeface="Lexend"/>
                <a:ea typeface="Lexend"/>
                <a:cs typeface="Lexend"/>
                <a:sym typeface="Lexend"/>
              </a:rPr>
              <a:t>InfoEmail</a:t>
            </a:r>
            <a:endParaRPr sz="1315">
              <a:solidFill>
                <a:srgbClr val="000000"/>
              </a:solidFill>
              <a:latin typeface="Lexend"/>
              <a:ea typeface="Lexend"/>
              <a:cs typeface="Lexend"/>
              <a:sym typeface="Lexend"/>
            </a:endParaRPr>
          </a:p>
          <a:p>
            <a:pPr indent="-312102" lvl="0" marL="457200" rtl="0" algn="l">
              <a:lnSpc>
                <a:spcPct val="100000"/>
              </a:lnSpc>
              <a:spcBef>
                <a:spcPts val="0"/>
              </a:spcBef>
              <a:spcAft>
                <a:spcPts val="0"/>
              </a:spcAft>
              <a:buClr>
                <a:srgbClr val="000000"/>
              </a:buClr>
              <a:buSzPts val="1315"/>
              <a:buFont typeface="Lexend"/>
              <a:buChar char="●"/>
            </a:pPr>
            <a:r>
              <a:rPr lang="en" sz="1315">
                <a:solidFill>
                  <a:srgbClr val="000000"/>
                </a:solidFill>
                <a:latin typeface="Lexend"/>
                <a:ea typeface="Lexend"/>
                <a:cs typeface="Lexend"/>
                <a:sym typeface="Lexend"/>
              </a:rPr>
              <a:t>AbnormalURL</a:t>
            </a:r>
            <a:endParaRPr sz="1315">
              <a:solidFill>
                <a:srgbClr val="000000"/>
              </a:solidFill>
              <a:latin typeface="Lexend"/>
              <a:ea typeface="Lexend"/>
              <a:cs typeface="Lexend"/>
              <a:sym typeface="Lexend"/>
            </a:endParaRPr>
          </a:p>
          <a:p>
            <a:pPr indent="-312102" lvl="0" marL="457200" rtl="0" algn="l">
              <a:lnSpc>
                <a:spcPct val="100000"/>
              </a:lnSpc>
              <a:spcBef>
                <a:spcPts val="0"/>
              </a:spcBef>
              <a:spcAft>
                <a:spcPts val="0"/>
              </a:spcAft>
              <a:buClr>
                <a:srgbClr val="000000"/>
              </a:buClr>
              <a:buSzPts val="1315"/>
              <a:buFont typeface="Lexend"/>
              <a:buChar char="●"/>
            </a:pPr>
            <a:r>
              <a:rPr lang="en" sz="1315">
                <a:solidFill>
                  <a:srgbClr val="000000"/>
                </a:solidFill>
                <a:latin typeface="Lexend"/>
                <a:ea typeface="Lexend"/>
                <a:cs typeface="Lexend"/>
                <a:sym typeface="Lexend"/>
              </a:rPr>
              <a:t>WebsiteForwarding</a:t>
            </a:r>
            <a:endParaRPr sz="1315">
              <a:solidFill>
                <a:srgbClr val="000000"/>
              </a:solidFill>
              <a:latin typeface="Lexend"/>
              <a:ea typeface="Lexend"/>
              <a:cs typeface="Lexend"/>
              <a:sym typeface="Lexend"/>
            </a:endParaRPr>
          </a:p>
          <a:p>
            <a:pPr indent="-317500" lvl="0" marL="457200" rtl="0" algn="l">
              <a:lnSpc>
                <a:spcPct val="100000"/>
              </a:lnSpc>
              <a:spcBef>
                <a:spcPts val="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DisableRightClick</a:t>
            </a:r>
            <a:endParaRPr sz="1400">
              <a:solidFill>
                <a:srgbClr val="000000"/>
              </a:solidFill>
              <a:latin typeface="Lexend"/>
              <a:ea typeface="Lexend"/>
              <a:cs typeface="Lexend"/>
              <a:sym typeface="Lexend"/>
            </a:endParaRPr>
          </a:p>
          <a:p>
            <a:pPr indent="-317500" lvl="0" marL="457200" rtl="0" algn="l">
              <a:lnSpc>
                <a:spcPct val="100000"/>
              </a:lnSpc>
              <a:spcBef>
                <a:spcPts val="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UsingPopupWindow</a:t>
            </a:r>
            <a:endParaRPr sz="1400">
              <a:solidFill>
                <a:srgbClr val="000000"/>
              </a:solidFill>
              <a:latin typeface="Lexend"/>
              <a:ea typeface="Lexend"/>
              <a:cs typeface="Lexend"/>
              <a:sym typeface="Lexend"/>
            </a:endParaRPr>
          </a:p>
          <a:p>
            <a:pPr indent="0" lvl="0" marL="457200" rtl="0" algn="l">
              <a:lnSpc>
                <a:spcPct val="100000"/>
              </a:lnSpc>
              <a:spcBef>
                <a:spcPts val="0"/>
              </a:spcBef>
              <a:spcAft>
                <a:spcPts val="0"/>
              </a:spcAft>
              <a:buNone/>
            </a:pPr>
            <a:r>
              <a:t/>
            </a:r>
            <a:endParaRPr sz="1315">
              <a:solidFill>
                <a:srgbClr val="000000"/>
              </a:solidFill>
              <a:latin typeface="Lexend"/>
              <a:ea typeface="Lexend"/>
              <a:cs typeface="Lexend"/>
              <a:sym typeface="Lexend"/>
            </a:endParaRPr>
          </a:p>
          <a:p>
            <a:pPr indent="0" lvl="0" marL="457200" rtl="0" algn="l">
              <a:lnSpc>
                <a:spcPct val="100000"/>
              </a:lnSpc>
              <a:spcBef>
                <a:spcPts val="0"/>
              </a:spcBef>
              <a:spcAft>
                <a:spcPts val="0"/>
              </a:spcAft>
              <a:buNone/>
            </a:pPr>
            <a:r>
              <a:t/>
            </a:r>
            <a:endParaRPr sz="1315">
              <a:solidFill>
                <a:srgbClr val="000000"/>
              </a:solidFill>
              <a:latin typeface="Lexend"/>
              <a:ea typeface="Lexend"/>
              <a:cs typeface="Lexend"/>
              <a:sym typeface="Lexend"/>
            </a:endParaRPr>
          </a:p>
        </p:txBody>
      </p:sp>
      <p:sp>
        <p:nvSpPr>
          <p:cNvPr id="247" name="Google Shape;247;p36"/>
          <p:cNvSpPr txBox="1"/>
          <p:nvPr/>
        </p:nvSpPr>
        <p:spPr>
          <a:xfrm>
            <a:off x="4572000" y="2164875"/>
            <a:ext cx="4306200" cy="21240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rgbClr val="000000"/>
              </a:buClr>
              <a:buSzPts val="1400"/>
              <a:buFont typeface="Lexend"/>
              <a:buChar char="●"/>
            </a:pPr>
            <a:r>
              <a:rPr lang="en">
                <a:latin typeface="Lexend"/>
                <a:ea typeface="Lexend"/>
                <a:cs typeface="Lexend"/>
                <a:sym typeface="Lexend"/>
              </a:rPr>
              <a:t>AgeofDomain</a:t>
            </a:r>
            <a:endParaRPr>
              <a:latin typeface="Lexend"/>
              <a:ea typeface="Lexend"/>
              <a:cs typeface="Lexend"/>
              <a:sym typeface="Lexend"/>
            </a:endParaRPr>
          </a:p>
          <a:p>
            <a:pPr indent="-317500" lvl="0" marL="457200" rtl="0" algn="l">
              <a:lnSpc>
                <a:spcPct val="100000"/>
              </a:lnSpc>
              <a:spcBef>
                <a:spcPts val="0"/>
              </a:spcBef>
              <a:spcAft>
                <a:spcPts val="0"/>
              </a:spcAft>
              <a:buClr>
                <a:srgbClr val="000000"/>
              </a:buClr>
              <a:buSzPts val="1400"/>
              <a:buFont typeface="Lexend"/>
              <a:buChar char="●"/>
            </a:pPr>
            <a:r>
              <a:rPr lang="en">
                <a:latin typeface="Lexend"/>
                <a:ea typeface="Lexend"/>
                <a:cs typeface="Lexend"/>
                <a:sym typeface="Lexend"/>
              </a:rPr>
              <a:t>DNSRecording</a:t>
            </a:r>
            <a:endParaRPr>
              <a:latin typeface="Lexend"/>
              <a:ea typeface="Lexend"/>
              <a:cs typeface="Lexend"/>
              <a:sym typeface="Lexend"/>
            </a:endParaRPr>
          </a:p>
          <a:p>
            <a:pPr indent="-317500" lvl="0" marL="457200" rtl="0" algn="l">
              <a:lnSpc>
                <a:spcPct val="100000"/>
              </a:lnSpc>
              <a:spcBef>
                <a:spcPts val="0"/>
              </a:spcBef>
              <a:spcAft>
                <a:spcPts val="0"/>
              </a:spcAft>
              <a:buClr>
                <a:srgbClr val="000000"/>
              </a:buClr>
              <a:buSzPts val="1400"/>
              <a:buFont typeface="Lexend"/>
              <a:buChar char="●"/>
            </a:pPr>
            <a:r>
              <a:rPr lang="en">
                <a:latin typeface="Lexend"/>
                <a:ea typeface="Lexend"/>
                <a:cs typeface="Lexend"/>
                <a:sym typeface="Lexend"/>
              </a:rPr>
              <a:t>WebsiteTraffic</a:t>
            </a:r>
            <a:endParaRPr>
              <a:latin typeface="Lexend"/>
              <a:ea typeface="Lexend"/>
              <a:cs typeface="Lexend"/>
              <a:sym typeface="Lexend"/>
            </a:endParaRPr>
          </a:p>
          <a:p>
            <a:pPr indent="-317500" lvl="0" marL="457200" rtl="0" algn="l">
              <a:lnSpc>
                <a:spcPct val="100000"/>
              </a:lnSpc>
              <a:spcBef>
                <a:spcPts val="0"/>
              </a:spcBef>
              <a:spcAft>
                <a:spcPts val="0"/>
              </a:spcAft>
              <a:buClr>
                <a:srgbClr val="000000"/>
              </a:buClr>
              <a:buSzPts val="1400"/>
              <a:buFont typeface="Lexend"/>
              <a:buChar char="●"/>
            </a:pPr>
            <a:r>
              <a:rPr lang="en">
                <a:latin typeface="Lexend"/>
                <a:ea typeface="Lexend"/>
                <a:cs typeface="Lexend"/>
                <a:sym typeface="Lexend"/>
              </a:rPr>
              <a:t>PageRank</a:t>
            </a:r>
            <a:endParaRPr>
              <a:latin typeface="Lexend"/>
              <a:ea typeface="Lexend"/>
              <a:cs typeface="Lexend"/>
              <a:sym typeface="Lexend"/>
            </a:endParaRPr>
          </a:p>
          <a:p>
            <a:pPr indent="-317500" lvl="0" marL="457200" rtl="0" algn="l">
              <a:lnSpc>
                <a:spcPct val="100000"/>
              </a:lnSpc>
              <a:spcBef>
                <a:spcPts val="0"/>
              </a:spcBef>
              <a:spcAft>
                <a:spcPts val="0"/>
              </a:spcAft>
              <a:buClr>
                <a:srgbClr val="000000"/>
              </a:buClr>
              <a:buSzPts val="1400"/>
              <a:buFont typeface="Lexend"/>
              <a:buChar char="●"/>
            </a:pPr>
            <a:r>
              <a:rPr lang="en">
                <a:latin typeface="Lexend"/>
                <a:ea typeface="Lexend"/>
                <a:cs typeface="Lexend"/>
                <a:sym typeface="Lexend"/>
              </a:rPr>
              <a:t>GoogleIndex</a:t>
            </a:r>
            <a:endParaRPr>
              <a:latin typeface="Lexend"/>
              <a:ea typeface="Lexend"/>
              <a:cs typeface="Lexend"/>
              <a:sym typeface="Lexend"/>
            </a:endParaRPr>
          </a:p>
          <a:p>
            <a:pPr indent="-317500" lvl="0" marL="457200" rtl="0" algn="l">
              <a:lnSpc>
                <a:spcPct val="100000"/>
              </a:lnSpc>
              <a:spcBef>
                <a:spcPts val="0"/>
              </a:spcBef>
              <a:spcAft>
                <a:spcPts val="0"/>
              </a:spcAft>
              <a:buClr>
                <a:srgbClr val="000000"/>
              </a:buClr>
              <a:buSzPts val="1400"/>
              <a:buFont typeface="Lexend"/>
              <a:buChar char="●"/>
            </a:pPr>
            <a:r>
              <a:rPr lang="en">
                <a:latin typeface="Lexend"/>
                <a:ea typeface="Lexend"/>
                <a:cs typeface="Lexend"/>
                <a:sym typeface="Lexend"/>
              </a:rPr>
              <a:t>LinksPointingToPage</a:t>
            </a:r>
            <a:endParaRPr>
              <a:latin typeface="Lexend"/>
              <a:ea typeface="Lexend"/>
              <a:cs typeface="Lexend"/>
              <a:sym typeface="Lexend"/>
            </a:endParaRPr>
          </a:p>
          <a:p>
            <a:pPr indent="-317500" lvl="0" marL="457200" rtl="0" algn="l">
              <a:lnSpc>
                <a:spcPct val="100000"/>
              </a:lnSpc>
              <a:spcBef>
                <a:spcPts val="0"/>
              </a:spcBef>
              <a:spcAft>
                <a:spcPts val="0"/>
              </a:spcAft>
              <a:buClr>
                <a:srgbClr val="000000"/>
              </a:buClr>
              <a:buSzPts val="1400"/>
              <a:buFont typeface="Lexend"/>
              <a:buChar char="●"/>
            </a:pPr>
            <a:r>
              <a:rPr lang="en">
                <a:latin typeface="Lexend"/>
                <a:ea typeface="Lexend"/>
                <a:cs typeface="Lexend"/>
                <a:sym typeface="Lexend"/>
              </a:rPr>
              <a:t>StatsReport</a:t>
            </a:r>
            <a:endParaRPr>
              <a:latin typeface="Lexend"/>
              <a:ea typeface="Lexend"/>
              <a:cs typeface="Lexend"/>
              <a:sym typeface="Lexend"/>
            </a:endParaRPr>
          </a:p>
          <a:p>
            <a:pPr indent="-317500" lvl="0" marL="457200" rtl="0" algn="l">
              <a:lnSpc>
                <a:spcPct val="100000"/>
              </a:lnSpc>
              <a:spcBef>
                <a:spcPts val="0"/>
              </a:spcBef>
              <a:spcAft>
                <a:spcPts val="0"/>
              </a:spcAft>
              <a:buClr>
                <a:srgbClr val="000000"/>
              </a:buClr>
              <a:buSzPts val="1400"/>
              <a:buFont typeface="Lexend"/>
              <a:buChar char="●"/>
            </a:pPr>
            <a:r>
              <a:rPr lang="en">
                <a:latin typeface="Lexend"/>
                <a:ea typeface="Lexend"/>
                <a:cs typeface="Lexend"/>
                <a:sym typeface="Lexend"/>
              </a:rPr>
              <a:t>dots</a:t>
            </a:r>
            <a:endParaRPr>
              <a:latin typeface="Lexend"/>
              <a:ea typeface="Lexend"/>
              <a:cs typeface="Lexend"/>
              <a:sym typeface="Lexend"/>
            </a:endParaRPr>
          </a:p>
          <a:p>
            <a:pPr indent="0" lvl="0" marL="0" rtl="0" algn="l">
              <a:lnSpc>
                <a:spcPct val="100000"/>
              </a:lnSpc>
              <a:spcBef>
                <a:spcPts val="0"/>
              </a:spcBef>
              <a:spcAft>
                <a:spcPts val="0"/>
              </a:spcAft>
              <a:buNone/>
            </a:pPr>
            <a:r>
              <a:t/>
            </a:r>
            <a:endParaRPr>
              <a:latin typeface="Lexend"/>
              <a:ea typeface="Lexend"/>
              <a:cs typeface="Lexend"/>
              <a:sym typeface="Lexe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To-be-soon Implementation</a:t>
            </a:r>
            <a:endParaRPr>
              <a:latin typeface="Montserrat"/>
              <a:ea typeface="Montserrat"/>
              <a:cs typeface="Montserrat"/>
              <a:sym typeface="Montserrat"/>
            </a:endParaRPr>
          </a:p>
          <a:p>
            <a:pPr indent="0" lvl="0" marL="0" rtl="0" algn="l">
              <a:spcBef>
                <a:spcPts val="0"/>
              </a:spcBef>
              <a:spcAft>
                <a:spcPts val="0"/>
              </a:spcAft>
              <a:buNone/>
            </a:pPr>
            <a:r>
              <a:t/>
            </a:r>
            <a:endParaRPr/>
          </a:p>
        </p:txBody>
      </p:sp>
      <p:sp>
        <p:nvSpPr>
          <p:cNvPr id="253" name="Google Shape;253;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100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Creation of Model</a:t>
            </a:r>
            <a:endParaRPr sz="1400">
              <a:solidFill>
                <a:srgbClr val="000000"/>
              </a:solidFill>
              <a:latin typeface="Lexend"/>
              <a:ea typeface="Lexend"/>
              <a:cs typeface="Lexend"/>
              <a:sym typeface="Lexend"/>
            </a:endParaRPr>
          </a:p>
          <a:p>
            <a:pPr indent="-317500" lvl="0" marL="457200" rtl="0" algn="l">
              <a:lnSpc>
                <a:spcPct val="100000"/>
              </a:lnSpc>
              <a:spcBef>
                <a:spcPts val="120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Model training and validation</a:t>
            </a:r>
            <a:endParaRPr sz="1400">
              <a:solidFill>
                <a:srgbClr val="000000"/>
              </a:solidFill>
              <a:latin typeface="Lexend"/>
              <a:ea typeface="Lexend"/>
              <a:cs typeface="Lexend"/>
              <a:sym typeface="Lexend"/>
            </a:endParaRPr>
          </a:p>
          <a:p>
            <a:pPr indent="0" lvl="0" marL="457200" rtl="0" algn="l">
              <a:lnSpc>
                <a:spcPct val="100000"/>
              </a:lnSpc>
              <a:spcBef>
                <a:spcPts val="0"/>
              </a:spcBef>
              <a:spcAft>
                <a:spcPts val="0"/>
              </a:spcAft>
              <a:buNone/>
            </a:pPr>
            <a:r>
              <a:t/>
            </a:r>
            <a:endParaRPr sz="1400">
              <a:solidFill>
                <a:srgbClr val="000000"/>
              </a:solidFill>
              <a:latin typeface="Lexend"/>
              <a:ea typeface="Lexend"/>
              <a:cs typeface="Lexend"/>
              <a:sym typeface="Lexend"/>
            </a:endParaRPr>
          </a:p>
          <a:p>
            <a:pPr indent="-317500" lvl="0" marL="457200" rtl="0" algn="l">
              <a:lnSpc>
                <a:spcPct val="100000"/>
              </a:lnSpc>
              <a:spcBef>
                <a:spcPts val="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Performance evaluation</a:t>
            </a:r>
            <a:endParaRPr sz="1400">
              <a:solidFill>
                <a:srgbClr val="000000"/>
              </a:solidFill>
              <a:latin typeface="Lexend"/>
              <a:ea typeface="Lexend"/>
              <a:cs typeface="Lexend"/>
              <a:sym typeface="Lexend"/>
            </a:endParaRPr>
          </a:p>
          <a:p>
            <a:pPr indent="0" lvl="0" marL="457200" rtl="0" algn="l">
              <a:lnSpc>
                <a:spcPct val="100000"/>
              </a:lnSpc>
              <a:spcBef>
                <a:spcPts val="0"/>
              </a:spcBef>
              <a:spcAft>
                <a:spcPts val="0"/>
              </a:spcAft>
              <a:buNone/>
            </a:pPr>
            <a:r>
              <a:t/>
            </a:r>
            <a:endParaRPr sz="1400">
              <a:solidFill>
                <a:srgbClr val="000000"/>
              </a:solidFill>
              <a:latin typeface="Lexend"/>
              <a:ea typeface="Lexend"/>
              <a:cs typeface="Lexend"/>
              <a:sym typeface="Lexend"/>
            </a:endParaRPr>
          </a:p>
          <a:p>
            <a:pPr indent="-317500" lvl="0" marL="457200" rtl="0" algn="l">
              <a:lnSpc>
                <a:spcPct val="100000"/>
              </a:lnSpc>
              <a:spcBef>
                <a:spcPts val="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Model refinement</a:t>
            </a:r>
            <a:endParaRPr sz="1400">
              <a:solidFill>
                <a:srgbClr val="000000"/>
              </a:solidFill>
              <a:latin typeface="Lexend"/>
              <a:ea typeface="Lexend"/>
              <a:cs typeface="Lexend"/>
              <a:sym typeface="Lexend"/>
            </a:endParaRPr>
          </a:p>
          <a:p>
            <a:pPr indent="0" lvl="0" marL="0" rtl="0" algn="l">
              <a:lnSpc>
                <a:spcPct val="100000"/>
              </a:lnSpc>
              <a:spcBef>
                <a:spcPts val="0"/>
              </a:spcBef>
              <a:spcAft>
                <a:spcPts val="0"/>
              </a:spcAft>
              <a:buNone/>
            </a:pPr>
            <a:r>
              <a:t/>
            </a:r>
            <a:endParaRPr sz="1400">
              <a:solidFill>
                <a:srgbClr val="000000"/>
              </a:solidFill>
              <a:latin typeface="Lexend"/>
              <a:ea typeface="Lexend"/>
              <a:cs typeface="Lexend"/>
              <a:sym typeface="Lexend"/>
            </a:endParaRPr>
          </a:p>
          <a:p>
            <a:pPr indent="0" lvl="0" marL="0" rtl="0" algn="l">
              <a:lnSpc>
                <a:spcPct val="100000"/>
              </a:lnSpc>
              <a:spcBef>
                <a:spcPts val="1200"/>
              </a:spcBef>
              <a:spcAft>
                <a:spcPts val="1200"/>
              </a:spcAft>
              <a:buNone/>
            </a:pPr>
            <a:r>
              <a:t/>
            </a:r>
            <a:endParaRPr sz="1400">
              <a:solidFill>
                <a:srgbClr val="000000"/>
              </a:solidFill>
              <a:latin typeface="Lexend"/>
              <a:ea typeface="Lexend"/>
              <a:cs typeface="Lexend"/>
              <a:sym typeface="Lexe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Reference</a:t>
            </a:r>
            <a:endParaRPr>
              <a:latin typeface="Montserrat"/>
              <a:ea typeface="Montserrat"/>
              <a:cs typeface="Montserrat"/>
              <a:sym typeface="Montserrat"/>
            </a:endParaRPr>
          </a:p>
        </p:txBody>
      </p:sp>
      <p:sp>
        <p:nvSpPr>
          <p:cNvPr id="259" name="Google Shape;259;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https://www.phishtank.org/developer_info.php</a:t>
            </a:r>
            <a:endParaRPr/>
          </a:p>
          <a:p>
            <a:pPr indent="0" lvl="0" marL="0" rtl="0" algn="l">
              <a:spcBef>
                <a:spcPts val="1200"/>
              </a:spcBef>
              <a:spcAft>
                <a:spcPts val="0"/>
              </a:spcAft>
              <a:buNone/>
            </a:pPr>
            <a:r>
              <a:rPr lang="en" u="sng">
                <a:solidFill>
                  <a:schemeClr val="hlink"/>
                </a:solidFill>
                <a:hlinkClick r:id="rId4"/>
              </a:rPr>
              <a:t>https://openphish.com/</a:t>
            </a:r>
            <a:endParaRPr/>
          </a:p>
          <a:p>
            <a:pPr indent="0" lvl="0" marL="0" rtl="0" algn="l">
              <a:spcBef>
                <a:spcPts val="1200"/>
              </a:spcBef>
              <a:spcAft>
                <a:spcPts val="0"/>
              </a:spcAft>
              <a:buNone/>
            </a:pPr>
            <a:r>
              <a:rPr lang="en" u="sng">
                <a:solidFill>
                  <a:schemeClr val="hlink"/>
                </a:solidFill>
                <a:hlinkClick r:id="rId5"/>
              </a:rPr>
              <a:t>https://archive.ics.uci.edu/ml/datasets/phishing+websites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311700" y="1806750"/>
            <a:ext cx="8520600" cy="110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latin typeface="Montserrat"/>
                <a:ea typeface="Montserrat"/>
                <a:cs typeface="Montserrat"/>
                <a:sym typeface="Montserrat"/>
              </a:rPr>
              <a:t>Thank You!</a:t>
            </a:r>
            <a:endParaRPr b="1" sz="322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Abstract</a:t>
            </a:r>
            <a:endParaRPr b="1">
              <a:latin typeface="Montserrat"/>
              <a:ea typeface="Montserrat"/>
              <a:cs typeface="Montserrat"/>
              <a:sym typeface="Montserrat"/>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Clr>
                <a:srgbClr val="000000"/>
              </a:buClr>
              <a:buSzPct val="100000"/>
              <a:buFont typeface="Lexend"/>
              <a:buChar char="●"/>
            </a:pPr>
            <a:r>
              <a:rPr lang="en" sz="1500">
                <a:solidFill>
                  <a:srgbClr val="000000"/>
                </a:solidFill>
                <a:latin typeface="Lexend"/>
                <a:ea typeface="Lexend"/>
                <a:cs typeface="Lexend"/>
                <a:sym typeface="Lexend"/>
              </a:rPr>
              <a:t>Phishing attacks continue to be a major cybersecurity threat, targeting individuals and organizations worldwide. In this project, I propose the use of machine learning (ML) and artificial intelligence (AI) techniques to improve the detection of phishing websites.</a:t>
            </a:r>
            <a:endParaRPr sz="1500">
              <a:solidFill>
                <a:srgbClr val="000000"/>
              </a:solidFill>
              <a:latin typeface="Lexend"/>
              <a:ea typeface="Lexend"/>
              <a:cs typeface="Lexend"/>
              <a:sym typeface="Lexend"/>
            </a:endParaRPr>
          </a:p>
          <a:p>
            <a:pPr indent="0" lvl="0" marL="457200" rtl="0" algn="l">
              <a:spcBef>
                <a:spcPts val="0"/>
              </a:spcBef>
              <a:spcAft>
                <a:spcPts val="0"/>
              </a:spcAft>
              <a:buNone/>
            </a:pPr>
            <a:r>
              <a:t/>
            </a:r>
            <a:endParaRPr sz="1500">
              <a:solidFill>
                <a:srgbClr val="000000"/>
              </a:solidFill>
              <a:latin typeface="Lexend"/>
              <a:ea typeface="Lexend"/>
              <a:cs typeface="Lexend"/>
              <a:sym typeface="Lexend"/>
            </a:endParaRPr>
          </a:p>
          <a:p>
            <a:pPr indent="-316706" lvl="0" marL="457200" rtl="0" algn="l">
              <a:spcBef>
                <a:spcPts val="0"/>
              </a:spcBef>
              <a:spcAft>
                <a:spcPts val="0"/>
              </a:spcAft>
              <a:buClr>
                <a:srgbClr val="000000"/>
              </a:buClr>
              <a:buSzPct val="100000"/>
              <a:buFont typeface="Lexend"/>
              <a:buChar char="●"/>
            </a:pPr>
            <a:r>
              <a:rPr lang="en" sz="1500">
                <a:solidFill>
                  <a:srgbClr val="000000"/>
                </a:solidFill>
                <a:latin typeface="Lexend"/>
                <a:ea typeface="Lexend"/>
                <a:cs typeface="Lexend"/>
                <a:sym typeface="Lexend"/>
              </a:rPr>
              <a:t>I will develop a system that utilizes a variety of features, such as website content, domain name, and SSL certificate, to classify websites as either phishing or legitimate. I evaluate the performance of our system using a dataset of known phishing websites and legitimate websites.</a:t>
            </a:r>
            <a:endParaRPr sz="1500">
              <a:solidFill>
                <a:srgbClr val="000000"/>
              </a:solidFill>
              <a:latin typeface="Lexend"/>
              <a:ea typeface="Lexend"/>
              <a:cs typeface="Lexend"/>
              <a:sym typeface="Lexend"/>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Objective</a:t>
            </a:r>
            <a:endParaRPr b="1">
              <a:latin typeface="Montserrat"/>
              <a:ea typeface="Montserrat"/>
              <a:cs typeface="Montserrat"/>
              <a:sym typeface="Montserrat"/>
            </a:endParaRPr>
          </a:p>
        </p:txBody>
      </p:sp>
      <p:sp>
        <p:nvSpPr>
          <p:cNvPr id="105" name="Google Shape;105;p16"/>
          <p:cNvSpPr txBox="1"/>
          <p:nvPr>
            <p:ph idx="1" type="body"/>
          </p:nvPr>
        </p:nvSpPr>
        <p:spPr>
          <a:xfrm>
            <a:off x="729450" y="2078875"/>
            <a:ext cx="7688700" cy="24816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To develop an AI/ML-based system for detecting phishing websites.</a:t>
            </a:r>
            <a:endParaRPr sz="1500">
              <a:solidFill>
                <a:srgbClr val="000000"/>
              </a:solidFill>
              <a:latin typeface="Lexend"/>
              <a:ea typeface="Lexend"/>
              <a:cs typeface="Lexend"/>
              <a:sym typeface="Lexend"/>
            </a:endParaRPr>
          </a:p>
          <a:p>
            <a:pPr indent="0" lvl="0" marL="457200" rtl="0" algn="l">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To identify relevant features for phishing detection.</a:t>
            </a:r>
            <a:endParaRPr sz="1500">
              <a:solidFill>
                <a:srgbClr val="000000"/>
              </a:solidFill>
              <a:latin typeface="Lexend"/>
              <a:ea typeface="Lexend"/>
              <a:cs typeface="Lexend"/>
              <a:sym typeface="Lexend"/>
            </a:endParaRPr>
          </a:p>
          <a:p>
            <a:pPr indent="0" lvl="0" marL="457200" rtl="0" algn="l">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To evaluate the performance of the proposed system.</a:t>
            </a:r>
            <a:endParaRPr sz="1500">
              <a:solidFill>
                <a:srgbClr val="000000"/>
              </a:solidFill>
              <a:latin typeface="Lexend"/>
              <a:ea typeface="Lexend"/>
              <a:cs typeface="Lexend"/>
              <a:sym typeface="Lexend"/>
            </a:endParaRPr>
          </a:p>
          <a:p>
            <a:pPr indent="0" lvl="0" marL="457200" rtl="0" algn="l">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To improve the accuracy and reduce false positives and false negatives.</a:t>
            </a:r>
            <a:endParaRPr sz="1500">
              <a:solidFill>
                <a:srgbClr val="000000"/>
              </a:solidFill>
              <a:latin typeface="Lexend"/>
              <a:ea typeface="Lexend"/>
              <a:cs typeface="Lexend"/>
              <a:sym typeface="Lexend"/>
            </a:endParaRPr>
          </a:p>
          <a:p>
            <a:pPr indent="0" lvl="0" marL="457200" rtl="0" algn="l">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To develop an adaptable system that can evolve with emerging phishing techniques.</a:t>
            </a:r>
            <a:endParaRPr sz="1500">
              <a:solidFill>
                <a:srgbClr val="000000"/>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Gap Identification</a:t>
            </a:r>
            <a:endParaRPr b="1">
              <a:latin typeface="Montserrat"/>
              <a:ea typeface="Montserrat"/>
              <a:cs typeface="Montserrat"/>
              <a:sym typeface="Montserrat"/>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Limited accuracy of current phishing detection methods.</a:t>
            </a:r>
            <a:endParaRPr sz="1500">
              <a:solidFill>
                <a:srgbClr val="000000"/>
              </a:solidFill>
              <a:latin typeface="Lexend"/>
              <a:ea typeface="Lexend"/>
              <a:cs typeface="Lexend"/>
              <a:sym typeface="Lexend"/>
            </a:endParaRPr>
          </a:p>
          <a:p>
            <a:pPr indent="0" lvl="0" marL="457200" rtl="0" algn="l">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Lack of standardized datasets for phishing detection.</a:t>
            </a:r>
            <a:endParaRPr sz="1500">
              <a:solidFill>
                <a:srgbClr val="000000"/>
              </a:solidFill>
              <a:latin typeface="Lexend"/>
              <a:ea typeface="Lexend"/>
              <a:cs typeface="Lexend"/>
              <a:sym typeface="Lexend"/>
            </a:endParaRPr>
          </a:p>
          <a:p>
            <a:pPr indent="0" lvl="0" marL="457200" rtl="0" algn="l">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Rapidly evolving phishing techniques.</a:t>
            </a:r>
            <a:endParaRPr sz="1500">
              <a:solidFill>
                <a:srgbClr val="000000"/>
              </a:solidFill>
              <a:latin typeface="Lexend"/>
              <a:ea typeface="Lexend"/>
              <a:cs typeface="Lexend"/>
              <a:sym typeface="Lexend"/>
            </a:endParaRPr>
          </a:p>
          <a:p>
            <a:pPr indent="0" lvl="0" marL="457200" rtl="0" algn="l">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Limited awareness of phishing among end-users.</a:t>
            </a:r>
            <a:endParaRPr sz="1500">
              <a:solidFill>
                <a:srgbClr val="000000"/>
              </a:solidFill>
              <a:latin typeface="Lexend"/>
              <a:ea typeface="Lexend"/>
              <a:cs typeface="Lexend"/>
              <a:sym typeface="Lexend"/>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Feasibility</a:t>
            </a:r>
            <a:endParaRPr b="1">
              <a:latin typeface="Montserrat"/>
              <a:ea typeface="Montserrat"/>
              <a:cs typeface="Montserrat"/>
              <a:sym typeface="Montserrat"/>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Availability of data</a:t>
            </a:r>
            <a:endParaRPr sz="1500">
              <a:solidFill>
                <a:srgbClr val="000000"/>
              </a:solidFill>
              <a:latin typeface="Lexend"/>
              <a:ea typeface="Lexend"/>
              <a:cs typeface="Lexend"/>
              <a:sym typeface="Lexend"/>
            </a:endParaRPr>
          </a:p>
          <a:p>
            <a:pPr indent="0" lvl="0" marL="457200" rtl="0" algn="l">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Ethical and legal considerations</a:t>
            </a:r>
            <a:endParaRPr sz="1500">
              <a:solidFill>
                <a:srgbClr val="000000"/>
              </a:solidFill>
              <a:latin typeface="Lexend"/>
              <a:ea typeface="Lexend"/>
              <a:cs typeface="Lexend"/>
              <a:sym typeface="Lexend"/>
            </a:endParaRPr>
          </a:p>
          <a:p>
            <a:pPr indent="0" lvl="0" marL="457200" rtl="0" algn="l">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Availability of computing resources</a:t>
            </a:r>
            <a:endParaRPr sz="1500">
              <a:solidFill>
                <a:srgbClr val="000000"/>
              </a:solidFill>
              <a:latin typeface="Lexend"/>
              <a:ea typeface="Lexend"/>
              <a:cs typeface="Lexend"/>
              <a:sym typeface="Lexend"/>
            </a:endParaRPr>
          </a:p>
          <a:p>
            <a:pPr indent="0" lvl="0" marL="457200" rtl="0" algn="l">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Timeframe</a:t>
            </a:r>
            <a:endParaRPr sz="1500">
              <a:solidFill>
                <a:srgbClr val="000000"/>
              </a:solidFill>
              <a:latin typeface="Lexend"/>
              <a:ea typeface="Lexend"/>
              <a:cs typeface="Lexend"/>
              <a:sym typeface="Lexend"/>
            </a:endParaRPr>
          </a:p>
          <a:p>
            <a:pPr indent="0" lvl="0" marL="457200" rtl="0" algn="l">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Implementation</a:t>
            </a:r>
            <a:endParaRPr sz="1500">
              <a:solidFill>
                <a:srgbClr val="000000"/>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Methodology</a:t>
            </a:r>
            <a:endParaRPr b="1">
              <a:latin typeface="Montserrat"/>
              <a:ea typeface="Montserrat"/>
              <a:cs typeface="Montserrat"/>
              <a:sym typeface="Montserrat"/>
            </a:endParaRPr>
          </a:p>
        </p:txBody>
      </p:sp>
      <p:sp>
        <p:nvSpPr>
          <p:cNvPr id="123" name="Google Shape;123;p19"/>
          <p:cNvSpPr txBox="1"/>
          <p:nvPr>
            <p:ph idx="1" type="body"/>
          </p:nvPr>
        </p:nvSpPr>
        <p:spPr>
          <a:xfrm>
            <a:off x="729450" y="2078875"/>
            <a:ext cx="7688700" cy="2781600"/>
          </a:xfrm>
          <a:prstGeom prst="rect">
            <a:avLst/>
          </a:prstGeom>
        </p:spPr>
        <p:txBody>
          <a:bodyPr anchorCtr="0" anchor="t" bIns="91425" lIns="91425" spcFirstLastPara="1" rIns="91425" wrap="square" tIns="91425">
            <a:normAutofit lnSpcReduction="20000"/>
          </a:bodyPr>
          <a:lstStyle/>
          <a:p>
            <a:pPr indent="-323850" lvl="0" marL="457200" rtl="0" algn="l">
              <a:lnSpc>
                <a:spcPct val="95000"/>
              </a:lnSpc>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Data collection</a:t>
            </a:r>
            <a:endParaRPr sz="1500">
              <a:solidFill>
                <a:srgbClr val="000000"/>
              </a:solidFill>
              <a:latin typeface="Lexend"/>
              <a:ea typeface="Lexend"/>
              <a:cs typeface="Lexend"/>
              <a:sym typeface="Lexend"/>
            </a:endParaRPr>
          </a:p>
          <a:p>
            <a:pPr indent="0" lvl="0" marL="457200" rtl="0" algn="l">
              <a:lnSpc>
                <a:spcPct val="95000"/>
              </a:lnSpc>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lnSpc>
                <a:spcPct val="95000"/>
              </a:lnSpc>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Data preprocessing</a:t>
            </a:r>
            <a:endParaRPr sz="1500">
              <a:solidFill>
                <a:srgbClr val="000000"/>
              </a:solidFill>
              <a:latin typeface="Lexend"/>
              <a:ea typeface="Lexend"/>
              <a:cs typeface="Lexend"/>
              <a:sym typeface="Lexend"/>
            </a:endParaRPr>
          </a:p>
          <a:p>
            <a:pPr indent="0" lvl="0" marL="457200" rtl="0" algn="l">
              <a:lnSpc>
                <a:spcPct val="95000"/>
              </a:lnSpc>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lnSpc>
                <a:spcPct val="95000"/>
              </a:lnSpc>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Feature extraction</a:t>
            </a:r>
            <a:endParaRPr sz="1500">
              <a:solidFill>
                <a:srgbClr val="000000"/>
              </a:solidFill>
              <a:latin typeface="Lexend"/>
              <a:ea typeface="Lexend"/>
              <a:cs typeface="Lexend"/>
              <a:sym typeface="Lexend"/>
            </a:endParaRPr>
          </a:p>
          <a:p>
            <a:pPr indent="0" lvl="0" marL="457200" rtl="0" algn="l">
              <a:lnSpc>
                <a:spcPct val="95000"/>
              </a:lnSpc>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lnSpc>
                <a:spcPct val="95000"/>
              </a:lnSpc>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Model creation</a:t>
            </a:r>
            <a:endParaRPr sz="1500">
              <a:solidFill>
                <a:srgbClr val="000000"/>
              </a:solidFill>
              <a:latin typeface="Lexend"/>
              <a:ea typeface="Lexend"/>
              <a:cs typeface="Lexend"/>
              <a:sym typeface="Lexend"/>
            </a:endParaRPr>
          </a:p>
          <a:p>
            <a:pPr indent="0" lvl="0" marL="457200" rtl="0" algn="l">
              <a:lnSpc>
                <a:spcPct val="95000"/>
              </a:lnSpc>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lnSpc>
                <a:spcPct val="95000"/>
              </a:lnSpc>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Model training and validation</a:t>
            </a:r>
            <a:endParaRPr sz="1500">
              <a:solidFill>
                <a:srgbClr val="000000"/>
              </a:solidFill>
              <a:latin typeface="Lexend"/>
              <a:ea typeface="Lexend"/>
              <a:cs typeface="Lexend"/>
              <a:sym typeface="Lexend"/>
            </a:endParaRPr>
          </a:p>
          <a:p>
            <a:pPr indent="0" lvl="0" marL="457200" rtl="0" algn="l">
              <a:lnSpc>
                <a:spcPct val="95000"/>
              </a:lnSpc>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lnSpc>
                <a:spcPct val="95000"/>
              </a:lnSpc>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Performance evaluation</a:t>
            </a:r>
            <a:endParaRPr sz="1500">
              <a:solidFill>
                <a:srgbClr val="000000"/>
              </a:solidFill>
              <a:latin typeface="Lexend"/>
              <a:ea typeface="Lexend"/>
              <a:cs typeface="Lexend"/>
              <a:sym typeface="Lexend"/>
            </a:endParaRPr>
          </a:p>
          <a:p>
            <a:pPr indent="0" lvl="0" marL="457200" rtl="0" algn="l">
              <a:lnSpc>
                <a:spcPct val="95000"/>
              </a:lnSpc>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lnSpc>
                <a:spcPct val="95000"/>
              </a:lnSpc>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Model refinement</a:t>
            </a:r>
            <a:endParaRPr sz="1500">
              <a:solidFill>
                <a:srgbClr val="000000"/>
              </a:solidFill>
              <a:latin typeface="Lexend"/>
              <a:ea typeface="Lexend"/>
              <a:cs typeface="Lexend"/>
              <a:sym typeface="Lexend"/>
            </a:endParaRPr>
          </a:p>
          <a:p>
            <a:pPr indent="0" lvl="0" marL="457200" rtl="0" algn="l">
              <a:lnSpc>
                <a:spcPct val="95000"/>
              </a:lnSpc>
              <a:spcBef>
                <a:spcPts val="0"/>
              </a:spcBef>
              <a:spcAft>
                <a:spcPts val="0"/>
              </a:spcAft>
              <a:buNone/>
            </a:pPr>
            <a:r>
              <a:t/>
            </a:r>
            <a:endParaRPr sz="1500">
              <a:solidFill>
                <a:srgbClr val="000000"/>
              </a:solidFill>
              <a:latin typeface="Lexend"/>
              <a:ea typeface="Lexend"/>
              <a:cs typeface="Lexend"/>
              <a:sym typeface="Lexend"/>
            </a:endParaRPr>
          </a:p>
          <a:p>
            <a:pPr indent="-323850" lvl="0" marL="457200" rtl="0" algn="l">
              <a:lnSpc>
                <a:spcPct val="95000"/>
              </a:lnSpc>
              <a:spcBef>
                <a:spcPts val="0"/>
              </a:spcBef>
              <a:spcAft>
                <a:spcPts val="0"/>
              </a:spcAft>
              <a:buClr>
                <a:srgbClr val="000000"/>
              </a:buClr>
              <a:buSzPts val="1500"/>
              <a:buFont typeface="Lexend"/>
              <a:buAutoNum type="arabicPeriod"/>
            </a:pPr>
            <a:r>
              <a:rPr lang="en" sz="1500">
                <a:solidFill>
                  <a:srgbClr val="000000"/>
                </a:solidFill>
                <a:latin typeface="Lexend"/>
                <a:ea typeface="Lexend"/>
                <a:cs typeface="Lexend"/>
                <a:sym typeface="Lexend"/>
              </a:rPr>
              <a:t>Deployment</a:t>
            </a:r>
            <a:endParaRPr sz="1500">
              <a:solidFill>
                <a:srgbClr val="000000"/>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Checkpoint 2 </a:t>
            </a:r>
            <a:endParaRPr>
              <a:latin typeface="Montserrat"/>
              <a:ea typeface="Montserrat"/>
              <a:cs typeface="Montserrat"/>
              <a:sym typeface="Montserrat"/>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09562" lvl="0" marL="457200" rtl="0" algn="l">
              <a:lnSpc>
                <a:spcPct val="115000"/>
              </a:lnSpc>
              <a:spcBef>
                <a:spcPts val="0"/>
              </a:spcBef>
              <a:spcAft>
                <a:spcPts val="0"/>
              </a:spcAft>
              <a:buClr>
                <a:srgbClr val="000000"/>
              </a:buClr>
              <a:buSzPct val="100000"/>
              <a:buFont typeface="Lexend"/>
              <a:buChar char="●"/>
            </a:pPr>
            <a:r>
              <a:rPr lang="en" sz="1500">
                <a:solidFill>
                  <a:srgbClr val="000000"/>
                </a:solidFill>
                <a:latin typeface="Lexend"/>
                <a:ea typeface="Lexend"/>
                <a:cs typeface="Lexend"/>
                <a:sym typeface="Lexend"/>
              </a:rPr>
              <a:t>Experimentations and validation of results</a:t>
            </a:r>
            <a:endParaRPr sz="1500">
              <a:solidFill>
                <a:srgbClr val="000000"/>
              </a:solidFill>
              <a:latin typeface="Lexend"/>
              <a:ea typeface="Lexend"/>
              <a:cs typeface="Lexend"/>
              <a:sym typeface="Lexend"/>
            </a:endParaRPr>
          </a:p>
          <a:p>
            <a:pPr indent="-309562" lvl="0" marL="457200" rtl="0" algn="l">
              <a:lnSpc>
                <a:spcPct val="115000"/>
              </a:lnSpc>
              <a:spcBef>
                <a:spcPts val="0"/>
              </a:spcBef>
              <a:spcAft>
                <a:spcPts val="0"/>
              </a:spcAft>
              <a:buClr>
                <a:srgbClr val="000000"/>
              </a:buClr>
              <a:buSzPct val="100000"/>
              <a:buFont typeface="Lexend"/>
              <a:buChar char="●"/>
            </a:pPr>
            <a:r>
              <a:rPr lang="en" sz="1500">
                <a:solidFill>
                  <a:srgbClr val="000000"/>
                </a:solidFill>
                <a:latin typeface="Lexend"/>
                <a:ea typeface="Lexend"/>
                <a:cs typeface="Lexend"/>
                <a:sym typeface="Lexend"/>
              </a:rPr>
              <a:t>Analysis of results</a:t>
            </a:r>
            <a:endParaRPr sz="1500">
              <a:solidFill>
                <a:srgbClr val="000000"/>
              </a:solidFill>
              <a:latin typeface="Lexend"/>
              <a:ea typeface="Lexend"/>
              <a:cs typeface="Lexend"/>
              <a:sym typeface="Lexend"/>
            </a:endParaRPr>
          </a:p>
          <a:p>
            <a:pPr indent="-309562" lvl="0" marL="457200" rtl="0" algn="l">
              <a:lnSpc>
                <a:spcPct val="115000"/>
              </a:lnSpc>
              <a:spcBef>
                <a:spcPts val="0"/>
              </a:spcBef>
              <a:spcAft>
                <a:spcPts val="0"/>
              </a:spcAft>
              <a:buClr>
                <a:srgbClr val="000000"/>
              </a:buClr>
              <a:buSzPct val="100000"/>
              <a:buFont typeface="Lexend"/>
              <a:buChar char="●"/>
            </a:pPr>
            <a:r>
              <a:rPr lang="en" sz="1500">
                <a:solidFill>
                  <a:srgbClr val="000000"/>
                </a:solidFill>
                <a:latin typeface="Lexend"/>
                <a:ea typeface="Lexend"/>
                <a:cs typeface="Lexend"/>
                <a:sym typeface="Lexend"/>
              </a:rPr>
              <a:t>Compilation of results</a:t>
            </a:r>
            <a:endParaRPr sz="1500">
              <a:solidFill>
                <a:srgbClr val="000000"/>
              </a:solidFill>
              <a:latin typeface="Lexend"/>
              <a:ea typeface="Lexend"/>
              <a:cs typeface="Lexend"/>
              <a:sym typeface="Lexend"/>
            </a:endParaRPr>
          </a:p>
          <a:p>
            <a:pPr indent="-309562" lvl="0" marL="457200" rtl="0" algn="l">
              <a:lnSpc>
                <a:spcPct val="115000"/>
              </a:lnSpc>
              <a:spcBef>
                <a:spcPts val="0"/>
              </a:spcBef>
              <a:spcAft>
                <a:spcPts val="0"/>
              </a:spcAft>
              <a:buClr>
                <a:srgbClr val="000000"/>
              </a:buClr>
              <a:buSzPct val="100000"/>
              <a:buFont typeface="Lexend"/>
              <a:buChar char="●"/>
            </a:pPr>
            <a:r>
              <a:rPr lang="en" sz="1500">
                <a:solidFill>
                  <a:srgbClr val="000000"/>
                </a:solidFill>
                <a:latin typeface="Lexend"/>
                <a:ea typeface="Lexend"/>
                <a:cs typeface="Lexend"/>
                <a:sym typeface="Lexend"/>
              </a:rPr>
              <a:t>Creation of database(if any)</a:t>
            </a:r>
            <a:endParaRPr sz="1500">
              <a:solidFill>
                <a:srgbClr val="000000"/>
              </a:solidFill>
              <a:latin typeface="Lexend"/>
              <a:ea typeface="Lexend"/>
              <a:cs typeface="Lexend"/>
              <a:sym typeface="Lexend"/>
            </a:endParaRPr>
          </a:p>
          <a:p>
            <a:pPr indent="-309562" lvl="0" marL="457200" rtl="0" algn="l">
              <a:lnSpc>
                <a:spcPct val="115000"/>
              </a:lnSpc>
              <a:spcBef>
                <a:spcPts val="0"/>
              </a:spcBef>
              <a:spcAft>
                <a:spcPts val="0"/>
              </a:spcAft>
              <a:buClr>
                <a:srgbClr val="000000"/>
              </a:buClr>
              <a:buSzPct val="100000"/>
              <a:buFont typeface="Lexend"/>
              <a:buChar char="●"/>
            </a:pPr>
            <a:r>
              <a:rPr lang="en" sz="1500">
                <a:solidFill>
                  <a:srgbClr val="000000"/>
                </a:solidFill>
                <a:latin typeface="Lexend"/>
                <a:ea typeface="Lexend"/>
                <a:cs typeface="Lexend"/>
                <a:sym typeface="Lexend"/>
              </a:rPr>
              <a:t>GitHub code publish</a:t>
            </a:r>
            <a:endParaRPr sz="1500">
              <a:solidFill>
                <a:srgbClr val="000000"/>
              </a:solidFill>
              <a:latin typeface="Lexend"/>
              <a:ea typeface="Lexend"/>
              <a:cs typeface="Lexend"/>
              <a:sym typeface="Lexend"/>
            </a:endParaRPr>
          </a:p>
          <a:p>
            <a:pPr indent="-309562" lvl="0" marL="457200" rtl="0" algn="l">
              <a:lnSpc>
                <a:spcPct val="115000"/>
              </a:lnSpc>
              <a:spcBef>
                <a:spcPts val="0"/>
              </a:spcBef>
              <a:spcAft>
                <a:spcPts val="0"/>
              </a:spcAft>
              <a:buClr>
                <a:srgbClr val="000000"/>
              </a:buClr>
              <a:buSzPct val="100000"/>
              <a:buFont typeface="Lexend"/>
              <a:buChar char="●"/>
            </a:pPr>
            <a:r>
              <a:rPr lang="en" sz="1500">
                <a:solidFill>
                  <a:srgbClr val="000000"/>
                </a:solidFill>
                <a:latin typeface="Lexend"/>
                <a:ea typeface="Lexend"/>
                <a:cs typeface="Lexend"/>
                <a:sym typeface="Lexend"/>
              </a:rPr>
              <a:t>C</a:t>
            </a:r>
            <a:r>
              <a:rPr lang="en" sz="1500">
                <a:solidFill>
                  <a:srgbClr val="000000"/>
                </a:solidFill>
                <a:latin typeface="Lexend"/>
                <a:ea typeface="Lexend"/>
                <a:cs typeface="Lexend"/>
                <a:sym typeface="Lexend"/>
              </a:rPr>
              <a:t>onclusion &amp; Future Scope</a:t>
            </a:r>
            <a:endParaRPr sz="1500">
              <a:solidFill>
                <a:srgbClr val="000000"/>
              </a:solidFill>
              <a:latin typeface="Lexend"/>
              <a:ea typeface="Lexend"/>
              <a:cs typeface="Lexend"/>
              <a:sym typeface="Lexend"/>
            </a:endParaRPr>
          </a:p>
          <a:p>
            <a:pPr indent="-309562" lvl="0" marL="457200" rtl="0" algn="l">
              <a:lnSpc>
                <a:spcPct val="115000"/>
              </a:lnSpc>
              <a:spcBef>
                <a:spcPts val="0"/>
              </a:spcBef>
              <a:spcAft>
                <a:spcPts val="0"/>
              </a:spcAft>
              <a:buClr>
                <a:srgbClr val="000000"/>
              </a:buClr>
              <a:buSzPct val="100000"/>
              <a:buFont typeface="Lexend"/>
              <a:buChar char="●"/>
            </a:pPr>
            <a:r>
              <a:rPr lang="en" sz="1500">
                <a:solidFill>
                  <a:srgbClr val="000000"/>
                </a:solidFill>
                <a:latin typeface="Lexend"/>
                <a:ea typeface="Lexend"/>
                <a:cs typeface="Lexend"/>
                <a:sym typeface="Lexend"/>
              </a:rPr>
              <a:t>Project Summary</a:t>
            </a:r>
            <a:endParaRPr sz="1500">
              <a:solidFill>
                <a:srgbClr val="000000"/>
              </a:solidFill>
              <a:latin typeface="Lexend"/>
              <a:ea typeface="Lexend"/>
              <a:cs typeface="Lexend"/>
              <a:sym typeface="Lexend"/>
            </a:endParaRPr>
          </a:p>
          <a:p>
            <a:pPr indent="-309562" lvl="0" marL="457200" rtl="0" algn="l">
              <a:lnSpc>
                <a:spcPct val="115000"/>
              </a:lnSpc>
              <a:spcBef>
                <a:spcPts val="0"/>
              </a:spcBef>
              <a:spcAft>
                <a:spcPts val="0"/>
              </a:spcAft>
              <a:buClr>
                <a:srgbClr val="000000"/>
              </a:buClr>
              <a:buSzPct val="100000"/>
              <a:buFont typeface="Lexend"/>
              <a:buChar char="●"/>
            </a:pPr>
            <a:r>
              <a:rPr lang="en" sz="1500">
                <a:solidFill>
                  <a:srgbClr val="000000"/>
                </a:solidFill>
                <a:latin typeface="Lexend"/>
                <a:ea typeface="Lexend"/>
                <a:cs typeface="Lexend"/>
                <a:sym typeface="Lexend"/>
              </a:rPr>
              <a:t>References</a:t>
            </a:r>
            <a:endParaRPr sz="1500">
              <a:solidFill>
                <a:srgbClr val="000000"/>
              </a:solidFill>
              <a:latin typeface="Lexend"/>
              <a:ea typeface="Lexend"/>
              <a:cs typeface="Lexend"/>
              <a:sym typeface="Lexend"/>
            </a:endParaRPr>
          </a:p>
          <a:p>
            <a:pPr indent="-309562" lvl="0" marL="457200" rtl="0" algn="l">
              <a:lnSpc>
                <a:spcPct val="115000"/>
              </a:lnSpc>
              <a:spcBef>
                <a:spcPts val="0"/>
              </a:spcBef>
              <a:spcAft>
                <a:spcPts val="0"/>
              </a:spcAft>
              <a:buClr>
                <a:srgbClr val="000000"/>
              </a:buClr>
              <a:buSzPct val="100000"/>
              <a:buFont typeface="Lexend"/>
              <a:buChar char="●"/>
            </a:pPr>
            <a:r>
              <a:rPr lang="en" sz="1500">
                <a:solidFill>
                  <a:srgbClr val="000000"/>
                </a:solidFill>
                <a:latin typeface="Lexend"/>
                <a:ea typeface="Lexend"/>
                <a:cs typeface="Lexend"/>
                <a:sym typeface="Lexend"/>
              </a:rPr>
              <a:t>Publications / copyrights / Design registration / Patents</a:t>
            </a:r>
            <a:endParaRPr sz="1500">
              <a:solidFill>
                <a:srgbClr val="000000"/>
              </a:solidFill>
              <a:latin typeface="Lexend"/>
              <a:ea typeface="Lexend"/>
              <a:cs typeface="Lexend"/>
              <a:sym typeface="Lexend"/>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Features</a:t>
            </a:r>
            <a:endParaRPr>
              <a:latin typeface="Montserrat"/>
              <a:ea typeface="Montserrat"/>
              <a:cs typeface="Montserrat"/>
              <a:sym typeface="Montserrat"/>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First step of the project is to extract out the features of the websites to train the model.</a:t>
            </a:r>
            <a:endParaRPr sz="1400">
              <a:solidFill>
                <a:srgbClr val="000000"/>
              </a:solidFill>
              <a:latin typeface="Lexend"/>
              <a:ea typeface="Lexend"/>
              <a:cs typeface="Lexend"/>
              <a:sym typeface="Lexend"/>
            </a:endParaRPr>
          </a:p>
          <a:p>
            <a:pPr indent="-317500" lvl="0" marL="457200" rtl="0" algn="l">
              <a:spcBef>
                <a:spcPts val="1000"/>
              </a:spcBef>
              <a:spcAft>
                <a:spcPts val="0"/>
              </a:spcAft>
              <a:buClr>
                <a:srgbClr val="000000"/>
              </a:buClr>
              <a:buSzPts val="1400"/>
              <a:buFont typeface="Lexend"/>
              <a:buChar char="●"/>
            </a:pPr>
            <a:r>
              <a:rPr lang="en" sz="1400">
                <a:solidFill>
                  <a:srgbClr val="000000"/>
                </a:solidFill>
                <a:latin typeface="Lexend"/>
                <a:ea typeface="Lexend"/>
                <a:cs typeface="Lexend"/>
                <a:sym typeface="Lexend"/>
              </a:rPr>
              <a:t>I have included 12 features as of now and surely I’ll be including more features in the future.</a:t>
            </a:r>
            <a:endParaRPr sz="1400">
              <a:solidFill>
                <a:srgbClr val="000000"/>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