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
      <p:font typeface="Lexen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24" Type="http://schemas.openxmlformats.org/officeDocument/2006/relationships/font" Target="fonts/Lexend-bold.fntdata"/><Relationship Id="rId12" Type="http://schemas.openxmlformats.org/officeDocument/2006/relationships/slide" Target="slides/slide7.xml"/><Relationship Id="rId23" Type="http://schemas.openxmlformats.org/officeDocument/2006/relationships/font" Target="fonts/Lexe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34e6960d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34e6960d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34e6960d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34e6960d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34e6960d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34e6960d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34e6960d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34e6960d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34e6960d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34e6960d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34e6960d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34e6960d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34e6960d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34e6960d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99991255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99991255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9999125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9999125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Demonstration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Ishan Anil Pal - 20190802119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16738" lvl="0" marL="457200" rtl="0" algn="l">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Phishing attacks continue to be a major cybersecurity threat, targeting individuals and organizations worldwide. In this project, I propose the use of machine learning (ML) and artificial intelligence (AI) techniques to improve the detection of phishing websites.</a:t>
            </a:r>
            <a:endParaRPr sz="1500">
              <a:solidFill>
                <a:srgbClr val="000000"/>
              </a:solidFill>
              <a:latin typeface="Lexend"/>
              <a:ea typeface="Lexend"/>
              <a:cs typeface="Lexend"/>
              <a:sym typeface="Lexend"/>
            </a:endParaRPr>
          </a:p>
          <a:p>
            <a:pPr indent="0" lvl="0" marL="457200" rtl="0" algn="l">
              <a:spcBef>
                <a:spcPts val="0"/>
              </a:spcBef>
              <a:spcAft>
                <a:spcPts val="0"/>
              </a:spcAft>
              <a:buClr>
                <a:srgbClr val="000000"/>
              </a:buClr>
              <a:buSzPct val="93694"/>
              <a:buFont typeface="Arial"/>
              <a:buNone/>
            </a:pPr>
            <a:r>
              <a:t/>
            </a:r>
            <a:endParaRPr sz="1500">
              <a:solidFill>
                <a:srgbClr val="000000"/>
              </a:solidFill>
              <a:latin typeface="Lexend"/>
              <a:ea typeface="Lexend"/>
              <a:cs typeface="Lexend"/>
              <a:sym typeface="Lexend"/>
            </a:endParaRPr>
          </a:p>
          <a:p>
            <a:pPr indent="-316738" lvl="0" marL="457200" rtl="0" algn="l">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I will develop a system that utilizes a variety of features, such as website content, domain name, and SSL certificate, to classify websites as either phishing or legitimate. I evaluate the performance of our system using a dataset of known phishing websites and legitimate websites.</a:t>
            </a:r>
            <a:endParaRPr sz="1500">
              <a:solidFill>
                <a:srgbClr val="000000"/>
              </a:solidFill>
              <a:latin typeface="Lexend"/>
              <a:ea typeface="Lexend"/>
              <a:cs typeface="Lexend"/>
              <a:sym typeface="Lexend"/>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F1F1F"/>
              </a:buClr>
              <a:buSzPts val="1200"/>
              <a:buFont typeface="Lexend"/>
              <a:buChar char="●"/>
            </a:pPr>
            <a:r>
              <a:rPr lang="en" sz="1200">
                <a:solidFill>
                  <a:srgbClr val="1F1F1F"/>
                </a:solidFill>
                <a:latin typeface="Lexend"/>
                <a:ea typeface="Lexend"/>
                <a:cs typeface="Lexend"/>
                <a:sym typeface="Lexend"/>
              </a:rPr>
              <a:t>Firstly my task is to collect Legit and Phishing URL repos from open sources, in my case choose to collect Legit URLs from Majestic million repo and Phishing URLs from Phishtank.</a:t>
            </a:r>
            <a:br>
              <a:rPr lang="en" sz="1200">
                <a:solidFill>
                  <a:srgbClr val="1F1F1F"/>
                </a:solidFill>
                <a:latin typeface="Lexend"/>
                <a:ea typeface="Lexend"/>
                <a:cs typeface="Lexend"/>
                <a:sym typeface="Lexend"/>
              </a:rPr>
            </a:br>
            <a:endParaRPr sz="1200">
              <a:solidFill>
                <a:srgbClr val="1F1F1F"/>
              </a:solidFill>
              <a:latin typeface="Lexend"/>
              <a:ea typeface="Lexend"/>
              <a:cs typeface="Lexend"/>
              <a:sym typeface="Lexend"/>
            </a:endParaRPr>
          </a:p>
        </p:txBody>
      </p:sp>
      <p:pic>
        <p:nvPicPr>
          <p:cNvPr id="100" name="Google Shape;100;p15"/>
          <p:cNvPicPr preferRelativeResize="0"/>
          <p:nvPr/>
        </p:nvPicPr>
        <p:blipFill>
          <a:blip r:embed="rId3">
            <a:alphaModFix/>
          </a:blip>
          <a:stretch>
            <a:fillRect/>
          </a:stretch>
        </p:blipFill>
        <p:spPr>
          <a:xfrm>
            <a:off x="211150" y="3168100"/>
            <a:ext cx="8839201" cy="730731"/>
          </a:xfrm>
          <a:prstGeom prst="rect">
            <a:avLst/>
          </a:prstGeom>
          <a:noFill/>
          <a:ln>
            <a:noFill/>
          </a:ln>
        </p:spPr>
      </p:pic>
      <p:pic>
        <p:nvPicPr>
          <p:cNvPr id="101" name="Google Shape;101;p15"/>
          <p:cNvPicPr preferRelativeResize="0"/>
          <p:nvPr/>
        </p:nvPicPr>
        <p:blipFill>
          <a:blip r:embed="rId4">
            <a:alphaModFix/>
          </a:blip>
          <a:stretch>
            <a:fillRect/>
          </a:stretch>
        </p:blipFill>
        <p:spPr>
          <a:xfrm>
            <a:off x="211150" y="4291050"/>
            <a:ext cx="8839198" cy="567810"/>
          </a:xfrm>
          <a:prstGeom prst="rect">
            <a:avLst/>
          </a:prstGeom>
          <a:noFill/>
          <a:ln>
            <a:noFill/>
          </a:ln>
        </p:spPr>
      </p:pic>
      <p:sp>
        <p:nvSpPr>
          <p:cNvPr id="102" name="Google Shape;102;p15"/>
          <p:cNvSpPr txBox="1"/>
          <p:nvPr/>
        </p:nvSpPr>
        <p:spPr>
          <a:xfrm>
            <a:off x="268475" y="2758050"/>
            <a:ext cx="48330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a:buChar char="●"/>
            </a:pPr>
            <a:r>
              <a:rPr lang="en" sz="1200">
                <a:latin typeface="Lexend"/>
                <a:ea typeface="Lexend"/>
                <a:cs typeface="Lexend"/>
                <a:sym typeface="Lexend"/>
              </a:rPr>
              <a:t>Legit URL CSV</a:t>
            </a:r>
            <a:endParaRPr sz="1200">
              <a:latin typeface="Lexend"/>
              <a:ea typeface="Lexend"/>
              <a:cs typeface="Lexend"/>
              <a:sym typeface="Lexend"/>
            </a:endParaRPr>
          </a:p>
        </p:txBody>
      </p:sp>
      <p:sp>
        <p:nvSpPr>
          <p:cNvPr id="103" name="Google Shape;103;p15"/>
          <p:cNvSpPr txBox="1"/>
          <p:nvPr/>
        </p:nvSpPr>
        <p:spPr>
          <a:xfrm>
            <a:off x="268475" y="3927525"/>
            <a:ext cx="48330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a:buChar char="●"/>
            </a:pPr>
            <a:r>
              <a:rPr lang="en" sz="1200">
                <a:latin typeface="Lexend"/>
                <a:ea typeface="Lexend"/>
                <a:cs typeface="Lexend"/>
                <a:sym typeface="Lexend"/>
              </a:rPr>
              <a:t>Phishing URL CSV</a:t>
            </a:r>
            <a:endParaRPr sz="1200">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body"/>
          </p:nvPr>
        </p:nvSpPr>
        <p:spPr>
          <a:xfrm>
            <a:off x="729450" y="18502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Lexend"/>
              <a:buChar char="●"/>
            </a:pPr>
            <a:r>
              <a:rPr lang="en" sz="1200">
                <a:solidFill>
                  <a:srgbClr val="000000"/>
                </a:solidFill>
                <a:latin typeface="Lexend"/>
                <a:ea typeface="Lexend"/>
                <a:cs typeface="Lexend"/>
                <a:sym typeface="Lexend"/>
              </a:rPr>
              <a:t>The next step is the feature extraction from URLs, total of 22 features and will store in two csv files one with legit URL dataset and other with the phishing URL dataset :</a:t>
            </a:r>
            <a:br>
              <a:rPr lang="en" sz="1200">
                <a:solidFill>
                  <a:srgbClr val="000000"/>
                </a:solidFill>
                <a:latin typeface="Lexend"/>
                <a:ea typeface="Lexend"/>
                <a:cs typeface="Lexend"/>
                <a:sym typeface="Lexend"/>
              </a:rPr>
            </a:br>
            <a:endParaRPr sz="1200">
              <a:solidFill>
                <a:srgbClr val="000000"/>
              </a:solidFill>
              <a:latin typeface="Lexend"/>
              <a:ea typeface="Lexend"/>
              <a:cs typeface="Lexend"/>
              <a:sym typeface="Lexend"/>
            </a:endParaRPr>
          </a:p>
        </p:txBody>
      </p:sp>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rPr>
              <a:t>Implementation</a:t>
            </a:r>
            <a:endParaRPr sz="2300">
              <a:solidFill>
                <a:srgbClr val="000000"/>
              </a:solidFill>
            </a:endParaRPr>
          </a:p>
        </p:txBody>
      </p:sp>
      <p:sp>
        <p:nvSpPr>
          <p:cNvPr id="110" name="Google Shape;110;p16"/>
          <p:cNvSpPr txBox="1"/>
          <p:nvPr/>
        </p:nvSpPr>
        <p:spPr>
          <a:xfrm>
            <a:off x="725025" y="2500425"/>
            <a:ext cx="2184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exend"/>
                <a:ea typeface="Lexend"/>
                <a:cs typeface="Lexend"/>
                <a:sym typeface="Lexend"/>
              </a:rPr>
              <a:t>"UsingIp",</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"longUrl",</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"shortUrl",</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"symbol",</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"redirecting",</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"prefixSuffix",</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"SubDomains",</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"Https",</a:t>
            </a:r>
            <a:endParaRPr sz="1200">
              <a:latin typeface="Lexend"/>
              <a:ea typeface="Lexend"/>
              <a:cs typeface="Lexend"/>
              <a:sym typeface="Lexend"/>
            </a:endParaRPr>
          </a:p>
        </p:txBody>
      </p:sp>
      <p:sp>
        <p:nvSpPr>
          <p:cNvPr id="111" name="Google Shape;111;p16"/>
          <p:cNvSpPr txBox="1"/>
          <p:nvPr/>
        </p:nvSpPr>
        <p:spPr>
          <a:xfrm>
            <a:off x="3681875" y="2424225"/>
            <a:ext cx="4833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exend"/>
                <a:ea typeface="Lexend"/>
                <a:cs typeface="Lexend"/>
                <a:sym typeface="Lexend"/>
              </a:rPr>
              <a:t>"hasSsl",</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"DomainRegLen",</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"Favicon",</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"NonStdPort",</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"Dots",</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"Redirection //",</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"InfoEmail",</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"AbnormalURL",</a:t>
            </a:r>
            <a:endParaRPr sz="1200">
              <a:latin typeface="Lexend"/>
              <a:ea typeface="Lexend"/>
              <a:cs typeface="Lexend"/>
              <a:sym typeface="Lexend"/>
            </a:endParaRPr>
          </a:p>
          <a:p>
            <a:pPr indent="0" lvl="0" marL="0" rtl="0" algn="l">
              <a:spcBef>
                <a:spcPts val="0"/>
              </a:spcBef>
              <a:spcAft>
                <a:spcPts val="0"/>
              </a:spcAft>
              <a:buNone/>
            </a:pPr>
            <a:r>
              <a:t/>
            </a:r>
            <a:endParaRPr sz="1200">
              <a:latin typeface="Lexend"/>
              <a:ea typeface="Lexend"/>
              <a:cs typeface="Lexend"/>
              <a:sym typeface="Lexend"/>
            </a:endParaRPr>
          </a:p>
        </p:txBody>
      </p:sp>
      <p:sp>
        <p:nvSpPr>
          <p:cNvPr id="112" name="Google Shape;112;p16"/>
          <p:cNvSpPr txBox="1"/>
          <p:nvPr/>
        </p:nvSpPr>
        <p:spPr>
          <a:xfrm>
            <a:off x="6518650" y="2508850"/>
            <a:ext cx="224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exend"/>
                <a:ea typeface="Lexend"/>
                <a:cs typeface="Lexend"/>
                <a:sym typeface="Lexend"/>
              </a:rPr>
              <a:t>"WebsiteForwarding",</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"DisableRightClick",</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"UsingPopupWindow",</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"AgeofDomain",</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"DNSRecording",</a:t>
            </a:r>
            <a:endParaRPr sz="1200">
              <a:latin typeface="Lexend"/>
              <a:ea typeface="Lexend"/>
              <a:cs typeface="Lexend"/>
              <a:sym typeface="Lexend"/>
            </a:endParaRPr>
          </a:p>
          <a:p>
            <a:pPr indent="0" lvl="0" marL="0" rtl="0" algn="l">
              <a:spcBef>
                <a:spcPts val="0"/>
              </a:spcBef>
              <a:spcAft>
                <a:spcPts val="0"/>
              </a:spcAft>
              <a:buNone/>
            </a:pPr>
            <a:r>
              <a:rPr lang="en" sz="1200">
                <a:latin typeface="Lexend"/>
                <a:ea typeface="Lexend"/>
                <a:cs typeface="Lexend"/>
                <a:sym typeface="Lexend"/>
              </a:rPr>
              <a:t>"LinksPointingToPage",</a:t>
            </a:r>
            <a:endParaRPr sz="1200">
              <a:latin typeface="Lexend"/>
              <a:ea typeface="Lexend"/>
              <a:cs typeface="Lexend"/>
              <a:sym typeface="Lexend"/>
            </a:endParaRPr>
          </a:p>
          <a:p>
            <a:pPr indent="0" lvl="0" marL="0" rtl="0" algn="l">
              <a:spcBef>
                <a:spcPts val="0"/>
              </a:spcBef>
              <a:spcAft>
                <a:spcPts val="0"/>
              </a:spcAft>
              <a:buNone/>
            </a:pPr>
            <a:r>
              <a:t/>
            </a:r>
            <a:endParaRPr sz="12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idx="1" type="body"/>
          </p:nvPr>
        </p:nvSpPr>
        <p:spPr>
          <a:xfrm>
            <a:off x="727650" y="2054950"/>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F1F1F"/>
              </a:buClr>
              <a:buSzPts val="1200"/>
              <a:buFont typeface="Lexend"/>
              <a:buChar char="●"/>
            </a:pPr>
            <a:r>
              <a:rPr lang="en" sz="1200">
                <a:solidFill>
                  <a:srgbClr val="1F1F1F"/>
                </a:solidFill>
                <a:latin typeface="Lexend"/>
                <a:ea typeface="Lexend"/>
                <a:cs typeface="Lexend"/>
                <a:sym typeface="Lexend"/>
              </a:rPr>
              <a:t>The columns of the CSV will looks like this:</a:t>
            </a:r>
            <a:br>
              <a:rPr lang="en" sz="1200">
                <a:solidFill>
                  <a:srgbClr val="1F1F1F"/>
                </a:solidFill>
                <a:latin typeface="Lexend"/>
                <a:ea typeface="Lexend"/>
                <a:cs typeface="Lexend"/>
                <a:sym typeface="Lexend"/>
              </a:rPr>
            </a:br>
            <a:endParaRPr sz="1200">
              <a:solidFill>
                <a:srgbClr val="1F1F1F"/>
              </a:solidFill>
              <a:highlight>
                <a:srgbClr val="1F1F1F"/>
              </a:highlight>
              <a:latin typeface="Lexend"/>
              <a:ea typeface="Lexend"/>
              <a:cs typeface="Lexend"/>
              <a:sym typeface="Lexend"/>
            </a:endParaRPr>
          </a:p>
          <a:p>
            <a:pPr indent="0" lvl="0" marL="0" rtl="0" algn="l">
              <a:spcBef>
                <a:spcPts val="1200"/>
              </a:spcBef>
              <a:spcAft>
                <a:spcPts val="1200"/>
              </a:spcAft>
              <a:buNone/>
            </a:pPr>
            <a:r>
              <a:t/>
            </a:r>
            <a:endParaRPr sz="1200">
              <a:solidFill>
                <a:srgbClr val="1F1F1F"/>
              </a:solidFill>
              <a:latin typeface="Lexend"/>
              <a:ea typeface="Lexend"/>
              <a:cs typeface="Lexend"/>
              <a:sym typeface="Lexend"/>
            </a:endParaRPr>
          </a:p>
        </p:txBody>
      </p:sp>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pic>
        <p:nvPicPr>
          <p:cNvPr id="119" name="Google Shape;119;p17"/>
          <p:cNvPicPr preferRelativeResize="0"/>
          <p:nvPr/>
        </p:nvPicPr>
        <p:blipFill>
          <a:blip r:embed="rId3">
            <a:alphaModFix/>
          </a:blip>
          <a:stretch>
            <a:fillRect/>
          </a:stretch>
        </p:blipFill>
        <p:spPr>
          <a:xfrm>
            <a:off x="152400" y="2590800"/>
            <a:ext cx="8839199" cy="554927"/>
          </a:xfrm>
          <a:prstGeom prst="rect">
            <a:avLst/>
          </a:prstGeom>
          <a:noFill/>
          <a:ln>
            <a:noFill/>
          </a:ln>
        </p:spPr>
      </p:pic>
      <p:sp>
        <p:nvSpPr>
          <p:cNvPr id="120" name="Google Shape;120;p17"/>
          <p:cNvSpPr txBox="1"/>
          <p:nvPr/>
        </p:nvSpPr>
        <p:spPr>
          <a:xfrm>
            <a:off x="225075" y="3269350"/>
            <a:ext cx="4593300" cy="1560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a:buChar char="●"/>
            </a:pPr>
            <a:r>
              <a:rPr lang="en" sz="1200">
                <a:latin typeface="Lexend"/>
                <a:ea typeface="Lexend"/>
                <a:cs typeface="Lexend"/>
                <a:sym typeface="Lexend"/>
              </a:rPr>
              <a:t>Where first 22 columns are of features:</a:t>
            </a:r>
            <a:endParaRPr sz="1200">
              <a:latin typeface="Lexend"/>
              <a:ea typeface="Lexend"/>
              <a:cs typeface="Lexend"/>
              <a:sym typeface="Lexend"/>
            </a:endParaRPr>
          </a:p>
          <a:p>
            <a:pPr indent="-304800" lvl="0" marL="457200" rtl="0" algn="l">
              <a:lnSpc>
                <a:spcPct val="115000"/>
              </a:lnSpc>
              <a:spcBef>
                <a:spcPts val="0"/>
              </a:spcBef>
              <a:spcAft>
                <a:spcPts val="0"/>
              </a:spcAft>
              <a:buSzPts val="1200"/>
              <a:buFont typeface="Lexend"/>
              <a:buChar char="-"/>
            </a:pPr>
            <a:r>
              <a:rPr lang="en" sz="1200">
                <a:latin typeface="Lexend"/>
                <a:ea typeface="Lexend"/>
                <a:cs typeface="Lexend"/>
                <a:sym typeface="Lexend"/>
              </a:rPr>
              <a:t>0 = Legit indication.</a:t>
            </a:r>
            <a:endParaRPr sz="1200">
              <a:latin typeface="Lexend"/>
              <a:ea typeface="Lexend"/>
              <a:cs typeface="Lexend"/>
              <a:sym typeface="Lexend"/>
            </a:endParaRPr>
          </a:p>
          <a:p>
            <a:pPr indent="-304800" lvl="0" marL="457200" rtl="0" algn="l">
              <a:lnSpc>
                <a:spcPct val="100000"/>
              </a:lnSpc>
              <a:spcBef>
                <a:spcPts val="0"/>
              </a:spcBef>
              <a:spcAft>
                <a:spcPts val="0"/>
              </a:spcAft>
              <a:buSzPts val="1200"/>
              <a:buFont typeface="Lexend"/>
              <a:buChar char="-"/>
            </a:pPr>
            <a:r>
              <a:rPr lang="en" sz="1200">
                <a:latin typeface="Lexend"/>
                <a:ea typeface="Lexend"/>
                <a:cs typeface="Lexend"/>
                <a:sym typeface="Lexend"/>
              </a:rPr>
              <a:t>2,3,4 = Some features denotes multiple values such</a:t>
            </a:r>
            <a:endParaRPr sz="1200">
              <a:latin typeface="Lexend"/>
              <a:ea typeface="Lexend"/>
              <a:cs typeface="Lexend"/>
              <a:sym typeface="Lexend"/>
            </a:endParaRPr>
          </a:p>
          <a:p>
            <a:pPr indent="457200" lvl="0" marL="0" rtl="0" algn="l">
              <a:lnSpc>
                <a:spcPct val="100000"/>
              </a:lnSpc>
              <a:spcBef>
                <a:spcPts val="0"/>
              </a:spcBef>
              <a:spcAft>
                <a:spcPts val="0"/>
              </a:spcAft>
              <a:buNone/>
            </a:pPr>
            <a:r>
              <a:rPr lang="en" sz="1200">
                <a:latin typeface="Lexend"/>
                <a:ea typeface="Lexend"/>
                <a:cs typeface="Lexend"/>
                <a:sym typeface="Lexend"/>
              </a:rPr>
              <a:t>as if website redirects multiple times or has</a:t>
            </a:r>
            <a:endParaRPr sz="1200">
              <a:latin typeface="Lexend"/>
              <a:ea typeface="Lexend"/>
              <a:cs typeface="Lexend"/>
              <a:sym typeface="Lexend"/>
            </a:endParaRPr>
          </a:p>
          <a:p>
            <a:pPr indent="457200" lvl="0" marL="0" rtl="0" algn="l">
              <a:lnSpc>
                <a:spcPct val="115000"/>
              </a:lnSpc>
              <a:spcBef>
                <a:spcPts val="0"/>
              </a:spcBef>
              <a:spcAft>
                <a:spcPts val="0"/>
              </a:spcAft>
              <a:buNone/>
            </a:pPr>
            <a:r>
              <a:rPr lang="en" sz="1200">
                <a:latin typeface="Lexend"/>
                <a:ea typeface="Lexend"/>
                <a:cs typeface="Lexend"/>
                <a:sym typeface="Lexend"/>
              </a:rPr>
              <a:t>multiple subdomains</a:t>
            </a:r>
            <a:endParaRPr sz="1200">
              <a:latin typeface="Lexend"/>
              <a:ea typeface="Lexend"/>
              <a:cs typeface="Lexend"/>
              <a:sym typeface="Lexend"/>
            </a:endParaRPr>
          </a:p>
          <a:p>
            <a:pPr indent="-304800" lvl="0" marL="457200" rtl="0" algn="l">
              <a:lnSpc>
                <a:spcPct val="115000"/>
              </a:lnSpc>
              <a:spcBef>
                <a:spcPts val="0"/>
              </a:spcBef>
              <a:spcAft>
                <a:spcPts val="0"/>
              </a:spcAft>
              <a:buSzPts val="1200"/>
              <a:buFont typeface="Lexend"/>
              <a:buChar char="-"/>
            </a:pPr>
            <a:r>
              <a:rPr lang="en" sz="1200">
                <a:latin typeface="Lexend"/>
                <a:ea typeface="Lexend"/>
                <a:cs typeface="Lexend"/>
                <a:sym typeface="Lexend"/>
              </a:rPr>
              <a:t>1 = Phishing indication</a:t>
            </a:r>
            <a:endParaRPr sz="1200">
              <a:latin typeface="Lexend"/>
              <a:ea typeface="Lexend"/>
              <a:cs typeface="Lexend"/>
              <a:sym typeface="Lexend"/>
            </a:endParaRPr>
          </a:p>
          <a:p>
            <a:pPr indent="-304800" lvl="0" marL="457200" rtl="0" algn="l">
              <a:lnSpc>
                <a:spcPct val="115000"/>
              </a:lnSpc>
              <a:spcBef>
                <a:spcPts val="0"/>
              </a:spcBef>
              <a:spcAft>
                <a:spcPts val="0"/>
              </a:spcAft>
              <a:buSzPts val="1200"/>
              <a:buFont typeface="Lexend"/>
              <a:buChar char="-"/>
            </a:pPr>
            <a:r>
              <a:rPr lang="en" sz="1200">
                <a:latin typeface="Lexend"/>
                <a:ea typeface="Lexend"/>
                <a:cs typeface="Lexend"/>
                <a:sym typeface="Lexend"/>
              </a:rPr>
              <a:t>-1 = Error finding feature</a:t>
            </a:r>
            <a:endParaRPr sz="1200">
              <a:latin typeface="Lexend"/>
              <a:ea typeface="Lexend"/>
              <a:cs typeface="Lexend"/>
              <a:sym typeface="Lexend"/>
            </a:endParaRPr>
          </a:p>
        </p:txBody>
      </p:sp>
      <p:sp>
        <p:nvSpPr>
          <p:cNvPr id="121" name="Google Shape;121;p17"/>
          <p:cNvSpPr txBox="1"/>
          <p:nvPr/>
        </p:nvSpPr>
        <p:spPr>
          <a:xfrm>
            <a:off x="4398300" y="3329950"/>
            <a:ext cx="4593300" cy="1236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exend"/>
              <a:buChar char="●"/>
            </a:pPr>
            <a:r>
              <a:rPr lang="en" sz="1200">
                <a:latin typeface="Lexend"/>
                <a:ea typeface="Lexend"/>
                <a:cs typeface="Lexend"/>
                <a:sym typeface="Lexend"/>
              </a:rPr>
              <a:t>The last two columns are label and Url, where if the label is 1 then the feature extraction code has been ran on a Phishing URL repo and 0 for Legit URL.</a:t>
            </a:r>
            <a:endParaRPr sz="1200">
              <a:latin typeface="Lexend"/>
              <a:ea typeface="Lexend"/>
              <a:cs typeface="Lexend"/>
              <a:sym typeface="Lexend"/>
            </a:endParaRPr>
          </a:p>
          <a:p>
            <a:pPr indent="-304800" lvl="0" marL="457200" rtl="0" algn="l">
              <a:spcBef>
                <a:spcPts val="1000"/>
              </a:spcBef>
              <a:spcAft>
                <a:spcPts val="0"/>
              </a:spcAft>
              <a:buSzPts val="1200"/>
              <a:buFont typeface="Lexend"/>
              <a:buChar char="●"/>
            </a:pPr>
            <a:r>
              <a:rPr lang="en" sz="1200">
                <a:latin typeface="Lexend"/>
                <a:ea typeface="Lexend"/>
                <a:cs typeface="Lexend"/>
                <a:sym typeface="Lexend"/>
              </a:rPr>
              <a:t>To keep things clean I decided to make two csvs first and then merge them for the model training.</a:t>
            </a:r>
            <a:endParaRPr sz="1200">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t/>
            </a:r>
            <a:endParaRPr/>
          </a:p>
        </p:txBody>
      </p:sp>
      <p:sp>
        <p:nvSpPr>
          <p:cNvPr id="127" name="Google Shape;127;p18"/>
          <p:cNvSpPr txBox="1"/>
          <p:nvPr>
            <p:ph idx="1" type="body"/>
          </p:nvPr>
        </p:nvSpPr>
        <p:spPr>
          <a:xfrm>
            <a:off x="729450" y="19264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Lexend"/>
              <a:buChar char="●"/>
            </a:pPr>
            <a:r>
              <a:rPr lang="en" sz="1200">
                <a:solidFill>
                  <a:srgbClr val="000000"/>
                </a:solidFill>
                <a:latin typeface="Lexend"/>
                <a:ea typeface="Lexend"/>
                <a:cs typeface="Lexend"/>
                <a:sym typeface="Lexend"/>
              </a:rPr>
              <a:t>For the model creation , I have decided to use the Random forest classification, as it fits best with my dataset. I </a:t>
            </a:r>
            <a:r>
              <a:rPr lang="en" sz="1200">
                <a:solidFill>
                  <a:srgbClr val="000000"/>
                </a:solidFill>
                <a:latin typeface="Lexend"/>
                <a:ea typeface="Lexend"/>
                <a:cs typeface="Lexend"/>
                <a:sym typeface="Lexend"/>
              </a:rPr>
              <a:t>allotted</a:t>
            </a:r>
            <a:r>
              <a:rPr lang="en" sz="1200">
                <a:solidFill>
                  <a:srgbClr val="000000"/>
                </a:solidFill>
                <a:latin typeface="Lexend"/>
                <a:ea typeface="Lexend"/>
                <a:cs typeface="Lexend"/>
                <a:sym typeface="Lexend"/>
              </a:rPr>
              <a:t> 80% of dataset for training and rest 20% for testing. </a:t>
            </a:r>
            <a:endParaRPr sz="1200">
              <a:solidFill>
                <a:srgbClr val="000000"/>
              </a:solidFill>
              <a:latin typeface="Lexend"/>
              <a:ea typeface="Lexend"/>
              <a:cs typeface="Lexend"/>
              <a:sym typeface="Lexend"/>
            </a:endParaRPr>
          </a:p>
          <a:p>
            <a:pPr indent="-304800" lvl="0" marL="457200" rtl="0" algn="l">
              <a:spcBef>
                <a:spcPts val="1000"/>
              </a:spcBef>
              <a:spcAft>
                <a:spcPts val="0"/>
              </a:spcAft>
              <a:buClr>
                <a:srgbClr val="000000"/>
              </a:buClr>
              <a:buSzPts val="1200"/>
              <a:buFont typeface="Lexend"/>
              <a:buChar char="●"/>
            </a:pPr>
            <a:r>
              <a:rPr lang="en" sz="1200">
                <a:solidFill>
                  <a:srgbClr val="000000"/>
                </a:solidFill>
                <a:latin typeface="Lexend"/>
                <a:ea typeface="Lexend"/>
                <a:cs typeface="Lexend"/>
                <a:sym typeface="Lexend"/>
              </a:rPr>
              <a:t>Since I </a:t>
            </a:r>
            <a:r>
              <a:rPr lang="en" sz="1200">
                <a:solidFill>
                  <a:srgbClr val="000000"/>
                </a:solidFill>
                <a:latin typeface="Lexend"/>
                <a:ea typeface="Lexend"/>
                <a:cs typeface="Lexend"/>
                <a:sym typeface="Lexend"/>
              </a:rPr>
              <a:t>didn't</a:t>
            </a:r>
            <a:r>
              <a:rPr lang="en" sz="1200">
                <a:solidFill>
                  <a:srgbClr val="000000"/>
                </a:solidFill>
                <a:latin typeface="Lexend"/>
                <a:ea typeface="Lexend"/>
                <a:cs typeface="Lexend"/>
                <a:sym typeface="Lexend"/>
              </a:rPr>
              <a:t> had the computing resource to extract the feature dataset of 20000 URL of each csv. My laptop could only extract ~</a:t>
            </a:r>
            <a:r>
              <a:rPr lang="en" sz="1200">
                <a:solidFill>
                  <a:srgbClr val="000000"/>
                </a:solidFill>
                <a:latin typeface="Lexend"/>
                <a:ea typeface="Lexend"/>
                <a:cs typeface="Lexend"/>
                <a:sym typeface="Lexend"/>
              </a:rPr>
              <a:t>2071</a:t>
            </a:r>
            <a:r>
              <a:rPr lang="en" sz="1200">
                <a:solidFill>
                  <a:srgbClr val="000000"/>
                </a:solidFill>
                <a:latin typeface="Lexend"/>
                <a:ea typeface="Lexend"/>
                <a:cs typeface="Lexend"/>
                <a:sym typeface="Lexend"/>
              </a:rPr>
              <a:t> URL’s feature dataset of each.</a:t>
            </a:r>
            <a:endParaRPr sz="1200">
              <a:solidFill>
                <a:srgbClr val="000000"/>
              </a:solidFill>
              <a:latin typeface="Lexend"/>
              <a:ea typeface="Lexend"/>
              <a:cs typeface="Lexend"/>
              <a:sym typeface="Lexend"/>
            </a:endParaRPr>
          </a:p>
          <a:p>
            <a:pPr indent="-304800" lvl="0" marL="457200" rtl="0" algn="l">
              <a:spcBef>
                <a:spcPts val="1000"/>
              </a:spcBef>
              <a:spcAft>
                <a:spcPts val="0"/>
              </a:spcAft>
              <a:buClr>
                <a:srgbClr val="000000"/>
              </a:buClr>
              <a:buSzPts val="1200"/>
              <a:buFont typeface="Lexend"/>
              <a:buChar char="●"/>
            </a:pPr>
            <a:r>
              <a:rPr lang="en" sz="1200">
                <a:solidFill>
                  <a:srgbClr val="000000"/>
                </a:solidFill>
                <a:latin typeface="Lexend"/>
                <a:ea typeface="Lexend"/>
                <a:cs typeface="Lexend"/>
                <a:sym typeface="Lexend"/>
              </a:rPr>
              <a:t>So Finally I had 4143 Feature dataset and from it 3313 where used for training and rest </a:t>
            </a:r>
            <a:r>
              <a:rPr lang="en" sz="1200">
                <a:solidFill>
                  <a:srgbClr val="000000"/>
                </a:solidFill>
                <a:latin typeface="Lexend"/>
                <a:ea typeface="Lexend"/>
                <a:cs typeface="Lexend"/>
                <a:sym typeface="Lexend"/>
              </a:rPr>
              <a:t>830 for testing.</a:t>
            </a:r>
            <a:endParaRPr sz="1200">
              <a:solidFill>
                <a:srgbClr val="000000"/>
              </a:solidFill>
              <a:latin typeface="Lexend"/>
              <a:ea typeface="Lexend"/>
              <a:cs typeface="Lexend"/>
              <a:sym typeface="Lexend"/>
            </a:endParaRPr>
          </a:p>
        </p:txBody>
      </p:sp>
      <p:pic>
        <p:nvPicPr>
          <p:cNvPr id="128" name="Google Shape;128;p18"/>
          <p:cNvPicPr preferRelativeResize="0"/>
          <p:nvPr/>
        </p:nvPicPr>
        <p:blipFill>
          <a:blip r:embed="rId3">
            <a:alphaModFix/>
          </a:blip>
          <a:stretch>
            <a:fillRect/>
          </a:stretch>
        </p:blipFill>
        <p:spPr>
          <a:xfrm>
            <a:off x="834225" y="3856600"/>
            <a:ext cx="3931676" cy="80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Lexend"/>
              <a:buChar char="●"/>
            </a:pPr>
            <a:r>
              <a:rPr lang="en" sz="1200">
                <a:solidFill>
                  <a:srgbClr val="000000"/>
                </a:solidFill>
                <a:latin typeface="Lexend"/>
                <a:ea typeface="Lexend"/>
                <a:cs typeface="Lexend"/>
                <a:sym typeface="Lexend"/>
              </a:rPr>
              <a:t>Now I have the trained model ready I can use it anywhere, so I decided to use it on a web application with flask fetching queries.</a:t>
            </a:r>
            <a:endParaRPr sz="1200">
              <a:solidFill>
                <a:srgbClr val="000000"/>
              </a:solidFill>
              <a:latin typeface="Lexend"/>
              <a:ea typeface="Lexend"/>
              <a:cs typeface="Lexend"/>
              <a:sym typeface="Lexend"/>
            </a:endParaRPr>
          </a:p>
          <a:p>
            <a:pPr indent="-304800" lvl="0" marL="457200" rtl="0" algn="l">
              <a:spcBef>
                <a:spcPts val="1000"/>
              </a:spcBef>
              <a:spcAft>
                <a:spcPts val="0"/>
              </a:spcAft>
              <a:buClr>
                <a:srgbClr val="000000"/>
              </a:buClr>
              <a:buSzPts val="1200"/>
              <a:buFont typeface="Lexend"/>
              <a:buChar char="●"/>
            </a:pPr>
            <a:r>
              <a:rPr lang="en" sz="1200">
                <a:solidFill>
                  <a:srgbClr val="000000"/>
                </a:solidFill>
                <a:latin typeface="Lexend"/>
                <a:ea typeface="Lexend"/>
                <a:cs typeface="Lexend"/>
                <a:sym typeface="Lexend"/>
              </a:rPr>
              <a:t>This is the very basic frontend I built to demonstrate my project.</a:t>
            </a:r>
            <a:endParaRPr sz="1200">
              <a:solidFill>
                <a:srgbClr val="000000"/>
              </a:solidFill>
              <a:latin typeface="Lexend"/>
              <a:ea typeface="Lexend"/>
              <a:cs typeface="Lexend"/>
              <a:sym typeface="Lexend"/>
            </a:endParaRPr>
          </a:p>
        </p:txBody>
      </p:sp>
      <p:pic>
        <p:nvPicPr>
          <p:cNvPr id="135" name="Google Shape;135;p19"/>
          <p:cNvPicPr preferRelativeResize="0"/>
          <p:nvPr/>
        </p:nvPicPr>
        <p:blipFill>
          <a:blip r:embed="rId3">
            <a:alphaModFix/>
          </a:blip>
          <a:stretch>
            <a:fillRect/>
          </a:stretch>
        </p:blipFill>
        <p:spPr>
          <a:xfrm>
            <a:off x="503050" y="3137550"/>
            <a:ext cx="8072849" cy="185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41" name="Google Shape;14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F1F1F"/>
              </a:buClr>
              <a:buSzPts val="1200"/>
              <a:buFont typeface="Lexend"/>
              <a:buChar char="●"/>
            </a:pPr>
            <a:r>
              <a:rPr lang="en" sz="1200">
                <a:solidFill>
                  <a:srgbClr val="1F1F1F"/>
                </a:solidFill>
                <a:latin typeface="Lexend"/>
                <a:ea typeface="Lexend"/>
                <a:cs typeface="Lexend"/>
                <a:sym typeface="Lexend"/>
              </a:rPr>
              <a:t>I also made a script which will update the phishing dataset by </a:t>
            </a:r>
            <a:r>
              <a:rPr lang="en" sz="1200">
                <a:solidFill>
                  <a:srgbClr val="1F1F1F"/>
                </a:solidFill>
                <a:latin typeface="Lexend"/>
                <a:ea typeface="Lexend"/>
                <a:cs typeface="Lexend"/>
                <a:sym typeface="Lexend"/>
              </a:rPr>
              <a:t>downloading the phishing repo everyday at 12:00 AM from Phishtank since they update it regularly.</a:t>
            </a:r>
            <a:endParaRPr sz="1200">
              <a:solidFill>
                <a:srgbClr val="1F1F1F"/>
              </a:solidFill>
              <a:latin typeface="Lexend"/>
              <a:ea typeface="Lexend"/>
              <a:cs typeface="Lexend"/>
              <a:sym typeface="Lexend"/>
            </a:endParaRPr>
          </a:p>
          <a:p>
            <a:pPr indent="-304800" lvl="0" marL="457200" rtl="0" algn="l">
              <a:spcBef>
                <a:spcPts val="1000"/>
              </a:spcBef>
              <a:spcAft>
                <a:spcPts val="0"/>
              </a:spcAft>
              <a:buClr>
                <a:srgbClr val="1F1F1F"/>
              </a:buClr>
              <a:buSzPts val="1200"/>
              <a:buFont typeface="Lexend"/>
              <a:buChar char="●"/>
            </a:pPr>
            <a:r>
              <a:rPr lang="en" sz="1200">
                <a:solidFill>
                  <a:srgbClr val="1F1F1F"/>
                </a:solidFill>
                <a:latin typeface="Lexend"/>
                <a:ea typeface="Lexend"/>
                <a:cs typeface="Lexend"/>
                <a:sym typeface="Lexend"/>
              </a:rPr>
              <a:t>But currently is not working as intended because more work has to be done on it.</a:t>
            </a:r>
            <a:endParaRPr sz="1200">
              <a:solidFill>
                <a:srgbClr val="1F1F1F"/>
              </a:solidFill>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