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handoutMasterIdLst>
    <p:handoutMasterId r:id="rId23"/>
  </p:handout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7772400" cy="1005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3BB26E2-39A3-47ED-ADCA-5698DD04E7C8}" styleName="Table_0">
    <a:wholeTbl>
      <a:tcTxStyle>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3168"/>
        <p:guide pos="245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597d62ff08_0_0: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597d62ff08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g597d62ff08_0_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597d62ff08_0_5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g597d62ff08_0_56: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597d62ff08_0_6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g597d62ff08_0_63: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597d62ff08_0_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g597d62ff08_0_68: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597d62ff08_0_7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g597d62ff08_0_78: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597d62ff08_0_8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g597d62ff08_0_86: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597d62ff08_0_9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g597d62ff08_0_90: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597d62ff08_0_9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g597d62ff08_0_97: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597d62ff08_0_10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g597d62ff08_0_101: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597d62ff08_0_10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597d62ff08_0_108: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597d62ff08_0_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g597d62ff08_0_8: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597d62ff08_0_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g597d62ff08_0_12: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597d62ff08_0_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g597d62ff08_0_19: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597d62ff08_0_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g597d62ff08_0_24: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597d62ff08_0_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g597d62ff08_0_29: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5f3a9fb85b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g5f3a9fb85b_0_0: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597d62ff08_0_4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g597d62ff08_0_40: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597d62ff08_0_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g597d62ff08_0_44:notes"/>
          <p:cNvSpPr/>
          <p:nvPr>
            <p:ph type="sldImg" idx="2"/>
          </p:nvPr>
        </p:nvSpPr>
        <p:spPr>
          <a:xfrm>
            <a:off x="2103438" y="685800"/>
            <a:ext cx="265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582930" y="3124624"/>
            <a:ext cx="6606600" cy="2156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57" name="Google Shape;57;p14"/>
          <p:cNvSpPr txBox="1"/>
          <p:nvPr>
            <p:ph type="subTitle" idx="1"/>
          </p:nvPr>
        </p:nvSpPr>
        <p:spPr>
          <a:xfrm>
            <a:off x="1165860" y="5699760"/>
            <a:ext cx="5440800" cy="25704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3200"/>
              <a:buFont typeface="Arial" panose="020B060402020209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ctr" rtl="0">
              <a:spcBef>
                <a:spcPts val="560"/>
              </a:spcBef>
              <a:spcAft>
                <a:spcPts val="0"/>
              </a:spcAft>
              <a:buClr>
                <a:srgbClr val="888888"/>
              </a:buClr>
              <a:buSzPts val="2800"/>
              <a:buFont typeface="Arial" panose="020B060402020209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ctr" rtl="0">
              <a:spcBef>
                <a:spcPts val="480"/>
              </a:spcBef>
              <a:spcAft>
                <a:spcPts val="0"/>
              </a:spcAft>
              <a:buClr>
                <a:srgbClr val="888888"/>
              </a:buClr>
              <a:buSzPts val="2400"/>
              <a:buFont typeface="Arial" panose="020B060402020209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4"/>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4"/>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Google Shape;60;p14"/>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arme"/>
                <a:ea typeface="Carme"/>
                <a:cs typeface="Carme"/>
                <a:sym typeface="Carme"/>
              </a:defRPr>
            </a:lvl1pPr>
            <a:lvl2pPr marL="0" marR="0" lvl="1" indent="0" algn="l" rtl="0">
              <a:spcBef>
                <a:spcPts val="0"/>
              </a:spcBef>
              <a:buNone/>
              <a:defRPr sz="1200" b="0" i="0" u="none" strike="noStrike" cap="none">
                <a:solidFill>
                  <a:srgbClr val="888888"/>
                </a:solidFill>
                <a:latin typeface="Carme"/>
                <a:ea typeface="Carme"/>
                <a:cs typeface="Carme"/>
                <a:sym typeface="Carme"/>
              </a:defRPr>
            </a:lvl2pPr>
            <a:lvl3pPr marL="0" marR="0" lvl="2" indent="0" algn="l" rtl="0">
              <a:spcBef>
                <a:spcPts val="0"/>
              </a:spcBef>
              <a:buNone/>
              <a:defRPr sz="1200" b="0" i="0" u="none" strike="noStrike" cap="none">
                <a:solidFill>
                  <a:srgbClr val="888888"/>
                </a:solidFill>
                <a:latin typeface="Carme"/>
                <a:ea typeface="Carme"/>
                <a:cs typeface="Carme"/>
                <a:sym typeface="Carme"/>
              </a:defRPr>
            </a:lvl3pPr>
            <a:lvl4pPr marL="0" marR="0" lvl="3" indent="0" algn="l" rtl="0">
              <a:spcBef>
                <a:spcPts val="0"/>
              </a:spcBef>
              <a:buNone/>
              <a:defRPr sz="1200" b="0" i="0" u="none" strike="noStrike" cap="none">
                <a:solidFill>
                  <a:srgbClr val="888888"/>
                </a:solidFill>
                <a:latin typeface="Carme"/>
                <a:ea typeface="Carme"/>
                <a:cs typeface="Carme"/>
                <a:sym typeface="Carme"/>
              </a:defRPr>
            </a:lvl4pPr>
            <a:lvl5pPr marL="0" marR="0" lvl="4" indent="0" algn="l" rtl="0">
              <a:spcBef>
                <a:spcPts val="0"/>
              </a:spcBef>
              <a:buNone/>
              <a:defRPr sz="1200" b="0" i="0" u="none" strike="noStrike" cap="none">
                <a:solidFill>
                  <a:srgbClr val="888888"/>
                </a:solidFill>
                <a:latin typeface="Carme"/>
                <a:ea typeface="Carme"/>
                <a:cs typeface="Carme"/>
                <a:sym typeface="Carme"/>
              </a:defRPr>
            </a:lvl5pPr>
            <a:lvl6pPr marL="0" marR="0" lvl="5" indent="0" algn="l" rtl="0">
              <a:spcBef>
                <a:spcPts val="0"/>
              </a:spcBef>
              <a:buNone/>
              <a:defRPr sz="1200" b="0" i="0" u="none" strike="noStrike" cap="none">
                <a:solidFill>
                  <a:srgbClr val="888888"/>
                </a:solidFill>
                <a:latin typeface="Carme"/>
                <a:ea typeface="Carme"/>
                <a:cs typeface="Carme"/>
                <a:sym typeface="Carme"/>
              </a:defRPr>
            </a:lvl6pPr>
            <a:lvl7pPr marL="0" marR="0" lvl="6" indent="0" algn="l" rtl="0">
              <a:spcBef>
                <a:spcPts val="0"/>
              </a:spcBef>
              <a:buNone/>
              <a:defRPr sz="1200" b="0" i="0" u="none" strike="noStrike" cap="none">
                <a:solidFill>
                  <a:srgbClr val="888888"/>
                </a:solidFill>
                <a:latin typeface="Carme"/>
                <a:ea typeface="Carme"/>
                <a:cs typeface="Carme"/>
                <a:sym typeface="Carme"/>
              </a:defRPr>
            </a:lvl7pPr>
            <a:lvl8pPr marL="0" marR="0" lvl="7" indent="0" algn="l" rtl="0">
              <a:spcBef>
                <a:spcPts val="0"/>
              </a:spcBef>
              <a:buNone/>
              <a:defRPr sz="1200" b="0" i="0" u="none" strike="noStrike" cap="none">
                <a:solidFill>
                  <a:srgbClr val="888888"/>
                </a:solidFill>
                <a:latin typeface="Carme"/>
                <a:ea typeface="Carme"/>
                <a:cs typeface="Carme"/>
                <a:sym typeface="Carme"/>
              </a:defRPr>
            </a:lvl8pPr>
            <a:lvl9pPr marL="0" marR="0" lvl="8" indent="0" algn="l" rtl="0">
              <a:spcBef>
                <a:spcPts val="0"/>
              </a:spcBef>
              <a:buNone/>
              <a:defRPr sz="1200" b="0" i="0" u="none" strike="noStrike" cap="none">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63" name="Google Shape;63;p15"/>
          <p:cNvSpPr txBox="1"/>
          <p:nvPr>
            <p:ph type="body" idx="1"/>
          </p:nvPr>
        </p:nvSpPr>
        <p:spPr>
          <a:xfrm>
            <a:off x="388620" y="2346961"/>
            <a:ext cx="6995100" cy="6638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5"/>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5"/>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5"/>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613966" y="6463454"/>
            <a:ext cx="6606600" cy="19977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4000"/>
              <a:buFont typeface="Calibri" panose="020F0502020204030204"/>
              <a:buNone/>
              <a:defRPr sz="4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69" name="Google Shape;69;p16"/>
          <p:cNvSpPr txBox="1"/>
          <p:nvPr>
            <p:ph type="body" idx="1"/>
          </p:nvPr>
        </p:nvSpPr>
        <p:spPr>
          <a:xfrm>
            <a:off x="613966" y="4263180"/>
            <a:ext cx="6606600" cy="22002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rgbClr val="888888"/>
              </a:buClr>
              <a:buSzPts val="2000"/>
              <a:buFont typeface="Arial" panose="020B060402020209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Clr>
                <a:srgbClr val="888888"/>
              </a:buClr>
              <a:buSzPts val="1800"/>
              <a:buFont typeface="Arial" panose="020B060402020209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20"/>
              </a:spcBef>
              <a:spcAft>
                <a:spcPts val="0"/>
              </a:spcAft>
              <a:buClr>
                <a:srgbClr val="888888"/>
              </a:buClr>
              <a:buSzPts val="1600"/>
              <a:buFont typeface="Arial" panose="020B060402020209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280"/>
              </a:spcBef>
              <a:spcAft>
                <a:spcPts val="0"/>
              </a:spcAft>
              <a:buClr>
                <a:srgbClr val="888888"/>
              </a:buClr>
              <a:buSzPts val="1400"/>
              <a:buFont typeface="Arial" panose="020B060402020209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6"/>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16"/>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6"/>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3" name="Shape 73"/>
        <p:cNvGrpSpPr/>
        <p:nvPr/>
      </p:nvGrpSpPr>
      <p:grpSpPr>
        <a:xfrm>
          <a:off x="0" y="0"/>
          <a:ext cx="0" cy="0"/>
          <a:chOff x="0" y="0"/>
          <a:chExt cx="0" cy="0"/>
        </a:xfrm>
      </p:grpSpPr>
      <p:sp>
        <p:nvSpPr>
          <p:cNvPr id="74" name="Google Shape;74;p17"/>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75" name="Google Shape;75;p17"/>
          <p:cNvSpPr txBox="1"/>
          <p:nvPr>
            <p:ph type="body" idx="1"/>
          </p:nvPr>
        </p:nvSpPr>
        <p:spPr>
          <a:xfrm>
            <a:off x="330597" y="3441277"/>
            <a:ext cx="2907900" cy="9737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7"/>
          <p:cNvSpPr txBox="1"/>
          <p:nvPr>
            <p:ph type="body" idx="2"/>
          </p:nvPr>
        </p:nvSpPr>
        <p:spPr>
          <a:xfrm>
            <a:off x="3368040" y="3441277"/>
            <a:ext cx="2907900" cy="9737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7"/>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7"/>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7"/>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0" name="Shape 80"/>
        <p:cNvGrpSpPr/>
        <p:nvPr/>
      </p:nvGrpSpPr>
      <p:grpSpPr>
        <a:xfrm>
          <a:off x="0" y="0"/>
          <a:ext cx="0" cy="0"/>
          <a:chOff x="0" y="0"/>
          <a:chExt cx="0" cy="0"/>
        </a:xfrm>
      </p:grpSpPr>
      <p:sp>
        <p:nvSpPr>
          <p:cNvPr id="81" name="Google Shape;81;p18"/>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82" name="Google Shape;82;p18"/>
          <p:cNvSpPr txBox="1"/>
          <p:nvPr>
            <p:ph type="body" idx="1"/>
          </p:nvPr>
        </p:nvSpPr>
        <p:spPr>
          <a:xfrm>
            <a:off x="388620" y="2251499"/>
            <a:ext cx="3434100" cy="9384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panose="020B060402020209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9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9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8"/>
          <p:cNvSpPr txBox="1"/>
          <p:nvPr>
            <p:ph type="body" idx="2"/>
          </p:nvPr>
        </p:nvSpPr>
        <p:spPr>
          <a:xfrm>
            <a:off x="388620" y="3189817"/>
            <a:ext cx="3434100" cy="57951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8"/>
          <p:cNvSpPr txBox="1"/>
          <p:nvPr>
            <p:ph type="body" idx="3"/>
          </p:nvPr>
        </p:nvSpPr>
        <p:spPr>
          <a:xfrm>
            <a:off x="3948272" y="2251499"/>
            <a:ext cx="3435600" cy="9384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2400"/>
              <a:buFont typeface="Arial" panose="020B060402020209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9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9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9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Google Shape;85;p18"/>
          <p:cNvSpPr txBox="1"/>
          <p:nvPr>
            <p:ph type="body" idx="4"/>
          </p:nvPr>
        </p:nvSpPr>
        <p:spPr>
          <a:xfrm>
            <a:off x="3948272" y="3189817"/>
            <a:ext cx="3435600" cy="57951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Google Shape;86;p18"/>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18"/>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18"/>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9" name="Shape 89"/>
        <p:cNvGrpSpPr/>
        <p:nvPr/>
      </p:nvGrpSpPr>
      <p:grpSpPr>
        <a:xfrm>
          <a:off x="0" y="0"/>
          <a:ext cx="0" cy="0"/>
          <a:chOff x="0" y="0"/>
          <a:chExt cx="0" cy="0"/>
        </a:xfrm>
      </p:grpSpPr>
      <p:sp>
        <p:nvSpPr>
          <p:cNvPr id="90" name="Google Shape;90;p19"/>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91" name="Google Shape;91;p19"/>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9"/>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19"/>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0"/>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0"/>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0"/>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1"/>
          <p:cNvSpPr txBox="1"/>
          <p:nvPr>
            <p:ph type="title"/>
          </p:nvPr>
        </p:nvSpPr>
        <p:spPr>
          <a:xfrm>
            <a:off x="388620" y="400473"/>
            <a:ext cx="2557200" cy="17043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100" name="Google Shape;100;p21"/>
          <p:cNvSpPr txBox="1"/>
          <p:nvPr>
            <p:ph type="body" idx="1"/>
          </p:nvPr>
        </p:nvSpPr>
        <p:spPr>
          <a:xfrm>
            <a:off x="3038792" y="400474"/>
            <a:ext cx="4344900" cy="858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1"/>
          <p:cNvSpPr txBox="1"/>
          <p:nvPr>
            <p:ph type="body" idx="2"/>
          </p:nvPr>
        </p:nvSpPr>
        <p:spPr>
          <a:xfrm>
            <a:off x="388620" y="2104814"/>
            <a:ext cx="2557200" cy="68802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9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9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1"/>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1"/>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1"/>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1523445" y="7040880"/>
            <a:ext cx="4663500" cy="8313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107" name="Google Shape;107;p22"/>
          <p:cNvSpPr/>
          <p:nvPr>
            <p:ph type="pic" idx="2"/>
          </p:nvPr>
        </p:nvSpPr>
        <p:spPr>
          <a:xfrm>
            <a:off x="1523445" y="898737"/>
            <a:ext cx="4663500" cy="60351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3200"/>
              <a:buFont typeface="Arial" panose="020B060402020209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560"/>
              </a:spcBef>
              <a:spcAft>
                <a:spcPts val="0"/>
              </a:spcAft>
              <a:buClr>
                <a:schemeClr val="dk1"/>
              </a:buClr>
              <a:buSzPts val="2800"/>
              <a:buFont typeface="Arial" panose="020B060402020209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480"/>
              </a:spcBef>
              <a:spcAft>
                <a:spcPts val="0"/>
              </a:spcAft>
              <a:buClr>
                <a:schemeClr val="dk1"/>
              </a:buClr>
              <a:buSzPts val="2400"/>
              <a:buFont typeface="Arial" panose="020B060402020209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400"/>
              </a:spcBef>
              <a:spcAft>
                <a:spcPts val="0"/>
              </a:spcAft>
              <a:buClr>
                <a:schemeClr val="dk1"/>
              </a:buClr>
              <a:buSzPts val="2000"/>
              <a:buFont typeface="Arial" panose="020B060402020209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2"/>
          <p:cNvSpPr txBox="1"/>
          <p:nvPr>
            <p:ph type="body" idx="1"/>
          </p:nvPr>
        </p:nvSpPr>
        <p:spPr>
          <a:xfrm>
            <a:off x="1523445" y="7872096"/>
            <a:ext cx="4663500" cy="11805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9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9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9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2"/>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2"/>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2"/>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3"/>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114" name="Google Shape;114;p23"/>
          <p:cNvSpPr txBox="1"/>
          <p:nvPr>
            <p:ph type="body" idx="1"/>
          </p:nvPr>
        </p:nvSpPr>
        <p:spPr>
          <a:xfrm rot="5400000">
            <a:off x="567180" y="2168461"/>
            <a:ext cx="6638100" cy="6995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3"/>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3"/>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3"/>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rot="5400000">
            <a:off x="-760407" y="6142147"/>
            <a:ext cx="12587100" cy="1485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120" name="Google Shape;120;p24"/>
          <p:cNvSpPr txBox="1"/>
          <p:nvPr>
            <p:ph type="body" idx="1"/>
          </p:nvPr>
        </p:nvSpPr>
        <p:spPr>
          <a:xfrm rot="5400000">
            <a:off x="-3797908" y="4719847"/>
            <a:ext cx="12587100" cy="43302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4"/>
          <p:cNvSpPr txBox="1"/>
          <p:nvPr>
            <p:ph type="dt" idx="10"/>
          </p:nvPr>
        </p:nvSpPr>
        <p:spPr>
          <a:xfrm>
            <a:off x="370346" y="9322647"/>
            <a:ext cx="1813500" cy="535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4"/>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4"/>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a:solidFill>
                  <a:srgbClr val="888888"/>
                </a:solidFill>
                <a:latin typeface="Carme"/>
                <a:ea typeface="Carme"/>
                <a:cs typeface="Carme"/>
                <a:sym typeface="Carme"/>
              </a:defRPr>
            </a:lvl1pPr>
            <a:lvl2pPr marL="0" marR="0" lvl="1" indent="0" algn="l" rtl="0">
              <a:spcBef>
                <a:spcPts val="0"/>
              </a:spcBef>
              <a:buNone/>
              <a:defRPr sz="1200" b="0" i="0">
                <a:solidFill>
                  <a:srgbClr val="888888"/>
                </a:solidFill>
                <a:latin typeface="Carme"/>
                <a:ea typeface="Carme"/>
                <a:cs typeface="Carme"/>
                <a:sym typeface="Carme"/>
              </a:defRPr>
            </a:lvl2pPr>
            <a:lvl3pPr marL="0" marR="0" lvl="2" indent="0" algn="l" rtl="0">
              <a:spcBef>
                <a:spcPts val="0"/>
              </a:spcBef>
              <a:buNone/>
              <a:defRPr sz="1200" b="0" i="0">
                <a:solidFill>
                  <a:srgbClr val="888888"/>
                </a:solidFill>
                <a:latin typeface="Carme"/>
                <a:ea typeface="Carme"/>
                <a:cs typeface="Carme"/>
                <a:sym typeface="Carme"/>
              </a:defRPr>
            </a:lvl3pPr>
            <a:lvl4pPr marL="0" marR="0" lvl="3" indent="0" algn="l" rtl="0">
              <a:spcBef>
                <a:spcPts val="0"/>
              </a:spcBef>
              <a:buNone/>
              <a:defRPr sz="1200" b="0" i="0">
                <a:solidFill>
                  <a:srgbClr val="888888"/>
                </a:solidFill>
                <a:latin typeface="Carme"/>
                <a:ea typeface="Carme"/>
                <a:cs typeface="Carme"/>
                <a:sym typeface="Carme"/>
              </a:defRPr>
            </a:lvl4pPr>
            <a:lvl5pPr marL="0" marR="0" lvl="4" indent="0" algn="l" rtl="0">
              <a:spcBef>
                <a:spcPts val="0"/>
              </a:spcBef>
              <a:buNone/>
              <a:defRPr sz="1200" b="0" i="0">
                <a:solidFill>
                  <a:srgbClr val="888888"/>
                </a:solidFill>
                <a:latin typeface="Carme"/>
                <a:ea typeface="Carme"/>
                <a:cs typeface="Carme"/>
                <a:sym typeface="Carme"/>
              </a:defRPr>
            </a:lvl5pPr>
            <a:lvl6pPr marL="0" marR="0" lvl="5" indent="0" algn="l" rtl="0">
              <a:spcBef>
                <a:spcPts val="0"/>
              </a:spcBef>
              <a:buNone/>
              <a:defRPr sz="1200" b="0" i="0">
                <a:solidFill>
                  <a:srgbClr val="888888"/>
                </a:solidFill>
                <a:latin typeface="Carme"/>
                <a:ea typeface="Carme"/>
                <a:cs typeface="Carme"/>
                <a:sym typeface="Carme"/>
              </a:defRPr>
            </a:lvl6pPr>
            <a:lvl7pPr marL="0" marR="0" lvl="6" indent="0" algn="l" rtl="0">
              <a:spcBef>
                <a:spcPts val="0"/>
              </a:spcBef>
              <a:buNone/>
              <a:defRPr sz="1200" b="0" i="0">
                <a:solidFill>
                  <a:srgbClr val="888888"/>
                </a:solidFill>
                <a:latin typeface="Carme"/>
                <a:ea typeface="Carme"/>
                <a:cs typeface="Carme"/>
                <a:sym typeface="Carme"/>
              </a:defRPr>
            </a:lvl7pPr>
            <a:lvl8pPr marL="0" marR="0" lvl="7" indent="0" algn="l" rtl="0">
              <a:spcBef>
                <a:spcPts val="0"/>
              </a:spcBef>
              <a:buNone/>
              <a:defRPr sz="1200" b="0" i="0">
                <a:solidFill>
                  <a:srgbClr val="888888"/>
                </a:solidFill>
                <a:latin typeface="Carme"/>
                <a:ea typeface="Carme"/>
                <a:cs typeface="Carme"/>
                <a:sym typeface="Carme"/>
              </a:defRPr>
            </a:lvl8pPr>
            <a:lvl9pPr marL="0" marR="0" lvl="8" indent="0" algn="l" rtl="0">
              <a:spcBef>
                <a:spcPts val="0"/>
              </a:spcBef>
              <a:buNone/>
              <a:defRPr sz="1200" b="0" i="0">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8620" y="402802"/>
            <a:ext cx="6995100" cy="1676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p:txBody>
      </p:sp>
      <p:sp>
        <p:nvSpPr>
          <p:cNvPr id="52" name="Google Shape;52;p13"/>
          <p:cNvSpPr txBox="1"/>
          <p:nvPr>
            <p:ph type="body" idx="1"/>
          </p:nvPr>
        </p:nvSpPr>
        <p:spPr>
          <a:xfrm>
            <a:off x="388620" y="2346961"/>
            <a:ext cx="6995100" cy="6638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p:nvPr>
            <p:ph type="ftr" idx="11"/>
          </p:nvPr>
        </p:nvSpPr>
        <p:spPr>
          <a:xfrm>
            <a:off x="2655570" y="9322647"/>
            <a:ext cx="2461200" cy="535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p:nvPr>
            <p:ph type="sldNum" idx="12"/>
          </p:nvPr>
        </p:nvSpPr>
        <p:spPr>
          <a:xfrm>
            <a:off x="142398" y="9519711"/>
            <a:ext cx="1813500" cy="5355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arme"/>
                <a:ea typeface="Carme"/>
                <a:cs typeface="Carme"/>
                <a:sym typeface="Carme"/>
              </a:defRPr>
            </a:lvl1pPr>
            <a:lvl2pPr marL="0" marR="0" lvl="1" indent="0" algn="l" rtl="0">
              <a:spcBef>
                <a:spcPts val="0"/>
              </a:spcBef>
              <a:buNone/>
              <a:defRPr sz="1200" b="0" i="0" u="none" strike="noStrike" cap="none">
                <a:solidFill>
                  <a:srgbClr val="888888"/>
                </a:solidFill>
                <a:latin typeface="Carme"/>
                <a:ea typeface="Carme"/>
                <a:cs typeface="Carme"/>
                <a:sym typeface="Carme"/>
              </a:defRPr>
            </a:lvl2pPr>
            <a:lvl3pPr marL="0" marR="0" lvl="2" indent="0" algn="l" rtl="0">
              <a:spcBef>
                <a:spcPts val="0"/>
              </a:spcBef>
              <a:buNone/>
              <a:defRPr sz="1200" b="0" i="0" u="none" strike="noStrike" cap="none">
                <a:solidFill>
                  <a:srgbClr val="888888"/>
                </a:solidFill>
                <a:latin typeface="Carme"/>
                <a:ea typeface="Carme"/>
                <a:cs typeface="Carme"/>
                <a:sym typeface="Carme"/>
              </a:defRPr>
            </a:lvl3pPr>
            <a:lvl4pPr marL="0" marR="0" lvl="3" indent="0" algn="l" rtl="0">
              <a:spcBef>
                <a:spcPts val="0"/>
              </a:spcBef>
              <a:buNone/>
              <a:defRPr sz="1200" b="0" i="0" u="none" strike="noStrike" cap="none">
                <a:solidFill>
                  <a:srgbClr val="888888"/>
                </a:solidFill>
                <a:latin typeface="Carme"/>
                <a:ea typeface="Carme"/>
                <a:cs typeface="Carme"/>
                <a:sym typeface="Carme"/>
              </a:defRPr>
            </a:lvl4pPr>
            <a:lvl5pPr marL="0" marR="0" lvl="4" indent="0" algn="l" rtl="0">
              <a:spcBef>
                <a:spcPts val="0"/>
              </a:spcBef>
              <a:buNone/>
              <a:defRPr sz="1200" b="0" i="0" u="none" strike="noStrike" cap="none">
                <a:solidFill>
                  <a:srgbClr val="888888"/>
                </a:solidFill>
                <a:latin typeface="Carme"/>
                <a:ea typeface="Carme"/>
                <a:cs typeface="Carme"/>
                <a:sym typeface="Carme"/>
              </a:defRPr>
            </a:lvl5pPr>
            <a:lvl6pPr marL="0" marR="0" lvl="5" indent="0" algn="l" rtl="0">
              <a:spcBef>
                <a:spcPts val="0"/>
              </a:spcBef>
              <a:buNone/>
              <a:defRPr sz="1200" b="0" i="0" u="none" strike="noStrike" cap="none">
                <a:solidFill>
                  <a:srgbClr val="888888"/>
                </a:solidFill>
                <a:latin typeface="Carme"/>
                <a:ea typeface="Carme"/>
                <a:cs typeface="Carme"/>
                <a:sym typeface="Carme"/>
              </a:defRPr>
            </a:lvl6pPr>
            <a:lvl7pPr marL="0" marR="0" lvl="6" indent="0" algn="l" rtl="0">
              <a:spcBef>
                <a:spcPts val="0"/>
              </a:spcBef>
              <a:buNone/>
              <a:defRPr sz="1200" b="0" i="0" u="none" strike="noStrike" cap="none">
                <a:solidFill>
                  <a:srgbClr val="888888"/>
                </a:solidFill>
                <a:latin typeface="Carme"/>
                <a:ea typeface="Carme"/>
                <a:cs typeface="Carme"/>
                <a:sym typeface="Carme"/>
              </a:defRPr>
            </a:lvl7pPr>
            <a:lvl8pPr marL="0" marR="0" lvl="7" indent="0" algn="l" rtl="0">
              <a:spcBef>
                <a:spcPts val="0"/>
              </a:spcBef>
              <a:buNone/>
              <a:defRPr sz="1200" b="0" i="0" u="none" strike="noStrike" cap="none">
                <a:solidFill>
                  <a:srgbClr val="888888"/>
                </a:solidFill>
                <a:latin typeface="Carme"/>
                <a:ea typeface="Carme"/>
                <a:cs typeface="Carme"/>
                <a:sym typeface="Carme"/>
              </a:defRPr>
            </a:lvl8pPr>
            <a:lvl9pPr marL="0" marR="0" lvl="8" indent="0" algn="l" rtl="0">
              <a:spcBef>
                <a:spcPts val="0"/>
              </a:spcBef>
              <a:buNone/>
              <a:defRPr sz="1200" b="0" i="0" u="none" strike="noStrike" cap="none">
                <a:solidFill>
                  <a:srgbClr val="888888"/>
                </a:solidFill>
                <a:latin typeface="Carme"/>
                <a:ea typeface="Carme"/>
                <a:cs typeface="Carme"/>
                <a:sym typeface="Carme"/>
              </a:defRPr>
            </a:lvl9pPr>
          </a:lstStyle>
          <a:p>
            <a:pPr marL="0" lvl="0" indent="0" algn="l"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9" Type="http://schemas.openxmlformats.org/officeDocument/2006/relationships/hyperlink" Target="http://scratch.mit.edu/discuss" TargetMode="External"/><Relationship Id="rId8" Type="http://schemas.openxmlformats.org/officeDocument/2006/relationships/hyperlink" Target="http://wiki.scratch.mit.edu" TargetMode="External"/><Relationship Id="rId7" Type="http://schemas.openxmlformats.org/officeDocument/2006/relationships/hyperlink" Target="https://scratch.mit.edu/info/faq#remix" TargetMode="External"/><Relationship Id="rId6" Type="http://schemas.openxmlformats.org/officeDocument/2006/relationships/hyperlink" Target="http://scratch.mit.edu/community_guidelines" TargetMode="External"/><Relationship Id="rId5" Type="http://schemas.openxmlformats.org/officeDocument/2006/relationships/hyperlink" Target="http://scratch.mit.edu/info/cards" TargetMode="External"/><Relationship Id="rId4" Type="http://schemas.openxmlformats.org/officeDocument/2006/relationships/hyperlink" Target="http://scratch.mit.edu/scratch2download" TargetMode="External"/><Relationship Id="rId3" Type="http://schemas.openxmlformats.org/officeDocument/2006/relationships/hyperlink" Target="http://scratched.gse.harvard.edu" TargetMode="External"/><Relationship Id="rId27" Type="http://schemas.openxmlformats.org/officeDocument/2006/relationships/notesSlide" Target="../notesSlides/notesSlide17.xml"/><Relationship Id="rId26" Type="http://schemas.openxmlformats.org/officeDocument/2006/relationships/slideLayout" Target="../slideLayouts/slideLayout13.xml"/><Relationship Id="rId25" Type="http://schemas.openxmlformats.org/officeDocument/2006/relationships/hyperlink" Target="http://bit.ly/ScratchChainReaction" TargetMode="External"/><Relationship Id="rId24" Type="http://schemas.openxmlformats.org/officeDocument/2006/relationships/hyperlink" Target="http://bit.ly/hardwareandextensions" TargetMode="External"/><Relationship Id="rId23" Type="http://schemas.openxmlformats.org/officeDocument/2006/relationships/hyperlink" Target="http://bit.ly/scratchvariables" TargetMode="External"/><Relationship Id="rId22" Type="http://schemas.openxmlformats.org/officeDocument/2006/relationships/hyperlink" Target="http://bit.ly/makeablock" TargetMode="External"/><Relationship Id="rId21" Type="http://schemas.openxmlformats.org/officeDocument/2006/relationships/hyperlink" Target="http://bit.ly/scratchbackpack" TargetMode="External"/><Relationship Id="rId20" Type="http://schemas.openxmlformats.org/officeDocument/2006/relationships/hyperlink" Target="http://vimeo.com/28612970" TargetMode="External"/><Relationship Id="rId2" Type="http://schemas.openxmlformats.org/officeDocument/2006/relationships/hyperlink" Target="http://scratch.mit.edu" TargetMode="External"/><Relationship Id="rId19" Type="http://schemas.openxmlformats.org/officeDocument/2006/relationships/hyperlink" Target="http://vimeo.com/28612800" TargetMode="External"/><Relationship Id="rId18" Type="http://schemas.openxmlformats.org/officeDocument/2006/relationships/hyperlink" Target="http://vimeo.com/28612585" TargetMode="External"/><Relationship Id="rId17" Type="http://schemas.openxmlformats.org/officeDocument/2006/relationships/hyperlink" Target="http://vimeo.com/28612347" TargetMode="External"/><Relationship Id="rId16" Type="http://schemas.openxmlformats.org/officeDocument/2006/relationships/hyperlink" Target="http://youtu.be/-SjuiawRMU4" TargetMode="External"/><Relationship Id="rId15" Type="http://schemas.openxmlformats.org/officeDocument/2006/relationships/hyperlink" Target="http://vimeo.com/65583694" TargetMode="External"/><Relationship Id="rId14" Type="http://schemas.openxmlformats.org/officeDocument/2006/relationships/hyperlink" Target="http://scratch.mit.edu/users/ScratchDesignStudio" TargetMode="External"/><Relationship Id="rId13" Type="http://schemas.openxmlformats.org/officeDocument/2006/relationships/hyperlink" Target="https://www.sparkfun.com/products/10311" TargetMode="External"/><Relationship Id="rId12" Type="http://schemas.openxmlformats.org/officeDocument/2006/relationships/hyperlink" Target="http://makeymakey.com" TargetMode="External"/><Relationship Id="rId11" Type="http://schemas.openxmlformats.org/officeDocument/2006/relationships/hyperlink" Target="http://bit.ly/LEGOWeDo" TargetMode="External"/><Relationship Id="rId10" Type="http://schemas.openxmlformats.org/officeDocument/2006/relationships/hyperlink" Target="http://scratch.mit.edu/info/faq" TargetMode="Externa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hyperlink" Target="http://wiki.scratch.mit.edu" TargetMode="External"/><Relationship Id="rId1" Type="http://schemas.openxmlformats.org/officeDocument/2006/relationships/hyperlink" Target="http://scratch.mit.edu/hel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hyperlink" Target="https://docs.google.com/spreadsheets/d/19ycOL_ko9HAhtrC0IeDlKRPVnb0SUa6aIn7-M1_oTt4/" TargetMode="External"/><Relationship Id="rId2" Type="http://schemas.openxmlformats.org/officeDocument/2006/relationships/hyperlink" Target="http://www.corestandards.org/wp-content/uploads/ELA_Standards.pdf" TargetMode="External"/><Relationship Id="rId1" Type="http://schemas.openxmlformats.org/officeDocument/2006/relationships/hyperlink" Target="http://www.corestandards.org/wp-content/uploads/Math_Standards.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hyperlink" Target="http://scratched.gse.harvard.edu/ct" TargetMode="Externa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5"/>
          <p:cNvSpPr/>
          <p:nvPr/>
        </p:nvSpPr>
        <p:spPr>
          <a:xfrm>
            <a:off x="634593" y="8510599"/>
            <a:ext cx="3810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a:solidFill>
                  <a:schemeClr val="lt1"/>
                </a:solidFill>
                <a:latin typeface="Carme"/>
                <a:ea typeface="Carme"/>
                <a:cs typeface="Carme"/>
                <a:sym typeface="Carme"/>
              </a:rPr>
              <a:t>0</a:t>
            </a:r>
            <a:endParaRPr sz="4400">
              <a:solidFill>
                <a:schemeClr val="lt1"/>
              </a:solidFill>
              <a:latin typeface="Carme"/>
              <a:ea typeface="Carme"/>
              <a:cs typeface="Carme"/>
              <a:sym typeface="Carme"/>
            </a:endParaRPr>
          </a:p>
        </p:txBody>
      </p:sp>
      <p:sp>
        <p:nvSpPr>
          <p:cNvPr id="130" name="Google Shape;130;p25"/>
          <p:cNvSpPr txBox="1"/>
          <p:nvPr/>
        </p:nvSpPr>
        <p:spPr>
          <a:xfrm>
            <a:off x="457199" y="464006"/>
            <a:ext cx="45552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5300" b="1">
                <a:solidFill>
                  <a:schemeClr val="dk1"/>
                </a:solidFill>
                <a:latin typeface="SimSun" pitchFamily="2" charset="-122"/>
                <a:ea typeface="SimSun" pitchFamily="2" charset="-122"/>
                <a:cs typeface="SimSun" pitchFamily="2" charset="-122"/>
                <a:sym typeface="PT Sans Narrow" panose="020B0706020203020204"/>
              </a:rPr>
              <a:t>附录</a:t>
            </a:r>
            <a:endParaRPr lang="en-GB" sz="5300" b="1">
              <a:solidFill>
                <a:schemeClr val="dk1"/>
              </a:solidFill>
              <a:latin typeface="SimSun" pitchFamily="2" charset="-122"/>
              <a:ea typeface="SimSun" pitchFamily="2" charset="-122"/>
              <a:cs typeface="SimSun" pitchFamily="2" charset="-122"/>
              <a:sym typeface="PT Sans Narrow" panose="020B0706020203020204"/>
            </a:endParaRPr>
          </a:p>
        </p:txBody>
      </p:sp>
      <p:pic>
        <p:nvPicPr>
          <p:cNvPr id="131" name="Google Shape;131;p25" descr="scratchcat.pdf"/>
          <p:cNvPicPr preferRelativeResize="0"/>
          <p:nvPr/>
        </p:nvPicPr>
        <p:blipFill rotWithShape="1">
          <a:blip r:embed="rId1"/>
          <a:srcRect l="22614" t="-522" r="7391" b="14927"/>
          <a:stretch>
            <a:fillRect/>
          </a:stretch>
        </p:blipFill>
        <p:spPr>
          <a:xfrm flipH="1">
            <a:off x="2089150" y="723900"/>
            <a:ext cx="5563870" cy="92005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4"/>
          <p:cNvSpPr/>
          <p:nvPr/>
        </p:nvSpPr>
        <p:spPr>
          <a:xfrm>
            <a:off x="495935" y="1004570"/>
            <a:ext cx="6807200" cy="106616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en-GB" sz="1400">
                <a:solidFill>
                  <a:schemeClr val="dk1"/>
                </a:solidFill>
                <a:latin typeface="SimSun" pitchFamily="2" charset="-122"/>
                <a:ea typeface="SimSun" pitchFamily="2" charset="-122"/>
                <a:cs typeface="SimSun" pitchFamily="2" charset="-122"/>
                <a:sym typeface="PT Sans Narrow" panose="020B0706020203020204"/>
              </a:rPr>
              <a:t>以下表格可用来评估学生对计算思维实践的熟练程度（试验和迭代、测试和调试、重用和改编、抽象和模块化）。第 1 列表示给学生的问题（例如作为设计日志的问题或访问的一部分） 。第 2 至 4 列为学生表现出来的</a:t>
            </a:r>
            <a:r>
              <a:rPr lang="en-GB">
                <a:solidFill>
                  <a:schemeClr val="dk1"/>
                </a:solidFill>
                <a:latin typeface="SimSun" pitchFamily="2" charset="-122"/>
                <a:ea typeface="SimSun" pitchFamily="2" charset="-122"/>
                <a:cs typeface="SimSun" pitchFamily="2" charset="-122"/>
                <a:sym typeface="PT Sans Narrow" panose="020B0706020203020204"/>
              </a:rPr>
              <a:t>低、中、高三种</a:t>
            </a:r>
            <a:r>
              <a:rPr lang="en-GB" sz="1400">
                <a:solidFill>
                  <a:schemeClr val="dk1"/>
                </a:solidFill>
                <a:latin typeface="SimSun" pitchFamily="2" charset="-122"/>
                <a:ea typeface="SimSun" pitchFamily="2" charset="-122"/>
                <a:cs typeface="SimSun" pitchFamily="2" charset="-122"/>
                <a:sym typeface="PT Sans Narrow" panose="020B0706020203020204"/>
              </a:rPr>
              <a:t>熟练程度。</a:t>
            </a:r>
            <a:endParaRPr lang="en-GB" sz="1400">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85" name="Google Shape;185;p34"/>
          <p:cNvGraphicFramePr/>
          <p:nvPr>
            <p:custDataLst>
              <p:tags r:id="rId1"/>
            </p:custDataLst>
          </p:nvPr>
        </p:nvGraphicFramePr>
        <p:xfrm>
          <a:off x="570607" y="2304373"/>
          <a:ext cx="6631200" cy="3000000"/>
        </p:xfrm>
        <a:graphic>
          <a:graphicData uri="http://schemas.openxmlformats.org/drawingml/2006/table">
            <a:tbl>
              <a:tblPr firstRow="1">
                <a:noFill/>
                <a:tableStyleId>{83BB26E2-39A3-47ED-ADCA-5698DD04E7C8}</a:tableStyleId>
              </a:tblPr>
              <a:tblGrid>
                <a:gridCol w="2149475"/>
                <a:gridCol w="1493980"/>
                <a:gridCol w="1494495"/>
                <a:gridCol w="1493250"/>
              </a:tblGrid>
              <a:tr h="281305">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试验和迭代</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低</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中</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高</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r>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描述你如何逐步地制作出项目。</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学生能够对制作项目</a:t>
                      </a:r>
                      <a:r>
                        <a:rPr lang="zh-CN" altLang="en-GB" sz="1200" i="0" u="none" strike="noStrike" cap="none">
                          <a:latin typeface="SimSun" pitchFamily="2" charset="-122"/>
                          <a:ea typeface="SimSun" pitchFamily="2" charset="-122"/>
                          <a:cs typeface="SimSun" pitchFamily="2" charset="-122"/>
                          <a:sym typeface="PT Sans Narrow" panose="020B0706020203020204"/>
                        </a:rPr>
                        <a:t>的</a:t>
                      </a:r>
                      <a:r>
                        <a:rPr lang="en-GB" sz="1200" i="0" u="none" strike="noStrike" cap="none">
                          <a:latin typeface="SimSun" pitchFamily="2" charset="-122"/>
                          <a:ea typeface="SimSun" pitchFamily="2" charset="-122"/>
                          <a:cs typeface="SimSun" pitchFamily="2" charset="-122"/>
                          <a:sym typeface="PT Sans Narrow" panose="020B0706020203020204"/>
                        </a:rPr>
                        <a:t>过程做出基本的陈述，但无法描述某一个特定项目的细节。</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能够</a:t>
                      </a:r>
                      <a:r>
                        <a:rPr lang="en-GB" sz="1200" i="0" u="none" strike="noStrike" cap="none">
                          <a:latin typeface="SimSun" pitchFamily="2" charset="-122"/>
                          <a:ea typeface="SimSun" pitchFamily="2" charset="-122"/>
                          <a:cs typeface="SimSun" pitchFamily="2" charset="-122"/>
                          <a:sym typeface="PT Sans Narrow" panose="020B0706020203020204"/>
                        </a:rPr>
                        <a:t>举出按照一定顺序</a:t>
                      </a:r>
                      <a:r>
                        <a:rPr lang="zh-CN" altLang="en-GB" sz="1200" i="0" u="none" strike="noStrike" cap="none">
                          <a:latin typeface="SimSun" pitchFamily="2" charset="-122"/>
                          <a:ea typeface="SimSun" pitchFamily="2" charset="-122"/>
                          <a:cs typeface="SimSun" pitchFamily="2" charset="-122"/>
                          <a:sym typeface="PT Sans Narrow" panose="020B0706020203020204"/>
                        </a:rPr>
                        <a:t>制作</a:t>
                      </a:r>
                      <a:r>
                        <a:rPr lang="en-GB" sz="1200" i="0" u="none" strike="noStrike" cap="none">
                          <a:latin typeface="SimSun" pitchFamily="2" charset="-122"/>
                          <a:ea typeface="SimSun" pitchFamily="2" charset="-122"/>
                          <a:cs typeface="SimSun" pitchFamily="2" charset="-122"/>
                          <a:sym typeface="PT Sans Narrow" panose="020B0706020203020204"/>
                        </a:rPr>
                        <a:t>一个具体项目</a:t>
                      </a:r>
                      <a:r>
                        <a:rPr lang="zh-CN" altLang="en-GB" sz="1200" i="0" u="none" strike="noStrike" cap="none">
                          <a:latin typeface="SimSun" pitchFamily="2" charset="-122"/>
                          <a:ea typeface="SimSun" pitchFamily="2" charset="-122"/>
                          <a:cs typeface="SimSun" pitchFamily="2" charset="-122"/>
                          <a:sym typeface="PT Sans Narrow" panose="020B0706020203020204"/>
                        </a:rPr>
                        <a:t>的</a:t>
                      </a:r>
                      <a:r>
                        <a:rPr lang="en-GB" sz="1200" i="0" u="none" strike="noStrike" cap="none">
                          <a:latin typeface="SimSun" pitchFamily="2" charset="-122"/>
                          <a:ea typeface="SimSun" pitchFamily="2" charset="-122"/>
                          <a:cs typeface="SimSun" pitchFamily="2" charset="-122"/>
                          <a:sym typeface="PT Sans Narrow" panose="020B0706020203020204"/>
                        </a:rPr>
                        <a:t>一般例子。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学生能够描述特定</a:t>
                      </a:r>
                      <a:r>
                        <a:rPr lang="zh-CN" altLang="en-GB" sz="1200" i="0" u="none" strike="noStrike" cap="none">
                          <a:latin typeface="SimSun" pitchFamily="2" charset="-122"/>
                          <a:ea typeface="SimSun" pitchFamily="2" charset="-122"/>
                          <a:cs typeface="SimSun" pitchFamily="2" charset="-122"/>
                          <a:sym typeface="PT Sans Narrow" panose="020B0706020203020204"/>
                        </a:rPr>
                        <a:t>项目</a:t>
                      </a:r>
                      <a:r>
                        <a:rPr lang="en-GB" sz="1200" i="0" u="none" strike="noStrike" cap="none">
                          <a:latin typeface="SimSun" pitchFamily="2" charset="-122"/>
                          <a:ea typeface="SimSun" pitchFamily="2" charset="-122"/>
                          <a:cs typeface="SimSun" pitchFamily="2" charset="-122"/>
                          <a:sym typeface="PT Sans Narrow" panose="020B0706020203020204"/>
                        </a:rPr>
                        <a:t>中不同部分的细节，并且</a:t>
                      </a:r>
                      <a:r>
                        <a:rPr lang="zh-CN" altLang="en-GB" sz="1200" i="0" u="none" strike="noStrike" cap="none">
                          <a:latin typeface="SimSun" pitchFamily="2" charset="-122"/>
                          <a:ea typeface="SimSun" pitchFamily="2" charset="-122"/>
                          <a:cs typeface="SimSun" pitchFamily="2" charset="-122"/>
                          <a:sym typeface="PT Sans Narrow" panose="020B0706020203020204"/>
                        </a:rPr>
                        <a:t>以一定顺序描述这些部分是如何制作的。</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在</a:t>
                      </a:r>
                      <a:r>
                        <a:rPr lang="en-GB" sz="1200" b="1" i="0" u="none" strike="noStrike" cap="none">
                          <a:latin typeface="SimSun" pitchFamily="2" charset="-122"/>
                          <a:ea typeface="SimSun" pitchFamily="2" charset="-122"/>
                          <a:cs typeface="SimSun" pitchFamily="2" charset="-122"/>
                          <a:sym typeface="PT Sans Narrow" panose="020B0706020203020204"/>
                        </a:rPr>
                        <a:t>你制作项目</a:t>
                      </a:r>
                      <a:r>
                        <a:rPr lang="zh-CN" altLang="en-GB" sz="1200" b="1" i="0" u="none" strike="noStrike" cap="none">
                          <a:latin typeface="SimSun" pitchFamily="2" charset="-122"/>
                          <a:ea typeface="SimSun" pitchFamily="2" charset="-122"/>
                          <a:cs typeface="SimSun" pitchFamily="2" charset="-122"/>
                          <a:sym typeface="PT Sans Narrow" panose="020B0706020203020204"/>
                        </a:rPr>
                        <a:t>的过程中</a:t>
                      </a:r>
                      <a:r>
                        <a:rPr lang="en-GB" sz="1200" b="1" i="0" u="none" strike="noStrike" cap="none">
                          <a:latin typeface="SimSun" pitchFamily="2" charset="-122"/>
                          <a:ea typeface="SimSun" pitchFamily="2" charset="-122"/>
                          <a:cs typeface="SimSun" pitchFamily="2" charset="-122"/>
                          <a:sym typeface="PT Sans Narrow" panose="020B0706020203020204"/>
                        </a:rPr>
                        <a:t>，尝试了哪些不同的事？</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学生无法列举进行尝试的具体例子。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列举了一个一般</a:t>
                      </a:r>
                      <a:r>
                        <a:rPr lang="en-GB" sz="1200" i="0" u="none" strike="noStrike" cap="none">
                          <a:latin typeface="SimSun" pitchFamily="2" charset="-122"/>
                          <a:ea typeface="SimSun" pitchFamily="2" charset="-122"/>
                          <a:cs typeface="SimSun" pitchFamily="2" charset="-122"/>
                          <a:sym typeface="PT Sans Narrow" panose="020B0706020203020204"/>
                        </a:rPr>
                        <a:t>的例子来说明在项目中所</a:t>
                      </a:r>
                      <a:r>
                        <a:rPr lang="zh-CN" altLang="en-GB" sz="1200" i="0" u="none" strike="noStrike" cap="none">
                          <a:latin typeface="SimSun" pitchFamily="2" charset="-122"/>
                          <a:ea typeface="SimSun" pitchFamily="2" charset="-122"/>
                          <a:cs typeface="SimSun" pitchFamily="2" charset="-122"/>
                          <a:sym typeface="PT Sans Narrow" panose="020B0706020203020204"/>
                        </a:rPr>
                        <a:t>做</a:t>
                      </a:r>
                      <a:r>
                        <a:rPr lang="en-GB" sz="1200" i="0" u="none" strike="noStrike" cap="none">
                          <a:latin typeface="SimSun" pitchFamily="2" charset="-122"/>
                          <a:ea typeface="SimSun" pitchFamily="2" charset="-122"/>
                          <a:cs typeface="SimSun" pitchFamily="2" charset="-122"/>
                          <a:sym typeface="PT Sans Narrow" panose="020B0706020203020204"/>
                        </a:rPr>
                        <a:t>的某些尝试。</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列举了特定的例子</a:t>
                      </a:r>
                      <a:r>
                        <a:rPr lang="en-GB" sz="1200" i="0" u="none" strike="noStrike" cap="none">
                          <a:latin typeface="SimSun" pitchFamily="2" charset="-122"/>
                          <a:ea typeface="SimSun" pitchFamily="2" charset="-122"/>
                          <a:cs typeface="SimSun" pitchFamily="2" charset="-122"/>
                          <a:sym typeface="PT Sans Narrow" panose="020B0706020203020204"/>
                        </a:rPr>
                        <a:t>来说明在项目中所</a:t>
                      </a:r>
                      <a:r>
                        <a:rPr lang="zh-CN" altLang="en-GB" sz="1200" i="0" u="none" strike="noStrike" cap="none">
                          <a:latin typeface="SimSun" pitchFamily="2" charset="-122"/>
                          <a:ea typeface="SimSun" pitchFamily="2" charset="-122"/>
                          <a:cs typeface="SimSun" pitchFamily="2" charset="-122"/>
                          <a:sym typeface="PT Sans Narrow" panose="020B0706020203020204"/>
                        </a:rPr>
                        <a:t>做</a:t>
                      </a:r>
                      <a:r>
                        <a:rPr lang="en-GB" sz="1200" i="0" u="none" strike="noStrike" cap="none">
                          <a:latin typeface="SimSun" pitchFamily="2" charset="-122"/>
                          <a:ea typeface="SimSun" pitchFamily="2" charset="-122"/>
                          <a:cs typeface="SimSun" pitchFamily="2" charset="-122"/>
                          <a:sym typeface="PT Sans Narrow" panose="020B0706020203020204"/>
                        </a:rPr>
                        <a:t>的不同尝试。</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你做了哪些修改，为什么要做这些修改？</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学生说自己没有修改，或者只说自己有修改但没有举例。</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学生描述</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对项目所做的一个具体修改。</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学生描述自己在项目中添加的具体内容及原因。</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描述你在项目中尝试使用的不同方法，或什么时候做了新尝试。</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学生无法</a:t>
                      </a:r>
                      <a:r>
                        <a:rPr lang="zh-CN" altLang="en-GB" sz="1200" i="0" u="none" strike="noStrike" cap="none">
                          <a:latin typeface="SimSun" pitchFamily="2" charset="-122"/>
                          <a:ea typeface="SimSun" pitchFamily="2" charset="-122"/>
                          <a:cs typeface="SimSun" pitchFamily="2" charset="-122"/>
                          <a:sym typeface="PT Sans Narrow" panose="020B0706020203020204"/>
                        </a:rPr>
                        <a:t>提供</a:t>
                      </a:r>
                      <a:r>
                        <a:rPr lang="en-GB" sz="1200" i="0" u="none" strike="noStrike" cap="none">
                          <a:latin typeface="SimSun" pitchFamily="2" charset="-122"/>
                          <a:ea typeface="SimSun" pitchFamily="2" charset="-122"/>
                          <a:cs typeface="SimSun" pitchFamily="2" charset="-122"/>
                          <a:sym typeface="PT Sans Narrow" panose="020B0706020203020204"/>
                        </a:rPr>
                        <a:t>做新尝试的例子。</a:t>
                      </a:r>
                      <a:endParaRPr 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algn="l"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学生提供了一个在项目中做新尝试的例子。</a:t>
                      </a:r>
                      <a:endParaRPr lang="en-GB" sz="1200">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学生</a:t>
                      </a:r>
                      <a:r>
                        <a:rPr lang="zh-CN" altLang="en-GB" sz="1200">
                          <a:latin typeface="SimSun" pitchFamily="2" charset="-122"/>
                          <a:ea typeface="SimSun" pitchFamily="2" charset="-122"/>
                          <a:cs typeface="SimSun" pitchFamily="2" charset="-122"/>
                          <a:sym typeface="PT Sans Narrow" panose="020B0706020203020204"/>
                        </a:rPr>
                        <a:t>描述</a:t>
                      </a:r>
                      <a:r>
                        <a:rPr lang="en-GB" sz="1200">
                          <a:latin typeface="SimSun" pitchFamily="2" charset="-122"/>
                          <a:ea typeface="SimSun" pitchFamily="2" charset="-122"/>
                          <a:cs typeface="SimSun" pitchFamily="2" charset="-122"/>
                          <a:sym typeface="PT Sans Narrow" panose="020B0706020203020204"/>
                        </a:rPr>
                        <a:t>了在项目中做</a:t>
                      </a:r>
                      <a:r>
                        <a:rPr lang="zh-CN" altLang="en-GB" sz="1200">
                          <a:latin typeface="SimSun" pitchFamily="2" charset="-122"/>
                          <a:ea typeface="SimSun" pitchFamily="2" charset="-122"/>
                          <a:cs typeface="SimSun" pitchFamily="2" charset="-122"/>
                          <a:sym typeface="PT Sans Narrow" panose="020B0706020203020204"/>
                        </a:rPr>
                        <a:t>的特定的</a:t>
                      </a:r>
                      <a:r>
                        <a:rPr lang="en-GB" sz="1200">
                          <a:latin typeface="SimSun" pitchFamily="2" charset="-122"/>
                          <a:ea typeface="SimSun" pitchFamily="2" charset="-122"/>
                          <a:cs typeface="SimSun" pitchFamily="2" charset="-122"/>
                          <a:sym typeface="PT Sans Narrow" panose="020B0706020203020204"/>
                        </a:rPr>
                        <a:t>新尝试。</a:t>
                      </a: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测试和调试</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低</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中</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高</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r>
              <a:tr h="28130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描述当程序</a:t>
                      </a:r>
                      <a:r>
                        <a:rPr lang="zh-CN" altLang="en-GB" sz="1200" b="1" i="0" u="none" strike="noStrike" cap="none">
                          <a:latin typeface="SimSun" pitchFamily="2" charset="-122"/>
                          <a:ea typeface="SimSun" pitchFamily="2" charset="-122"/>
                          <a:cs typeface="SimSun" pitchFamily="2" charset="-122"/>
                          <a:sym typeface="PT Sans Narrow" panose="020B0706020203020204"/>
                        </a:rPr>
                        <a:t>运行</a:t>
                      </a:r>
                      <a:r>
                        <a:rPr lang="en-GB" sz="1200" b="1" i="0" u="none" strike="noStrike" cap="none">
                          <a:latin typeface="SimSun" pitchFamily="2" charset="-122"/>
                          <a:ea typeface="SimSun" pitchFamily="2" charset="-122"/>
                          <a:cs typeface="SimSun" pitchFamily="2" charset="-122"/>
                          <a:sym typeface="PT Sans Narrow" panose="020B0706020203020204"/>
                        </a:rPr>
                        <a:t>的结果</a:t>
                      </a:r>
                      <a:r>
                        <a:rPr lang="zh-CN" altLang="en-GB" sz="1200" b="1" i="0" u="none" strike="noStrike" cap="none">
                          <a:latin typeface="SimSun" pitchFamily="2" charset="-122"/>
                          <a:ea typeface="SimSun" pitchFamily="2" charset="-122"/>
                          <a:cs typeface="SimSun" pitchFamily="2" charset="-122"/>
                          <a:sym typeface="PT Sans Narrow" panose="020B0706020203020204"/>
                        </a:rPr>
                        <a:t>与</a:t>
                      </a:r>
                      <a:r>
                        <a:rPr lang="en-GB" sz="1200" b="1" i="0" u="none" strike="noStrike" cap="none">
                          <a:latin typeface="SimSun" pitchFamily="2" charset="-122"/>
                          <a:ea typeface="SimSun" pitchFamily="2" charset="-122"/>
                          <a:cs typeface="SimSun" pitchFamily="2" charset="-122"/>
                          <a:sym typeface="PT Sans Narrow" panose="020B0706020203020204"/>
                        </a:rPr>
                        <a:t>预期效果不同时，发生了什么事情。</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学生没有描述运行的项目结果与他想要的有什么不同。</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sz="1200" i="0" u="none" strike="noStrike" cap="none">
                          <a:latin typeface="SimSun" pitchFamily="2" charset="-122"/>
                          <a:ea typeface="SimSun" pitchFamily="2" charset="-122"/>
                          <a:cs typeface="SimSun" pitchFamily="2" charset="-122"/>
                          <a:sym typeface="PT Sans Narrow" panose="020B0706020203020204"/>
                        </a:rPr>
                        <a:t>学生描述了项目出了什么问题，但没有描述预期结果。</a:t>
                      </a:r>
                      <a:endParaRPr lang="zh-CN"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学生举出了一个项目运行时发生了什么以及他希望发生什么的具体例子。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lnSpc>
                          <a:spcPct val="100000"/>
                        </a:lnSpc>
                        <a:spcBef>
                          <a:spcPts val="0"/>
                        </a:spcBef>
                        <a:spcAft>
                          <a:spcPts val="0"/>
                        </a:spcAft>
                        <a:buClr>
                          <a:schemeClr val="dk1"/>
                        </a:buClr>
                        <a:buSzPts val="1100"/>
                        <a:buFont typeface="Carme"/>
                        <a:buNone/>
                      </a:pPr>
                      <a:r>
                        <a:rPr lang="en-GB" sz="1200" b="1" i="0" u="none" strike="noStrike" cap="none">
                          <a:latin typeface="SimSun" pitchFamily="2" charset="-122"/>
                          <a:ea typeface="SimSun" pitchFamily="2" charset="-122"/>
                          <a:cs typeface="SimSun" pitchFamily="2" charset="-122"/>
                          <a:sym typeface="PT Sans Narrow" panose="020B0706020203020204"/>
                        </a:rPr>
                        <a:t>描述你是如何阅读脚本</a:t>
                      </a:r>
                      <a:r>
                        <a:rPr lang="zh-CN" altLang="en-GB" sz="1200" b="1" i="0" u="none" strike="noStrike" cap="none">
                          <a:latin typeface="SimSun" pitchFamily="2" charset="-122"/>
                          <a:ea typeface="SimSun" pitchFamily="2" charset="-122"/>
                          <a:cs typeface="SimSun" pitchFamily="2" charset="-122"/>
                          <a:sym typeface="PT Sans Narrow" panose="020B0706020203020204"/>
                        </a:rPr>
                        <a:t>来</a:t>
                      </a:r>
                      <a:r>
                        <a:rPr lang="en-GB" sz="1200" b="1" i="0" u="none" strike="noStrike" cap="none">
                          <a:latin typeface="SimSun" pitchFamily="2" charset="-122"/>
                          <a:ea typeface="SimSun" pitchFamily="2" charset="-122"/>
                          <a:cs typeface="SimSun" pitchFamily="2" charset="-122"/>
                          <a:sym typeface="PT Sans Narrow" panose="020B0706020203020204"/>
                        </a:rPr>
                        <a:t>调查造成问题的原因。</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学生没有描述问题。</a:t>
                      </a:r>
                      <a:endParaRPr 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学生能够描述阅读脚本的过程，但是没有提供在</a:t>
                      </a:r>
                      <a:r>
                        <a:rPr lang="zh-CN" altLang="en-GB" sz="1200" i="0" u="none" strike="noStrike" cap="none">
                          <a:latin typeface="SimSun" pitchFamily="2" charset="-122"/>
                          <a:ea typeface="SimSun" pitchFamily="2" charset="-122"/>
                          <a:cs typeface="SimSun" pitchFamily="2" charset="-122"/>
                          <a:sym typeface="PT Sans Narrow" panose="020B0706020203020204"/>
                        </a:rPr>
                        <a:t>代码</a:t>
                      </a:r>
                      <a:r>
                        <a:rPr lang="en-GB" sz="1200" i="0" u="none" strike="noStrike" cap="none">
                          <a:latin typeface="SimSun" pitchFamily="2" charset="-122"/>
                          <a:ea typeface="SimSun" pitchFamily="2" charset="-122"/>
                          <a:cs typeface="SimSun" pitchFamily="2" charset="-122"/>
                          <a:sym typeface="PT Sans Narrow" panose="020B0706020203020204"/>
                        </a:rPr>
                        <a:t>中发现的问题的特定例子。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a:latin typeface="SimSun" pitchFamily="2" charset="-122"/>
                          <a:ea typeface="SimSun" pitchFamily="2" charset="-122"/>
                          <a:cs typeface="SimSun" pitchFamily="2" charset="-122"/>
                          <a:sym typeface="PT Sans Narrow" panose="020B0706020203020204"/>
                        </a:rPr>
                        <a:t>学生能够描述阅读脚本的过程，并且提供了在代码中发现的问题的特定例子。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lnSpc>
                          <a:spcPct val="100000"/>
                        </a:lnSpc>
                        <a:spcBef>
                          <a:spcPts val="0"/>
                        </a:spcBef>
                        <a:spcAft>
                          <a:spcPts val="0"/>
                        </a:spcAft>
                        <a:buClr>
                          <a:schemeClr val="dk1"/>
                        </a:buClr>
                        <a:buSzPts val="1100"/>
                        <a:buFont typeface="Carme"/>
                        <a:buNone/>
                      </a:pPr>
                      <a:r>
                        <a:rPr lang="en-GB" sz="1200" b="1" i="0" u="none" strike="noStrike" cap="none">
                          <a:latin typeface="SimSun" pitchFamily="2" charset="-122"/>
                          <a:ea typeface="SimSun" pitchFamily="2" charset="-122"/>
                          <a:cs typeface="SimSun" pitchFamily="2" charset="-122"/>
                          <a:sym typeface="PT Sans Narrow" panose="020B0706020203020204"/>
                        </a:rPr>
                        <a:t>描述你</a:t>
                      </a:r>
                      <a:r>
                        <a:rPr lang="zh-CN" altLang="en-GB" sz="1200" b="1" i="0" u="none" strike="noStrike" cap="none">
                          <a:latin typeface="SimSun" pitchFamily="2" charset="-122"/>
                          <a:ea typeface="SimSun" pitchFamily="2" charset="-122"/>
                          <a:cs typeface="SimSun" pitchFamily="2" charset="-122"/>
                          <a:sym typeface="PT Sans Narrow" panose="020B0706020203020204"/>
                        </a:rPr>
                        <a:t>是如何进行修改的</a:t>
                      </a:r>
                      <a:r>
                        <a:rPr lang="en-GB" sz="1200" b="1" i="0" u="none" strike="noStrike" cap="none">
                          <a:latin typeface="SimSun" pitchFamily="2" charset="-122"/>
                          <a:ea typeface="SimSun" pitchFamily="2" charset="-122"/>
                          <a:cs typeface="SimSun" pitchFamily="2" charset="-122"/>
                          <a:sym typeface="PT Sans Narrow" panose="020B0706020203020204"/>
                        </a:rPr>
                        <a:t>，并且测试看看发生了什么。</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学生没有描述自己遇到的问题或解决办法。</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学生提供了一个做一个改变，并测试它是否有效的一般例子。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学生提供了一个做一个改变，并测试它是否有效的</a:t>
                      </a:r>
                      <a:r>
                        <a:rPr lang="zh-CN" altLang="en-GB" sz="1200" i="0" u="none" strike="noStrike" cap="none">
                          <a:latin typeface="SimSun" pitchFamily="2" charset="-122"/>
                          <a:ea typeface="SimSun" pitchFamily="2" charset="-122"/>
                          <a:cs typeface="SimSun" pitchFamily="2" charset="-122"/>
                          <a:sym typeface="PT Sans Narrow" panose="020B0706020203020204"/>
                        </a:rPr>
                        <a:t>特定</a:t>
                      </a:r>
                      <a:r>
                        <a:rPr lang="en-GB" sz="1200" i="0" u="none" strike="noStrike" cap="none">
                          <a:latin typeface="SimSun" pitchFamily="2" charset="-122"/>
                          <a:ea typeface="SimSun" pitchFamily="2" charset="-122"/>
                          <a:cs typeface="SimSun" pitchFamily="2" charset="-122"/>
                          <a:sym typeface="PT Sans Narrow" panose="020B0706020203020204"/>
                        </a:rPr>
                        <a:t>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lnSpc>
                          <a:spcPct val="100000"/>
                        </a:lnSpc>
                        <a:spcBef>
                          <a:spcPts val="0"/>
                        </a:spcBef>
                        <a:spcAft>
                          <a:spcPts val="0"/>
                        </a:spcAft>
                        <a:buClr>
                          <a:schemeClr val="dk1"/>
                        </a:buClr>
                        <a:buSzPts val="1100"/>
                        <a:buFont typeface="Carme"/>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描述</a:t>
                      </a:r>
                      <a:r>
                        <a:rPr lang="en-GB" sz="1200" b="1" i="0" u="none" strike="noStrike" cap="none">
                          <a:latin typeface="SimSun" pitchFamily="2" charset="-122"/>
                          <a:ea typeface="SimSun" pitchFamily="2" charset="-122"/>
                          <a:cs typeface="SimSun" pitchFamily="2" charset="-122"/>
                          <a:sym typeface="PT Sans Narrow" panose="020B0706020203020204"/>
                        </a:rPr>
                        <a:t>你是如何考虑用其他方法解决问题的。</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学生没有提供一个解决问题的例子。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学生提供</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一个解决问题的</a:t>
                      </a:r>
                      <a:r>
                        <a:rPr lang="zh-CN" altLang="en-GB" sz="1200" i="0" u="none" strike="noStrike" cap="none">
                          <a:latin typeface="SimSun" pitchFamily="2" charset="-122"/>
                          <a:ea typeface="SimSun" pitchFamily="2" charset="-122"/>
                          <a:cs typeface="SimSun" pitchFamily="2" charset="-122"/>
                          <a:sym typeface="PT Sans Narrow" panose="020B0706020203020204"/>
                        </a:rPr>
                        <a:t>一般</a:t>
                      </a:r>
                      <a:r>
                        <a:rPr lang="en-GB" sz="1200" i="0" u="none" strike="noStrike" cap="none">
                          <a:latin typeface="SimSun" pitchFamily="2" charset="-122"/>
                          <a:ea typeface="SimSun" pitchFamily="2" charset="-122"/>
                          <a:cs typeface="SimSun" pitchFamily="2" charset="-122"/>
                          <a:sym typeface="PT Sans Narrow" panose="020B0706020203020204"/>
                        </a:rPr>
                        <a:t>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Carme"/>
                        <a:buNone/>
                      </a:pPr>
                      <a:r>
                        <a:rPr lang="en-GB" sz="1200" i="0" u="none" strike="noStrike" cap="none">
                          <a:latin typeface="SimSun" pitchFamily="2" charset="-122"/>
                          <a:ea typeface="SimSun" pitchFamily="2" charset="-122"/>
                          <a:cs typeface="SimSun" pitchFamily="2" charset="-122"/>
                          <a:sym typeface="PT Sans Narrow" panose="020B0706020203020204"/>
                        </a:rPr>
                        <a:t>学生提供</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一个解决问题的</a:t>
                      </a:r>
                      <a:r>
                        <a:rPr lang="zh-CN" altLang="en-GB" sz="1200" i="0" u="none" strike="noStrike" cap="none">
                          <a:latin typeface="SimSun" pitchFamily="2" charset="-122"/>
                          <a:ea typeface="SimSun" pitchFamily="2" charset="-122"/>
                          <a:cs typeface="SimSun" pitchFamily="2" charset="-122"/>
                          <a:sym typeface="PT Sans Narrow" panose="020B0706020203020204"/>
                        </a:rPr>
                        <a:t>特定</a:t>
                      </a:r>
                      <a:r>
                        <a:rPr lang="en-GB" sz="1200" i="0" u="none" strike="noStrike" cap="none">
                          <a:latin typeface="SimSun" pitchFamily="2" charset="-122"/>
                          <a:ea typeface="SimSun" pitchFamily="2" charset="-122"/>
                          <a:cs typeface="SimSun" pitchFamily="2" charset="-122"/>
                          <a:sym typeface="PT Sans Narrow" panose="020B0706020203020204"/>
                        </a:rPr>
                        <a:t>例子。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bl>
          </a:graphicData>
        </a:graphic>
      </p:graphicFrame>
      <p:sp>
        <p:nvSpPr>
          <p:cNvPr id="186" name="Google Shape;186;p34"/>
          <p:cNvSpPr txBox="1"/>
          <p:nvPr/>
        </p:nvSpPr>
        <p:spPr>
          <a:xfrm>
            <a:off x="568686" y="566788"/>
            <a:ext cx="6661200" cy="2463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lang="zh-CN" altLang="en-GB" sz="2000" b="1">
                <a:solidFill>
                  <a:schemeClr val="dk1"/>
                </a:solidFill>
                <a:latin typeface="SimSun" pitchFamily="2" charset="-122"/>
                <a:ea typeface="SimSun" pitchFamily="2" charset="-122"/>
                <a:cs typeface="SimSun" pitchFamily="2" charset="-122"/>
                <a:sym typeface="PT Sans Narrow" panose="020B0706020203020204"/>
              </a:rPr>
              <a:t>计算实践发展评估</a:t>
            </a:r>
            <a:endParaRPr lang="zh-CN" altLang="en-GB" sz="2000" b="1">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graphicFrame>
        <p:nvGraphicFramePr>
          <p:cNvPr id="191" name="Google Shape;191;p35"/>
          <p:cNvGraphicFramePr/>
          <p:nvPr>
            <p:custDataLst>
              <p:tags r:id="rId1"/>
            </p:custDataLst>
          </p:nvPr>
        </p:nvGraphicFramePr>
        <p:xfrm>
          <a:off x="570608" y="1684623"/>
          <a:ext cx="6631305" cy="7054850"/>
        </p:xfrm>
        <a:graphic>
          <a:graphicData uri="http://schemas.openxmlformats.org/drawingml/2006/table">
            <a:tbl>
              <a:tblPr firstRow="1">
                <a:noFill/>
                <a:tableStyleId>{83BB26E2-39A3-47ED-ADCA-5698DD04E7C8}</a:tableStyleId>
              </a:tblPr>
              <a:tblGrid>
                <a:gridCol w="2149300"/>
                <a:gridCol w="1494325"/>
                <a:gridCol w="1494325"/>
                <a:gridCol w="1493250"/>
              </a:tblGrid>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重用和改编</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sz="1200" b="1" i="0" u="none" strike="noStrike" cap="none">
                          <a:latin typeface="SimSun" pitchFamily="2" charset="-122"/>
                          <a:ea typeface="SimSun" pitchFamily="2" charset="-122"/>
                          <a:cs typeface="SimSun" pitchFamily="2" charset="-122"/>
                          <a:sym typeface="PT Sans Narrow" panose="020B0706020203020204"/>
                        </a:rPr>
                        <a:t>低</a:t>
                      </a:r>
                      <a:endParaRPr lang="zh-CN"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sz="1200" b="1" i="0" u="none" strike="noStrike" cap="none">
                          <a:latin typeface="SimSun" pitchFamily="2" charset="-122"/>
                          <a:ea typeface="SimSun" pitchFamily="2" charset="-122"/>
                          <a:cs typeface="SimSun" pitchFamily="2" charset="-122"/>
                          <a:sym typeface="PT Sans Narrow" panose="020B0706020203020204"/>
                        </a:rPr>
                        <a:t>中</a:t>
                      </a:r>
                      <a:endParaRPr lang="zh-CN"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sz="1200" b="1" i="0" u="none" strike="noStrike" cap="none">
                          <a:latin typeface="SimSun" pitchFamily="2" charset="-122"/>
                          <a:ea typeface="SimSun" pitchFamily="2" charset="-122"/>
                          <a:cs typeface="SimSun" pitchFamily="2" charset="-122"/>
                          <a:sym typeface="PT Sans Narrow" panose="020B0706020203020204"/>
                        </a:rPr>
                        <a:t>高</a:t>
                      </a:r>
                      <a:endParaRPr lang="zh-CN"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r>
              <a:tr h="82296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描述你是否有/如何</a:t>
                      </a:r>
                      <a:r>
                        <a:rPr lang="zh-CN" altLang="en-GB" sz="1200" b="1" i="0" u="none" strike="noStrike" cap="none">
                          <a:latin typeface="SimSun" pitchFamily="2" charset="-122"/>
                          <a:ea typeface="SimSun" pitchFamily="2" charset="-122"/>
                          <a:cs typeface="SimSun" pitchFamily="2" charset="-122"/>
                          <a:sym typeface="PT Sans Narrow" panose="020B0706020203020204"/>
                        </a:rPr>
                        <a:t>通过体验</a:t>
                      </a:r>
                      <a:r>
                        <a:rPr lang="en-GB" sz="1200" b="1" i="0" u="none" strike="noStrike" cap="none">
                          <a:latin typeface="SimSun" pitchFamily="2" charset="-122"/>
                          <a:ea typeface="SimSun" pitchFamily="2" charset="-122"/>
                          <a:cs typeface="SimSun" pitchFamily="2" charset="-122"/>
                          <a:sym typeface="PT Sans Narrow" panose="020B0706020203020204"/>
                        </a:rPr>
                        <a:t>他人的</a:t>
                      </a:r>
                      <a:r>
                        <a:rPr lang="zh-CN" altLang="en-GB" sz="1200" b="1" i="0" u="none" strike="noStrike" cap="none">
                          <a:latin typeface="SimSun" pitchFamily="2" charset="-122"/>
                          <a:ea typeface="SimSun" pitchFamily="2" charset="-122"/>
                          <a:cs typeface="SimSun" pitchFamily="2" charset="-122"/>
                          <a:sym typeface="PT Sans Narrow" panose="020B0706020203020204"/>
                        </a:rPr>
                        <a:t>项目</a:t>
                      </a:r>
                      <a:r>
                        <a:rPr lang="en-GB" sz="1200" b="1" i="0" u="none" strike="noStrike" cap="none">
                          <a:latin typeface="SimSun" pitchFamily="2" charset="-122"/>
                          <a:ea typeface="SimSun" pitchFamily="2" charset="-122"/>
                          <a:cs typeface="SimSun" pitchFamily="2" charset="-122"/>
                          <a:sym typeface="PT Sans Narrow" panose="020B0706020203020204"/>
                        </a:rPr>
                        <a:t>，并阅读他们的脚本来寻找灵感。</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学生没有描述他如何从其他项目中找到想法或灵感。</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学生对自己受到启发的项目进行</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总体描述。</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学生提供一个具体的项目实例，说明对他的启发，以及如何启发。</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你如何从</a:t>
                      </a:r>
                      <a:r>
                        <a:rPr lang="zh-CN" altLang="en-GB" sz="1200" b="1" i="0" u="none" strike="noStrike" cap="none">
                          <a:latin typeface="SimSun" pitchFamily="2" charset="-122"/>
                          <a:ea typeface="SimSun" pitchFamily="2" charset="-122"/>
                          <a:cs typeface="SimSun" pitchFamily="2" charset="-122"/>
                          <a:sym typeface="PT Sans Narrow" panose="020B0706020203020204"/>
                        </a:rPr>
                        <a:t>另一个</a:t>
                      </a:r>
                      <a:r>
                        <a:rPr lang="en-GB" sz="1200" b="1" i="0" u="none" strike="noStrike" cap="none">
                          <a:latin typeface="SimSun" pitchFamily="2" charset="-122"/>
                          <a:ea typeface="SimSun" pitchFamily="2" charset="-122"/>
                          <a:cs typeface="SimSun" pitchFamily="2" charset="-122"/>
                          <a:sym typeface="PT Sans Narrow" panose="020B0706020203020204"/>
                        </a:rPr>
                        <a:t>项目中</a:t>
                      </a:r>
                      <a:r>
                        <a:rPr lang="zh-CN" altLang="en-GB" sz="1200" b="1" i="0" u="none" strike="noStrike" cap="none">
                          <a:latin typeface="SimSun" pitchFamily="2" charset="-122"/>
                          <a:ea typeface="SimSun" pitchFamily="2" charset="-122"/>
                          <a:cs typeface="SimSun" pitchFamily="2" charset="-122"/>
                          <a:sym typeface="PT Sans Narrow" panose="020B0706020203020204"/>
                        </a:rPr>
                        <a:t>选择</a:t>
                      </a:r>
                      <a:r>
                        <a:rPr lang="en-GB" sz="1200" b="1" i="0" u="none" strike="noStrike" cap="none">
                          <a:latin typeface="SimSun" pitchFamily="2" charset="-122"/>
                          <a:ea typeface="SimSun" pitchFamily="2" charset="-122"/>
                          <a:cs typeface="SimSun" pitchFamily="2" charset="-122"/>
                          <a:sym typeface="PT Sans Narrow" panose="020B0706020203020204"/>
                        </a:rPr>
                        <a:t>一</a:t>
                      </a:r>
                      <a:r>
                        <a:rPr lang="zh-CN" altLang="en-GB" sz="1200" b="1" i="0" u="none" strike="noStrike" cap="none">
                          <a:latin typeface="SimSun" pitchFamily="2" charset="-122"/>
                          <a:ea typeface="SimSun" pitchFamily="2" charset="-122"/>
                          <a:cs typeface="SimSun" pitchFamily="2" charset="-122"/>
                          <a:sym typeface="PT Sans Narrow" panose="020B0706020203020204"/>
                        </a:rPr>
                        <a:t>部分</a:t>
                      </a:r>
                      <a:r>
                        <a:rPr lang="en-GB" sz="1200" b="1" i="0" u="none" strike="noStrike" cap="none">
                          <a:latin typeface="SimSun" pitchFamily="2" charset="-122"/>
                          <a:ea typeface="SimSun" pitchFamily="2" charset="-122"/>
                          <a:cs typeface="SimSun" pitchFamily="2" charset="-122"/>
                          <a:sym typeface="PT Sans Narrow" panose="020B0706020203020204"/>
                        </a:rPr>
                        <a:t>，并</a:t>
                      </a:r>
                      <a:r>
                        <a:rPr lang="zh-CN" altLang="en-GB" sz="1200" b="1" i="0" u="none" strike="noStrike" cap="none">
                          <a:latin typeface="SimSun" pitchFamily="2" charset="-122"/>
                          <a:ea typeface="SimSun" pitchFamily="2" charset="-122"/>
                          <a:cs typeface="SimSun" pitchFamily="2" charset="-122"/>
                          <a:sym typeface="PT Sans Narrow" panose="020B0706020203020204"/>
                        </a:rPr>
                        <a:t>修改</a:t>
                      </a:r>
                      <a:r>
                        <a:rPr lang="en-GB" sz="1200" b="1" i="0" u="none" strike="noStrike" cap="none">
                          <a:latin typeface="SimSun" pitchFamily="2" charset="-122"/>
                          <a:ea typeface="SimSun" pitchFamily="2" charset="-122"/>
                          <a:cs typeface="SimSun" pitchFamily="2" charset="-122"/>
                          <a:sym typeface="PT Sans Narrow" panose="020B0706020203020204"/>
                        </a:rPr>
                        <a:t>用到你自己的项目</a:t>
                      </a:r>
                      <a:r>
                        <a:rPr lang="zh-CN" altLang="en-GB" sz="1200" b="1" i="0" u="none" strike="noStrike" cap="none">
                          <a:latin typeface="SimSun" pitchFamily="2" charset="-122"/>
                          <a:ea typeface="SimSun" pitchFamily="2" charset="-122"/>
                          <a:cs typeface="SimSun" pitchFamily="2" charset="-122"/>
                          <a:sym typeface="PT Sans Narrow" panose="020B0706020203020204"/>
                        </a:rPr>
                        <a:t>中</a:t>
                      </a:r>
                      <a:r>
                        <a:rPr lang="en-GB" sz="1200" b="1" i="0" u="none" strike="noStrike" cap="none">
                          <a:latin typeface="SimSun" pitchFamily="2" charset="-122"/>
                          <a:ea typeface="SimSun" pitchFamily="2" charset="-122"/>
                          <a:cs typeface="SimSun" pitchFamily="2" charset="-122"/>
                          <a:sym typeface="PT Sans Narrow" panose="020B0706020203020204"/>
                        </a:rPr>
                        <a:t>？</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学生没有描述他如何从其他项目中改编</a:t>
                      </a:r>
                      <a:r>
                        <a:rPr lang="zh-CN" altLang="en-GB" sz="1200" i="0" u="none" strike="noStrike" cap="none">
                          <a:latin typeface="SimSun" pitchFamily="2" charset="-122"/>
                          <a:ea typeface="SimSun" pitchFamily="2" charset="-122"/>
                          <a:cs typeface="SimSun" pitchFamily="2" charset="-122"/>
                          <a:sym typeface="PT Sans Narrow" panose="020B0706020203020204"/>
                        </a:rPr>
                        <a:t>脚本</a:t>
                      </a:r>
                      <a:r>
                        <a:rPr lang="en-GB" sz="1200" i="0" u="none" strike="noStrike" cap="none">
                          <a:latin typeface="SimSun" pitchFamily="2" charset="-122"/>
                          <a:ea typeface="SimSun" pitchFamily="2" charset="-122"/>
                          <a:cs typeface="SimSun" pitchFamily="2" charset="-122"/>
                          <a:sym typeface="PT Sans Narrow" panose="020B0706020203020204"/>
                        </a:rPr>
                        <a:t>、想法或资源。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能够</a:t>
                      </a:r>
                      <a:r>
                        <a:rPr lang="en-GB" sz="1200" i="0" u="none" strike="noStrike" cap="none">
                          <a:latin typeface="SimSun" pitchFamily="2" charset="-122"/>
                          <a:ea typeface="SimSun" pitchFamily="2" charset="-122"/>
                          <a:cs typeface="SimSun" pitchFamily="2" charset="-122"/>
                          <a:sym typeface="PT Sans Narrow" panose="020B0706020203020204"/>
                        </a:rPr>
                        <a:t>确定他从其他项目中改编的脚本、想法或资源。</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学生提供</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他从其他项目中改编的剧本、想法或资源的具体例子，以及如何改编。</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你是如何修改现有的项目来改进它，或增强它</a:t>
                      </a:r>
                      <a:r>
                        <a:rPr lang="zh-CN" altLang="en-GB" sz="1200" b="1" i="0" u="none" strike="noStrike" cap="none">
                          <a:latin typeface="SimSun" pitchFamily="2" charset="-122"/>
                          <a:ea typeface="SimSun" pitchFamily="2" charset="-122"/>
                          <a:cs typeface="SimSun" pitchFamily="2" charset="-122"/>
                          <a:sym typeface="PT Sans Narrow" panose="020B0706020203020204"/>
                        </a:rPr>
                        <a:t>的</a:t>
                      </a:r>
                      <a:r>
                        <a:rPr lang="en-GB" sz="1200" b="1" i="0" u="none" strike="noStrike" cap="none">
                          <a:latin typeface="SimSun" pitchFamily="2" charset="-122"/>
                          <a:ea typeface="SimSun" pitchFamily="2" charset="-122"/>
                          <a:cs typeface="SimSun" pitchFamily="2" charset="-122"/>
                          <a:sym typeface="PT Sans Narrow" panose="020B0706020203020204"/>
                        </a:rPr>
                        <a:t>？</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没有</a:t>
                      </a:r>
                      <a:r>
                        <a:rPr lang="en-GB" sz="1200" i="0" u="none" strike="noStrike" cap="none">
                          <a:latin typeface="SimSun" pitchFamily="2" charset="-122"/>
                          <a:ea typeface="SimSun" pitchFamily="2" charset="-122"/>
                          <a:cs typeface="SimSun" pitchFamily="2" charset="-122"/>
                          <a:sym typeface="PT Sans Narrow" panose="020B0706020203020204"/>
                        </a:rPr>
                        <a:t>描述如何修改</a:t>
                      </a:r>
                      <a:r>
                        <a:rPr lang="zh-CN" altLang="en-GB" sz="1200" i="0" u="none" strike="noStrike" cap="none">
                          <a:latin typeface="SimSun" pitchFamily="2" charset="-122"/>
                          <a:ea typeface="SimSun" pitchFamily="2" charset="-122"/>
                          <a:cs typeface="SimSun" pitchFamily="2" charset="-122"/>
                          <a:sym typeface="PT Sans Narrow" panose="020B0706020203020204"/>
                        </a:rPr>
                        <a:t>另一个项目</a:t>
                      </a:r>
                      <a:r>
                        <a:rPr lang="en-GB" sz="1200" i="0" u="none" strike="noStrike" cap="none">
                          <a:latin typeface="SimSun" pitchFamily="2" charset="-122"/>
                          <a:ea typeface="SimSun" pitchFamily="2" charset="-122"/>
                          <a:cs typeface="SimSun" pitchFamily="2" charset="-122"/>
                          <a:sym typeface="PT Sans Narrow" panose="020B0706020203020204"/>
                        </a:rPr>
                        <a:t>。</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学生对他对另一个项目所做的修改进行了一般性描述。</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a:t>
                      </a:r>
                      <a:r>
                        <a:rPr lang="zh-CN" altLang="en-GB" sz="1200" i="0" u="none" strike="noStrike" cap="none">
                          <a:latin typeface="SimSun" pitchFamily="2" charset="-122"/>
                          <a:ea typeface="SimSun" pitchFamily="2" charset="-122"/>
                          <a:cs typeface="SimSun" pitchFamily="2" charset="-122"/>
                          <a:sym typeface="PT Sans Narrow" panose="020B0706020203020204"/>
                        </a:rPr>
                        <a:t>提供了具体</a:t>
                      </a:r>
                      <a:r>
                        <a:rPr lang="en-GB" sz="1200" i="0" u="none" strike="noStrike" cap="none">
                          <a:latin typeface="SimSun" pitchFamily="2" charset="-122"/>
                          <a:ea typeface="SimSun" pitchFamily="2" charset="-122"/>
                          <a:cs typeface="SimSun" pitchFamily="2" charset="-122"/>
                          <a:sym typeface="PT Sans Narrow" panose="020B0706020203020204"/>
                        </a:rPr>
                        <a:t>的例子来说明对</a:t>
                      </a:r>
                      <a:r>
                        <a:rPr lang="zh-CN" altLang="en-GB" sz="1200" i="0" u="none" strike="noStrike" cap="none">
                          <a:latin typeface="SimSun" pitchFamily="2" charset="-122"/>
                          <a:ea typeface="SimSun" pitchFamily="2" charset="-122"/>
                          <a:cs typeface="SimSun" pitchFamily="2" charset="-122"/>
                          <a:sym typeface="PT Sans Narrow" panose="020B0706020203020204"/>
                        </a:rPr>
                        <a:t>其他项目</a:t>
                      </a:r>
                      <a:r>
                        <a:rPr lang="en-GB" sz="1200" i="0" u="none" strike="noStrike" cap="none">
                          <a:latin typeface="SimSun" pitchFamily="2" charset="-122"/>
                          <a:ea typeface="SimSun" pitchFamily="2" charset="-122"/>
                          <a:cs typeface="SimSun" pitchFamily="2" charset="-122"/>
                          <a:sym typeface="PT Sans Narrow" panose="020B0706020203020204"/>
                        </a:rPr>
                        <a:t>所做的</a:t>
                      </a:r>
                      <a:r>
                        <a:rPr lang="zh-CN" altLang="en-GB" sz="1200" i="0" u="none" strike="noStrike" cap="none">
                          <a:latin typeface="SimSun" pitchFamily="2" charset="-122"/>
                          <a:ea typeface="SimSun" pitchFamily="2" charset="-122"/>
                          <a:cs typeface="SimSun" pitchFamily="2" charset="-122"/>
                          <a:sym typeface="PT Sans Narrow" panose="020B0706020203020204"/>
                        </a:rPr>
                        <a:t>修改</a:t>
                      </a:r>
                      <a:r>
                        <a:rPr lang="en-GB" sz="1200" i="0" u="none" strike="noStrike" cap="none">
                          <a:latin typeface="SimSun" pitchFamily="2" charset="-122"/>
                          <a:ea typeface="SimSun" pitchFamily="2" charset="-122"/>
                          <a:cs typeface="SimSun" pitchFamily="2" charset="-122"/>
                          <a:sym typeface="PT Sans Narrow" panose="020B0706020203020204"/>
                        </a:rPr>
                        <a:t>，并说明</a:t>
                      </a:r>
                      <a:r>
                        <a:rPr lang="zh-CN" altLang="en-GB" sz="1200" i="0" u="none" strike="noStrike" cap="none">
                          <a:latin typeface="SimSun" pitchFamily="2" charset="-122"/>
                          <a:ea typeface="SimSun" pitchFamily="2" charset="-122"/>
                          <a:cs typeface="SimSun" pitchFamily="2" charset="-122"/>
                          <a:sym typeface="PT Sans Narrow" panose="020B0706020203020204"/>
                        </a:rPr>
                        <a:t>了</a:t>
                      </a:r>
                      <a:r>
                        <a:rPr lang="en-GB" sz="1200" i="0" u="none" strike="noStrike" cap="none">
                          <a:latin typeface="SimSun" pitchFamily="2" charset="-122"/>
                          <a:ea typeface="SimSun" pitchFamily="2" charset="-122"/>
                          <a:cs typeface="SimSun" pitchFamily="2" charset="-122"/>
                          <a:sym typeface="PT Sans Narrow" panose="020B0706020203020204"/>
                        </a:rPr>
                        <a:t>原因。</a:t>
                      </a:r>
                      <a:endParaRPr 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对于那些给你提供创作基础（如改编他人作品）或灵感的人，你是如何致谢的？</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学生没有致谢他人。</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PT Sans Narrow" panose="020B0706020203020204"/>
                          <a:sym typeface="PT Sans Narrow" panose="020B0706020203020204"/>
                        </a:rPr>
                        <a:t>学生说出作品对自己有启发的人。</a:t>
                      </a:r>
                      <a:endParaRPr lang="en-GB" sz="1200" i="0" u="none" strike="noStrike" cap="none">
                        <a:latin typeface="SimSun" pitchFamily="2" charset="-122"/>
                        <a:ea typeface="SimSun" pitchFamily="2" charset="-122"/>
                        <a:cs typeface="PT Sans Narrow" panose="020B0706020203020204"/>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sz="1200">
                          <a:latin typeface="SimSun" pitchFamily="2" charset="-122"/>
                          <a:ea typeface="SimSun" pitchFamily="2" charset="-122"/>
                          <a:cs typeface="SimSun" pitchFamily="2" charset="-122"/>
                          <a:sym typeface="PT Sans Narrow" panose="020B0706020203020204"/>
                        </a:rPr>
                        <a:t>学生在项目中和/或在 Scratch 网站上记录</a:t>
                      </a:r>
                      <a:r>
                        <a:rPr lang="zh-CN" sz="1200">
                          <a:latin typeface="SimSun" pitchFamily="2" charset="-122"/>
                          <a:ea typeface="SimSun" pitchFamily="2" charset="-122"/>
                          <a:cs typeface="SimSun" pitchFamily="2" charset="-122"/>
                          <a:sym typeface="PT Sans Narrow" panose="020B0706020203020204"/>
                        </a:rPr>
                        <a:t>对</a:t>
                      </a:r>
                      <a:r>
                        <a:rPr sz="1200">
                          <a:latin typeface="SimSun" pitchFamily="2" charset="-122"/>
                          <a:ea typeface="SimSun" pitchFamily="2" charset="-122"/>
                          <a:cs typeface="SimSun" pitchFamily="2" charset="-122"/>
                          <a:sym typeface="PT Sans Narrow" panose="020B0706020203020204"/>
                        </a:rPr>
                        <a:t>其作品</a:t>
                      </a:r>
                      <a:r>
                        <a:rPr lang="zh-CN" sz="1200">
                          <a:latin typeface="SimSun" pitchFamily="2" charset="-122"/>
                          <a:ea typeface="SimSun" pitchFamily="2" charset="-122"/>
                          <a:cs typeface="SimSun" pitchFamily="2" charset="-122"/>
                          <a:sym typeface="PT Sans Narrow" panose="020B0706020203020204"/>
                        </a:rPr>
                        <a:t>有启发的人</a:t>
                      </a:r>
                      <a:r>
                        <a:rPr sz="1200">
                          <a:latin typeface="SimSun" pitchFamily="2" charset="-122"/>
                          <a:ea typeface="SimSun" pitchFamily="2" charset="-122"/>
                          <a:cs typeface="SimSun" pitchFamily="2" charset="-122"/>
                          <a:sym typeface="PT Sans Narrow" panose="020B0706020203020204"/>
                        </a:rPr>
                        <a:t>。</a:t>
                      </a:r>
                      <a:endParaRPr sz="1200">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抽象和模块化</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低</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中</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高</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D8D8D8"/>
                    </a:solidFill>
                  </a:tcPr>
                </a:tc>
              </a:tr>
              <a:tr h="805180">
                <a:tc>
                  <a:txBody>
                    <a:bodyPr/>
                    <a:lstStyle/>
                    <a:p>
                      <a:pPr algn="l">
                        <a:defRPr sz="1800"/>
                      </a:pPr>
                      <a:r>
                        <a:rPr sz="1200" b="1">
                          <a:latin typeface="SimSun" pitchFamily="2" charset="-122"/>
                          <a:ea typeface="SimSun" pitchFamily="2" charset="-122"/>
                          <a:cs typeface="PT Sans Narrow" panose="020B0706020203020204"/>
                          <a:sym typeface="PT Sans Narrow" panose="020B0706020203020204"/>
                        </a:rPr>
                        <a:t>你是如何决定你的项目需要哪些</a:t>
                      </a:r>
                      <a:r>
                        <a:rPr lang="zh-CN" sz="1200" b="1">
                          <a:latin typeface="SimSun" pitchFamily="2" charset="-122"/>
                          <a:ea typeface="SimSun" pitchFamily="2" charset="-122"/>
                          <a:cs typeface="PT Sans Narrow" panose="020B0706020203020204"/>
                          <a:sym typeface="PT Sans Narrow" panose="020B0706020203020204"/>
                        </a:rPr>
                        <a:t>角色</a:t>
                      </a:r>
                      <a:r>
                        <a:rPr sz="1200" b="1">
                          <a:latin typeface="SimSun" pitchFamily="2" charset="-122"/>
                          <a:ea typeface="SimSun" pitchFamily="2" charset="-122"/>
                          <a:cs typeface="PT Sans Narrow" panose="020B0706020203020204"/>
                          <a:sym typeface="PT Sans Narrow" panose="020B0706020203020204"/>
                        </a:rPr>
                        <a:t>，以及它们应该放在哪里？</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PT Sans Narrow" panose="020B0706020203020204"/>
                          <a:sym typeface="PT Sans Narrow" panose="020B0706020203020204"/>
                        </a:rPr>
                        <a:t>学生没有说明自己如何选择</a:t>
                      </a:r>
                      <a:r>
                        <a:rPr lang="zh-CN" sz="1200">
                          <a:latin typeface="SimSun" pitchFamily="2" charset="-122"/>
                          <a:ea typeface="SimSun" pitchFamily="2" charset="-122"/>
                          <a:cs typeface="PT Sans Narrow" panose="020B0706020203020204"/>
                          <a:sym typeface="PT Sans Narrow" panose="020B0706020203020204"/>
                        </a:rPr>
                        <a:t>角色</a:t>
                      </a:r>
                      <a:r>
                        <a:rPr sz="1200">
                          <a:latin typeface="SimSun" pitchFamily="2" charset="-122"/>
                          <a:ea typeface="SimSun" pitchFamily="2" charset="-122"/>
                          <a:cs typeface="PT Sans Narrow" panose="020B0706020203020204"/>
                          <a:sym typeface="PT Sans Narrow" panose="020B0706020203020204"/>
                        </a:rPr>
                        <a:t>。</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sz="1200">
                          <a:latin typeface="SimSun" pitchFamily="2" charset="-122"/>
                          <a:ea typeface="SimSun" pitchFamily="2" charset="-122"/>
                          <a:sym typeface="+mn-ea"/>
                        </a:rPr>
                        <a:t>学生对决定选择某些</a:t>
                      </a:r>
                      <a:r>
                        <a:rPr lang="zh-CN" sz="1200">
                          <a:latin typeface="SimSun" pitchFamily="2" charset="-122"/>
                          <a:ea typeface="SimSun" pitchFamily="2" charset="-122"/>
                          <a:sym typeface="+mn-ea"/>
                        </a:rPr>
                        <a:t>角色</a:t>
                      </a:r>
                      <a:r>
                        <a:rPr sz="1200">
                          <a:latin typeface="SimSun" pitchFamily="2" charset="-122"/>
                          <a:ea typeface="SimSun" pitchFamily="2" charset="-122"/>
                          <a:sym typeface="+mn-ea"/>
                        </a:rPr>
                        <a:t>的情况进行</a:t>
                      </a:r>
                      <a:r>
                        <a:rPr lang="zh-CN" sz="1200">
                          <a:latin typeface="SimSun" pitchFamily="2" charset="-122"/>
                          <a:ea typeface="SimSun" pitchFamily="2" charset="-122"/>
                          <a:sym typeface="+mn-ea"/>
                        </a:rPr>
                        <a:t>了</a:t>
                      </a:r>
                      <a:r>
                        <a:rPr sz="1200">
                          <a:latin typeface="SimSun" pitchFamily="2" charset="-122"/>
                          <a:ea typeface="SimSun" pitchFamily="2" charset="-122"/>
                          <a:sym typeface="+mn-ea"/>
                        </a:rPr>
                        <a:t>概括描述</a:t>
                      </a:r>
                      <a:r>
                        <a:rPr lang="zh-CN" sz="1200">
                          <a:latin typeface="SimSun" pitchFamily="2" charset="-122"/>
                          <a:ea typeface="SimSun" pitchFamily="2" charset="-122"/>
                          <a:sym typeface="+mn-ea"/>
                        </a:rPr>
                        <a:t>。</a:t>
                      </a: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sz="1200">
                          <a:latin typeface="SimSun" pitchFamily="2" charset="-122"/>
                          <a:ea typeface="SimSun" pitchFamily="2" charset="-122"/>
                          <a:cs typeface="SimSun" pitchFamily="2" charset="-122"/>
                          <a:sym typeface="PT Sans Narrow" panose="020B0706020203020204"/>
                        </a:rPr>
                        <a:t>学生具体描述自己是如何根据项目目标对</a:t>
                      </a:r>
                      <a:r>
                        <a:rPr lang="zh-CN" sz="1200">
                          <a:latin typeface="SimSun" pitchFamily="2" charset="-122"/>
                          <a:ea typeface="SimSun" pitchFamily="2" charset="-122"/>
                          <a:cs typeface="SimSun" pitchFamily="2" charset="-122"/>
                          <a:sym typeface="PT Sans Narrow" panose="020B0706020203020204"/>
                        </a:rPr>
                        <a:t>角色</a:t>
                      </a:r>
                      <a:r>
                        <a:rPr sz="1200">
                          <a:latin typeface="SimSun" pitchFamily="2" charset="-122"/>
                          <a:ea typeface="SimSun" pitchFamily="2" charset="-122"/>
                          <a:cs typeface="SimSun" pitchFamily="2" charset="-122"/>
                          <a:sym typeface="PT Sans Narrow" panose="020B0706020203020204"/>
                        </a:rPr>
                        <a:t>做出决定的。</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algn="l">
                        <a:defRPr sz="1800"/>
                      </a:pPr>
                      <a:r>
                        <a:rPr sz="1200" b="1">
                          <a:latin typeface="SimSun" pitchFamily="2" charset="-122"/>
                          <a:ea typeface="SimSun" pitchFamily="2" charset="-122"/>
                          <a:cs typeface="SimSun" pitchFamily="2" charset="-122"/>
                          <a:sym typeface="PT Sans Narrow" panose="020B0706020203020204"/>
                        </a:rPr>
                        <a:t>你是如何决定你的项目需要哪些脚本，以及它们应该做什么？</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sz="1200">
                          <a:latin typeface="SimSun" pitchFamily="2" charset="-122"/>
                          <a:ea typeface="SimSun" pitchFamily="2" charset="-122"/>
                          <a:cs typeface="SimSun" pitchFamily="2" charset="-122"/>
                          <a:sym typeface="+mn-ea"/>
                        </a:rPr>
                        <a:t>学生没有描述自己如何创建脚本。</a:t>
                      </a:r>
                      <a:endParaRPr sz="1200">
                        <a:latin typeface="SimSun" pitchFamily="2" charset="-122"/>
                        <a:ea typeface="SimSun" pitchFamily="2" charset="-122"/>
                        <a:cs typeface="SimSun" pitchFamily="2" charset="-122"/>
                        <a:sym typeface="+mn-ea"/>
                      </a:endParaRPr>
                    </a:p>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sz="1200">
                          <a:latin typeface="SimSun" pitchFamily="2" charset="-122"/>
                          <a:ea typeface="SimSun" pitchFamily="2" charset="-122"/>
                          <a:cs typeface="SimSun" pitchFamily="2" charset="-122"/>
                          <a:sym typeface="PT Sans Narrow" panose="020B0706020203020204"/>
                        </a:rPr>
                        <a:t>学生对决定创作某些</a:t>
                      </a:r>
                      <a:r>
                        <a:rPr lang="zh-CN" sz="1200">
                          <a:latin typeface="SimSun" pitchFamily="2" charset="-122"/>
                          <a:ea typeface="SimSun" pitchFamily="2" charset="-122"/>
                          <a:cs typeface="SimSun" pitchFamily="2" charset="-122"/>
                          <a:sym typeface="PT Sans Narrow" panose="020B0706020203020204"/>
                        </a:rPr>
                        <a:t>脚本</a:t>
                      </a:r>
                      <a:r>
                        <a:rPr sz="1200">
                          <a:latin typeface="SimSun" pitchFamily="2" charset="-122"/>
                          <a:ea typeface="SimSun" pitchFamily="2" charset="-122"/>
                          <a:cs typeface="SimSun" pitchFamily="2" charset="-122"/>
                          <a:sym typeface="PT Sans Narrow" panose="020B0706020203020204"/>
                        </a:rPr>
                        <a:t>进行</a:t>
                      </a:r>
                      <a:r>
                        <a:rPr lang="zh-CN" sz="1200">
                          <a:latin typeface="SimSun" pitchFamily="2" charset="-122"/>
                          <a:ea typeface="SimSun" pitchFamily="2" charset="-122"/>
                          <a:cs typeface="SimSun" pitchFamily="2" charset="-122"/>
                          <a:sym typeface="PT Sans Narrow" panose="020B0706020203020204"/>
                        </a:rPr>
                        <a:t>了</a:t>
                      </a:r>
                      <a:r>
                        <a:rPr sz="1200">
                          <a:latin typeface="SimSun" pitchFamily="2" charset="-122"/>
                          <a:ea typeface="SimSun" pitchFamily="2" charset="-122"/>
                          <a:cs typeface="SimSun" pitchFamily="2" charset="-122"/>
                          <a:sym typeface="PT Sans Narrow" panose="020B0706020203020204"/>
                        </a:rPr>
                        <a:t>概括性描述。</a:t>
                      </a:r>
                      <a:endParaRPr sz="1200">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SimSun" pitchFamily="2" charset="-122"/>
                          <a:sym typeface="PT Sans Narrow" panose="020B0706020203020204"/>
                        </a:rPr>
                        <a:t>学生具体描述自己是如何根据项目的目标对</a:t>
                      </a:r>
                      <a:r>
                        <a:rPr lang="zh-CN" sz="1200">
                          <a:latin typeface="SimSun" pitchFamily="2" charset="-122"/>
                          <a:ea typeface="SimSun" pitchFamily="2" charset="-122"/>
                          <a:cs typeface="SimSun" pitchFamily="2" charset="-122"/>
                          <a:sym typeface="PT Sans Narrow" panose="020B0706020203020204"/>
                        </a:rPr>
                        <a:t>脚本</a:t>
                      </a:r>
                      <a:r>
                        <a:rPr sz="1200">
                          <a:latin typeface="SimSun" pitchFamily="2" charset="-122"/>
                          <a:ea typeface="SimSun" pitchFamily="2" charset="-122"/>
                          <a:cs typeface="SimSun" pitchFamily="2" charset="-122"/>
                          <a:sym typeface="PT Sans Narrow" panose="020B0706020203020204"/>
                        </a:rPr>
                        <a:t>进行决策的。</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algn="l">
                        <a:defRPr sz="1800"/>
                      </a:pPr>
                      <a:r>
                        <a:rPr sz="1200" b="1">
                          <a:latin typeface="SimSun" pitchFamily="2" charset="-122"/>
                          <a:ea typeface="SimSun" pitchFamily="2" charset="-122"/>
                          <a:cs typeface="SimSun" pitchFamily="2" charset="-122"/>
                          <a:sym typeface="PT Sans Narrow" panose="020B0706020203020204"/>
                        </a:rPr>
                        <a:t>你是如何组织</a:t>
                      </a:r>
                      <a:r>
                        <a:rPr lang="zh-CN" sz="1200" b="1">
                          <a:latin typeface="SimSun" pitchFamily="2" charset="-122"/>
                          <a:ea typeface="SimSun" pitchFamily="2" charset="-122"/>
                          <a:cs typeface="SimSun" pitchFamily="2" charset="-122"/>
                          <a:sym typeface="PT Sans Narrow" panose="020B0706020203020204"/>
                        </a:rPr>
                        <a:t>脚本</a:t>
                      </a:r>
                      <a:r>
                        <a:rPr sz="1200" b="1">
                          <a:latin typeface="SimSun" pitchFamily="2" charset="-122"/>
                          <a:ea typeface="SimSun" pitchFamily="2" charset="-122"/>
                          <a:cs typeface="SimSun" pitchFamily="2" charset="-122"/>
                          <a:sym typeface="PT Sans Narrow" panose="020B0706020203020204"/>
                        </a:rPr>
                        <a:t>，让你和别人都觉得有意义的？</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SimSun" pitchFamily="2" charset="-122"/>
                          <a:sym typeface="PT Sans Narrow" panose="020B0706020203020204"/>
                        </a:rPr>
                        <a:t>学生没有描述自己是如何组织</a:t>
                      </a:r>
                      <a:r>
                        <a:rPr lang="zh-CN" sz="1200">
                          <a:latin typeface="SimSun" pitchFamily="2" charset="-122"/>
                          <a:ea typeface="SimSun" pitchFamily="2" charset="-122"/>
                          <a:cs typeface="SimSun" pitchFamily="2" charset="-122"/>
                          <a:sym typeface="PT Sans Narrow" panose="020B0706020203020204"/>
                        </a:rPr>
                        <a:t>脚本</a:t>
                      </a:r>
                      <a:r>
                        <a:rPr sz="1200">
                          <a:latin typeface="SimSun" pitchFamily="2" charset="-122"/>
                          <a:ea typeface="SimSun" pitchFamily="2" charset="-122"/>
                          <a:cs typeface="SimSun" pitchFamily="2" charset="-122"/>
                          <a:sym typeface="PT Sans Narrow" panose="020B0706020203020204"/>
                        </a:rPr>
                        <a:t>的。</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SimSun" pitchFamily="2" charset="-122"/>
                          <a:sym typeface="PT Sans Narrow" panose="020B0706020203020204"/>
                        </a:rPr>
                        <a:t>学生对自己如何组织</a:t>
                      </a:r>
                      <a:r>
                        <a:rPr lang="zh-CN" sz="1200">
                          <a:latin typeface="SimSun" pitchFamily="2" charset="-122"/>
                          <a:ea typeface="SimSun" pitchFamily="2" charset="-122"/>
                          <a:cs typeface="SimSun" pitchFamily="2" charset="-122"/>
                          <a:sym typeface="PT Sans Narrow" panose="020B0706020203020204"/>
                        </a:rPr>
                        <a:t>脚本</a:t>
                      </a:r>
                      <a:r>
                        <a:rPr sz="1200">
                          <a:latin typeface="SimSun" pitchFamily="2" charset="-122"/>
                          <a:ea typeface="SimSun" pitchFamily="2" charset="-122"/>
                          <a:cs typeface="SimSun" pitchFamily="2" charset="-122"/>
                          <a:sym typeface="PT Sans Narrow" panose="020B0706020203020204"/>
                        </a:rPr>
                        <a:t>进行了大致描述。</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algn="l">
                        <a:defRPr sz="1800"/>
                      </a:pPr>
                      <a:r>
                        <a:rPr sz="1200">
                          <a:latin typeface="SimSun" pitchFamily="2" charset="-122"/>
                          <a:ea typeface="SimSun" pitchFamily="2" charset="-122"/>
                          <a:cs typeface="SimSun" pitchFamily="2" charset="-122"/>
                          <a:sym typeface="PT Sans Narrow" panose="020B0706020203020204"/>
                        </a:rPr>
                        <a:t>学生提供</a:t>
                      </a:r>
                      <a:r>
                        <a:rPr lang="zh-CN" sz="1200">
                          <a:latin typeface="SimSun" pitchFamily="2" charset="-122"/>
                          <a:ea typeface="SimSun" pitchFamily="2" charset="-122"/>
                          <a:cs typeface="SimSun" pitchFamily="2" charset="-122"/>
                          <a:sym typeface="PT Sans Narrow" panose="020B0706020203020204"/>
                        </a:rPr>
                        <a:t>了</a:t>
                      </a:r>
                      <a:r>
                        <a:rPr sz="1200">
                          <a:latin typeface="SimSun" pitchFamily="2" charset="-122"/>
                          <a:ea typeface="SimSun" pitchFamily="2" charset="-122"/>
                          <a:cs typeface="SimSun" pitchFamily="2" charset="-122"/>
                          <a:sym typeface="PT Sans Narrow" panose="020B0706020203020204"/>
                        </a:rPr>
                        <a:t>具体的例子，说明自己是如何组织</a:t>
                      </a:r>
                      <a:r>
                        <a:rPr lang="zh-CN" sz="1200">
                          <a:latin typeface="SimSun" pitchFamily="2" charset="-122"/>
                          <a:ea typeface="SimSun" pitchFamily="2" charset="-122"/>
                          <a:cs typeface="SimSun" pitchFamily="2" charset="-122"/>
                          <a:sym typeface="PT Sans Narrow" panose="020B0706020203020204"/>
                        </a:rPr>
                        <a:t>脚本</a:t>
                      </a:r>
                      <a:r>
                        <a:rPr sz="1200">
                          <a:latin typeface="SimSun" pitchFamily="2" charset="-122"/>
                          <a:ea typeface="SimSun" pitchFamily="2" charset="-122"/>
                          <a:cs typeface="SimSun" pitchFamily="2" charset="-122"/>
                          <a:sym typeface="PT Sans Narrow" panose="020B0706020203020204"/>
                        </a:rPr>
                        <a:t>的，</a:t>
                      </a:r>
                      <a:r>
                        <a:rPr lang="zh-CN" sz="1200">
                          <a:latin typeface="SimSun" pitchFamily="2" charset="-122"/>
                          <a:ea typeface="SimSun" pitchFamily="2" charset="-122"/>
                          <a:cs typeface="SimSun" pitchFamily="2" charset="-122"/>
                          <a:sym typeface="PT Sans Narrow" panose="020B0706020203020204"/>
                        </a:rPr>
                        <a:t>以及</a:t>
                      </a:r>
                      <a:r>
                        <a:rPr sz="1200">
                          <a:latin typeface="SimSun" pitchFamily="2" charset="-122"/>
                          <a:ea typeface="SimSun" pitchFamily="2" charset="-122"/>
                          <a:cs typeface="SimSun" pitchFamily="2" charset="-122"/>
                          <a:sym typeface="PT Sans Narrow" panose="020B0706020203020204"/>
                        </a:rPr>
                        <a:t>为什么。 </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6"/>
          <p:cNvSpPr txBox="1"/>
          <p:nvPr/>
        </p:nvSpPr>
        <p:spPr>
          <a:xfrm>
            <a:off x="572850" y="2392920"/>
            <a:ext cx="6856500" cy="535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zh-CN" altLang="en-GB" sz="1600" b="1">
                <a:solidFill>
                  <a:schemeClr val="dk1"/>
                </a:solidFill>
                <a:latin typeface="SimSun" pitchFamily="2" charset="-122"/>
                <a:ea typeface="SimSun" pitchFamily="2" charset="-122"/>
                <a:cs typeface="SimSun" pitchFamily="2" charset="-122"/>
                <a:sym typeface="PT Sans Narrow" panose="020B0706020203020204"/>
              </a:rPr>
              <a:t>试验和迭代：</a:t>
            </a:r>
            <a:r>
              <a:rPr lang="en-GB">
                <a:latin typeface="SimSun" pitchFamily="2" charset="-122"/>
                <a:ea typeface="SimSun" pitchFamily="2" charset="-122"/>
                <a:cs typeface="SimSun" pitchFamily="2" charset="-122"/>
                <a:sym typeface="PT Sans Narrow" panose="020B0706020203020204"/>
              </a:rPr>
              <a:t>编写一小段</a:t>
            </a:r>
            <a:r>
              <a:rPr lang="zh-CN" altLang="en-GB">
                <a:latin typeface="SimSun" pitchFamily="2" charset="-122"/>
                <a:ea typeface="SimSun" pitchFamily="2" charset="-122"/>
                <a:cs typeface="SimSun" pitchFamily="2" charset="-122"/>
                <a:sym typeface="PT Sans Narrow" panose="020B0706020203020204"/>
              </a:rPr>
              <a:t>程序</a:t>
            </a:r>
            <a:r>
              <a:rPr lang="en-GB">
                <a:latin typeface="SimSun" pitchFamily="2" charset="-122"/>
                <a:ea typeface="SimSun" pitchFamily="2" charset="-122"/>
                <a:cs typeface="SimSun" pitchFamily="2" charset="-122"/>
                <a:sym typeface="PT Sans Narrow" panose="020B0706020203020204"/>
              </a:rPr>
              <a:t>试试是否</a:t>
            </a:r>
            <a:r>
              <a:rPr lang="zh-CN" altLang="en-GB">
                <a:latin typeface="SimSun" pitchFamily="2" charset="-122"/>
                <a:ea typeface="SimSun" pitchFamily="2" charset="-122"/>
                <a:cs typeface="SimSun" pitchFamily="2" charset="-122"/>
                <a:sym typeface="PT Sans Narrow" panose="020B0706020203020204"/>
              </a:rPr>
              <a:t>工作</a:t>
            </a:r>
            <a:r>
              <a:rPr lang="en-GB">
                <a:latin typeface="SimSun" pitchFamily="2" charset="-122"/>
                <a:ea typeface="SimSun" pitchFamily="2" charset="-122"/>
                <a:cs typeface="SimSun" pitchFamily="2" charset="-122"/>
                <a:sym typeface="PT Sans Narrow" panose="020B0706020203020204"/>
              </a:rPr>
              <a:t>，然后再</a:t>
            </a:r>
            <a:r>
              <a:rPr lang="zh-CN" altLang="en-GB">
                <a:latin typeface="SimSun" pitchFamily="2" charset="-122"/>
                <a:ea typeface="SimSun" pitchFamily="2" charset="-122"/>
                <a:cs typeface="SimSun" pitchFamily="2" charset="-122"/>
                <a:sym typeface="PT Sans Narrow" panose="020B0706020203020204"/>
              </a:rPr>
              <a:t>编写更多程序</a:t>
            </a:r>
            <a:endParaRPr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97" name="Google Shape;197;p36"/>
          <p:cNvGraphicFramePr/>
          <p:nvPr>
            <p:custDataLst>
              <p:tags r:id="rId1"/>
            </p:custDataLst>
          </p:nvPr>
        </p:nvGraphicFramePr>
        <p:xfrm>
          <a:off x="570865" y="2810510"/>
          <a:ext cx="6644005" cy="2755900"/>
        </p:xfrm>
        <a:graphic>
          <a:graphicData uri="http://schemas.openxmlformats.org/drawingml/2006/table">
            <a:tbl>
              <a:tblPr firstRow="1">
                <a:noFill/>
                <a:tableStyleId>{83BB26E2-39A3-47ED-ADCA-5698DD04E7C8}</a:tableStyleId>
              </a:tblPr>
              <a:tblGrid>
                <a:gridCol w="5001895"/>
                <a:gridCol w="561975"/>
                <a:gridCol w="556260"/>
                <a:gridCol w="523875"/>
              </a:tblGrid>
              <a:tr h="295275">
                <a:tc>
                  <a:txBody>
                    <a:bodyPr/>
                    <a:lstStyle/>
                    <a:p>
                      <a:pPr algn="l">
                        <a:defRPr sz="1800"/>
                      </a:pPr>
                      <a:r>
                        <a:rPr lang="zh-CN" sz="1200" b="1">
                          <a:latin typeface="SimSun" pitchFamily="2" charset="-122"/>
                          <a:ea typeface="SimSun" pitchFamily="2" charset="-122"/>
                          <a:cs typeface="SimSun" pitchFamily="2" charset="-122"/>
                          <a:sym typeface="PT Sans Narrow" panose="020B0706020203020204"/>
                        </a:rPr>
                        <a:t>这个</a:t>
                      </a:r>
                      <a:r>
                        <a:rPr sz="1200" b="1">
                          <a:latin typeface="SimSun" pitchFamily="2" charset="-122"/>
                          <a:ea typeface="SimSun" pitchFamily="2" charset="-122"/>
                          <a:cs typeface="SimSun" pitchFamily="2" charset="-122"/>
                          <a:sym typeface="PT Sans Narrow" panose="020B0706020203020204"/>
                        </a:rPr>
                        <a:t>活动为学生提供了机会...</a:t>
                      </a:r>
                      <a:endParaRPr lang="zh-CN" sz="1200" b="1">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无</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一些</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很多</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95275">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一步一步地制作项目</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95275">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尽情地尝试</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95275">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根据发生的状况</a:t>
                      </a:r>
                      <a:r>
                        <a:rPr lang="zh-CN" altLang="en-GB" sz="1200" b="1" i="0" u="none" strike="noStrike" cap="none">
                          <a:latin typeface="SimSun" pitchFamily="2" charset="-122"/>
                          <a:ea typeface="SimSun" pitchFamily="2" charset="-122"/>
                          <a:cs typeface="SimSun" pitchFamily="2" charset="-122"/>
                          <a:sym typeface="PT Sans Narrow" panose="020B0706020203020204"/>
                        </a:rPr>
                        <a:t>做</a:t>
                      </a:r>
                      <a:r>
                        <a:rPr lang="en-GB" sz="1200" b="1" i="0" u="none" strike="noStrike" cap="none">
                          <a:latin typeface="SimSun" pitchFamily="2" charset="-122"/>
                          <a:ea typeface="SimSun" pitchFamily="2" charset="-122"/>
                          <a:cs typeface="SimSun" pitchFamily="2" charset="-122"/>
                          <a:sym typeface="PT Sans Narrow" panose="020B0706020203020204"/>
                        </a:rPr>
                        <a:t>修改</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95275">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尝试不同的方式做事情，或尝试新的事</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1279525">
                <a:tc gridSpan="4">
                  <a:txBody>
                    <a:bodyPr/>
                    <a:lstStyle/>
                    <a:p>
                      <a:pPr marL="0" marR="0" lvl="0" indent="0" algn="r" rtl="0">
                        <a:spcBef>
                          <a:spcPts val="0"/>
                        </a:spcBef>
                        <a:spcAft>
                          <a:spcPts val="0"/>
                        </a:spcAft>
                        <a:buNone/>
                      </a:pP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改进笔记：</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b="0" i="0" u="none" strike="noStrike" cap="none">
                          <a:latin typeface="SimSun" pitchFamily="2" charset="-122"/>
                          <a:ea typeface="SimSun" pitchFamily="2" charset="-122"/>
                          <a:cs typeface="SimSun" pitchFamily="2" charset="-122"/>
                          <a:sym typeface="PT Sans Narrow" panose="020B0706020203020204"/>
                        </a:rPr>
                        <a:t>如果没有，我如何</a:t>
                      </a:r>
                      <a:r>
                        <a:rPr lang="zh-CN" altLang="en-GB" sz="1200" b="0" i="0" u="none" strike="noStrike" cap="none">
                          <a:latin typeface="SimSun" pitchFamily="2" charset="-122"/>
                          <a:ea typeface="SimSun" pitchFamily="2" charset="-122"/>
                          <a:cs typeface="SimSun" pitchFamily="2" charset="-122"/>
                          <a:sym typeface="PT Sans Narrow" panose="020B0706020203020204"/>
                        </a:rPr>
                        <a:t>提供</a:t>
                      </a:r>
                      <a:r>
                        <a:rPr lang="en-GB" sz="1200" b="0" i="0" u="none" strike="noStrike" cap="none">
                          <a:latin typeface="SimSun" pitchFamily="2" charset="-122"/>
                          <a:ea typeface="SimSun" pitchFamily="2" charset="-122"/>
                          <a:cs typeface="SimSun" pitchFamily="2" charset="-122"/>
                          <a:sym typeface="PT Sans Narrow" panose="020B0706020203020204"/>
                        </a:rPr>
                        <a:t>更多机会或留出更多时间？</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b="0" i="0" u="none" strike="noStrike" cap="none">
                          <a:latin typeface="SimSun" pitchFamily="2" charset="-122"/>
                          <a:ea typeface="SimSun" pitchFamily="2" charset="-122"/>
                          <a:cs typeface="SimSun" pitchFamily="2" charset="-122"/>
                          <a:sym typeface="PT Sans Narrow" panose="020B0706020203020204"/>
                        </a:rPr>
                        <a:t>如果</a:t>
                      </a:r>
                      <a:r>
                        <a:rPr lang="zh-CN" altLang="en-GB" sz="1200" b="0" i="0" u="none" strike="noStrike" cap="none">
                          <a:latin typeface="SimSun" pitchFamily="2" charset="-122"/>
                          <a:ea typeface="SimSun" pitchFamily="2" charset="-122"/>
                          <a:cs typeface="SimSun" pitchFamily="2" charset="-122"/>
                          <a:sym typeface="PT Sans Narrow" panose="020B0706020203020204"/>
                        </a:rPr>
                        <a:t>有</a:t>
                      </a:r>
                      <a:r>
                        <a:rPr lang="en-GB" sz="1200" b="0" i="0" u="none" strike="noStrike" cap="none">
                          <a:latin typeface="SimSun" pitchFamily="2" charset="-122"/>
                          <a:ea typeface="SimSun" pitchFamily="2" charset="-122"/>
                          <a:cs typeface="SimSun" pitchFamily="2" charset="-122"/>
                          <a:sym typeface="PT Sans Narrow" panose="020B0706020203020204"/>
                        </a:rPr>
                        <a:t>一些，我如何优化</a:t>
                      </a:r>
                      <a:r>
                        <a:rPr lang="zh-CN" altLang="en-GB" sz="1200" b="0" i="0" u="none" strike="noStrike" cap="none">
                          <a:latin typeface="SimSun" pitchFamily="2" charset="-122"/>
                          <a:ea typeface="SimSun" pitchFamily="2" charset="-122"/>
                          <a:cs typeface="SimSun" pitchFamily="2" charset="-122"/>
                          <a:sym typeface="PT Sans Narrow" panose="020B0706020203020204"/>
                        </a:rPr>
                        <a:t>或</a:t>
                      </a:r>
                      <a:r>
                        <a:rPr lang="en-GB" sz="1200" b="0" i="0" u="none" strike="noStrike" cap="none">
                          <a:latin typeface="SimSun" pitchFamily="2" charset="-122"/>
                          <a:ea typeface="SimSun" pitchFamily="2" charset="-122"/>
                          <a:cs typeface="SimSun" pitchFamily="2" charset="-122"/>
                          <a:sym typeface="PT Sans Narrow" panose="020B0706020203020204"/>
                        </a:rPr>
                        <a:t>加强这些活动？ </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b="0" i="0" u="none" strike="noStrike" cap="none">
                          <a:latin typeface="SimSun" pitchFamily="2" charset="-122"/>
                          <a:ea typeface="SimSun" pitchFamily="2" charset="-122"/>
                          <a:cs typeface="SimSun" pitchFamily="2" charset="-122"/>
                          <a:sym typeface="PT Sans Narrow" panose="020B0706020203020204"/>
                        </a:rPr>
                        <a:t>如果</a:t>
                      </a:r>
                      <a:r>
                        <a:rPr lang="zh-CN" altLang="en-GB" sz="1200" b="0" i="0" u="none" strike="noStrike" cap="none">
                          <a:latin typeface="SimSun" pitchFamily="2" charset="-122"/>
                          <a:ea typeface="SimSun" pitchFamily="2" charset="-122"/>
                          <a:cs typeface="SimSun" pitchFamily="2" charset="-122"/>
                          <a:sym typeface="PT Sans Narrow" panose="020B0706020203020204"/>
                        </a:rPr>
                        <a:t>有</a:t>
                      </a:r>
                      <a:r>
                        <a:rPr lang="en-GB" sz="1200" b="0" i="0" u="none" strike="noStrike" cap="none">
                          <a:latin typeface="SimSun" pitchFamily="2" charset="-122"/>
                          <a:ea typeface="SimSun" pitchFamily="2" charset="-122"/>
                          <a:cs typeface="SimSun" pitchFamily="2" charset="-122"/>
                          <a:sym typeface="PT Sans Narrow" panose="020B0706020203020204"/>
                        </a:rPr>
                        <a:t>很多，我注意到了什么？或</a:t>
                      </a:r>
                      <a:r>
                        <a:rPr lang="zh-CN" altLang="en-GB" sz="1200" b="0" i="0" u="none" strike="noStrike" cap="none">
                          <a:latin typeface="SimSun" pitchFamily="2" charset="-122"/>
                          <a:ea typeface="SimSun" pitchFamily="2" charset="-122"/>
                          <a:cs typeface="SimSun" pitchFamily="2" charset="-122"/>
                          <a:sym typeface="PT Sans Narrow" panose="020B0706020203020204"/>
                        </a:rPr>
                        <a:t>学到</a:t>
                      </a:r>
                      <a:r>
                        <a:rPr lang="en-GB" sz="1200" b="0" i="0" u="none" strike="noStrike" cap="none">
                          <a:latin typeface="SimSun" pitchFamily="2" charset="-122"/>
                          <a:ea typeface="SimSun" pitchFamily="2" charset="-122"/>
                          <a:cs typeface="SimSun" pitchFamily="2" charset="-122"/>
                          <a:sym typeface="PT Sans Narrow" panose="020B0706020203020204"/>
                        </a:rPr>
                        <a:t>了什么？</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hMerge="1">
                  <a:tcPr/>
                </a:tc>
                <a:tc hMerge="1">
                  <a:tcPr/>
                </a:tc>
                <a:tc hMerge="1">
                  <a:tcPr/>
                </a:tc>
              </a:tr>
            </a:tbl>
          </a:graphicData>
        </a:graphic>
      </p:graphicFrame>
      <p:sp>
        <p:nvSpPr>
          <p:cNvPr id="198" name="Google Shape;198;p36"/>
          <p:cNvSpPr txBox="1"/>
          <p:nvPr/>
        </p:nvSpPr>
        <p:spPr>
          <a:xfrm>
            <a:off x="572850" y="5877600"/>
            <a:ext cx="6856500" cy="24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zh-CN" altLang="en-GB" sz="1600" b="1">
                <a:solidFill>
                  <a:schemeClr val="dk1"/>
                </a:solidFill>
                <a:latin typeface="SimSun" pitchFamily="2" charset="-122"/>
                <a:ea typeface="SimSun" pitchFamily="2" charset="-122"/>
                <a:cs typeface="SimSun" pitchFamily="2" charset="-122"/>
                <a:sym typeface="PT Sans Narrow" panose="020B0706020203020204"/>
              </a:rPr>
              <a:t>测试和调试：</a:t>
            </a:r>
            <a:r>
              <a:rPr lang="en-GB">
                <a:latin typeface="SimSun" pitchFamily="2" charset="-122"/>
                <a:ea typeface="SimSun" pitchFamily="2" charset="-122"/>
                <a:cs typeface="SimSun" pitchFamily="2" charset="-122"/>
                <a:sym typeface="PT Sans Narrow" panose="020B0706020203020204"/>
              </a:rPr>
              <a:t>确认</a:t>
            </a:r>
            <a:r>
              <a:rPr lang="zh-CN" altLang="en-GB">
                <a:latin typeface="SimSun" pitchFamily="2" charset="-122"/>
                <a:ea typeface="SimSun" pitchFamily="2" charset="-122"/>
                <a:cs typeface="SimSun" pitchFamily="2" charset="-122"/>
                <a:sym typeface="PT Sans Narrow" panose="020B0706020203020204"/>
              </a:rPr>
              <a:t>项目</a:t>
            </a:r>
            <a:r>
              <a:rPr lang="en-GB">
                <a:latin typeface="SimSun" pitchFamily="2" charset="-122"/>
                <a:ea typeface="SimSun" pitchFamily="2" charset="-122"/>
                <a:cs typeface="SimSun" pitchFamily="2" charset="-122"/>
                <a:sym typeface="PT Sans Narrow" panose="020B0706020203020204"/>
              </a:rPr>
              <a:t>可</a:t>
            </a:r>
            <a:r>
              <a:rPr lang="zh-CN" altLang="en-GB">
                <a:latin typeface="SimSun" pitchFamily="2" charset="-122"/>
                <a:ea typeface="SimSun" pitchFamily="2" charset="-122"/>
                <a:cs typeface="SimSun" pitchFamily="2" charset="-122"/>
                <a:sym typeface="PT Sans Narrow" panose="020B0706020203020204"/>
              </a:rPr>
              <a:t>正常运行</a:t>
            </a:r>
            <a:r>
              <a:rPr lang="en-GB">
                <a:latin typeface="SimSun" pitchFamily="2" charset="-122"/>
                <a:ea typeface="SimSun" pitchFamily="2" charset="-122"/>
                <a:cs typeface="SimSun" pitchFamily="2" charset="-122"/>
                <a:sym typeface="PT Sans Narrow" panose="020B0706020203020204"/>
              </a:rPr>
              <a:t>，</a:t>
            </a:r>
            <a:r>
              <a:rPr lang="zh-CN" altLang="en-GB">
                <a:latin typeface="SimSun" pitchFamily="2" charset="-122"/>
                <a:ea typeface="SimSun" pitchFamily="2" charset="-122"/>
                <a:cs typeface="SimSun" pitchFamily="2" charset="-122"/>
                <a:sym typeface="PT Sans Narrow" panose="020B0706020203020204"/>
              </a:rPr>
              <a:t>出现</a:t>
            </a:r>
            <a:r>
              <a:rPr lang="en-GB">
                <a:latin typeface="SimSun" pitchFamily="2" charset="-122"/>
                <a:ea typeface="SimSun" pitchFamily="2" charset="-122"/>
                <a:cs typeface="SimSun" pitchFamily="2" charset="-122"/>
                <a:sym typeface="PT Sans Narrow" panose="020B0706020203020204"/>
              </a:rPr>
              <a:t>问题时找到并解决</a:t>
            </a:r>
            <a:endParaRPr lang="en-GB"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600"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99" name="Google Shape;199;p36"/>
          <p:cNvGraphicFramePr/>
          <p:nvPr>
            <p:custDataLst>
              <p:tags r:id="rId2"/>
            </p:custDataLst>
          </p:nvPr>
        </p:nvGraphicFramePr>
        <p:xfrm>
          <a:off x="586740" y="6261100"/>
          <a:ext cx="6631305" cy="2760345"/>
        </p:xfrm>
        <a:graphic>
          <a:graphicData uri="http://schemas.openxmlformats.org/drawingml/2006/table">
            <a:tbl>
              <a:tblPr firstRow="1">
                <a:noFill/>
                <a:tableStyleId>{83BB26E2-39A3-47ED-ADCA-5698DD04E7C8}</a:tableStyleId>
              </a:tblPr>
              <a:tblGrid>
                <a:gridCol w="4987925"/>
                <a:gridCol w="562610"/>
                <a:gridCol w="556895"/>
                <a:gridCol w="523875"/>
              </a:tblGrid>
              <a:tr h="259080">
                <a:tc>
                  <a:txBody>
                    <a:bodyPr/>
                    <a:lstStyle/>
                    <a:p>
                      <a:pPr algn="l">
                        <a:defRPr sz="1800"/>
                      </a:pPr>
                      <a:r>
                        <a:rPr lang="zh-CN" sz="1200" b="1">
                          <a:latin typeface="SimSun" pitchFamily="2" charset="-122"/>
                          <a:ea typeface="SimSun" pitchFamily="2" charset="-122"/>
                          <a:cs typeface="SimSun" pitchFamily="2" charset="-122"/>
                          <a:sym typeface="PT Sans Narrow" panose="020B0706020203020204"/>
                        </a:rPr>
                        <a:t>这个</a:t>
                      </a:r>
                      <a:r>
                        <a:rPr sz="1200" b="1">
                          <a:latin typeface="SimSun" pitchFamily="2" charset="-122"/>
                          <a:ea typeface="SimSun" pitchFamily="2" charset="-122"/>
                          <a:cs typeface="SimSun" pitchFamily="2" charset="-122"/>
                          <a:sym typeface="PT Sans Narrow" panose="020B0706020203020204"/>
                        </a:rPr>
                        <a:t>活动为学生提供了机会...</a:t>
                      </a: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无</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一些</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很多</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5908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观察项目运行时发生了什么</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5908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描述与预期结果有什么样的</a:t>
                      </a:r>
                      <a:r>
                        <a:rPr lang="zh-CN" altLang="en-GB" sz="1200" b="1" i="0" u="none" strike="noStrike" cap="none">
                          <a:latin typeface="SimSun" pitchFamily="2" charset="-122"/>
                          <a:ea typeface="SimSun" pitchFamily="2" charset="-122"/>
                          <a:cs typeface="SimSun" pitchFamily="2" charset="-122"/>
                          <a:sym typeface="PT Sans Narrow" panose="020B0706020203020204"/>
                        </a:rPr>
                        <a:t>不同</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5908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阅读</a:t>
                      </a:r>
                      <a:r>
                        <a:rPr lang="en-GB" sz="1200" b="1" i="0" u="none" strike="noStrike" cap="none">
                          <a:latin typeface="SimSun" pitchFamily="2" charset="-122"/>
                          <a:ea typeface="SimSun" pitchFamily="2" charset="-122"/>
                          <a:cs typeface="SimSun" pitchFamily="2" charset="-122"/>
                          <a:sym typeface="PT Sans Narrow" panose="020B0706020203020204"/>
                        </a:rPr>
                        <a:t>脚本，并找出造成问题的原因</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59080">
                <a:tc>
                  <a:txBody>
                    <a:bodyPr/>
                    <a:lstStyle/>
                    <a:p>
                      <a:pPr marL="0" marR="0" lvl="0" indent="0" algn="l" rtl="0">
                        <a:spcBef>
                          <a:spcPts val="0"/>
                        </a:spcBef>
                        <a:spcAft>
                          <a:spcPts val="0"/>
                        </a:spcAft>
                        <a:buNone/>
                      </a:pPr>
                      <a:r>
                        <a:rPr lang="en-GB" sz="1200" b="1" i="0" u="none" strike="noStrike" cap="none">
                          <a:latin typeface="SimSun" pitchFamily="2" charset="-122"/>
                          <a:ea typeface="SimSun" pitchFamily="2" charset="-122"/>
                          <a:cs typeface="SimSun" pitchFamily="2" charset="-122"/>
                          <a:sym typeface="PT Sans Narrow" panose="020B0706020203020204"/>
                        </a:rPr>
                        <a:t>做</a:t>
                      </a:r>
                      <a:r>
                        <a:rPr lang="zh-CN" altLang="en-GB" sz="1200" b="1" i="0" u="none" strike="noStrike" cap="none">
                          <a:latin typeface="SimSun" pitchFamily="2" charset="-122"/>
                          <a:ea typeface="SimSun" pitchFamily="2" charset="-122"/>
                          <a:cs typeface="SimSun" pitchFamily="2" charset="-122"/>
                          <a:sym typeface="PT Sans Narrow" panose="020B0706020203020204"/>
                        </a:rPr>
                        <a:t>一些修改</a:t>
                      </a:r>
                      <a:r>
                        <a:rPr lang="en-GB" sz="1200" b="1" i="0" u="none" strike="noStrike" cap="none">
                          <a:latin typeface="SimSun" pitchFamily="2" charset="-122"/>
                          <a:ea typeface="SimSun" pitchFamily="2" charset="-122"/>
                          <a:cs typeface="SimSun" pitchFamily="2" charset="-122"/>
                          <a:sym typeface="PT Sans Narrow" panose="020B0706020203020204"/>
                        </a:rPr>
                        <a:t>并测试看看</a:t>
                      </a:r>
                      <a:r>
                        <a:rPr lang="zh-CN" altLang="en-GB" sz="1200" b="1" i="0" u="none" strike="noStrike" cap="none">
                          <a:latin typeface="SimSun" pitchFamily="2" charset="-122"/>
                          <a:ea typeface="SimSun" pitchFamily="2" charset="-122"/>
                          <a:cs typeface="SimSun" pitchFamily="2" charset="-122"/>
                          <a:sym typeface="PT Sans Narrow" panose="020B0706020203020204"/>
                        </a:rPr>
                        <a:t>会</a:t>
                      </a:r>
                      <a:r>
                        <a:rPr lang="en-GB" sz="1200" b="1" i="0" u="none" strike="noStrike" cap="none">
                          <a:latin typeface="SimSun" pitchFamily="2" charset="-122"/>
                          <a:ea typeface="SimSun" pitchFamily="2" charset="-122"/>
                          <a:cs typeface="SimSun" pitchFamily="2" charset="-122"/>
                          <a:sym typeface="PT Sans Narrow" panose="020B0706020203020204"/>
                        </a:rPr>
                        <a:t>发生什么</a:t>
                      </a:r>
                      <a:endParaRPr 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5908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考虑其他方式来解决问题</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1205865">
                <a:tc gridSpan="4">
                  <a:txBody>
                    <a:bodyPr/>
                    <a:lstStyle/>
                    <a:p>
                      <a:pPr marL="0" marR="0" lvl="0" indent="0" algn="r" rtl="0">
                        <a:spcBef>
                          <a:spcPts val="0"/>
                        </a:spcBef>
                        <a:spcAft>
                          <a:spcPts val="0"/>
                        </a:spcAft>
                        <a:buNone/>
                      </a:pPr>
                      <a:endParaRPr lang="zh-CN" altLang="en-GB" sz="1200" b="1">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zh-CN" altLang="en-GB" sz="1200" b="1">
                          <a:latin typeface="SimSun" pitchFamily="2" charset="-122"/>
                          <a:ea typeface="SimSun" pitchFamily="2" charset="-122"/>
                          <a:cs typeface="SimSun" pitchFamily="2" charset="-122"/>
                          <a:sym typeface="PT Sans Narrow" panose="020B0706020203020204"/>
                        </a:rPr>
                        <a:t>改进笔记：</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如果没有，我如何</a:t>
                      </a:r>
                      <a:r>
                        <a:rPr lang="zh-CN" altLang="en-GB" sz="1200">
                          <a:latin typeface="SimSun" pitchFamily="2" charset="-122"/>
                          <a:ea typeface="SimSun" pitchFamily="2" charset="-122"/>
                          <a:cs typeface="SimSun" pitchFamily="2" charset="-122"/>
                          <a:sym typeface="PT Sans Narrow" panose="020B0706020203020204"/>
                        </a:rPr>
                        <a:t>提供</a:t>
                      </a:r>
                      <a:r>
                        <a:rPr lang="en-GB" sz="1200">
                          <a:latin typeface="SimSun" pitchFamily="2" charset="-122"/>
                          <a:ea typeface="SimSun" pitchFamily="2" charset="-122"/>
                          <a:cs typeface="SimSun" pitchFamily="2" charset="-122"/>
                          <a:sym typeface="PT Sans Narrow" panose="020B0706020203020204"/>
                        </a:rPr>
                        <a:t>更多机会或留出更多时间？</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一些，我如何优化</a:t>
                      </a:r>
                      <a:r>
                        <a:rPr lang="zh-CN" altLang="en-GB" sz="1200">
                          <a:latin typeface="SimSun" pitchFamily="2" charset="-122"/>
                          <a:ea typeface="SimSun" pitchFamily="2" charset="-122"/>
                          <a:cs typeface="SimSun" pitchFamily="2" charset="-122"/>
                          <a:sym typeface="PT Sans Narrow" panose="020B0706020203020204"/>
                        </a:rPr>
                        <a:t>或</a:t>
                      </a:r>
                      <a:r>
                        <a:rPr lang="en-GB" sz="1200">
                          <a:latin typeface="SimSun" pitchFamily="2" charset="-122"/>
                          <a:ea typeface="SimSun" pitchFamily="2" charset="-122"/>
                          <a:cs typeface="SimSun" pitchFamily="2" charset="-122"/>
                          <a:sym typeface="PT Sans Narrow" panose="020B0706020203020204"/>
                        </a:rPr>
                        <a:t>加强这些活动？ </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很多，我注意到了什么？或</a:t>
                      </a:r>
                      <a:r>
                        <a:rPr lang="zh-CN" altLang="en-GB" sz="1200">
                          <a:latin typeface="SimSun" pitchFamily="2" charset="-122"/>
                          <a:ea typeface="SimSun" pitchFamily="2" charset="-122"/>
                          <a:cs typeface="SimSun" pitchFamily="2" charset="-122"/>
                          <a:sym typeface="PT Sans Narrow" panose="020B0706020203020204"/>
                        </a:rPr>
                        <a:t>学到</a:t>
                      </a:r>
                      <a:r>
                        <a:rPr lang="en-GB" sz="1200">
                          <a:latin typeface="SimSun" pitchFamily="2" charset="-122"/>
                          <a:ea typeface="SimSun" pitchFamily="2" charset="-122"/>
                          <a:cs typeface="SimSun" pitchFamily="2" charset="-122"/>
                          <a:sym typeface="PT Sans Narrow" panose="020B0706020203020204"/>
                        </a:rPr>
                        <a:t>了什么？</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hMerge="1">
                  <a:tcPr/>
                </a:tc>
                <a:tc hMerge="1">
                  <a:tcPr/>
                </a:tc>
                <a:tc hMerge="1">
                  <a:tcPr/>
                </a:tc>
              </a:tr>
            </a:tbl>
          </a:graphicData>
        </a:graphic>
      </p:graphicFrame>
      <p:sp>
        <p:nvSpPr>
          <p:cNvPr id="200" name="Google Shape;200;p36"/>
          <p:cNvSpPr/>
          <p:nvPr/>
        </p:nvSpPr>
        <p:spPr>
          <a:xfrm>
            <a:off x="462713" y="1131481"/>
            <a:ext cx="6925800" cy="9849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None/>
            </a:pPr>
            <a:r>
              <a:rPr>
                <a:latin typeface="SimSun" pitchFamily="2" charset="-122"/>
                <a:ea typeface="SimSun" pitchFamily="2" charset="-122"/>
                <a:cs typeface="SimSun" pitchFamily="2" charset="-122"/>
                <a:sym typeface="+mn-ea"/>
              </a:rPr>
              <a:t>以下工具可以用来帮助你反思你是如何在你的学习环境中支持计算实践的--</a:t>
            </a:r>
            <a:r>
              <a:rPr lang="zh-CN">
                <a:latin typeface="SimSun" pitchFamily="2" charset="-122"/>
                <a:ea typeface="SimSun" pitchFamily="2" charset="-122"/>
                <a:cs typeface="SimSun" pitchFamily="2" charset="-122"/>
                <a:sym typeface="+mn-ea"/>
              </a:rPr>
              <a:t>它</a:t>
            </a:r>
            <a:r>
              <a:rPr>
                <a:latin typeface="SimSun" pitchFamily="2" charset="-122"/>
                <a:ea typeface="SimSun" pitchFamily="2" charset="-122"/>
                <a:cs typeface="SimSun" pitchFamily="2" charset="-122"/>
                <a:sym typeface="+mn-ea"/>
              </a:rPr>
              <a:t>可能是教室、图书馆或其他学习环境。这个工具</a:t>
            </a:r>
            <a:r>
              <a:rPr lang="zh-CN">
                <a:latin typeface="SimSun" pitchFamily="2" charset="-122"/>
                <a:ea typeface="SimSun" pitchFamily="2" charset="-122"/>
                <a:cs typeface="SimSun" pitchFamily="2" charset="-122"/>
                <a:sym typeface="+mn-ea"/>
              </a:rPr>
              <a:t>旨在</a:t>
            </a:r>
            <a:r>
              <a:rPr>
                <a:latin typeface="SimSun" pitchFamily="2" charset="-122"/>
                <a:ea typeface="SimSun" pitchFamily="2" charset="-122"/>
                <a:cs typeface="SimSun" pitchFamily="2" charset="-122"/>
                <a:sym typeface="+mn-ea"/>
              </a:rPr>
              <a:t>帮助你注意到你正在设计和支持的学习机会的类型。 </a:t>
            </a:r>
            <a:endParaRPr sz="1400">
              <a:solidFill>
                <a:schemeClr val="dk1"/>
              </a:solidFill>
              <a:latin typeface="SimSun" pitchFamily="2" charset="-122"/>
              <a:ea typeface="SimSun" pitchFamily="2" charset="-122"/>
              <a:cs typeface="SimSun" pitchFamily="2" charset="-122"/>
              <a:sym typeface="PT Sans Narrow" panose="020B0706020203020204"/>
            </a:endParaRPr>
          </a:p>
        </p:txBody>
      </p:sp>
      <p:sp>
        <p:nvSpPr>
          <p:cNvPr id="201" name="Google Shape;201;p36"/>
          <p:cNvSpPr txBox="1"/>
          <p:nvPr/>
        </p:nvSpPr>
        <p:spPr>
          <a:xfrm>
            <a:off x="555636" y="702288"/>
            <a:ext cx="6661200" cy="2463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sz="2000" b="1">
                <a:latin typeface="SimSun" pitchFamily="2" charset="-122"/>
                <a:ea typeface="SimSun" pitchFamily="2" charset="-122"/>
                <a:cs typeface="SimSun" pitchFamily="2" charset="-122"/>
                <a:sym typeface="+mn-ea"/>
              </a:rPr>
              <a:t>支持课堂上的计算实践</a:t>
            </a:r>
            <a:endParaRPr sz="2000" b="1">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7"/>
          <p:cNvSpPr txBox="1"/>
          <p:nvPr/>
        </p:nvSpPr>
        <p:spPr>
          <a:xfrm>
            <a:off x="546986" y="1000349"/>
            <a:ext cx="6661200" cy="2463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lang="zh-CN" altLang="en-GB" sz="1600" b="1">
                <a:solidFill>
                  <a:schemeClr val="dk1"/>
                </a:solidFill>
                <a:latin typeface="SimSun" pitchFamily="2" charset="-122"/>
                <a:ea typeface="SimSun" pitchFamily="2" charset="-122"/>
                <a:cs typeface="SimSun" pitchFamily="2" charset="-122"/>
                <a:sym typeface="PT Sans Narrow" panose="020B0706020203020204"/>
              </a:rPr>
              <a:t>重用和改编：</a:t>
            </a:r>
            <a:r>
              <a:rPr lang="zh-CN" altLang="en-GB">
                <a:latin typeface="SimSun" pitchFamily="2" charset="-122"/>
                <a:ea typeface="SimSun" pitchFamily="2" charset="-122"/>
                <a:cs typeface="SimSun" pitchFamily="2" charset="-122"/>
                <a:sym typeface="PT Sans Narrow" panose="020B0706020203020204"/>
              </a:rPr>
              <a:t>在现有项目或想法的基础上制作新项目</a:t>
            </a:r>
            <a:endParaRPr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207" name="Google Shape;207;p37"/>
          <p:cNvGraphicFramePr/>
          <p:nvPr>
            <p:custDataLst>
              <p:tags r:id="rId1"/>
            </p:custDataLst>
          </p:nvPr>
        </p:nvGraphicFramePr>
        <p:xfrm>
          <a:off x="560759" y="1443884"/>
          <a:ext cx="6631200" cy="3000000"/>
        </p:xfrm>
        <a:graphic>
          <a:graphicData uri="http://schemas.openxmlformats.org/drawingml/2006/table">
            <a:tbl>
              <a:tblPr firstRow="1">
                <a:noFill/>
                <a:tableStyleId>{83BB26E2-39A3-47ED-ADCA-5698DD04E7C8}</a:tableStyleId>
              </a:tblPr>
              <a:tblGrid>
                <a:gridCol w="4992325"/>
                <a:gridCol w="560875"/>
                <a:gridCol w="555375"/>
                <a:gridCol w="522625"/>
              </a:tblGrid>
              <a:tr h="281300">
                <a:tc>
                  <a:txBody>
                    <a:bodyPr/>
                    <a:lstStyle/>
                    <a:p>
                      <a:pPr algn="l">
                        <a:defRPr sz="1800"/>
                      </a:pPr>
                      <a:r>
                        <a:rPr lang="zh-CN" sz="1200" b="1">
                          <a:latin typeface="SimSun" pitchFamily="2" charset="-122"/>
                          <a:ea typeface="SimSun" pitchFamily="2" charset="-122"/>
                          <a:cs typeface="SimSun" pitchFamily="2" charset="-122"/>
                          <a:sym typeface="PT Sans Narrow" panose="020B0706020203020204"/>
                        </a:rPr>
                        <a:t>这个</a:t>
                      </a:r>
                      <a:r>
                        <a:rPr sz="1200" b="1">
                          <a:latin typeface="SimSun" pitchFamily="2" charset="-122"/>
                          <a:ea typeface="SimSun" pitchFamily="2" charset="-122"/>
                          <a:cs typeface="SimSun" pitchFamily="2" charset="-122"/>
                          <a:sym typeface="PT Sans Narrow" panose="020B0706020203020204"/>
                        </a:rPr>
                        <a:t>活动为学生提供了机会...</a:t>
                      </a: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无</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一些</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很多</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通过体验其他项目并阅读脚本来寻找想法和灵感</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从另一个项目中选择一部分，并修改用到你自己的项目中</a:t>
                      </a:r>
                      <a:endParaRPr lang="en-GB" sz="1200" b="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en-GB" sz="1200" b="0">
                          <a:latin typeface="SimSun" pitchFamily="2" charset="-122"/>
                          <a:ea typeface="SimSun" pitchFamily="2" charset="-122"/>
                          <a:cs typeface="SimSun" pitchFamily="2" charset="-122"/>
                          <a:sym typeface="PT Sans Narrow" panose="020B0706020203020204"/>
                        </a:rPr>
                        <a:t>修改现有的项目来改进它，或增强它</a:t>
                      </a:r>
                      <a:endParaRPr lang="en-GB" sz="1200" b="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b="0">
                          <a:latin typeface="SimSun" pitchFamily="2" charset="-122"/>
                          <a:ea typeface="SimSun" pitchFamily="2" charset="-122"/>
                          <a:cs typeface="SimSun" pitchFamily="2" charset="-122"/>
                          <a:sym typeface="PT Sans Narrow" panose="020B0706020203020204"/>
                        </a:rPr>
                        <a:t>对于那些给你提供创作基础（如改编他人作品）或灵感的人，给予致谢</a:t>
                      </a:r>
                      <a:endParaRPr lang="zh-CN" altLang="en-GB" sz="1200" b="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gridSpan="4">
                  <a:txBody>
                    <a:bodyPr/>
                    <a:lstStyle/>
                    <a:p>
                      <a:pPr marL="0" marR="0" lvl="0" indent="0" algn="r" rtl="0">
                        <a:spcBef>
                          <a:spcPts val="0"/>
                        </a:spcBef>
                        <a:spcAft>
                          <a:spcPts val="0"/>
                        </a:spcAft>
                        <a:buNone/>
                      </a:pPr>
                      <a:endParaRPr lang="zh-CN" altLang="en-GB" sz="1200" b="1">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zh-CN" altLang="en-GB" sz="1200" b="1">
                          <a:latin typeface="SimSun" pitchFamily="2" charset="-122"/>
                          <a:ea typeface="SimSun" pitchFamily="2" charset="-122"/>
                          <a:cs typeface="SimSun" pitchFamily="2" charset="-122"/>
                          <a:sym typeface="PT Sans Narrow" panose="020B0706020203020204"/>
                        </a:rPr>
                        <a:t>改进笔记：</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如果没有，我如何</a:t>
                      </a:r>
                      <a:r>
                        <a:rPr lang="zh-CN" altLang="en-GB" sz="1200">
                          <a:latin typeface="SimSun" pitchFamily="2" charset="-122"/>
                          <a:ea typeface="SimSun" pitchFamily="2" charset="-122"/>
                          <a:cs typeface="SimSun" pitchFamily="2" charset="-122"/>
                          <a:sym typeface="PT Sans Narrow" panose="020B0706020203020204"/>
                        </a:rPr>
                        <a:t>提供</a:t>
                      </a:r>
                      <a:r>
                        <a:rPr lang="en-GB" sz="1200">
                          <a:latin typeface="SimSun" pitchFamily="2" charset="-122"/>
                          <a:ea typeface="SimSun" pitchFamily="2" charset="-122"/>
                          <a:cs typeface="SimSun" pitchFamily="2" charset="-122"/>
                          <a:sym typeface="PT Sans Narrow" panose="020B0706020203020204"/>
                        </a:rPr>
                        <a:t>更多机会或留出更多时间？</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一些，我如何优化</a:t>
                      </a:r>
                      <a:r>
                        <a:rPr lang="zh-CN" altLang="en-GB" sz="1200">
                          <a:latin typeface="SimSun" pitchFamily="2" charset="-122"/>
                          <a:ea typeface="SimSun" pitchFamily="2" charset="-122"/>
                          <a:cs typeface="SimSun" pitchFamily="2" charset="-122"/>
                          <a:sym typeface="PT Sans Narrow" panose="020B0706020203020204"/>
                        </a:rPr>
                        <a:t>或</a:t>
                      </a:r>
                      <a:r>
                        <a:rPr lang="en-GB" sz="1200">
                          <a:latin typeface="SimSun" pitchFamily="2" charset="-122"/>
                          <a:ea typeface="SimSun" pitchFamily="2" charset="-122"/>
                          <a:cs typeface="SimSun" pitchFamily="2" charset="-122"/>
                          <a:sym typeface="PT Sans Narrow" panose="020B0706020203020204"/>
                        </a:rPr>
                        <a:t>加强这些活动？ </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很多，我注意到了什么？或</a:t>
                      </a:r>
                      <a:r>
                        <a:rPr lang="zh-CN" altLang="en-GB" sz="1200">
                          <a:latin typeface="SimSun" pitchFamily="2" charset="-122"/>
                          <a:ea typeface="SimSun" pitchFamily="2" charset="-122"/>
                          <a:cs typeface="SimSun" pitchFamily="2" charset="-122"/>
                          <a:sym typeface="PT Sans Narrow" panose="020B0706020203020204"/>
                        </a:rPr>
                        <a:t>学到</a:t>
                      </a:r>
                      <a:r>
                        <a:rPr lang="en-GB" sz="1200">
                          <a:latin typeface="SimSun" pitchFamily="2" charset="-122"/>
                          <a:ea typeface="SimSun" pitchFamily="2" charset="-122"/>
                          <a:cs typeface="SimSun" pitchFamily="2" charset="-122"/>
                          <a:sym typeface="PT Sans Narrow" panose="020B0706020203020204"/>
                        </a:rPr>
                        <a:t>了什么？</a:t>
                      </a: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hMerge="1">
                  <a:tcPr/>
                </a:tc>
                <a:tc hMerge="1">
                  <a:tcPr/>
                </a:tc>
                <a:tc hMerge="1">
                  <a:tcPr/>
                </a:tc>
              </a:tr>
            </a:tbl>
          </a:graphicData>
        </a:graphic>
      </p:graphicFrame>
      <p:sp>
        <p:nvSpPr>
          <p:cNvPr id="208" name="Google Shape;208;p37"/>
          <p:cNvSpPr txBox="1"/>
          <p:nvPr/>
        </p:nvSpPr>
        <p:spPr>
          <a:xfrm>
            <a:off x="564224" y="5564365"/>
            <a:ext cx="7067700" cy="24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zh-CN" altLang="en-GB" sz="1600" b="1">
                <a:solidFill>
                  <a:schemeClr val="dk1"/>
                </a:solidFill>
                <a:latin typeface="SimSun" pitchFamily="2" charset="-122"/>
                <a:ea typeface="SimSun" pitchFamily="2" charset="-122"/>
                <a:cs typeface="SimSun" pitchFamily="2" charset="-122"/>
                <a:sym typeface="PT Sans Narrow" panose="020B0706020203020204"/>
              </a:rPr>
              <a:t>抽象和模块化：</a:t>
            </a:r>
            <a:r>
              <a:rPr lang="zh-CN" altLang="en-GB">
                <a:latin typeface="SimSun" pitchFamily="2" charset="-122"/>
                <a:ea typeface="SimSun" pitchFamily="2" charset="-122"/>
                <a:cs typeface="SimSun" pitchFamily="2" charset="-122"/>
                <a:sym typeface="PT Sans Narrow" panose="020B0706020203020204"/>
              </a:rPr>
              <a:t>探索整体与部分之间的关系</a:t>
            </a:r>
            <a:endParaRPr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209" name="Google Shape;209;p37"/>
          <p:cNvGraphicFramePr/>
          <p:nvPr>
            <p:custDataLst>
              <p:tags r:id="rId2"/>
            </p:custDataLst>
          </p:nvPr>
        </p:nvGraphicFramePr>
        <p:xfrm>
          <a:off x="578010" y="6031663"/>
          <a:ext cx="6631305" cy="3045460"/>
        </p:xfrm>
        <a:graphic>
          <a:graphicData uri="http://schemas.openxmlformats.org/drawingml/2006/table">
            <a:tbl>
              <a:tblPr firstRow="1">
                <a:noFill/>
                <a:tableStyleId>{83BB26E2-39A3-47ED-ADCA-5698DD04E7C8}</a:tableStyleId>
              </a:tblPr>
              <a:tblGrid>
                <a:gridCol w="4992370"/>
                <a:gridCol w="560875"/>
                <a:gridCol w="555375"/>
                <a:gridCol w="522625"/>
              </a:tblGrid>
              <a:tr h="281300">
                <a:tc>
                  <a:txBody>
                    <a:bodyPr/>
                    <a:lstStyle/>
                    <a:p>
                      <a:pPr algn="l">
                        <a:defRPr sz="1800"/>
                      </a:pPr>
                      <a:r>
                        <a:rPr lang="zh-CN" sz="1200" b="1">
                          <a:latin typeface="SimSun" pitchFamily="2" charset="-122"/>
                          <a:ea typeface="SimSun" pitchFamily="2" charset="-122"/>
                          <a:cs typeface="SimSun" pitchFamily="2" charset="-122"/>
                          <a:sym typeface="PT Sans Narrow" panose="020B0706020203020204"/>
                        </a:rPr>
                        <a:t>这个</a:t>
                      </a:r>
                      <a:r>
                        <a:rPr sz="1200" b="1">
                          <a:latin typeface="SimSun" pitchFamily="2" charset="-122"/>
                          <a:ea typeface="SimSun" pitchFamily="2" charset="-122"/>
                          <a:cs typeface="SimSun" pitchFamily="2" charset="-122"/>
                          <a:sym typeface="PT Sans Narrow" panose="020B0706020203020204"/>
                        </a:rPr>
                        <a:t>活动为学生提供了机会...</a:t>
                      </a:r>
                      <a:endParaRPr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无</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一些</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很多</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algn="l">
                        <a:defRPr sz="1800"/>
                      </a:pPr>
                      <a:r>
                        <a:rPr sz="1200" b="0">
                          <a:latin typeface="SimSun" pitchFamily="2" charset="-122"/>
                          <a:ea typeface="SimSun" pitchFamily="2" charset="-122"/>
                          <a:cs typeface="PT Sans Narrow" panose="020B0706020203020204"/>
                          <a:sym typeface="PT Sans Narrow" panose="020B0706020203020204"/>
                        </a:rPr>
                        <a:t>决定你的项目需要哪些</a:t>
                      </a:r>
                      <a:r>
                        <a:rPr lang="zh-CN" sz="1200" b="0">
                          <a:latin typeface="SimSun" pitchFamily="2" charset="-122"/>
                          <a:ea typeface="SimSun" pitchFamily="2" charset="-122"/>
                          <a:cs typeface="PT Sans Narrow" panose="020B0706020203020204"/>
                          <a:sym typeface="PT Sans Narrow" panose="020B0706020203020204"/>
                        </a:rPr>
                        <a:t>角色</a:t>
                      </a:r>
                      <a:r>
                        <a:rPr sz="1200" b="0">
                          <a:latin typeface="SimSun" pitchFamily="2" charset="-122"/>
                          <a:ea typeface="SimSun" pitchFamily="2" charset="-122"/>
                          <a:cs typeface="PT Sans Narrow" panose="020B0706020203020204"/>
                          <a:sym typeface="PT Sans Narrow" panose="020B0706020203020204"/>
                        </a:rPr>
                        <a:t>，以及它们应该放在哪里</a:t>
                      </a:r>
                      <a:endParaRPr sz="1200" b="0">
                        <a:latin typeface="SimSun" pitchFamily="2" charset="-122"/>
                        <a:ea typeface="SimSun" pitchFamily="2" charset="-122"/>
                        <a:cs typeface="PT Sans Narrow" panose="020B0706020203020204"/>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algn="l">
                        <a:defRPr sz="1800"/>
                      </a:pPr>
                      <a:r>
                        <a:rPr sz="1200" b="0">
                          <a:latin typeface="SimSun" pitchFamily="2" charset="-122"/>
                          <a:ea typeface="SimSun" pitchFamily="2" charset="-122"/>
                          <a:cs typeface="SimSun" pitchFamily="2" charset="-122"/>
                          <a:sym typeface="PT Sans Narrow" panose="020B0706020203020204"/>
                        </a:rPr>
                        <a:t>决定你的项目需要哪些脚本，以及它们应该做什么</a:t>
                      </a:r>
                      <a:endParaRPr sz="1200" b="0">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sz="1200" b="0">
                          <a:latin typeface="SimSun" pitchFamily="2" charset="-122"/>
                          <a:ea typeface="SimSun" pitchFamily="2" charset="-122"/>
                          <a:cs typeface="SimSun" pitchFamily="2" charset="-122"/>
                          <a:sym typeface="PT Sans Narrow" panose="020B0706020203020204"/>
                        </a:rPr>
                        <a:t>以</a:t>
                      </a:r>
                      <a:r>
                        <a:rPr sz="1200" b="0">
                          <a:latin typeface="SimSun" pitchFamily="2" charset="-122"/>
                          <a:ea typeface="SimSun" pitchFamily="2" charset="-122"/>
                          <a:cs typeface="SimSun" pitchFamily="2" charset="-122"/>
                          <a:sym typeface="PT Sans Narrow" panose="020B0706020203020204"/>
                        </a:rPr>
                        <a:t>你和别人都觉得有意义的</a:t>
                      </a:r>
                      <a:r>
                        <a:rPr lang="zh-CN" sz="1200" b="0">
                          <a:latin typeface="SimSun" pitchFamily="2" charset="-122"/>
                          <a:ea typeface="SimSun" pitchFamily="2" charset="-122"/>
                          <a:cs typeface="SimSun" pitchFamily="2" charset="-122"/>
                          <a:sym typeface="PT Sans Narrow" panose="020B0706020203020204"/>
                        </a:rPr>
                        <a:t>方式</a:t>
                      </a:r>
                      <a:r>
                        <a:rPr sz="1200" b="0">
                          <a:latin typeface="SimSun" pitchFamily="2" charset="-122"/>
                          <a:ea typeface="SimSun" pitchFamily="2" charset="-122"/>
                          <a:cs typeface="SimSun" pitchFamily="2" charset="-122"/>
                          <a:sym typeface="PT Sans Narrow" panose="020B0706020203020204"/>
                        </a:rPr>
                        <a:t>组织</a:t>
                      </a:r>
                      <a:r>
                        <a:rPr lang="zh-CN" sz="1200" b="0">
                          <a:latin typeface="SimSun" pitchFamily="2" charset="-122"/>
                          <a:ea typeface="SimSun" pitchFamily="2" charset="-122"/>
                          <a:cs typeface="SimSun" pitchFamily="2" charset="-122"/>
                          <a:sym typeface="PT Sans Narrow" panose="020B0706020203020204"/>
                        </a:rPr>
                        <a:t>脚本</a:t>
                      </a:r>
                      <a:endParaRPr lang="zh-CN" sz="1200" b="0">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gridSpan="4">
                  <a:txBody>
                    <a:bodyPr/>
                    <a:lstStyle/>
                    <a:p>
                      <a:pPr marL="0" marR="0" lvl="0" indent="0" algn="r" rtl="0">
                        <a:spcBef>
                          <a:spcPts val="0"/>
                        </a:spcBef>
                        <a:spcAft>
                          <a:spcPts val="0"/>
                        </a:spcAft>
                        <a:buNone/>
                      </a:pPr>
                      <a:endParaRPr lang="zh-CN" altLang="en-GB" sz="1200" b="1">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zh-CN" altLang="en-GB" sz="1200" b="1">
                          <a:latin typeface="SimSun" pitchFamily="2" charset="-122"/>
                          <a:ea typeface="SimSun" pitchFamily="2" charset="-122"/>
                          <a:cs typeface="SimSun" pitchFamily="2" charset="-122"/>
                          <a:sym typeface="PT Sans Narrow" panose="020B0706020203020204"/>
                        </a:rPr>
                        <a:t>改进笔记：</a:t>
                      </a:r>
                      <a:endParaRPr sz="1200" b="1"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如果没有，我如何</a:t>
                      </a:r>
                      <a:r>
                        <a:rPr lang="zh-CN" altLang="en-GB" sz="1200">
                          <a:latin typeface="SimSun" pitchFamily="2" charset="-122"/>
                          <a:ea typeface="SimSun" pitchFamily="2" charset="-122"/>
                          <a:cs typeface="SimSun" pitchFamily="2" charset="-122"/>
                          <a:sym typeface="PT Sans Narrow" panose="020B0706020203020204"/>
                        </a:rPr>
                        <a:t>提供</a:t>
                      </a:r>
                      <a:r>
                        <a:rPr lang="en-GB" sz="1200">
                          <a:latin typeface="SimSun" pitchFamily="2" charset="-122"/>
                          <a:ea typeface="SimSun" pitchFamily="2" charset="-122"/>
                          <a:cs typeface="SimSun" pitchFamily="2" charset="-122"/>
                          <a:sym typeface="PT Sans Narrow" panose="020B0706020203020204"/>
                        </a:rPr>
                        <a:t>更多机会或留出更多时间？</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一些，我如何优化</a:t>
                      </a:r>
                      <a:r>
                        <a:rPr lang="zh-CN" altLang="en-GB" sz="1200">
                          <a:latin typeface="SimSun" pitchFamily="2" charset="-122"/>
                          <a:ea typeface="SimSun" pitchFamily="2" charset="-122"/>
                          <a:cs typeface="SimSun" pitchFamily="2" charset="-122"/>
                          <a:sym typeface="PT Sans Narrow" panose="020B0706020203020204"/>
                        </a:rPr>
                        <a:t>或</a:t>
                      </a:r>
                      <a:r>
                        <a:rPr lang="en-GB" sz="1200">
                          <a:latin typeface="SimSun" pitchFamily="2" charset="-122"/>
                          <a:ea typeface="SimSun" pitchFamily="2" charset="-122"/>
                          <a:cs typeface="SimSun" pitchFamily="2" charset="-122"/>
                          <a:sym typeface="PT Sans Narrow" panose="020B0706020203020204"/>
                        </a:rPr>
                        <a:t>加强这些活动？ </a:t>
                      </a:r>
                      <a:endParaRPr lang="en-GB" sz="1200" b="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r>
                        <a:rPr lang="en-GB" sz="1200">
                          <a:latin typeface="SimSun" pitchFamily="2" charset="-122"/>
                          <a:ea typeface="SimSun" pitchFamily="2" charset="-122"/>
                          <a:cs typeface="SimSun" pitchFamily="2" charset="-122"/>
                          <a:sym typeface="PT Sans Narrow" panose="020B0706020203020204"/>
                        </a:rPr>
                        <a:t>如果</a:t>
                      </a:r>
                      <a:r>
                        <a:rPr lang="zh-CN" altLang="en-GB" sz="1200">
                          <a:latin typeface="SimSun" pitchFamily="2" charset="-122"/>
                          <a:ea typeface="SimSun" pitchFamily="2" charset="-122"/>
                          <a:cs typeface="SimSun" pitchFamily="2" charset="-122"/>
                          <a:sym typeface="PT Sans Narrow" panose="020B0706020203020204"/>
                        </a:rPr>
                        <a:t>有</a:t>
                      </a:r>
                      <a:r>
                        <a:rPr lang="en-GB" sz="1200">
                          <a:latin typeface="SimSun" pitchFamily="2" charset="-122"/>
                          <a:ea typeface="SimSun" pitchFamily="2" charset="-122"/>
                          <a:cs typeface="SimSun" pitchFamily="2" charset="-122"/>
                          <a:sym typeface="PT Sans Narrow" panose="020B0706020203020204"/>
                        </a:rPr>
                        <a:t>很多，我注意到了什么？或</a:t>
                      </a:r>
                      <a:r>
                        <a:rPr lang="zh-CN" altLang="en-GB" sz="1200">
                          <a:latin typeface="SimSun" pitchFamily="2" charset="-122"/>
                          <a:ea typeface="SimSun" pitchFamily="2" charset="-122"/>
                          <a:cs typeface="SimSun" pitchFamily="2" charset="-122"/>
                          <a:sym typeface="PT Sans Narrow" panose="020B0706020203020204"/>
                        </a:rPr>
                        <a:t>学到</a:t>
                      </a:r>
                      <a:r>
                        <a:rPr lang="en-GB" sz="1200">
                          <a:latin typeface="SimSun" pitchFamily="2" charset="-122"/>
                          <a:ea typeface="SimSun" pitchFamily="2" charset="-122"/>
                          <a:cs typeface="SimSun" pitchFamily="2" charset="-122"/>
                          <a:sym typeface="PT Sans Narrow" panose="020B0706020203020204"/>
                        </a:rPr>
                        <a:t>了什么？</a:t>
                      </a: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p>
                      <a:pPr marL="0" marR="0" lvl="0" indent="0" algn="r" rtl="0">
                        <a:spcBef>
                          <a:spcPts val="0"/>
                        </a:spcBef>
                        <a:spcAft>
                          <a:spcPts val="0"/>
                        </a:spcAft>
                        <a:buNone/>
                      </a:pPr>
                      <a:endParaRPr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hMerge="1">
                  <a:tcPr/>
                </a:tc>
                <a:tc hMerge="1">
                  <a:tcPr/>
                </a:tc>
                <a:tc hMerge="1">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9"/>
          <p:cNvSpPr txBox="1"/>
          <p:nvPr/>
        </p:nvSpPr>
        <p:spPr>
          <a:xfrm>
            <a:off x="576767" y="2040289"/>
            <a:ext cx="6654300" cy="73560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zh-CN" b="1">
                <a:latin typeface="SimSun" pitchFamily="2" charset="-122"/>
                <a:ea typeface="SimSun" pitchFamily="2" charset="-122"/>
                <a:cs typeface="SimSun" pitchFamily="2" charset="-122"/>
                <a:sym typeface="PT Sans Narrow" panose="020B0706020203020204"/>
              </a:rPr>
              <a:t>书籍</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Papert, S. (1980). Mindstorms: Children, computers, and powerful ideas. New York, NY: Basic Books.</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Papert, S. (1993). The children’s machine: Rethinking school in the age of the computer. New York, NY: Basic Books.</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Kafai, Y. B. (1995). Minds in play: Computer game design as a context for children’s learning. Mahwah, NJ: Lawrence Erlbaum. Available at http://www.yasminkafai.com/minds-in-play/ </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Margolis, J., &amp; Fisher, A. (2002). Unlocking the clubhouse: Women in computing. Cambridge, MA: MIT Press.</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Margolis, J., Estrella, R., Goode, J., Holme, J.J., &amp; Nao, K. (2008). Stuck in the shallow end: Education, race, and computing. Cambridge, MA: MIT Press.</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Kafai, Y. B., Peppler, K. A., &amp; Chapman, R. N. (2009). The computer clubhouse: Constructionism and creativity in youth communities. New York: Teachers College Press.</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Rushkoff, D. (2010). Program or be programmed: Ten commands for a digital age. New York, NY: OR Books.</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Kafai, Y. B., &amp; Burke, Q. (2014). Connected code: Why children need to learn programming. Cambridge, MA: MIT Press.</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400" b="1">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r>
              <a:rPr lang="zh-CN" altLang="en-GB" sz="1400" b="1">
                <a:solidFill>
                  <a:schemeClr val="dk1"/>
                </a:solidFill>
                <a:latin typeface="SimSun" pitchFamily="2" charset="-122"/>
                <a:ea typeface="SimSun" pitchFamily="2" charset="-122"/>
                <a:cs typeface="SimSun" pitchFamily="2" charset="-122"/>
                <a:sym typeface="PT Sans Narrow" panose="020B0706020203020204"/>
              </a:rPr>
              <a:t>学位论文</a:t>
            </a:r>
            <a:endParaRPr sz="1400" b="1">
              <a:solidFill>
                <a:schemeClr val="dk1"/>
              </a:solidFill>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Monroy-Hernandez, A. (2012). Designing for remixing: Supporting an online community of amateur creators. Doctoral dissertation, Massachusetts Institute of Technology.</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Brennan, K. (2013). Best of both worlds: Issues of structure and agency in computational creation, in and out of schools. Doctoral dissertation, Massachusetts Institute of Technology.</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400" b="1">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r>
              <a:rPr lang="zh-CN" altLang="en-GB" sz="1400" b="1">
                <a:solidFill>
                  <a:schemeClr val="dk1"/>
                </a:solidFill>
                <a:latin typeface="SimSun" pitchFamily="2" charset="-122"/>
                <a:ea typeface="SimSun" pitchFamily="2" charset="-122"/>
                <a:cs typeface="SimSun" pitchFamily="2" charset="-122"/>
                <a:sym typeface="PT Sans Narrow" panose="020B0706020203020204"/>
              </a:rPr>
              <a:t>期刊文章</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200" b="1">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Brennan, K., &amp; Resnick, M. (2012). New frameworks for studying and assessing the development of computational thinking. </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American Educational Research Association meeting, Vancouver, BC, Canada.</a:t>
            </a:r>
            <a:endParaRPr>
              <a:latin typeface="SimSun" pitchFamily="2" charset="-122"/>
              <a:ea typeface="SimSun" pitchFamily="2" charset="-122"/>
              <a:cs typeface="SimSun" pitchFamily="2" charset="-122"/>
              <a:sym typeface="PT Sans Narrow" panose="020B0706020203020204"/>
            </a:endParaRPr>
          </a:p>
          <a:p>
            <a:pPr marL="0" marR="0" lvl="0" indent="0" algn="l" rtl="0">
              <a:lnSpc>
                <a:spcPct val="90000"/>
              </a:lnSpc>
              <a:spcBef>
                <a:spcPts val="0"/>
              </a:spcBef>
              <a:spcAft>
                <a:spcPts val="0"/>
              </a:spcAft>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90000"/>
              </a:lnSpc>
              <a:spcBef>
                <a:spcPts val="0"/>
              </a:spcBef>
              <a:spcAft>
                <a:spcPts val="0"/>
              </a:spcAft>
              <a:buClr>
                <a:schemeClr val="dk1"/>
              </a:buClr>
              <a:buSzPts val="1200"/>
              <a:buFont typeface="PT Sans Narrow" panose="020B0706020203020204"/>
              <a:buChar char="+"/>
            </a:pPr>
            <a:r>
              <a:rPr lang="en-GB" sz="1200">
                <a:solidFill>
                  <a:schemeClr val="dk1"/>
                </a:solidFill>
                <a:latin typeface="SimSun" pitchFamily="2" charset="-122"/>
                <a:ea typeface="SimSun" pitchFamily="2" charset="-122"/>
                <a:cs typeface="SimSun" pitchFamily="2" charset="-122"/>
                <a:sym typeface="PT Sans Narrow" panose="020B0706020203020204"/>
              </a:rPr>
              <a:t>Brennan, K. (2013). Learning computing through creating and connecting. IEEE Computer, Special Issue: Computing in Education. </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doi:10.1109/MC.2013.229</a:t>
            </a:r>
            <a:endParaRPr>
              <a:latin typeface="SimSun" pitchFamily="2" charset="-122"/>
              <a:ea typeface="SimSun" pitchFamily="2" charset="-122"/>
              <a:cs typeface="SimSun" pitchFamily="2" charset="-122"/>
              <a:sym typeface="PT Sans Narrow" panose="020B0706020203020204"/>
            </a:endParaRPr>
          </a:p>
          <a:p>
            <a:pPr marL="171450" marR="0" lvl="0" indent="-95250" algn="l" rtl="0">
              <a:lnSpc>
                <a:spcPct val="90000"/>
              </a:lnSpc>
              <a:spcBef>
                <a:spcPts val="0"/>
              </a:spcBef>
              <a:spcAft>
                <a:spcPts val="0"/>
              </a:spcAft>
              <a:buClr>
                <a:schemeClr val="dk1"/>
              </a:buClr>
              <a:buSzPts val="1200"/>
              <a:buFont typeface="Merriweather Sans"/>
              <a:buNone/>
            </a:pPr>
            <a:endParaRPr sz="1200">
              <a:solidFill>
                <a:schemeClr val="dk1"/>
              </a:solidFill>
              <a:latin typeface="SimSun" pitchFamily="2" charset="-122"/>
              <a:ea typeface="SimSun" pitchFamily="2" charset="-122"/>
              <a:cs typeface="SimSun" pitchFamily="2" charset="-122"/>
              <a:sym typeface="PT Sans Narrow" panose="020B0706020203020204"/>
            </a:endParaRPr>
          </a:p>
        </p:txBody>
      </p:sp>
      <p:sp>
        <p:nvSpPr>
          <p:cNvPr id="219" name="Google Shape;219;p39"/>
          <p:cNvSpPr/>
          <p:nvPr/>
        </p:nvSpPr>
        <p:spPr>
          <a:xfrm>
            <a:off x="486732" y="1514822"/>
            <a:ext cx="6925800" cy="307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400">
                <a:solidFill>
                  <a:schemeClr val="dk1"/>
                </a:solidFill>
                <a:latin typeface="SimSun" pitchFamily="2" charset="-122"/>
                <a:ea typeface="SimSun" pitchFamily="2" charset="-122"/>
                <a:cs typeface="SimSun" pitchFamily="2" charset="-122"/>
                <a:sym typeface="PT Sans Narrow" panose="020B0706020203020204"/>
              </a:rPr>
              <a:t>能够帮助你进一步探索创意</a:t>
            </a:r>
            <a:r>
              <a:rPr lang="zh-CN" altLang="en-GB" sz="1400">
                <a:solidFill>
                  <a:schemeClr val="dk1"/>
                </a:solidFill>
                <a:latin typeface="SimSun" pitchFamily="2" charset="-122"/>
                <a:ea typeface="SimSun" pitchFamily="2" charset="-122"/>
                <a:cs typeface="SimSun" pitchFamily="2" charset="-122"/>
                <a:sym typeface="PT Sans Narrow" panose="020B0706020203020204"/>
              </a:rPr>
              <a:t>计算</a:t>
            </a:r>
            <a:r>
              <a:rPr lang="en-GB" sz="1400">
                <a:solidFill>
                  <a:schemeClr val="dk1"/>
                </a:solidFill>
                <a:latin typeface="SimSun" pitchFamily="2" charset="-122"/>
                <a:ea typeface="SimSun" pitchFamily="2" charset="-122"/>
                <a:cs typeface="SimSun" pitchFamily="2" charset="-122"/>
                <a:sym typeface="PT Sans Narrow" panose="020B0706020203020204"/>
              </a:rPr>
              <a:t>的文献推荐：</a:t>
            </a:r>
            <a:endParaRPr lang="en-GB" sz="1400">
              <a:solidFill>
                <a:schemeClr val="dk1"/>
              </a:solidFill>
              <a:latin typeface="SimSun" pitchFamily="2" charset="-122"/>
              <a:ea typeface="SimSun" pitchFamily="2" charset="-122"/>
              <a:cs typeface="SimSun" pitchFamily="2" charset="-122"/>
              <a:sym typeface="PT Sans Narrow" panose="020B0706020203020204"/>
            </a:endParaRPr>
          </a:p>
        </p:txBody>
      </p:sp>
      <p:sp>
        <p:nvSpPr>
          <p:cNvPr id="220" name="Google Shape;220;p39"/>
          <p:cNvSpPr txBox="1"/>
          <p:nvPr/>
        </p:nvSpPr>
        <p:spPr>
          <a:xfrm>
            <a:off x="457199" y="464006"/>
            <a:ext cx="67473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GB" sz="4800" b="1">
                <a:solidFill>
                  <a:schemeClr val="dk1"/>
                </a:solidFill>
                <a:latin typeface="SimSun" pitchFamily="2" charset="-122"/>
                <a:ea typeface="SimSun" pitchFamily="2" charset="-122"/>
                <a:cs typeface="SimSun" pitchFamily="2" charset="-122"/>
                <a:sym typeface="PT Sans Narrow" panose="020B0706020203020204"/>
              </a:rPr>
              <a:t>拓展阅读</a:t>
            </a:r>
            <a:endParaRPr lang="zh-CN" altLang="en-GB" sz="4800" b="1">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41"/>
          <p:cNvSpPr txBox="1"/>
          <p:nvPr/>
        </p:nvSpPr>
        <p:spPr>
          <a:xfrm>
            <a:off x="457199" y="464006"/>
            <a:ext cx="67917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GB" sz="4800" b="1">
                <a:solidFill>
                  <a:schemeClr val="dk1"/>
                </a:solidFill>
                <a:latin typeface="SimSun" pitchFamily="2" charset="-122"/>
                <a:ea typeface="SimSun" pitchFamily="2" charset="-122"/>
                <a:cs typeface="SimSun" pitchFamily="2" charset="-122"/>
                <a:sym typeface="PT Sans Narrow" panose="020B0706020203020204"/>
              </a:rPr>
              <a:t>链接</a:t>
            </a:r>
            <a:endParaRPr lang="zh-CN" altLang="en-GB" sz="4800"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230" name="Google Shape;230;p41"/>
          <p:cNvGraphicFramePr/>
          <p:nvPr>
            <p:custDataLst>
              <p:tags r:id="rId1"/>
            </p:custDataLst>
          </p:nvPr>
        </p:nvGraphicFramePr>
        <p:xfrm>
          <a:off x="586740" y="1911350"/>
          <a:ext cx="6824980" cy="7059930"/>
        </p:xfrm>
        <a:graphic>
          <a:graphicData uri="http://schemas.openxmlformats.org/drawingml/2006/table">
            <a:tbl>
              <a:tblPr firstRow="1">
                <a:noFill/>
                <a:tableStyleId>{83BB26E2-39A3-47ED-ADCA-5698DD04E7C8}</a:tableStyleId>
              </a:tblPr>
              <a:tblGrid>
                <a:gridCol w="1175385"/>
                <a:gridCol w="2561590"/>
                <a:gridCol w="3088005"/>
              </a:tblGrid>
              <a:tr h="348475">
                <a:tc>
                  <a:txBody>
                    <a:bodyPr/>
                    <a:lstStyle/>
                    <a:p>
                      <a:pPr marL="0" marR="0" lvl="0" indent="0" algn="l" rtl="0">
                        <a:spcBef>
                          <a:spcPts val="0"/>
                        </a:spcBef>
                        <a:spcAft>
                          <a:spcPts val="0"/>
                        </a:spcAft>
                        <a:buNone/>
                      </a:pPr>
                      <a:r>
                        <a:rPr lang="zh-CN" altLang="en-GB" sz="1800" b="1" i="0" u="none" strike="noStrike" cap="none">
                          <a:latin typeface="SimSun" pitchFamily="2" charset="-122"/>
                          <a:ea typeface="SimSun" pitchFamily="2" charset="-122"/>
                          <a:cs typeface="SimSun" pitchFamily="2" charset="-122"/>
                          <a:sym typeface="PT Sans Narrow" panose="020B0706020203020204"/>
                        </a:rPr>
                        <a:t>类型</a:t>
                      </a:r>
                      <a:endParaRPr lang="zh-CN" altLang="en-GB" sz="18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zh-CN" altLang="en-GB" sz="1800" b="1" i="0">
                          <a:latin typeface="SimSun" pitchFamily="2" charset="-122"/>
                          <a:ea typeface="SimSun" pitchFamily="2" charset="-122"/>
                          <a:cs typeface="SimSun" pitchFamily="2" charset="-122"/>
                          <a:sym typeface="PT Sans Narrow" panose="020B0706020203020204"/>
                        </a:rPr>
                        <a:t>描述</a:t>
                      </a:r>
                      <a:endParaRPr lang="zh-CN" altLang="en-GB" sz="1800" b="1"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zh-CN" altLang="en-GB" sz="1800" b="1" i="0">
                          <a:latin typeface="SimSun" pitchFamily="2" charset="-122"/>
                          <a:ea typeface="SimSun" pitchFamily="2" charset="-122"/>
                          <a:cs typeface="SimSun" pitchFamily="2" charset="-122"/>
                          <a:sym typeface="PT Sans Narrow" panose="020B0706020203020204"/>
                        </a:rPr>
                        <a:t>链接</a:t>
                      </a:r>
                      <a:endParaRPr lang="zh-CN" altLang="en-GB" sz="1800" b="1" i="0">
                        <a:latin typeface="SimSun" pitchFamily="2" charset="-122"/>
                        <a:ea typeface="SimSun" pitchFamily="2" charset="-122"/>
                        <a:cs typeface="SimSun" pitchFamily="2" charset="-122"/>
                        <a:sym typeface="PT Sans Narrow" panose="020B0706020203020204"/>
                      </a:endParaRPr>
                    </a:p>
                  </a:txBody>
                  <a:tcPr marL="91450" marR="91450" marT="45725" marB="45725"/>
                </a:tc>
              </a:tr>
              <a:tr h="280035">
                <a:tc>
                  <a:txBody>
                    <a:bodyPr/>
                    <a:lstStyle/>
                    <a:p>
                      <a:pPr marL="0" marR="0" lvl="0" indent="0" algn="l" rtl="0">
                        <a:spcBef>
                          <a:spcPts val="0"/>
                        </a:spcBef>
                        <a:spcAft>
                          <a:spcPts val="0"/>
                        </a:spcAft>
                        <a:buNone/>
                      </a:pPr>
                      <a:r>
                        <a:rPr lang="zh-CN" altLang="en-GB" sz="1200" i="0">
                          <a:latin typeface="SimSun" pitchFamily="2" charset="-122"/>
                          <a:ea typeface="SimSun" pitchFamily="2" charset="-122"/>
                          <a:cs typeface="SimSun" pitchFamily="2" charset="-122"/>
                          <a:sym typeface="PT Sans Narrow" panose="020B0706020203020204"/>
                        </a:rPr>
                        <a:t>网站</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
                        </a:rPr>
                        <a:t>http://scratch.mit.edu</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lnSpc>
                          <a:spcPct val="100000"/>
                        </a:lnSpc>
                        <a:spcBef>
                          <a:spcPts val="0"/>
                        </a:spcBef>
                        <a:spcAft>
                          <a:spcPts val="0"/>
                        </a:spcAft>
                        <a:buClr>
                          <a:schemeClr val="dk1"/>
                        </a:buClr>
                        <a:buSzPts val="1200"/>
                        <a:buFont typeface="Carme"/>
                        <a:buNone/>
                      </a:pPr>
                      <a:r>
                        <a:rPr lang="zh-CN" altLang="en-GB" sz="1200" i="0">
                          <a:latin typeface="SimSun" pitchFamily="2" charset="-122"/>
                          <a:ea typeface="SimSun" pitchFamily="2" charset="-122"/>
                          <a:cs typeface="SimSun" pitchFamily="2" charset="-122"/>
                          <a:sym typeface="PT Sans Narrow" panose="020B0706020203020204"/>
                        </a:rPr>
                        <a:t>网站</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a:latin typeface="SimSun" pitchFamily="2" charset="-122"/>
                          <a:ea typeface="SimSun" pitchFamily="2" charset="-122"/>
                          <a:cs typeface="SimSun" pitchFamily="2" charset="-122"/>
                          <a:sym typeface="PT Sans Narrow" panose="020B0706020203020204"/>
                        </a:rPr>
                        <a:t>ScratchEd </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3"/>
                        </a:rPr>
                        <a:t>http://scratched.gse.harvard.edu</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i="0">
                          <a:latin typeface="SimSun" pitchFamily="2" charset="-122"/>
                          <a:ea typeface="SimSun" pitchFamily="2" charset="-122"/>
                          <a:cs typeface="SimSun" pitchFamily="2" charset="-122"/>
                          <a:sym typeface="PT Sans Narrow" panose="020B0706020203020204"/>
                        </a:rPr>
                        <a:t>在线资源</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离线版</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4"/>
                        </a:rPr>
                        <a:t>http://scratch.mit.edu/scratch2download</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卡片</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u="sng">
                          <a:solidFill>
                            <a:schemeClr val="hlink"/>
                          </a:solidFill>
                          <a:latin typeface="SimSun" pitchFamily="2" charset="-122"/>
                          <a:ea typeface="SimSun" pitchFamily="2" charset="-122"/>
                          <a:cs typeface="SimSun" pitchFamily="2" charset="-122"/>
                          <a:sym typeface="PT Sans Narrow" panose="020B0706020203020204"/>
                          <a:hlinkClick r:id="rId5"/>
                        </a:rPr>
                        <a:t>http://scratch.mit.edu/info/cards</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社区公约</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6"/>
                        </a:rPr>
                        <a:t>http://scratch.mit.edu/community_guidelines</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改编常见问题</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u="sng">
                          <a:solidFill>
                            <a:schemeClr val="hlink"/>
                          </a:solidFill>
                          <a:latin typeface="SimSun" pitchFamily="2" charset="-122"/>
                          <a:ea typeface="SimSun" pitchFamily="2" charset="-122"/>
                          <a:cs typeface="SimSun" pitchFamily="2" charset="-122"/>
                          <a:sym typeface="PT Sans Narrow" panose="020B0706020203020204"/>
                          <a:hlinkClick r:id="rId7"/>
                        </a:rPr>
                        <a:t>https://scratch.mit.edu/info/faq#remix</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百科</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8"/>
                        </a:rPr>
                        <a:t>http://wiki.scratch.mit.edu</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论坛</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9"/>
                        </a:rPr>
                        <a:t>http://scratch.mit.edu/discuss</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常见问题</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u="sng">
                          <a:solidFill>
                            <a:schemeClr val="hlink"/>
                          </a:solidFill>
                          <a:latin typeface="SimSun" pitchFamily="2" charset="-122"/>
                          <a:ea typeface="SimSun" pitchFamily="2" charset="-122"/>
                          <a:cs typeface="SimSun" pitchFamily="2" charset="-122"/>
                          <a:sym typeface="PT Sans Narrow" panose="020B0706020203020204"/>
                          <a:hlinkClick r:id="rId10"/>
                        </a:rPr>
                        <a:t>http://scratch.mit.edu/info/faq</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LEGO WeDo </a:t>
                      </a:r>
                      <a:r>
                        <a:rPr lang="zh-CN" altLang="en-GB" sz="1200" i="0">
                          <a:latin typeface="SimSun" pitchFamily="2" charset="-122"/>
                          <a:ea typeface="SimSun" pitchFamily="2" charset="-122"/>
                          <a:cs typeface="SimSun" pitchFamily="2" charset="-122"/>
                          <a:sym typeface="PT Sans Narrow" panose="020B0706020203020204"/>
                        </a:rPr>
                        <a:t>建筑套装</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1"/>
                        </a:rPr>
                        <a:t>http://bit.ly/LEGOWeDo</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MaKey MaKey</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2"/>
                        </a:rPr>
                        <a:t>http://makeymakey.com</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PicoBoard</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3"/>
                        </a:rPr>
                        <a:t>https://www.sparkfun.com/products/10311</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altLang="en-GB" sz="1200">
                          <a:latin typeface="SimSun" pitchFamily="2" charset="-122"/>
                          <a:ea typeface="SimSun" pitchFamily="2" charset="-122"/>
                          <a:cs typeface="SimSun" pitchFamily="2" charset="-122"/>
                          <a:sym typeface="PT Sans Narrow" panose="020B0706020203020204"/>
                        </a:rPr>
                        <a:t>在线资源</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设计工作室列表</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4"/>
                        </a:rPr>
                        <a:t>http://scratch.mit.edu/users/ScratchDesignStudio</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i="0">
                          <a:latin typeface="SimSun" pitchFamily="2" charset="-122"/>
                          <a:ea typeface="SimSun" pitchFamily="2" charset="-122"/>
                          <a:cs typeface="SimSun" pitchFamily="2" charset="-122"/>
                          <a:sym typeface="PT Sans Narrow" panose="020B0706020203020204"/>
                        </a:rPr>
                        <a:t>视频</a:t>
                      </a:r>
                      <a:endParaRPr lang="zh-CN"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概览视频</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5"/>
                        </a:rPr>
                        <a:t>http://vimeo.com/65583694</a:t>
                      </a:r>
                      <a:br>
                        <a:rPr lang="en-GB" sz="1200" i="0">
                          <a:latin typeface="SimSun" pitchFamily="2" charset="-122"/>
                          <a:ea typeface="SimSun" pitchFamily="2" charset="-122"/>
                          <a:cs typeface="SimSun" pitchFamily="2" charset="-122"/>
                          <a:sym typeface="PT Sans Narrow" panose="020B0706020203020204"/>
                        </a:rPr>
                      </a:b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6"/>
                        </a:rPr>
                        <a:t>http://youtu.be/-SjuiawRMU4</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None/>
                      </a:pPr>
                      <a:r>
                        <a:rPr lang="zh-CN" altLang="en-GB" sz="1200" i="0">
                          <a:latin typeface="SimSun" pitchFamily="2" charset="-122"/>
                          <a:ea typeface="SimSun" pitchFamily="2" charset="-122"/>
                          <a:cs typeface="SimSun" pitchFamily="2" charset="-122"/>
                          <a:sym typeface="PT Sans Narrow" panose="020B0706020203020204"/>
                        </a:rPr>
                        <a:t>第 </a:t>
                      </a:r>
                      <a:r>
                        <a:rPr lang="en-US" altLang="zh-CN" sz="1200" i="0">
                          <a:latin typeface="SimSun" pitchFamily="2" charset="-122"/>
                          <a:ea typeface="SimSun" pitchFamily="2" charset="-122"/>
                          <a:cs typeface="SimSun" pitchFamily="2" charset="-122"/>
                          <a:sym typeface="PT Sans Narrow" panose="020B0706020203020204"/>
                        </a:rPr>
                        <a:t>1 </a:t>
                      </a:r>
                      <a:r>
                        <a:rPr lang="zh-CN" altLang="en-US" sz="1200" i="0">
                          <a:latin typeface="SimSun" pitchFamily="2" charset="-122"/>
                          <a:ea typeface="SimSun" pitchFamily="2" charset="-122"/>
                          <a:cs typeface="SimSun" pitchFamily="2" charset="-122"/>
                          <a:sym typeface="PT Sans Narrow" panose="020B0706020203020204"/>
                        </a:rPr>
                        <a:t>单元 编程跳舞视频</a:t>
                      </a:r>
                      <a:endParaRPr lang="zh-CN" altLang="en-US"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7"/>
                        </a:rPr>
                        <a:t>http://vimeo.com/28612347</a:t>
                      </a:r>
                      <a:br>
                        <a:rPr lang="en-GB" sz="1200" i="0">
                          <a:latin typeface="SimSun" pitchFamily="2" charset="-122"/>
                          <a:ea typeface="SimSun" pitchFamily="2" charset="-122"/>
                          <a:cs typeface="SimSun" pitchFamily="2" charset="-122"/>
                          <a:sym typeface="PT Sans Narrow" panose="020B0706020203020204"/>
                        </a:rPr>
                      </a:b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8"/>
                        </a:rPr>
                        <a:t>http://vimeo.com/28612585</a:t>
                      </a:r>
                      <a:br>
                        <a:rPr lang="en-GB" sz="1200" i="0">
                          <a:latin typeface="SimSun" pitchFamily="2" charset="-122"/>
                          <a:ea typeface="SimSun" pitchFamily="2" charset="-122"/>
                          <a:cs typeface="SimSun" pitchFamily="2" charset="-122"/>
                          <a:sym typeface="PT Sans Narrow" panose="020B0706020203020204"/>
                        </a:rPr>
                      </a:b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19"/>
                        </a:rPr>
                        <a:t>http://vimeo.com/28612800</a:t>
                      </a:r>
                      <a:br>
                        <a:rPr lang="en-GB" sz="1200" i="0">
                          <a:latin typeface="SimSun" pitchFamily="2" charset="-122"/>
                          <a:ea typeface="SimSun" pitchFamily="2" charset="-122"/>
                          <a:cs typeface="SimSun" pitchFamily="2" charset="-122"/>
                          <a:sym typeface="PT Sans Narrow" panose="020B0706020203020204"/>
                        </a:rPr>
                      </a:b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0"/>
                        </a:rPr>
                        <a:t>http://vimeo.com/28612970</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zh-CN" altLang="en-GB" sz="1200" i="0">
                          <a:latin typeface="SimSun" pitchFamily="2" charset="-122"/>
                          <a:ea typeface="SimSun" pitchFamily="2" charset="-122"/>
                          <a:cs typeface="SimSun" pitchFamily="2" charset="-122"/>
                          <a:sym typeface="PT Sans Narrow" panose="020B0706020203020204"/>
                        </a:rPr>
                        <a:t>背包视频教程</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1"/>
                        </a:rPr>
                        <a:t>http://bit.ly/scratchbackpack</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zh-CN" altLang="en-GB" sz="1200" i="0">
                          <a:latin typeface="SimSun" pitchFamily="2" charset="-122"/>
                          <a:ea typeface="SimSun" pitchFamily="2" charset="-122"/>
                          <a:cs typeface="SimSun" pitchFamily="2" charset="-122"/>
                          <a:sym typeface="PT Sans Narrow" panose="020B0706020203020204"/>
                        </a:rPr>
                        <a:t>自制积木视频教程</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2"/>
                        </a:rPr>
                        <a:t>http://bit.ly/makeablock</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zh-CN" altLang="en-GB" sz="1200" i="0">
                          <a:latin typeface="SimSun" pitchFamily="2" charset="-122"/>
                          <a:ea typeface="SimSun" pitchFamily="2" charset="-122"/>
                          <a:cs typeface="SimSun" pitchFamily="2" charset="-122"/>
                          <a:sym typeface="PT Sans Narrow" panose="020B0706020203020204"/>
                        </a:rPr>
                        <a:t>变量视频教程</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rme"/>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3"/>
                        </a:rPr>
                        <a:t>http://bit.ly/scratchvariables</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zh-CN" altLang="en-GB" sz="1200" i="0">
                          <a:latin typeface="SimSun" pitchFamily="2" charset="-122"/>
                          <a:ea typeface="SimSun" pitchFamily="2" charset="-122"/>
                          <a:cs typeface="SimSun" pitchFamily="2" charset="-122"/>
                          <a:sym typeface="PT Sans Narrow" panose="020B0706020203020204"/>
                        </a:rPr>
                        <a:t>《如何连接 </a:t>
                      </a:r>
                      <a:r>
                        <a:rPr lang="en-US" altLang="zh-CN" sz="1200" i="0">
                          <a:latin typeface="SimSun" pitchFamily="2" charset="-122"/>
                          <a:ea typeface="SimSun" pitchFamily="2" charset="-122"/>
                          <a:cs typeface="SimSun" pitchFamily="2" charset="-122"/>
                          <a:sym typeface="PT Sans Narrow" panose="020B0706020203020204"/>
                        </a:rPr>
                        <a:t>Scratch </a:t>
                      </a:r>
                      <a:r>
                        <a:rPr lang="zh-CN" altLang="en-US" sz="1200" i="0">
                          <a:latin typeface="SimSun" pitchFamily="2" charset="-122"/>
                          <a:ea typeface="SimSun" pitchFamily="2" charset="-122"/>
                          <a:cs typeface="SimSun" pitchFamily="2" charset="-122"/>
                          <a:sym typeface="PT Sans Narrow" panose="020B0706020203020204"/>
                        </a:rPr>
                        <a:t>和其他技术》</a:t>
                      </a:r>
                      <a:endParaRPr lang="zh-CN" altLang="en-US" sz="1200" i="0">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Clr>
                          <a:schemeClr val="dk1"/>
                        </a:buClr>
                        <a:buSzPts val="1200"/>
                        <a:buFont typeface="Noto Sans Symbols"/>
                        <a:buNone/>
                      </a:pPr>
                      <a:r>
                        <a:rPr lang="zh-CN" altLang="en-US" sz="1200" i="0">
                          <a:latin typeface="SimSun" pitchFamily="2" charset="-122"/>
                          <a:ea typeface="SimSun" pitchFamily="2" charset="-122"/>
                          <a:cs typeface="SimSun" pitchFamily="2" charset="-122"/>
                          <a:sym typeface="PT Sans Narrow" panose="020B0706020203020204"/>
                        </a:rPr>
                        <a:t>视频列表</a:t>
                      </a:r>
                      <a:endParaRPr>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4"/>
                        </a:rPr>
                        <a:t>http://bit.ly/hardwareandextensions</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r h="281300">
                <a:tc>
                  <a:txBody>
                    <a:bodyPr/>
                    <a:lstStyle/>
                    <a:p>
                      <a:pPr marL="0" marR="0" lvl="0" indent="0" algn="l" rtl="0">
                        <a:spcBef>
                          <a:spcPts val="0"/>
                        </a:spcBef>
                        <a:spcAft>
                          <a:spcPts val="0"/>
                        </a:spcAft>
                        <a:buNone/>
                      </a:pPr>
                      <a:r>
                        <a:rPr lang="zh-CN" sz="1200">
                          <a:latin typeface="SimSun" pitchFamily="2" charset="-122"/>
                          <a:ea typeface="SimSun" pitchFamily="2" charset="-122"/>
                          <a:cs typeface="SimSun" pitchFamily="2" charset="-122"/>
                          <a:sym typeface="PT Sans Narrow" panose="020B0706020203020204"/>
                        </a:rPr>
                        <a:t>视频</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spcBef>
                          <a:spcPts val="0"/>
                        </a:spcBef>
                        <a:spcAft>
                          <a:spcPts val="0"/>
                        </a:spcAft>
                        <a:buClr>
                          <a:schemeClr val="dk1"/>
                        </a:buClr>
                        <a:buSzPts val="1200"/>
                        <a:buFont typeface="Noto Sans Symbols"/>
                        <a:buNone/>
                      </a:pPr>
                      <a:r>
                        <a:rPr lang="en-GB" sz="1200" i="0">
                          <a:latin typeface="SimSun" pitchFamily="2" charset="-122"/>
                          <a:ea typeface="SimSun" pitchFamily="2" charset="-122"/>
                          <a:cs typeface="SimSun" pitchFamily="2" charset="-122"/>
                          <a:sym typeface="PT Sans Narrow" panose="020B0706020203020204"/>
                        </a:rPr>
                        <a:t>Scratch </a:t>
                      </a:r>
                      <a:r>
                        <a:rPr lang="zh-CN" altLang="en-GB" sz="1200" i="0">
                          <a:latin typeface="SimSun" pitchFamily="2" charset="-122"/>
                          <a:ea typeface="SimSun" pitchFamily="2" charset="-122"/>
                          <a:cs typeface="SimSun" pitchFamily="2" charset="-122"/>
                          <a:sym typeface="PT Sans Narrow" panose="020B0706020203020204"/>
                        </a:rPr>
                        <a:t>连锁反应视频</a:t>
                      </a:r>
                      <a:endParaRPr lang="zh-CN" altLang="en-GB" sz="1200" i="0">
                        <a:latin typeface="SimSun" pitchFamily="2" charset="-122"/>
                        <a:ea typeface="SimSun" pitchFamily="2" charset="-122"/>
                        <a:cs typeface="SimSun" pitchFamily="2" charset="-122"/>
                        <a:sym typeface="PT Sans Narrow" panose="020B0706020203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Noto Sans Symbols"/>
                        <a:buNone/>
                      </a:pPr>
                      <a:r>
                        <a:rPr lang="en-GB" sz="1200" i="0" u="sng">
                          <a:solidFill>
                            <a:schemeClr val="hlink"/>
                          </a:solidFill>
                          <a:latin typeface="SimSun" pitchFamily="2" charset="-122"/>
                          <a:ea typeface="SimSun" pitchFamily="2" charset="-122"/>
                          <a:cs typeface="SimSun" pitchFamily="2" charset="-122"/>
                          <a:sym typeface="PT Sans Narrow" panose="020B0706020203020204"/>
                          <a:hlinkClick r:id="rId25"/>
                        </a:rPr>
                        <a:t>http://bit.ly/ScratchChainReaction</a:t>
                      </a:r>
                      <a:endParaRPr sz="1200" i="0">
                        <a:latin typeface="SimSun" pitchFamily="2" charset="-122"/>
                        <a:ea typeface="SimSun" pitchFamily="2" charset="-122"/>
                        <a:cs typeface="SimSun" pitchFamily="2" charset="-122"/>
                        <a:sym typeface="PT Sans Narrow" panose="020B0706020203020204"/>
                      </a:endParaRPr>
                    </a:p>
                  </a:txBody>
                  <a:tcPr marL="91450" marR="91450" marT="45725" marB="45725"/>
                </a:tc>
              </a:tr>
            </a:tbl>
          </a:graphicData>
        </a:graphic>
      </p:graphicFrame>
      <p:sp>
        <p:nvSpPr>
          <p:cNvPr id="231" name="Google Shape;231;p41"/>
          <p:cNvSpPr/>
          <p:nvPr/>
        </p:nvSpPr>
        <p:spPr>
          <a:xfrm>
            <a:off x="486732" y="1448147"/>
            <a:ext cx="6925800" cy="307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zh-CN" altLang="en-GB" sz="1400">
                <a:solidFill>
                  <a:schemeClr val="dk1"/>
                </a:solidFill>
                <a:latin typeface="SimSun" pitchFamily="2" charset="-122"/>
                <a:ea typeface="SimSun" pitchFamily="2" charset="-122"/>
                <a:cs typeface="SimSun" pitchFamily="2" charset="-122"/>
                <a:sym typeface="PT Sans Narrow" panose="020B0706020203020204"/>
              </a:rPr>
              <a:t>有用的</a:t>
            </a:r>
            <a:r>
              <a:rPr lang="en-GB" sz="1400">
                <a:solidFill>
                  <a:schemeClr val="dk1"/>
                </a:solidFill>
                <a:latin typeface="SimSun" pitchFamily="2" charset="-122"/>
                <a:ea typeface="SimSun" pitchFamily="2" charset="-122"/>
                <a:cs typeface="SimSun" pitchFamily="2" charset="-122"/>
                <a:sym typeface="PT Sans Narrow" panose="020B0706020203020204"/>
              </a:rPr>
              <a:t>创意</a:t>
            </a:r>
            <a:r>
              <a:rPr lang="zh-CN" altLang="en-GB" sz="1400">
                <a:solidFill>
                  <a:schemeClr val="dk1"/>
                </a:solidFill>
                <a:latin typeface="SimSun" pitchFamily="2" charset="-122"/>
                <a:ea typeface="SimSun" pitchFamily="2" charset="-122"/>
                <a:cs typeface="SimSun" pitchFamily="2" charset="-122"/>
                <a:sym typeface="PT Sans Narrow" panose="020B0706020203020204"/>
              </a:rPr>
              <a:t>计算</a:t>
            </a:r>
            <a:r>
              <a:rPr lang="en-GB" sz="1400">
                <a:solidFill>
                  <a:schemeClr val="dk1"/>
                </a:solidFill>
                <a:latin typeface="SimSun" pitchFamily="2" charset="-122"/>
                <a:ea typeface="SimSun" pitchFamily="2" charset="-122"/>
                <a:cs typeface="SimSun" pitchFamily="2" charset="-122"/>
                <a:sym typeface="PT Sans Narrow" panose="020B0706020203020204"/>
              </a:rPr>
              <a:t>资源</a:t>
            </a:r>
            <a:r>
              <a:rPr lang="zh-CN" altLang="en-GB" sz="1400">
                <a:solidFill>
                  <a:schemeClr val="dk1"/>
                </a:solidFill>
                <a:latin typeface="SimSun" pitchFamily="2" charset="-122"/>
                <a:ea typeface="SimSun" pitchFamily="2" charset="-122"/>
                <a:cs typeface="SimSun" pitchFamily="2" charset="-122"/>
                <a:sym typeface="PT Sans Narrow" panose="020B0706020203020204"/>
              </a:rPr>
              <a:t>链接</a:t>
            </a:r>
            <a:r>
              <a:rPr lang="en-GB" sz="1400">
                <a:solidFill>
                  <a:schemeClr val="dk1"/>
                </a:solidFill>
                <a:latin typeface="SimSun" pitchFamily="2" charset="-122"/>
                <a:ea typeface="SimSun" pitchFamily="2" charset="-122"/>
                <a:cs typeface="SimSun" pitchFamily="2" charset="-122"/>
                <a:sym typeface="PT Sans Narrow" panose="020B0706020203020204"/>
              </a:rPr>
              <a:t>：</a:t>
            </a:r>
            <a:endParaRPr lang="en-GB" sz="1400">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pic>
        <p:nvPicPr>
          <p:cNvPr id="236" name="Google Shape;236;p42"/>
          <p:cNvPicPr preferRelativeResize="0"/>
          <p:nvPr/>
        </p:nvPicPr>
        <p:blipFill rotWithShape="1">
          <a:blip r:embed="rId1"/>
          <a:srcRect/>
          <a:stretch>
            <a:fillRect/>
          </a:stretch>
        </p:blipFill>
        <p:spPr>
          <a:xfrm>
            <a:off x="3266536" y="9005526"/>
            <a:ext cx="1114202" cy="392997"/>
          </a:xfrm>
          <a:prstGeom prst="rect">
            <a:avLst/>
          </a:prstGeom>
          <a:noFill/>
          <a:ln>
            <a:noFill/>
          </a:ln>
        </p:spPr>
      </p:pic>
      <p:sp>
        <p:nvSpPr>
          <p:cNvPr id="237" name="Google Shape;237;p42"/>
          <p:cNvSpPr/>
          <p:nvPr/>
        </p:nvSpPr>
        <p:spPr>
          <a:xfrm>
            <a:off x="457199" y="8551177"/>
            <a:ext cx="6736200" cy="276900"/>
          </a:xfrm>
          <a:prstGeom prst="rect">
            <a:avLst/>
          </a:prstGeom>
          <a:noFill/>
          <a:ln>
            <a:noFill/>
          </a:ln>
        </p:spPr>
        <p:txBody>
          <a:bodyPr spcFirstLastPara="1" wrap="square" lIns="91425" tIns="45700" rIns="91425" bIns="45700" anchor="t" anchorCtr="0">
            <a:noAutofit/>
          </a:bodyPr>
          <a:lstStyle/>
          <a:p>
            <a:pPr algn="ctr">
              <a:defRPr sz="1200">
                <a:latin typeface="PT Sans Narrow" panose="020B0706020203020204"/>
                <a:ea typeface="PT Sans Narrow" panose="020B0706020203020204"/>
                <a:cs typeface="PT Sans Narrow" panose="020B0706020203020204"/>
                <a:sym typeface="PT Sans Narrow" panose="020B0706020203020204"/>
              </a:defRPr>
            </a:pPr>
            <a:r>
              <a:rPr>
                <a:latin typeface="SimSun" pitchFamily="2" charset="-122"/>
                <a:ea typeface="SimSun" pitchFamily="2" charset="-122"/>
                <a:cs typeface="SimSun" pitchFamily="2" charset="-122"/>
                <a:sym typeface="+mn-ea"/>
              </a:rPr>
              <a:t>由哈佛大学教育研究生院 ScratchEd 团队开发</a:t>
            </a:r>
            <a:r>
              <a:rPr lang="zh-CN">
                <a:latin typeface="SimSun" pitchFamily="2" charset="-122"/>
                <a:ea typeface="SimSun" pitchFamily="2" charset="-122"/>
                <a:cs typeface="SimSun" pitchFamily="2" charset="-122"/>
                <a:sym typeface="+mn-ea"/>
              </a:rPr>
              <a:t>，</a:t>
            </a:r>
            <a:r>
              <a:rPr>
                <a:latin typeface="SimSun" pitchFamily="2" charset="-122"/>
                <a:ea typeface="SimSun" pitchFamily="2" charset="-122"/>
                <a:cs typeface="SimSun" pitchFamily="2" charset="-122"/>
                <a:sym typeface="+mn-ea"/>
              </a:rPr>
              <a:t> </a:t>
            </a:r>
            <a:endParaRPr>
              <a:latin typeface="SimSun" pitchFamily="2" charset="-122"/>
              <a:ea typeface="SimSun" pitchFamily="2" charset="-122"/>
              <a:cs typeface="SimSun" pitchFamily="2" charset="-122"/>
            </a:endParaRPr>
          </a:p>
          <a:p>
            <a:pPr algn="ctr">
              <a:defRPr sz="1200">
                <a:latin typeface="PT Sans Narrow" panose="020B0706020203020204"/>
                <a:ea typeface="PT Sans Narrow" panose="020B0706020203020204"/>
                <a:cs typeface="PT Sans Narrow" panose="020B0706020203020204"/>
                <a:sym typeface="PT Sans Narrow" panose="020B0706020203020204"/>
              </a:defRPr>
            </a:pPr>
            <a:r>
              <a:rPr>
                <a:latin typeface="SimSun" pitchFamily="2" charset="-122"/>
                <a:ea typeface="SimSun" pitchFamily="2" charset="-122"/>
                <a:cs typeface="SimSun" pitchFamily="2" charset="-122"/>
                <a:sym typeface="+mn-ea"/>
              </a:rPr>
              <a:t>并在知识共享许可</a:t>
            </a:r>
            <a:r>
              <a:rPr lang="zh-CN">
                <a:latin typeface="SimSun" pitchFamily="2" charset="-122"/>
                <a:ea typeface="SimSun" pitchFamily="2" charset="-122"/>
                <a:cs typeface="SimSun" pitchFamily="2" charset="-122"/>
                <a:sym typeface="+mn-ea"/>
              </a:rPr>
              <a:t>协议</a:t>
            </a:r>
            <a:r>
              <a:rPr>
                <a:latin typeface="SimSun" pitchFamily="2" charset="-122"/>
                <a:ea typeface="SimSun" pitchFamily="2" charset="-122"/>
                <a:cs typeface="SimSun" pitchFamily="2" charset="-122"/>
                <a:sym typeface="+mn-ea"/>
              </a:rPr>
              <a:t>下发布。</a:t>
            </a:r>
            <a:endParaRPr>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7"/>
          <p:cNvSpPr txBox="1"/>
          <p:nvPr/>
        </p:nvSpPr>
        <p:spPr>
          <a:xfrm>
            <a:off x="457199" y="464006"/>
            <a:ext cx="68922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GB" sz="4800" b="1">
                <a:solidFill>
                  <a:schemeClr val="dk1"/>
                </a:solidFill>
                <a:latin typeface="SimSun" pitchFamily="2" charset="-122"/>
                <a:ea typeface="SimSun" pitchFamily="2" charset="-122"/>
                <a:cs typeface="SimSun" pitchFamily="2" charset="-122"/>
                <a:sym typeface="PT Sans Narrow" panose="020B0706020203020204"/>
              </a:rPr>
              <a:t>词汇表</a:t>
            </a:r>
            <a:endParaRPr lang="zh-CN" altLang="en-GB" sz="4800" b="1">
              <a:solidFill>
                <a:schemeClr val="dk1"/>
              </a:solidFill>
              <a:latin typeface="SimSun" pitchFamily="2" charset="-122"/>
              <a:ea typeface="SimSun" pitchFamily="2" charset="-122"/>
              <a:cs typeface="SimSun" pitchFamily="2" charset="-122"/>
              <a:sym typeface="PT Sans Narrow" panose="020B0706020203020204"/>
            </a:endParaRPr>
          </a:p>
        </p:txBody>
      </p:sp>
      <p:sp>
        <p:nvSpPr>
          <p:cNvPr id="141" name="Google Shape;141;p27"/>
          <p:cNvSpPr txBox="1"/>
          <p:nvPr/>
        </p:nvSpPr>
        <p:spPr>
          <a:xfrm>
            <a:off x="576767" y="2310581"/>
            <a:ext cx="6654300" cy="7263600"/>
          </a:xfrm>
          <a:prstGeom prst="rect">
            <a:avLst/>
          </a:prstGeom>
          <a:noFill/>
          <a:ln>
            <a:noFill/>
          </a:ln>
        </p:spPr>
        <p:txBody>
          <a:bodyPr spcFirstLastPara="1" wrap="square" lIns="0" tIns="0" rIns="0" bIns="0" anchor="t" anchorCtr="0">
            <a:noAutofit/>
          </a:bodyPr>
          <a:lstStyle/>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抽象和模块化：</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a:t>
            </a:r>
            <a:r>
              <a:rPr lang="zh-CN" altLang="en-GB" sz="1200">
                <a:solidFill>
                  <a:schemeClr val="dk1"/>
                </a:solidFill>
                <a:latin typeface="SimSun" pitchFamily="2" charset="-122"/>
                <a:ea typeface="SimSun" pitchFamily="2" charset="-122"/>
                <a:cs typeface="SimSun" pitchFamily="2" charset="-122"/>
                <a:sym typeface="PT Sans Narrow" panose="020B0706020203020204"/>
              </a:rPr>
              <a:t>实践</a:t>
            </a:r>
            <a:r>
              <a:rPr lang="en-GB" sz="1200">
                <a:solidFill>
                  <a:schemeClr val="dk1"/>
                </a:solidFill>
                <a:latin typeface="SimSun" pitchFamily="2" charset="-122"/>
                <a:ea typeface="SimSun" pitchFamily="2" charset="-122"/>
                <a:cs typeface="SimSun" pitchFamily="2" charset="-122"/>
                <a:sym typeface="PT Sans Narrow" panose="020B0706020203020204"/>
              </a:rPr>
              <a:t>，用于探索事物整体和部分之间的联系。</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动画：</a:t>
            </a:r>
            <a:r>
              <a:rPr lang="en-GB" sz="1200">
                <a:solidFill>
                  <a:schemeClr val="dk1"/>
                </a:solidFill>
                <a:latin typeface="SimSun" pitchFamily="2" charset="-122"/>
                <a:ea typeface="SimSun" pitchFamily="2" charset="-122"/>
                <a:cs typeface="SimSun" pitchFamily="2" charset="-122"/>
                <a:sym typeface="PT Sans Narrow" panose="020B0706020203020204"/>
              </a:rPr>
              <a:t>有细微差异的静止图像按顺序快速播放所造成的连续动作的视觉错觉。</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电玩节：</a:t>
            </a:r>
            <a:r>
              <a:rPr lang="en-GB" sz="1200">
                <a:solidFill>
                  <a:schemeClr val="dk1"/>
                </a:solidFill>
                <a:latin typeface="SimSun" pitchFamily="2" charset="-122"/>
                <a:ea typeface="SimSun" pitchFamily="2" charset="-122"/>
                <a:cs typeface="SimSun" pitchFamily="2" charset="-122"/>
                <a:sym typeface="PT Sans Narrow" panose="020B0706020203020204"/>
              </a:rPr>
              <a:t>一种分享学生作品的策略，也是一种团体活动。学生将他们完成的项目设置为演示模式，</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然后四处参观并且试玩其他人的作品。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背景：</a:t>
            </a:r>
            <a:r>
              <a:rPr lang="en-GB" sz="1200">
                <a:solidFill>
                  <a:schemeClr val="dk1"/>
                </a:solidFill>
                <a:latin typeface="SimSun" pitchFamily="2" charset="-122"/>
                <a:ea typeface="SimSun" pitchFamily="2" charset="-122"/>
                <a:cs typeface="SimSun" pitchFamily="2" charset="-122"/>
                <a:sym typeface="PT Sans Narrow" panose="020B0706020203020204"/>
              </a:rPr>
              <a:t>舞台众多可能的帧，或者后景的其中之一。</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zh-CN" altLang="en-GB" sz="1200" b="1">
                <a:solidFill>
                  <a:schemeClr val="dk1"/>
                </a:solidFill>
                <a:latin typeface="SimSun" pitchFamily="2" charset="-122"/>
                <a:ea typeface="SimSun" pitchFamily="2" charset="-122"/>
                <a:cs typeface="SimSun" pitchFamily="2" charset="-122"/>
                <a:sym typeface="PT Sans Narrow" panose="020B0706020203020204"/>
              </a:rPr>
              <a:t>背</a:t>
            </a:r>
            <a:r>
              <a:rPr lang="en-GB" sz="1200" b="1">
                <a:solidFill>
                  <a:schemeClr val="dk1"/>
                </a:solidFill>
                <a:latin typeface="SimSun" pitchFamily="2" charset="-122"/>
                <a:ea typeface="SimSun" pitchFamily="2" charset="-122"/>
                <a:cs typeface="SimSun" pitchFamily="2" charset="-122"/>
                <a:sym typeface="PT Sans Narrow" panose="020B0706020203020204"/>
              </a:rPr>
              <a:t>包：</a:t>
            </a:r>
            <a:r>
              <a:rPr lang="en-GB" sz="1200">
                <a:solidFill>
                  <a:schemeClr val="dk1"/>
                </a:solidFill>
                <a:latin typeface="SimSun" pitchFamily="2" charset="-122"/>
                <a:ea typeface="SimSun" pitchFamily="2" charset="-122"/>
                <a:cs typeface="SimSun" pitchFamily="2" charset="-122"/>
                <a:sym typeface="PT Sans Narrow" panose="020B0706020203020204"/>
              </a:rPr>
              <a:t>Scratch 的一种功能，可以用来在不同项目之间便利地转移媒体和/或代码。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位图：</a:t>
            </a:r>
            <a:r>
              <a:rPr lang="en-GB" sz="1200">
                <a:solidFill>
                  <a:schemeClr val="dk1"/>
                </a:solidFill>
                <a:latin typeface="SimSun" pitchFamily="2" charset="-122"/>
                <a:ea typeface="SimSun" pitchFamily="2" charset="-122"/>
                <a:cs typeface="SimSun" pitchFamily="2" charset="-122"/>
                <a:sym typeface="PT Sans Narrow" panose="020B0706020203020204"/>
              </a:rPr>
              <a:t>一种由离散色彩值（也被成为“像素”）组成的二维阵列（网格）所定义的图像。与矢量图相对。</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广播：</a:t>
            </a:r>
            <a:r>
              <a:rPr lang="en-GB" sz="1200">
                <a:solidFill>
                  <a:schemeClr val="dk1"/>
                </a:solidFill>
                <a:latin typeface="SimSun" pitchFamily="2" charset="-122"/>
                <a:ea typeface="SimSun" pitchFamily="2" charset="-122"/>
                <a:cs typeface="SimSun" pitchFamily="2" charset="-122"/>
                <a:sym typeface="PT Sans Narrow" panose="020B0706020203020204"/>
              </a:rPr>
              <a:t>可以发送给 Scratch 程序内所有地方的消息，用来激活接收到信息的代码。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克隆：</a:t>
            </a:r>
            <a:r>
              <a:rPr lang="en-GB" sz="1200">
                <a:solidFill>
                  <a:schemeClr val="dk1"/>
                </a:solidFill>
                <a:latin typeface="SimSun" pitchFamily="2" charset="-122"/>
                <a:ea typeface="SimSun" pitchFamily="2" charset="-122"/>
                <a:cs typeface="SimSun" pitchFamily="2" charset="-122"/>
                <a:sym typeface="PT Sans Narrow" panose="020B0706020203020204"/>
              </a:rPr>
              <a:t>Scratch 的一种功能，可以在项目运行的时候让角色制作自己的分身。</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计算概念：</a:t>
            </a:r>
            <a:r>
              <a:rPr lang="en-GB" sz="1200">
                <a:solidFill>
                  <a:schemeClr val="dk1"/>
                </a:solidFill>
                <a:latin typeface="SimSun" pitchFamily="2" charset="-122"/>
                <a:ea typeface="SimSun" pitchFamily="2" charset="-122"/>
                <a:cs typeface="SimSun" pitchFamily="2" charset="-122"/>
                <a:sym typeface="PT Sans Narrow" panose="020B0706020203020204"/>
              </a:rPr>
              <a:t>创作者在编程时所运用的概念，例如序列、循环、条件、事件、并行、运算和数据。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计算视角：</a:t>
            </a:r>
            <a:r>
              <a:rPr lang="en-GB" sz="1200">
                <a:solidFill>
                  <a:schemeClr val="dk1"/>
                </a:solidFill>
                <a:latin typeface="SimSun" pitchFamily="2" charset="-122"/>
                <a:ea typeface="SimSun" pitchFamily="2" charset="-122"/>
                <a:cs typeface="SimSun" pitchFamily="2" charset="-122"/>
                <a:sym typeface="PT Sans Narrow" panose="020B0706020203020204"/>
              </a:rPr>
              <a:t>创作者通过编程对现实世界所形成的更广阔的视角，比如自我表达、与他人接触、以及对科技在世界中扮演的角色提出疑问。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计算实践：</a:t>
            </a:r>
            <a:r>
              <a:rPr lang="en-GB" sz="1200">
                <a:solidFill>
                  <a:schemeClr val="dk1"/>
                </a:solidFill>
                <a:latin typeface="SimSun" pitchFamily="2" charset="-122"/>
                <a:ea typeface="SimSun" pitchFamily="2" charset="-122"/>
                <a:cs typeface="SimSun" pitchFamily="2" charset="-122"/>
                <a:sym typeface="PT Sans Narrow" panose="020B0706020203020204"/>
              </a:rPr>
              <a:t>程序员在其工作中表现出的独特思维习惯，比如：试验和迭代、测试和调试、改编和重</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用、抽象和模块化。</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条件：</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一种程序设计概念，用来根据情况做出决定（比如，当前的变量值）。</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控制：</a:t>
            </a:r>
            <a:r>
              <a:rPr lang="en-GB" sz="1200">
                <a:solidFill>
                  <a:schemeClr val="dk1"/>
                </a:solidFill>
                <a:latin typeface="SimSun" pitchFamily="2" charset="-122"/>
                <a:ea typeface="SimSun" pitchFamily="2" charset="-122"/>
                <a:cs typeface="SimSun" pitchFamily="2" charset="-122"/>
                <a:sym typeface="PT Sans Narrow" panose="020B0706020203020204"/>
              </a:rPr>
              <a:t>Scratch 十大积木类别中的一种，积木颜色是金黄色，可用来控制代码。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造型：</a:t>
            </a:r>
            <a:r>
              <a:rPr lang="en-GB" sz="1200">
                <a:solidFill>
                  <a:schemeClr val="dk1"/>
                </a:solidFill>
                <a:latin typeface="SimSun" pitchFamily="2" charset="-122"/>
                <a:ea typeface="SimSun" pitchFamily="2" charset="-122"/>
                <a:cs typeface="SimSun" pitchFamily="2" charset="-122"/>
                <a:sym typeface="PT Sans Narrow" panose="020B0706020203020204"/>
              </a:rPr>
              <a:t>角色众多可能的帧或外观的其中之一。角色可以将其外观改变成它的任意一种造型。</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点评</a:t>
            </a:r>
            <a:r>
              <a:rPr lang="zh-CN" altLang="en-GB" sz="1200" b="1">
                <a:solidFill>
                  <a:schemeClr val="dk1"/>
                </a:solidFill>
                <a:latin typeface="SimSun" pitchFamily="2" charset="-122"/>
                <a:ea typeface="SimSun" pitchFamily="2" charset="-122"/>
                <a:cs typeface="SimSun" pitchFamily="2" charset="-122"/>
                <a:sym typeface="PT Sans Narrow" panose="020B0706020203020204"/>
              </a:rPr>
              <a:t>小</a:t>
            </a:r>
            <a:r>
              <a:rPr lang="en-GB" sz="1200" b="1">
                <a:solidFill>
                  <a:schemeClr val="dk1"/>
                </a:solidFill>
                <a:latin typeface="SimSun" pitchFamily="2" charset="-122"/>
                <a:ea typeface="SimSun" pitchFamily="2" charset="-122"/>
                <a:cs typeface="SimSun" pitchFamily="2" charset="-122"/>
                <a:sym typeface="PT Sans Narrow" panose="020B0706020203020204"/>
              </a:rPr>
              <a:t>组：</a:t>
            </a:r>
            <a:r>
              <a:rPr lang="en-GB" sz="1200">
                <a:solidFill>
                  <a:schemeClr val="dk1"/>
                </a:solidFill>
                <a:latin typeface="SimSun" pitchFamily="2" charset="-122"/>
                <a:ea typeface="SimSun" pitchFamily="2" charset="-122"/>
                <a:cs typeface="SimSun" pitchFamily="2" charset="-122"/>
                <a:sym typeface="PT Sans Narrow" panose="020B0706020203020204"/>
              </a:rPr>
              <a:t>一个由创作者组成的小团体，他们彼此分享创意并且测试正在进行的项目，并从中获得</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反馈建议来协助更进一步的项目开发。</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数据：</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一种程序设计概念，用来储存、读取以及更新数值。</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设计演示：</a:t>
            </a:r>
            <a:r>
              <a:rPr lang="en-GB" sz="1200">
                <a:solidFill>
                  <a:schemeClr val="dk1"/>
                </a:solidFill>
                <a:latin typeface="SimSun" pitchFamily="2" charset="-122"/>
                <a:ea typeface="SimSun" pitchFamily="2" charset="-122"/>
                <a:cs typeface="SimSun" pitchFamily="2" charset="-122"/>
                <a:sym typeface="PT Sans Narrow" panose="020B0706020203020204"/>
              </a:rPr>
              <a:t>一种鼓励学生在全班发表自己作品的活动，并且展示他们如何在项目中使用特定的积木、</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技能或者设计策略。</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设计冲刺：</a:t>
            </a:r>
            <a:r>
              <a:rPr lang="en-GB" sz="1200">
                <a:solidFill>
                  <a:schemeClr val="dk1"/>
                </a:solidFill>
                <a:latin typeface="SimSun" pitchFamily="2" charset="-122"/>
                <a:ea typeface="SimSun" pitchFamily="2" charset="-122"/>
                <a:cs typeface="SimSun" pitchFamily="2" charset="-122"/>
                <a:sym typeface="PT Sans Narrow" panose="020B0706020203020204"/>
              </a:rPr>
              <a:t>在特定时间内，全神贯注地开发项目。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事件：</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一种程序设计概念，意思是引发另一件事情发生的事情。</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试验和迭代：</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a:t>
            </a:r>
            <a:r>
              <a:rPr lang="zh-CN" altLang="en-GB" sz="1200">
                <a:solidFill>
                  <a:schemeClr val="dk1"/>
                </a:solidFill>
                <a:latin typeface="SimSun" pitchFamily="2" charset="-122"/>
                <a:ea typeface="SimSun" pitchFamily="2" charset="-122"/>
                <a:cs typeface="SimSun" pitchFamily="2" charset="-122"/>
                <a:sym typeface="PT Sans Narrow" panose="020B0706020203020204"/>
              </a:rPr>
              <a:t>实践</a:t>
            </a:r>
            <a:r>
              <a:rPr lang="en-GB" sz="1200">
                <a:solidFill>
                  <a:schemeClr val="dk1"/>
                </a:solidFill>
                <a:latin typeface="SimSun" pitchFamily="2" charset="-122"/>
                <a:ea typeface="SimSun" pitchFamily="2" charset="-122"/>
                <a:cs typeface="SimSun" pitchFamily="2" charset="-122"/>
                <a:sym typeface="PT Sans Narrow" panose="020B0706020203020204"/>
              </a:rPr>
              <a:t>，先编写一小段代码，然后测试是否成功，然后再编写其他代码。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反馈分享会：</a:t>
            </a:r>
            <a:r>
              <a:rPr lang="en-GB" sz="1200">
                <a:solidFill>
                  <a:schemeClr val="dk1"/>
                </a:solidFill>
                <a:latin typeface="SimSun" pitchFamily="2" charset="-122"/>
                <a:ea typeface="SimSun" pitchFamily="2" charset="-122"/>
                <a:cs typeface="SimSun" pitchFamily="2" charset="-122"/>
                <a:sym typeface="PT Sans Narrow" panose="020B0706020203020204"/>
              </a:rPr>
              <a:t>分享活动的一种。先让一半的学生坐在原位并打开自己的项目。另一半学生则四处参</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观并且探索项目程序、提出问题、提出建议反馈。结束之后，两边互换角色按照之前的步骤再进行一次。</a:t>
            </a:r>
            <a:endParaRPr lang="en-GB" sz="1200">
              <a:solidFill>
                <a:schemeClr val="dk1"/>
              </a:solidFill>
              <a:latin typeface="SimSun" pitchFamily="2" charset="-122"/>
              <a:ea typeface="SimSun" pitchFamily="2" charset="-122"/>
              <a:cs typeface="SimSun" pitchFamily="2" charset="-122"/>
              <a:sym typeface="PT Sans Narrow" panose="020B0706020203020204"/>
            </a:endParaRPr>
          </a:p>
        </p:txBody>
      </p:sp>
      <p:sp>
        <p:nvSpPr>
          <p:cNvPr id="142" name="Google Shape;142;p27"/>
          <p:cNvSpPr/>
          <p:nvPr/>
        </p:nvSpPr>
        <p:spPr>
          <a:xfrm>
            <a:off x="487045" y="1401445"/>
            <a:ext cx="6786880" cy="953770"/>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None/>
            </a:pPr>
            <a:r>
              <a:rPr lang="en-GB" sz="1400">
                <a:solidFill>
                  <a:schemeClr val="dk1"/>
                </a:solidFill>
                <a:latin typeface="SimSun" pitchFamily="2" charset="-122"/>
                <a:ea typeface="SimSun" pitchFamily="2" charset="-122"/>
                <a:cs typeface="SimSun" pitchFamily="2" charset="-122"/>
                <a:sym typeface="PT Sans Narrow" panose="020B0706020203020204"/>
              </a:rPr>
              <a:t>课程手册中的关键词、概念以及实践活动的解释：</a:t>
            </a:r>
            <a:endParaRPr lang="en-GB" sz="14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just" rtl="0">
              <a:lnSpc>
                <a:spcPct val="120000"/>
              </a:lnSpc>
              <a:spcBef>
                <a:spcPts val="0"/>
              </a:spcBef>
              <a:spcAft>
                <a:spcPts val="0"/>
              </a:spcAft>
              <a:buNone/>
            </a:pPr>
            <a:r>
              <a:rPr lang="en-GB" sz="1400">
                <a:solidFill>
                  <a:schemeClr val="dk1"/>
                </a:solidFill>
                <a:latin typeface="SimSun" pitchFamily="2" charset="-122"/>
                <a:ea typeface="SimSun" pitchFamily="2" charset="-122"/>
                <a:cs typeface="SimSun" pitchFamily="2" charset="-122"/>
                <a:sym typeface="PT Sans Narrow" panose="020B0706020203020204"/>
              </a:rPr>
              <a:t>可访问 Scratch 帮助页面 </a:t>
            </a:r>
            <a:r>
              <a:rPr lang="en-GB" sz="1400">
                <a:solidFill>
                  <a:schemeClr val="dk1"/>
                </a:solidFill>
                <a:latin typeface="SimSun" pitchFamily="2" charset="-122"/>
                <a:ea typeface="SimSun" pitchFamily="2" charset="-122"/>
                <a:cs typeface="SimSun" pitchFamily="2" charset="-122"/>
                <a:sym typeface="PT Sans Narrow" panose="020B0706020203020204"/>
                <a:hlinkClick r:id="rId1"/>
              </a:rPr>
              <a:t>http://scratch.mit.edu/help</a:t>
            </a:r>
            <a:r>
              <a:rPr lang="en-GB" sz="1400">
                <a:solidFill>
                  <a:schemeClr val="dk1"/>
                </a:solidFill>
                <a:latin typeface="SimSun" pitchFamily="2" charset="-122"/>
                <a:ea typeface="SimSun" pitchFamily="2" charset="-122"/>
                <a:cs typeface="SimSun" pitchFamily="2" charset="-122"/>
                <a:sym typeface="PT Sans Narrow" panose="020B0706020203020204"/>
              </a:rPr>
              <a:t> 或者社区创建的 Scratch 维基百科 </a:t>
            </a:r>
            <a:r>
              <a:rPr lang="en-GB" sz="1400">
                <a:solidFill>
                  <a:schemeClr val="dk1"/>
                </a:solidFill>
                <a:latin typeface="SimSun" pitchFamily="2" charset="-122"/>
                <a:ea typeface="SimSun" pitchFamily="2" charset="-122"/>
                <a:cs typeface="SimSun" pitchFamily="2" charset="-122"/>
                <a:sym typeface="PT Sans Narrow" panose="020B0706020203020204"/>
                <a:hlinkClick r:id="rId2"/>
              </a:rPr>
              <a:t>http://wiki.scratch.mit.edu</a:t>
            </a:r>
            <a:r>
              <a:rPr lang="en-GB" sz="1400">
                <a:solidFill>
                  <a:schemeClr val="dk1"/>
                </a:solidFill>
                <a:latin typeface="SimSun" pitchFamily="2" charset="-122"/>
                <a:ea typeface="SimSun" pitchFamily="2" charset="-122"/>
                <a:cs typeface="SimSun" pitchFamily="2" charset="-122"/>
                <a:sym typeface="PT Sans Narrow" panose="020B0706020203020204"/>
              </a:rPr>
              <a:t> 来获取更多 Scratch 专有名词解释。</a:t>
            </a:r>
            <a:endParaRPr lang="en-GB" sz="1400">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8"/>
          <p:cNvSpPr txBox="1"/>
          <p:nvPr/>
        </p:nvSpPr>
        <p:spPr>
          <a:xfrm>
            <a:off x="576767" y="649748"/>
            <a:ext cx="6654300" cy="9233400"/>
          </a:xfrm>
          <a:prstGeom prst="rect">
            <a:avLst/>
          </a:prstGeom>
          <a:noFill/>
          <a:ln>
            <a:noFill/>
          </a:ln>
        </p:spPr>
        <p:txBody>
          <a:bodyPr spcFirstLastPara="1" wrap="square" lIns="0" tIns="0" rIns="0" bIns="0" anchor="t" anchorCtr="0">
            <a:noAutofit/>
          </a:bodyPr>
          <a:lstStyle/>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成果分享会：</a:t>
            </a:r>
            <a:r>
              <a:rPr lang="en-GB" sz="1200">
                <a:solidFill>
                  <a:schemeClr val="dk1"/>
                </a:solidFill>
                <a:latin typeface="SimSun" pitchFamily="2" charset="-122"/>
                <a:ea typeface="SimSun" pitchFamily="2" charset="-122"/>
                <a:cs typeface="SimSun" pitchFamily="2" charset="-122"/>
                <a:sym typeface="PT Sans Narrow" panose="020B0706020203020204"/>
              </a:rPr>
              <a:t>分享活动的一种。让学生先把自己的项目设置成演示模式，然后四处参观并且探索别</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人的项目程序。</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硬件和扩展：</a:t>
            </a:r>
            <a:r>
              <a:rPr lang="en-GB" sz="1200">
                <a:solidFill>
                  <a:schemeClr val="dk1"/>
                </a:solidFill>
                <a:latin typeface="SimSun" pitchFamily="2" charset="-122"/>
                <a:ea typeface="SimSun" pitchFamily="2" charset="-122"/>
                <a:cs typeface="SimSun" pitchFamily="2" charset="-122"/>
                <a:sym typeface="PT Sans Narrow" panose="020B0706020203020204"/>
              </a:rPr>
              <a:t>可以将 Scratch 中的数字世界和现实世界连接起来的辅助材料。硬件扩展的例子包含：</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乐高 WeDo、PicoBoard 以及 MaKey MaKey。</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交互式拼贴画：</a:t>
            </a:r>
            <a:r>
              <a:rPr lang="en-GB" sz="1200">
                <a:solidFill>
                  <a:schemeClr val="dk1"/>
                </a:solidFill>
                <a:latin typeface="SimSun" pitchFamily="2" charset="-122"/>
                <a:ea typeface="SimSun" pitchFamily="2" charset="-122"/>
                <a:cs typeface="SimSun" pitchFamily="2" charset="-122"/>
                <a:sym typeface="PT Sans Narrow" panose="020B0706020203020204"/>
              </a:rPr>
              <a:t>整合了多种可点击角色的 Scratch 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外观：</a:t>
            </a:r>
            <a:r>
              <a:rPr lang="en-GB" sz="1200">
                <a:solidFill>
                  <a:schemeClr val="dk1"/>
                </a:solidFill>
                <a:latin typeface="SimSun" pitchFamily="2" charset="-122"/>
                <a:ea typeface="SimSun" pitchFamily="2" charset="-122"/>
                <a:cs typeface="SimSun" pitchFamily="2" charset="-122"/>
                <a:sym typeface="PT Sans Narrow" panose="020B0706020203020204"/>
              </a:rPr>
              <a:t>Scratch 十大积木类别中的一种。积木颜色是紫色，可用来控制角色的样貌。</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循环：</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一种程序设计概念，用来多次执行同一段代码。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自制积木：</a:t>
            </a:r>
            <a:r>
              <a:rPr lang="en-GB" sz="1200">
                <a:solidFill>
                  <a:schemeClr val="dk1"/>
                </a:solidFill>
                <a:latin typeface="SimSun" pitchFamily="2" charset="-122"/>
                <a:ea typeface="SimSun" pitchFamily="2" charset="-122"/>
                <a:cs typeface="SimSun" pitchFamily="2" charset="-122"/>
                <a:sym typeface="PT Sans Narrow" panose="020B0706020203020204"/>
              </a:rPr>
              <a:t>Scratch 的一种功能，可以让学生创造并且定义他们自己的积木或程序。</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运动：</a:t>
            </a:r>
            <a:r>
              <a:rPr lang="en-GB" sz="1200">
                <a:solidFill>
                  <a:schemeClr val="dk1"/>
                </a:solidFill>
                <a:latin typeface="SimSun" pitchFamily="2" charset="-122"/>
                <a:ea typeface="SimSun" pitchFamily="2" charset="-122"/>
                <a:cs typeface="SimSun" pitchFamily="2" charset="-122"/>
                <a:sym typeface="PT Sans Narrow" panose="020B0706020203020204"/>
              </a:rPr>
              <a:t>Scratch 十大积木类别中的一种。积木颜色是蓝色，可以用来控制角色的移动。</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运算：</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一种程序设计概念，用来帮助数学运算和逻辑表达。</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绘图编辑器：</a:t>
            </a:r>
            <a:r>
              <a:rPr lang="en-GB" sz="1200">
                <a:solidFill>
                  <a:schemeClr val="dk1"/>
                </a:solidFill>
                <a:latin typeface="SimSun" pitchFamily="2" charset="-122"/>
                <a:ea typeface="SimSun" pitchFamily="2" charset="-122"/>
                <a:cs typeface="SimSun" pitchFamily="2" charset="-122"/>
                <a:sym typeface="PT Sans Narrow" panose="020B0706020203020204"/>
              </a:rPr>
              <a:t>Scratch 自带的图像编辑器。很多 Scratch 用户用它来制作自己专属的角色、造型和背景。</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结对编程：</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一种程序设计方法，开发人员两人一组协同制作一个项目。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并行：</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一种程序设计概念，意思是在同一时间让多个事件发生。</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故事接龙：</a:t>
            </a:r>
            <a:r>
              <a:rPr lang="en-GB" sz="1200">
                <a:solidFill>
                  <a:schemeClr val="dk1"/>
                </a:solidFill>
                <a:latin typeface="SimSun" pitchFamily="2" charset="-122"/>
                <a:ea typeface="SimSun" pitchFamily="2" charset="-122"/>
                <a:cs typeface="SimSun" pitchFamily="2" charset="-122"/>
                <a:sym typeface="PT Sans Narrow" panose="020B0706020203020204"/>
              </a:rPr>
              <a:t>由一个两人小组带头制作一个 Scratch 项目，然后将其交付给另两个小组继续延伸创作和重新构思。</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同伴评议：</a:t>
            </a:r>
            <a:r>
              <a:rPr lang="en-GB" sz="1200">
                <a:solidFill>
                  <a:schemeClr val="dk1"/>
                </a:solidFill>
                <a:latin typeface="SimSun" pitchFamily="2" charset="-122"/>
                <a:ea typeface="SimSun" pitchFamily="2" charset="-122"/>
                <a:cs typeface="SimSun" pitchFamily="2" charset="-122"/>
                <a:sym typeface="PT Sans Narrow" panose="020B0706020203020204"/>
              </a:rPr>
              <a:t>一种分享活动。学生们轮流询问彼此关于回顾反思、自我评估以及自主研究的过程。</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游说：</a:t>
            </a:r>
            <a:r>
              <a:rPr lang="en-GB" sz="1200">
                <a:solidFill>
                  <a:schemeClr val="dk1"/>
                </a:solidFill>
                <a:latin typeface="SimSun" pitchFamily="2" charset="-122"/>
                <a:ea typeface="SimSun" pitchFamily="2" charset="-122"/>
                <a:cs typeface="SimSun" pitchFamily="2" charset="-122"/>
                <a:sym typeface="PT Sans Narrow" panose="020B0706020203020204"/>
              </a:rPr>
              <a:t>一种让学生可以发表项目构思的活动，用来招募团队中的其他成员，或者让学生展示自己的</a:t>
            </a:r>
            <a:br>
              <a:rPr lang="en-GB" sz="1200">
                <a:solidFill>
                  <a:schemeClr val="dk1"/>
                </a:solidFill>
                <a:latin typeface="SimSun" pitchFamily="2" charset="-122"/>
                <a:ea typeface="SimSun" pitchFamily="2" charset="-122"/>
                <a:cs typeface="SimSun" pitchFamily="2" charset="-122"/>
                <a:sym typeface="PT Sans Narrow" panose="020B0706020203020204"/>
              </a:rPr>
            </a:br>
            <a:r>
              <a:rPr lang="en-GB" sz="1200">
                <a:solidFill>
                  <a:schemeClr val="dk1"/>
                </a:solidFill>
                <a:latin typeface="SimSun" pitchFamily="2" charset="-122"/>
                <a:ea typeface="SimSun" pitchFamily="2" charset="-122"/>
                <a:cs typeface="SimSun" pitchFamily="2" charset="-122"/>
                <a:sym typeface="PT Sans Narrow" panose="020B0706020203020204"/>
              </a:rPr>
              <a:t>兴趣、技能和才能从而让其他团队来招募自己。</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演示模式：</a:t>
            </a:r>
            <a:r>
              <a:rPr lang="en-GB" sz="1200">
                <a:solidFill>
                  <a:schemeClr val="dk1"/>
                </a:solidFill>
                <a:latin typeface="SimSun" pitchFamily="2" charset="-122"/>
                <a:ea typeface="SimSun" pitchFamily="2" charset="-122"/>
                <a:cs typeface="SimSun" pitchFamily="2" charset="-122"/>
                <a:sym typeface="PT Sans Narrow" panose="020B0706020203020204"/>
              </a:rPr>
              <a:t>Scratch 的一种展示模式，可以放大项目画面供观看。可点击 Scratch 作品右上方的按钮来启动。这个模式也被称为全屏模式或者放大屏幕模式。</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个人简介页面：</a:t>
            </a:r>
            <a:r>
              <a:rPr lang="en-GB" sz="1200">
                <a:solidFill>
                  <a:schemeClr val="dk1"/>
                </a:solidFill>
                <a:latin typeface="SimSun" pitchFamily="2" charset="-122"/>
                <a:ea typeface="SimSun" pitchFamily="2" charset="-122"/>
                <a:cs typeface="SimSun" pitchFamily="2" charset="-122"/>
                <a:sym typeface="PT Sans Narrow" panose="020B0706020203020204"/>
              </a:rPr>
              <a:t>Scratch 线上社区中的一个页面，用来显示 Scratch 用户的相关信息，比如他们自己创作的项目或者收藏的项目。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项目程序编辑器：</a:t>
            </a:r>
            <a:r>
              <a:rPr lang="en-GB" sz="1200">
                <a:solidFill>
                  <a:schemeClr val="dk1"/>
                </a:solidFill>
                <a:latin typeface="SimSun" pitchFamily="2" charset="-122"/>
                <a:ea typeface="SimSun" pitchFamily="2" charset="-122"/>
                <a:cs typeface="SimSun" pitchFamily="2" charset="-122"/>
                <a:sym typeface="PT Sans Narrow" panose="020B0706020203020204"/>
              </a:rPr>
              <a:t>Scratch 线上社区中的一个功能，可以对项目程序进行修改。这个编辑器包含了：脚本区（编写代码的地方）、角色区（调整角色的地方）和舞台区（角色定位的地方，以及可以设置背景的地方）。</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红、黄、绿：</a:t>
            </a:r>
            <a:r>
              <a:rPr lang="en-GB" sz="1200">
                <a:solidFill>
                  <a:schemeClr val="dk1"/>
                </a:solidFill>
                <a:latin typeface="SimSun" pitchFamily="2" charset="-122"/>
                <a:ea typeface="SimSun" pitchFamily="2" charset="-122"/>
                <a:cs typeface="SimSun" pitchFamily="2" charset="-122"/>
                <a:sym typeface="PT Sans Narrow" panose="020B0706020203020204"/>
              </a:rPr>
              <a:t>一种反思和分享的活动。在活动中每个人判断项目程序哪些方面做得不好或仍需要改进（红色）、令人难以理解或者有争议（黄色）、做得很好（绿色）。</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改编：</a:t>
            </a:r>
            <a:r>
              <a:rPr lang="en-GB" sz="1200">
                <a:solidFill>
                  <a:schemeClr val="dk1"/>
                </a:solidFill>
                <a:latin typeface="SimSun" pitchFamily="2" charset="-122"/>
                <a:ea typeface="SimSun" pitchFamily="2" charset="-122"/>
                <a:cs typeface="SimSun" pitchFamily="2" charset="-122"/>
                <a:sym typeface="PT Sans Narrow" panose="020B0706020203020204"/>
              </a:rPr>
              <a:t>从某个原始作品（或另一个改编作品）所衍生出来的创作。改编作品通常会添加新的内容和风格元素，同时也会在一定程度上保留原作中的元素。</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重用和改编：</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一种程序设计实践，意思是在现有项目或想法的基础上创作新的作品。</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Scratch 项目分享会：</a:t>
            </a:r>
            <a:r>
              <a:rPr lang="en-GB" sz="1200">
                <a:solidFill>
                  <a:schemeClr val="dk1"/>
                </a:solidFill>
                <a:latin typeface="SimSun" pitchFamily="2" charset="-122"/>
                <a:ea typeface="SimSun" pitchFamily="2" charset="-122"/>
                <a:cs typeface="SimSun" pitchFamily="2" charset="-122"/>
                <a:sym typeface="PT Sans Narrow" panose="020B0706020203020204"/>
              </a:rPr>
              <a:t>一种分享活动，让学生们聚在一起观察彼此的 Scratch 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脚本：</a:t>
            </a:r>
            <a:r>
              <a:rPr lang="en-GB" sz="1200">
                <a:solidFill>
                  <a:schemeClr val="dk1"/>
                </a:solidFill>
                <a:latin typeface="SimSun" pitchFamily="2" charset="-122"/>
                <a:ea typeface="SimSun" pitchFamily="2" charset="-122"/>
                <a:cs typeface="SimSun" pitchFamily="2" charset="-122"/>
                <a:sym typeface="PT Sans Narrow" panose="020B0706020203020204"/>
              </a:rPr>
              <a:t>一个或多个 Scratch 积木拼接到一起所形成的一个序列。脚本由一个能对输入作出反应的事件积木开始（例如，点击鼠标、广播）。当触发的时候，其他连接到事件积木的积木会依次执行下去。</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侦测：</a:t>
            </a:r>
            <a:r>
              <a:rPr lang="en-GB" sz="1200">
                <a:solidFill>
                  <a:schemeClr val="dk1"/>
                </a:solidFill>
                <a:latin typeface="SimSun" pitchFamily="2" charset="-122"/>
                <a:ea typeface="SimSun" pitchFamily="2" charset="-122"/>
                <a:cs typeface="SimSun" pitchFamily="2" charset="-122"/>
                <a:sym typeface="PT Sans Narrow" panose="020B0706020203020204"/>
              </a:rPr>
              <a:t>Scratch 十大积木类别中的一种，积木颜色是浅蓝色，用来检测不同形式的输入（如鼠标指针坐标）或程序的状态（如角色的坐标）。</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序列：</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一种程序设计概念，用来确定完成某一任务的步骤。</a:t>
            </a:r>
            <a:endParaRPr lang="en-GB" sz="1200">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9"/>
          <p:cNvSpPr txBox="1"/>
          <p:nvPr/>
        </p:nvSpPr>
        <p:spPr>
          <a:xfrm>
            <a:off x="576767" y="649748"/>
            <a:ext cx="6654300" cy="3908700"/>
          </a:xfrm>
          <a:prstGeom prst="rect">
            <a:avLst/>
          </a:prstGeom>
          <a:noFill/>
          <a:ln>
            <a:noFill/>
          </a:ln>
        </p:spPr>
        <p:txBody>
          <a:bodyPr spcFirstLastPara="1" wrap="square" lIns="0" tIns="0" rIns="0" bIns="0" anchor="t" anchorCtr="0">
            <a:noAutofit/>
          </a:bodyPr>
          <a:lstStyle/>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成果展示：</a:t>
            </a:r>
            <a:r>
              <a:rPr lang="en-GB" sz="1200">
                <a:solidFill>
                  <a:schemeClr val="dk1"/>
                </a:solidFill>
                <a:latin typeface="SimSun" pitchFamily="2" charset="-122"/>
                <a:ea typeface="SimSun" pitchFamily="2" charset="-122"/>
                <a:cs typeface="SimSun" pitchFamily="2" charset="-122"/>
                <a:sym typeface="PT Sans Narrow" panose="020B0706020203020204"/>
              </a:rPr>
              <a:t>一种分享的方式，学生向他人展示自己的最终项目成果，并且反思回顾整体的设计过程以及程序设计创作的经验。</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声音：</a:t>
            </a:r>
            <a:r>
              <a:rPr lang="en-GB" sz="1200">
                <a:solidFill>
                  <a:schemeClr val="dk1"/>
                </a:solidFill>
                <a:latin typeface="SimSun" pitchFamily="2" charset="-122"/>
                <a:ea typeface="SimSun" pitchFamily="2" charset="-122"/>
                <a:cs typeface="SimSun" pitchFamily="2" charset="-122"/>
                <a:sym typeface="PT Sans Narrow" panose="020B0706020203020204"/>
              </a:rPr>
              <a:t>能够在 Scratch 项目中播放的音频文件，可以从 Scratch 中自带的音效库获取，或者自己录制新的声音。通过 Scratch 的声音积木来播放音效，并且可以控制音效的音量、节奏等等。</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角色：</a:t>
            </a:r>
            <a:r>
              <a:rPr lang="en-GB" sz="1200">
                <a:solidFill>
                  <a:schemeClr val="dk1"/>
                </a:solidFill>
                <a:latin typeface="SimSun" pitchFamily="2" charset="-122"/>
                <a:ea typeface="SimSun" pitchFamily="2" charset="-122"/>
                <a:cs typeface="SimSun" pitchFamily="2" charset="-122"/>
                <a:sym typeface="PT Sans Narrow" panose="020B0706020203020204"/>
              </a:rPr>
              <a:t>在 Scratch 项目中的舞台上表演动作的媒体对象。</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舞台：</a:t>
            </a:r>
            <a:r>
              <a:rPr lang="en-GB" sz="1200">
                <a:solidFill>
                  <a:schemeClr val="dk1"/>
                </a:solidFill>
                <a:latin typeface="SimSun" pitchFamily="2" charset="-122"/>
                <a:ea typeface="SimSun" pitchFamily="2" charset="-122"/>
                <a:cs typeface="SimSun" pitchFamily="2" charset="-122"/>
                <a:sym typeface="PT Sans Narrow" panose="020B0706020203020204"/>
              </a:rPr>
              <a:t>Scratch 项目的背景。舞台可以编写脚本、设置背景（造型）以及音效，与角色类似。</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工作室：</a:t>
            </a:r>
            <a:r>
              <a:rPr lang="en-GB" sz="1200">
                <a:solidFill>
                  <a:schemeClr val="dk1"/>
                </a:solidFill>
                <a:latin typeface="SimSun" pitchFamily="2" charset="-122"/>
                <a:ea typeface="SimSun" pitchFamily="2" charset="-122"/>
                <a:cs typeface="SimSun" pitchFamily="2" charset="-122"/>
                <a:sym typeface="PT Sans Narrow" panose="020B0706020203020204"/>
              </a:rPr>
              <a:t>由 Scratch 用户在线上社区创建的作品展示空间，用来突出展示由一个或多个用户创作的项目。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测试和调试：</a:t>
            </a:r>
            <a:r>
              <a:rPr lang="en-GB" sz="1200">
                <a:solidFill>
                  <a:schemeClr val="dk1"/>
                </a:solidFill>
                <a:latin typeface="SimSun" pitchFamily="2" charset="-122"/>
                <a:ea typeface="SimSun" pitchFamily="2" charset="-122"/>
                <a:cs typeface="SimSun" pitchFamily="2" charset="-122"/>
                <a:sym typeface="PT Sans Narrow" panose="020B0706020203020204"/>
              </a:rPr>
              <a:t>一种程序设计实践，意思是确保程序可以正常运行，并且在出现问题的时候能够找出并解决。</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戏剧隐喻：</a:t>
            </a:r>
            <a:r>
              <a:rPr lang="en-GB" sz="1200">
                <a:solidFill>
                  <a:schemeClr val="dk1"/>
                </a:solidFill>
                <a:latin typeface="SimSun" pitchFamily="2" charset="-122"/>
                <a:ea typeface="SimSun" pitchFamily="2" charset="-122"/>
                <a:cs typeface="SimSun" pitchFamily="2" charset="-122"/>
                <a:sym typeface="PT Sans Narrow" panose="020B0706020203020204"/>
              </a:rPr>
              <a:t>一种描述 Scratch 设计理念的比喻。意思是 Scratch 的设计理念与戏剧类似，都包含了演员（角色）、造型、背景、脚本以及一个舞台。</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提示窗口：</a:t>
            </a:r>
            <a:r>
              <a:rPr lang="en-GB" sz="1200">
                <a:solidFill>
                  <a:schemeClr val="dk1"/>
                </a:solidFill>
                <a:latin typeface="SimSun" pitchFamily="2" charset="-122"/>
                <a:ea typeface="SimSun" pitchFamily="2" charset="-122"/>
                <a:cs typeface="SimSun" pitchFamily="2" charset="-122"/>
                <a:sym typeface="PT Sans Narrow" panose="020B0706020203020204"/>
              </a:rPr>
              <a:t>提示窗口直接内置在项目编辑器中，是一种在 Scratch 中寻求帮助的方式（Scratch 3 已经不存在）。</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非焦点小组：</a:t>
            </a:r>
            <a:r>
              <a:rPr lang="en-GB" sz="1200">
                <a:solidFill>
                  <a:schemeClr val="dk1"/>
                </a:solidFill>
                <a:latin typeface="SimSun" pitchFamily="2" charset="-122"/>
                <a:ea typeface="SimSun" pitchFamily="2" charset="-122"/>
                <a:cs typeface="SimSun" pitchFamily="2" charset="-122"/>
                <a:sym typeface="PT Sans Narrow" panose="020B0706020203020204"/>
              </a:rPr>
              <a:t>一种活动，让学生向一个具有多种背景的群体介绍自己正在进行的项目，并且从中获得反馈建议。</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变量和列表：</a:t>
            </a:r>
            <a:r>
              <a:rPr lang="en-GB" sz="1200">
                <a:solidFill>
                  <a:schemeClr val="dk1"/>
                </a:solidFill>
                <a:latin typeface="SimSun" pitchFamily="2" charset="-122"/>
                <a:ea typeface="SimSun" pitchFamily="2" charset="-122"/>
                <a:cs typeface="SimSun" pitchFamily="2" charset="-122"/>
                <a:sym typeface="PT Sans Narrow" panose="020B0706020203020204"/>
              </a:rPr>
              <a:t>一个或一组记录在 Scratch 内存中的可变值。变量一次只能储存一个值，而列表可以储存多个值。</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矢量图：</a:t>
            </a:r>
            <a:r>
              <a:rPr lang="en-GB" sz="1200">
                <a:solidFill>
                  <a:schemeClr val="dk1"/>
                </a:solidFill>
                <a:latin typeface="SimSun" pitchFamily="2" charset="-122"/>
                <a:ea typeface="SimSun" pitchFamily="2" charset="-122"/>
                <a:cs typeface="SimSun" pitchFamily="2" charset="-122"/>
                <a:sym typeface="PT Sans Narrow" panose="020B0706020203020204"/>
              </a:rPr>
              <a:t>一种由一组几何图形（例如，圆形、三角形）和颜色所定义的图像。与位图相对。</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225425" lvl="0" indent="-225425" algn="l" rtl="0">
              <a:lnSpc>
                <a:spcPct val="130000"/>
              </a:lnSpc>
              <a:spcBef>
                <a:spcPts val="60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视频侦测：</a:t>
            </a:r>
            <a:r>
              <a:rPr lang="en-GB" sz="1200">
                <a:solidFill>
                  <a:schemeClr val="dk1"/>
                </a:solidFill>
                <a:latin typeface="SimSun" pitchFamily="2" charset="-122"/>
                <a:ea typeface="SimSun" pitchFamily="2" charset="-122"/>
                <a:cs typeface="SimSun" pitchFamily="2" charset="-122"/>
                <a:sym typeface="PT Sans Narrow" panose="020B0706020203020204"/>
              </a:rPr>
              <a:t>Scratch 的一种功能，它可以根据摄像头所拍摄的画面，来进行动作侦测或者在舞台上呈现视频。</a:t>
            </a:r>
            <a:endParaRPr lang="en-GB" sz="1200">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31"/>
          <p:cNvSpPr txBox="1"/>
          <p:nvPr/>
        </p:nvSpPr>
        <p:spPr>
          <a:xfrm>
            <a:off x="457198" y="464006"/>
            <a:ext cx="68922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GB" sz="4800" b="1">
                <a:solidFill>
                  <a:schemeClr val="dk1"/>
                </a:solidFill>
                <a:latin typeface="SimSun" pitchFamily="2" charset="-122"/>
                <a:ea typeface="SimSun" pitchFamily="2" charset="-122"/>
                <a:cs typeface="SimSun" pitchFamily="2" charset="-122"/>
                <a:sym typeface="PT Sans Narrow" panose="020B0706020203020204"/>
              </a:rPr>
              <a:t>课程标准</a:t>
            </a:r>
            <a:endParaRPr lang="zh-CN" altLang="en-GB" sz="4800" b="1">
              <a:solidFill>
                <a:schemeClr val="dk1"/>
              </a:solidFill>
              <a:latin typeface="SimSun" pitchFamily="2" charset="-122"/>
              <a:ea typeface="SimSun" pitchFamily="2" charset="-122"/>
              <a:cs typeface="SimSun" pitchFamily="2" charset="-122"/>
              <a:sym typeface="PT Sans Narrow" panose="020B0706020203020204"/>
            </a:endParaRPr>
          </a:p>
        </p:txBody>
      </p:sp>
      <p:sp>
        <p:nvSpPr>
          <p:cNvPr id="162" name="Google Shape;162;p31"/>
          <p:cNvSpPr txBox="1"/>
          <p:nvPr/>
        </p:nvSpPr>
        <p:spPr>
          <a:xfrm>
            <a:off x="576580" y="2693670"/>
            <a:ext cx="6654800" cy="7008495"/>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《共同核心州立标准》数学 2010</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130000"/>
              </a:lnSpc>
              <a:spcBef>
                <a:spcPts val="0"/>
              </a:spcBef>
              <a:spcAft>
                <a:spcPts val="0"/>
              </a:spcAft>
              <a:buNone/>
            </a:pPr>
            <a:r>
              <a:rPr lang="en-GB" sz="1200" u="sng">
                <a:solidFill>
                  <a:schemeClr val="hlink"/>
                </a:solidFill>
                <a:latin typeface="SimSun" pitchFamily="2" charset="-122"/>
                <a:ea typeface="SimSun" pitchFamily="2" charset="-122"/>
                <a:cs typeface="SimSun" pitchFamily="2" charset="-122"/>
                <a:sym typeface="PT Sans Narrow" panose="020B0706020203020204"/>
                <a:hlinkClick r:id="rId1"/>
              </a:rPr>
              <a:t>http://www.corestandards.org/wp-content/uploads/Math_Standards.pdf</a:t>
            </a: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理解问题并能够持之以恒地解决问题</a:t>
            </a:r>
            <a:r>
              <a:rPr lang="en-GB" sz="1200">
                <a:solidFill>
                  <a:schemeClr val="dk1"/>
                </a:solidFill>
                <a:latin typeface="SimSun" pitchFamily="2" charset="-122"/>
                <a:ea typeface="SimSun" pitchFamily="2" charset="-122"/>
                <a:cs typeface="SimSun" pitchFamily="2" charset="-122"/>
                <a:sym typeface="PT Sans Narrow" panose="020B0706020203020204"/>
              </a:rPr>
              <a:t>——手册中有很多活动让学生完成调试挑战，这鼓励学生探索发现和解决问题的不同方法。活动示例：第 1—4 单元 抓虫子。</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抽象和定量地推理</a:t>
            </a:r>
            <a:r>
              <a:rPr lang="en-GB" sz="1200">
                <a:solidFill>
                  <a:schemeClr val="dk1"/>
                </a:solidFill>
                <a:latin typeface="SimSun" pitchFamily="2" charset="-122"/>
                <a:ea typeface="SimSun" pitchFamily="2" charset="-122"/>
                <a:cs typeface="SimSun" pitchFamily="2" charset="-122"/>
                <a:sym typeface="PT Sans Narrow" panose="020B0706020203020204"/>
              </a:rPr>
              <a:t>——学生可以表达抽象的概念，并通过在 Scratch 中的可视化设计来表现出他们自己对定量关系（如变量）的理解。活动示例：第 4 单元 得分</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建立数学模型</a:t>
            </a:r>
            <a:r>
              <a:rPr lang="en-GB" sz="1200">
                <a:solidFill>
                  <a:schemeClr val="dk1"/>
                </a:solidFill>
                <a:latin typeface="SimSun" pitchFamily="2" charset="-122"/>
                <a:ea typeface="SimSun" pitchFamily="2" charset="-122"/>
                <a:cs typeface="SimSun" pitchFamily="2" charset="-122"/>
                <a:sym typeface="PT Sans Narrow" panose="020B0706020203020204"/>
              </a:rPr>
              <a:t>——手册中的部分活动要求学生将以前学过的方程式、数据比较或其他数学关系用 Scratch 程序来表现出来。活动示例：第 4 单元 互动</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强调精确性</a:t>
            </a:r>
            <a:r>
              <a:rPr lang="en-GB" sz="1200">
                <a:solidFill>
                  <a:schemeClr val="dk1"/>
                </a:solidFill>
                <a:latin typeface="SimSun" pitchFamily="2" charset="-122"/>
                <a:ea typeface="SimSun" pitchFamily="2" charset="-122"/>
                <a:cs typeface="SimSun" pitchFamily="2" charset="-122"/>
                <a:sym typeface="PT Sans Narrow" panose="020B0706020203020204"/>
              </a:rPr>
              <a:t>——屏幕上和屏幕下的活动有助于学生认识到在指明指令或代码序列时注意细节的重要性，这些指令或代码序列旨在获得特定的结果。活动示例：第 1 单元编程跳舞</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寻找和利用结构</a:t>
            </a:r>
            <a:r>
              <a:rPr lang="en-GB" sz="1200">
                <a:solidFill>
                  <a:schemeClr val="dk1"/>
                </a:solidFill>
                <a:latin typeface="SimSun" pitchFamily="2" charset="-122"/>
                <a:ea typeface="SimSun" pitchFamily="2" charset="-122"/>
                <a:cs typeface="SimSun" pitchFamily="2" charset="-122"/>
                <a:sym typeface="PT Sans Narrow" panose="020B0706020203020204"/>
              </a:rPr>
              <a:t>——在调试挑战过程中查看代码，在改编项目时阅读他人的代码，或者回顾作品来搭建一个更复杂的程序，这样做可以让学生仔细观察自己或他人的 Scratch 程序中重复的模式或结构。活动示例：第 3 单元 对话</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130000"/>
              </a:lnSpc>
              <a:spcBef>
                <a:spcPts val="0"/>
              </a:spcBef>
              <a:spcAft>
                <a:spcPts val="0"/>
              </a:spcAft>
              <a:buNone/>
            </a:pPr>
            <a:endParaRPr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130000"/>
              </a:lnSpc>
              <a:spcBef>
                <a:spcPts val="0"/>
              </a:spcBef>
              <a:spcAft>
                <a:spcPts val="0"/>
              </a:spcAft>
              <a:buNone/>
            </a:pPr>
            <a:r>
              <a:rPr lang="en-GB" sz="1200" b="1">
                <a:solidFill>
                  <a:schemeClr val="dk1"/>
                </a:solidFill>
                <a:latin typeface="SimSun" pitchFamily="2" charset="-122"/>
                <a:ea typeface="SimSun" pitchFamily="2" charset="-122"/>
                <a:cs typeface="SimSun" pitchFamily="2" charset="-122"/>
                <a:sym typeface="PT Sans Narrow" panose="020B0706020203020204"/>
              </a:rPr>
              <a:t>《共同核心州立标准》 英语语言艺术/文学 2010</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130000"/>
              </a:lnSpc>
              <a:spcBef>
                <a:spcPts val="0"/>
              </a:spcBef>
              <a:spcAft>
                <a:spcPts val="0"/>
              </a:spcAft>
              <a:buNone/>
            </a:pPr>
            <a:r>
              <a:rPr lang="en-GB" sz="1200" u="sng">
                <a:solidFill>
                  <a:schemeClr val="hlink"/>
                </a:solidFill>
                <a:latin typeface="SimSun" pitchFamily="2" charset="-122"/>
                <a:ea typeface="SimSun" pitchFamily="2" charset="-122"/>
                <a:cs typeface="SimSun" pitchFamily="2" charset="-122"/>
                <a:sym typeface="PT Sans Narrow" panose="020B0706020203020204"/>
                <a:hlinkClick r:id="rId2"/>
              </a:rPr>
              <a:t>http://www.corestandards.org/wp-content/uploads/ELA_Standards.pdf</a:t>
            </a:r>
            <a:endParaRPr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学生表现出独立性</a:t>
            </a:r>
            <a:r>
              <a:rPr lang="en-GB" sz="1200">
                <a:solidFill>
                  <a:schemeClr val="dk1"/>
                </a:solidFill>
                <a:latin typeface="SimSun" pitchFamily="2" charset="-122"/>
                <a:ea typeface="SimSun" pitchFamily="2" charset="-122"/>
                <a:cs typeface="SimSun" pitchFamily="2" charset="-122"/>
                <a:sym typeface="PT Sans Narrow" panose="020B0706020203020204"/>
              </a:rPr>
              <a:t>——手册中的大多数活动和项目都设计成自主的，或者可以轻易调整成可独立完成的内容，尽管合作项目和小组任务也是鼓励的。活动示例：第 1 单元 关于我</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学生能对观众、任务、目的和纪律的不同要求作出反应</a:t>
            </a:r>
            <a:r>
              <a:rPr lang="en-GB" sz="1200">
                <a:solidFill>
                  <a:schemeClr val="dk1"/>
                </a:solidFill>
                <a:latin typeface="SimSun" pitchFamily="2" charset="-122"/>
                <a:ea typeface="SimSun" pitchFamily="2" charset="-122"/>
                <a:cs typeface="SimSun" pitchFamily="2" charset="-122"/>
                <a:sym typeface="PT Sans Narrow" panose="020B0706020203020204"/>
              </a:rPr>
              <a:t>——学生在 Scratch 全球社区分享项目或为他人设计项目和活动时，要意识到不同类型的受众、任务、目的和纪律。活动示例：第 5 单元 活动设计</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学生要既能够理解又能够批判</a:t>
            </a:r>
            <a:r>
              <a:rPr lang="en-GB" sz="1200">
                <a:solidFill>
                  <a:schemeClr val="dk1"/>
                </a:solidFill>
                <a:latin typeface="SimSun" pitchFamily="2" charset="-122"/>
                <a:ea typeface="SimSun" pitchFamily="2" charset="-122"/>
                <a:cs typeface="SimSun" pitchFamily="2" charset="-122"/>
                <a:sym typeface="PT Sans Narrow" panose="020B0706020203020204"/>
              </a:rPr>
              <a:t>——手册中的各种反馈练习和合作项目让学生分享正在进行的项目，并且提出问题和交换建设性的意见。活动示例：第 0 单元 点评小组</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学生有策略地、有能力地使用技术和数字媒体</a:t>
            </a:r>
            <a:r>
              <a:rPr lang="en-GB" sz="1200">
                <a:solidFill>
                  <a:schemeClr val="dk1"/>
                </a:solidFill>
                <a:latin typeface="SimSun" pitchFamily="2" charset="-122"/>
                <a:ea typeface="SimSun" pitchFamily="2" charset="-122"/>
                <a:cs typeface="SimSun" pitchFamily="2" charset="-122"/>
                <a:sym typeface="PT Sans Narrow" panose="020B0706020203020204"/>
              </a:rPr>
              <a:t>——在自主的活动中，学生学习浏览 Scratch 网站的不同部分来开发项目、寻找灵感、与其他人合作以及追求个人学习目标。活动示例：第 5 单元 知/求/学</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171450" marR="0" lvl="0" indent="-171450" algn="l" rtl="0">
              <a:lnSpc>
                <a:spcPct val="130000"/>
              </a:lnSpc>
              <a:spcBef>
                <a:spcPts val="0"/>
              </a:spcBef>
              <a:spcAft>
                <a:spcPts val="0"/>
              </a:spcAft>
              <a:buClr>
                <a:schemeClr val="dk1"/>
              </a:buClr>
              <a:buSzPts val="1200"/>
              <a:buFont typeface="PT Sans Narrow" panose="020B0706020203020204"/>
              <a:buChar char="+"/>
            </a:pPr>
            <a:r>
              <a:rPr lang="en-GB" sz="1200" b="1">
                <a:solidFill>
                  <a:schemeClr val="dk1"/>
                </a:solidFill>
                <a:latin typeface="SimSun" pitchFamily="2" charset="-122"/>
                <a:ea typeface="SimSun" pitchFamily="2" charset="-122"/>
                <a:cs typeface="SimSun" pitchFamily="2" charset="-122"/>
                <a:sym typeface="PT Sans Narrow" panose="020B0706020203020204"/>
              </a:rPr>
              <a:t>学生能够理解其他的观点和文化</a:t>
            </a:r>
            <a:r>
              <a:rPr lang="en-GB" sz="1200">
                <a:solidFill>
                  <a:schemeClr val="dk1"/>
                </a:solidFill>
                <a:latin typeface="SimSun" pitchFamily="2" charset="-122"/>
                <a:ea typeface="SimSun" pitchFamily="2" charset="-122"/>
                <a:cs typeface="SimSun" pitchFamily="2" charset="-122"/>
                <a:sym typeface="PT Sans Narrow" panose="020B0706020203020204"/>
              </a:rPr>
              <a:t>——在改编其他人的项目时，学生需要阅读、理解和解释他人作品的意图。当在创作合作的项目时，学生学习合作、妥协并且与他人分享。 活动示例：第 3 单元 故事接力</a:t>
            </a:r>
            <a:r>
              <a:rPr lang="zh-CN" altLang="en-GB" sz="1200">
                <a:solidFill>
                  <a:schemeClr val="dk1"/>
                </a:solidFill>
                <a:latin typeface="SimSun" pitchFamily="2" charset="-122"/>
                <a:ea typeface="SimSun" pitchFamily="2" charset="-122"/>
                <a:cs typeface="SimSun" pitchFamily="2" charset="-122"/>
                <a:sym typeface="PT Sans Narrow" panose="020B0706020203020204"/>
              </a:rPr>
              <a:t>。</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lnSpc>
                <a:spcPct val="130000"/>
              </a:lnSpc>
              <a:spcBef>
                <a:spcPts val="0"/>
              </a:spcBef>
              <a:spcAft>
                <a:spcPts val="0"/>
              </a:spcAft>
              <a:buClr>
                <a:schemeClr val="dk1"/>
              </a:buClr>
              <a:buSzPts val="1200"/>
              <a:buFont typeface="PT Sans Narrow" panose="020B0706020203020204"/>
              <a:buNone/>
            </a:pPr>
            <a:endParaRPr sz="1200">
              <a:solidFill>
                <a:schemeClr val="dk1"/>
              </a:solidFill>
              <a:latin typeface="SimSun" pitchFamily="2" charset="-122"/>
              <a:ea typeface="SimSun" pitchFamily="2" charset="-122"/>
              <a:cs typeface="SimSun" pitchFamily="2" charset="-122"/>
              <a:sym typeface="PT Sans Narrow" panose="020B0706020203020204"/>
            </a:endParaRPr>
          </a:p>
        </p:txBody>
      </p:sp>
      <p:sp>
        <p:nvSpPr>
          <p:cNvPr id="163" name="Google Shape;163;p31"/>
          <p:cNvSpPr/>
          <p:nvPr/>
        </p:nvSpPr>
        <p:spPr>
          <a:xfrm>
            <a:off x="486733" y="1359247"/>
            <a:ext cx="6807300" cy="1169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zh-CN" altLang="en-US" sz="1200" kern="1200" dirty="0">
                <a:solidFill>
                  <a:schemeClr val="tx1"/>
                </a:solidFill>
                <a:latin typeface="SimSun" pitchFamily="2" charset="-122"/>
                <a:ea typeface="SimSun" pitchFamily="2" charset="-122"/>
                <a:cs typeface="+mn-cs"/>
                <a:sym typeface="PT Sans Narrow" panose="020B0706020203020204"/>
              </a:rPr>
              <a:t>本课程手册中的活动匹配多个 K-12 课程标准，其中包括《共同核心州立标准》（Common Core State Standards），《计算机教师协会 K-12 计算机科学标准》（CSTA K-12 Computer Science Standards）以及《国际教育技术协会国家教育技术能力标准》（ ISTE NETS）。我们在这里以《共同核心州立标准》为例。如需查看其他标准匹配，请访问</a:t>
            </a:r>
            <a:r>
              <a:rPr lang="zh-CN" altLang="en-US" sz="1200" kern="1200" dirty="0">
                <a:solidFill>
                  <a:schemeClr val="tx1"/>
                </a:solidFill>
                <a:latin typeface="SimSun" pitchFamily="2" charset="-122"/>
                <a:ea typeface="SimSun" pitchFamily="2" charset="-122"/>
                <a:cs typeface="+mn-cs"/>
                <a:sym typeface="PT Sans Narrow" panose="020B0706020203020204"/>
                <a:hlinkClick r:id="rId3" action="ppaction://hlinkfile"/>
              </a:rPr>
              <a:t>创意计算课程标准一览</a:t>
            </a:r>
            <a:r>
              <a:rPr lang="zh-CN" altLang="en-US" sz="1200" kern="1200" dirty="0">
                <a:solidFill>
                  <a:schemeClr val="tx1"/>
                </a:solidFill>
                <a:latin typeface="SimSun" pitchFamily="2" charset="-122"/>
                <a:ea typeface="SimSun" pitchFamily="2" charset="-122"/>
                <a:cs typeface="+mn-cs"/>
                <a:sym typeface="PT Sans Narrow" panose="020B0706020203020204"/>
              </a:rPr>
              <a:t>。</a:t>
            </a:r>
            <a:endParaRPr lang="zh-CN" altLang="en-US" sz="1200" kern="1200" dirty="0">
              <a:solidFill>
                <a:schemeClr val="tx1"/>
              </a:solidFill>
              <a:latin typeface="SimSun" pitchFamily="2" charset="-122"/>
              <a:ea typeface="SimSun" pitchFamily="2" charset="-122"/>
              <a:cs typeface="+mn-cs"/>
              <a:sym typeface="PT Sans Narrow" panose="020B0706020203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3"/>
          <p:cNvSpPr txBox="1"/>
          <p:nvPr/>
        </p:nvSpPr>
        <p:spPr>
          <a:xfrm>
            <a:off x="457199" y="464006"/>
            <a:ext cx="6864600" cy="9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GB" sz="4800" b="1">
                <a:solidFill>
                  <a:schemeClr val="dk1"/>
                </a:solidFill>
                <a:latin typeface="SimSun" pitchFamily="2" charset="-122"/>
                <a:ea typeface="SimSun" pitchFamily="2" charset="-122"/>
                <a:cs typeface="SimSun" pitchFamily="2" charset="-122"/>
                <a:sym typeface="PT Sans Narrow" panose="020B0706020203020204"/>
              </a:rPr>
              <a:t>计算思维</a:t>
            </a:r>
            <a:endParaRPr lang="zh-CN" altLang="en-GB" sz="4800"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73" name="Google Shape;173;p33"/>
          <p:cNvGraphicFramePr/>
          <p:nvPr>
            <p:custDataLst>
              <p:tags r:id="rId1"/>
            </p:custDataLst>
          </p:nvPr>
        </p:nvGraphicFramePr>
        <p:xfrm>
          <a:off x="586630" y="3352818"/>
          <a:ext cx="6631225" cy="3000000"/>
        </p:xfrm>
        <a:graphic>
          <a:graphicData uri="http://schemas.openxmlformats.org/drawingml/2006/table">
            <a:tbl>
              <a:tblPr firstRow="1">
                <a:noFill/>
                <a:tableStyleId>{83BB26E2-39A3-47ED-ADCA-5698DD04E7C8}</a:tableStyleId>
              </a:tblPr>
              <a:tblGrid>
                <a:gridCol w="1700300"/>
                <a:gridCol w="4930925"/>
              </a:tblGrid>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概念</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描述</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序列</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确定任务的一系列步骤</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循环</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多次执行一连串相同的指令</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并行</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让多件事情同时发生</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事件</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一件事引起另一件事发生</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条件</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根据</a:t>
                      </a:r>
                      <a:r>
                        <a:rPr lang="zh-CN" altLang="en-GB" sz="1200" i="0" u="none" strike="noStrike" cap="none">
                          <a:latin typeface="SimSun" pitchFamily="2" charset="-122"/>
                          <a:ea typeface="SimSun" pitchFamily="2" charset="-122"/>
                          <a:cs typeface="SimSun" pitchFamily="2" charset="-122"/>
                          <a:sym typeface="PT Sans Narrow" panose="020B0706020203020204"/>
                        </a:rPr>
                        <a:t>条件</a:t>
                      </a:r>
                      <a:r>
                        <a:rPr lang="en-GB" sz="1200" i="0" u="none" strike="noStrike" cap="none">
                          <a:latin typeface="SimSun" pitchFamily="2" charset="-122"/>
                          <a:ea typeface="SimSun" pitchFamily="2" charset="-122"/>
                          <a:cs typeface="SimSun" pitchFamily="2" charset="-122"/>
                          <a:sym typeface="PT Sans Narrow" panose="020B0706020203020204"/>
                        </a:rPr>
                        <a:t>做</a:t>
                      </a:r>
                      <a:r>
                        <a:rPr lang="zh-CN" altLang="en-GB" sz="1200" i="0" u="none" strike="noStrike" cap="none">
                          <a:latin typeface="SimSun" pitchFamily="2" charset="-122"/>
                          <a:ea typeface="SimSun" pitchFamily="2" charset="-122"/>
                          <a:cs typeface="SimSun" pitchFamily="2" charset="-122"/>
                          <a:sym typeface="PT Sans Narrow" panose="020B0706020203020204"/>
                        </a:rPr>
                        <a:t>出</a:t>
                      </a:r>
                      <a:r>
                        <a:rPr lang="en-GB" sz="1200" i="0" u="none" strike="noStrike" cap="none">
                          <a:latin typeface="SimSun" pitchFamily="2" charset="-122"/>
                          <a:ea typeface="SimSun" pitchFamily="2" charset="-122"/>
                          <a:cs typeface="SimSun" pitchFamily="2" charset="-122"/>
                          <a:sym typeface="PT Sans Narrow" panose="020B0706020203020204"/>
                        </a:rPr>
                        <a:t>决定</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运算</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支持数学运算与逻辑运算</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数据</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存储、检索和更新值</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bl>
          </a:graphicData>
        </a:graphic>
      </p:graphicFrame>
      <p:sp>
        <p:nvSpPr>
          <p:cNvPr id="174" name="Google Shape;174;p33"/>
          <p:cNvSpPr txBox="1"/>
          <p:nvPr/>
        </p:nvSpPr>
        <p:spPr>
          <a:xfrm>
            <a:off x="576768" y="3053133"/>
            <a:ext cx="6641100" cy="2154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lang="zh-CN" sz="1400" b="1">
                <a:solidFill>
                  <a:schemeClr val="dk1"/>
                </a:solidFill>
                <a:latin typeface="SimSun" pitchFamily="2" charset="-122"/>
                <a:ea typeface="SimSun" pitchFamily="2" charset="-122"/>
                <a:cs typeface="SimSun" pitchFamily="2" charset="-122"/>
                <a:sym typeface="PT Sans Narrow" panose="020B0706020203020204"/>
              </a:rPr>
              <a:t>计算概念</a:t>
            </a:r>
            <a:endParaRPr lang="zh-CN" sz="1400"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75" name="Google Shape;175;p33"/>
          <p:cNvGraphicFramePr/>
          <p:nvPr>
            <p:custDataLst>
              <p:tags r:id="rId2"/>
            </p:custDataLst>
          </p:nvPr>
        </p:nvGraphicFramePr>
        <p:xfrm>
          <a:off x="586630" y="5987145"/>
          <a:ext cx="6631225" cy="3000000"/>
        </p:xfrm>
        <a:graphic>
          <a:graphicData uri="http://schemas.openxmlformats.org/drawingml/2006/table">
            <a:tbl>
              <a:tblPr firstRow="1">
                <a:noFill/>
                <a:tableStyleId>{83BB26E2-39A3-47ED-ADCA-5698DD04E7C8}</a:tableStyleId>
              </a:tblPr>
              <a:tblGrid>
                <a:gridCol w="1700300"/>
                <a:gridCol w="4930925"/>
              </a:tblGrid>
              <a:tr h="281300">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实践</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sz="1200" b="1" i="0" u="none" strike="noStrike" cap="none">
                          <a:latin typeface="SimSun" pitchFamily="2" charset="-122"/>
                          <a:ea typeface="SimSun" pitchFamily="2" charset="-122"/>
                          <a:cs typeface="SimSun" pitchFamily="2" charset="-122"/>
                          <a:sym typeface="PT Sans Narrow" panose="020B0706020203020204"/>
                        </a:rPr>
                        <a:t>描述</a:t>
                      </a:r>
                      <a:endParaRPr lang="zh-CN"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试验和迭代</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编写一小段</a:t>
                      </a:r>
                      <a:r>
                        <a:rPr lang="zh-CN" altLang="en-GB" sz="1200" i="0" u="none" strike="noStrike" cap="none">
                          <a:latin typeface="SimSun" pitchFamily="2" charset="-122"/>
                          <a:ea typeface="SimSun" pitchFamily="2" charset="-122"/>
                          <a:cs typeface="SimSun" pitchFamily="2" charset="-122"/>
                          <a:sym typeface="PT Sans Narrow" panose="020B0706020203020204"/>
                        </a:rPr>
                        <a:t>程序</a:t>
                      </a:r>
                      <a:r>
                        <a:rPr lang="en-GB" sz="1200" i="0" u="none" strike="noStrike" cap="none">
                          <a:latin typeface="SimSun" pitchFamily="2" charset="-122"/>
                          <a:ea typeface="SimSun" pitchFamily="2" charset="-122"/>
                          <a:cs typeface="SimSun" pitchFamily="2" charset="-122"/>
                          <a:sym typeface="PT Sans Narrow" panose="020B0706020203020204"/>
                        </a:rPr>
                        <a:t>试试是否</a:t>
                      </a:r>
                      <a:r>
                        <a:rPr lang="zh-CN" altLang="en-GB" sz="1200" i="0" u="none" strike="noStrike" cap="none">
                          <a:latin typeface="SimSun" pitchFamily="2" charset="-122"/>
                          <a:ea typeface="SimSun" pitchFamily="2" charset="-122"/>
                          <a:cs typeface="SimSun" pitchFamily="2" charset="-122"/>
                          <a:sym typeface="PT Sans Narrow" panose="020B0706020203020204"/>
                        </a:rPr>
                        <a:t>工作</a:t>
                      </a:r>
                      <a:r>
                        <a:rPr lang="en-GB" sz="1200" i="0" u="none" strike="noStrike" cap="none">
                          <a:latin typeface="SimSun" pitchFamily="2" charset="-122"/>
                          <a:ea typeface="SimSun" pitchFamily="2" charset="-122"/>
                          <a:cs typeface="SimSun" pitchFamily="2" charset="-122"/>
                          <a:sym typeface="PT Sans Narrow" panose="020B0706020203020204"/>
                        </a:rPr>
                        <a:t>，然后再</a:t>
                      </a:r>
                      <a:r>
                        <a:rPr lang="zh-CN" altLang="en-GB" sz="1200" i="0" u="none" strike="noStrike" cap="none">
                          <a:latin typeface="SimSun" pitchFamily="2" charset="-122"/>
                          <a:ea typeface="SimSun" pitchFamily="2" charset="-122"/>
                          <a:cs typeface="SimSun" pitchFamily="2" charset="-122"/>
                          <a:sym typeface="PT Sans Narrow" panose="020B0706020203020204"/>
                        </a:rPr>
                        <a:t>编写更多程序</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测试和调试</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确认</a:t>
                      </a:r>
                      <a:r>
                        <a:rPr lang="zh-CN" altLang="en-GB" sz="1200" i="0" u="none" strike="noStrike" cap="none">
                          <a:latin typeface="SimSun" pitchFamily="2" charset="-122"/>
                          <a:ea typeface="SimSun" pitchFamily="2" charset="-122"/>
                          <a:cs typeface="SimSun" pitchFamily="2" charset="-122"/>
                          <a:sym typeface="PT Sans Narrow" panose="020B0706020203020204"/>
                        </a:rPr>
                        <a:t>项目</a:t>
                      </a:r>
                      <a:r>
                        <a:rPr lang="en-GB" sz="1200" i="0" u="none" strike="noStrike" cap="none">
                          <a:latin typeface="SimSun" pitchFamily="2" charset="-122"/>
                          <a:ea typeface="SimSun" pitchFamily="2" charset="-122"/>
                          <a:cs typeface="SimSun" pitchFamily="2" charset="-122"/>
                          <a:sym typeface="PT Sans Narrow" panose="020B0706020203020204"/>
                        </a:rPr>
                        <a:t>可</a:t>
                      </a:r>
                      <a:r>
                        <a:rPr lang="zh-CN" altLang="en-GB" sz="1200" i="0" u="none" strike="noStrike" cap="none">
                          <a:latin typeface="SimSun" pitchFamily="2" charset="-122"/>
                          <a:ea typeface="SimSun" pitchFamily="2" charset="-122"/>
                          <a:cs typeface="SimSun" pitchFamily="2" charset="-122"/>
                          <a:sym typeface="PT Sans Narrow" panose="020B0706020203020204"/>
                        </a:rPr>
                        <a:t>正常运行</a:t>
                      </a:r>
                      <a:r>
                        <a:rPr lang="en-GB" sz="1200" i="0" u="none" strike="noStrike" cap="none">
                          <a:latin typeface="SimSun" pitchFamily="2" charset="-122"/>
                          <a:ea typeface="SimSun" pitchFamily="2" charset="-122"/>
                          <a:cs typeface="SimSun" pitchFamily="2" charset="-122"/>
                          <a:sym typeface="PT Sans Narrow" panose="020B0706020203020204"/>
                        </a:rPr>
                        <a:t>，</a:t>
                      </a:r>
                      <a:r>
                        <a:rPr lang="zh-CN" altLang="en-GB" sz="1200" i="0" u="none" strike="noStrike" cap="none">
                          <a:latin typeface="SimSun" pitchFamily="2" charset="-122"/>
                          <a:ea typeface="SimSun" pitchFamily="2" charset="-122"/>
                          <a:cs typeface="SimSun" pitchFamily="2" charset="-122"/>
                          <a:sym typeface="PT Sans Narrow" panose="020B0706020203020204"/>
                        </a:rPr>
                        <a:t>出现</a:t>
                      </a:r>
                      <a:r>
                        <a:rPr lang="en-GB" sz="1200" i="0" u="none" strike="noStrike" cap="none">
                          <a:latin typeface="SimSun" pitchFamily="2" charset="-122"/>
                          <a:ea typeface="SimSun" pitchFamily="2" charset="-122"/>
                          <a:cs typeface="SimSun" pitchFamily="2" charset="-122"/>
                          <a:sym typeface="PT Sans Narrow" panose="020B0706020203020204"/>
                        </a:rPr>
                        <a:t>问题时找到并解决</a:t>
                      </a:r>
                      <a:endParaRPr 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重用和改编</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在现有项目或想法的基础上制作新项目</a:t>
                      </a:r>
                      <a:endParaRPr>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抽象和模块化</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探索整体与部分之间的关系</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bl>
          </a:graphicData>
        </a:graphic>
      </p:graphicFrame>
      <p:sp>
        <p:nvSpPr>
          <p:cNvPr id="176" name="Google Shape;176;p33"/>
          <p:cNvSpPr txBox="1"/>
          <p:nvPr/>
        </p:nvSpPr>
        <p:spPr>
          <a:xfrm>
            <a:off x="576768" y="5687460"/>
            <a:ext cx="6641100" cy="2154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lang="zh-CN" altLang="en-GB" sz="1400" b="1">
                <a:solidFill>
                  <a:schemeClr val="dk1"/>
                </a:solidFill>
                <a:latin typeface="SimSun" pitchFamily="2" charset="-122"/>
                <a:ea typeface="SimSun" pitchFamily="2" charset="-122"/>
                <a:cs typeface="SimSun" pitchFamily="2" charset="-122"/>
                <a:sym typeface="PT Sans Narrow" panose="020B0706020203020204"/>
              </a:rPr>
              <a:t>计算实践</a:t>
            </a:r>
            <a:endParaRPr lang="zh-CN" altLang="en-GB" sz="1400" b="1">
              <a:solidFill>
                <a:schemeClr val="dk1"/>
              </a:solidFill>
              <a:latin typeface="SimSun" pitchFamily="2" charset="-122"/>
              <a:ea typeface="SimSun" pitchFamily="2" charset="-122"/>
              <a:cs typeface="SimSun" pitchFamily="2" charset="-122"/>
              <a:sym typeface="PT Sans Narrow" panose="020B0706020203020204"/>
            </a:endParaRPr>
          </a:p>
        </p:txBody>
      </p:sp>
      <p:graphicFrame>
        <p:nvGraphicFramePr>
          <p:cNvPr id="177" name="Google Shape;177;p33"/>
          <p:cNvGraphicFramePr/>
          <p:nvPr>
            <p:custDataLst>
              <p:tags r:id="rId3"/>
            </p:custDataLst>
          </p:nvPr>
        </p:nvGraphicFramePr>
        <p:xfrm>
          <a:off x="586630" y="7789652"/>
          <a:ext cx="6631225" cy="3000000"/>
        </p:xfrm>
        <a:graphic>
          <a:graphicData uri="http://schemas.openxmlformats.org/drawingml/2006/table">
            <a:tbl>
              <a:tblPr firstRow="1">
                <a:noFill/>
                <a:tableStyleId>{83BB26E2-39A3-47ED-ADCA-5698DD04E7C8}</a:tableStyleId>
              </a:tblPr>
              <a:tblGrid>
                <a:gridCol w="1700300"/>
                <a:gridCol w="4930925"/>
              </a:tblGrid>
              <a:tr h="281305">
                <a:tc>
                  <a:txBody>
                    <a:bodyPr/>
                    <a:lstStyle/>
                    <a:p>
                      <a:pPr marL="0" marR="0" lvl="0" indent="0" algn="l" rtl="0">
                        <a:spcBef>
                          <a:spcPts val="0"/>
                        </a:spcBef>
                        <a:spcAft>
                          <a:spcPts val="0"/>
                        </a:spcAft>
                        <a:buNone/>
                      </a:pPr>
                      <a:r>
                        <a:rPr lang="zh-CN" altLang="en-GB" sz="1200" b="1" i="0" u="none" strike="noStrike" cap="none">
                          <a:latin typeface="SimSun" pitchFamily="2" charset="-122"/>
                          <a:ea typeface="SimSun" pitchFamily="2" charset="-122"/>
                          <a:cs typeface="SimSun" pitchFamily="2" charset="-122"/>
                          <a:sym typeface="PT Sans Narrow" panose="020B0706020203020204"/>
                        </a:rPr>
                        <a:t>视野</a:t>
                      </a:r>
                      <a:endParaRPr lang="zh-CN" altLang="en-GB"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zh-CN" sz="1200" b="1" i="0" u="none" strike="noStrike" cap="none">
                          <a:latin typeface="SimSun" pitchFamily="2" charset="-122"/>
                          <a:ea typeface="SimSun" pitchFamily="2" charset="-122"/>
                          <a:cs typeface="SimSun" pitchFamily="2" charset="-122"/>
                          <a:sym typeface="PT Sans Narrow" panose="020B0706020203020204"/>
                        </a:rPr>
                        <a:t>描述</a:t>
                      </a:r>
                      <a:endParaRPr lang="zh-CN" sz="1200" b="1"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表达</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认识到计算是</a:t>
                      </a:r>
                      <a:r>
                        <a:rPr lang="zh-CN" altLang="en-GB" sz="1200" i="0" u="none" strike="noStrike" cap="none">
                          <a:latin typeface="SimSun" pitchFamily="2" charset="-122"/>
                          <a:ea typeface="SimSun" pitchFamily="2" charset="-122"/>
                          <a:cs typeface="SimSun" pitchFamily="2" charset="-122"/>
                          <a:sym typeface="PT Sans Narrow" panose="020B0706020203020204"/>
                        </a:rPr>
                        <a:t>创作</a:t>
                      </a:r>
                      <a:r>
                        <a:rPr lang="en-GB" sz="1200" i="0" u="none" strike="noStrike" cap="none">
                          <a:latin typeface="SimSun" pitchFamily="2" charset="-122"/>
                          <a:ea typeface="SimSun" pitchFamily="2" charset="-122"/>
                          <a:cs typeface="SimSun" pitchFamily="2" charset="-122"/>
                          <a:sym typeface="PT Sans Narrow" panose="020B0706020203020204"/>
                        </a:rPr>
                        <a:t>的</a:t>
                      </a:r>
                      <a:r>
                        <a:rPr lang="zh-CN" altLang="en-GB" sz="1200" i="0" u="none" strike="noStrike" cap="none">
                          <a:latin typeface="SimSun" pitchFamily="2" charset="-122"/>
                          <a:ea typeface="SimSun" pitchFamily="2" charset="-122"/>
                          <a:cs typeface="SimSun" pitchFamily="2" charset="-122"/>
                          <a:sym typeface="PT Sans Narrow" panose="020B0706020203020204"/>
                        </a:rPr>
                        <a:t>一种</a:t>
                      </a:r>
                      <a:r>
                        <a:rPr lang="en-GB" sz="1200" i="0" u="none" strike="noStrike" cap="none">
                          <a:latin typeface="SimSun" pitchFamily="2" charset="-122"/>
                          <a:ea typeface="SimSun" pitchFamily="2" charset="-122"/>
                          <a:cs typeface="SimSun" pitchFamily="2" charset="-122"/>
                          <a:sym typeface="PT Sans Narrow" panose="020B0706020203020204"/>
                        </a:rPr>
                        <a:t>媒介</a:t>
                      </a:r>
                      <a:r>
                        <a:rPr lang="zh-CN" altLang="en-GB" sz="1200" i="0" u="none" strike="noStrike" cap="none">
                          <a:latin typeface="SimSun" pitchFamily="2" charset="-122"/>
                          <a:ea typeface="SimSun" pitchFamily="2" charset="-122"/>
                          <a:cs typeface="SimSun" pitchFamily="2" charset="-122"/>
                          <a:sym typeface="PT Sans Narrow" panose="020B0706020203020204"/>
                        </a:rPr>
                        <a:t>。</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“我能创作”</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连接</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认识到与他人共同</a:t>
                      </a:r>
                      <a:r>
                        <a:rPr lang="zh-CN" altLang="en-GB" sz="1200" i="0" u="none" strike="noStrike" cap="none">
                          <a:latin typeface="SimSun" pitchFamily="2" charset="-122"/>
                          <a:ea typeface="SimSun" pitchFamily="2" charset="-122"/>
                          <a:cs typeface="SimSun" pitchFamily="2" charset="-122"/>
                          <a:sym typeface="PT Sans Narrow" panose="020B0706020203020204"/>
                        </a:rPr>
                        <a:t>创作</a:t>
                      </a:r>
                      <a:r>
                        <a:rPr lang="en-GB" sz="1200" i="0" u="none" strike="noStrike" cap="none">
                          <a:latin typeface="SimSun" pitchFamily="2" charset="-122"/>
                          <a:ea typeface="SimSun" pitchFamily="2" charset="-122"/>
                          <a:cs typeface="SimSun" pitchFamily="2" charset="-122"/>
                          <a:sym typeface="PT Sans Narrow" panose="020B0706020203020204"/>
                        </a:rPr>
                        <a:t>和为他人</a:t>
                      </a:r>
                      <a:r>
                        <a:rPr lang="zh-CN" altLang="en-GB" sz="1200" i="0" u="none" strike="noStrike" cap="none">
                          <a:latin typeface="SimSun" pitchFamily="2" charset="-122"/>
                          <a:ea typeface="SimSun" pitchFamily="2" charset="-122"/>
                          <a:cs typeface="SimSun" pitchFamily="2" charset="-122"/>
                          <a:sym typeface="PT Sans Narrow" panose="020B0706020203020204"/>
                        </a:rPr>
                        <a:t>创作</a:t>
                      </a:r>
                      <a:r>
                        <a:rPr lang="en-GB" sz="1200" i="0" u="none" strike="noStrike" cap="none">
                          <a:latin typeface="SimSun" pitchFamily="2" charset="-122"/>
                          <a:ea typeface="SimSun" pitchFamily="2" charset="-122"/>
                          <a:cs typeface="SimSun" pitchFamily="2" charset="-122"/>
                          <a:sym typeface="PT Sans Narrow" panose="020B0706020203020204"/>
                        </a:rPr>
                        <a:t>的力量。</a:t>
                      </a:r>
                      <a:endParaRPr 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a:t>
                      </a:r>
                      <a:r>
                        <a:rPr lang="en-GB" sz="1200" i="0" u="none" strike="noStrike" cap="none">
                          <a:latin typeface="SimSun" pitchFamily="2" charset="-122"/>
                          <a:ea typeface="SimSun" pitchFamily="2" charset="-122"/>
                          <a:cs typeface="SimSun" pitchFamily="2" charset="-122"/>
                          <a:sym typeface="PT Sans Narrow" panose="020B0706020203020204"/>
                        </a:rPr>
                        <a:t>当我有机会接触到别人时，我可以做不同的事情</a:t>
                      </a:r>
                      <a:r>
                        <a:rPr lang="zh-CN" altLang="en-GB" sz="1200" i="0" u="none" strike="noStrike" cap="none">
                          <a:latin typeface="SimSun" pitchFamily="2" charset="-122"/>
                          <a:ea typeface="SimSun" pitchFamily="2" charset="-122"/>
                          <a:cs typeface="SimSun" pitchFamily="2" charset="-122"/>
                          <a:sym typeface="PT Sans Narrow" panose="020B0706020203020204"/>
                        </a:rPr>
                        <a:t>”</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81300">
                <a:tc>
                  <a:txBody>
                    <a:bodyPr/>
                    <a:lstStyle/>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提问</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200" i="0" u="none" strike="noStrike" cap="none">
                          <a:latin typeface="SimSun" pitchFamily="2" charset="-122"/>
                          <a:ea typeface="SimSun" pitchFamily="2" charset="-122"/>
                          <a:cs typeface="SimSun" pitchFamily="2" charset="-122"/>
                          <a:sym typeface="PT Sans Narrow" panose="020B0706020203020204"/>
                        </a:rPr>
                        <a:t>感到有能力对世界提出问题</a:t>
                      </a:r>
                      <a:endParaRPr lang="en-GB" sz="1200" i="0" u="none" strike="noStrike" cap="none">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r>
                        <a:rPr lang="zh-CN" altLang="en-GB" sz="1200" i="0" u="none" strike="noStrike" cap="none">
                          <a:latin typeface="SimSun" pitchFamily="2" charset="-122"/>
                          <a:ea typeface="SimSun" pitchFamily="2" charset="-122"/>
                          <a:cs typeface="SimSun" pitchFamily="2" charset="-122"/>
                          <a:sym typeface="PT Sans Narrow" panose="020B0706020203020204"/>
                        </a:rPr>
                        <a:t>“</a:t>
                      </a:r>
                      <a:r>
                        <a:rPr lang="en-GB" sz="1200" i="0" u="none" strike="noStrike" cap="none">
                          <a:latin typeface="SimSun" pitchFamily="2" charset="-122"/>
                          <a:ea typeface="SimSun" pitchFamily="2" charset="-122"/>
                          <a:cs typeface="SimSun" pitchFamily="2" charset="-122"/>
                          <a:sym typeface="PT Sans Narrow" panose="020B0706020203020204"/>
                        </a:rPr>
                        <a:t>我可以(用计算)提出问题来理解(计算相关的事情)这个世界</a:t>
                      </a:r>
                      <a:r>
                        <a:rPr lang="zh-CN" altLang="en-GB" sz="1200" i="0" u="none" strike="noStrike" cap="none">
                          <a:latin typeface="SimSun" pitchFamily="2" charset="-122"/>
                          <a:ea typeface="SimSun" pitchFamily="2" charset="-122"/>
                          <a:cs typeface="SimSun" pitchFamily="2" charset="-122"/>
                          <a:sym typeface="PT Sans Narrow" panose="020B0706020203020204"/>
                        </a:rPr>
                        <a:t>”</a:t>
                      </a:r>
                      <a:endParaRPr lang="zh-CN" altLang="en-GB" sz="1200" i="0" u="none" strike="noStrike" cap="none">
                        <a:latin typeface="SimSun" pitchFamily="2" charset="-122"/>
                        <a:ea typeface="SimSun" pitchFamily="2" charset="-122"/>
                        <a:cs typeface="SimSun" pitchFamily="2" charset="-122"/>
                        <a:sym typeface="PT Sans Narrow" panose="020B0706020203020204"/>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r>
            </a:tbl>
          </a:graphicData>
        </a:graphic>
      </p:graphicFrame>
      <p:sp>
        <p:nvSpPr>
          <p:cNvPr id="178" name="Google Shape;178;p33"/>
          <p:cNvSpPr txBox="1"/>
          <p:nvPr/>
        </p:nvSpPr>
        <p:spPr>
          <a:xfrm>
            <a:off x="576767" y="7489967"/>
            <a:ext cx="6641100" cy="215400"/>
          </a:xfrm>
          <a:prstGeom prst="rect">
            <a:avLst/>
          </a:prstGeom>
          <a:noFill/>
          <a:ln>
            <a:noFill/>
          </a:ln>
        </p:spPr>
        <p:txBody>
          <a:bodyPr spcFirstLastPara="1" wrap="square" lIns="0" tIns="0" rIns="0" bIns="0" anchor="t" anchorCtr="0">
            <a:noAutofit/>
          </a:bodyPr>
          <a:lstStyle/>
          <a:p>
            <a:pPr marL="225425" marR="0" lvl="0" indent="-225425" algn="l" rtl="0">
              <a:spcBef>
                <a:spcPts val="0"/>
              </a:spcBef>
              <a:spcAft>
                <a:spcPts val="0"/>
              </a:spcAft>
              <a:buNone/>
            </a:pPr>
            <a:r>
              <a:rPr lang="zh-CN" sz="1400" b="1">
                <a:solidFill>
                  <a:schemeClr val="dk1"/>
                </a:solidFill>
                <a:latin typeface="SimSun" pitchFamily="2" charset="-122"/>
                <a:ea typeface="SimSun" pitchFamily="2" charset="-122"/>
                <a:cs typeface="SimSun" pitchFamily="2" charset="-122"/>
                <a:sym typeface="PT Sans Narrow" panose="020B0706020203020204"/>
              </a:rPr>
              <a:t>计算视野</a:t>
            </a:r>
            <a:endParaRPr lang="zh-CN" sz="1400" b="1">
              <a:solidFill>
                <a:schemeClr val="dk1"/>
              </a:solidFill>
              <a:latin typeface="SimSun" pitchFamily="2" charset="-122"/>
              <a:ea typeface="SimSun" pitchFamily="2" charset="-122"/>
              <a:cs typeface="SimSun" pitchFamily="2" charset="-122"/>
              <a:sym typeface="PT Sans Narrow" panose="020B0706020203020204"/>
            </a:endParaRPr>
          </a:p>
          <a:p>
            <a:pPr marL="225425" marR="0" lvl="0" indent="-225425" algn="l" rtl="0">
              <a:spcBef>
                <a:spcPts val="0"/>
              </a:spcBef>
              <a:spcAft>
                <a:spcPts val="0"/>
              </a:spcAft>
              <a:buNone/>
            </a:pPr>
            <a:endParaRPr lang="zh-CN" sz="1400" b="1">
              <a:solidFill>
                <a:schemeClr val="dk1"/>
              </a:solidFill>
              <a:latin typeface="SimSun" pitchFamily="2" charset="-122"/>
              <a:ea typeface="SimSun" pitchFamily="2" charset="-122"/>
              <a:cs typeface="SimSun" pitchFamily="2" charset="-122"/>
              <a:sym typeface="PT Sans Narrow" panose="020B0706020203020204"/>
            </a:endParaRPr>
          </a:p>
        </p:txBody>
      </p:sp>
      <p:sp>
        <p:nvSpPr>
          <p:cNvPr id="179" name="Google Shape;179;p33"/>
          <p:cNvSpPr/>
          <p:nvPr/>
        </p:nvSpPr>
        <p:spPr>
          <a:xfrm>
            <a:off x="486732" y="1283047"/>
            <a:ext cx="68349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solidFill>
                  <a:schemeClr val="dk1"/>
                </a:solidFill>
                <a:latin typeface="SimSun" pitchFamily="2" charset="-122"/>
                <a:ea typeface="SimSun" pitchFamily="2" charset="-122"/>
                <a:cs typeface="SimSun" pitchFamily="2" charset="-122"/>
                <a:sym typeface="PT Sans Narrow" panose="020B0706020203020204"/>
              </a:rPr>
              <a:t>在过去的几年里，我们一直被“计算思维”所吸引，以此来描述使用 Scratch 进行的学习和发展。在这个部分，我们想和你分享：（1）我们对计算思维的定义，即概念、实践和视角。（2）一个用来衡量学生对计算实践的熟练</a:t>
            </a:r>
            <a:r>
              <a:rPr lang="zh-CN" altLang="en-GB" sz="1200">
                <a:solidFill>
                  <a:schemeClr val="dk1"/>
                </a:solidFill>
                <a:latin typeface="SimSun" pitchFamily="2" charset="-122"/>
                <a:ea typeface="SimSun" pitchFamily="2" charset="-122"/>
                <a:cs typeface="SimSun" pitchFamily="2" charset="-122"/>
                <a:sym typeface="PT Sans Narrow" panose="020B0706020203020204"/>
              </a:rPr>
              <a:t>程</a:t>
            </a:r>
            <a:r>
              <a:rPr lang="en-GB" sz="1200">
                <a:solidFill>
                  <a:schemeClr val="dk1"/>
                </a:solidFill>
                <a:latin typeface="SimSun" pitchFamily="2" charset="-122"/>
                <a:ea typeface="SimSun" pitchFamily="2" charset="-122"/>
                <a:cs typeface="SimSun" pitchFamily="2" charset="-122"/>
                <a:sym typeface="PT Sans Narrow" panose="020B0706020203020204"/>
              </a:rPr>
              <a:t>度的测评工具。（3）一个帮助教师评估他们如何在课堂上支持计算实践的自我反思工具。</a:t>
            </a:r>
            <a:endParaRPr lang="en-GB" sz="12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endParaRPr lang="en-GB" sz="800">
              <a:solidFill>
                <a:schemeClr val="dk1"/>
              </a:solidFill>
              <a:latin typeface="SimSun" pitchFamily="2" charset="-122"/>
              <a:ea typeface="SimSun" pitchFamily="2" charset="-122"/>
              <a:cs typeface="SimSun" pitchFamily="2" charset="-122"/>
              <a:sym typeface="PT Sans Narrow" panose="020B0706020203020204"/>
            </a:endParaRPr>
          </a:p>
          <a:p>
            <a:pPr marL="0" marR="0" lvl="0" indent="0" algn="l" rtl="0">
              <a:spcBef>
                <a:spcPts val="0"/>
              </a:spcBef>
              <a:spcAft>
                <a:spcPts val="0"/>
              </a:spcAft>
              <a:buNone/>
            </a:pPr>
            <a:r>
              <a:rPr lang="en-GB" sz="1200">
                <a:solidFill>
                  <a:schemeClr val="dk1"/>
                </a:solidFill>
                <a:latin typeface="SimSun" pitchFamily="2" charset="-122"/>
                <a:ea typeface="SimSun" pitchFamily="2" charset="-122"/>
                <a:cs typeface="SimSun" pitchFamily="2" charset="-122"/>
                <a:sym typeface="PT Sans Narrow" panose="020B0706020203020204"/>
              </a:rPr>
              <a:t>这些定义与测评工具是与以下人员联合开发的：来自教育发展中心儿童技术部门（Education Development Center’s Center for Children &amp; Technology）的 Wendy Martin、Francisco Cervantes、Bill Tally 以及来自 MIT 媒体实验室（MIT Media Lab）的 Mitch Resnick。更多计算思维资源可以访问 </a:t>
            </a:r>
            <a:r>
              <a:rPr lang="en-GB" sz="1200">
                <a:solidFill>
                  <a:schemeClr val="dk1"/>
                </a:solidFill>
                <a:latin typeface="SimSun" pitchFamily="2" charset="-122"/>
                <a:ea typeface="SimSun" pitchFamily="2" charset="-122"/>
                <a:cs typeface="SimSun" pitchFamily="2" charset="-122"/>
                <a:sym typeface="PT Sans Narrow" panose="020B0706020203020204"/>
                <a:hlinkClick r:id="rId4"/>
              </a:rPr>
              <a:t>http://scratched.gse.harvard.edu/ct</a:t>
            </a:r>
            <a:endParaRPr lang="en-GB" sz="1200">
              <a:solidFill>
                <a:schemeClr val="dk1"/>
              </a:solidFill>
              <a:latin typeface="SimSun" pitchFamily="2" charset="-122"/>
              <a:ea typeface="SimSun" pitchFamily="2" charset="-122"/>
              <a:cs typeface="SimSun" pitchFamily="2" charset="-122"/>
              <a:sym typeface="PT Sans Narrow" panose="020B0706020203020204"/>
            </a:endParaRPr>
          </a:p>
        </p:txBody>
      </p:sp>
    </p:spTree>
  </p:cSld>
  <p:clrMapOvr>
    <a:masterClrMapping/>
  </p:clrMapOvr>
</p:sld>
</file>

<file path=ppt/tags/tag1.xml><?xml version="1.0" encoding="utf-8"?>
<p:tagLst xmlns:p="http://schemas.openxmlformats.org/presentationml/2006/main">
  <p:tag name="KSO_WM_UNIT_TABLE_BEAUTIFY" val="smartTable{04a45eae-bee8-499d-9173-47e400e87d71}"/>
</p:tagLst>
</file>

<file path=ppt/tags/tag10.xml><?xml version="1.0" encoding="utf-8"?>
<p:tagLst xmlns:p="http://schemas.openxmlformats.org/presentationml/2006/main">
  <p:tag name="KSO_WM_UNIT_TABLE_BEAUTIFY" val="smartTable{48a0c18b-f2e7-44db-835a-6f9deccfcf81}"/>
</p:tagLst>
</file>

<file path=ppt/tags/tag2.xml><?xml version="1.0" encoding="utf-8"?>
<p:tagLst xmlns:p="http://schemas.openxmlformats.org/presentationml/2006/main">
  <p:tag name="KSO_WM_UNIT_TABLE_BEAUTIFY" val="smartTable{ab604b5d-8342-497f-b2c3-6bbe769ca5c3}"/>
</p:tagLst>
</file>

<file path=ppt/tags/tag3.xml><?xml version="1.0" encoding="utf-8"?>
<p:tagLst xmlns:p="http://schemas.openxmlformats.org/presentationml/2006/main">
  <p:tag name="KSO_WM_UNIT_TABLE_BEAUTIFY" val="smartTable{043f3b54-8cfc-4e5d-a153-4746e0948897}"/>
</p:tagLst>
</file>

<file path=ppt/tags/tag4.xml><?xml version="1.0" encoding="utf-8"?>
<p:tagLst xmlns:p="http://schemas.openxmlformats.org/presentationml/2006/main">
  <p:tag name="KSO_WM_UNIT_TABLE_BEAUTIFY" val="smartTable{b92926ce-b4f2-4daa-bc06-5e4673b06d44}"/>
</p:tagLst>
</file>

<file path=ppt/tags/tag5.xml><?xml version="1.0" encoding="utf-8"?>
<p:tagLst xmlns:p="http://schemas.openxmlformats.org/presentationml/2006/main">
  <p:tag name="KSO_WM_UNIT_TABLE_BEAUTIFY" val="smartTable{3fe5355e-be0d-4c7d-adb3-d9d594858c60}"/>
</p:tagLst>
</file>

<file path=ppt/tags/tag6.xml><?xml version="1.0" encoding="utf-8"?>
<p:tagLst xmlns:p="http://schemas.openxmlformats.org/presentationml/2006/main">
  <p:tag name="KSO_WM_UNIT_TABLE_BEAUTIFY" val="smartTable{2f7bc3cf-be8c-40b7-b049-3689d626ccc0}"/>
</p:tagLst>
</file>

<file path=ppt/tags/tag7.xml><?xml version="1.0" encoding="utf-8"?>
<p:tagLst xmlns:p="http://schemas.openxmlformats.org/presentationml/2006/main">
  <p:tag name="KSO_WM_UNIT_TABLE_BEAUTIFY" val="smartTable{d61cb8da-07ef-4977-9b69-46da6294106b}"/>
</p:tagLst>
</file>

<file path=ppt/tags/tag8.xml><?xml version="1.0" encoding="utf-8"?>
<p:tagLst xmlns:p="http://schemas.openxmlformats.org/presentationml/2006/main">
  <p:tag name="KSO_WM_UNIT_TABLE_BEAUTIFY" val="smartTable{f7713cb0-5b53-41b6-84de-220078fd7c61}"/>
</p:tagLst>
</file>

<file path=ppt/tags/tag9.xml><?xml version="1.0" encoding="utf-8"?>
<p:tagLst xmlns:p="http://schemas.openxmlformats.org/presentationml/2006/main">
  <p:tag name="KSO_WM_UNIT_TABLE_BEAUTIFY" val="smartTable{1af4089f-e86e-4d95-b5c2-37bbff4d8246}"/>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10964</Words>
  <Application>WPS Presentation</Application>
  <PresentationFormat/>
  <Paragraphs>715</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18</vt:i4>
      </vt:variant>
    </vt:vector>
  </HeadingPairs>
  <TitlesOfParts>
    <vt:vector size="35" baseType="lpstr">
      <vt:lpstr>Arial</vt:lpstr>
      <vt:lpstr>SimSun</vt:lpstr>
      <vt:lpstr>Wingdings</vt:lpstr>
      <vt:lpstr>Arial</vt:lpstr>
      <vt:lpstr>Calibri</vt:lpstr>
      <vt:lpstr>Helvetica Neue</vt:lpstr>
      <vt:lpstr>Carme</vt:lpstr>
      <vt:lpstr>Thonburi</vt:lpstr>
      <vt:lpstr>PT Sans Narrow</vt:lpstr>
      <vt:lpstr>宋体-简</vt:lpstr>
      <vt:lpstr>Merriweather Sans</vt:lpstr>
      <vt:lpstr>Noto Sans Symbols</vt:lpstr>
      <vt:lpstr>微软雅黑</vt:lpstr>
      <vt:lpstr>汉仪旗黑</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hello_mac</cp:lastModifiedBy>
  <cp:revision>38</cp:revision>
  <dcterms:created xsi:type="dcterms:W3CDTF">2020-10-14T08:41:33Z</dcterms:created>
  <dcterms:modified xsi:type="dcterms:W3CDTF">2020-10-14T08:41:33Z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