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48" r:id="rId3"/>
    <p:sldId id="472" r:id="rId5"/>
    <p:sldId id="293" r:id="rId6"/>
    <p:sldId id="484" r:id="rId7"/>
    <p:sldId id="443" r:id="rId8"/>
    <p:sldId id="485" r:id="rId9"/>
    <p:sldId id="444" r:id="rId10"/>
    <p:sldId id="475" r:id="rId11"/>
    <p:sldId id="476" r:id="rId12"/>
    <p:sldId id="486" r:id="rId13"/>
    <p:sldId id="446" r:id="rId14"/>
    <p:sldId id="487" r:id="rId15"/>
    <p:sldId id="447" r:id="rId1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8C0B"/>
    <a:srgbClr val="F68908"/>
    <a:srgbClr val="FF8000"/>
    <a:srgbClr val="FD690C"/>
    <a:srgbClr val="FD6108"/>
    <a:srgbClr val="EA6A09"/>
    <a:srgbClr val="F7A654"/>
    <a:srgbClr val="50AB06"/>
    <a:srgbClr val="AA28BA"/>
    <a:srgbClr val="713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2" autoAdjust="0"/>
    <p:restoredTop sz="96341" autoAdjust="0"/>
  </p:normalViewPr>
  <p:slideViewPr>
    <p:cSldViewPr snapToGrid="0" snapToObjects="1">
      <p:cViewPr>
        <p:scale>
          <a:sx n="100" d="100"/>
          <a:sy n="100" d="100"/>
        </p:scale>
        <p:origin x="-1064" y="232"/>
      </p:cViewPr>
      <p:guideLst>
        <p:guide orient="horz" pos="3153"/>
        <p:guide pos="24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271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CAD9-BB83-0444-8C69-F32F4446E89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9EE94-8227-7646-92D8-0B67D6AF67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5E53-28CB-FB4F-A14C-CBBB4CC2EA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B20-9E67-8042-83F7-F0B95B9F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1A40B6E2-7838-AC42-BA21-126CD01F7BE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1DDAAA31-91F0-9B44-9BE2-B5CF6DDFE25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40E18998-D65D-D045-B12E-E0E20EFD07D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3B2CC5-B3BD-5F47-A39D-3DD485F560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86C1C89E-2D10-5F4B-8F49-A2D872A924F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5AC37FBE-A4B5-0243-ADEE-299CF799630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0682DC10-6879-4E45-9EED-B27E68669CC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C9EB08F2-3B78-C148-A78D-D833C265123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194FCA9B-C694-1043-B1EC-5969949C7C4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11900D4F-30E5-444F-BBEB-5EB2222B55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346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B1FF9982-5B9B-6A41-A6D9-1A48DF1FC8B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D604-7237-AC46-B361-5A1F893858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98" y="9519711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Condensed"/>
                <a:cs typeface="Futura Condensed"/>
              </a:defRPr>
            </a:lvl1pPr>
          </a:lstStyle>
          <a:p>
            <a:fld id="{6A77D604-7237-AC46-B361-5A1F8938589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create.codelab.club/studios/70/" TargetMode="External"/><Relationship Id="rId6" Type="http://schemas.openxmlformats.org/officeDocument/2006/relationships/hyperlink" Target="https://scratch.codelab.club/projects/1064/" TargetMode="External"/><Relationship Id="rId5" Type="http://schemas.openxmlformats.org/officeDocument/2006/relationships/hyperlink" Target="https://create.codelab.club/projects/1064/" TargetMode="External"/><Relationship Id="rId4" Type="http://schemas.openxmlformats.org/officeDocument/2006/relationships/hyperlink" Target="https://create.codelab.club/projects/1063/" TargetMode="External"/><Relationship Id="rId3" Type="http://schemas.openxmlformats.org/officeDocument/2006/relationships/hyperlink" Target="https://create.codelab.club/projects/1062/" TargetMode="External"/><Relationship Id="rId2" Type="http://schemas.openxmlformats.org/officeDocument/2006/relationships/hyperlink" Target="https://create.codelab.club/projects/1054/" TargetMode="External"/><Relationship Id="rId1" Type="http://schemas.openxmlformats.org/officeDocument/2006/relationships/hyperlink" Target="https://create.codelab.club/projects/105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hyperlink" Target="https://create.codelab.club/studios/7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hyperlink" Target="https://course.longan.link/Scratch/&#23398;&#29983;&#25163;&#20876;/&#23398;&#29983;&#25163;&#20876;&#21512;&#24182;.pdf" TargetMode="External"/><Relationship Id="rId1" Type="http://schemas.openxmlformats.org/officeDocument/2006/relationships/hyperlink" Target="https://create.codelab.club/studios/6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create.codelab.club/studios/6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-2" y="0"/>
            <a:ext cx="7772401" cy="10058400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2867" y="8276920"/>
            <a:ext cx="2514173" cy="119888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Futura Condensed"/>
                <a:cs typeface="Futura Condensed"/>
              </a:rPr>
              <a:t>编程跳舞</a:t>
            </a:r>
            <a:r>
              <a:rPr lang="en-US" sz="1200" dirty="0">
                <a:latin typeface="Futura Condensed"/>
                <a:cs typeface="Futura Condensed"/>
              </a:rPr>
              <a:t>	      	</a:t>
            </a:r>
            <a:r>
              <a:rPr lang="en-US" sz="1200" dirty="0" smtClean="0">
                <a:latin typeface="Futura Condensed"/>
                <a:cs typeface="Futura Condensed"/>
              </a:rPr>
              <a:t>   </a:t>
            </a:r>
            <a:endParaRPr lang="en-US" sz="1200" dirty="0">
              <a:latin typeface="Futura Condensed"/>
              <a:cs typeface="Futura Condensed"/>
            </a:endParaRPr>
          </a:p>
          <a:p>
            <a:r>
              <a:rPr lang="zh-CN" altLang="en-US" sz="1200" dirty="0" smtClean="0">
                <a:latin typeface="Futura Condensed"/>
                <a:cs typeface="Futura Condensed"/>
              </a:rPr>
              <a:t>循序渐进</a:t>
            </a:r>
            <a:r>
              <a:rPr lang="en-US" sz="1200" dirty="0" smtClean="0">
                <a:latin typeface="Futura Condensed"/>
                <a:cs typeface="Futura Condensed"/>
              </a:rPr>
              <a:t>      		   </a:t>
            </a:r>
            <a:endParaRPr lang="en-US" sz="1200" dirty="0" smtClean="0">
              <a:latin typeface="Futura Condensed"/>
              <a:cs typeface="Futura Condensed"/>
            </a:endParaRPr>
          </a:p>
          <a:p>
            <a:r>
              <a:rPr lang="en-US" altLang="zh-CN" sz="1200" dirty="0">
                <a:latin typeface="Futura Condensed"/>
                <a:cs typeface="Futura Condensed"/>
              </a:rPr>
              <a:t>10 </a:t>
            </a:r>
            <a:r>
              <a:rPr lang="zh-CN" altLang="en-US" sz="1200" dirty="0">
                <a:latin typeface="Futura Condensed"/>
                <a:cs typeface="Futura Condensed"/>
              </a:rPr>
              <a:t>种模块</a:t>
            </a:r>
            <a:r>
              <a:rPr lang="en-US" sz="1200" dirty="0" smtClean="0">
                <a:latin typeface="Futura Condensed"/>
                <a:cs typeface="Futura Condensed"/>
              </a:rPr>
              <a:t>			   </a:t>
            </a:r>
            <a:endParaRPr lang="en-US" sz="1200" dirty="0" smtClean="0">
              <a:latin typeface="Futura Condensed"/>
              <a:cs typeface="Futura Condensed"/>
            </a:endParaRPr>
          </a:p>
          <a:p>
            <a:r>
              <a:rPr lang="zh-CN" altLang="en-US" sz="1200" dirty="0">
                <a:latin typeface="Futura Condensed"/>
                <a:cs typeface="Futura Condensed"/>
              </a:rPr>
              <a:t>我的工作室</a:t>
            </a:r>
            <a:r>
              <a:rPr lang="en-US" sz="1200" dirty="0" smtClean="0">
                <a:latin typeface="Futura Condensed"/>
                <a:cs typeface="Futura Condensed"/>
              </a:rPr>
              <a:t>		         </a:t>
            </a:r>
            <a:endParaRPr lang="en-US" sz="1200" dirty="0" smtClean="0">
              <a:latin typeface="Futura Condensed"/>
              <a:cs typeface="Futura Condensed"/>
            </a:endParaRPr>
          </a:p>
          <a:p>
            <a:r>
              <a:rPr lang="zh-CN" altLang="en-US" sz="1200" dirty="0" smtClean="0">
                <a:latin typeface="Futura Condensed"/>
                <a:cs typeface="Futura Condensed"/>
              </a:rPr>
              <a:t>抓虫子</a:t>
            </a:r>
            <a:r>
              <a:rPr lang="en-US" sz="1200" dirty="0" smtClean="0">
                <a:latin typeface="Futura Condensed"/>
                <a:cs typeface="Futura Condensed"/>
              </a:rPr>
              <a:t>      		   </a:t>
            </a:r>
            <a:endParaRPr lang="en-US" sz="1200" dirty="0" smtClean="0">
              <a:latin typeface="Futura Condensed"/>
              <a:cs typeface="Futura Condensed"/>
            </a:endParaRPr>
          </a:p>
          <a:p>
            <a:r>
              <a:rPr lang="zh-CN" altLang="en-US" sz="1200" dirty="0">
                <a:latin typeface="Futura Condensed"/>
                <a:cs typeface="Futura Condensed"/>
              </a:rPr>
              <a:t>关于我 </a:t>
            </a:r>
            <a:r>
              <a:rPr lang="en-US" sz="1200" dirty="0" smtClean="0">
                <a:latin typeface="Futura Condensed"/>
                <a:cs typeface="Futura Condensed"/>
              </a:rPr>
              <a:t>			   </a:t>
            </a:r>
            <a:endParaRPr lang="en-US" sz="1200" dirty="0" smtClean="0">
              <a:latin typeface="Futura Condensed"/>
              <a:cs typeface="Futura Condense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" y="7559351"/>
            <a:ext cx="7772401" cy="650551"/>
            <a:chOff x="-1" y="7378700"/>
            <a:chExt cx="7772401" cy="650551"/>
          </a:xfrm>
        </p:grpSpPr>
        <p:sp>
          <p:nvSpPr>
            <p:cNvPr id="65" name="Rectangle 64"/>
            <p:cNvSpPr/>
            <p:nvPr/>
          </p:nvSpPr>
          <p:spPr>
            <a:xfrm>
              <a:off x="-1" y="7406951"/>
              <a:ext cx="7772401" cy="479582"/>
            </a:xfrm>
            <a:prstGeom prst="rect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amond 65"/>
            <p:cNvSpPr/>
            <p:nvPr/>
          </p:nvSpPr>
          <p:spPr>
            <a:xfrm>
              <a:off x="2108219" y="7648251"/>
              <a:ext cx="381000" cy="381000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/>
            <p:cNvSpPr/>
            <p:nvPr/>
          </p:nvSpPr>
          <p:spPr>
            <a:xfrm>
              <a:off x="5681688" y="7648251"/>
              <a:ext cx="384162" cy="381000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9937" y="7378700"/>
              <a:ext cx="3187664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FFFFFF"/>
                  </a:solidFill>
                  <a:latin typeface="Futura Condensed"/>
                  <a:cs typeface="Futura Condensed"/>
                </a:rPr>
                <a:t>包含内容</a:t>
              </a:r>
              <a:endParaRPr lang="en-US" sz="2800" dirty="0">
                <a:solidFill>
                  <a:srgbClr val="FFFFFF"/>
                </a:solidFill>
                <a:latin typeface="Futura Condensed"/>
                <a:cs typeface="Futur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" y="7378700"/>
              <a:ext cx="3962438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目前所在</a:t>
              </a:r>
              <a:endParaRPr lang="en-US" sz="28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328" y="8452442"/>
            <a:ext cx="3674608" cy="756953"/>
            <a:chOff x="634075" y="8363909"/>
            <a:chExt cx="3674608" cy="756953"/>
          </a:xfrm>
        </p:grpSpPr>
        <p:grpSp>
          <p:nvGrpSpPr>
            <p:cNvPr id="3" name="Group 2"/>
            <p:cNvGrpSpPr/>
            <p:nvPr/>
          </p:nvGrpSpPr>
          <p:grpSpPr>
            <a:xfrm>
              <a:off x="634075" y="8363909"/>
              <a:ext cx="3674608" cy="756953"/>
              <a:chOff x="634075" y="8448025"/>
              <a:chExt cx="3674608" cy="75695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853841" y="8748598"/>
                <a:ext cx="3218710" cy="456380"/>
                <a:chOff x="1699218" y="4842934"/>
                <a:chExt cx="3218710" cy="456380"/>
              </a:xfrm>
              <a:effectLst/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699218" y="4849283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699218" y="5292964"/>
                  <a:ext cx="3218710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248625" y="4845458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777846" y="4845458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328397" y="4842934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50843" y="4842934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394979" y="4845458"/>
                  <a:ext cx="0" cy="45003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917928" y="4846108"/>
                  <a:ext cx="0" cy="4525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634075" y="8448025"/>
                <a:ext cx="3674608" cy="623127"/>
                <a:chOff x="1998752" y="6415095"/>
                <a:chExt cx="3674608" cy="62312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998752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0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  <p:sp>
              <p:nvSpPr>
                <p:cNvPr id="34" name="Teardrop 33"/>
                <p:cNvSpPr/>
                <p:nvPr/>
              </p:nvSpPr>
              <p:spPr>
                <a:xfrm rot="8075815">
                  <a:off x="2508322" y="6415095"/>
                  <a:ext cx="516223" cy="516223"/>
                </a:xfrm>
                <a:prstGeom prst="teardrop">
                  <a:avLst/>
                </a:prstGeom>
                <a:solidFill>
                  <a:srgbClr val="1B93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061508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2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596453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3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131784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4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666729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5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202961" y="6567823"/>
                  <a:ext cx="470399" cy="4703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noFill/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bg1">
                          <a:lumMod val="95000"/>
                        </a:schemeClr>
                      </a:solidFill>
                      <a:latin typeface="Futura Condensed"/>
                      <a:cs typeface="Futura Condensed"/>
                    </a:rPr>
                    <a:t>6</a:t>
                  </a:r>
                  <a:endParaRPr lang="en-US" sz="1100" dirty="0">
                    <a:solidFill>
                      <a:schemeClr val="bg1">
                        <a:lumMod val="95000"/>
                      </a:schemeClr>
                    </a:solidFill>
                    <a:latin typeface="Futura Condensed"/>
                    <a:cs typeface="Futura Condensed"/>
                  </a:endParaRPr>
                </a:p>
              </p:txBody>
            </p:sp>
          </p:grpSp>
        </p:grpSp>
        <p:sp>
          <p:nvSpPr>
            <p:cNvPr id="74" name="Rectangle 73"/>
            <p:cNvSpPr/>
            <p:nvPr/>
          </p:nvSpPr>
          <p:spPr>
            <a:xfrm>
              <a:off x="1212748" y="8422066"/>
              <a:ext cx="381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1</a:t>
              </a:r>
              <a:endParaRPr lang="en-US" sz="44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464006"/>
            <a:ext cx="35866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latin typeface="+mj-ea"/>
                <a:ea typeface="+mj-ea"/>
                <a:cs typeface="Futura Condensed"/>
              </a:rPr>
              <a:t>UNIT 1</a:t>
            </a:r>
            <a:endParaRPr lang="en-US" sz="5300" dirty="0" smtClean="0">
              <a:latin typeface="+mj-ea"/>
              <a:ea typeface="+mj-ea"/>
              <a:cs typeface="Futura Condensed"/>
            </a:endParaRPr>
          </a:p>
          <a:p>
            <a:r>
              <a:rPr lang="zh-CN" altLang="en-US" sz="5400" dirty="0">
                <a:latin typeface="+mj-ea"/>
                <a:ea typeface="+mj-ea"/>
              </a:rPr>
              <a:t>探索</a:t>
            </a:r>
            <a:endParaRPr lang="en-US" sz="5300" dirty="0">
              <a:latin typeface="+mj-ea"/>
              <a:ea typeface="+mj-ea"/>
              <a:cs typeface="Futura Condensed"/>
            </a:endParaRPr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338" y="3586163"/>
            <a:ext cx="694372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5295" y="1523490"/>
            <a:ext cx="2357172" cy="1332695"/>
            <a:chOff x="409710" y="1458324"/>
            <a:chExt cx="2357172" cy="1332695"/>
          </a:xfrm>
        </p:grpSpPr>
        <p:sp>
          <p:nvSpPr>
            <p:cNvPr id="10" name="TextBox 9"/>
            <p:cNvSpPr txBox="1"/>
            <p:nvPr/>
          </p:nvSpPr>
          <p:spPr>
            <a:xfrm>
              <a:off x="502845" y="1458324"/>
              <a:ext cx="2159129" cy="55181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pPr algn="just"/>
              <a:r>
                <a:rPr lang="zh-CN" altLang="en-US" sz="1200" dirty="0"/>
                <a:t>求助！你能调试这 </a:t>
              </a:r>
              <a:r>
                <a:rPr lang="en-US" altLang="zh-CN" sz="1200" dirty="0"/>
                <a:t>5 </a:t>
              </a:r>
              <a:r>
                <a:rPr lang="zh-CN" altLang="en-US" sz="1200" dirty="0"/>
                <a:t>个有问题的程序么？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10" y="2145859"/>
              <a:ext cx="235717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/>
                <a:t>在本次活动中，你将查找 </a:t>
              </a:r>
              <a:r>
                <a:rPr lang="en-US" altLang="zh-CN" sz="1200" dirty="0"/>
                <a:t>5 </a:t>
              </a:r>
              <a:r>
                <a:rPr lang="zh-CN" altLang="en-US" sz="1200" dirty="0"/>
                <a:t>个程序中的问题，并找出对应的解决方法。</a:t>
              </a:r>
              <a:endParaRPr lang="en-US" sz="1200" dirty="0">
                <a:solidFill>
                  <a:srgbClr val="000000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5665" y="8517982"/>
            <a:ext cx="3227327" cy="156845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/>
              <a:t>列出程序中所有可能的问题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>
                <a:sym typeface="+mn-ea"/>
              </a:rPr>
              <a:t>记录</a:t>
            </a:r>
            <a:r>
              <a:rPr lang="zh-CN" altLang="en-US" sz="1200" dirty="0">
                <a:sym typeface="+mn-ea"/>
              </a:rPr>
              <a:t>你所做过的尝试，这是一个有用的提示。你会知道哪些是已经做过的，</a:t>
            </a:r>
            <a:r>
              <a:rPr lang="zh-CN" altLang="en-US" sz="1200" dirty="0" smtClean="0">
                <a:sym typeface="+mn-ea"/>
              </a:rPr>
              <a:t>下一步又</a:t>
            </a:r>
            <a:r>
              <a:rPr lang="zh-CN" altLang="en-US" sz="1200" dirty="0">
                <a:sym typeface="+mn-ea"/>
              </a:rPr>
              <a:t>应该尝试些</a:t>
            </a:r>
            <a:r>
              <a:rPr lang="zh-CN" altLang="en-US" sz="1200" dirty="0" smtClean="0">
                <a:sym typeface="+mn-ea"/>
              </a:rPr>
              <a:t>什么。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>
                <a:sym typeface="+mn-ea"/>
              </a:rPr>
              <a:t>和</a:t>
            </a:r>
            <a:r>
              <a:rPr lang="zh-CN" altLang="en-US" sz="1200" dirty="0">
                <a:sym typeface="+mn-ea"/>
              </a:rPr>
              <a:t>邻桌同学分享和比较彼此查找问题和解决问题的方法，直到你找到适合自己的调试策略。</a:t>
            </a:r>
            <a:endParaRPr lang="en-US" sz="1200" dirty="0" smtClean="0">
              <a:latin typeface="Futura Condensed"/>
              <a:cs typeface="Futura Condensed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 smtClean="0">
              <a:latin typeface="Futura Condensed"/>
              <a:cs typeface="Futura Condense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6669" y="8517982"/>
            <a:ext cx="3314032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lIns="91440" rIns="91440" rtlCol="0">
            <a:spAutoFit/>
          </a:bodyPr>
          <a:lstStyle/>
          <a:p>
            <a:r>
              <a:rPr lang="en-US" altLang="zh-CN" sz="1200" dirty="0" smtClean="0">
                <a:sym typeface="+mn-ea"/>
              </a:rPr>
              <a:t>+  </a:t>
            </a:r>
            <a:r>
              <a:rPr lang="zh-CN" altLang="en-US" sz="1200" dirty="0" smtClean="0">
                <a:sym typeface="+mn-ea"/>
              </a:rPr>
              <a:t>和</a:t>
            </a:r>
            <a:r>
              <a:rPr lang="zh-CN" altLang="en-US" sz="1200" dirty="0">
                <a:sym typeface="+mn-ea"/>
              </a:rPr>
              <a:t>同伴一起讨论彼此测试和调试的过程，记录你们解决方法中的相同点和不同点。</a:t>
            </a:r>
            <a:endParaRPr lang="zh-CN" altLang="en-US" sz="1200" dirty="0"/>
          </a:p>
          <a:p>
            <a:r>
              <a:rPr lang="en-US" altLang="zh-CN" sz="1200" dirty="0" smtClean="0">
                <a:sym typeface="+mn-ea"/>
              </a:rPr>
              <a:t>+  </a:t>
            </a:r>
            <a:r>
              <a:rPr lang="zh-CN" altLang="en-US" sz="1200" dirty="0" smtClean="0">
                <a:sym typeface="+mn-ea"/>
              </a:rPr>
              <a:t>右键点击</a:t>
            </a:r>
            <a:r>
              <a:rPr lang="zh-CN" altLang="en-US" sz="1200" dirty="0">
                <a:sym typeface="+mn-ea"/>
              </a:rPr>
              <a:t>程序积木，添加程序注释，这样可以帮助其他人更好地</a:t>
            </a:r>
            <a:r>
              <a:rPr lang="zh-CN" altLang="en-US" sz="1200" dirty="0" smtClean="0">
                <a:sym typeface="+mn-ea"/>
              </a:rPr>
              <a:t>理解你</a:t>
            </a:r>
            <a:r>
              <a:rPr lang="zh-CN" altLang="en-US" sz="1200" dirty="0">
                <a:sym typeface="+mn-ea"/>
              </a:rPr>
              <a:t>的程序。</a:t>
            </a:r>
            <a:endParaRPr lang="zh-CN" altLang="en-US" sz="1200" dirty="0"/>
          </a:p>
          <a:p>
            <a:r>
              <a:rPr lang="en-US" altLang="zh-CN" sz="1200" dirty="0" smtClean="0">
                <a:sym typeface="+mn-ea"/>
              </a:rPr>
              <a:t>+  </a:t>
            </a:r>
            <a:r>
              <a:rPr lang="zh-CN" altLang="en-US" sz="1200" dirty="0" smtClean="0">
                <a:sym typeface="+mn-ea"/>
              </a:rPr>
              <a:t>帮助</a:t>
            </a:r>
            <a:r>
              <a:rPr lang="zh-CN" altLang="en-US" sz="1200" dirty="0">
                <a:sym typeface="+mn-ea"/>
              </a:rPr>
              <a:t>其他人调试项目！</a:t>
            </a:r>
            <a:endParaRPr lang="en-US" sz="1200" kern="1100" spc="-20" dirty="0">
              <a:latin typeface="Futura Condensed"/>
              <a:cs typeface="Futura Condensed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78" y="763670"/>
            <a:ext cx="3402084" cy="6797608"/>
            <a:chOff x="4430800" y="865764"/>
            <a:chExt cx="3377972" cy="6396738"/>
          </a:xfrm>
        </p:grpSpPr>
        <p:sp>
          <p:nvSpPr>
            <p:cNvPr id="16" name="Rectangle 15"/>
            <p:cNvSpPr/>
            <p:nvPr/>
          </p:nvSpPr>
          <p:spPr>
            <a:xfrm>
              <a:off x="4430802" y="865764"/>
              <a:ext cx="3377970" cy="1083961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txBody>
            <a:bodyPr wrap="square" lIns="91440" tIns="91440" bIns="9144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b="1" dirty="0"/>
                <a:t>Debug-It 1.1 </a:t>
              </a:r>
              <a:r>
                <a:rPr lang="zh-CN" altLang="en-US" sz="1200" dirty="0">
                  <a:hlinkClick r:id="rId1" action="ppaction://hlinkfile"/>
                </a:rPr>
                <a:t>https://create.codelab.club/projects/1053/</a:t>
              </a:r>
              <a:endParaRPr lang="en-US" sz="1200" dirty="0" smtClean="0">
                <a:latin typeface="Futura Condensed"/>
                <a:cs typeface="Futura Condensed"/>
              </a:endParaRPr>
            </a:p>
            <a:p>
              <a:endParaRPr lang="en-US" sz="600" dirty="0" smtClean="0">
                <a:latin typeface="Futura Condensed"/>
                <a:cs typeface="Futura Condensed"/>
              </a:endParaRPr>
            </a:p>
            <a:p>
              <a:r>
                <a:rPr lang="zh-CN" altLang="en-US" sz="1100" dirty="0"/>
                <a:t>在这个程序里，当点击绿旗时， </a:t>
              </a:r>
              <a:r>
                <a:rPr lang="en-US" altLang="zh-CN" sz="1100" dirty="0"/>
                <a:t>Gobo </a:t>
              </a:r>
              <a:r>
                <a:rPr lang="zh-CN" altLang="en-US" sz="1100" dirty="0"/>
                <a:t>和 </a:t>
              </a:r>
              <a:r>
                <a:rPr lang="en-US" altLang="zh-CN" sz="1100" dirty="0"/>
                <a:t>Scratch </a:t>
              </a:r>
              <a:r>
                <a:rPr lang="zh-CN" altLang="en-US" sz="1100" dirty="0"/>
                <a:t>猫应该要一起</a:t>
              </a:r>
              <a:r>
                <a:rPr lang="zh-CN" altLang="en-US" sz="1100" dirty="0" smtClean="0"/>
                <a:t>开始</a:t>
              </a:r>
              <a:r>
                <a:rPr lang="zh-CN" altLang="en-US" sz="1100" dirty="0"/>
                <a:t>跳舞。但只有 </a:t>
              </a:r>
              <a:r>
                <a:rPr lang="en-US" altLang="zh-CN" sz="1100" dirty="0"/>
                <a:t>Scratch </a:t>
              </a:r>
              <a:r>
                <a:rPr lang="zh-CN" altLang="en-US" sz="1100" dirty="0"/>
                <a:t>猫在跳！该如何解决这个问题呢？</a:t>
              </a:r>
              <a:endParaRPr lang="en-US" sz="1100" dirty="0">
                <a:latin typeface="Futura Condensed"/>
                <a:cs typeface="Futura Condensed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30802" y="2092526"/>
              <a:ext cx="3377970" cy="1402456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txBody>
            <a:bodyPr wrap="square" lIns="91440" tIns="91440" bIns="9144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b="1" dirty="0">
                  <a:sym typeface="+mn-ea"/>
                </a:rPr>
                <a:t>Debug-It 1.</a:t>
              </a:r>
              <a:r>
                <a:rPr lang="en-US" altLang="zh-CN" sz="1200" b="1" dirty="0">
                  <a:sym typeface="+mn-ea"/>
                </a:rPr>
                <a:t>2</a:t>
              </a:r>
              <a:r>
                <a:rPr lang="en-US" sz="1200" b="1" dirty="0" smtClean="0">
                  <a:latin typeface="Futura Condensed"/>
                  <a:cs typeface="Futura Condensed"/>
                  <a:sym typeface="+mn-ea"/>
                </a:rPr>
                <a:t> </a:t>
              </a:r>
              <a:r>
                <a:rPr lang="zh-CN" altLang="en-US" sz="1200" dirty="0">
                  <a:sym typeface="+mn-ea"/>
                  <a:hlinkClick r:id="rId2" action="ppaction://hlinkfile"/>
                </a:rPr>
                <a:t>https://create.codelab.club/projects/1054/</a:t>
              </a:r>
              <a:endParaRPr lang="en-US" sz="1100" dirty="0">
                <a:latin typeface="Futura Condensed"/>
                <a:cs typeface="Futura Condensed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en-US" sz="600" dirty="0" smtClean="0">
                <a:latin typeface="Futura Condensed"/>
                <a:cs typeface="Futura Condensed"/>
              </a:endParaRPr>
            </a:p>
            <a:p>
              <a:r>
                <a:rPr lang="zh-CN" altLang="en-US" sz="1100" dirty="0"/>
                <a:t>在这个程序里，当点击绿旗时， </a:t>
              </a:r>
              <a:r>
                <a:rPr lang="en-US" altLang="zh-CN" sz="1100" dirty="0"/>
                <a:t>Scratch </a:t>
              </a:r>
              <a:r>
                <a:rPr lang="zh-CN" altLang="en-US" sz="1100" dirty="0"/>
                <a:t>猫应该出现在舞台左侧</a:t>
              </a:r>
              <a:r>
                <a:rPr lang="zh-CN" altLang="en-US" sz="1100" dirty="0" smtClean="0"/>
                <a:t>，它会</a:t>
              </a:r>
              <a:r>
                <a:rPr lang="zh-CN" altLang="en-US" sz="1100" dirty="0"/>
                <a:t>说些关于舞台左侧的话，然后会滑到舞台右侧，说些关于舞台右侧的话。</a:t>
              </a:r>
              <a:r>
                <a:rPr lang="zh-CN" altLang="en-US" sz="1100" dirty="0" smtClean="0"/>
                <a:t>第一次点击</a:t>
              </a:r>
              <a:r>
                <a:rPr lang="zh-CN" altLang="en-US" sz="1100" dirty="0"/>
                <a:t>绿旗，程序运行没问题，但后面就没法重复了。该如何解决这个问题呢？</a:t>
              </a:r>
              <a:endParaRPr lang="en-US" sz="1100" dirty="0">
                <a:latin typeface="Futura Condensed"/>
                <a:cs typeface="Futura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0800" y="3623396"/>
              <a:ext cx="3377972" cy="1083961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txBody>
            <a:bodyPr wrap="square" lIns="91440" tIns="91440" bIns="9144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b="1" dirty="0">
                  <a:sym typeface="+mn-ea"/>
                </a:rPr>
                <a:t>Debug-It 1.</a:t>
              </a:r>
              <a:r>
                <a:rPr lang="en-US" altLang="zh-CN" sz="1200" b="1" dirty="0">
                  <a:sym typeface="+mn-ea"/>
                </a:rPr>
                <a:t>3</a:t>
              </a:r>
              <a:r>
                <a:rPr lang="en-US" sz="1200" b="1" dirty="0" smtClean="0">
                  <a:latin typeface="Futura Condensed"/>
                  <a:cs typeface="Futura Condensed"/>
                  <a:sym typeface="+mn-ea"/>
                </a:rPr>
                <a:t> </a:t>
              </a:r>
              <a:r>
                <a:rPr lang="zh-CN" altLang="en-US" sz="1200" dirty="0">
                  <a:sym typeface="+mn-ea"/>
                  <a:hlinkClick r:id="rId3" action="ppaction://hlinkfile"/>
                </a:rPr>
                <a:t>https://create.codelab.club/projects/1062/</a:t>
              </a:r>
              <a:endParaRPr lang="zh-CN" altLang="en-US" sz="1200" dirty="0"/>
            </a:p>
            <a:p>
              <a:endParaRPr lang="en-US" sz="600" dirty="0" smtClean="0">
                <a:latin typeface="Futura Condensed"/>
                <a:cs typeface="Futura Condensed"/>
              </a:endParaRPr>
            </a:p>
            <a:p>
              <a:r>
                <a:rPr lang="zh-CN" altLang="en-US" sz="1100" dirty="0"/>
                <a:t>每次按“空格”键时， </a:t>
              </a:r>
              <a:r>
                <a:rPr lang="en-US" altLang="zh-CN" sz="1100" dirty="0"/>
                <a:t>Scratch </a:t>
              </a:r>
              <a:r>
                <a:rPr lang="zh-CN" altLang="en-US" sz="1100" dirty="0"/>
                <a:t>猫都应该翻个跟头。但是点击以后，猫</a:t>
              </a:r>
              <a:r>
                <a:rPr lang="zh-CN" altLang="en-US" sz="1100" dirty="0" smtClean="0"/>
                <a:t>却没有</a:t>
              </a:r>
              <a:r>
                <a:rPr lang="zh-CN" altLang="en-US" sz="1100" dirty="0"/>
                <a:t>反应。该如何解决这个问题呢？</a:t>
              </a:r>
              <a:endParaRPr lang="en-US" sz="1100" dirty="0">
                <a:latin typeface="Futura Condensed"/>
                <a:cs typeface="Futura Condensed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30800" y="4821195"/>
              <a:ext cx="3377972" cy="1083961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txBody>
            <a:bodyPr wrap="square" lIns="91440" tIns="91440" bIns="91440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q"/>
              </a:pPr>
              <a:r>
                <a:rPr lang="zh-CN" altLang="en-US" sz="1200" b="1" dirty="0">
                  <a:sym typeface="+mn-ea"/>
                </a:rPr>
                <a:t>Debug-It 1.</a:t>
              </a:r>
              <a:r>
                <a:rPr lang="en-US" altLang="zh-CN" sz="1200" b="1" dirty="0">
                  <a:sym typeface="+mn-ea"/>
                </a:rPr>
                <a:t>4 </a:t>
              </a:r>
              <a:r>
                <a:rPr lang="zh-CN" altLang="en-US" sz="1200" dirty="0">
                  <a:sym typeface="+mn-ea"/>
                  <a:hlinkClick r:id="rId4" action="ppaction://hlinkfile"/>
                </a:rPr>
                <a:t>https://create.codelab.club/projects/1063/</a:t>
              </a:r>
              <a:endParaRPr lang="zh-CN" altLang="en-US" sz="1200" dirty="0"/>
            </a:p>
            <a:p>
              <a:endParaRPr lang="en-US" sz="600" dirty="0" smtClean="0">
                <a:latin typeface="Futura Condensed"/>
                <a:cs typeface="Futura Condensed"/>
              </a:endParaRPr>
            </a:p>
            <a:p>
              <a:r>
                <a:rPr lang="zh-CN" altLang="en-US" sz="1100" dirty="0"/>
                <a:t>在这个程序里，每次点击 </a:t>
              </a:r>
              <a:r>
                <a:rPr lang="en-US" altLang="zh-CN" sz="1100" dirty="0"/>
                <a:t>Scratch </a:t>
              </a:r>
              <a:r>
                <a:rPr lang="zh-CN" altLang="en-US" sz="1100" dirty="0"/>
                <a:t>猫时，它都该在舞台上来回踱步。但它碰到边缘时却翻了个跟头，头朝下走路！该如何解决这个问题呢？</a:t>
              </a:r>
              <a:endParaRPr lang="en-US" sz="1100" dirty="0">
                <a:latin typeface="Futura Condensed"/>
                <a:cs typeface="Futura Condensed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30800" y="6018995"/>
              <a:ext cx="3377972" cy="1243507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txBody>
            <a:bodyPr wrap="square" lIns="91440" tIns="91440" bIns="9144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b="1" dirty="0">
                  <a:sym typeface="+mn-ea"/>
                </a:rPr>
                <a:t>Debug-It 1.</a:t>
              </a:r>
              <a:r>
                <a:rPr lang="en-US" altLang="zh-CN" sz="1200" b="1" dirty="0">
                  <a:sym typeface="+mn-ea"/>
                </a:rPr>
                <a:t>5</a:t>
              </a:r>
              <a:r>
                <a:rPr lang="en-US" sz="1200" b="1" dirty="0" smtClean="0">
                  <a:latin typeface="Futura Condensed"/>
                  <a:cs typeface="Futura Condensed"/>
                  <a:sym typeface="+mn-ea"/>
                </a:rPr>
                <a:t> </a:t>
              </a:r>
              <a:r>
                <a:rPr lang="zh-CN" altLang="en-US" sz="1200" dirty="0">
                  <a:sym typeface="+mn-ea"/>
                  <a:hlinkClick r:id="rId5" action="ppaction://hlinkfile"/>
                </a:rPr>
                <a:t>https://create.codelab.club/projects/1064/</a:t>
              </a:r>
              <a:endParaRPr lang="zh-CN" altLang="en-US" sz="1200" dirty="0">
                <a:hlinkClick r:id="rId6" action="ppaction://hlinkfile"/>
              </a:endParaRPr>
            </a:p>
            <a:p>
              <a:endParaRPr lang="en-US" sz="600" dirty="0" smtClean="0">
                <a:latin typeface="Futura Condensed"/>
                <a:cs typeface="Futura Condensed"/>
              </a:endParaRPr>
            </a:p>
            <a:p>
              <a:r>
                <a:rPr sz="1100" dirty="0"/>
                <a:t>在这个程序里，当点击绿旗时， Scratch 猫应该“喵喵喵”地叫。在它叫的同时，旁边应该出现一个对话框。但是对话框比声音要早，而且猫只叫了一声“喵”。该如何解决这个问题呢？</a:t>
              </a:r>
              <a:endParaRPr sz="1100" dirty="0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3962555" y="8403678"/>
            <a:ext cx="0" cy="1527722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7031" y="3857808"/>
            <a:ext cx="2970866" cy="1943039"/>
            <a:chOff x="427031" y="3857808"/>
            <a:chExt cx="2970866" cy="1943039"/>
          </a:xfrm>
        </p:grpSpPr>
        <p:sp>
          <p:nvSpPr>
            <p:cNvPr id="14" name="TextBox 13"/>
            <p:cNvSpPr txBox="1"/>
            <p:nvPr/>
          </p:nvSpPr>
          <p:spPr>
            <a:xfrm>
              <a:off x="427031" y="4232397"/>
              <a:ext cx="2885167" cy="1568450"/>
            </a:xfrm>
            <a:prstGeom prst="rect">
              <a:avLst/>
            </a:prstGeom>
            <a:noFill/>
            <a:ln w="6350" cmpd="sng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进入第 </a:t>
              </a:r>
              <a:r>
                <a:rPr lang="en-US" altLang="zh-CN" sz="1200" dirty="0"/>
                <a:t>1 </a:t>
              </a:r>
              <a:r>
                <a:rPr lang="zh-CN" altLang="en-US" sz="1200" dirty="0"/>
                <a:t>单元“抓虫子”</a:t>
              </a:r>
              <a:r>
                <a:rPr lang="zh-CN" altLang="en-US" sz="1200" dirty="0" smtClean="0"/>
                <a:t>工作室：</a:t>
              </a:r>
              <a:r>
                <a:rPr lang="zh-CN" altLang="en-US" sz="1200" dirty="0" smtClean="0">
                  <a:hlinkClick r:id="rId7" action="ppaction://hlinkfile"/>
                </a:rPr>
                <a:t>https://create.codelab.club/studios/70/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对 </a:t>
              </a:r>
              <a:r>
                <a:rPr lang="en-US" altLang="zh-CN" sz="1200" dirty="0" smtClean="0"/>
                <a:t>5 </a:t>
              </a:r>
              <a:r>
                <a:rPr lang="zh-CN" altLang="en-US" sz="1200" dirty="0"/>
                <a:t>个有问题的程序进行测试和</a:t>
              </a:r>
              <a:r>
                <a:rPr lang="zh-CN" altLang="en-US" sz="1200" dirty="0" smtClean="0"/>
                <a:t>调试。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写下你的解决方案，或用你的解决方案对问题程序进行改编</a:t>
              </a:r>
              <a:r>
                <a:rPr lang="zh-CN" altLang="en-US" sz="1200" dirty="0" smtClean="0"/>
                <a:t>。</a:t>
              </a:r>
              <a:endParaRPr lang="en-US" sz="1200" dirty="0" smtClean="0">
                <a:latin typeface="Futura Condensed"/>
                <a:cs typeface="Futura Condensed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4691" y="3857808"/>
              <a:ext cx="295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从这里开始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535219" y="4194252"/>
            <a:ext cx="2717679" cy="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5665" y="595839"/>
            <a:ext cx="2815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Futura Condensed"/>
                <a:cs typeface="Futura Condensed"/>
              </a:rPr>
              <a:t>抓虫子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351394"/>
            <a:ext cx="7772400" cy="2153959"/>
            <a:chOff x="3312198" y="6351394"/>
            <a:chExt cx="7772400" cy="2153959"/>
          </a:xfrm>
        </p:grpSpPr>
        <p:sp>
          <p:nvSpPr>
            <p:cNvPr id="32" name="Rectangle 31"/>
            <p:cNvSpPr/>
            <p:nvPr/>
          </p:nvSpPr>
          <p:spPr>
            <a:xfrm>
              <a:off x="3312198" y="7858302"/>
              <a:ext cx="7772400" cy="410457"/>
            </a:xfrm>
            <a:prstGeom prst="rect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74753" y="7871867"/>
              <a:ext cx="3809845" cy="507460"/>
              <a:chOff x="7274753" y="7871867"/>
              <a:chExt cx="3809845" cy="507460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9012887" y="8053244"/>
                <a:ext cx="333576" cy="326083"/>
              </a:xfrm>
              <a:prstGeom prst="diamond">
                <a:avLst/>
              </a:prstGeom>
              <a:solidFill>
                <a:srgbClr val="1B93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74753" y="7871867"/>
                <a:ext cx="3809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完成了？</a:t>
                </a:r>
                <a:endParaRPr lang="en-US" dirty="0">
                  <a:solidFill>
                    <a:schemeClr val="bg1"/>
                  </a:solidFill>
                  <a:latin typeface="Futura Condensed"/>
                  <a:cs typeface="Futura Condensed"/>
                </a:endParaRPr>
              </a:p>
            </p:txBody>
          </p:sp>
        </p:grpSp>
        <p:sp>
          <p:nvSpPr>
            <p:cNvPr id="46" name="Oval Callout 45"/>
            <p:cNvSpPr/>
            <p:nvPr/>
          </p:nvSpPr>
          <p:spPr>
            <a:xfrm rot="15462013" flipV="1">
              <a:off x="3725216" y="6228851"/>
              <a:ext cx="2153959" cy="2399046"/>
            </a:xfrm>
            <a:prstGeom prst="wedgeEllipseCallout">
              <a:avLst>
                <a:gd name="adj1" fmla="val -36970"/>
                <a:gd name="adj2" fmla="val 4818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76200" cap="rnd" cmpd="sng">
              <a:solidFill>
                <a:schemeClr val="bg1"/>
              </a:solidFill>
              <a:prstDash val="solid"/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rmAutofit fontScale="62500" lnSpcReduction="20000"/>
            </a:bodyPr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</a:rPr>
                <a:t>感觉进入死胡同了么？没关系！试试以下这些方法。。。</a:t>
              </a:r>
              <a:endParaRPr lang="en-US" altLang="zh-CN" sz="1600" kern="1300" baseline="-25000" dirty="0">
                <a:solidFill>
                  <a:srgbClr val="0070C0"/>
                </a:solidFill>
                <a:latin typeface="Futura Condensed"/>
                <a:cs typeface="Futura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665" y="595839"/>
            <a:ext cx="281594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抓虫子</a:t>
            </a:r>
            <a:endParaRPr lang="en-US" altLang="zh-CN" sz="4000" dirty="0" smtClean="0"/>
          </a:p>
          <a:p>
            <a:r>
              <a:rPr lang="zh-CN" altLang="en-US" sz="4000" dirty="0" smtClean="0"/>
              <a:t>反思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57995" y="2725094"/>
            <a:ext cx="6872422" cy="6974779"/>
            <a:chOff x="443298" y="2725094"/>
            <a:chExt cx="6872422" cy="6974779"/>
          </a:xfrm>
        </p:grpSpPr>
        <p:grpSp>
          <p:nvGrpSpPr>
            <p:cNvPr id="51" name="Group 50"/>
            <p:cNvGrpSpPr/>
            <p:nvPr/>
          </p:nvGrpSpPr>
          <p:grpSpPr>
            <a:xfrm>
              <a:off x="444499" y="2725094"/>
              <a:ext cx="6871221" cy="1658949"/>
              <a:chOff x="444499" y="2725094"/>
              <a:chExt cx="6871221" cy="165894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35219" y="3149603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44499" y="2725094"/>
                <a:ext cx="6871221" cy="338554"/>
                <a:chOff x="444499" y="3063754"/>
                <a:chExt cx="6871221" cy="338554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44499" y="3063754"/>
                  <a:ext cx="68712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问题出在</a:t>
                  </a:r>
                  <a:r>
                    <a:rPr lang="zh-CN" altLang="en-US" sz="1600" dirty="0" smtClean="0"/>
                    <a:t>哪里？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444499" y="4496851"/>
              <a:ext cx="6871221" cy="1658950"/>
              <a:chOff x="444499" y="4530719"/>
              <a:chExt cx="6871221" cy="16589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35219" y="4955229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44499" y="4530719"/>
                <a:ext cx="6871221" cy="337185"/>
                <a:chOff x="444499" y="3063754"/>
                <a:chExt cx="6871221" cy="33718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你是如何找出问题的？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44499" y="6268517"/>
              <a:ext cx="6871221" cy="1658950"/>
              <a:chOff x="444499" y="6353187"/>
              <a:chExt cx="6871221" cy="165895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35219" y="6777697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44499" y="6353187"/>
                <a:ext cx="6871221" cy="338554"/>
                <a:chOff x="444499" y="3063754"/>
                <a:chExt cx="6871221" cy="338554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444499" y="3063754"/>
                  <a:ext cx="68712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你是如何解决问题</a:t>
                  </a:r>
                  <a:r>
                    <a:rPr lang="zh-CN" altLang="en-US" sz="1600" dirty="0" smtClean="0"/>
                    <a:t>的？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43298" y="8040923"/>
              <a:ext cx="6871221" cy="1658950"/>
              <a:chOff x="443298" y="8176395"/>
              <a:chExt cx="6871221" cy="165895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34018" y="8600905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43298" y="8176395"/>
                <a:ext cx="6871221" cy="337185"/>
                <a:chOff x="444499" y="3063754"/>
                <a:chExt cx="6871221" cy="337185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其他人还有其它的解决</a:t>
                  </a:r>
                  <a:r>
                    <a:rPr lang="zh-CN" altLang="en-US" sz="1600" dirty="0" smtClean="0"/>
                    <a:t>方案吗？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6" name="Group 75"/>
          <p:cNvGrpSpPr/>
          <p:nvPr/>
        </p:nvGrpSpPr>
        <p:grpSpPr>
          <a:xfrm>
            <a:off x="3540777" y="635270"/>
            <a:ext cx="3108418" cy="584775"/>
            <a:chOff x="3540777" y="635270"/>
            <a:chExt cx="3171308" cy="584775"/>
          </a:xfrm>
        </p:grpSpPr>
        <p:sp>
          <p:nvSpPr>
            <p:cNvPr id="77" name="TextBox 76"/>
            <p:cNvSpPr txBox="1"/>
            <p:nvPr/>
          </p:nvSpPr>
          <p:spPr>
            <a:xfrm>
              <a:off x="3540777" y="635270"/>
              <a:ext cx="3171308" cy="58477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400" dirty="0">
                  <a:latin typeface="Futura Condensed"/>
                  <a:cs typeface="Futura Condensed"/>
                </a:rPr>
                <a:t>姓名</a:t>
              </a:r>
              <a:r>
                <a:rPr lang="en-US" sz="1200" dirty="0">
                  <a:latin typeface="Futura Condensed"/>
                  <a:cs typeface="Futura Condensed"/>
                </a:rPr>
                <a:t>: 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r>
                <a:rPr lang="en-US" sz="1200" dirty="0">
                  <a:latin typeface="Futura Condensed"/>
                  <a:cs typeface="Futura Condensed"/>
                </a:rPr>
                <a:t> 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544" y="7556500"/>
            <a:ext cx="287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TIPS &amp; TRICKS</a:t>
            </a:r>
            <a:endParaRPr lang="en-US" sz="28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47540" y="4045585"/>
            <a:ext cx="305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通过增加让你的角色对点击，键盘按下或其它指令有反应的</a:t>
            </a:r>
            <a:r>
              <a:rPr lang="zh-CN" altLang="en-US" sz="1200" dirty="0">
                <a:sym typeface="+mn-ea"/>
              </a:rPr>
              <a:t>积木，</a:t>
            </a:r>
            <a:r>
              <a:rPr lang="zh-CN" altLang="en-US" sz="1200" dirty="0"/>
              <a:t>让</a:t>
            </a:r>
            <a:r>
              <a:rPr lang="zh-CN" altLang="en-US" sz="1200" dirty="0" smtClean="0"/>
              <a:t>它具备</a:t>
            </a:r>
            <a:r>
              <a:rPr lang="zh-CN" altLang="en-US" sz="1200" dirty="0"/>
              <a:t>互动效果。</a:t>
            </a:r>
            <a:endParaRPr lang="en-US" sz="1200" dirty="0">
              <a:latin typeface="Futura Condensed"/>
              <a:cs typeface="Futura Condensed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" y="7871074"/>
            <a:ext cx="7772400" cy="532604"/>
            <a:chOff x="-1" y="7871074"/>
            <a:chExt cx="7772400" cy="532604"/>
          </a:xfrm>
        </p:grpSpPr>
        <p:sp>
          <p:nvSpPr>
            <p:cNvPr id="39" name="Rectangle 38"/>
            <p:cNvSpPr/>
            <p:nvPr/>
          </p:nvSpPr>
          <p:spPr>
            <a:xfrm>
              <a:off x="0" y="7871074"/>
              <a:ext cx="7772399" cy="410457"/>
            </a:xfrm>
            <a:prstGeom prst="rect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/>
            <p:cNvSpPr/>
            <p:nvPr/>
          </p:nvSpPr>
          <p:spPr>
            <a:xfrm>
              <a:off x="2499857" y="8077594"/>
              <a:ext cx="381000" cy="326084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/>
            <p:cNvSpPr/>
            <p:nvPr/>
          </p:nvSpPr>
          <p:spPr>
            <a:xfrm>
              <a:off x="6386056" y="8066025"/>
              <a:ext cx="381000" cy="326084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" y="7879206"/>
              <a:ext cx="5486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可供探索的积木</a:t>
              </a:r>
              <a:endParaRPr lang="zh-CN" altLang="en-US" dirty="0" smtClean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86405" y="7884634"/>
              <a:ext cx="2285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完成了？</a:t>
              </a:r>
              <a:endParaRPr lang="en-US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9177" y="6411631"/>
            <a:ext cx="2888615" cy="1327785"/>
            <a:chOff x="3992282" y="2830659"/>
            <a:chExt cx="3540339" cy="1327785"/>
          </a:xfrm>
        </p:grpSpPr>
        <p:sp>
          <p:nvSpPr>
            <p:cNvPr id="46" name="TextBox 45"/>
            <p:cNvSpPr txBox="1"/>
            <p:nvPr/>
          </p:nvSpPr>
          <p:spPr>
            <a:xfrm>
              <a:off x="4089565" y="3328499"/>
              <a:ext cx="3443056" cy="82994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用造型改变角色的外观</a:t>
              </a: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创建</a:t>
              </a:r>
              <a:r>
                <a:rPr lang="zh-CN" altLang="en-US" sz="1200" dirty="0"/>
                <a:t>不同的背景</a:t>
              </a: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给</a:t>
              </a:r>
              <a:r>
                <a:rPr lang="zh-CN" altLang="en-US" sz="1200" dirty="0"/>
                <a:t>项目添加声音元素</a:t>
              </a: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给</a:t>
              </a:r>
              <a:r>
                <a:rPr lang="zh-CN" altLang="en-US" sz="1200" dirty="0"/>
                <a:t>你的互动拼贴画增加移动效果</a:t>
              </a:r>
              <a:endParaRPr lang="zh-CN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92282" y="2830659"/>
              <a:ext cx="330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试一试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4089400" y="3169213"/>
              <a:ext cx="3210286" cy="2937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634065" y="8403046"/>
            <a:ext cx="1904927" cy="156845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lIns="91440" rIns="91440" rtlCol="0">
            <a:spAutoFit/>
          </a:bodyPr>
          <a:lstStyle/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将</a:t>
            </a:r>
            <a:r>
              <a:rPr lang="zh-CN" altLang="en-US" sz="1200" dirty="0"/>
              <a:t>你的项目上传到“ 关于我”工作室里去</a:t>
            </a:r>
            <a:r>
              <a:rPr lang="en-US" sz="1200" kern="1100" spc="-20" dirty="0" smtClean="0">
                <a:latin typeface="Futura Condensed"/>
                <a:cs typeface="Futura Condensed"/>
              </a:rPr>
              <a:t>: </a:t>
            </a:r>
            <a:r>
              <a:rPr lang="zh-CN" altLang="en-US" sz="1200" dirty="0">
                <a:hlinkClick r:id="rId1" action="ppaction://hlinkfile"/>
              </a:rPr>
              <a:t>https://create.codelab.club/studios/71/</a:t>
            </a:r>
            <a:endParaRPr lang="en-US" sz="1000" dirty="0">
              <a:latin typeface="Futura Condensed"/>
              <a:cs typeface="Futura Condensed"/>
            </a:endParaRPr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挑战</a:t>
            </a:r>
            <a:r>
              <a:rPr lang="zh-CN" altLang="en-US" sz="1200" dirty="0"/>
              <a:t>自己，多做一些！ 增添新的积木，声音或动作！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帮助</a:t>
            </a:r>
            <a:r>
              <a:rPr lang="zh-CN" altLang="en-US" sz="1200" dirty="0"/>
              <a:t>其它人完成项目！</a:t>
            </a:r>
            <a:endParaRPr lang="en-US" sz="1200" kern="1100" spc="-20" dirty="0" smtClean="0">
              <a:latin typeface="Futura Condensed"/>
              <a:cs typeface="Futura Condensed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86405" y="8403678"/>
            <a:ext cx="0" cy="1527722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44500" y="1520808"/>
            <a:ext cx="2348507" cy="1880102"/>
            <a:chOff x="519774" y="1540395"/>
            <a:chExt cx="2348507" cy="1880102"/>
          </a:xfrm>
        </p:grpSpPr>
        <p:sp>
          <p:nvSpPr>
            <p:cNvPr id="10" name="TextBox 9"/>
            <p:cNvSpPr txBox="1"/>
            <p:nvPr/>
          </p:nvSpPr>
          <p:spPr>
            <a:xfrm>
              <a:off x="613831" y="1540395"/>
              <a:ext cx="2159001" cy="73660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200" dirty="0"/>
                <a:t>如何结合有趣的图像和声音创作出关于自己的 </a:t>
              </a:r>
              <a:r>
                <a:rPr lang="en-US" altLang="zh-CN" sz="1200" dirty="0"/>
                <a:t>Scratch </a:t>
              </a:r>
              <a:r>
                <a:rPr lang="zh-CN" altLang="en-US" sz="1200" dirty="0"/>
                <a:t>互动拼贴画作品？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9774" y="2405767"/>
              <a:ext cx="2348507" cy="1014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/>
                <a:t>尝试使用角色、造型、外观、背景或声音来创作一个有互动性的 Scratch 项目</a:t>
              </a:r>
              <a:r>
                <a:rPr lang="en-US" altLang="zh-CN" sz="1200" dirty="0"/>
                <a:t>——</a:t>
              </a:r>
              <a:r>
                <a:rPr lang="zh-CN" altLang="en-US" sz="1200" dirty="0"/>
                <a:t>帮助别人通过这个项目更好地了解你、你</a:t>
              </a:r>
              <a:r>
                <a:rPr lang="zh-CN" altLang="en-US" sz="1200" dirty="0" smtClean="0"/>
                <a:t>的想法</a:t>
              </a:r>
              <a:r>
                <a:rPr lang="zh-CN" altLang="en-US" sz="1200" dirty="0"/>
                <a:t>、你的活动以及你关心的人。</a:t>
              </a:r>
              <a:endParaRPr lang="zh-CN" alt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357" y="3857808"/>
            <a:ext cx="2969349" cy="1020220"/>
            <a:chOff x="441661" y="3857808"/>
            <a:chExt cx="2969349" cy="1020220"/>
          </a:xfrm>
        </p:grpSpPr>
        <p:sp>
          <p:nvSpPr>
            <p:cNvPr id="50" name="TextBox 49"/>
            <p:cNvSpPr txBox="1"/>
            <p:nvPr/>
          </p:nvSpPr>
          <p:spPr>
            <a:xfrm>
              <a:off x="457804" y="3857808"/>
              <a:ext cx="295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从这里开始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1661" y="4194252"/>
              <a:ext cx="2885167" cy="683776"/>
              <a:chOff x="499401" y="4194252"/>
              <a:chExt cx="2885167" cy="68377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99401" y="4232868"/>
                <a:ext cx="2885167" cy="645160"/>
              </a:xfrm>
              <a:prstGeom prst="rect">
                <a:avLst/>
              </a:prstGeom>
              <a:noFill/>
              <a:ln w="6350" cmpd="sng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zh-CN" altLang="en-US" sz="1200" dirty="0"/>
                  <a:t>新建一个角色</a:t>
                </a:r>
                <a:endParaRPr lang="zh-CN" alt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zh-CN" altLang="en-US" sz="1200" dirty="0" smtClean="0"/>
                  <a:t>让</a:t>
                </a:r>
                <a:r>
                  <a:rPr lang="zh-CN" altLang="en-US" sz="1200" dirty="0"/>
                  <a:t>它具有互动性</a:t>
                </a:r>
                <a:endParaRPr lang="zh-CN" alt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zh-CN" altLang="en-US" sz="1200" dirty="0" smtClean="0"/>
                  <a:t>重复</a:t>
                </a:r>
                <a:r>
                  <a:rPr lang="zh-CN" altLang="en-US" sz="1200" dirty="0"/>
                  <a:t>！</a:t>
                </a:r>
                <a:endParaRPr lang="en-US" sz="1200" dirty="0" smtClean="0">
                  <a:latin typeface="Futura Condensed"/>
                  <a:cs typeface="Futura Condensed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606263" y="4194252"/>
                <a:ext cx="2717679" cy="2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457200" y="595840"/>
            <a:ext cx="281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Futura Condensed"/>
                <a:cs typeface="Futura Condensed"/>
              </a:rPr>
              <a:t>关于我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pic>
        <p:nvPicPr>
          <p:cNvPr id="7" name="image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948" y="755333"/>
            <a:ext cx="3683635" cy="2732405"/>
          </a:xfrm>
          <a:prstGeom prst="rect">
            <a:avLst/>
          </a:prstGeom>
        </p:spPr>
      </p:pic>
      <p:pic>
        <p:nvPicPr>
          <p:cNvPr id="8" name="Picture 7" descr="新增角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4385310"/>
            <a:ext cx="1822450" cy="1869440"/>
          </a:xfrm>
          <a:prstGeom prst="rect">
            <a:avLst/>
          </a:prstGeom>
        </p:spPr>
      </p:pic>
      <p:pic>
        <p:nvPicPr>
          <p:cNvPr id="19" name="Picture 18" descr="点击互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65" y="4974590"/>
            <a:ext cx="2057400" cy="1206500"/>
          </a:xfrm>
          <a:prstGeom prst="rect">
            <a:avLst/>
          </a:prstGeom>
        </p:spPr>
      </p:pic>
      <p:pic>
        <p:nvPicPr>
          <p:cNvPr id="20" name="Picture 19" descr="摆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110" y="4660900"/>
            <a:ext cx="1612900" cy="3035300"/>
          </a:xfrm>
          <a:prstGeom prst="rect">
            <a:avLst/>
          </a:prstGeom>
        </p:spPr>
      </p:pic>
      <p:pic>
        <p:nvPicPr>
          <p:cNvPr id="2" name="Picture 1" descr="block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8286750"/>
            <a:ext cx="5273040" cy="172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57995" y="2725094"/>
            <a:ext cx="6872422" cy="6974779"/>
            <a:chOff x="443298" y="2725094"/>
            <a:chExt cx="6872422" cy="6974779"/>
          </a:xfrm>
        </p:grpSpPr>
        <p:grpSp>
          <p:nvGrpSpPr>
            <p:cNvPr id="51" name="Group 50"/>
            <p:cNvGrpSpPr/>
            <p:nvPr/>
          </p:nvGrpSpPr>
          <p:grpSpPr>
            <a:xfrm>
              <a:off x="444499" y="2725094"/>
              <a:ext cx="6871221" cy="1658949"/>
              <a:chOff x="444499" y="2725094"/>
              <a:chExt cx="6871221" cy="165894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35219" y="3149603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44499" y="2725094"/>
                <a:ext cx="6871221" cy="337185"/>
                <a:chOff x="444499" y="3063754"/>
                <a:chExt cx="6871221" cy="33718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>
                    <a:buFont typeface="Lucida Grande" panose="020B0600040502020204"/>
                    <a:buNone/>
                  </a:pPr>
                  <a:r>
                    <a:rPr lang="en-US" altLang="zh-CN" sz="1600" dirty="0"/>
                    <a:t>+</a:t>
                  </a:r>
                  <a:r>
                    <a:rPr lang="zh-CN" altLang="en-US" sz="1600" dirty="0"/>
                    <a:t>你感到最自豪的是什么？</a:t>
                  </a:r>
                  <a:r>
                    <a:rPr lang="zh-CN" altLang="en-US" sz="1600" dirty="0" smtClean="0"/>
                    <a:t>为什么？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444499" y="4496851"/>
              <a:ext cx="6871221" cy="1658950"/>
              <a:chOff x="444499" y="4530719"/>
              <a:chExt cx="6871221" cy="16589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35219" y="4955229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44499" y="4530719"/>
                <a:ext cx="6871221" cy="337185"/>
                <a:chOff x="444499" y="3063754"/>
                <a:chExt cx="6871221" cy="33718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+</a:t>
                  </a:r>
                  <a:r>
                    <a:rPr lang="zh-CN" altLang="en-US" sz="1600" dirty="0"/>
                    <a:t>你感觉困难的地方是什么</a:t>
                  </a:r>
                  <a:r>
                    <a:rPr lang="zh-CN" altLang="en-US" sz="1600" dirty="0" smtClean="0"/>
                    <a:t>？你是如何解决的</a:t>
                  </a:r>
                  <a:r>
                    <a:rPr lang="zh-CN" altLang="en-US" sz="1600" dirty="0"/>
                    <a:t>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44499" y="6268517"/>
              <a:ext cx="6871221" cy="1658950"/>
              <a:chOff x="444499" y="6353187"/>
              <a:chExt cx="6871221" cy="165895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35219" y="6777697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44499" y="6353187"/>
                <a:ext cx="6871221" cy="337185"/>
                <a:chOff x="444499" y="3063754"/>
                <a:chExt cx="6871221" cy="337185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>
                    <a:buFont typeface="Lucida Grande" panose="020B0600040502020204"/>
                    <a:buNone/>
                  </a:pPr>
                  <a:r>
                    <a:rPr lang="en-US" altLang="zh-CN" sz="1600" dirty="0">
                      <a:sym typeface="+mn-ea"/>
                    </a:rPr>
                    <a:t>+</a:t>
                  </a:r>
                  <a:r>
                    <a:rPr lang="zh-CN" altLang="en-US" sz="1600" dirty="0">
                      <a:sym typeface="+mn-ea"/>
                    </a:rPr>
                    <a:t>你</a:t>
                  </a:r>
                  <a:r>
                    <a:rPr lang="zh-CN" altLang="en-US" sz="1600" dirty="0"/>
                    <a:t>下一步想做些什么</a:t>
                  </a:r>
                  <a:r>
                    <a:rPr lang="zh-CN" altLang="en-US" sz="1600" dirty="0" smtClean="0"/>
                    <a:t>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43298" y="8040923"/>
              <a:ext cx="6871221" cy="1658950"/>
              <a:chOff x="443298" y="8176395"/>
              <a:chExt cx="6871221" cy="165895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34018" y="8600905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43298" y="8176395"/>
                <a:ext cx="6871221" cy="337185"/>
                <a:chOff x="444499" y="3063754"/>
                <a:chExt cx="6871221" cy="337185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+</a:t>
                  </a:r>
                  <a:r>
                    <a:rPr lang="zh-CN" altLang="en-US" sz="1600" dirty="0"/>
                    <a:t>通过浏览他人的</a:t>
                  </a:r>
                  <a:r>
                    <a:rPr lang="en-US" altLang="zh-CN" sz="1600" dirty="0"/>
                    <a:t>“</a:t>
                  </a:r>
                  <a:r>
                    <a:rPr lang="zh-CN" altLang="en-US" sz="1600" dirty="0"/>
                    <a:t>关于我</a:t>
                  </a:r>
                  <a:r>
                    <a:rPr lang="en-US" altLang="zh-CN" sz="1600" dirty="0"/>
                    <a:t>”</a:t>
                  </a:r>
                  <a:r>
                    <a:rPr lang="zh-CN" altLang="en-US" sz="1600" dirty="0"/>
                    <a:t>项目你发现了什么</a:t>
                  </a:r>
                  <a:r>
                    <a:rPr lang="zh-CN" altLang="en-US" sz="1600" dirty="0" smtClean="0"/>
                    <a:t>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TextBox 38"/>
          <p:cNvSpPr txBox="1"/>
          <p:nvPr/>
        </p:nvSpPr>
        <p:spPr>
          <a:xfrm>
            <a:off x="520700" y="684740"/>
            <a:ext cx="281594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关于</a:t>
            </a:r>
            <a:r>
              <a:rPr lang="zh-CN" altLang="en-US" sz="4000" dirty="0" smtClean="0"/>
              <a:t>我</a:t>
            </a:r>
            <a:endParaRPr lang="en-US" altLang="zh-CN" sz="4000" dirty="0" smtClean="0"/>
          </a:p>
          <a:p>
            <a:r>
              <a:rPr lang="zh-CN" altLang="en-US" sz="4000" dirty="0" smtClean="0"/>
              <a:t>反思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40777" y="635270"/>
            <a:ext cx="3108418" cy="584775"/>
            <a:chOff x="3540777" y="635270"/>
            <a:chExt cx="3171308" cy="584775"/>
          </a:xfrm>
        </p:grpSpPr>
        <p:sp>
          <p:nvSpPr>
            <p:cNvPr id="53" name="TextBox 52"/>
            <p:cNvSpPr txBox="1"/>
            <p:nvPr/>
          </p:nvSpPr>
          <p:spPr>
            <a:xfrm>
              <a:off x="3540777" y="635270"/>
              <a:ext cx="3171308" cy="58477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400" dirty="0">
                  <a:latin typeface="Futura Condensed"/>
                  <a:cs typeface="Futura Condensed"/>
                </a:rPr>
                <a:t>姓名</a:t>
              </a:r>
              <a:r>
                <a:rPr lang="en-US" sz="1200" dirty="0">
                  <a:latin typeface="Futura Condensed"/>
                  <a:cs typeface="Futura Condensed"/>
                </a:rPr>
                <a:t>: 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r>
                <a:rPr lang="en-US" sz="1200" dirty="0">
                  <a:latin typeface="Futura Condensed"/>
                  <a:cs typeface="Futura Condensed"/>
                </a:rPr>
                <a:t> 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665" y="595839"/>
            <a:ext cx="281594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编程跳舞</a:t>
            </a:r>
            <a:endParaRPr lang="en-US" altLang="zh-CN" sz="4000" dirty="0" smtClean="0"/>
          </a:p>
          <a:p>
            <a:r>
              <a:rPr lang="zh-CN" altLang="en-US" sz="4000" dirty="0" smtClean="0"/>
              <a:t>反思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57995" y="2725094"/>
            <a:ext cx="6872422" cy="6974779"/>
            <a:chOff x="443298" y="2725094"/>
            <a:chExt cx="6872422" cy="6974779"/>
          </a:xfrm>
        </p:grpSpPr>
        <p:grpSp>
          <p:nvGrpSpPr>
            <p:cNvPr id="51" name="Group 50"/>
            <p:cNvGrpSpPr/>
            <p:nvPr/>
          </p:nvGrpSpPr>
          <p:grpSpPr>
            <a:xfrm>
              <a:off x="444499" y="2725094"/>
              <a:ext cx="6871221" cy="1658949"/>
              <a:chOff x="444499" y="2725094"/>
              <a:chExt cx="6871221" cy="165894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35219" y="3149603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44499" y="2725094"/>
                <a:ext cx="6871221" cy="337185"/>
                <a:chOff x="444499" y="3063754"/>
                <a:chExt cx="6871221" cy="33718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>
                      <a:sym typeface="+mn-ea"/>
                    </a:rPr>
                    <a:t>对</a:t>
                  </a:r>
                  <a:r>
                    <a:rPr lang="zh-CN" altLang="en-US" sz="1600" dirty="0">
                      <a:sym typeface="+mn-ea"/>
                    </a:rPr>
                    <a:t>发令者来而言，容易的</a:t>
                  </a:r>
                  <a:r>
                    <a:rPr lang="en-US" altLang="zh-CN" sz="1600" dirty="0">
                      <a:sym typeface="+mn-ea"/>
                    </a:rPr>
                    <a:t>/</a:t>
                  </a:r>
                  <a:r>
                    <a:rPr lang="zh-CN" altLang="en-US" sz="1600" dirty="0">
                      <a:sym typeface="+mn-ea"/>
                    </a:rPr>
                    <a:t>困难的是什么？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444499" y="4496851"/>
              <a:ext cx="6871221" cy="1658950"/>
              <a:chOff x="444499" y="4530719"/>
              <a:chExt cx="6871221" cy="16589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35219" y="4955229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44499" y="4530719"/>
                <a:ext cx="6871221" cy="336446"/>
                <a:chOff x="444499" y="3063754"/>
                <a:chExt cx="6871221" cy="336446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44499" y="3063754"/>
                  <a:ext cx="6871221" cy="336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>
                      <a:sym typeface="+mn-ea"/>
                    </a:rPr>
                    <a:t>对</a:t>
                  </a:r>
                  <a:r>
                    <a:rPr lang="zh-CN" altLang="en-US" sz="1600" dirty="0">
                      <a:sym typeface="+mn-ea"/>
                    </a:rPr>
                    <a:t>舞者来而言，容易的</a:t>
                  </a:r>
                  <a:r>
                    <a:rPr lang="en-US" altLang="zh-CN" sz="1600" dirty="0">
                      <a:sym typeface="+mn-ea"/>
                    </a:rPr>
                    <a:t>/</a:t>
                  </a:r>
                  <a:r>
                    <a:rPr lang="zh-CN" altLang="en-US" sz="1600" dirty="0">
                      <a:sym typeface="+mn-ea"/>
                    </a:rPr>
                    <a:t>困难的是什么？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44499" y="6268517"/>
              <a:ext cx="6871221" cy="1658950"/>
              <a:chOff x="444499" y="6353187"/>
              <a:chExt cx="6871221" cy="165895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35219" y="6777697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44499" y="6353187"/>
                <a:ext cx="6871221" cy="336446"/>
                <a:chOff x="444499" y="3063754"/>
                <a:chExt cx="6871221" cy="336446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444499" y="3063754"/>
                  <a:ext cx="6871221" cy="335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>
                      <a:sym typeface="+mn-ea"/>
                    </a:rPr>
                    <a:t>观看</a:t>
                  </a:r>
                  <a:r>
                    <a:rPr lang="zh-CN" altLang="en-US" sz="1600" dirty="0">
                      <a:sym typeface="+mn-ea"/>
                    </a:rPr>
                    <a:t>时</a:t>
                  </a:r>
                  <a:r>
                    <a:rPr lang="zh-CN" altLang="en-US" sz="1600" dirty="0" smtClean="0">
                      <a:sym typeface="+mn-ea"/>
                    </a:rPr>
                    <a:t>，</a:t>
                  </a:r>
                  <a:r>
                    <a:rPr lang="zh-CN" altLang="en-US" sz="1600" dirty="0">
                      <a:sym typeface="+mn-ea"/>
                    </a:rPr>
                    <a:t>容易的</a:t>
                  </a:r>
                  <a:r>
                    <a:rPr lang="en-US" altLang="zh-CN" sz="1600" dirty="0">
                      <a:sym typeface="+mn-ea"/>
                    </a:rPr>
                    <a:t>/</a:t>
                  </a:r>
                  <a:r>
                    <a:rPr lang="zh-CN" altLang="en-US" sz="1600" dirty="0">
                      <a:sym typeface="+mn-ea"/>
                    </a:rPr>
                    <a:t>困难的是什么？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43298" y="8040923"/>
              <a:ext cx="6871221" cy="1658950"/>
              <a:chOff x="443298" y="8176395"/>
              <a:chExt cx="6871221" cy="165895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34018" y="8600905"/>
                <a:ext cx="6779300" cy="123444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43298" y="8176395"/>
                <a:ext cx="6871221" cy="336446"/>
                <a:chOff x="444499" y="3063754"/>
                <a:chExt cx="6871221" cy="336446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4499" y="3063754"/>
                  <a:ext cx="6871221" cy="336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>
                      <a:sym typeface="+mn-ea"/>
                    </a:rPr>
                    <a:t>这个活动</a:t>
                  </a:r>
                  <a:r>
                    <a:rPr lang="zh-CN" altLang="en-US" sz="1600" dirty="0">
                      <a:sym typeface="+mn-ea"/>
                    </a:rPr>
                    <a:t>和我们做 </a:t>
                  </a:r>
                  <a:r>
                    <a:rPr lang="en-US" altLang="zh-CN" sz="1600" dirty="0">
                      <a:sym typeface="+mn-ea"/>
                    </a:rPr>
                    <a:t>Scratch </a:t>
                  </a:r>
                  <a:r>
                    <a:rPr lang="zh-CN" altLang="en-US" sz="1600" dirty="0">
                      <a:sym typeface="+mn-ea"/>
                    </a:rPr>
                    <a:t>项目有什么联系？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6" name="Group 75"/>
          <p:cNvGrpSpPr/>
          <p:nvPr/>
        </p:nvGrpSpPr>
        <p:grpSpPr>
          <a:xfrm>
            <a:off x="3540777" y="635270"/>
            <a:ext cx="3108418" cy="584775"/>
            <a:chOff x="3540777" y="635270"/>
            <a:chExt cx="3171308" cy="584775"/>
          </a:xfrm>
        </p:grpSpPr>
        <p:sp>
          <p:nvSpPr>
            <p:cNvPr id="77" name="TextBox 76"/>
            <p:cNvSpPr txBox="1"/>
            <p:nvPr/>
          </p:nvSpPr>
          <p:spPr>
            <a:xfrm>
              <a:off x="3540777" y="635270"/>
              <a:ext cx="3171308" cy="58477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400" dirty="0">
                  <a:latin typeface="Futura Condensed"/>
                  <a:cs typeface="Futura Condensed"/>
                </a:rPr>
                <a:t>姓名</a:t>
              </a:r>
              <a:r>
                <a:rPr lang="en-US" sz="1200" dirty="0">
                  <a:latin typeface="Futura Condensed"/>
                  <a:cs typeface="Futura Condensed"/>
                </a:rPr>
                <a:t>: 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r>
                <a:rPr lang="en-US" sz="1200" dirty="0">
                  <a:latin typeface="Futura Condensed"/>
                  <a:cs typeface="Futura Condensed"/>
                </a:rPr>
                <a:t> 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ffany-t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07796" y="2832530"/>
            <a:ext cx="3307404" cy="1326018"/>
            <a:chOff x="3992282" y="2832530"/>
            <a:chExt cx="3307404" cy="1326018"/>
          </a:xfrm>
        </p:grpSpPr>
        <p:sp>
          <p:nvSpPr>
            <p:cNvPr id="18" name="TextBox 17"/>
            <p:cNvSpPr txBox="1"/>
            <p:nvPr/>
          </p:nvSpPr>
          <p:spPr>
            <a:xfrm>
              <a:off x="4089400" y="3328603"/>
              <a:ext cx="3117152" cy="82994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“循序渐进 </a:t>
              </a:r>
              <a:r>
                <a:rPr lang="zh-CN" altLang="en-US" sz="1200" dirty="0" smtClean="0"/>
                <a:t>”课程材料</a:t>
              </a: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 smtClean="0"/>
                <a:t>“</a:t>
              </a:r>
              <a:r>
                <a:rPr lang="zh-CN" altLang="en-US" sz="1200" dirty="0" smtClean="0"/>
                <a:t>循序渐进</a:t>
              </a:r>
              <a:r>
                <a:rPr lang="zh-CN" altLang="en-US" sz="1200" dirty="0"/>
                <a:t>”工作室</a:t>
              </a:r>
              <a:endParaRPr lang="zh-CN" altLang="en-US" sz="1200" dirty="0"/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200" dirty="0"/>
                <a:t>    </a:t>
              </a:r>
              <a:r>
                <a:rPr lang="zh-CN" altLang="en-US" sz="1200" dirty="0">
                  <a:hlinkClick r:id="rId1" action="ppaction://hlinkfile"/>
                </a:rPr>
                <a:t>https://create.codelab.club/studios/67/</a:t>
              </a: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ym typeface="+mn-ea"/>
                  <a:hlinkClick r:id="rId2" action="ppaction://hlinkfile"/>
                </a:rPr>
                <a:t>Scratch 卡片</a:t>
              </a:r>
              <a:endParaRPr lang="zh-CN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92282" y="2832530"/>
              <a:ext cx="330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可用资源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89400" y="3162617"/>
              <a:ext cx="3117152" cy="852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57995" y="2832530"/>
            <a:ext cx="3324338" cy="3911103"/>
            <a:chOff x="422410" y="2832530"/>
            <a:chExt cx="3324338" cy="3911103"/>
          </a:xfrm>
        </p:grpSpPr>
        <p:sp>
          <p:nvSpPr>
            <p:cNvPr id="14" name="TextBox 13"/>
            <p:cNvSpPr txBox="1"/>
            <p:nvPr/>
          </p:nvSpPr>
          <p:spPr>
            <a:xfrm>
              <a:off x="515544" y="3328603"/>
              <a:ext cx="3231204" cy="341503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帮助学生登录编程账号，点击编程网站页面上方的“创建”按键</a:t>
              </a:r>
              <a:r>
                <a:rPr lang="zh-CN" altLang="en-US" sz="1200" dirty="0" smtClean="0"/>
                <a:t>开始</a:t>
              </a:r>
              <a:r>
                <a:rPr lang="zh-CN" altLang="en-US" sz="1200" dirty="0"/>
                <a:t>一个新项目。（可选）将 “循序渐进” 讲义及 </a:t>
              </a:r>
              <a:r>
                <a:rPr lang="en-US" altLang="zh-CN" sz="1200" dirty="0"/>
                <a:t>Scratch </a:t>
              </a:r>
              <a:r>
                <a:rPr lang="zh-CN" altLang="en-US" sz="1200" dirty="0"/>
                <a:t>卡片分发给学生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让</a:t>
              </a:r>
              <a:r>
                <a:rPr lang="zh-CN" altLang="en-US" sz="1200" dirty="0"/>
                <a:t>学生打开编程界面左上角的</a:t>
              </a:r>
              <a:r>
                <a:rPr lang="en-US" altLang="zh-CN" sz="1200" dirty="0"/>
                <a:t>“</a:t>
              </a:r>
              <a:r>
                <a:rPr lang="zh-CN" altLang="en-US" sz="1200" dirty="0"/>
                <a:t>教程</a:t>
              </a:r>
              <a:r>
                <a:rPr lang="en-US" altLang="zh-CN" sz="1200" dirty="0"/>
                <a:t>”</a:t>
              </a:r>
              <a:r>
                <a:rPr lang="zh-CN" altLang="en-US" sz="1200" dirty="0"/>
                <a:t>，按照“入门”教程，完成跳舞猫的编程。鼓励学生</a:t>
              </a:r>
              <a:r>
                <a:rPr lang="zh-CN" altLang="en-US" sz="1200" dirty="0" smtClean="0"/>
                <a:t>添加更多积木</a:t>
              </a:r>
              <a:r>
                <a:rPr lang="zh-CN" altLang="en-US" sz="1200" dirty="0"/>
                <a:t>，尝试使用动作、角色、外观、造型、声音或背景，来制作自己的</a:t>
              </a:r>
              <a:r>
                <a:rPr lang="zh-CN" altLang="en-US" sz="1200" dirty="0" smtClean="0"/>
                <a:t>作品 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鼓励</a:t>
              </a:r>
              <a:r>
                <a:rPr lang="zh-CN" altLang="en-US" sz="1200" dirty="0"/>
                <a:t>学生互相分享他们的作品</a:t>
              </a:r>
              <a:r>
                <a:rPr lang="zh-CN" altLang="en-US" sz="1200" dirty="0" smtClean="0"/>
                <a:t>。（可选）让学生把项</a:t>
              </a:r>
              <a:r>
                <a:rPr lang="zh-CN" altLang="en-US" sz="1200" dirty="0"/>
                <a:t>目上传到“</a:t>
              </a:r>
              <a:r>
                <a:rPr lang="zh-CN" altLang="en-US" sz="1200" dirty="0">
                  <a:sym typeface="+mn-ea"/>
                </a:rPr>
                <a:t>循序渐进</a:t>
              </a:r>
              <a:r>
                <a:rPr lang="zh-CN" altLang="en-US" sz="1200" dirty="0"/>
                <a:t>”工作室或</a:t>
              </a:r>
              <a:r>
                <a:rPr lang="zh-CN" altLang="en-US" sz="1200" dirty="0" smtClean="0"/>
                <a:t>班级</a:t>
              </a:r>
              <a:r>
                <a:rPr lang="zh-CN" altLang="en-US" sz="1200" dirty="0"/>
                <a:t>工作室里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让</a:t>
              </a:r>
              <a:r>
                <a:rPr lang="zh-CN" altLang="en-US" sz="1200" dirty="0"/>
                <a:t>学生根据提示反思整个设计过程，并且把心得和体会记录在他们的设计日志中</a:t>
              </a:r>
              <a:r>
                <a:rPr lang="zh-CN" altLang="en-US" sz="1200" dirty="0" smtClean="0"/>
                <a:t>，或者</a:t>
              </a:r>
              <a:r>
                <a:rPr lang="zh-CN" altLang="en-US" sz="1200" dirty="0"/>
                <a:t>在小组中讨论 。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410" y="2832530"/>
              <a:ext cx="330740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活动描述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15544" y="3163625"/>
              <a:ext cx="3231204" cy="838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007796" y="5709109"/>
            <a:ext cx="3307404" cy="1140987"/>
            <a:chOff x="3992282" y="2832776"/>
            <a:chExt cx="3307404" cy="1140987"/>
          </a:xfrm>
        </p:grpSpPr>
        <p:sp>
          <p:nvSpPr>
            <p:cNvPr id="89" name="TextBox 88"/>
            <p:cNvSpPr txBox="1"/>
            <p:nvPr/>
          </p:nvSpPr>
          <p:spPr>
            <a:xfrm>
              <a:off x="4089400" y="3328603"/>
              <a:ext cx="3117152" cy="6451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/>
                <a:t>学生能打开 </a:t>
              </a:r>
              <a:r>
                <a:rPr lang="en-US" sz="1200" dirty="0"/>
                <a:t>Scratch </a:t>
              </a:r>
              <a:r>
                <a:rPr lang="zh-CN" altLang="en-US" sz="1200" dirty="0"/>
                <a:t>并找到</a:t>
              </a:r>
              <a:r>
                <a:rPr lang="en-US" altLang="zh-CN" sz="1200" dirty="0"/>
                <a:t>“</a:t>
              </a:r>
              <a:r>
                <a:rPr lang="zh-CN" altLang="en-US" sz="1200" dirty="0"/>
                <a:t>教程</a:t>
              </a:r>
              <a:r>
                <a:rPr lang="en-US" altLang="zh-CN" sz="1200" dirty="0"/>
                <a:t>”</a:t>
              </a:r>
              <a:r>
                <a:rPr lang="zh-CN" altLang="en-US" sz="1200" dirty="0"/>
                <a:t>么？</a:t>
              </a:r>
              <a:endParaRPr lang="zh-CN" altLang="en-US" sz="1200" dirty="0"/>
            </a:p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/>
                <a:t>他们</a:t>
              </a:r>
              <a:r>
                <a:rPr lang="zh-CN" altLang="en-US" sz="1200" dirty="0"/>
                <a:t>能创作一个会跳舞的猫么？</a:t>
              </a:r>
              <a:endParaRPr lang="zh-CN" altLang="en-US" sz="1200" dirty="0"/>
            </a:p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/>
                <a:t>他们</a:t>
              </a:r>
              <a:r>
                <a:rPr lang="zh-CN" altLang="en-US" sz="1200" dirty="0"/>
                <a:t>会保存和分享自己的项目么？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92282" y="2832776"/>
              <a:ext cx="330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回顾学生作品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V="1">
              <a:off x="4089400" y="3163625"/>
              <a:ext cx="3117152" cy="852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07796" y="4458372"/>
            <a:ext cx="3307404" cy="1140987"/>
            <a:chOff x="3992282" y="2832776"/>
            <a:chExt cx="3307404" cy="1140987"/>
          </a:xfrm>
        </p:grpSpPr>
        <p:sp>
          <p:nvSpPr>
            <p:cNvPr id="93" name="TextBox 92"/>
            <p:cNvSpPr txBox="1"/>
            <p:nvPr/>
          </p:nvSpPr>
          <p:spPr>
            <a:xfrm>
              <a:off x="4089400" y="3328603"/>
              <a:ext cx="3117152" cy="64516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>
                  <a:sym typeface="+mn-ea"/>
                </a:rPr>
                <a:t>活动中令你感到惊喜到是什么？</a:t>
              </a:r>
              <a:endParaRPr lang="zh-CN" altLang="en-US" sz="1200" dirty="0"/>
            </a:p>
            <a:p>
              <a:r>
                <a:rPr lang="en-US" altLang="zh-CN" sz="1200" dirty="0" smtClean="0"/>
                <a:t>+  </a:t>
              </a:r>
              <a:r>
                <a:rPr lang="zh-CN" altLang="en-US" sz="1200" dirty="0">
                  <a:sym typeface="+mn-ea"/>
                </a:rPr>
                <a:t>在活动中受到步骤指引的感觉如何？</a:t>
              </a:r>
              <a:endParaRPr lang="zh-CN" altLang="en-US" sz="1200" dirty="0"/>
            </a:p>
            <a:p>
              <a:pPr indent="0">
                <a:buFont typeface="Lucida Grande" panose="020B0600040502020204"/>
                <a:buNone/>
              </a:pPr>
              <a:r>
                <a:rPr lang="en-US" altLang="zh-CN" sz="1200" dirty="0" smtClean="0">
                  <a:sym typeface="+mn-ea"/>
                </a:rPr>
                <a:t>+  </a:t>
              </a:r>
              <a:r>
                <a:rPr lang="zh-CN" altLang="en-US" sz="1200" dirty="0">
                  <a:sym typeface="+mn-ea"/>
                </a:rPr>
                <a:t>你什么时候觉得最有创造力？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92282" y="2832776"/>
              <a:ext cx="330740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反思提示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4089400" y="3163625"/>
              <a:ext cx="3117152" cy="852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7995" y="7630731"/>
            <a:ext cx="6857205" cy="352518"/>
            <a:chOff x="457995" y="7630731"/>
            <a:chExt cx="6857205" cy="352518"/>
          </a:xfrm>
        </p:grpSpPr>
        <p:sp>
          <p:nvSpPr>
            <p:cNvPr id="48" name="TextBox 47"/>
            <p:cNvSpPr txBox="1"/>
            <p:nvPr/>
          </p:nvSpPr>
          <p:spPr>
            <a:xfrm>
              <a:off x="457995" y="7641903"/>
              <a:ext cx="330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备注说明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51129" y="7969285"/>
              <a:ext cx="6670937" cy="1396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7796" y="7630731"/>
              <a:ext cx="330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Futura Condensed"/>
                  <a:cs typeface="Futura Condensed"/>
                </a:rPr>
                <a:t>我的笔记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857013" y="8086975"/>
            <a:ext cx="0" cy="1805476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104914" y="8217641"/>
            <a:ext cx="3117152" cy="1158779"/>
            <a:chOff x="3746748" y="8217641"/>
            <a:chExt cx="3475318" cy="1158779"/>
          </a:xfrm>
        </p:grpSpPr>
        <p:sp>
          <p:nvSpPr>
            <p:cNvPr id="60" name="TextBox 59"/>
            <p:cNvSpPr txBox="1"/>
            <p:nvPr/>
          </p:nvSpPr>
          <p:spPr>
            <a:xfrm>
              <a:off x="3746748" y="8217641"/>
              <a:ext cx="3466853" cy="1158779"/>
            </a:xfrm>
            <a:prstGeom prst="rect">
              <a:avLst/>
            </a:prstGeom>
            <a:noFill/>
            <a:ln w="6350" cmpd="sng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70000"/>
                </a:lnSpc>
                <a:buFont typeface="Wingdings" panose="05000000000000000000" pitchFamily="2" charset="2"/>
                <a:buChar char="q"/>
              </a:pPr>
              <a:r>
                <a:rPr lang="en-US" sz="1400" dirty="0" smtClean="0">
                  <a:latin typeface="Futura Condensed"/>
                  <a:cs typeface="Futura Condensed"/>
                </a:rPr>
                <a:t> </a:t>
              </a:r>
              <a:endParaRPr lang="en-US" sz="1400" dirty="0" smtClean="0">
                <a:latin typeface="Futura Condensed"/>
                <a:cs typeface="Futura Condensed"/>
              </a:endParaRPr>
            </a:p>
            <a:p>
              <a:pPr>
                <a:lnSpc>
                  <a:spcPct val="70000"/>
                </a:lnSpc>
              </a:pPr>
              <a:endParaRPr lang="en-US" sz="1400" dirty="0" smtClean="0">
                <a:latin typeface="Futura Condensed"/>
                <a:cs typeface="Futura Condensed"/>
              </a:endParaRPr>
            </a:p>
            <a:p>
              <a:pPr marL="171450" indent="-171450">
                <a:lnSpc>
                  <a:spcPct val="70000"/>
                </a:lnSpc>
                <a:buFont typeface="Wingdings" panose="05000000000000000000" pitchFamily="2" charset="2"/>
                <a:buChar char="q"/>
              </a:pPr>
              <a:r>
                <a:rPr lang="en-US" sz="1400" dirty="0">
                  <a:latin typeface="Futura Condensed"/>
                  <a:cs typeface="Futura Condensed"/>
                </a:rPr>
                <a:t> </a:t>
              </a:r>
              <a:endParaRPr lang="en-US" sz="1400" dirty="0" smtClean="0">
                <a:latin typeface="Futura Condensed"/>
                <a:cs typeface="Futura Condensed"/>
              </a:endParaRPr>
            </a:p>
            <a:p>
              <a:pPr>
                <a:lnSpc>
                  <a:spcPct val="70000"/>
                </a:lnSpc>
              </a:pPr>
              <a:endParaRPr lang="en-US" sz="1400" dirty="0" smtClean="0">
                <a:latin typeface="Futura Condensed"/>
                <a:cs typeface="Futura Condensed"/>
              </a:endParaRPr>
            </a:p>
            <a:p>
              <a:pPr marL="171450" indent="-171450">
                <a:lnSpc>
                  <a:spcPct val="70000"/>
                </a:lnSpc>
                <a:buFont typeface="Wingdings" panose="05000000000000000000" pitchFamily="2" charset="2"/>
                <a:buChar char="q"/>
              </a:pPr>
              <a:r>
                <a:rPr lang="en-US" sz="1400" dirty="0">
                  <a:latin typeface="Futura Condensed"/>
                  <a:cs typeface="Futura Condensed"/>
                </a:rPr>
                <a:t> </a:t>
              </a:r>
              <a:endParaRPr lang="en-US" sz="1400" dirty="0" smtClean="0">
                <a:latin typeface="Futura Condensed"/>
                <a:cs typeface="Futura Condensed"/>
              </a:endParaRPr>
            </a:p>
            <a:p>
              <a:pPr>
                <a:lnSpc>
                  <a:spcPct val="70000"/>
                </a:lnSpc>
              </a:pPr>
              <a:endParaRPr lang="en-US" sz="1400" dirty="0" smtClean="0">
                <a:latin typeface="Futura Condensed"/>
                <a:cs typeface="Futura Condensed"/>
              </a:endParaRPr>
            </a:p>
            <a:p>
              <a:pPr marL="171450" indent="-171450">
                <a:lnSpc>
                  <a:spcPct val="70000"/>
                </a:lnSpc>
                <a:buFont typeface="Wingdings" panose="05000000000000000000" pitchFamily="2" charset="2"/>
                <a:buChar char="q"/>
              </a:pPr>
              <a:r>
                <a:rPr lang="en-US" sz="1400" dirty="0">
                  <a:latin typeface="Futura Condensed"/>
                  <a:cs typeface="Futura Condensed"/>
                </a:rPr>
                <a:t> </a:t>
              </a:r>
              <a:r>
                <a:rPr lang="en-US" sz="1400" dirty="0" smtClean="0">
                  <a:latin typeface="Futura Condensed"/>
                  <a:cs typeface="Futura Condensed"/>
                </a:rPr>
                <a:t> </a:t>
              </a:r>
              <a:endParaRPr lang="en-US" sz="1400" dirty="0">
                <a:latin typeface="Futura Condensed"/>
                <a:cs typeface="Futura Condensed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76948" y="8385986"/>
              <a:ext cx="3145118" cy="883399"/>
              <a:chOff x="3891832" y="8385983"/>
              <a:chExt cx="3321768" cy="883398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H="1">
                <a:off x="3891832" y="8385983"/>
                <a:ext cx="3314720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3891832" y="8679505"/>
                <a:ext cx="3314720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91832" y="8975859"/>
                <a:ext cx="3321768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891832" y="9269381"/>
                <a:ext cx="3314720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/>
          <p:cNvSpPr txBox="1"/>
          <p:nvPr/>
        </p:nvSpPr>
        <p:spPr>
          <a:xfrm>
            <a:off x="551129" y="8142739"/>
            <a:ext cx="3231204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如果</a:t>
            </a:r>
            <a:r>
              <a:rPr lang="zh-CN" altLang="en-US" sz="1200" dirty="0"/>
              <a:t>学生还没有编程帐号，帮助他们按照第 </a:t>
            </a:r>
            <a:r>
              <a:rPr lang="en-US" altLang="zh-CN" sz="1200" dirty="0"/>
              <a:t>0 </a:t>
            </a:r>
            <a:r>
              <a:rPr lang="zh-CN" altLang="en-US" sz="1200" dirty="0"/>
              <a:t>单元里的步骤创建帐号</a:t>
            </a:r>
            <a:r>
              <a:rPr lang="zh-CN" altLang="en-US" sz="1200" dirty="0" smtClean="0"/>
              <a:t>，这样学生可以保存并与</a:t>
            </a:r>
            <a:r>
              <a:rPr lang="zh-CN" altLang="en-US" sz="1200" dirty="0"/>
              <a:t>家人朋友分享自己的第一个项目。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提醒</a:t>
            </a:r>
            <a:r>
              <a:rPr lang="zh-CN" altLang="en-US" sz="1200" dirty="0"/>
              <a:t>学生将项目添加到工作室里去，可参考第 </a:t>
            </a:r>
            <a:r>
              <a:rPr lang="en-US" altLang="zh-CN" sz="1200" dirty="0"/>
              <a:t>0 </a:t>
            </a:r>
            <a:r>
              <a:rPr lang="zh-CN" altLang="en-US" sz="1200" dirty="0" smtClean="0"/>
              <a:t>单元 </a:t>
            </a:r>
            <a:r>
              <a:rPr lang="en-US" altLang="zh-CN" sz="1200" dirty="0" smtClean="0"/>
              <a:t>Scratch </a:t>
            </a:r>
            <a:r>
              <a:rPr lang="zh-CN" altLang="en-US" sz="1200" dirty="0"/>
              <a:t>工作室活动</a:t>
            </a:r>
            <a:r>
              <a:rPr lang="zh-CN" altLang="en-US" sz="1200" dirty="0" smtClean="0"/>
              <a:t>讲义。</a:t>
            </a:r>
            <a:endParaRPr lang="en-US" sz="1200" dirty="0">
              <a:latin typeface="Futura Condensed"/>
              <a:cs typeface="Futura Condense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00827" y="595839"/>
            <a:ext cx="5913646" cy="1558740"/>
            <a:chOff x="457995" y="595839"/>
            <a:chExt cx="5913646" cy="1558740"/>
          </a:xfrm>
        </p:grpSpPr>
        <p:sp>
          <p:nvSpPr>
            <p:cNvPr id="10" name="TextBox 9"/>
            <p:cNvSpPr txBox="1"/>
            <p:nvPr/>
          </p:nvSpPr>
          <p:spPr>
            <a:xfrm>
              <a:off x="3371794" y="795405"/>
              <a:ext cx="2999847" cy="107632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目标：</a:t>
              </a:r>
              <a:endParaRPr lang="zh-CN" altLang="en-US" sz="1400" dirty="0"/>
            </a:p>
            <a:p>
              <a:r>
                <a:rPr lang="zh-CN" altLang="en-US" sz="1400" dirty="0"/>
                <a:t>完成这个活动后，学生们将：</a:t>
              </a:r>
              <a:endParaRPr lang="zh-CN" altLang="en-US" sz="1400" dirty="0"/>
            </a:p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/>
                <a:t>跟随</a:t>
              </a:r>
              <a:r>
                <a:rPr lang="zh-CN" altLang="en-US" sz="1200" dirty="0"/>
                <a:t>教程，在 </a:t>
              </a:r>
              <a:r>
                <a:rPr lang="en-US" altLang="zh-CN" sz="1200" dirty="0"/>
                <a:t>Scratch </a:t>
              </a:r>
              <a:r>
                <a:rPr lang="zh-CN" altLang="en-US" sz="1200" dirty="0"/>
                <a:t>里创作一个会跳舞的</a:t>
              </a:r>
              <a:r>
                <a:rPr lang="zh-CN" altLang="en-US" sz="1200" dirty="0" smtClean="0"/>
                <a:t>猫。</a:t>
              </a:r>
              <a:endParaRPr lang="zh-CN" altLang="en-US" sz="1200" dirty="0"/>
            </a:p>
            <a:p>
              <a:r>
                <a:rPr lang="en-US" altLang="zh-CN" sz="1200" dirty="0" smtClean="0"/>
                <a:t>+  </a:t>
              </a:r>
              <a:r>
                <a:rPr lang="zh-CN" altLang="en-US" sz="1200" dirty="0" smtClean="0"/>
                <a:t>尝试</a:t>
              </a:r>
              <a:r>
                <a:rPr lang="zh-CN" altLang="en-US" sz="1200" dirty="0"/>
                <a:t>用实验和迭代的方法创作一个</a:t>
              </a:r>
              <a:r>
                <a:rPr lang="zh-CN" altLang="en-US" sz="1200" dirty="0" smtClean="0"/>
                <a:t>程序。</a:t>
              </a:r>
              <a:endParaRPr lang="en-US" sz="1200" dirty="0" smtClean="0">
                <a:latin typeface="Futura Condensed"/>
                <a:cs typeface="Futura Condensed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995" y="595839"/>
              <a:ext cx="281594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ym typeface="+mn-ea"/>
                </a:rPr>
                <a:t>循序渐进</a:t>
              </a:r>
              <a:endParaRPr lang="en-US" sz="4400" dirty="0" smtClean="0">
                <a:latin typeface="Futura Condensed"/>
                <a:cs typeface="Futura Condensed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85091" y="1694204"/>
              <a:ext cx="11340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00" dirty="0"/>
                <a:t>建议时间</a:t>
              </a:r>
              <a:r>
                <a:rPr lang="zh-CN" altLang="en-US" sz="1000" dirty="0" smtClean="0"/>
                <a:t> </a:t>
              </a:r>
              <a:endParaRPr lang="en-US" altLang="zh-CN" sz="1000" dirty="0" smtClean="0"/>
            </a:p>
            <a:p>
              <a:pPr algn="l">
                <a:lnSpc>
                  <a:spcPct val="120000"/>
                </a:lnSpc>
              </a:pPr>
              <a:r>
                <a:rPr lang="en-US" altLang="zh-CN" sz="1000" dirty="0" smtClean="0"/>
                <a:t>15-30 </a:t>
              </a:r>
              <a:r>
                <a:rPr lang="zh-CN" altLang="en-US" sz="1000" dirty="0"/>
                <a:t>分钟</a:t>
              </a:r>
              <a:endParaRPr lang="en-US" sz="1000" dirty="0">
                <a:latin typeface="Futura Condensed"/>
                <a:cs typeface="Futura Condensed"/>
              </a:endParaRPr>
            </a:p>
          </p:txBody>
        </p:sp>
        <p:pic>
          <p:nvPicPr>
            <p:cNvPr id="99" name="Picture 98" descr="15mi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577" y="1754376"/>
              <a:ext cx="324022" cy="324022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2398" y="9519711"/>
            <a:ext cx="1813560" cy="535517"/>
          </a:xfrm>
        </p:spPr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1129" y="0"/>
            <a:ext cx="493776" cy="2791968"/>
            <a:chOff x="551129" y="0"/>
            <a:chExt cx="493776" cy="2791968"/>
          </a:xfrm>
        </p:grpSpPr>
        <p:pic>
          <p:nvPicPr>
            <p:cNvPr id="55" name="Picture 54" descr="Unit1activity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29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56" name="TextBox 55"/>
            <p:cNvSpPr txBox="1"/>
            <p:nvPr/>
          </p:nvSpPr>
          <p:spPr>
            <a:xfrm rot="5400000">
              <a:off x="-260128" y="1150933"/>
              <a:ext cx="2110950" cy="4603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UNIT </a:t>
              </a:r>
              <a:r>
                <a:rPr lang="en-US" sz="2400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1 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探索</a:t>
              </a:r>
              <a:endParaRPr lang="zh-CN" altLang="en-US" sz="2400" dirty="0" smtClean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9196" y="2725094"/>
            <a:ext cx="6871221" cy="6851723"/>
            <a:chOff x="459196" y="2725094"/>
            <a:chExt cx="6871221" cy="6851723"/>
          </a:xfrm>
        </p:grpSpPr>
        <p:grpSp>
          <p:nvGrpSpPr>
            <p:cNvPr id="17" name="Group 16"/>
            <p:cNvGrpSpPr/>
            <p:nvPr/>
          </p:nvGrpSpPr>
          <p:grpSpPr>
            <a:xfrm>
              <a:off x="459196" y="2725094"/>
              <a:ext cx="6871221" cy="2207589"/>
              <a:chOff x="444499" y="2725094"/>
              <a:chExt cx="6871221" cy="220758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35219" y="3149603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4499" y="2725094"/>
                <a:ext cx="6871221" cy="337185"/>
                <a:chOff x="444499" y="3063754"/>
                <a:chExt cx="6871221" cy="33718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/>
                    <a:t>活动中令你感到惊喜到是什么？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459196" y="5047206"/>
              <a:ext cx="6871221" cy="2207590"/>
              <a:chOff x="444499" y="4530719"/>
              <a:chExt cx="6871221" cy="220759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35219" y="4955229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44499" y="4530719"/>
                <a:ext cx="6871221" cy="336446"/>
                <a:chOff x="444499" y="3063754"/>
                <a:chExt cx="6871221" cy="336446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444499" y="3063754"/>
                  <a:ext cx="6871221" cy="335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在活动中受到步骤指引的感觉如何？</a:t>
                  </a:r>
                  <a:endParaRPr lang="zh-CN" altLang="en-US" sz="1600" dirty="0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459196" y="7369227"/>
              <a:ext cx="6871221" cy="2207590"/>
              <a:chOff x="444499" y="6353187"/>
              <a:chExt cx="6871221" cy="220759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5219" y="6777697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44499" y="6353187"/>
                <a:ext cx="6871221" cy="338554"/>
                <a:chOff x="444499" y="3063754"/>
                <a:chExt cx="6871221" cy="338554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444499" y="3063754"/>
                  <a:ext cx="68712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你什么时候觉得最有创造力？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995" y="595839"/>
            <a:ext cx="2815942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循序渐进</a:t>
            </a:r>
            <a:endParaRPr lang="en-US" altLang="zh-CN" sz="4400" dirty="0" smtClean="0"/>
          </a:p>
          <a:p>
            <a:r>
              <a:rPr lang="zh-CN" altLang="en-US" sz="4400" dirty="0" smtClean="0"/>
              <a:t>反思</a:t>
            </a:r>
            <a:endParaRPr lang="en-US" sz="4400" dirty="0" smtClean="0">
              <a:latin typeface="Futura Condensed"/>
              <a:cs typeface="Futura Condensed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540777" y="635270"/>
            <a:ext cx="3108418" cy="584775"/>
            <a:chOff x="3540777" y="635270"/>
            <a:chExt cx="3171308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3540777" y="635270"/>
              <a:ext cx="3171308" cy="58477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400" dirty="0">
                  <a:latin typeface="Futura Condensed"/>
                  <a:cs typeface="Futura Condensed"/>
                </a:rPr>
                <a:t>姓名</a:t>
              </a:r>
              <a:r>
                <a:rPr lang="en-US" sz="1200" dirty="0">
                  <a:latin typeface="Futura Condensed"/>
                  <a:cs typeface="Futura Condensed"/>
                </a:rPr>
                <a:t>: 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r>
                <a:rPr lang="en-US" sz="1200" dirty="0">
                  <a:latin typeface="Futura Condensed"/>
                  <a:cs typeface="Futura Condensed"/>
                </a:rPr>
                <a:t> 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351394"/>
            <a:ext cx="7772400" cy="2153959"/>
            <a:chOff x="2697559" y="6351394"/>
            <a:chExt cx="7772400" cy="2153959"/>
          </a:xfrm>
        </p:grpSpPr>
        <p:sp>
          <p:nvSpPr>
            <p:cNvPr id="43" name="Rectangle 42"/>
            <p:cNvSpPr/>
            <p:nvPr/>
          </p:nvSpPr>
          <p:spPr>
            <a:xfrm>
              <a:off x="2697559" y="7858302"/>
              <a:ext cx="7772400" cy="410457"/>
            </a:xfrm>
            <a:prstGeom prst="rect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8398248" y="8053244"/>
              <a:ext cx="333576" cy="326083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0114" y="7871867"/>
              <a:ext cx="3809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完成了？</a:t>
              </a:r>
              <a:endParaRPr lang="en-US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  <p:sp>
          <p:nvSpPr>
            <p:cNvPr id="53" name="Oval Callout 52"/>
            <p:cNvSpPr/>
            <p:nvPr/>
          </p:nvSpPr>
          <p:spPr>
            <a:xfrm rot="15462013" flipV="1">
              <a:off x="3110577" y="6228851"/>
              <a:ext cx="2153959" cy="2399046"/>
            </a:xfrm>
            <a:prstGeom prst="wedgeEllipseCallout">
              <a:avLst>
                <a:gd name="adj1" fmla="val -36970"/>
                <a:gd name="adj2" fmla="val 4818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76200" cap="rnd" cmpd="sng">
              <a:solidFill>
                <a:schemeClr val="bg1"/>
              </a:solidFill>
              <a:prstDash val="solid"/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rmAutofit fontScale="62500" lnSpcReduction="20000"/>
            </a:bodyPr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</a:rPr>
                <a:t>感觉进入死胡同了么？没关系！试试以下这些方法。。。</a:t>
              </a:r>
              <a:endParaRPr lang="en-US" altLang="zh-CN" sz="1600" kern="1300" baseline="-25000" dirty="0">
                <a:solidFill>
                  <a:srgbClr val="0070C0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70500" y="8517982"/>
            <a:ext cx="3464740" cy="1383665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lIns="91440" rIns="91440" rtlCol="0">
            <a:spAutoFit/>
          </a:bodyPr>
          <a:lstStyle/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将</a:t>
            </a:r>
            <a:r>
              <a:rPr lang="zh-CN" altLang="en-US" sz="1200" dirty="0"/>
              <a:t>你的项目上传到“</a:t>
            </a:r>
            <a:r>
              <a:rPr lang="en-US" altLang="zh-CN" sz="1200" dirty="0"/>
              <a:t>10 </a:t>
            </a:r>
            <a:r>
              <a:rPr lang="zh-CN" altLang="en-US" sz="1200" dirty="0" smtClean="0"/>
              <a:t>种模块</a:t>
            </a:r>
            <a:r>
              <a:rPr lang="zh-CN" altLang="en-US" sz="1200" dirty="0"/>
              <a:t>”工作室里去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zh-CN" altLang="en-US" sz="1200" dirty="0">
                <a:hlinkClick r:id="rId1" action="ppaction://hlinkfile"/>
              </a:rPr>
              <a:t>https://create.codelab.club/studios/68/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尝试</a:t>
            </a:r>
            <a:r>
              <a:rPr lang="zh-CN" altLang="en-US" sz="1200" dirty="0"/>
              <a:t>不同的角色，造型或背景。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挑战</a:t>
            </a:r>
            <a:r>
              <a:rPr lang="zh-CN" altLang="en-US" sz="1200" dirty="0"/>
              <a:t>自己，多做一些！看看仅</a:t>
            </a:r>
            <a:r>
              <a:rPr lang="zh-CN" altLang="en-US" sz="1200" dirty="0" smtClean="0"/>
              <a:t>用 </a:t>
            </a:r>
            <a:r>
              <a:rPr lang="en-US" altLang="zh-CN" sz="1200" dirty="0" smtClean="0"/>
              <a:t>10 </a:t>
            </a:r>
            <a:r>
              <a:rPr lang="zh-CN" altLang="en-US" sz="1200" dirty="0" smtClean="0"/>
              <a:t>种积木可</a:t>
            </a:r>
            <a:br>
              <a:rPr lang="zh-CN" altLang="en-US" sz="1200" dirty="0" smtClean="0"/>
            </a:br>
            <a:r>
              <a:rPr lang="zh-CN" altLang="en-US" sz="1200" dirty="0" smtClean="0"/>
              <a:t>    以创作出多少不同的项目。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和同伴互换项目</a:t>
            </a:r>
            <a:r>
              <a:rPr lang="zh-CN" altLang="en-US" sz="1200" dirty="0"/>
              <a:t>，在对方项目的基础上进行再    </a:t>
            </a:r>
            <a:br>
              <a:rPr lang="zh-CN" altLang="en-US" sz="1200" dirty="0"/>
            </a:br>
            <a:r>
              <a:rPr lang="zh-CN" altLang="en-US" sz="1200" dirty="0"/>
              <a:t>    创作。</a:t>
            </a:r>
            <a:endParaRPr lang="en-US" sz="1200" kern="1100" spc="-20" dirty="0">
              <a:latin typeface="Futura Condensed"/>
              <a:cs typeface="Futura Condense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7390" y="3857808"/>
            <a:ext cx="2970507" cy="1389792"/>
            <a:chOff x="427390" y="3857808"/>
            <a:chExt cx="2970507" cy="1389792"/>
          </a:xfrm>
        </p:grpSpPr>
        <p:sp>
          <p:nvSpPr>
            <p:cNvPr id="58" name="TextBox 57"/>
            <p:cNvSpPr txBox="1"/>
            <p:nvPr/>
          </p:nvSpPr>
          <p:spPr>
            <a:xfrm>
              <a:off x="444691" y="3857808"/>
              <a:ext cx="295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从这里开始</a:t>
              </a:r>
              <a:endParaRPr lang="en-US" sz="1600" dirty="0">
                <a:latin typeface="Futura Condensed"/>
                <a:cs typeface="Futur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390" y="4232870"/>
              <a:ext cx="2885166" cy="1014730"/>
            </a:xfrm>
            <a:prstGeom prst="rect">
              <a:avLst/>
            </a:prstGeom>
            <a:noFill/>
            <a:ln w="6350" cmpd="sng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/>
                <a:t>测试每种积木的功能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用</a:t>
              </a:r>
              <a:r>
                <a:rPr lang="zh-CN" altLang="en-US" sz="1200" dirty="0"/>
                <a:t>不同的方式对积木进行组合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endParaRPr lang="zh-CN" altLang="en-US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 smtClean="0"/>
                <a:t>重复</a:t>
              </a:r>
              <a:r>
                <a:rPr lang="zh-CN" altLang="en-US" sz="1200" dirty="0"/>
                <a:t>！</a:t>
              </a:r>
              <a:endParaRPr lang="en-US" sz="1200" dirty="0" smtClean="0">
                <a:latin typeface="Futura Condensed"/>
                <a:cs typeface="Futura Condensed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7548" y="8517982"/>
            <a:ext cx="3227327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/>
              <a:t>对积木进行不同的组合来测试想法，直到发现你觉得有趣的事情！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和</a:t>
            </a:r>
            <a:r>
              <a:rPr lang="zh-CN" altLang="en-US" sz="1200" dirty="0"/>
              <a:t>同伴一起头脑风暴！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浏览</a:t>
            </a:r>
            <a:r>
              <a:rPr lang="zh-CN" altLang="en-US" sz="1200" dirty="0"/>
              <a:t>其它的 </a:t>
            </a:r>
            <a:r>
              <a:rPr lang="en-US" altLang="zh-CN" sz="1200" dirty="0"/>
              <a:t>Scratch </a:t>
            </a:r>
            <a:r>
              <a:rPr lang="zh-CN" altLang="en-US" sz="1200" dirty="0"/>
              <a:t>项目，了解其它人在做些什么，这是一个获得灵感的好方法！</a:t>
            </a:r>
            <a:endParaRPr lang="en-US" sz="1200" dirty="0">
              <a:latin typeface="Futura Condensed"/>
              <a:cs typeface="Futura Condensed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962555" y="8403678"/>
            <a:ext cx="0" cy="1527722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0133" y="1522723"/>
            <a:ext cx="2247426" cy="1337755"/>
            <a:chOff x="448413" y="1522723"/>
            <a:chExt cx="2247426" cy="1337755"/>
          </a:xfrm>
        </p:grpSpPr>
        <p:sp>
          <p:nvSpPr>
            <p:cNvPr id="10" name="TextBox 9"/>
            <p:cNvSpPr txBox="1"/>
            <p:nvPr/>
          </p:nvSpPr>
          <p:spPr>
            <a:xfrm>
              <a:off x="535725" y="1522723"/>
              <a:ext cx="2160114" cy="55181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pPr algn="just"/>
              <a:r>
                <a:rPr lang="zh-CN" altLang="en-US" sz="1200" dirty="0"/>
                <a:t>仅</a:t>
              </a:r>
              <a:r>
                <a:rPr lang="zh-CN" altLang="en-US" sz="1200" dirty="0" smtClean="0"/>
                <a:t>用 </a:t>
              </a:r>
              <a:r>
                <a:rPr lang="en-US" altLang="zh-CN" sz="1200" dirty="0" smtClean="0"/>
                <a:t>10 </a:t>
              </a:r>
              <a:r>
                <a:rPr lang="zh-CN" altLang="en-US" sz="1200" dirty="0" smtClean="0"/>
                <a:t>种模块能够创作出什么样</a:t>
              </a:r>
              <a:r>
                <a:rPr lang="zh-CN" altLang="en-US" sz="1200" dirty="0"/>
                <a:t>的项目作品呢？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413" y="2215318"/>
              <a:ext cx="2238960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仅</a:t>
              </a:r>
              <a:r>
                <a:rPr lang="zh-CN" altLang="en-US" sz="1200" dirty="0" smtClean="0"/>
                <a:t>用 </a:t>
              </a:r>
              <a:r>
                <a:rPr lang="en-US" altLang="zh-CN" sz="1200" dirty="0" smtClean="0"/>
                <a:t>10 </a:t>
              </a:r>
              <a:r>
                <a:rPr lang="zh-CN" altLang="en-US" sz="1200" dirty="0" smtClean="0"/>
                <a:t>种积木创作一个项目</a:t>
              </a:r>
              <a:r>
                <a:rPr lang="zh-CN" altLang="en-US" sz="1200" dirty="0"/>
                <a:t>。每种积木的使用次数</a:t>
              </a:r>
              <a:r>
                <a:rPr lang="zh-CN" altLang="en-US" sz="1200" dirty="0" smtClean="0"/>
                <a:t>不限</a:t>
              </a:r>
              <a:r>
                <a:rPr lang="zh-CN" altLang="en-US" sz="1200" dirty="0"/>
                <a:t>，但至少使用一次。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V="1">
            <a:off x="535219" y="4194252"/>
            <a:ext cx="2717679" cy="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995" y="554201"/>
            <a:ext cx="255066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10 </a:t>
            </a:r>
            <a:r>
              <a:rPr lang="zh-CN" altLang="en-US" sz="4000" dirty="0" smtClean="0">
                <a:latin typeface="Futura Condensed"/>
                <a:cs typeface="Futura Condensed"/>
              </a:rPr>
              <a:t>种模块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pic>
        <p:nvPicPr>
          <p:cNvPr id="2" name="Picture 1" descr="10 block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44550"/>
            <a:ext cx="2885440" cy="636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9196" y="2725094"/>
            <a:ext cx="6871221" cy="6851723"/>
            <a:chOff x="459196" y="2725094"/>
            <a:chExt cx="6871221" cy="6851723"/>
          </a:xfrm>
        </p:grpSpPr>
        <p:grpSp>
          <p:nvGrpSpPr>
            <p:cNvPr id="17" name="Group 16"/>
            <p:cNvGrpSpPr/>
            <p:nvPr/>
          </p:nvGrpSpPr>
          <p:grpSpPr>
            <a:xfrm>
              <a:off x="459196" y="2725094"/>
              <a:ext cx="6871221" cy="2207589"/>
              <a:chOff x="444499" y="2725094"/>
              <a:chExt cx="6871221" cy="220758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35219" y="3149603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4499" y="2725094"/>
                <a:ext cx="6871221" cy="337185"/>
                <a:chOff x="444499" y="3063754"/>
                <a:chExt cx="6871221" cy="33718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>
                      <a:sym typeface="+mn-ea"/>
                    </a:rPr>
                    <a:t>只能使用 10 种积木的困难之处是什么？</a:t>
                  </a:r>
                  <a:endParaRPr lang="zh-CN" altLang="en-US" sz="1600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459196" y="5047206"/>
              <a:ext cx="6871221" cy="2207590"/>
              <a:chOff x="444499" y="4530719"/>
              <a:chExt cx="6871221" cy="220759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35219" y="4955229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44499" y="4530719"/>
                <a:ext cx="6871221" cy="336446"/>
                <a:chOff x="444499" y="3063754"/>
                <a:chExt cx="6871221" cy="336446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444499" y="3063754"/>
                  <a:ext cx="6871221" cy="19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>
                      <a:sym typeface="+mn-ea"/>
                    </a:rPr>
                    <a:t>只能使用 10 种积木的简单之处是什么？</a:t>
                  </a:r>
                  <a:endParaRPr lang="zh-CN" altLang="en-US" sz="1600" dirty="0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459196" y="7369227"/>
              <a:ext cx="6871221" cy="2207590"/>
              <a:chOff x="444499" y="6353187"/>
              <a:chExt cx="6871221" cy="220759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5219" y="6777697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44499" y="6353187"/>
                <a:ext cx="6871221" cy="337185"/>
                <a:chOff x="444499" y="3063754"/>
                <a:chExt cx="6871221" cy="33718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>
                      <a:sym typeface="+mn-ea"/>
                    </a:rPr>
                    <a:t>它是如何让你思考事情的方式变得不同的？</a:t>
                  </a:r>
                  <a:endParaRPr lang="zh-CN" altLang="en-US" sz="1600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Group 3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40777" y="658353"/>
            <a:ext cx="3108418" cy="538609"/>
            <a:chOff x="3540777" y="658353"/>
            <a:chExt cx="3171308" cy="538609"/>
          </a:xfrm>
        </p:grpSpPr>
        <p:sp>
          <p:nvSpPr>
            <p:cNvPr id="81" name="TextBox 80"/>
            <p:cNvSpPr txBox="1"/>
            <p:nvPr/>
          </p:nvSpPr>
          <p:spPr>
            <a:xfrm>
              <a:off x="3540777" y="658353"/>
              <a:ext cx="3171308" cy="538609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200" dirty="0">
                  <a:latin typeface="Futura Condensed"/>
                  <a:cs typeface="Futura Condensed"/>
                </a:rPr>
                <a:t>姓名</a:t>
              </a:r>
              <a:r>
                <a:rPr lang="en-US" sz="1100" dirty="0">
                  <a:latin typeface="Futura Condensed"/>
                  <a:cs typeface="Futura Condensed"/>
                </a:rPr>
                <a:t>: </a:t>
              </a:r>
              <a:endParaRPr lang="en-US" sz="1100" dirty="0">
                <a:latin typeface="Futura Condensed"/>
                <a:cs typeface="Futura Condensed"/>
              </a:endParaRPr>
            </a:p>
            <a:p>
              <a:r>
                <a:rPr lang="en-US" sz="1100" dirty="0">
                  <a:latin typeface="Futura Condensed"/>
                  <a:cs typeface="Futura Condensed"/>
                </a:rPr>
                <a:t> </a:t>
              </a:r>
              <a:endParaRPr lang="en-US" sz="1100" dirty="0">
                <a:latin typeface="Futura Condensed"/>
                <a:cs typeface="Futura Condensed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1495" y="668501"/>
            <a:ext cx="255066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10 </a:t>
            </a:r>
            <a:r>
              <a:rPr lang="zh-CN" altLang="en-US" sz="4000" dirty="0"/>
              <a:t>种模块反思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6417310"/>
            <a:ext cx="4145280" cy="128714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6830" y="1428693"/>
            <a:ext cx="2357171" cy="1430207"/>
            <a:chOff x="413944" y="1390596"/>
            <a:chExt cx="2357171" cy="1430207"/>
          </a:xfrm>
        </p:grpSpPr>
        <p:sp>
          <p:nvSpPr>
            <p:cNvPr id="10" name="TextBox 9"/>
            <p:cNvSpPr txBox="1"/>
            <p:nvPr/>
          </p:nvSpPr>
          <p:spPr>
            <a:xfrm>
              <a:off x="515544" y="1390596"/>
              <a:ext cx="2159129" cy="55181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pPr algn="just"/>
              <a:r>
                <a:rPr lang="zh-CN" altLang="en-US" sz="1200" dirty="0"/>
                <a:t>用 </a:t>
              </a:r>
              <a:r>
                <a:rPr lang="en-US" sz="1200" dirty="0"/>
                <a:t>Scratch </a:t>
              </a:r>
              <a:r>
                <a:rPr lang="zh-CN" altLang="en-US" sz="1200" dirty="0"/>
                <a:t>能够创建什么样的项目呢？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944" y="1990858"/>
              <a:ext cx="2357171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在本活动中，你将通过浏览 </a:t>
              </a:r>
              <a:r>
                <a:rPr lang="en-US" altLang="zh-CN" sz="1200" dirty="0" smtClean="0"/>
                <a:t>CodeLab </a:t>
              </a:r>
              <a:r>
                <a:rPr lang="zh-CN" altLang="en-US" sz="1200" dirty="0" smtClean="0"/>
                <a:t>社区中的项目，了解 </a:t>
              </a:r>
              <a:r>
                <a:rPr lang="en-US" altLang="zh-CN" sz="1200" dirty="0" smtClean="0"/>
                <a:t>Scratch </a:t>
              </a:r>
              <a:r>
                <a:rPr lang="zh-CN" altLang="en-US" sz="1200" dirty="0" smtClean="0"/>
                <a:t>能做什么，并将它们收集到 Scratch 工作室中。</a:t>
              </a:r>
              <a:endParaRPr lang="zh-CN" altLang="en-US" sz="1200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6672" y="4228628"/>
            <a:ext cx="2885167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/>
              <a:t>浏览 </a:t>
            </a:r>
            <a:r>
              <a:rPr lang="en-US" altLang="zh-CN" sz="1200" dirty="0"/>
              <a:t>CodeLab </a:t>
            </a:r>
            <a:r>
              <a:rPr lang="zh-CN" altLang="en-US" sz="1200" dirty="0"/>
              <a:t>社区主页，或者点击“发现”按键，搜索特定种类的</a:t>
            </a:r>
            <a:r>
              <a:rPr lang="zh-CN" altLang="en-US" sz="1200" dirty="0" smtClean="0"/>
              <a:t>项目。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在</a:t>
            </a:r>
            <a:r>
              <a:rPr lang="zh-CN" altLang="en-US" sz="1200" dirty="0"/>
              <a:t>“工作室”页面建立新的</a:t>
            </a:r>
            <a:r>
              <a:rPr lang="zh-CN" altLang="en-US" sz="1200" dirty="0" smtClean="0"/>
              <a:t>工作室。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在</a:t>
            </a:r>
            <a:r>
              <a:rPr lang="zh-CN" altLang="en-US" sz="1200" dirty="0"/>
              <a:t>工作室里添加至少 </a:t>
            </a:r>
            <a:r>
              <a:rPr lang="en-US" altLang="zh-CN" sz="1200" dirty="0"/>
              <a:t>3 </a:t>
            </a:r>
            <a:r>
              <a:rPr lang="zh-CN" altLang="en-US" sz="1200" dirty="0"/>
              <a:t>个对你有启发的</a:t>
            </a:r>
            <a:r>
              <a:rPr lang="zh-CN" altLang="en-US" sz="1200" dirty="0" smtClean="0"/>
              <a:t>项目。</a:t>
            </a:r>
            <a:endParaRPr lang="en-US" sz="1200" dirty="0" smtClean="0">
              <a:latin typeface="Futura Condensed"/>
              <a:cs typeface="Futura Condense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880" y="8517890"/>
            <a:ext cx="2606040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/>
              <a:t>利用搜索栏寻找你感兴趣的</a:t>
            </a:r>
            <a:r>
              <a:rPr lang="zh-CN" altLang="en-US" sz="1200" dirty="0" smtClean="0"/>
              <a:t>项目。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分别</a:t>
            </a:r>
            <a:r>
              <a:rPr lang="zh-CN" altLang="en-US" sz="1200" dirty="0"/>
              <a:t>浏览“发现”页面上的动画、艺术、游戏、音乐和故事</a:t>
            </a:r>
            <a:r>
              <a:rPr lang="zh-CN" altLang="en-US" sz="1200" dirty="0" smtClean="0"/>
              <a:t>类别。</a:t>
            </a:r>
            <a:endParaRPr lang="zh-CN" alt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 smtClean="0"/>
              <a:t>浏览社区</a:t>
            </a:r>
            <a:r>
              <a:rPr lang="zh-CN" altLang="en-US" sz="1200" dirty="0"/>
              <a:t>主页的</a:t>
            </a:r>
            <a:r>
              <a:rPr lang="zh-CN" altLang="en-US" sz="1200" dirty="0" smtClean="0"/>
              <a:t>“特色工作室”，获得灵感。</a:t>
            </a:r>
            <a:endParaRPr lang="en-US" sz="1200" dirty="0" smtClean="0">
              <a:latin typeface="Futura Condensed"/>
              <a:cs typeface="Futura Condense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1201" y="8517982"/>
            <a:ext cx="4073332" cy="1014730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lIns="91440" rIns="91440" rtlCol="0">
            <a:spAutoFit/>
          </a:bodyPr>
          <a:lstStyle/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挑战</a:t>
            </a:r>
            <a:r>
              <a:rPr lang="zh-CN" altLang="en-US" sz="1200" dirty="0"/>
              <a:t>自己，多做一些！ 你看过的 </a:t>
            </a:r>
            <a:r>
              <a:rPr lang="en-US" sz="1200" dirty="0"/>
              <a:t>Scratch </a:t>
            </a:r>
            <a:r>
              <a:rPr lang="zh-CN" altLang="en-US" sz="1200" dirty="0"/>
              <a:t>项目越多，你就越能了解 </a:t>
            </a:r>
            <a:r>
              <a:rPr lang="en-US" sz="1200" dirty="0" smtClean="0"/>
              <a:t>Scratch </a:t>
            </a:r>
            <a:r>
              <a:rPr lang="zh-CN" altLang="en-US" sz="1200" dirty="0" smtClean="0"/>
              <a:t>能做什么</a:t>
            </a:r>
            <a:r>
              <a:rPr lang="zh-CN" altLang="en-US" sz="1200" dirty="0"/>
              <a:t>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寻找</a:t>
            </a:r>
            <a:r>
              <a:rPr lang="zh-CN" altLang="en-US" sz="1200" dirty="0"/>
              <a:t>你觉得有趣的其它人创建的</a:t>
            </a:r>
            <a:r>
              <a:rPr lang="zh-CN" altLang="en-US" sz="1200" dirty="0" smtClean="0"/>
              <a:t>工作室。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和</a:t>
            </a:r>
            <a:r>
              <a:rPr lang="zh-CN" altLang="en-US" sz="1200" dirty="0"/>
              <a:t>邻桌同学讨论彼此搜索感兴趣的项目的</a:t>
            </a:r>
            <a:r>
              <a:rPr lang="zh-CN" altLang="en-US" sz="1200" dirty="0" smtClean="0"/>
              <a:t>策略。</a:t>
            </a:r>
            <a:endParaRPr lang="zh-CN" altLang="en-US" sz="1200" dirty="0"/>
          </a:p>
          <a:p>
            <a:r>
              <a:rPr lang="en-US" altLang="zh-CN" sz="1200" dirty="0" smtClean="0"/>
              <a:t>+  </a:t>
            </a:r>
            <a:r>
              <a:rPr lang="zh-CN" altLang="en-US" sz="1200" dirty="0" smtClean="0"/>
              <a:t>和</a:t>
            </a:r>
            <a:r>
              <a:rPr lang="zh-CN" altLang="en-US" sz="1200" dirty="0"/>
              <a:t>邻桌同学分享你新建的</a:t>
            </a:r>
            <a:r>
              <a:rPr lang="zh-CN" altLang="en-US" sz="1200" dirty="0" smtClean="0"/>
              <a:t>工作室。</a:t>
            </a:r>
            <a:endParaRPr lang="en-US" sz="1200" kern="1100" spc="-20" dirty="0">
              <a:latin typeface="Futura Condensed"/>
              <a:cs typeface="Futura Condensed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85510" y="8392109"/>
            <a:ext cx="0" cy="1527722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4691" y="3857808"/>
            <a:ext cx="295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从这里开始</a:t>
            </a:r>
            <a:endParaRPr lang="en-US" sz="1600" dirty="0">
              <a:latin typeface="Futura Condensed"/>
              <a:cs typeface="Futura Condensed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35219" y="4194252"/>
            <a:ext cx="2717679" cy="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7995" y="595839"/>
            <a:ext cx="281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我的工作室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-1" y="7871074"/>
            <a:ext cx="7772401" cy="532604"/>
            <a:chOff x="-1" y="7871074"/>
            <a:chExt cx="7772401" cy="532604"/>
          </a:xfrm>
        </p:grpSpPr>
        <p:sp>
          <p:nvSpPr>
            <p:cNvPr id="59" name="Rectangle 58"/>
            <p:cNvSpPr/>
            <p:nvPr/>
          </p:nvSpPr>
          <p:spPr>
            <a:xfrm>
              <a:off x="-1" y="7871074"/>
              <a:ext cx="7772401" cy="410457"/>
            </a:xfrm>
            <a:prstGeom prst="rect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/>
            <p:cNvSpPr/>
            <p:nvPr/>
          </p:nvSpPr>
          <p:spPr>
            <a:xfrm>
              <a:off x="1398022" y="8077594"/>
              <a:ext cx="381000" cy="326084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/>
            <p:cNvSpPr/>
            <p:nvPr/>
          </p:nvSpPr>
          <p:spPr>
            <a:xfrm>
              <a:off x="5277046" y="8066025"/>
              <a:ext cx="381000" cy="326084"/>
            </a:xfrm>
            <a:prstGeom prst="diamond">
              <a:avLst/>
            </a:prstGeom>
            <a:solidFill>
              <a:srgbClr val="1B93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0" y="7879206"/>
              <a:ext cx="318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试一试</a:t>
              </a:r>
              <a:endParaRPr lang="en-US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85510" y="7884634"/>
              <a:ext cx="45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Futura Condensed"/>
                  <a:cs typeface="Futura Condensed"/>
                </a:rPr>
                <a:t>完成了？</a:t>
              </a:r>
              <a:endParaRPr lang="en-US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20" y="748665"/>
            <a:ext cx="3916680" cy="2674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5197475"/>
            <a:ext cx="1381760" cy="12738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460" y="3959860"/>
            <a:ext cx="4140835" cy="232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9196" y="2725094"/>
            <a:ext cx="6871221" cy="7102398"/>
            <a:chOff x="459196" y="2725094"/>
            <a:chExt cx="6871221" cy="7102398"/>
          </a:xfrm>
        </p:grpSpPr>
        <p:grpSp>
          <p:nvGrpSpPr>
            <p:cNvPr id="17" name="Group 16"/>
            <p:cNvGrpSpPr/>
            <p:nvPr/>
          </p:nvGrpSpPr>
          <p:grpSpPr>
            <a:xfrm>
              <a:off x="459196" y="2725094"/>
              <a:ext cx="6871221" cy="2207589"/>
              <a:chOff x="444499" y="2725094"/>
              <a:chExt cx="6871221" cy="220758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35219" y="3149603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4499" y="2725094"/>
                <a:ext cx="6871221" cy="337185"/>
                <a:chOff x="444499" y="3063754"/>
                <a:chExt cx="6871221" cy="33718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 smtClean="0"/>
                    <a:t>你是</a:t>
                  </a:r>
                  <a:r>
                    <a:rPr lang="zh-CN" altLang="en-US" sz="1600" dirty="0"/>
                    <a:t>怎么找到感兴趣的</a:t>
                  </a:r>
                  <a:r>
                    <a:rPr lang="zh-CN" altLang="en-US" sz="1600" dirty="0" smtClean="0"/>
                    <a:t>项目的？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459196" y="5047206"/>
              <a:ext cx="6871221" cy="2207590"/>
              <a:chOff x="444499" y="4530719"/>
              <a:chExt cx="6871221" cy="220759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35219" y="4955229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44499" y="4530719"/>
                <a:ext cx="6871221" cy="337185"/>
                <a:chOff x="444499" y="3063754"/>
                <a:chExt cx="6871221" cy="33718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444499" y="3063754"/>
                  <a:ext cx="6871221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这些项目可能会对你未来的作品有什么帮助？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35219" y="3400200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459196" y="7369227"/>
              <a:ext cx="6871221" cy="2458265"/>
              <a:chOff x="444499" y="6353187"/>
              <a:chExt cx="6871221" cy="245826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5219" y="7028372"/>
                <a:ext cx="6779300" cy="1783080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44499" y="6353187"/>
                <a:ext cx="6871221" cy="583565"/>
                <a:chOff x="444499" y="3063754"/>
                <a:chExt cx="6871221" cy="58356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444499" y="3063754"/>
                  <a:ext cx="6871221" cy="583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Lucida Grande" panose="020B0600040502020204"/>
                    <a:buChar char="+"/>
                  </a:pPr>
                  <a:r>
                    <a:rPr lang="zh-CN" altLang="en-US" sz="1600" dirty="0"/>
                    <a:t>对于那些给予你启发的项目，你应该给予认可</a:t>
                  </a:r>
                  <a:r>
                    <a:rPr lang="zh-CN" altLang="en-US" sz="1600" dirty="0" smtClean="0"/>
                    <a:t>，这</a:t>
                  </a:r>
                  <a:r>
                    <a:rPr lang="zh-CN" altLang="en-US" sz="1600" dirty="0"/>
                    <a:t>一点很重要。你会如何给予他们认可</a:t>
                  </a:r>
                  <a:r>
                    <a:rPr lang="zh-CN" altLang="en-US" sz="1600" dirty="0" smtClean="0"/>
                    <a:t>呢？</a:t>
                  </a:r>
                  <a:endParaRPr lang="en-US" sz="1600" dirty="0">
                    <a:latin typeface="Futura Condensed"/>
                    <a:cs typeface="Futura Condensed"/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5219" y="3646504"/>
                  <a:ext cx="6780501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Group 3"/>
          <p:cNvGrpSpPr/>
          <p:nvPr/>
        </p:nvGrpSpPr>
        <p:grpSpPr>
          <a:xfrm>
            <a:off x="6840670" y="-2"/>
            <a:ext cx="493776" cy="2791970"/>
            <a:chOff x="6840670" y="-2"/>
            <a:chExt cx="493776" cy="2791970"/>
          </a:xfrm>
        </p:grpSpPr>
        <p:pic>
          <p:nvPicPr>
            <p:cNvPr id="42" name="Picture 41" descr="Unit1activity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670" y="0"/>
              <a:ext cx="493776" cy="2791968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5866589" y="1018907"/>
              <a:ext cx="2436598" cy="3987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Futura Condensed"/>
                  <a:cs typeface="Futura Condensed"/>
                </a:rPr>
                <a:t> UNIT 1 </a:t>
              </a:r>
              <a:r>
                <a:rPr lang="zh-CN" altLang="en-US" sz="2000" dirty="0">
                  <a:solidFill>
                    <a:schemeClr val="bg1"/>
                  </a:solidFill>
                </a:rPr>
                <a:t>回顾小结</a:t>
              </a:r>
              <a:endParaRPr lang="en-US" sz="2000" dirty="0">
                <a:solidFill>
                  <a:schemeClr val="bg1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40777" y="1521818"/>
            <a:ext cx="2203704" cy="5518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</p:spPr>
        <p:txBody>
          <a:bodyPr wrap="square" tIns="91440" bIns="91440" rtlCol="0" anchor="ctr" anchorCtr="0">
            <a:spAutoFit/>
          </a:bodyPr>
          <a:lstStyle/>
          <a:p>
            <a:pPr algn="just"/>
            <a:r>
              <a:rPr lang="zh-CN" altLang="en-US" sz="1200" dirty="0"/>
              <a:t>使用以下空白处或者你自己的设计日志来回答下列问题</a:t>
            </a:r>
            <a:endParaRPr lang="en-US" sz="1200" dirty="0">
              <a:latin typeface="Futura Condensed"/>
              <a:cs typeface="Futura Condensed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40777" y="635270"/>
            <a:ext cx="3108418" cy="584775"/>
            <a:chOff x="3540777" y="635270"/>
            <a:chExt cx="3171308" cy="584775"/>
          </a:xfrm>
        </p:grpSpPr>
        <p:sp>
          <p:nvSpPr>
            <p:cNvPr id="81" name="TextBox 80"/>
            <p:cNvSpPr txBox="1"/>
            <p:nvPr/>
          </p:nvSpPr>
          <p:spPr>
            <a:xfrm>
              <a:off x="3540777" y="635270"/>
              <a:ext cx="3171308" cy="584775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prstDash val="dash"/>
            </a:ln>
          </p:spPr>
          <p:txBody>
            <a:bodyPr wrap="square" tIns="91440" bIns="91440" rtlCol="0" anchor="ctr" anchorCtr="0">
              <a:spAutoFit/>
            </a:bodyPr>
            <a:lstStyle/>
            <a:p>
              <a:r>
                <a:rPr lang="zh-CN" altLang="en-US" sz="1400" dirty="0">
                  <a:latin typeface="Futura Condensed"/>
                  <a:cs typeface="Futura Condensed"/>
                </a:rPr>
                <a:t>姓名</a:t>
              </a:r>
              <a:r>
                <a:rPr lang="en-US" sz="1200" dirty="0">
                  <a:latin typeface="Futura Condensed"/>
                  <a:cs typeface="Futura Condensed"/>
                </a:rPr>
                <a:t>: </a:t>
              </a:r>
              <a:endParaRPr lang="en-US" sz="1200" dirty="0">
                <a:latin typeface="Futura Condensed"/>
                <a:cs typeface="Futura Condensed"/>
              </a:endParaRPr>
            </a:p>
            <a:p>
              <a:r>
                <a:rPr lang="en-US" sz="1200" dirty="0">
                  <a:latin typeface="Futura Condensed"/>
                  <a:cs typeface="Futura Condensed"/>
                </a:rPr>
                <a:t> </a:t>
              </a:r>
              <a:endParaRPr lang="en-US" sz="1200" dirty="0">
                <a:latin typeface="Futura Condensed"/>
                <a:cs typeface="Futura Condensed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631675" y="1122673"/>
              <a:ext cx="301752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57995" y="684739"/>
            <a:ext cx="281594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我的工作室反思</a:t>
            </a:r>
            <a:endParaRPr lang="en-US" sz="4000" dirty="0" smtClean="0">
              <a:latin typeface="Futura Condensed"/>
              <a:cs typeface="Futu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Presentation</Application>
  <PresentationFormat>Custom</PresentationFormat>
  <Paragraphs>317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Futura Condensed</vt:lpstr>
      <vt:lpstr>Thonburi</vt:lpstr>
      <vt:lpstr>Arial</vt:lpstr>
      <vt:lpstr>Lucida Grande</vt:lpstr>
      <vt:lpstr>Calibri</vt:lpstr>
      <vt:lpstr>Helvetica Neue</vt:lpstr>
      <vt:lpstr>SimSun</vt:lpstr>
      <vt:lpstr>宋体-简</vt:lpstr>
      <vt:lpstr>微软雅黑</vt:lpstr>
      <vt:lpstr>汉仪旗黑</vt:lpstr>
      <vt:lpstr>Arial Unicode MS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Christan Balch</dc:creator>
  <cp:lastModifiedBy>hello_mac</cp:lastModifiedBy>
  <cp:revision>848</cp:revision>
  <cp:lastPrinted>2020-10-01T10:34:15Z</cp:lastPrinted>
  <dcterms:created xsi:type="dcterms:W3CDTF">2020-10-01T10:34:15Z</dcterms:created>
  <dcterms:modified xsi:type="dcterms:W3CDTF">2020-10-01T10:34:15Z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