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6"/>
  </p:handoutMasterIdLst>
  <p:sldIdLst>
    <p:sldId id="289" r:id="rId3"/>
    <p:sldId id="290" r:id="rId5"/>
    <p:sldId id="291" r:id="rId6"/>
    <p:sldId id="292" r:id="rId7"/>
    <p:sldId id="441" r:id="rId8"/>
    <p:sldId id="293" r:id="rId9"/>
    <p:sldId id="294" r:id="rId10"/>
    <p:sldId id="419" r:id="rId11"/>
    <p:sldId id="420" r:id="rId12"/>
    <p:sldId id="296" r:id="rId13"/>
    <p:sldId id="421" r:id="rId14"/>
    <p:sldId id="422" r:id="rId15"/>
    <p:sldId id="298" r:id="rId16"/>
    <p:sldId id="423" r:id="rId17"/>
    <p:sldId id="433" r:id="rId18"/>
    <p:sldId id="300" r:id="rId19"/>
    <p:sldId id="425" r:id="rId20"/>
    <p:sldId id="434" r:id="rId21"/>
    <p:sldId id="302" r:id="rId22"/>
    <p:sldId id="426" r:id="rId23"/>
    <p:sldId id="435" r:id="rId24"/>
    <p:sldId id="408" r:id="rId2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8000"/>
    <a:srgbClr val="FD690C"/>
    <a:srgbClr val="FD6108"/>
    <a:srgbClr val="EA6A09"/>
    <a:srgbClr val="F7A654"/>
    <a:srgbClr val="50AB06"/>
    <a:srgbClr val="AA28BA"/>
    <a:srgbClr val="713CD1"/>
    <a:srgbClr val="535353"/>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7" autoAdjust="0"/>
    <p:restoredTop sz="86414" autoAdjust="0"/>
  </p:normalViewPr>
  <p:slideViewPr>
    <p:cSldViewPr snapToGrid="0" snapToObjects="1">
      <p:cViewPr>
        <p:scale>
          <a:sx n="150" d="100"/>
          <a:sy n="150" d="100"/>
        </p:scale>
        <p:origin x="-88" y="1208"/>
      </p:cViewPr>
      <p:guideLst>
        <p:guide orient="horz" pos="3132"/>
        <p:guide pos="243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CCAD9-BB83-0444-8C69-F32F4446E89C}"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9EE94-8227-7646-92D8-0B67D6AF6714}"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45E53-28CB-FB4F-A14C-CBBB4CC2EA41}" type="datetimeFigureOut">
              <a:rPr lang="en-US" smtClean="0"/>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E0AB20-9E67-8042-83F7-F0B95B9FBA2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E0AB20-9E67-8042-83F7-F0B95B9FBA2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A40B6E2-7838-AC42-BA21-126CD01F7BE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1DDAAA31-91F0-9B44-9BE2-B5CF6DDFE25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591397"/>
            <a:ext cx="1485662" cy="125869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591397"/>
            <a:ext cx="4330144" cy="1258697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40E18998-D65D-D045-B12E-E0E20EFD07D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9A3B2CC5-B3BD-5F47-A39D-3DD485F5601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370346" y="9322647"/>
            <a:ext cx="1813560" cy="535517"/>
          </a:xfrm>
          <a:prstGeom prst="rect">
            <a:avLst/>
          </a:prstGeom>
        </p:spPr>
        <p:txBody>
          <a:bodyPr/>
          <a:lstStyle/>
          <a:p>
            <a:fld id="{86C1C89E-2D10-5F4B-8F49-A2D872A924F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3441277"/>
            <a:ext cx="2907903"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3368040" y="3441277"/>
            <a:ext cx="2907904" cy="9737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5AC37FBE-A4B5-0243-ADEE-299CF79963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370346" y="9322647"/>
            <a:ext cx="1813560" cy="535517"/>
          </a:xfrm>
          <a:prstGeom prst="rect">
            <a:avLst/>
          </a:prstGeom>
        </p:spPr>
        <p:txBody>
          <a:bodyPr/>
          <a:lstStyle/>
          <a:p>
            <a:fld id="{0682DC10-6879-4E45-9EED-B27E68669CC2}"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70346" y="9322647"/>
            <a:ext cx="1813560" cy="535517"/>
          </a:xfrm>
          <a:prstGeom prst="rect">
            <a:avLst/>
          </a:prstGeom>
        </p:spPr>
        <p:txBody>
          <a:bodyPr/>
          <a:lstStyle/>
          <a:p>
            <a:fld id="{C9EB08F2-3B78-C148-A78D-D833C2651234}"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0346" y="9322647"/>
            <a:ext cx="1813560" cy="535517"/>
          </a:xfrm>
          <a:prstGeom prst="rect">
            <a:avLst/>
          </a:prstGeom>
        </p:spPr>
        <p:txBody>
          <a:bodyPr/>
          <a:lstStyle/>
          <a:p>
            <a:fld id="{194FCA9B-C694-1043-B1EC-5969949C7C4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11900D4F-30E5-444F-BBEB-5EB2222B555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370346" y="9322647"/>
            <a:ext cx="1813560" cy="535517"/>
          </a:xfrm>
          <a:prstGeom prst="rect">
            <a:avLst/>
          </a:prstGeom>
        </p:spPr>
        <p:txBody>
          <a:bodyPr/>
          <a:lstStyle/>
          <a:p>
            <a:fld id="{B1FF9982-5B9B-6A41-A6D9-1A48DF1FC8B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77D604-7237-AC46-B361-5A1F8938589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398" y="9519711"/>
            <a:ext cx="1813560" cy="535517"/>
          </a:xfrm>
          <a:prstGeom prst="rect">
            <a:avLst/>
          </a:prstGeom>
        </p:spPr>
        <p:txBody>
          <a:bodyPr vert="horz" lIns="91440" tIns="45720" rIns="91440" bIns="45720" rtlCol="0" anchor="ctr"/>
          <a:lstStyle>
            <a:lvl1pPr algn="l">
              <a:defRPr sz="1200" b="0" i="0">
                <a:solidFill>
                  <a:schemeClr val="tx1">
                    <a:tint val="75000"/>
                  </a:schemeClr>
                </a:solidFill>
                <a:latin typeface="Futura Condensed"/>
                <a:cs typeface="Futura Condensed"/>
              </a:defRPr>
            </a:lvl1pPr>
          </a:lstStyle>
          <a:p>
            <a:fld id="{6A77D604-7237-AC46-B361-5A1F89385890}"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hyperlink" Target="https://create.codelab.club/studios/68/"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hyperlink" Target="https://create.codelab.club/studios/68/"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hyperlink" Target="https://create.codelab.club/studios/64/" TargetMode="Externa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hyperlink" Target="https://create.codelab.club/studios/70/" TargetMode="Externa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xml"/><Relationship Id="rId7" Type="http://schemas.openxmlformats.org/officeDocument/2006/relationships/hyperlink" Target="https://create.codelab.club/studios/70/" TargetMode="External"/><Relationship Id="rId6" Type="http://schemas.openxmlformats.org/officeDocument/2006/relationships/hyperlink" Target="https://scratch.codelab.club/projects/1064/" TargetMode="External"/><Relationship Id="rId5" Type="http://schemas.openxmlformats.org/officeDocument/2006/relationships/hyperlink" Target="https://create.codelab.club/projects/1064/" TargetMode="External"/><Relationship Id="rId4" Type="http://schemas.openxmlformats.org/officeDocument/2006/relationships/hyperlink" Target="https://create.codelab.club/projects/1063/" TargetMode="External"/><Relationship Id="rId3" Type="http://schemas.openxmlformats.org/officeDocument/2006/relationships/hyperlink" Target="https://create.codelab.club/projects/1062/" TargetMode="External"/><Relationship Id="rId2" Type="http://schemas.openxmlformats.org/officeDocument/2006/relationships/hyperlink" Target="https://create.codelab.club/projects/1054/" TargetMode="External"/><Relationship Id="rId1" Type="http://schemas.openxmlformats.org/officeDocument/2006/relationships/hyperlink" Target="https://create.codelab.club/projects/1053/"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hyperlink" Target="https://course.longan.link/Scratch/&#23398;&#29983;&#25163;&#20876;/&#23398;&#29983;&#25163;&#20876;&#21512;&#24182;.pdf" TargetMode="External"/><Relationship Id="rId1" Type="http://schemas.openxmlformats.org/officeDocument/2006/relationships/hyperlink" Target="https://create.codelab.club/studios/7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hyperlink" Target="https://create.codelab.club/studios/71/"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vimeo.com/28612970" TargetMode="External"/><Relationship Id="rId3" Type="http://schemas.openxmlformats.org/officeDocument/2006/relationships/hyperlink" Target="http://vimeo.com/28612800" TargetMode="External"/><Relationship Id="rId2" Type="http://schemas.openxmlformats.org/officeDocument/2006/relationships/hyperlink" Target="http://vimeo.com/28612585" TargetMode="External"/><Relationship Id="rId1" Type="http://schemas.openxmlformats.org/officeDocument/2006/relationships/hyperlink" Target="http://vimeo.com/28612347"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hyperlink" Target="https://course.longan.link/Scratch/&#23398;&#29983;&#25163;&#20876;/&#23398;&#29983;&#25163;&#20876;&#21512;&#24182;.pdf" TargetMode="External"/><Relationship Id="rId1" Type="http://schemas.openxmlformats.org/officeDocument/2006/relationships/hyperlink" Target="https://create.codelab.club/studios/67/" TargetMode="Externa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hyperlink" Target="https://create.codelab.club/studios/67/"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 y="0"/>
            <a:ext cx="7772401" cy="10058400"/>
          </a:xfrm>
          <a:prstGeom prst="rect">
            <a:avLst/>
          </a:prstGeom>
          <a:solidFill>
            <a:schemeClr val="bg1">
              <a:lumMod val="75000"/>
              <a:alpha val="3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732655" y="8277225"/>
            <a:ext cx="2734945" cy="1198880"/>
          </a:xfrm>
          <a:prstGeom prst="rect">
            <a:avLst/>
          </a:prstGeom>
          <a:noFill/>
          <a:ln>
            <a:noFill/>
            <a:prstDash val="dash"/>
          </a:ln>
        </p:spPr>
        <p:txBody>
          <a:bodyPr wrap="square" rtlCol="0">
            <a:spAutoFit/>
          </a:bodyPr>
          <a:lstStyle/>
          <a:p>
            <a:r>
              <a:rPr lang="zh-CN" altLang="en-US" sz="1200" dirty="0">
                <a:latin typeface="Futura Condensed"/>
                <a:cs typeface="Futura Condensed"/>
              </a:rPr>
              <a:t>编程跳舞</a:t>
            </a:r>
            <a:r>
              <a:rPr lang="en-US" sz="1200" dirty="0">
                <a:latin typeface="Futura Condensed"/>
                <a:cs typeface="Futura Condensed"/>
              </a:rPr>
              <a:t>	     </a:t>
            </a:r>
            <a:r>
              <a:rPr lang="en-US" sz="1200" dirty="0" smtClean="0">
                <a:latin typeface="Futura Condensed"/>
                <a:cs typeface="Futura Condensed"/>
              </a:rPr>
              <a:t>           	   26</a:t>
            </a:r>
            <a:endParaRPr lang="en-US" sz="1200" dirty="0">
              <a:latin typeface="Futura Condensed"/>
              <a:cs typeface="Futura Condensed"/>
            </a:endParaRPr>
          </a:p>
          <a:p>
            <a:r>
              <a:rPr lang="zh-CN" altLang="en-US" sz="1200" dirty="0" smtClean="0">
                <a:latin typeface="Futura Condensed"/>
                <a:cs typeface="Futura Condensed"/>
              </a:rPr>
              <a:t>循序渐进</a:t>
            </a:r>
            <a:r>
              <a:rPr lang="en-US" sz="1200" dirty="0" smtClean="0">
                <a:latin typeface="Futura Condensed"/>
                <a:cs typeface="Futura Condensed"/>
              </a:rPr>
              <a:t>      	            28</a:t>
            </a:r>
            <a:endParaRPr lang="en-US" sz="1200" dirty="0" smtClean="0">
              <a:latin typeface="Futura Condensed"/>
              <a:cs typeface="Futura Condensed"/>
            </a:endParaRPr>
          </a:p>
          <a:p>
            <a:r>
              <a:rPr lang="en-US" altLang="zh-CN" sz="1200" dirty="0">
                <a:latin typeface="Futura Condensed"/>
                <a:cs typeface="Futura Condensed"/>
              </a:rPr>
              <a:t>10 </a:t>
            </a:r>
            <a:r>
              <a:rPr lang="zh-CN" altLang="en-US" sz="1200" dirty="0">
                <a:latin typeface="Futura Condensed"/>
                <a:cs typeface="Futura Condensed"/>
              </a:rPr>
              <a:t>种模块</a:t>
            </a:r>
            <a:r>
              <a:rPr lang="en-US" sz="1200" dirty="0" smtClean="0">
                <a:latin typeface="Futura Condensed"/>
                <a:cs typeface="Futura Condensed"/>
              </a:rPr>
              <a:t>			   30</a:t>
            </a:r>
            <a:endParaRPr lang="en-US" sz="1200" dirty="0" smtClean="0">
              <a:latin typeface="Futura Condensed"/>
              <a:cs typeface="Futura Condensed"/>
            </a:endParaRPr>
          </a:p>
          <a:p>
            <a:r>
              <a:rPr lang="zh-CN" altLang="en-US" sz="1200" dirty="0">
                <a:latin typeface="Futura Condensed"/>
                <a:cs typeface="Futura Condensed"/>
              </a:rPr>
              <a:t>我的工作室</a:t>
            </a:r>
            <a:r>
              <a:rPr lang="en-US" sz="1200" dirty="0" smtClean="0">
                <a:latin typeface="Futura Condensed"/>
                <a:cs typeface="Futura Condensed"/>
              </a:rPr>
              <a:t>		            32</a:t>
            </a:r>
            <a:endParaRPr lang="en-US" sz="1200" dirty="0" smtClean="0">
              <a:latin typeface="Futura Condensed"/>
              <a:cs typeface="Futura Condensed"/>
            </a:endParaRPr>
          </a:p>
          <a:p>
            <a:r>
              <a:rPr lang="zh-CN" altLang="en-US" sz="1200" dirty="0" smtClean="0">
                <a:latin typeface="Futura Condensed"/>
                <a:cs typeface="Futura Condensed"/>
              </a:rPr>
              <a:t>抓虫子</a:t>
            </a:r>
            <a:r>
              <a:rPr lang="en-US" sz="1200" dirty="0" smtClean="0">
                <a:latin typeface="Futura Condensed"/>
                <a:cs typeface="Futura Condensed"/>
              </a:rPr>
              <a:t>      		            34</a:t>
            </a:r>
            <a:endParaRPr lang="en-US" sz="1200" dirty="0" smtClean="0">
              <a:latin typeface="Futura Condensed"/>
              <a:cs typeface="Futura Condensed"/>
            </a:endParaRPr>
          </a:p>
          <a:p>
            <a:r>
              <a:rPr lang="zh-CN" altLang="en-US" sz="1200" dirty="0">
                <a:latin typeface="Futura Condensed"/>
                <a:cs typeface="Futura Condensed"/>
              </a:rPr>
              <a:t>关于我 </a:t>
            </a:r>
            <a:r>
              <a:rPr lang="en-US" sz="1200" dirty="0" smtClean="0">
                <a:latin typeface="Futura Condensed"/>
                <a:cs typeface="Futura Condensed"/>
              </a:rPr>
              <a:t>			   36</a:t>
            </a:r>
            <a:endParaRPr lang="en-US" sz="1200" dirty="0" smtClean="0">
              <a:latin typeface="Futura Condensed"/>
              <a:cs typeface="Futura Condensed"/>
            </a:endParaRPr>
          </a:p>
        </p:txBody>
      </p:sp>
      <p:grpSp>
        <p:nvGrpSpPr>
          <p:cNvPr id="2" name="Group 1"/>
          <p:cNvGrpSpPr/>
          <p:nvPr/>
        </p:nvGrpSpPr>
        <p:grpSpPr>
          <a:xfrm>
            <a:off x="-1" y="7559351"/>
            <a:ext cx="7772401" cy="650551"/>
            <a:chOff x="-1" y="7378700"/>
            <a:chExt cx="7772401" cy="650551"/>
          </a:xfrm>
        </p:grpSpPr>
        <p:sp>
          <p:nvSpPr>
            <p:cNvPr id="65" name="Rectangle 64"/>
            <p:cNvSpPr/>
            <p:nvPr/>
          </p:nvSpPr>
          <p:spPr>
            <a:xfrm>
              <a:off x="-1" y="7406951"/>
              <a:ext cx="7772401" cy="479582"/>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Diamond 65"/>
            <p:cNvSpPr/>
            <p:nvPr/>
          </p:nvSpPr>
          <p:spPr>
            <a:xfrm>
              <a:off x="2108219" y="7648251"/>
              <a:ext cx="381000" cy="381000"/>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Diamond 66"/>
            <p:cNvSpPr/>
            <p:nvPr/>
          </p:nvSpPr>
          <p:spPr>
            <a:xfrm>
              <a:off x="5681688" y="7648251"/>
              <a:ext cx="384162" cy="381000"/>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279937" y="7378700"/>
              <a:ext cx="3187664" cy="523220"/>
            </a:xfrm>
            <a:prstGeom prst="rect">
              <a:avLst/>
            </a:prstGeom>
            <a:noFill/>
          </p:spPr>
          <p:txBody>
            <a:bodyPr wrap="square" rtlCol="0" anchor="ctr" anchorCtr="0">
              <a:spAutoFit/>
            </a:bodyPr>
            <a:lstStyle/>
            <a:p>
              <a:pPr algn="ctr"/>
              <a:r>
                <a:rPr lang="zh-CN" altLang="en-US" sz="2800" dirty="0" smtClean="0">
                  <a:solidFill>
                    <a:srgbClr val="FFFFFF"/>
                  </a:solidFill>
                  <a:latin typeface="Futura Condensed"/>
                  <a:cs typeface="Futura Condensed"/>
                </a:rPr>
                <a:t>包含内容</a:t>
              </a:r>
              <a:endParaRPr lang="en-US" sz="2800" dirty="0">
                <a:solidFill>
                  <a:srgbClr val="FFFFFF"/>
                </a:solidFill>
                <a:latin typeface="Futura Condensed"/>
                <a:cs typeface="Futura Condensed"/>
              </a:endParaRPr>
            </a:p>
          </p:txBody>
        </p:sp>
        <p:sp>
          <p:nvSpPr>
            <p:cNvPr id="11" name="TextBox 10"/>
            <p:cNvSpPr txBox="1"/>
            <p:nvPr/>
          </p:nvSpPr>
          <p:spPr>
            <a:xfrm>
              <a:off x="317500" y="7378700"/>
              <a:ext cx="3962438" cy="523220"/>
            </a:xfrm>
            <a:prstGeom prst="rect">
              <a:avLst/>
            </a:prstGeom>
            <a:noFill/>
          </p:spPr>
          <p:txBody>
            <a:bodyPr wrap="square" rtlCol="0" anchor="ctr" anchorCtr="0">
              <a:spAutoFit/>
            </a:bodyPr>
            <a:lstStyle/>
            <a:p>
              <a:pPr algn="ctr"/>
              <a:r>
                <a:rPr lang="zh-CN" altLang="en-US" sz="2800" dirty="0" smtClean="0">
                  <a:solidFill>
                    <a:schemeClr val="bg1"/>
                  </a:solidFill>
                  <a:latin typeface="Futura Condensed"/>
                  <a:cs typeface="Futura Condensed"/>
                </a:rPr>
                <a:t>目前所在</a:t>
              </a:r>
              <a:endParaRPr lang="en-US" sz="2800" dirty="0">
                <a:solidFill>
                  <a:schemeClr val="bg1"/>
                </a:solidFill>
                <a:latin typeface="Futura Condensed"/>
                <a:cs typeface="Futura Condensed"/>
              </a:endParaRPr>
            </a:p>
          </p:txBody>
        </p:sp>
      </p:grpSp>
      <p:grpSp>
        <p:nvGrpSpPr>
          <p:cNvPr id="4" name="Group 3"/>
          <p:cNvGrpSpPr/>
          <p:nvPr/>
        </p:nvGrpSpPr>
        <p:grpSpPr>
          <a:xfrm>
            <a:off x="605328" y="8452442"/>
            <a:ext cx="3674608" cy="756953"/>
            <a:chOff x="634075" y="8363909"/>
            <a:chExt cx="3674608" cy="756953"/>
          </a:xfrm>
        </p:grpSpPr>
        <p:grpSp>
          <p:nvGrpSpPr>
            <p:cNvPr id="3" name="Group 2"/>
            <p:cNvGrpSpPr/>
            <p:nvPr/>
          </p:nvGrpSpPr>
          <p:grpSpPr>
            <a:xfrm>
              <a:off x="634075" y="8363909"/>
              <a:ext cx="3674608" cy="756953"/>
              <a:chOff x="634075" y="8448025"/>
              <a:chExt cx="3674608" cy="756953"/>
            </a:xfrm>
          </p:grpSpPr>
          <p:grpSp>
            <p:nvGrpSpPr>
              <p:cNvPr id="62" name="Group 61"/>
              <p:cNvGrpSpPr/>
              <p:nvPr/>
            </p:nvGrpSpPr>
            <p:grpSpPr>
              <a:xfrm>
                <a:off x="853841" y="8748598"/>
                <a:ext cx="3218710" cy="456380"/>
                <a:chOff x="1699218" y="4842934"/>
                <a:chExt cx="3218710" cy="456380"/>
              </a:xfrm>
              <a:effectLst/>
            </p:grpSpPr>
            <p:cxnSp>
              <p:nvCxnSpPr>
                <p:cNvPr id="46" name="Straight Connector 45"/>
                <p:cNvCxnSpPr/>
                <p:nvPr/>
              </p:nvCxnSpPr>
              <p:spPr>
                <a:xfrm>
                  <a:off x="1699218" y="4849283"/>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699218" y="5292964"/>
                  <a:ext cx="3218710" cy="0"/>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2248625"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777846"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328397" y="4842934"/>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850843" y="4842934"/>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4394979" y="4845458"/>
                  <a:ext cx="0" cy="450031"/>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917928" y="4846108"/>
                  <a:ext cx="0" cy="452556"/>
                </a:xfrm>
                <a:prstGeom prst="line">
                  <a:avLst/>
                </a:prstGeom>
                <a:ln w="12700"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634075" y="8448025"/>
                <a:ext cx="3674608" cy="623127"/>
                <a:chOff x="1998752" y="6415095"/>
                <a:chExt cx="3674608" cy="623127"/>
              </a:xfrm>
            </p:grpSpPr>
            <p:sp>
              <p:nvSpPr>
                <p:cNvPr id="36" name="Oval 35"/>
                <p:cNvSpPr/>
                <p:nvPr/>
              </p:nvSpPr>
              <p:spPr>
                <a:xfrm>
                  <a:off x="1998752"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normAutofit/>
                </a:bodyPr>
                <a:lstStyle/>
                <a:p>
                  <a:pPr algn="ctr"/>
                  <a:r>
                    <a:rPr lang="en-US" sz="1100" dirty="0">
                      <a:solidFill>
                        <a:schemeClr val="bg1">
                          <a:lumMod val="95000"/>
                        </a:schemeClr>
                      </a:solidFill>
                      <a:latin typeface="Futura Condensed"/>
                      <a:cs typeface="Futura Condensed"/>
                    </a:rPr>
                    <a:t>0</a:t>
                  </a:r>
                  <a:endParaRPr lang="en-US" sz="1100" dirty="0">
                    <a:solidFill>
                      <a:schemeClr val="bg1">
                        <a:lumMod val="95000"/>
                      </a:schemeClr>
                    </a:solidFill>
                    <a:latin typeface="Futura Condensed"/>
                    <a:cs typeface="Futura Condensed"/>
                  </a:endParaRPr>
                </a:p>
              </p:txBody>
            </p:sp>
            <p:sp>
              <p:nvSpPr>
                <p:cNvPr id="34" name="Teardrop 33"/>
                <p:cNvSpPr/>
                <p:nvPr/>
              </p:nvSpPr>
              <p:spPr>
                <a:xfrm rot="8075815">
                  <a:off x="2508322" y="6415095"/>
                  <a:ext cx="516223" cy="516223"/>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Oval 36"/>
                <p:cNvSpPr/>
                <p:nvPr/>
              </p:nvSpPr>
              <p:spPr>
                <a:xfrm>
                  <a:off x="3061508"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 Condensed"/>
                      <a:cs typeface="Futura Condensed"/>
                    </a:rPr>
                    <a:t>2</a:t>
                  </a:r>
                  <a:endParaRPr lang="en-US" sz="1100" dirty="0">
                    <a:solidFill>
                      <a:schemeClr val="bg1">
                        <a:lumMod val="95000"/>
                      </a:schemeClr>
                    </a:solidFill>
                    <a:latin typeface="Futura Condensed"/>
                    <a:cs typeface="Futura Condensed"/>
                  </a:endParaRPr>
                </a:p>
              </p:txBody>
            </p:sp>
            <p:sp>
              <p:nvSpPr>
                <p:cNvPr id="38" name="Oval 37"/>
                <p:cNvSpPr/>
                <p:nvPr/>
              </p:nvSpPr>
              <p:spPr>
                <a:xfrm>
                  <a:off x="3596453"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 Condensed"/>
                      <a:cs typeface="Futura Condensed"/>
                    </a:rPr>
                    <a:t>3</a:t>
                  </a:r>
                  <a:endParaRPr lang="en-US" sz="1100" dirty="0">
                    <a:solidFill>
                      <a:schemeClr val="bg1">
                        <a:lumMod val="95000"/>
                      </a:schemeClr>
                    </a:solidFill>
                    <a:latin typeface="Futura Condensed"/>
                    <a:cs typeface="Futura Condensed"/>
                  </a:endParaRPr>
                </a:p>
              </p:txBody>
            </p:sp>
            <p:sp>
              <p:nvSpPr>
                <p:cNvPr id="39" name="Oval 38"/>
                <p:cNvSpPr/>
                <p:nvPr/>
              </p:nvSpPr>
              <p:spPr>
                <a:xfrm>
                  <a:off x="4131784"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bg1">
                          <a:lumMod val="95000"/>
                        </a:schemeClr>
                      </a:solidFill>
                      <a:latin typeface="Futura Condensed"/>
                      <a:cs typeface="Futura Condensed"/>
                    </a:rPr>
                    <a:t>4</a:t>
                  </a:r>
                  <a:endParaRPr lang="en-US" sz="1100" dirty="0">
                    <a:solidFill>
                      <a:schemeClr val="bg1">
                        <a:lumMod val="95000"/>
                      </a:schemeClr>
                    </a:solidFill>
                    <a:latin typeface="Futura Condensed"/>
                    <a:cs typeface="Futura Condensed"/>
                  </a:endParaRPr>
                </a:p>
              </p:txBody>
            </p:sp>
            <p:sp>
              <p:nvSpPr>
                <p:cNvPr id="40" name="Oval 39"/>
                <p:cNvSpPr/>
                <p:nvPr/>
              </p:nvSpPr>
              <p:spPr>
                <a:xfrm>
                  <a:off x="4666729"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95000"/>
                        </a:schemeClr>
                      </a:solidFill>
                      <a:latin typeface="Futura Condensed"/>
                      <a:cs typeface="Futura Condensed"/>
                    </a:rPr>
                    <a:t>5</a:t>
                  </a:r>
                  <a:endParaRPr lang="en-US" sz="1100" dirty="0">
                    <a:solidFill>
                      <a:schemeClr val="bg1">
                        <a:lumMod val="95000"/>
                      </a:schemeClr>
                    </a:solidFill>
                    <a:latin typeface="Futura Condensed"/>
                    <a:cs typeface="Futura Condensed"/>
                  </a:endParaRPr>
                </a:p>
              </p:txBody>
            </p:sp>
            <p:sp>
              <p:nvSpPr>
                <p:cNvPr id="41" name="Oval 40"/>
                <p:cNvSpPr/>
                <p:nvPr/>
              </p:nvSpPr>
              <p:spPr>
                <a:xfrm>
                  <a:off x="5202961" y="6567823"/>
                  <a:ext cx="470399" cy="470399"/>
                </a:xfrm>
                <a:prstGeom prst="ellipse">
                  <a:avLst/>
                </a:prstGeom>
                <a:solidFill>
                  <a:schemeClr val="bg1">
                    <a:lumMod val="65000"/>
                  </a:schemeClr>
                </a:solidFill>
                <a:ln w="12700" cmpd="sng">
                  <a:no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95000"/>
                        </a:schemeClr>
                      </a:solidFill>
                      <a:latin typeface="Futura Condensed"/>
                      <a:cs typeface="Futura Condensed"/>
                    </a:rPr>
                    <a:t>6</a:t>
                  </a:r>
                  <a:endParaRPr lang="en-US" sz="1100" dirty="0">
                    <a:solidFill>
                      <a:schemeClr val="bg1">
                        <a:lumMod val="95000"/>
                      </a:schemeClr>
                    </a:solidFill>
                    <a:latin typeface="Futura Condensed"/>
                    <a:cs typeface="Futura Condensed"/>
                  </a:endParaRPr>
                </a:p>
              </p:txBody>
            </p:sp>
          </p:grpSp>
        </p:grpSp>
        <p:sp>
          <p:nvSpPr>
            <p:cNvPr id="74" name="Rectangle 73"/>
            <p:cNvSpPr/>
            <p:nvPr/>
          </p:nvSpPr>
          <p:spPr>
            <a:xfrm>
              <a:off x="1212748" y="8422066"/>
              <a:ext cx="381002" cy="400110"/>
            </a:xfrm>
            <a:prstGeom prst="rect">
              <a:avLst/>
            </a:prstGeom>
          </p:spPr>
          <p:txBody>
            <a:bodyPr wrap="square">
              <a:spAutoFit/>
            </a:bodyPr>
            <a:lstStyle/>
            <a:p>
              <a:pPr algn="ctr"/>
              <a:r>
                <a:rPr lang="en-US" sz="2000" dirty="0" smtClean="0">
                  <a:solidFill>
                    <a:schemeClr val="bg1"/>
                  </a:solidFill>
                  <a:latin typeface="Futura Condensed"/>
                  <a:cs typeface="Futura Condensed"/>
                </a:rPr>
                <a:t>1</a:t>
              </a:r>
              <a:endParaRPr lang="en-US" sz="4400" dirty="0">
                <a:solidFill>
                  <a:schemeClr val="bg1"/>
                </a:solidFill>
                <a:latin typeface="Futura Condensed"/>
                <a:cs typeface="Futura Condensed"/>
              </a:endParaRPr>
            </a:p>
          </p:txBody>
        </p:sp>
      </p:grpSp>
      <p:sp>
        <p:nvSpPr>
          <p:cNvPr id="35" name="TextBox 34"/>
          <p:cNvSpPr txBox="1"/>
          <p:nvPr/>
        </p:nvSpPr>
        <p:spPr>
          <a:xfrm>
            <a:off x="457200" y="464006"/>
            <a:ext cx="3586604" cy="1738938"/>
          </a:xfrm>
          <a:prstGeom prst="rect">
            <a:avLst/>
          </a:prstGeom>
          <a:noFill/>
        </p:spPr>
        <p:txBody>
          <a:bodyPr wrap="square" rtlCol="0">
            <a:spAutoFit/>
          </a:bodyPr>
          <a:lstStyle/>
          <a:p>
            <a:r>
              <a:rPr lang="en-US" sz="5300" dirty="0" smtClean="0">
                <a:latin typeface="+mj-ea"/>
                <a:ea typeface="+mj-ea"/>
                <a:cs typeface="Futura Condensed"/>
              </a:rPr>
              <a:t>UNIT 1</a:t>
            </a:r>
            <a:endParaRPr lang="en-US" sz="5300" dirty="0" smtClean="0">
              <a:latin typeface="+mj-ea"/>
              <a:ea typeface="+mj-ea"/>
              <a:cs typeface="Futura Condensed"/>
            </a:endParaRPr>
          </a:p>
          <a:p>
            <a:r>
              <a:rPr lang="zh-CN" altLang="en-US" sz="5400" dirty="0">
                <a:latin typeface="+mj-ea"/>
                <a:ea typeface="+mj-ea"/>
              </a:rPr>
              <a:t>探索</a:t>
            </a:r>
            <a:endParaRPr lang="en-US" sz="5300" dirty="0">
              <a:latin typeface="+mj-ea"/>
              <a:ea typeface="+mj-ea"/>
              <a:cs typeface="Futura Condensed"/>
            </a:endParaRPr>
          </a:p>
        </p:txBody>
      </p:sp>
      <p:sp>
        <p:nvSpPr>
          <p:cNvPr id="33" name="Slide Number Placeholder 2"/>
          <p:cNvSpPr txBox="1"/>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23</a:t>
            </a:r>
            <a:endParaRPr lang="en-US" dirty="0"/>
          </a:p>
        </p:txBody>
      </p:sp>
      <p:pic>
        <p:nvPicPr>
          <p:cNvPr id="5" name="image1.png"/>
          <p:cNvPicPr>
            <a:picLocks noChangeAspect="1"/>
          </p:cNvPicPr>
          <p:nvPr/>
        </p:nvPicPr>
        <p:blipFill>
          <a:blip r:embed="rId1" cstate="print"/>
          <a:stretch>
            <a:fillRect/>
          </a:stretch>
        </p:blipFill>
        <p:spPr>
          <a:xfrm>
            <a:off x="414338" y="3586163"/>
            <a:ext cx="6943725" cy="28860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2410" y="2133579"/>
            <a:ext cx="7324590" cy="781748"/>
            <a:chOff x="422410" y="2133579"/>
            <a:chExt cx="7324590" cy="781748"/>
          </a:xfrm>
        </p:grpSpPr>
        <p:sp>
          <p:nvSpPr>
            <p:cNvPr id="54" name="Diamond 53"/>
            <p:cNvSpPr/>
            <p:nvPr/>
          </p:nvSpPr>
          <p:spPr>
            <a:xfrm>
              <a:off x="6965252" y="2133579"/>
              <a:ext cx="781748" cy="78174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422410" y="2261683"/>
              <a:ext cx="2874286" cy="523220"/>
            </a:xfrm>
            <a:prstGeom prst="rect">
              <a:avLst/>
            </a:prstGeom>
            <a:noFill/>
          </p:spPr>
          <p:txBody>
            <a:bodyPr wrap="square" rtlCol="0" anchor="ctr" anchorCtr="0">
              <a:spAutoFit/>
            </a:bodyPr>
            <a:lstStyle/>
            <a:p>
              <a:r>
                <a:rPr lang="en-US" sz="2800" dirty="0" smtClean="0">
                  <a:solidFill>
                    <a:schemeClr val="bg1"/>
                  </a:solidFill>
                  <a:latin typeface="Futura Condensed"/>
                  <a:cs typeface="Futura Condensed"/>
                </a:rPr>
                <a:t>ACTIVITY DESCRIPTION</a:t>
              </a:r>
              <a:endParaRPr lang="en-US" sz="2800" dirty="0">
                <a:solidFill>
                  <a:schemeClr val="bg1"/>
                </a:solidFill>
                <a:latin typeface="Futura Condensed"/>
                <a:cs typeface="Futura Condensed"/>
              </a:endParaRPr>
            </a:p>
          </p:txBody>
        </p:sp>
      </p:grpSp>
      <p:grpSp>
        <p:nvGrpSpPr>
          <p:cNvPr id="3" name="Group 2"/>
          <p:cNvGrpSpPr/>
          <p:nvPr/>
        </p:nvGrpSpPr>
        <p:grpSpPr>
          <a:xfrm>
            <a:off x="457995" y="2830659"/>
            <a:ext cx="3324338" cy="4282544"/>
            <a:chOff x="422410" y="2830659"/>
            <a:chExt cx="3324338" cy="4282544"/>
          </a:xfrm>
        </p:grpSpPr>
        <p:sp>
          <p:nvSpPr>
            <p:cNvPr id="14" name="TextBox 13"/>
            <p:cNvSpPr txBox="1"/>
            <p:nvPr/>
          </p:nvSpPr>
          <p:spPr>
            <a:xfrm>
              <a:off x="515544" y="3328603"/>
              <a:ext cx="3231204" cy="378460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sym typeface="+mn-ea"/>
                </a:rPr>
                <a:t>帮助学生登录编程账号，点击编程网站页面上方的“创建”按键</a:t>
              </a:r>
              <a:r>
                <a:rPr lang="zh-CN" altLang="en-US" sz="1200" dirty="0" smtClean="0">
                  <a:sym typeface="+mn-ea"/>
                </a:rPr>
                <a:t>开始</a:t>
              </a:r>
              <a:r>
                <a:rPr lang="zh-CN" altLang="en-US" sz="1200" dirty="0">
                  <a:sym typeface="+mn-ea"/>
                </a:rPr>
                <a:t>一个新项目。</a:t>
              </a:r>
              <a:r>
                <a:rPr lang="zh-CN" altLang="en-US" sz="1200" dirty="0" smtClean="0"/>
                <a:t>（可选）将“</a:t>
              </a:r>
              <a:r>
                <a:rPr lang="en-US" altLang="zh-CN" sz="1200" dirty="0" smtClean="0"/>
                <a:t>10  </a:t>
              </a:r>
              <a:r>
                <a:rPr lang="zh-CN" altLang="en-US" sz="1200" dirty="0" smtClean="0"/>
                <a:t>种模块”单元的讲义分发给学生作为指导。</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留</a:t>
              </a:r>
              <a:r>
                <a:rPr lang="zh-CN" altLang="en-US" sz="1200" dirty="0"/>
                <a:t>出时间给学生仅用 </a:t>
              </a:r>
              <a:r>
                <a:rPr lang="en-US" altLang="zh-CN" sz="1200" dirty="0"/>
                <a:t>10 </a:t>
              </a:r>
              <a:r>
                <a:rPr lang="zh-CN" altLang="en-US" sz="1200" dirty="0" smtClean="0"/>
                <a:t>种积木进行项目创作：“移到、滑行到、说、显示、隐藏、设定大小，播放声音直至结束、当角色被点击、等待以及重复</a:t>
              </a:r>
              <a:r>
                <a:rPr lang="en-US" sz="1200" dirty="0" smtClean="0"/>
                <a:t>。</a:t>
              </a:r>
              <a:r>
                <a:rPr lang="zh-CN" altLang="en-US" sz="1200" dirty="0"/>
                <a:t>提醒</a:t>
              </a:r>
              <a:r>
                <a:rPr lang="zh-CN" altLang="en-US" sz="1200" dirty="0" smtClean="0"/>
                <a:t>学生每种积木</a:t>
              </a:r>
              <a:r>
                <a:rPr lang="zh-CN" altLang="en-US" sz="1200" dirty="0"/>
                <a:t>在项目中至少使用一次。鼓励他们尝试不同的角色、造型或背景</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邀请</a:t>
              </a:r>
              <a:r>
                <a:rPr lang="zh-CN" altLang="en-US" sz="1200" dirty="0"/>
                <a:t>学生在点评小组里分享他们的项目（参考第 </a:t>
              </a:r>
              <a:r>
                <a:rPr lang="en-US" altLang="zh-CN" sz="1200" dirty="0"/>
                <a:t>0 </a:t>
              </a:r>
              <a:r>
                <a:rPr lang="zh-CN" altLang="en-US" sz="1200" dirty="0"/>
                <a:t>单元的点评小组活动）。（可选）让学生上</a:t>
              </a:r>
              <a:r>
                <a:rPr lang="zh-CN" altLang="en-US" sz="1200" dirty="0" smtClean="0"/>
                <a:t>传作品到“</a:t>
              </a:r>
              <a:r>
                <a:rPr lang="en-US" altLang="zh-CN" sz="1200" dirty="0" smtClean="0"/>
                <a:t>10 </a:t>
              </a:r>
              <a:r>
                <a:rPr lang="zh-CN" altLang="en-US" sz="1200" dirty="0" smtClean="0"/>
                <a:t>种模块”</a:t>
              </a:r>
              <a:r>
                <a:rPr lang="zh-CN" altLang="en-US" sz="1200" dirty="0"/>
                <a:t>工作室或班级工作室里</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学生根据提示反思整个设计过程，并且把心得和体会记录在他们的设计日志中</a:t>
              </a:r>
              <a:r>
                <a:rPr lang="zh-CN" altLang="en-US" sz="1200" dirty="0" smtClean="0"/>
                <a:t>，或者</a:t>
              </a:r>
              <a:r>
                <a:rPr lang="zh-CN" altLang="en-US" sz="1200" dirty="0"/>
                <a:t>在小组中讨论 </a:t>
              </a:r>
              <a:r>
                <a:rPr lang="zh-CN" altLang="en-US" sz="1200" dirty="0" smtClean="0"/>
                <a:t>。</a:t>
              </a:r>
              <a:endParaRPr lang="zh-CN" altLang="en-US" sz="1200" dirty="0"/>
            </a:p>
          </p:txBody>
        </p:sp>
        <p:sp>
          <p:nvSpPr>
            <p:cNvPr id="78" name="TextBox 77"/>
            <p:cNvSpPr txBox="1"/>
            <p:nvPr/>
          </p:nvSpPr>
          <p:spPr>
            <a:xfrm>
              <a:off x="422410" y="2830659"/>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cxnSp>
          <p:nvCxnSpPr>
            <p:cNvPr id="79" name="Straight Connector 78"/>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4007796" y="2830659"/>
            <a:ext cx="3307404" cy="1127740"/>
            <a:chOff x="3992282" y="2830659"/>
            <a:chExt cx="3307404" cy="1127740"/>
          </a:xfrm>
        </p:grpSpPr>
        <p:sp>
          <p:nvSpPr>
            <p:cNvPr id="18" name="TextBox 17"/>
            <p:cNvSpPr txBox="1"/>
            <p:nvPr/>
          </p:nvSpPr>
          <p:spPr>
            <a:xfrm>
              <a:off x="4089400" y="3313239"/>
              <a:ext cx="3117152" cy="64516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smtClean="0"/>
                <a:t>“</a:t>
              </a:r>
              <a:r>
                <a:rPr lang="en-US" altLang="zh-CN" sz="1200" dirty="0"/>
                <a:t>10 </a:t>
              </a:r>
              <a:r>
                <a:rPr lang="zh-CN" altLang="en-US" sz="1200" dirty="0" smtClean="0"/>
                <a:t>种模块”课程材料</a:t>
              </a:r>
              <a:endParaRPr lang="zh-CN" altLang="en-US" sz="1200" dirty="0"/>
            </a:p>
            <a:p>
              <a:pPr marL="171450" indent="-171450" algn="l">
                <a:buFont typeface="Wingdings" panose="05000000000000000000" pitchFamily="2" charset="2"/>
                <a:buChar char="q"/>
              </a:pPr>
              <a:r>
                <a:rPr lang="zh-CN" altLang="en-US" sz="1200" dirty="0" smtClean="0"/>
                <a:t>“</a:t>
              </a:r>
              <a:r>
                <a:rPr lang="en-US" altLang="zh-CN" sz="1200" dirty="0"/>
                <a:t>10 </a:t>
              </a:r>
              <a:r>
                <a:rPr lang="zh-CN" altLang="en-US" sz="1200" dirty="0" smtClean="0"/>
                <a:t>种模块</a:t>
              </a:r>
              <a:r>
                <a:rPr lang="zh-CN" altLang="en-US" sz="1200" dirty="0"/>
                <a:t>”</a:t>
              </a:r>
              <a:r>
                <a:rPr lang="zh-CN" altLang="en-US" sz="1200" dirty="0" smtClean="0"/>
                <a:t>工作室</a:t>
              </a:r>
              <a:r>
                <a:rPr lang="en-US" sz="1200" dirty="0" smtClean="0">
                  <a:latin typeface="Futura Condensed"/>
                  <a:cs typeface="Futura Condensed"/>
                </a:rPr>
                <a:t>      </a:t>
              </a:r>
              <a:r>
                <a:rPr lang="zh-CN" altLang="en-US" sz="1200" dirty="0" smtClean="0">
                  <a:hlinkClick r:id="rId1" action="ppaction://hlinkfile"/>
                </a:rPr>
                <a:t>https://create.codelab.club/studios/68/</a:t>
              </a:r>
              <a:endParaRPr lang="zh-CN" altLang="en-US" sz="1200" dirty="0" smtClean="0"/>
            </a:p>
          </p:txBody>
        </p:sp>
        <p:sp>
          <p:nvSpPr>
            <p:cNvPr id="19" name="TextBox 18"/>
            <p:cNvSpPr txBox="1"/>
            <p:nvPr/>
          </p:nvSpPr>
          <p:spPr>
            <a:xfrm>
              <a:off x="3992282" y="2830659"/>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80" name="Straight Connector 79"/>
            <p:cNvCxnSpPr/>
            <p:nvPr/>
          </p:nvCxnSpPr>
          <p:spPr>
            <a:xfrm flipV="1">
              <a:off x="4089400" y="3162617"/>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4007796" y="4172184"/>
            <a:ext cx="3307404" cy="1325772"/>
            <a:chOff x="3992282" y="2832776"/>
            <a:chExt cx="3307404" cy="1325772"/>
          </a:xfrm>
        </p:grpSpPr>
        <p:sp>
          <p:nvSpPr>
            <p:cNvPr id="89" name="TextBox 88"/>
            <p:cNvSpPr txBox="1"/>
            <p:nvPr/>
          </p:nvSpPr>
          <p:spPr>
            <a:xfrm>
              <a:off x="4089400" y="3328603"/>
              <a:ext cx="3117152" cy="829945"/>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a:sym typeface="+mn-ea"/>
                </a:rPr>
                <a:t>只能使用 10 种积木的困难之处是什么？</a:t>
              </a:r>
              <a:r>
                <a:rPr lang="en-US" altLang="zh-CN" sz="1200" dirty="0" smtClean="0"/>
                <a:t>+  </a:t>
              </a:r>
              <a:r>
                <a:rPr lang="zh-CN" altLang="en-US" sz="1200" dirty="0">
                  <a:sym typeface="+mn-ea"/>
                </a:rPr>
                <a:t>只能使用 10 种积木的简单之处是什么？</a:t>
              </a:r>
              <a:endParaRPr lang="zh-CN" altLang="en-US" sz="1200" dirty="0"/>
            </a:p>
            <a:p>
              <a:r>
                <a:rPr lang="en-US" altLang="zh-CN" sz="1200" dirty="0" smtClean="0"/>
                <a:t>+  </a:t>
              </a:r>
              <a:r>
                <a:rPr lang="zh-CN" altLang="en-US" sz="1200" dirty="0">
                  <a:sym typeface="+mn-ea"/>
                </a:rPr>
                <a:t>它是如何让你思考事情的方式变得不同的？</a:t>
              </a:r>
              <a:endParaRPr lang="en-US" sz="1200" dirty="0">
                <a:latin typeface="Futura Condensed"/>
                <a:cs typeface="Futura Condensed"/>
              </a:endParaRPr>
            </a:p>
          </p:txBody>
        </p:sp>
        <p:sp>
          <p:nvSpPr>
            <p:cNvPr id="90" name="TextBox 89"/>
            <p:cNvSpPr txBox="1"/>
            <p:nvPr/>
          </p:nvSpPr>
          <p:spPr>
            <a:xfrm>
              <a:off x="3992282" y="2832776"/>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91" name="Straight Connector 9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4007796" y="5767213"/>
            <a:ext cx="3307404" cy="1325772"/>
            <a:chOff x="3992282" y="2832776"/>
            <a:chExt cx="3307404" cy="1325772"/>
          </a:xfrm>
        </p:grpSpPr>
        <p:sp>
          <p:nvSpPr>
            <p:cNvPr id="86" name="TextBox 85"/>
            <p:cNvSpPr txBox="1"/>
            <p:nvPr/>
          </p:nvSpPr>
          <p:spPr>
            <a:xfrm>
              <a:off x="4089400" y="3328603"/>
              <a:ext cx="3117152" cy="829945"/>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t>他们</a:t>
              </a:r>
              <a:r>
                <a:rPr lang="zh-CN" altLang="en-US" sz="1200" dirty="0"/>
                <a:t>的项目里包含这 </a:t>
              </a:r>
              <a:r>
                <a:rPr lang="en-US" altLang="zh-CN" sz="1200" dirty="0"/>
                <a:t>10 </a:t>
              </a:r>
              <a:r>
                <a:rPr lang="zh-CN" altLang="en-US" sz="1200" dirty="0"/>
                <a:t>种积木么？</a:t>
              </a:r>
              <a:endParaRPr lang="zh-CN" altLang="en-US" sz="1200" dirty="0"/>
            </a:p>
            <a:p>
              <a:r>
                <a:rPr lang="en-US" altLang="zh-CN" sz="1200" dirty="0" smtClean="0"/>
                <a:t>+  </a:t>
              </a:r>
              <a:r>
                <a:rPr lang="zh-CN" altLang="en-US" sz="1200" dirty="0" smtClean="0"/>
                <a:t>不同</a:t>
              </a:r>
              <a:r>
                <a:rPr lang="zh-CN" altLang="en-US" sz="1200" dirty="0"/>
                <a:t>的学生对于创作中的资源限制有何不同的反应？哪些地方可看出他们的</a:t>
              </a:r>
              <a:r>
                <a:rPr lang="zh-CN" altLang="en-US" sz="1200" dirty="0" smtClean="0"/>
                <a:t>尝试</a:t>
              </a:r>
              <a:r>
                <a:rPr lang="zh-CN" altLang="en-US" sz="1200" dirty="0"/>
                <a:t>过程？</a:t>
              </a:r>
              <a:endParaRPr lang="en-US" sz="1200" dirty="0">
                <a:latin typeface="Futura Condensed"/>
                <a:cs typeface="Futura Condensed"/>
              </a:endParaRPr>
            </a:p>
          </p:txBody>
        </p:sp>
        <p:sp>
          <p:nvSpPr>
            <p:cNvPr id="87" name="TextBox 86"/>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100" name="Straight Connector 9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p:nvGrpSpPr>
        <p:grpSpPr>
          <a:xfrm>
            <a:off x="457995" y="7630731"/>
            <a:ext cx="6857205" cy="352518"/>
            <a:chOff x="457995" y="7630731"/>
            <a:chExt cx="6857205" cy="352518"/>
          </a:xfrm>
        </p:grpSpPr>
        <p:sp>
          <p:nvSpPr>
            <p:cNvPr id="59" name="TextBox 58"/>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60" name="Straight Connector 59"/>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65" name="Straight Connector 64"/>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4104914" y="8217641"/>
            <a:ext cx="3117152" cy="1158779"/>
            <a:chOff x="3746748" y="8217641"/>
            <a:chExt cx="3475318" cy="1158779"/>
          </a:xfrm>
        </p:grpSpPr>
        <p:sp>
          <p:nvSpPr>
            <p:cNvPr id="67" name="TextBox 66"/>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68" name="Group 67"/>
            <p:cNvGrpSpPr/>
            <p:nvPr/>
          </p:nvGrpSpPr>
          <p:grpSpPr>
            <a:xfrm>
              <a:off x="4076948" y="8385986"/>
              <a:ext cx="3145118" cy="883399"/>
              <a:chOff x="3891832" y="8385983"/>
              <a:chExt cx="3321768" cy="883398"/>
            </a:xfrm>
          </p:grpSpPr>
          <p:cxnSp>
            <p:nvCxnSpPr>
              <p:cNvPr id="69" name="Straight Connector 6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76" name="TextBox 75"/>
          <p:cNvSpPr txBox="1"/>
          <p:nvPr/>
        </p:nvSpPr>
        <p:spPr>
          <a:xfrm>
            <a:off x="551129" y="8142739"/>
            <a:ext cx="3231204" cy="829945"/>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仅</a:t>
            </a:r>
            <a:r>
              <a:rPr lang="zh-CN" altLang="en-US" sz="1200" dirty="0"/>
              <a:t>用 </a:t>
            </a:r>
            <a:r>
              <a:rPr lang="en-US" altLang="zh-CN" sz="1200" dirty="0"/>
              <a:t>10 </a:t>
            </a:r>
            <a:r>
              <a:rPr lang="zh-CN" altLang="en-US" sz="1200" dirty="0" smtClean="0"/>
              <a:t>种模块竟然可以完成这么</a:t>
            </a:r>
            <a:r>
              <a:rPr lang="zh-CN" altLang="en-US" sz="1200" dirty="0"/>
              <a:t>多的效果！利用这个机会邀请一些学生在</a:t>
            </a:r>
            <a:r>
              <a:rPr lang="zh-CN" altLang="en-US" sz="1200" dirty="0" smtClean="0"/>
              <a:t>班级</a:t>
            </a:r>
            <a:r>
              <a:rPr lang="zh-CN" altLang="en-US" sz="1200" dirty="0"/>
              <a:t>分享他们的项目，或共同浏览“</a:t>
            </a:r>
            <a:r>
              <a:rPr lang="en-US" altLang="zh-CN" sz="1200" dirty="0"/>
              <a:t>10 </a:t>
            </a:r>
            <a:r>
              <a:rPr lang="zh-CN" altLang="en-US" sz="1200" dirty="0"/>
              <a:t>种模块”工作室里的其它项目。</a:t>
            </a:r>
            <a:endParaRPr lang="en-US" sz="1200" dirty="0">
              <a:latin typeface="Futura Condensed"/>
              <a:cs typeface="Futura Condensed"/>
            </a:endParaRPr>
          </a:p>
        </p:txBody>
      </p:sp>
      <p:grpSp>
        <p:nvGrpSpPr>
          <p:cNvPr id="2" name="Group 1"/>
          <p:cNvGrpSpPr/>
          <p:nvPr/>
        </p:nvGrpSpPr>
        <p:grpSpPr>
          <a:xfrm>
            <a:off x="1308420" y="554201"/>
            <a:ext cx="5913646" cy="1600378"/>
            <a:chOff x="457995" y="554201"/>
            <a:chExt cx="5913646" cy="1600378"/>
          </a:xfrm>
        </p:grpSpPr>
        <p:grpSp>
          <p:nvGrpSpPr>
            <p:cNvPr id="108" name="Group 107"/>
            <p:cNvGrpSpPr/>
            <p:nvPr/>
          </p:nvGrpSpPr>
          <p:grpSpPr>
            <a:xfrm>
              <a:off x="457995" y="554201"/>
              <a:ext cx="5913646" cy="947959"/>
              <a:chOff x="457995" y="554201"/>
              <a:chExt cx="5913646" cy="947959"/>
            </a:xfrm>
          </p:grpSpPr>
          <p:sp>
            <p:nvSpPr>
              <p:cNvPr id="109" name="TextBox 108"/>
              <p:cNvSpPr txBox="1"/>
              <p:nvPr/>
            </p:nvSpPr>
            <p:spPr>
              <a:xfrm>
                <a:off x="3371794" y="795405"/>
                <a:ext cx="2999847" cy="706755"/>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endParaRPr lang="zh-CN" altLang="en-US" sz="1400" dirty="0"/>
              </a:p>
              <a:p>
                <a:pPr marL="171450" indent="-171450">
                  <a:buFont typeface="Lucida Grande" panose="020B0600040502020204"/>
                  <a:buChar char="+"/>
                </a:pPr>
                <a:r>
                  <a:rPr lang="zh-CN" altLang="en-US" sz="1200" dirty="0" smtClean="0"/>
                  <a:t>仅</a:t>
                </a:r>
                <a:r>
                  <a:rPr lang="zh-CN" altLang="en-US" sz="1200" dirty="0"/>
                  <a:t>用 </a:t>
                </a:r>
                <a:r>
                  <a:rPr lang="en-US" altLang="zh-CN" sz="1200" dirty="0"/>
                  <a:t>10 </a:t>
                </a:r>
                <a:r>
                  <a:rPr lang="zh-CN" altLang="en-US" sz="1200" dirty="0"/>
                  <a:t>种积木完成一个项目</a:t>
                </a:r>
                <a:endParaRPr lang="en-US" sz="1200" dirty="0" smtClean="0">
                  <a:latin typeface="Futura Condensed"/>
                  <a:cs typeface="Futura Condensed"/>
                </a:endParaRPr>
              </a:p>
            </p:txBody>
          </p:sp>
          <p:sp>
            <p:nvSpPr>
              <p:cNvPr id="111" name="TextBox 110"/>
              <p:cNvSpPr txBox="1"/>
              <p:nvPr/>
            </p:nvSpPr>
            <p:spPr>
              <a:xfrm>
                <a:off x="457995" y="554201"/>
                <a:ext cx="2698750" cy="507367"/>
              </a:xfrm>
              <a:prstGeom prst="rect">
                <a:avLst/>
              </a:prstGeom>
              <a:noFill/>
            </p:spPr>
            <p:txBody>
              <a:bodyPr wrap="square" rtlCol="0">
                <a:spAutoFit/>
              </a:bodyPr>
              <a:lstStyle/>
              <a:p>
                <a:r>
                  <a:rPr lang="en-US" altLang="zh-CN" sz="4000" dirty="0">
                    <a:latin typeface="Futura Condensed"/>
                    <a:cs typeface="Futura Condensed"/>
                  </a:rPr>
                  <a:t>10 </a:t>
                </a:r>
                <a:r>
                  <a:rPr lang="zh-CN" altLang="en-US" sz="4000" dirty="0">
                    <a:latin typeface="Futura Condensed"/>
                    <a:cs typeface="Futura Condensed"/>
                  </a:rPr>
                  <a:t>种模块</a:t>
                </a:r>
                <a:endParaRPr lang="en-US" sz="4000" dirty="0" smtClean="0">
                  <a:latin typeface="Futura Condensed"/>
                  <a:cs typeface="Futura Condensed"/>
                </a:endParaRPr>
              </a:p>
            </p:txBody>
          </p:sp>
        </p:grpSp>
        <p:sp>
          <p:nvSpPr>
            <p:cNvPr id="96" name="TextBox 95"/>
            <p:cNvSpPr txBox="1"/>
            <p:nvPr/>
          </p:nvSpPr>
          <p:spPr>
            <a:xfrm>
              <a:off x="1685091" y="1694204"/>
              <a:ext cx="1134021" cy="460375"/>
            </a:xfrm>
            <a:prstGeom prst="rect">
              <a:avLst/>
            </a:prstGeom>
            <a:noFill/>
          </p:spPr>
          <p:txBody>
            <a:bodyPr wrap="square" rtlCol="0">
              <a:spAutoFit/>
            </a:bodyPr>
            <a:lstStyle/>
            <a:p>
              <a:pPr algn="l">
                <a:lnSpc>
                  <a:spcPct val="120000"/>
                </a:lnSpc>
              </a:pPr>
              <a:r>
                <a:rPr lang="zh-CN" altLang="en-US" sz="1000" dirty="0"/>
                <a:t>建议时间</a:t>
              </a:r>
              <a:r>
                <a:rPr lang="zh-CN" altLang="en-US" sz="1000" dirty="0" smtClean="0"/>
                <a:t> </a:t>
              </a:r>
              <a:endParaRPr lang="en-US" altLang="zh-CN" sz="1000" dirty="0" smtClean="0"/>
            </a:p>
            <a:p>
              <a:pPr algn="l">
                <a:lnSpc>
                  <a:spcPct val="120000"/>
                </a:lnSpc>
              </a:pPr>
              <a:r>
                <a:rPr lang="en-US" altLang="zh-CN" sz="1000" dirty="0" smtClean="0"/>
                <a:t>15-30 </a:t>
              </a:r>
              <a:r>
                <a:rPr lang="zh-CN" altLang="en-US" sz="1000" dirty="0"/>
                <a:t>分钟</a:t>
              </a:r>
              <a:endParaRPr lang="en-US" sz="1000" dirty="0">
                <a:latin typeface="Futura Condensed"/>
                <a:cs typeface="Futura Condensed"/>
              </a:endParaRPr>
            </a:p>
          </p:txBody>
        </p:sp>
        <p:pic>
          <p:nvPicPr>
            <p:cNvPr id="97" name="Picture 96" descr="15m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77" y="1754376"/>
              <a:ext cx="324022" cy="324022"/>
            </a:xfrm>
            <a:prstGeom prst="rect">
              <a:avLst/>
            </a:prstGeom>
          </p:spPr>
        </p:pic>
      </p:grpSp>
      <p:sp>
        <p:nvSpPr>
          <p:cNvPr id="6" name="Slide Number Placeholder 5"/>
          <p:cNvSpPr>
            <a:spLocks noGrp="1"/>
          </p:cNvSpPr>
          <p:nvPr>
            <p:ph type="sldNum" sz="quarter" idx="12"/>
          </p:nvPr>
        </p:nvSpPr>
        <p:spPr>
          <a:xfrm>
            <a:off x="142398" y="9519711"/>
            <a:ext cx="1813560" cy="535517"/>
          </a:xfrm>
        </p:spPr>
        <p:txBody>
          <a:bodyPr/>
          <a:lstStyle/>
          <a:p>
            <a:r>
              <a:rPr lang="en-US" dirty="0" smtClean="0"/>
              <a:t>30</a:t>
            </a:r>
            <a:endParaRPr lang="en-US" dirty="0"/>
          </a:p>
        </p:txBody>
      </p:sp>
      <p:grpSp>
        <p:nvGrpSpPr>
          <p:cNvPr id="50" name="Group 49"/>
          <p:cNvGrpSpPr/>
          <p:nvPr/>
        </p:nvGrpSpPr>
        <p:grpSpPr>
          <a:xfrm>
            <a:off x="551129" y="0"/>
            <a:ext cx="493776" cy="2791968"/>
            <a:chOff x="551129" y="0"/>
            <a:chExt cx="493776" cy="2791968"/>
          </a:xfrm>
        </p:grpSpPr>
        <p:pic>
          <p:nvPicPr>
            <p:cNvPr id="51" name="Picture 50" descr="Unit1activ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2" name="TextBox 51"/>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6351394"/>
            <a:ext cx="7772400" cy="2153959"/>
            <a:chOff x="2697559" y="6351394"/>
            <a:chExt cx="7772400" cy="2153959"/>
          </a:xfrm>
        </p:grpSpPr>
        <p:sp>
          <p:nvSpPr>
            <p:cNvPr id="43" name="Rectangle 42"/>
            <p:cNvSpPr/>
            <p:nvPr/>
          </p:nvSpPr>
          <p:spPr>
            <a:xfrm>
              <a:off x="2697559" y="7858302"/>
              <a:ext cx="7772400"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Diamond 44"/>
            <p:cNvSpPr/>
            <p:nvPr/>
          </p:nvSpPr>
          <p:spPr>
            <a:xfrm>
              <a:off x="8398248" y="8053244"/>
              <a:ext cx="333576" cy="326083"/>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660114" y="7871867"/>
              <a:ext cx="3809845" cy="369332"/>
            </a:xfrm>
            <a:prstGeom prst="rect">
              <a:avLst/>
            </a:prstGeom>
            <a:noFill/>
          </p:spPr>
          <p:txBody>
            <a:bodyPr wrap="square" rtlCol="0">
              <a:spAutoFit/>
            </a:bodyPr>
            <a:lstStyle/>
            <a:p>
              <a:pPr algn="ctr"/>
              <a:r>
                <a:rPr lang="zh-CN" altLang="en-US" dirty="0">
                  <a:solidFill>
                    <a:schemeClr val="bg1"/>
                  </a:solidFill>
                </a:rPr>
                <a:t>完成了？</a:t>
              </a:r>
              <a:endParaRPr lang="en-US" dirty="0">
                <a:solidFill>
                  <a:schemeClr val="bg1"/>
                </a:solidFill>
                <a:latin typeface="Futura Condensed"/>
                <a:cs typeface="Futura Condensed"/>
              </a:endParaRPr>
            </a:p>
          </p:txBody>
        </p:sp>
        <p:sp>
          <p:nvSpPr>
            <p:cNvPr id="53" name="Oval Callout 52"/>
            <p:cNvSpPr/>
            <p:nvPr/>
          </p:nvSpPr>
          <p:spPr>
            <a:xfrm rot="15462013" flipV="1">
              <a:off x="3110577" y="6228851"/>
              <a:ext cx="2153959" cy="2399046"/>
            </a:xfrm>
            <a:prstGeom prst="wedgeEllipseCallout">
              <a:avLst>
                <a:gd name="adj1" fmla="val -36970"/>
                <a:gd name="adj2" fmla="val 48187"/>
              </a:avLst>
            </a:prstGeom>
            <a:solidFill>
              <a:schemeClr val="accent5">
                <a:lumMod val="40000"/>
                <a:lumOff val="60000"/>
              </a:schemeClr>
            </a:solidFill>
            <a:ln w="76200" cap="rnd" cmpd="sng">
              <a:solidFill>
                <a:schemeClr val="bg1"/>
              </a:solidFill>
              <a:prstDash val="solid"/>
              <a:bevel/>
            </a:ln>
            <a:effectLst/>
          </p:spPr>
          <p:style>
            <a:lnRef idx="1">
              <a:schemeClr val="accent1"/>
            </a:lnRef>
            <a:fillRef idx="3">
              <a:schemeClr val="accent1"/>
            </a:fillRef>
            <a:effectRef idx="2">
              <a:schemeClr val="accent1"/>
            </a:effectRef>
            <a:fontRef idx="minor">
              <a:schemeClr val="lt1"/>
            </a:fontRef>
          </p:style>
          <p:txBody>
            <a:bodyPr vert="vert270" rtlCol="0" anchor="ctr">
              <a:normAutofit fontScale="62500" lnSpcReduction="20000"/>
            </a:bodyPr>
            <a:lstStyle/>
            <a:p>
              <a:pPr algn="ctr"/>
              <a:r>
                <a:rPr lang="zh-CN" altLang="en-US" sz="3200" dirty="0">
                  <a:solidFill>
                    <a:srgbClr val="0070C0"/>
                  </a:solidFill>
                </a:rPr>
                <a:t>感觉进入死胡同了么？没关系！试试以下这些方法。。。</a:t>
              </a:r>
              <a:endParaRPr lang="en-US" altLang="zh-CN" sz="1600" kern="1300" baseline="-25000" dirty="0">
                <a:solidFill>
                  <a:srgbClr val="0070C0"/>
                </a:solidFill>
                <a:latin typeface="Futura Condensed"/>
                <a:cs typeface="Futura Condensed"/>
              </a:endParaRPr>
            </a:p>
          </p:txBody>
        </p:sp>
      </p:grpSp>
      <p:sp>
        <p:nvSpPr>
          <p:cNvPr id="31" name="TextBox 30"/>
          <p:cNvSpPr txBox="1"/>
          <p:nvPr/>
        </p:nvSpPr>
        <p:spPr>
          <a:xfrm>
            <a:off x="4170500" y="8517982"/>
            <a:ext cx="3464740" cy="1383665"/>
          </a:xfrm>
          <a:prstGeom prst="rect">
            <a:avLst/>
          </a:prstGeom>
          <a:noFill/>
          <a:ln w="6350" cmpd="sng">
            <a:noFill/>
            <a:prstDash val="dash"/>
          </a:ln>
        </p:spPr>
        <p:txBody>
          <a:bodyPr wrap="square" lIns="91440" rIns="91440" rtlCol="0">
            <a:spAutoFit/>
          </a:bodyPr>
          <a:lstStyle/>
          <a:p>
            <a:r>
              <a:rPr lang="en-US" altLang="zh-CN" sz="1200" dirty="0" smtClean="0"/>
              <a:t>+  </a:t>
            </a:r>
            <a:r>
              <a:rPr lang="zh-CN" altLang="en-US" sz="1200" dirty="0" smtClean="0"/>
              <a:t>将</a:t>
            </a:r>
            <a:r>
              <a:rPr lang="zh-CN" altLang="en-US" sz="1200" dirty="0"/>
              <a:t>你的项目上传到“</a:t>
            </a:r>
            <a:r>
              <a:rPr lang="en-US" altLang="zh-CN" sz="1200" dirty="0"/>
              <a:t>10 </a:t>
            </a:r>
            <a:r>
              <a:rPr lang="zh-CN" altLang="en-US" sz="1200" dirty="0" smtClean="0"/>
              <a:t>种模块</a:t>
            </a:r>
            <a:r>
              <a:rPr lang="zh-CN" altLang="en-US" sz="1200" dirty="0"/>
              <a:t>”工作室里去</a:t>
            </a:r>
            <a:endParaRPr lang="zh-CN" altLang="en-US" sz="1200" dirty="0"/>
          </a:p>
          <a:p>
            <a:r>
              <a:rPr lang="zh-CN" altLang="en-US" sz="1200" dirty="0"/>
              <a:t>    </a:t>
            </a:r>
            <a:r>
              <a:rPr lang="zh-CN" altLang="en-US" sz="1200" dirty="0">
                <a:hlinkClick r:id="rId1" action="ppaction://hlinkfile"/>
              </a:rPr>
              <a:t>https://create.codelab.club/studios/68/</a:t>
            </a:r>
            <a:endParaRPr lang="zh-CN" altLang="en-US" sz="1200" dirty="0"/>
          </a:p>
          <a:p>
            <a:r>
              <a:rPr lang="en-US" altLang="zh-CN" sz="1200" dirty="0" smtClean="0"/>
              <a:t>+  </a:t>
            </a:r>
            <a:r>
              <a:rPr lang="zh-CN" altLang="en-US" sz="1200" dirty="0" smtClean="0"/>
              <a:t>尝试</a:t>
            </a:r>
            <a:r>
              <a:rPr lang="zh-CN" altLang="en-US" sz="1200" dirty="0"/>
              <a:t>不同的角色，造型或背景。</a:t>
            </a:r>
            <a:endParaRPr lang="zh-CN" altLang="en-US" sz="1200" dirty="0"/>
          </a:p>
          <a:p>
            <a:r>
              <a:rPr lang="en-US" altLang="zh-CN" sz="1200" dirty="0" smtClean="0"/>
              <a:t>+  </a:t>
            </a:r>
            <a:r>
              <a:rPr lang="zh-CN" altLang="en-US" sz="1200" dirty="0" smtClean="0"/>
              <a:t>挑战</a:t>
            </a:r>
            <a:r>
              <a:rPr lang="zh-CN" altLang="en-US" sz="1200" dirty="0"/>
              <a:t>自己，多做一些！看看仅</a:t>
            </a:r>
            <a:r>
              <a:rPr lang="zh-CN" altLang="en-US" sz="1200" dirty="0" smtClean="0"/>
              <a:t>用 </a:t>
            </a:r>
            <a:r>
              <a:rPr lang="en-US" altLang="zh-CN" sz="1200" dirty="0" smtClean="0"/>
              <a:t>10 </a:t>
            </a:r>
            <a:r>
              <a:rPr lang="zh-CN" altLang="en-US" sz="1200" dirty="0" smtClean="0"/>
              <a:t>种积木可</a:t>
            </a:r>
            <a:br>
              <a:rPr lang="zh-CN" altLang="en-US" sz="1200" dirty="0" smtClean="0"/>
            </a:br>
            <a:r>
              <a:rPr lang="zh-CN" altLang="en-US" sz="1200" dirty="0" smtClean="0"/>
              <a:t>    以创作出多少不同的项目。</a:t>
            </a:r>
            <a:endParaRPr lang="zh-CN" altLang="en-US" sz="1200" dirty="0"/>
          </a:p>
          <a:p>
            <a:r>
              <a:rPr lang="en-US" altLang="zh-CN" sz="1200" dirty="0" smtClean="0"/>
              <a:t>+  </a:t>
            </a:r>
            <a:r>
              <a:rPr lang="zh-CN" altLang="en-US" sz="1200" dirty="0" smtClean="0"/>
              <a:t>和同伴互换项目</a:t>
            </a:r>
            <a:r>
              <a:rPr lang="zh-CN" altLang="en-US" sz="1200" dirty="0"/>
              <a:t>，在对方项目的基础上进行再    </a:t>
            </a:r>
            <a:br>
              <a:rPr lang="zh-CN" altLang="en-US" sz="1200" dirty="0"/>
            </a:br>
            <a:r>
              <a:rPr lang="zh-CN" altLang="en-US" sz="1200" dirty="0"/>
              <a:t>    创作。</a:t>
            </a:r>
            <a:endParaRPr lang="en-US" sz="1200" kern="1100" spc="-20" dirty="0">
              <a:latin typeface="Futura Condensed"/>
              <a:cs typeface="Futura Condensed"/>
            </a:endParaRPr>
          </a:p>
        </p:txBody>
      </p:sp>
      <p:grpSp>
        <p:nvGrpSpPr>
          <p:cNvPr id="11" name="Group 10"/>
          <p:cNvGrpSpPr/>
          <p:nvPr/>
        </p:nvGrpSpPr>
        <p:grpSpPr>
          <a:xfrm>
            <a:off x="427390" y="3857808"/>
            <a:ext cx="2970507" cy="1389792"/>
            <a:chOff x="427390" y="3857808"/>
            <a:chExt cx="2970507" cy="1389792"/>
          </a:xfrm>
        </p:grpSpPr>
        <p:sp>
          <p:nvSpPr>
            <p:cNvPr id="58" name="TextBox 57"/>
            <p:cNvSpPr txBox="1"/>
            <p:nvPr/>
          </p:nvSpPr>
          <p:spPr>
            <a:xfrm>
              <a:off x="444691" y="3857808"/>
              <a:ext cx="2953206" cy="338554"/>
            </a:xfrm>
            <a:prstGeom prst="rect">
              <a:avLst/>
            </a:prstGeom>
            <a:noFill/>
          </p:spPr>
          <p:txBody>
            <a:bodyPr wrap="square" rtlCol="0">
              <a:spAutoFit/>
            </a:bodyPr>
            <a:lstStyle/>
            <a:p>
              <a:r>
                <a:rPr lang="zh-CN" altLang="en-US" sz="1600" dirty="0"/>
                <a:t>从这里开始</a:t>
              </a:r>
              <a:endParaRPr lang="en-US" sz="1600" dirty="0">
                <a:latin typeface="Futura Condensed"/>
                <a:cs typeface="Futura Condensed"/>
              </a:endParaRPr>
            </a:p>
          </p:txBody>
        </p:sp>
        <p:sp>
          <p:nvSpPr>
            <p:cNvPr id="14" name="TextBox 13"/>
            <p:cNvSpPr txBox="1"/>
            <p:nvPr/>
          </p:nvSpPr>
          <p:spPr>
            <a:xfrm>
              <a:off x="427390" y="4232870"/>
              <a:ext cx="2885166" cy="101473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测试每种积木的功能</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用</a:t>
              </a:r>
              <a:r>
                <a:rPr lang="zh-CN" altLang="en-US" sz="1200" dirty="0"/>
                <a:t>不同的方式对积木进行组合</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重复</a:t>
              </a:r>
              <a:r>
                <a:rPr lang="zh-CN" altLang="en-US" sz="1200" dirty="0"/>
                <a:t>！</a:t>
              </a:r>
              <a:endParaRPr lang="en-US" sz="1200" dirty="0" smtClean="0">
                <a:latin typeface="Futura Condensed"/>
                <a:cs typeface="Futura Condensed"/>
              </a:endParaRPr>
            </a:p>
          </p:txBody>
        </p:sp>
      </p:grpSp>
      <p:sp>
        <p:nvSpPr>
          <p:cNvPr id="56" name="TextBox 55"/>
          <p:cNvSpPr txBox="1"/>
          <p:nvPr/>
        </p:nvSpPr>
        <p:spPr>
          <a:xfrm>
            <a:off x="437548" y="8517982"/>
            <a:ext cx="3227327" cy="101473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对积木进行不同的组合来测试想法，直到发现你觉得有趣的事情！</a:t>
            </a:r>
            <a:endParaRPr lang="zh-CN" altLang="en-US" sz="1200" dirty="0"/>
          </a:p>
          <a:p>
            <a:pPr marL="171450" indent="-171450">
              <a:buFont typeface="Wingdings" panose="05000000000000000000" pitchFamily="2" charset="2"/>
              <a:buChar char="q"/>
            </a:pPr>
            <a:r>
              <a:rPr lang="zh-CN" altLang="en-US" sz="1200" dirty="0" smtClean="0"/>
              <a:t>和</a:t>
            </a:r>
            <a:r>
              <a:rPr lang="zh-CN" altLang="en-US" sz="1200" dirty="0"/>
              <a:t>同伴一起头脑风暴！</a:t>
            </a:r>
            <a:endParaRPr lang="zh-CN" altLang="en-US" sz="1200" dirty="0"/>
          </a:p>
          <a:p>
            <a:pPr marL="171450" indent="-171450">
              <a:buFont typeface="Wingdings" panose="05000000000000000000" pitchFamily="2" charset="2"/>
              <a:buChar char="q"/>
            </a:pPr>
            <a:r>
              <a:rPr lang="zh-CN" altLang="en-US" sz="1200" dirty="0" smtClean="0"/>
              <a:t>浏览</a:t>
            </a:r>
            <a:r>
              <a:rPr lang="zh-CN" altLang="en-US" sz="1200" dirty="0"/>
              <a:t>其它的 </a:t>
            </a:r>
            <a:r>
              <a:rPr lang="en-US" altLang="zh-CN" sz="1200" dirty="0"/>
              <a:t>Scratch </a:t>
            </a:r>
            <a:r>
              <a:rPr lang="zh-CN" altLang="en-US" sz="1200" dirty="0"/>
              <a:t>项目，了解其它人在做些什么，这是一个获得灵感的好方法！</a:t>
            </a:r>
            <a:endParaRPr lang="en-US" sz="1200" dirty="0">
              <a:latin typeface="Futura Condensed"/>
              <a:cs typeface="Futura Condensed"/>
            </a:endParaRPr>
          </a:p>
        </p:txBody>
      </p:sp>
      <p:cxnSp>
        <p:nvCxnSpPr>
          <p:cNvPr id="57" name="Straight Connector 56"/>
          <p:cNvCxnSpPr/>
          <p:nvPr/>
        </p:nvCxnSpPr>
        <p:spPr>
          <a:xfrm>
            <a:off x="396255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50133" y="1522723"/>
            <a:ext cx="2247426" cy="1337755"/>
            <a:chOff x="448413" y="1522723"/>
            <a:chExt cx="2247426" cy="1337755"/>
          </a:xfrm>
        </p:grpSpPr>
        <p:sp>
          <p:nvSpPr>
            <p:cNvPr id="10" name="TextBox 9"/>
            <p:cNvSpPr txBox="1"/>
            <p:nvPr/>
          </p:nvSpPr>
          <p:spPr>
            <a:xfrm>
              <a:off x="535725" y="1522723"/>
              <a:ext cx="216011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仅</a:t>
              </a:r>
              <a:r>
                <a:rPr lang="zh-CN" altLang="en-US" sz="1200" dirty="0" smtClean="0"/>
                <a:t>用 </a:t>
              </a:r>
              <a:r>
                <a:rPr lang="en-US" altLang="zh-CN" sz="1200" dirty="0" smtClean="0"/>
                <a:t>10 </a:t>
              </a:r>
              <a:r>
                <a:rPr lang="zh-CN" altLang="en-US" sz="1200" dirty="0" smtClean="0"/>
                <a:t>种模块能够创作出什么样</a:t>
              </a:r>
              <a:r>
                <a:rPr lang="zh-CN" altLang="en-US" sz="1200" dirty="0"/>
                <a:t>的项目作品呢？</a:t>
              </a:r>
              <a:endParaRPr lang="en-US" sz="1200" dirty="0">
                <a:latin typeface="Futura Condensed"/>
                <a:cs typeface="Futura Condensed"/>
              </a:endParaRPr>
            </a:p>
          </p:txBody>
        </p:sp>
        <p:sp>
          <p:nvSpPr>
            <p:cNvPr id="13" name="TextBox 12"/>
            <p:cNvSpPr txBox="1"/>
            <p:nvPr/>
          </p:nvSpPr>
          <p:spPr>
            <a:xfrm>
              <a:off x="448413" y="2215318"/>
              <a:ext cx="2238960" cy="645160"/>
            </a:xfrm>
            <a:prstGeom prst="rect">
              <a:avLst/>
            </a:prstGeom>
            <a:noFill/>
            <a:ln>
              <a:noFill/>
            </a:ln>
          </p:spPr>
          <p:txBody>
            <a:bodyPr wrap="square" rtlCol="0">
              <a:spAutoFit/>
            </a:bodyPr>
            <a:lstStyle/>
            <a:p>
              <a:r>
                <a:rPr lang="zh-CN" altLang="en-US" sz="1200" dirty="0"/>
                <a:t>仅</a:t>
              </a:r>
              <a:r>
                <a:rPr lang="zh-CN" altLang="en-US" sz="1200" dirty="0" smtClean="0"/>
                <a:t>用 </a:t>
              </a:r>
              <a:r>
                <a:rPr lang="en-US" altLang="zh-CN" sz="1200" dirty="0" smtClean="0"/>
                <a:t>10 </a:t>
              </a:r>
              <a:r>
                <a:rPr lang="zh-CN" altLang="en-US" sz="1200" dirty="0" smtClean="0"/>
                <a:t>种积木创作一个项目</a:t>
              </a:r>
              <a:r>
                <a:rPr lang="zh-CN" altLang="en-US" sz="1200" dirty="0"/>
                <a:t>。每种积木的使用次数</a:t>
              </a:r>
              <a:r>
                <a:rPr lang="zh-CN" altLang="en-US" sz="1200" dirty="0" smtClean="0"/>
                <a:t>不限</a:t>
              </a:r>
              <a:r>
                <a:rPr lang="zh-CN" altLang="en-US" sz="1200" dirty="0"/>
                <a:t>，但至少使用一次。</a:t>
              </a:r>
              <a:endParaRPr lang="en-US" sz="1200" dirty="0">
                <a:latin typeface="Futura Condensed"/>
                <a:cs typeface="Futura Condensed"/>
              </a:endParaRPr>
            </a:p>
          </p:txBody>
        </p:sp>
      </p:grpSp>
      <p:cxnSp>
        <p:nvCxnSpPr>
          <p:cNvPr id="41" name="Straight Connector 40"/>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457995" y="554201"/>
            <a:ext cx="2550662" cy="706755"/>
          </a:xfrm>
          <a:prstGeom prst="rect">
            <a:avLst/>
          </a:prstGeom>
          <a:noFill/>
        </p:spPr>
        <p:txBody>
          <a:bodyPr wrap="square" rtlCol="0">
            <a:spAutoFit/>
          </a:bodyPr>
          <a:lstStyle/>
          <a:p>
            <a:r>
              <a:rPr lang="en-US" altLang="zh-CN" sz="4000" dirty="0" smtClean="0"/>
              <a:t>10 </a:t>
            </a:r>
            <a:r>
              <a:rPr lang="zh-CN" altLang="en-US" sz="4000" dirty="0" smtClean="0">
                <a:latin typeface="Futura Condensed"/>
                <a:cs typeface="Futura Condensed"/>
              </a:rPr>
              <a:t>种模块</a:t>
            </a:r>
            <a:endParaRPr lang="en-US" sz="4000" dirty="0" smtClean="0">
              <a:latin typeface="Futura Condensed"/>
              <a:cs typeface="Futura Condensed"/>
            </a:endParaRPr>
          </a:p>
        </p:txBody>
      </p:sp>
      <p:pic>
        <p:nvPicPr>
          <p:cNvPr id="2" name="Picture 1" descr="10 blocks"/>
          <p:cNvPicPr>
            <a:picLocks noChangeAspect="1"/>
          </p:cNvPicPr>
          <p:nvPr/>
        </p:nvPicPr>
        <p:blipFill>
          <a:blip r:embed="rId2"/>
          <a:stretch>
            <a:fillRect/>
          </a:stretch>
        </p:blipFill>
        <p:spPr>
          <a:xfrm>
            <a:off x="3962400" y="844550"/>
            <a:ext cx="2885440" cy="63639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9196" y="2725094"/>
            <a:ext cx="6871221" cy="6851723"/>
            <a:chOff x="459196" y="2725094"/>
            <a:chExt cx="6871221" cy="6851723"/>
          </a:xfrm>
        </p:grpSpPr>
        <p:grpSp>
          <p:nvGrpSpPr>
            <p:cNvPr id="17" name="Group 16"/>
            <p:cNvGrpSpPr/>
            <p:nvPr/>
          </p:nvGrpSpPr>
          <p:grpSpPr>
            <a:xfrm>
              <a:off x="459196" y="2725094"/>
              <a:ext cx="6871221" cy="2207589"/>
              <a:chOff x="444499" y="2725094"/>
              <a:chExt cx="6871221" cy="2207589"/>
            </a:xfrm>
          </p:grpSpPr>
          <p:sp>
            <p:nvSpPr>
              <p:cNvPr id="24" name="Rectangle 23"/>
              <p:cNvSpPr/>
              <p:nvPr/>
            </p:nvSpPr>
            <p:spPr>
              <a:xfrm>
                <a:off x="535219" y="3149603"/>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2"/>
              <p:cNvGrpSpPr/>
              <p:nvPr/>
            </p:nvGrpSpPr>
            <p:grpSpPr>
              <a:xfrm>
                <a:off x="444499" y="2725094"/>
                <a:ext cx="6871221" cy="337185"/>
                <a:chOff x="444499" y="3063754"/>
                <a:chExt cx="6871221" cy="337185"/>
              </a:xfrm>
            </p:grpSpPr>
            <p:sp>
              <p:nvSpPr>
                <p:cNvPr id="19" name="TextBox 18"/>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a:sym typeface="+mn-ea"/>
                    </a:rPr>
                    <a:t>只能使用 10 种积木的困难之处是什么？</a:t>
                  </a:r>
                  <a:endParaRPr lang="zh-CN" altLang="en-US" sz="1600" dirty="0"/>
                </a:p>
              </p:txBody>
            </p:sp>
            <p:cxnSp>
              <p:nvCxnSpPr>
                <p:cNvPr id="20" name="Straight Connector 19"/>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6" name="Group 15"/>
            <p:cNvGrpSpPr/>
            <p:nvPr/>
          </p:nvGrpSpPr>
          <p:grpSpPr>
            <a:xfrm>
              <a:off x="459196" y="5047206"/>
              <a:ext cx="6871221" cy="2207590"/>
              <a:chOff x="444499" y="4530719"/>
              <a:chExt cx="6871221" cy="2207590"/>
            </a:xfrm>
          </p:grpSpPr>
          <p:sp>
            <p:nvSpPr>
              <p:cNvPr id="52" name="Rectangle 51"/>
              <p:cNvSpPr/>
              <p:nvPr/>
            </p:nvSpPr>
            <p:spPr>
              <a:xfrm>
                <a:off x="535219" y="4955229"/>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3" name="Group 52"/>
              <p:cNvGrpSpPr/>
              <p:nvPr/>
            </p:nvGrpSpPr>
            <p:grpSpPr>
              <a:xfrm>
                <a:off x="444499" y="4530719"/>
                <a:ext cx="6871221" cy="336446"/>
                <a:chOff x="444499" y="3063754"/>
                <a:chExt cx="6871221" cy="336446"/>
              </a:xfrm>
            </p:grpSpPr>
            <p:sp>
              <p:nvSpPr>
                <p:cNvPr id="54" name="TextBox 53"/>
                <p:cNvSpPr txBox="1"/>
                <p:nvPr/>
              </p:nvSpPr>
              <p:spPr>
                <a:xfrm>
                  <a:off x="444499" y="3063754"/>
                  <a:ext cx="6871221" cy="194826"/>
                </a:xfrm>
                <a:prstGeom prst="rect">
                  <a:avLst/>
                </a:prstGeom>
                <a:noFill/>
              </p:spPr>
              <p:txBody>
                <a:bodyPr wrap="square" rtlCol="0">
                  <a:spAutoFit/>
                </a:bodyPr>
                <a:lstStyle/>
                <a:p>
                  <a:pPr marL="171450" indent="-171450">
                    <a:buFont typeface="Lucida Grande" panose="020B0600040502020204"/>
                    <a:buChar char="+"/>
                  </a:pPr>
                  <a:r>
                    <a:rPr lang="zh-CN" altLang="en-US" sz="1600" dirty="0">
                      <a:sym typeface="+mn-ea"/>
                    </a:rPr>
                    <a:t>只能使用 10 种积木的简单之处是什么？</a:t>
                  </a:r>
                  <a:endParaRPr lang="zh-CN" altLang="en-US" sz="1600" dirty="0"/>
                </a:p>
              </p:txBody>
            </p:sp>
            <p:cxnSp>
              <p:nvCxnSpPr>
                <p:cNvPr id="55" name="Straight Connector 5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8" name="Group 17"/>
            <p:cNvGrpSpPr/>
            <p:nvPr/>
          </p:nvGrpSpPr>
          <p:grpSpPr>
            <a:xfrm>
              <a:off x="459196" y="7369227"/>
              <a:ext cx="6871221" cy="2207590"/>
              <a:chOff x="444499" y="6353187"/>
              <a:chExt cx="6871221" cy="2207590"/>
            </a:xfrm>
          </p:grpSpPr>
          <p:sp>
            <p:nvSpPr>
              <p:cNvPr id="32" name="Rectangle 31"/>
              <p:cNvSpPr/>
              <p:nvPr/>
            </p:nvSpPr>
            <p:spPr>
              <a:xfrm>
                <a:off x="535219" y="6777697"/>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p:cNvGrpSpPr/>
              <p:nvPr/>
            </p:nvGrpSpPr>
            <p:grpSpPr>
              <a:xfrm>
                <a:off x="444499" y="6353187"/>
                <a:ext cx="6871221" cy="337185"/>
                <a:chOff x="444499" y="3063754"/>
                <a:chExt cx="6871221" cy="337185"/>
              </a:xfrm>
            </p:grpSpPr>
            <p:sp>
              <p:nvSpPr>
                <p:cNvPr id="36" name="TextBox 35"/>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a:sym typeface="+mn-ea"/>
                    </a:rPr>
                    <a:t>它是如何让你思考事情的方式变得不同的？</a:t>
                  </a:r>
                  <a:endParaRPr lang="zh-CN" altLang="en-US" sz="1600" dirty="0"/>
                </a:p>
              </p:txBody>
            </p:sp>
            <p:cxnSp>
              <p:nvCxnSpPr>
                <p:cNvPr id="37" name="Straight Connector 36"/>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4" name="Group 3"/>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grpSp>
        <p:nvGrpSpPr>
          <p:cNvPr id="80" name="Group 79"/>
          <p:cNvGrpSpPr/>
          <p:nvPr/>
        </p:nvGrpSpPr>
        <p:grpSpPr>
          <a:xfrm>
            <a:off x="3540777" y="658353"/>
            <a:ext cx="3108418" cy="538609"/>
            <a:chOff x="3540777" y="658353"/>
            <a:chExt cx="3171308" cy="538609"/>
          </a:xfrm>
        </p:grpSpPr>
        <p:sp>
          <p:nvSpPr>
            <p:cNvPr id="81" name="TextBox 80"/>
            <p:cNvSpPr txBox="1"/>
            <p:nvPr/>
          </p:nvSpPr>
          <p:spPr>
            <a:xfrm>
              <a:off x="3540777" y="658353"/>
              <a:ext cx="3171308" cy="538609"/>
            </a:xfrm>
            <a:prstGeom prst="rect">
              <a:avLst/>
            </a:prstGeom>
            <a:noFill/>
            <a:ln w="6350" cmpd="sng">
              <a:solidFill>
                <a:schemeClr val="tx1"/>
              </a:solidFill>
              <a:prstDash val="dash"/>
            </a:ln>
          </p:spPr>
          <p:txBody>
            <a:bodyPr wrap="square" tIns="91440" bIns="91440" rtlCol="0" anchor="ctr" anchorCtr="0">
              <a:spAutoFit/>
            </a:bodyPr>
            <a:lstStyle/>
            <a:p>
              <a:r>
                <a:rPr lang="zh-CN" altLang="en-US" sz="1200" dirty="0">
                  <a:latin typeface="Futura Condensed"/>
                  <a:cs typeface="Futura Condensed"/>
                </a:rPr>
                <a:t>姓名</a:t>
              </a:r>
              <a:r>
                <a:rPr lang="en-US" sz="1100" dirty="0">
                  <a:latin typeface="Futura Condensed"/>
                  <a:cs typeface="Futura Condensed"/>
                </a:rPr>
                <a:t>: </a:t>
              </a:r>
              <a:endParaRPr lang="en-US" sz="1100" dirty="0">
                <a:latin typeface="Futura Condensed"/>
                <a:cs typeface="Futura Condensed"/>
              </a:endParaRPr>
            </a:p>
            <a:p>
              <a:r>
                <a:rPr lang="en-US" sz="1100" dirty="0">
                  <a:latin typeface="Futura Condensed"/>
                  <a:cs typeface="Futura Condensed"/>
                </a:rPr>
                <a:t> </a:t>
              </a:r>
              <a:endParaRPr lang="en-US" sz="1100" dirty="0">
                <a:latin typeface="Futura Condensed"/>
                <a:cs typeface="Futura Condensed"/>
              </a:endParaRPr>
            </a:p>
          </p:txBody>
        </p:sp>
        <p:cxnSp>
          <p:nvCxnSpPr>
            <p:cNvPr id="82" name="Straight Connector 81"/>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521495" y="668501"/>
            <a:ext cx="2550662" cy="1322070"/>
          </a:xfrm>
          <a:prstGeom prst="rect">
            <a:avLst/>
          </a:prstGeom>
          <a:noFill/>
        </p:spPr>
        <p:txBody>
          <a:bodyPr wrap="square" rtlCol="0">
            <a:spAutoFit/>
          </a:bodyPr>
          <a:lstStyle/>
          <a:p>
            <a:r>
              <a:rPr lang="en-US" altLang="zh-CN" sz="4000" dirty="0"/>
              <a:t>10 </a:t>
            </a:r>
            <a:r>
              <a:rPr lang="zh-CN" altLang="en-US" sz="4000" dirty="0"/>
              <a:t>种模块反思</a:t>
            </a:r>
            <a:endParaRPr lang="en-US" sz="4000" dirty="0" smtClean="0">
              <a:latin typeface="Futura Condensed"/>
              <a:cs typeface="Futura Condense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07796" y="2830659"/>
            <a:ext cx="3307404" cy="1143104"/>
            <a:chOff x="3992282" y="2830659"/>
            <a:chExt cx="3307404" cy="1143104"/>
          </a:xfrm>
        </p:grpSpPr>
        <p:sp>
          <p:nvSpPr>
            <p:cNvPr id="18" name="TextBox 17"/>
            <p:cNvSpPr txBox="1"/>
            <p:nvPr/>
          </p:nvSpPr>
          <p:spPr>
            <a:xfrm>
              <a:off x="4089400" y="3328603"/>
              <a:ext cx="3117152" cy="64516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“我的工作室</a:t>
              </a:r>
              <a:r>
                <a:rPr lang="zh-CN" altLang="en-US" sz="1200" dirty="0" smtClean="0"/>
                <a:t>”课程材料</a:t>
              </a:r>
              <a:endParaRPr lang="en-US" altLang="zh-CN" sz="1200" dirty="0" smtClean="0"/>
            </a:p>
            <a:p>
              <a:pPr marL="171450" indent="-171450">
                <a:buFont typeface="Wingdings" panose="05000000000000000000" pitchFamily="2" charset="2"/>
                <a:buChar char="q"/>
              </a:pPr>
              <a:r>
                <a:rPr lang="zh-CN" altLang="en-US" sz="1200" dirty="0" smtClean="0">
                  <a:latin typeface="Futura Condensed"/>
                  <a:cs typeface="Futura Condensed"/>
                </a:rPr>
                <a:t>样例</a:t>
              </a:r>
              <a:br>
                <a:rPr lang="en-US" sz="1200" dirty="0" smtClean="0">
                  <a:latin typeface="Futura Condensed"/>
                  <a:cs typeface="Futura Condensed"/>
                </a:rPr>
              </a:br>
              <a:r>
                <a:rPr lang="zh-CN" altLang="en-US" sz="1200" dirty="0">
                  <a:hlinkClick r:id="rId1" action="ppaction://hlinkfile"/>
                </a:rPr>
                <a:t>https://create.codelab.club/studios/64/</a:t>
              </a:r>
              <a:endParaRPr lang="zh-CN" altLang="en-US" sz="1200" dirty="0"/>
            </a:p>
          </p:txBody>
        </p:sp>
        <p:sp>
          <p:nvSpPr>
            <p:cNvPr id="19" name="TextBox 18"/>
            <p:cNvSpPr txBox="1"/>
            <p:nvPr/>
          </p:nvSpPr>
          <p:spPr>
            <a:xfrm>
              <a:off x="3992282" y="2830659"/>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457995" y="2830659"/>
            <a:ext cx="3324338" cy="4282544"/>
            <a:chOff x="422410" y="2830659"/>
            <a:chExt cx="3324338" cy="4282544"/>
          </a:xfrm>
        </p:grpSpPr>
        <p:sp>
          <p:nvSpPr>
            <p:cNvPr id="14" name="TextBox 13"/>
            <p:cNvSpPr txBox="1"/>
            <p:nvPr/>
          </p:nvSpPr>
          <p:spPr>
            <a:xfrm>
              <a:off x="515544" y="3328603"/>
              <a:ext cx="3231204" cy="378460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smtClean="0"/>
                <a:t>（可选）向学生演示如何创建一个</a:t>
              </a:r>
              <a:r>
                <a:rPr lang="zh-CN" altLang="en-US" sz="1200" dirty="0"/>
                <a:t>新的工作室，</a:t>
              </a:r>
              <a:r>
                <a:rPr lang="zh-CN" altLang="en-US" sz="1200" dirty="0" smtClean="0"/>
                <a:t>或者将“</a:t>
              </a:r>
              <a:r>
                <a:rPr lang="zh-CN" altLang="en-US" sz="1200" dirty="0"/>
                <a:t>我的工作室</a:t>
              </a:r>
              <a:r>
                <a:rPr lang="zh-CN" altLang="en-US" sz="1200" dirty="0" smtClean="0"/>
                <a:t>”讲义分发给</a:t>
              </a:r>
              <a:r>
                <a:rPr lang="zh-CN" altLang="en-US" sz="1200" dirty="0"/>
                <a:t>学生</a:t>
              </a:r>
              <a:r>
                <a:rPr lang="zh-CN" altLang="en-US" sz="1200" dirty="0" smtClean="0"/>
                <a:t>。</a:t>
              </a:r>
              <a:endParaRPr lang="en-US" altLang="zh-CN" sz="1200" dirty="0" smtClean="0"/>
            </a:p>
            <a:p>
              <a:endParaRPr lang="zh-CN" altLang="en-US" sz="1200" dirty="0"/>
            </a:p>
            <a:p>
              <a:pPr marL="171450" indent="-171450">
                <a:buFont typeface="Wingdings" panose="05000000000000000000" pitchFamily="2" charset="2"/>
                <a:buChar char="q"/>
              </a:pPr>
              <a:r>
                <a:rPr lang="zh-CN" altLang="en-US" sz="1200" dirty="0" smtClean="0"/>
                <a:t>（可选）用</a:t>
              </a:r>
              <a:r>
                <a:rPr lang="zh-CN" altLang="en-US" sz="1200" dirty="0"/>
                <a:t>“可用资源”里的样例工作室作为启发。留 </a:t>
              </a:r>
              <a:r>
                <a:rPr lang="en-US" altLang="zh-CN" sz="1200" dirty="0"/>
                <a:t>10 </a:t>
              </a:r>
              <a:r>
                <a:rPr lang="zh-CN" altLang="en-US" sz="1200" dirty="0"/>
                <a:t>分钟的时间给学生浏览 </a:t>
              </a:r>
              <a:r>
                <a:rPr lang="en-US" altLang="zh-CN" sz="1200" dirty="0" smtClean="0">
                  <a:sym typeface="+mn-ea"/>
                </a:rPr>
                <a:t>CodeLab </a:t>
              </a:r>
              <a:r>
                <a:rPr lang="zh-CN" altLang="en-US" sz="1200" dirty="0" smtClean="0">
                  <a:sym typeface="+mn-ea"/>
                </a:rPr>
                <a:t>社区主页上的项目，并且在</a:t>
              </a:r>
              <a:r>
                <a:rPr lang="zh-CN" altLang="en-US" sz="1200" dirty="0"/>
                <a:t>“发现”页面</a:t>
              </a:r>
              <a:r>
                <a:rPr lang="zh-CN" altLang="en-US" sz="1200" dirty="0" smtClean="0"/>
                <a:t>搜索感兴趣的项目。</a:t>
              </a:r>
              <a:endParaRPr lang="en-US" altLang="zh-CN" sz="1200" dirty="0" smtClean="0"/>
            </a:p>
            <a:p>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学生找出 </a:t>
              </a:r>
              <a:r>
                <a:rPr lang="en-US" altLang="zh-CN" sz="1200" dirty="0"/>
                <a:t>3 </a:t>
              </a:r>
              <a:r>
                <a:rPr lang="zh-CN" altLang="en-US" sz="1200" dirty="0"/>
                <a:t>个以上可以激发他们创作灵感的项目。帮助他们在“工作室”页面下创建新的工作室。并将有启发性的项目添加到工作室里</a:t>
              </a:r>
              <a:r>
                <a:rPr lang="zh-CN" altLang="en-US" sz="1200" dirty="0" smtClean="0"/>
                <a:t>。</a:t>
              </a:r>
              <a:endParaRPr lang="en-US" altLang="zh-CN" sz="1200" dirty="0" smtClean="0"/>
            </a:p>
            <a:p>
              <a:endParaRPr lang="zh-CN" altLang="en-US" sz="1200" dirty="0"/>
            </a:p>
            <a:p>
              <a:pPr marL="171450" indent="-171450">
                <a:buFont typeface="Wingdings" panose="05000000000000000000" pitchFamily="2" charset="2"/>
                <a:buChar char="q"/>
              </a:pPr>
              <a:r>
                <a:rPr lang="zh-CN" altLang="en-US" sz="1200" dirty="0" smtClean="0"/>
                <a:t>鼓励</a:t>
              </a:r>
              <a:r>
                <a:rPr lang="zh-CN" altLang="en-US" sz="1200" dirty="0"/>
                <a:t>他们分享寻找启发项目的过程。我们建议结对分享法：以俩俩结对的方式分享工作室并且讨论搜索的</a:t>
              </a:r>
              <a:r>
                <a:rPr lang="zh-CN" altLang="en-US" sz="1200" dirty="0" smtClean="0"/>
                <a:t>策略。</a:t>
              </a:r>
              <a:endParaRPr lang="en-US" altLang="zh-CN" sz="1200" dirty="0" smtClean="0"/>
            </a:p>
            <a:p>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学生根据提示反思整个发现过程，并且把心得和体会记录在他们的设计日志中，</a:t>
              </a:r>
              <a:r>
                <a:rPr lang="zh-CN" altLang="en-US" sz="1200" dirty="0" smtClean="0"/>
                <a:t>或</a:t>
              </a:r>
              <a:r>
                <a:rPr lang="zh-CN" altLang="en-US" sz="1200" dirty="0"/>
                <a:t>者在小组中讨论 。</a:t>
              </a:r>
              <a:endParaRPr lang="en-US" sz="1200" dirty="0">
                <a:latin typeface="Futura Condensed"/>
                <a:cs typeface="Futura Condensed"/>
              </a:endParaRPr>
            </a:p>
          </p:txBody>
        </p:sp>
        <p:sp>
          <p:nvSpPr>
            <p:cNvPr id="75" name="TextBox 74"/>
            <p:cNvSpPr txBox="1"/>
            <p:nvPr/>
          </p:nvSpPr>
          <p:spPr>
            <a:xfrm>
              <a:off x="422410" y="2830659"/>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cxnSp>
          <p:nvCxnSpPr>
            <p:cNvPr id="76" name="Straight Connector 75"/>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4007796" y="4057271"/>
            <a:ext cx="3307404" cy="1694707"/>
            <a:chOff x="3992282" y="2832776"/>
            <a:chExt cx="3307404" cy="1694707"/>
          </a:xfrm>
        </p:grpSpPr>
        <p:sp>
          <p:nvSpPr>
            <p:cNvPr id="79" name="TextBox 78"/>
            <p:cNvSpPr txBox="1"/>
            <p:nvPr/>
          </p:nvSpPr>
          <p:spPr>
            <a:xfrm>
              <a:off x="4089400" y="3328603"/>
              <a:ext cx="3117152" cy="1198880"/>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sym typeface="+mn-ea"/>
                </a:rPr>
                <a:t>你是</a:t>
              </a:r>
              <a:r>
                <a:rPr lang="zh-CN" altLang="en-US" sz="1200" dirty="0">
                  <a:sym typeface="+mn-ea"/>
                </a:rPr>
                <a:t>怎么找到感兴趣的</a:t>
              </a:r>
              <a:r>
                <a:rPr lang="zh-CN" altLang="en-US" sz="1200" dirty="0" smtClean="0">
                  <a:sym typeface="+mn-ea"/>
                </a:rPr>
                <a:t>项目的？</a:t>
              </a:r>
              <a:endParaRPr lang="en-US" sz="1200" dirty="0">
                <a:latin typeface="Futura Condensed"/>
                <a:cs typeface="Futura Condensed"/>
              </a:endParaRPr>
            </a:p>
            <a:p>
              <a:r>
                <a:rPr lang="en-US" altLang="zh-CN" sz="1200" dirty="0" smtClean="0"/>
                <a:t>+  </a:t>
              </a:r>
              <a:r>
                <a:rPr lang="zh-CN" altLang="en-US" sz="1200" dirty="0">
                  <a:sym typeface="+mn-ea"/>
                </a:rPr>
                <a:t>这些项目可能会对你未来的作品有什么帮助？</a:t>
              </a:r>
              <a:endParaRPr lang="en-US" sz="1200" dirty="0">
                <a:latin typeface="Futura Condensed"/>
                <a:cs typeface="Futura Condensed"/>
              </a:endParaRPr>
            </a:p>
            <a:p>
              <a:r>
                <a:rPr lang="en-US" altLang="zh-CN" sz="1200" dirty="0" smtClean="0"/>
                <a:t>+  </a:t>
              </a:r>
              <a:r>
                <a:rPr lang="zh-CN" altLang="en-US" sz="1200" dirty="0">
                  <a:sym typeface="+mn-ea"/>
                </a:rPr>
                <a:t>对于那些给予你启发的项目，你应该给予认可</a:t>
              </a:r>
              <a:r>
                <a:rPr lang="zh-CN" altLang="en-US" sz="1200" dirty="0" smtClean="0">
                  <a:sym typeface="+mn-ea"/>
                </a:rPr>
                <a:t>，这</a:t>
              </a:r>
              <a:r>
                <a:rPr lang="zh-CN" altLang="en-US" sz="1200" dirty="0">
                  <a:sym typeface="+mn-ea"/>
                </a:rPr>
                <a:t>一点很重要。你会如何给予他们认可</a:t>
              </a:r>
              <a:r>
                <a:rPr lang="zh-CN" altLang="en-US" sz="1200" dirty="0" smtClean="0">
                  <a:sym typeface="+mn-ea"/>
                </a:rPr>
                <a:t>呢？</a:t>
              </a:r>
              <a:endParaRPr lang="en-US" sz="1200" dirty="0">
                <a:latin typeface="Futura Condensed"/>
                <a:cs typeface="Futura Condensed"/>
              </a:endParaRPr>
            </a:p>
          </p:txBody>
        </p:sp>
        <p:sp>
          <p:nvSpPr>
            <p:cNvPr id="80" name="TextBox 79"/>
            <p:cNvSpPr txBox="1"/>
            <p:nvPr/>
          </p:nvSpPr>
          <p:spPr>
            <a:xfrm>
              <a:off x="3992282" y="2832776"/>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81" name="Straight Connector 8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4007796" y="6069811"/>
            <a:ext cx="3307404" cy="956202"/>
            <a:chOff x="3992282" y="2832776"/>
            <a:chExt cx="3307404" cy="956202"/>
          </a:xfrm>
        </p:grpSpPr>
        <p:sp>
          <p:nvSpPr>
            <p:cNvPr id="83" name="TextBox 82"/>
            <p:cNvSpPr txBox="1"/>
            <p:nvPr/>
          </p:nvSpPr>
          <p:spPr>
            <a:xfrm>
              <a:off x="4089400" y="3328603"/>
              <a:ext cx="3117152" cy="460375"/>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t>工作室</a:t>
              </a:r>
              <a:r>
                <a:rPr lang="zh-CN" altLang="en-US" sz="1200" dirty="0"/>
                <a:t>里有 </a:t>
              </a:r>
              <a:r>
                <a:rPr lang="en-US" altLang="zh-CN" sz="1200" dirty="0"/>
                <a:t>3 </a:t>
              </a:r>
              <a:r>
                <a:rPr lang="zh-CN" altLang="en-US" sz="1200" dirty="0"/>
                <a:t>个或 </a:t>
              </a:r>
              <a:r>
                <a:rPr lang="en-US" altLang="zh-CN" sz="1200" dirty="0"/>
                <a:t>3 </a:t>
              </a:r>
              <a:r>
                <a:rPr lang="zh-CN" altLang="en-US" sz="1200" dirty="0"/>
                <a:t>个以上的项目么？</a:t>
              </a:r>
              <a:endParaRPr lang="zh-CN" altLang="en-US" sz="1200" dirty="0"/>
            </a:p>
            <a:p>
              <a:r>
                <a:rPr lang="en-US" altLang="zh-CN" sz="1200" dirty="0" smtClean="0"/>
                <a:t>+  </a:t>
              </a:r>
              <a:r>
                <a:rPr lang="zh-CN" altLang="en-US" sz="1200" dirty="0" smtClean="0"/>
                <a:t>根据</a:t>
              </a:r>
              <a:r>
                <a:rPr lang="zh-CN" altLang="en-US" sz="1200" dirty="0"/>
                <a:t>这些项目，学生的兴趣点是什么？</a:t>
              </a:r>
              <a:endParaRPr lang="en-US" sz="1200" dirty="0">
                <a:latin typeface="Futura Condensed"/>
                <a:cs typeface="Futura Condensed"/>
              </a:endParaRPr>
            </a:p>
          </p:txBody>
        </p:sp>
        <p:sp>
          <p:nvSpPr>
            <p:cNvPr id="84" name="TextBox 83"/>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85" name="Straight Connector 84"/>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57995" y="7630731"/>
            <a:ext cx="6857205" cy="352518"/>
            <a:chOff x="457995" y="7630731"/>
            <a:chExt cx="6857205" cy="352518"/>
          </a:xfrm>
        </p:grpSpPr>
        <p:sp>
          <p:nvSpPr>
            <p:cNvPr id="48" name="TextBox 47"/>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49" name="Straight Connector 48"/>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58" name="Straight Connector 57"/>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104914" y="8217641"/>
            <a:ext cx="3117152" cy="1158779"/>
            <a:chOff x="3746748" y="8217641"/>
            <a:chExt cx="3475318" cy="1158779"/>
          </a:xfrm>
        </p:grpSpPr>
        <p:sp>
          <p:nvSpPr>
            <p:cNvPr id="60" name="TextBox 59"/>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61" name="Group 60"/>
            <p:cNvGrpSpPr/>
            <p:nvPr/>
          </p:nvGrpSpPr>
          <p:grpSpPr>
            <a:xfrm>
              <a:off x="4076948" y="8385986"/>
              <a:ext cx="3145118" cy="883399"/>
              <a:chOff x="3891832" y="8385983"/>
              <a:chExt cx="3321768" cy="883398"/>
            </a:xfrm>
          </p:grpSpPr>
          <p:cxnSp>
            <p:nvCxnSpPr>
              <p:cNvPr id="62" name="Straight Connector 61"/>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69" name="TextBox 68"/>
          <p:cNvSpPr txBox="1"/>
          <p:nvPr/>
        </p:nvSpPr>
        <p:spPr>
          <a:xfrm>
            <a:off x="551129" y="8142739"/>
            <a:ext cx="3231204" cy="1014730"/>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如果</a:t>
            </a:r>
            <a:r>
              <a:rPr lang="zh-CN" altLang="en-US" sz="1200" dirty="0"/>
              <a:t>学生还没有个人的 </a:t>
            </a:r>
            <a:r>
              <a:rPr lang="en-US" altLang="zh-CN" sz="1200" dirty="0"/>
              <a:t>Scratch </a:t>
            </a:r>
            <a:r>
              <a:rPr lang="zh-CN" altLang="en-US" sz="1200" dirty="0"/>
              <a:t>账户，建立一个班级工作室，让学生可以</a:t>
            </a:r>
            <a:r>
              <a:rPr lang="zh-CN" altLang="en-US" sz="1200" dirty="0" smtClean="0"/>
              <a:t>去打理。</a:t>
            </a:r>
            <a:endParaRPr lang="zh-CN" altLang="en-US" sz="1200" dirty="0"/>
          </a:p>
          <a:p>
            <a:r>
              <a:rPr lang="en-US" altLang="zh-CN" sz="1200" dirty="0" smtClean="0"/>
              <a:t>+  </a:t>
            </a:r>
            <a:r>
              <a:rPr lang="zh-CN" altLang="en-US" sz="1200" dirty="0" smtClean="0"/>
              <a:t>可以</a:t>
            </a:r>
            <a:r>
              <a:rPr lang="zh-CN" altLang="en-US" sz="1200" dirty="0"/>
              <a:t>创建不同类型的工作室</a:t>
            </a:r>
            <a:r>
              <a:rPr lang="en-US" altLang="zh-CN" sz="1200" dirty="0"/>
              <a:t>——</a:t>
            </a:r>
            <a:r>
              <a:rPr lang="zh-CN" altLang="en-US" sz="1200" dirty="0"/>
              <a:t>学生们可以收集类似主题的项目，或包含那些在将来的创作中用得到的技巧或有价值的资料的</a:t>
            </a:r>
            <a:r>
              <a:rPr lang="zh-CN" altLang="en-US" sz="1200" dirty="0" smtClean="0"/>
              <a:t>项目。</a:t>
            </a:r>
            <a:endParaRPr lang="en-US" sz="1200" dirty="0">
              <a:latin typeface="Futura Condensed"/>
              <a:cs typeface="Futura Condensed"/>
            </a:endParaRPr>
          </a:p>
        </p:txBody>
      </p:sp>
      <p:grpSp>
        <p:nvGrpSpPr>
          <p:cNvPr id="2" name="Group 1"/>
          <p:cNvGrpSpPr/>
          <p:nvPr/>
        </p:nvGrpSpPr>
        <p:grpSpPr>
          <a:xfrm>
            <a:off x="1302435" y="595839"/>
            <a:ext cx="5913646" cy="1558740"/>
            <a:chOff x="457995" y="595839"/>
            <a:chExt cx="5913646" cy="1558740"/>
          </a:xfrm>
        </p:grpSpPr>
        <p:sp>
          <p:nvSpPr>
            <p:cNvPr id="10" name="TextBox 9"/>
            <p:cNvSpPr txBox="1"/>
            <p:nvPr/>
          </p:nvSpPr>
          <p:spPr>
            <a:xfrm>
              <a:off x="3371794" y="795405"/>
              <a:ext cx="2999847" cy="1260475"/>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r>
                <a:rPr lang="zh-CN" altLang="en-US" sz="1400" dirty="0" smtClean="0"/>
                <a:t>：</a:t>
              </a:r>
              <a:endParaRPr lang="en-US" altLang="zh-CN" sz="1400" dirty="0" smtClean="0"/>
            </a:p>
            <a:p>
              <a:r>
                <a:rPr lang="en-US" altLang="zh-CN" sz="1200" dirty="0" smtClean="0"/>
                <a:t>+  </a:t>
              </a:r>
              <a:r>
                <a:rPr lang="zh-CN" altLang="en-US" sz="1200" dirty="0" smtClean="0"/>
                <a:t>通过</a:t>
              </a:r>
              <a:r>
                <a:rPr lang="zh-CN" altLang="en-US" sz="1200" dirty="0"/>
                <a:t>浏览 </a:t>
              </a:r>
              <a:r>
                <a:rPr lang="en-US" altLang="zh-CN" sz="1200" dirty="0"/>
                <a:t>CodeLab </a:t>
              </a:r>
              <a:r>
                <a:rPr lang="zh-CN" altLang="en-US" sz="1200" dirty="0"/>
                <a:t>社区上的项目，了解 </a:t>
              </a:r>
              <a:r>
                <a:rPr lang="en-US" altLang="zh-CN" sz="1200" dirty="0"/>
                <a:t>Scratch </a:t>
              </a:r>
              <a:r>
                <a:rPr lang="zh-CN" altLang="en-US" sz="1200" dirty="0"/>
                <a:t>能做的各种项目。</a:t>
              </a:r>
              <a:endParaRPr lang="zh-CN" altLang="en-US" sz="1200" dirty="0"/>
            </a:p>
            <a:p>
              <a:r>
                <a:rPr lang="en-US" altLang="zh-CN" sz="1200" dirty="0" smtClean="0"/>
                <a:t>+  </a:t>
              </a:r>
              <a:r>
                <a:rPr lang="zh-CN" altLang="en-US" sz="1200" dirty="0" smtClean="0"/>
                <a:t>在 </a:t>
              </a:r>
              <a:r>
                <a:rPr lang="en-US" altLang="zh-CN" sz="1200" dirty="0" smtClean="0"/>
                <a:t>CodeLab</a:t>
              </a:r>
              <a:r>
                <a:rPr lang="en-US" sz="1200" dirty="0"/>
                <a:t> </a:t>
              </a:r>
              <a:r>
                <a:rPr lang="zh-CN" altLang="en-US" sz="1200" dirty="0"/>
                <a:t>社区收集至少 </a:t>
              </a:r>
              <a:r>
                <a:rPr lang="en-US" altLang="zh-CN" sz="1200" dirty="0"/>
                <a:t>3 </a:t>
              </a:r>
              <a:r>
                <a:rPr lang="zh-CN" altLang="en-US" sz="1200" dirty="0"/>
                <a:t>个</a:t>
              </a:r>
              <a:r>
                <a:rPr lang="zh-CN" altLang="en-US" sz="1200" dirty="0" smtClean="0"/>
                <a:t>项目到工作室。</a:t>
              </a:r>
              <a:endParaRPr lang="en-US" sz="1200" dirty="0" smtClean="0">
                <a:latin typeface="Futura Condensed"/>
                <a:cs typeface="Futura Condensed"/>
              </a:endParaRPr>
            </a:p>
          </p:txBody>
        </p:sp>
        <p:sp>
          <p:nvSpPr>
            <p:cNvPr id="40" name="TextBox 39"/>
            <p:cNvSpPr txBox="1"/>
            <p:nvPr/>
          </p:nvSpPr>
          <p:spPr>
            <a:xfrm>
              <a:off x="457995" y="595839"/>
              <a:ext cx="2815942" cy="646331"/>
            </a:xfrm>
            <a:prstGeom prst="rect">
              <a:avLst/>
            </a:prstGeom>
            <a:noFill/>
          </p:spPr>
          <p:txBody>
            <a:bodyPr wrap="square" rtlCol="0">
              <a:spAutoFit/>
            </a:bodyPr>
            <a:lstStyle/>
            <a:p>
              <a:r>
                <a:rPr lang="zh-CN" altLang="en-US" sz="3600" dirty="0">
                  <a:latin typeface="Futura Condensed"/>
                  <a:cs typeface="Futura Condensed"/>
                </a:rPr>
                <a:t>我的工作室</a:t>
              </a:r>
              <a:endParaRPr lang="en-US" sz="3600" dirty="0" smtClean="0">
                <a:latin typeface="Futura Condensed"/>
                <a:cs typeface="Futura Condensed"/>
              </a:endParaRPr>
            </a:p>
          </p:txBody>
        </p:sp>
        <p:sp>
          <p:nvSpPr>
            <p:cNvPr id="100" name="TextBox 99"/>
            <p:cNvSpPr txBox="1"/>
            <p:nvPr/>
          </p:nvSpPr>
          <p:spPr>
            <a:xfrm>
              <a:off x="1685091" y="1694204"/>
              <a:ext cx="1134022" cy="460375"/>
            </a:xfrm>
            <a:prstGeom prst="rect">
              <a:avLst/>
            </a:prstGeom>
            <a:noFill/>
          </p:spPr>
          <p:txBody>
            <a:bodyPr wrap="square" rtlCol="0">
              <a:spAutoFit/>
            </a:bodyPr>
            <a:lstStyle/>
            <a:p>
              <a:pPr algn="l">
                <a:lnSpc>
                  <a:spcPct val="120000"/>
                </a:lnSpc>
              </a:pPr>
              <a:r>
                <a:rPr lang="zh-CN" altLang="en-US" sz="1000" dirty="0" smtClean="0"/>
                <a:t>建议时间</a:t>
              </a:r>
              <a:endParaRPr lang="en-US" altLang="zh-CN" sz="1000" dirty="0" smtClean="0"/>
            </a:p>
            <a:p>
              <a:pPr algn="l">
                <a:lnSpc>
                  <a:spcPct val="120000"/>
                </a:lnSpc>
              </a:pPr>
              <a:r>
                <a:rPr lang="zh-CN" altLang="en-US" sz="1000" dirty="0" smtClean="0"/>
                <a:t> </a:t>
              </a:r>
              <a:r>
                <a:rPr lang="en-US" altLang="zh-CN" sz="1000" dirty="0" smtClean="0"/>
                <a:t>15-30 </a:t>
              </a:r>
              <a:r>
                <a:rPr lang="zh-CN" altLang="en-US" sz="1000" dirty="0"/>
                <a:t>分钟</a:t>
              </a:r>
              <a:endParaRPr lang="en-US" sz="1000" dirty="0">
                <a:latin typeface="Futura Condensed"/>
                <a:cs typeface="Futura Condensed"/>
              </a:endParaRPr>
            </a:p>
          </p:txBody>
        </p:sp>
        <p:pic>
          <p:nvPicPr>
            <p:cNvPr id="101" name="Picture 100" descr="15m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77" y="1754376"/>
              <a:ext cx="324022" cy="324022"/>
            </a:xfrm>
            <a:prstGeom prst="rect">
              <a:avLst/>
            </a:prstGeom>
          </p:spPr>
        </p:pic>
      </p:grpSp>
      <p:sp>
        <p:nvSpPr>
          <p:cNvPr id="4" name="Slide Number Placeholder 3"/>
          <p:cNvSpPr>
            <a:spLocks noGrp="1"/>
          </p:cNvSpPr>
          <p:nvPr>
            <p:ph type="sldNum" sz="quarter" idx="12"/>
          </p:nvPr>
        </p:nvSpPr>
        <p:spPr>
          <a:xfrm>
            <a:off x="142398" y="9519711"/>
            <a:ext cx="1813560" cy="535517"/>
          </a:xfrm>
        </p:spPr>
        <p:txBody>
          <a:bodyPr/>
          <a:lstStyle/>
          <a:p>
            <a:r>
              <a:rPr lang="en-US" dirty="0" smtClean="0"/>
              <a:t>32</a:t>
            </a:r>
            <a:endParaRPr lang="en-US" dirty="0"/>
          </a:p>
        </p:txBody>
      </p:sp>
      <p:grpSp>
        <p:nvGrpSpPr>
          <p:cNvPr id="46" name="Group 45"/>
          <p:cNvGrpSpPr/>
          <p:nvPr/>
        </p:nvGrpSpPr>
        <p:grpSpPr>
          <a:xfrm>
            <a:off x="551129" y="0"/>
            <a:ext cx="493776" cy="2791968"/>
            <a:chOff x="551129" y="0"/>
            <a:chExt cx="493776" cy="2791968"/>
          </a:xfrm>
        </p:grpSpPr>
        <p:pic>
          <p:nvPicPr>
            <p:cNvPr id="50" name="Picture 49" descr="Unit1activ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2" name="TextBox 51"/>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589280" y="6417310"/>
            <a:ext cx="4145280" cy="1287145"/>
          </a:xfrm>
          <a:prstGeom prst="rect">
            <a:avLst/>
          </a:prstGeom>
        </p:spPr>
      </p:pic>
      <p:grpSp>
        <p:nvGrpSpPr>
          <p:cNvPr id="6" name="Group 5"/>
          <p:cNvGrpSpPr/>
          <p:nvPr/>
        </p:nvGrpSpPr>
        <p:grpSpPr>
          <a:xfrm>
            <a:off x="436830" y="1428693"/>
            <a:ext cx="2357171" cy="1430207"/>
            <a:chOff x="413944" y="1390596"/>
            <a:chExt cx="2357171" cy="1430207"/>
          </a:xfrm>
        </p:grpSpPr>
        <p:sp>
          <p:nvSpPr>
            <p:cNvPr id="10" name="TextBox 9"/>
            <p:cNvSpPr txBox="1"/>
            <p:nvPr/>
          </p:nvSpPr>
          <p:spPr>
            <a:xfrm>
              <a:off x="515544" y="1390596"/>
              <a:ext cx="2159129"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用 </a:t>
              </a:r>
              <a:r>
                <a:rPr lang="en-US" sz="1200" dirty="0"/>
                <a:t>Scratch </a:t>
              </a:r>
              <a:r>
                <a:rPr lang="zh-CN" altLang="en-US" sz="1200" dirty="0"/>
                <a:t>能够创建什么样的项目呢？</a:t>
              </a:r>
              <a:endParaRPr lang="en-US" sz="1200" dirty="0">
                <a:latin typeface="Futura Condensed"/>
                <a:cs typeface="Futura Condensed"/>
              </a:endParaRPr>
            </a:p>
          </p:txBody>
        </p:sp>
        <p:sp>
          <p:nvSpPr>
            <p:cNvPr id="13" name="TextBox 12"/>
            <p:cNvSpPr txBox="1"/>
            <p:nvPr/>
          </p:nvSpPr>
          <p:spPr>
            <a:xfrm>
              <a:off x="413944" y="1990858"/>
              <a:ext cx="2357171" cy="829945"/>
            </a:xfrm>
            <a:prstGeom prst="rect">
              <a:avLst/>
            </a:prstGeom>
            <a:noFill/>
            <a:ln>
              <a:noFill/>
            </a:ln>
          </p:spPr>
          <p:txBody>
            <a:bodyPr wrap="square" rtlCol="0">
              <a:spAutoFit/>
            </a:bodyPr>
            <a:lstStyle/>
            <a:p>
              <a:r>
                <a:rPr lang="zh-CN" altLang="en-US" sz="1200" dirty="0" smtClean="0"/>
                <a:t>在本活动中，你将通过浏览 </a:t>
              </a:r>
              <a:r>
                <a:rPr lang="en-US" altLang="zh-CN" sz="1200" dirty="0" smtClean="0"/>
                <a:t>CodeLab </a:t>
              </a:r>
              <a:r>
                <a:rPr lang="zh-CN" altLang="en-US" sz="1200" dirty="0" smtClean="0"/>
                <a:t>社区中的项目，了解 </a:t>
              </a:r>
              <a:r>
                <a:rPr lang="en-US" altLang="zh-CN" sz="1200" dirty="0" smtClean="0"/>
                <a:t>Scratch </a:t>
              </a:r>
              <a:r>
                <a:rPr lang="zh-CN" altLang="en-US" sz="1200" dirty="0" smtClean="0"/>
                <a:t>能做什么，并将它们收集到 Scratch 工作室中。</a:t>
              </a:r>
              <a:endParaRPr lang="zh-CN" altLang="en-US" sz="1200" dirty="0" smtClean="0"/>
            </a:p>
          </p:txBody>
        </p:sp>
      </p:grpSp>
      <p:sp>
        <p:nvSpPr>
          <p:cNvPr id="14" name="TextBox 13"/>
          <p:cNvSpPr txBox="1"/>
          <p:nvPr/>
        </p:nvSpPr>
        <p:spPr>
          <a:xfrm>
            <a:off x="426672" y="4228628"/>
            <a:ext cx="2885167" cy="101473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浏览 </a:t>
            </a:r>
            <a:r>
              <a:rPr lang="en-US" altLang="zh-CN" sz="1200" dirty="0"/>
              <a:t>CodeLab </a:t>
            </a:r>
            <a:r>
              <a:rPr lang="zh-CN" altLang="en-US" sz="1200" dirty="0"/>
              <a:t>社区主页，或者点击“发现”按键，搜索特定种类的</a:t>
            </a:r>
            <a:r>
              <a:rPr lang="zh-CN" altLang="en-US" sz="1200" dirty="0" smtClean="0"/>
              <a:t>项目。</a:t>
            </a:r>
            <a:endParaRPr lang="zh-CN" altLang="en-US" sz="1200" dirty="0"/>
          </a:p>
          <a:p>
            <a:pPr marL="171450" indent="-171450">
              <a:buFont typeface="Wingdings" panose="05000000000000000000" pitchFamily="2" charset="2"/>
              <a:buChar char="q"/>
            </a:pPr>
            <a:r>
              <a:rPr lang="zh-CN" altLang="en-US" sz="1200" dirty="0" smtClean="0"/>
              <a:t>在</a:t>
            </a:r>
            <a:r>
              <a:rPr lang="zh-CN" altLang="en-US" sz="1200" dirty="0"/>
              <a:t>“工作室”页面建立新的</a:t>
            </a:r>
            <a:r>
              <a:rPr lang="zh-CN" altLang="en-US" sz="1200" dirty="0" smtClean="0"/>
              <a:t>工作室。</a:t>
            </a:r>
            <a:endParaRPr lang="zh-CN" altLang="en-US" sz="1200" dirty="0"/>
          </a:p>
          <a:p>
            <a:pPr marL="171450" indent="-171450">
              <a:buFont typeface="Wingdings" panose="05000000000000000000" pitchFamily="2" charset="2"/>
              <a:buChar char="q"/>
            </a:pPr>
            <a:r>
              <a:rPr lang="zh-CN" altLang="en-US" sz="1200" dirty="0" smtClean="0"/>
              <a:t>在</a:t>
            </a:r>
            <a:r>
              <a:rPr lang="zh-CN" altLang="en-US" sz="1200" dirty="0"/>
              <a:t>工作室里添加至少 </a:t>
            </a:r>
            <a:r>
              <a:rPr lang="en-US" altLang="zh-CN" sz="1200" dirty="0"/>
              <a:t>3 </a:t>
            </a:r>
            <a:r>
              <a:rPr lang="zh-CN" altLang="en-US" sz="1200" dirty="0"/>
              <a:t>个对你有启发的</a:t>
            </a:r>
            <a:r>
              <a:rPr lang="zh-CN" altLang="en-US" sz="1200" dirty="0" smtClean="0"/>
              <a:t>项目。</a:t>
            </a:r>
            <a:endParaRPr lang="en-US" sz="1200" dirty="0" smtClean="0">
              <a:latin typeface="Futura Condensed"/>
              <a:cs typeface="Futura Condensed"/>
            </a:endParaRPr>
          </a:p>
        </p:txBody>
      </p:sp>
      <p:sp>
        <p:nvSpPr>
          <p:cNvPr id="26" name="TextBox 25"/>
          <p:cNvSpPr txBox="1"/>
          <p:nvPr/>
        </p:nvSpPr>
        <p:spPr>
          <a:xfrm>
            <a:off x="436880" y="8517890"/>
            <a:ext cx="2606040" cy="101473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利用搜索栏寻找你感兴趣的</a:t>
            </a:r>
            <a:r>
              <a:rPr lang="zh-CN" altLang="en-US" sz="1200" dirty="0" smtClean="0"/>
              <a:t>项目。</a:t>
            </a:r>
            <a:endParaRPr lang="zh-CN" altLang="en-US" sz="1200" dirty="0"/>
          </a:p>
          <a:p>
            <a:pPr marL="171450" indent="-171450">
              <a:buFont typeface="Wingdings" panose="05000000000000000000" pitchFamily="2" charset="2"/>
              <a:buChar char="q"/>
            </a:pPr>
            <a:r>
              <a:rPr lang="zh-CN" altLang="en-US" sz="1200" dirty="0" smtClean="0"/>
              <a:t>分别</a:t>
            </a:r>
            <a:r>
              <a:rPr lang="zh-CN" altLang="en-US" sz="1200" dirty="0"/>
              <a:t>浏览“发现”页面上的动画、艺术、游戏、音乐和故事</a:t>
            </a:r>
            <a:r>
              <a:rPr lang="zh-CN" altLang="en-US" sz="1200" dirty="0" smtClean="0"/>
              <a:t>类别。</a:t>
            </a:r>
            <a:endParaRPr lang="zh-CN" altLang="en-US" sz="1200" dirty="0"/>
          </a:p>
          <a:p>
            <a:pPr marL="171450" indent="-171450">
              <a:buFont typeface="Wingdings" panose="05000000000000000000" pitchFamily="2" charset="2"/>
              <a:buChar char="q"/>
            </a:pPr>
            <a:r>
              <a:rPr lang="zh-CN" altLang="en-US" sz="1200" dirty="0" smtClean="0"/>
              <a:t>浏览社区</a:t>
            </a:r>
            <a:r>
              <a:rPr lang="zh-CN" altLang="en-US" sz="1200" dirty="0"/>
              <a:t>主页的</a:t>
            </a:r>
            <a:r>
              <a:rPr lang="zh-CN" altLang="en-US" sz="1200" dirty="0" smtClean="0"/>
              <a:t>“特色工作室”，获得灵感。</a:t>
            </a:r>
            <a:endParaRPr lang="en-US" sz="1200" dirty="0" smtClean="0">
              <a:latin typeface="Futura Condensed"/>
              <a:cs typeface="Futura Condensed"/>
            </a:endParaRPr>
          </a:p>
        </p:txBody>
      </p:sp>
      <p:sp>
        <p:nvSpPr>
          <p:cNvPr id="38" name="TextBox 37"/>
          <p:cNvSpPr txBox="1"/>
          <p:nvPr/>
        </p:nvSpPr>
        <p:spPr>
          <a:xfrm>
            <a:off x="3411201" y="8517982"/>
            <a:ext cx="4073332" cy="1014730"/>
          </a:xfrm>
          <a:prstGeom prst="rect">
            <a:avLst/>
          </a:prstGeom>
          <a:noFill/>
          <a:ln w="6350" cmpd="sng">
            <a:noFill/>
            <a:prstDash val="dash"/>
          </a:ln>
        </p:spPr>
        <p:txBody>
          <a:bodyPr wrap="square" lIns="91440" rIns="91440" rtlCol="0">
            <a:spAutoFit/>
          </a:bodyPr>
          <a:lstStyle/>
          <a:p>
            <a:r>
              <a:rPr lang="en-US" altLang="zh-CN" sz="1200" dirty="0" smtClean="0"/>
              <a:t>+  </a:t>
            </a:r>
            <a:r>
              <a:rPr lang="zh-CN" altLang="en-US" sz="1200" dirty="0" smtClean="0"/>
              <a:t>挑战</a:t>
            </a:r>
            <a:r>
              <a:rPr lang="zh-CN" altLang="en-US" sz="1200" dirty="0"/>
              <a:t>自己，多做一些！ 你看过的 </a:t>
            </a:r>
            <a:r>
              <a:rPr lang="en-US" sz="1200" dirty="0"/>
              <a:t>Scratch </a:t>
            </a:r>
            <a:r>
              <a:rPr lang="zh-CN" altLang="en-US" sz="1200" dirty="0"/>
              <a:t>项目越多，你就越能了解 </a:t>
            </a:r>
            <a:r>
              <a:rPr lang="en-US" sz="1200" dirty="0" smtClean="0"/>
              <a:t>Scratch </a:t>
            </a:r>
            <a:r>
              <a:rPr lang="zh-CN" altLang="en-US" sz="1200" dirty="0" smtClean="0"/>
              <a:t>能做什么</a:t>
            </a:r>
            <a:r>
              <a:rPr lang="zh-CN" altLang="en-US" sz="1200" dirty="0"/>
              <a:t>。</a:t>
            </a:r>
            <a:endParaRPr lang="zh-CN" altLang="en-US" sz="1200" dirty="0"/>
          </a:p>
          <a:p>
            <a:r>
              <a:rPr lang="en-US" altLang="zh-CN" sz="1200" dirty="0" smtClean="0"/>
              <a:t>+  </a:t>
            </a:r>
            <a:r>
              <a:rPr lang="zh-CN" altLang="en-US" sz="1200" dirty="0" smtClean="0"/>
              <a:t>寻找</a:t>
            </a:r>
            <a:r>
              <a:rPr lang="zh-CN" altLang="en-US" sz="1200" dirty="0"/>
              <a:t>你觉得有趣的其它人创建的</a:t>
            </a:r>
            <a:r>
              <a:rPr lang="zh-CN" altLang="en-US" sz="1200" dirty="0" smtClean="0"/>
              <a:t>工作室。</a:t>
            </a:r>
            <a:endParaRPr lang="zh-CN" altLang="en-US" sz="1200" dirty="0"/>
          </a:p>
          <a:p>
            <a:r>
              <a:rPr lang="en-US" altLang="zh-CN" sz="1200" dirty="0" smtClean="0"/>
              <a:t>+  </a:t>
            </a:r>
            <a:r>
              <a:rPr lang="zh-CN" altLang="en-US" sz="1200" dirty="0" smtClean="0"/>
              <a:t>和</a:t>
            </a:r>
            <a:r>
              <a:rPr lang="zh-CN" altLang="en-US" sz="1200" dirty="0"/>
              <a:t>邻桌同学讨论彼此搜索感兴趣的项目的</a:t>
            </a:r>
            <a:r>
              <a:rPr lang="zh-CN" altLang="en-US" sz="1200" dirty="0" smtClean="0"/>
              <a:t>策略。</a:t>
            </a:r>
            <a:endParaRPr lang="zh-CN" altLang="en-US" sz="1200" dirty="0"/>
          </a:p>
          <a:p>
            <a:r>
              <a:rPr lang="en-US" altLang="zh-CN" sz="1200" dirty="0" smtClean="0"/>
              <a:t>+  </a:t>
            </a:r>
            <a:r>
              <a:rPr lang="zh-CN" altLang="en-US" sz="1200" dirty="0" smtClean="0"/>
              <a:t>和</a:t>
            </a:r>
            <a:r>
              <a:rPr lang="zh-CN" altLang="en-US" sz="1200" dirty="0"/>
              <a:t>邻桌同学分享你新建的</a:t>
            </a:r>
            <a:r>
              <a:rPr lang="zh-CN" altLang="en-US" sz="1200" dirty="0" smtClean="0"/>
              <a:t>工作室。</a:t>
            </a:r>
            <a:endParaRPr lang="en-US" sz="1200" kern="1100" spc="-20" dirty="0">
              <a:latin typeface="Futura Condensed"/>
              <a:cs typeface="Futura Condensed"/>
            </a:endParaRPr>
          </a:p>
        </p:txBody>
      </p:sp>
      <p:cxnSp>
        <p:nvCxnSpPr>
          <p:cNvPr id="40" name="Straight Connector 39"/>
          <p:cNvCxnSpPr/>
          <p:nvPr/>
        </p:nvCxnSpPr>
        <p:spPr>
          <a:xfrm>
            <a:off x="3185510" y="8392109"/>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444691" y="3857808"/>
            <a:ext cx="2953206" cy="338554"/>
          </a:xfrm>
          <a:prstGeom prst="rect">
            <a:avLst/>
          </a:prstGeom>
          <a:noFill/>
        </p:spPr>
        <p:txBody>
          <a:bodyPr wrap="square" rtlCol="0">
            <a:spAutoFit/>
          </a:bodyPr>
          <a:lstStyle/>
          <a:p>
            <a:r>
              <a:rPr lang="zh-CN" altLang="en-US" sz="1600" dirty="0"/>
              <a:t>从这里开始</a:t>
            </a:r>
            <a:endParaRPr lang="en-US" sz="1600" dirty="0">
              <a:latin typeface="Futura Condensed"/>
              <a:cs typeface="Futura Condensed"/>
            </a:endParaRPr>
          </a:p>
        </p:txBody>
      </p:sp>
      <p:cxnSp>
        <p:nvCxnSpPr>
          <p:cNvPr id="57" name="Straight Connector 56"/>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57995" y="595839"/>
            <a:ext cx="2815942" cy="707886"/>
          </a:xfrm>
          <a:prstGeom prst="rect">
            <a:avLst/>
          </a:prstGeom>
          <a:noFill/>
        </p:spPr>
        <p:txBody>
          <a:bodyPr wrap="square" rtlCol="0">
            <a:spAutoFit/>
          </a:bodyPr>
          <a:lstStyle/>
          <a:p>
            <a:r>
              <a:rPr lang="zh-CN" altLang="en-US" sz="4000" dirty="0"/>
              <a:t>我的工作室</a:t>
            </a:r>
            <a:endParaRPr lang="en-US" sz="4000" dirty="0" smtClean="0">
              <a:latin typeface="Futura Condensed"/>
              <a:cs typeface="Futura Condensed"/>
            </a:endParaRPr>
          </a:p>
        </p:txBody>
      </p:sp>
      <p:grpSp>
        <p:nvGrpSpPr>
          <p:cNvPr id="58" name="Group 57"/>
          <p:cNvGrpSpPr/>
          <p:nvPr/>
        </p:nvGrpSpPr>
        <p:grpSpPr>
          <a:xfrm>
            <a:off x="-1" y="7871074"/>
            <a:ext cx="7772401" cy="532604"/>
            <a:chOff x="-1" y="7871074"/>
            <a:chExt cx="7772401" cy="532604"/>
          </a:xfrm>
        </p:grpSpPr>
        <p:sp>
          <p:nvSpPr>
            <p:cNvPr id="59" name="Rectangle 58"/>
            <p:cNvSpPr/>
            <p:nvPr/>
          </p:nvSpPr>
          <p:spPr>
            <a:xfrm>
              <a:off x="-1" y="7871074"/>
              <a:ext cx="7772401"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Diamond 59"/>
            <p:cNvSpPr/>
            <p:nvPr/>
          </p:nvSpPr>
          <p:spPr>
            <a:xfrm>
              <a:off x="1398022"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Diamond 60"/>
            <p:cNvSpPr/>
            <p:nvPr/>
          </p:nvSpPr>
          <p:spPr>
            <a:xfrm>
              <a:off x="527704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0" y="7879206"/>
              <a:ext cx="3185510" cy="369332"/>
            </a:xfrm>
            <a:prstGeom prst="rect">
              <a:avLst/>
            </a:prstGeom>
            <a:noFill/>
          </p:spPr>
          <p:txBody>
            <a:bodyPr wrap="square" rtlCol="0">
              <a:spAutoFit/>
            </a:bodyPr>
            <a:lstStyle/>
            <a:p>
              <a:pPr algn="ctr"/>
              <a:r>
                <a:rPr lang="zh-CN" altLang="en-US" dirty="0">
                  <a:solidFill>
                    <a:schemeClr val="bg1"/>
                  </a:solidFill>
                </a:rPr>
                <a:t>试一试</a:t>
              </a:r>
              <a:endParaRPr lang="en-US" dirty="0">
                <a:solidFill>
                  <a:schemeClr val="bg1"/>
                </a:solidFill>
                <a:latin typeface="Futura Condensed"/>
                <a:cs typeface="Futura Condensed"/>
              </a:endParaRPr>
            </a:p>
          </p:txBody>
        </p:sp>
        <p:sp>
          <p:nvSpPr>
            <p:cNvPr id="63" name="TextBox 62"/>
            <p:cNvSpPr txBox="1"/>
            <p:nvPr/>
          </p:nvSpPr>
          <p:spPr>
            <a:xfrm>
              <a:off x="3185510" y="7884634"/>
              <a:ext cx="4586890" cy="369332"/>
            </a:xfrm>
            <a:prstGeom prst="rect">
              <a:avLst/>
            </a:prstGeom>
            <a:noFill/>
          </p:spPr>
          <p:txBody>
            <a:bodyPr wrap="square" rtlCol="0">
              <a:spAutoFit/>
            </a:bodyPr>
            <a:lstStyle/>
            <a:p>
              <a:pPr algn="ctr"/>
              <a:r>
                <a:rPr lang="zh-CN" altLang="en-US" dirty="0" smtClean="0">
                  <a:solidFill>
                    <a:schemeClr val="bg1"/>
                  </a:solidFill>
                  <a:latin typeface="Futura Condensed"/>
                  <a:cs typeface="Futura Condensed"/>
                </a:rPr>
                <a:t>完成了？</a:t>
              </a:r>
              <a:endParaRPr lang="en-US" dirty="0">
                <a:solidFill>
                  <a:schemeClr val="bg1"/>
                </a:solidFill>
                <a:latin typeface="Futura Condensed"/>
                <a:cs typeface="Futura Condensed"/>
              </a:endParaRPr>
            </a:p>
          </p:txBody>
        </p:sp>
      </p:grpSp>
      <p:pic>
        <p:nvPicPr>
          <p:cNvPr id="3" name="Picture 2"/>
          <p:cNvPicPr>
            <a:picLocks noChangeAspect="1"/>
          </p:cNvPicPr>
          <p:nvPr/>
        </p:nvPicPr>
        <p:blipFill>
          <a:blip r:embed="rId2"/>
          <a:stretch>
            <a:fillRect/>
          </a:stretch>
        </p:blipFill>
        <p:spPr>
          <a:xfrm>
            <a:off x="3411220" y="748665"/>
            <a:ext cx="3916680" cy="2674620"/>
          </a:xfrm>
          <a:prstGeom prst="rect">
            <a:avLst/>
          </a:prstGeom>
        </p:spPr>
      </p:pic>
      <p:pic>
        <p:nvPicPr>
          <p:cNvPr id="5" name="Picture 4"/>
          <p:cNvPicPr>
            <a:picLocks noChangeAspect="1"/>
          </p:cNvPicPr>
          <p:nvPr/>
        </p:nvPicPr>
        <p:blipFill>
          <a:blip r:embed="rId3"/>
          <a:stretch>
            <a:fillRect/>
          </a:stretch>
        </p:blipFill>
        <p:spPr>
          <a:xfrm>
            <a:off x="1520190" y="5197475"/>
            <a:ext cx="1381760" cy="1273810"/>
          </a:xfrm>
          <a:prstGeom prst="rect">
            <a:avLst/>
          </a:prstGeom>
        </p:spPr>
      </p:pic>
      <p:pic>
        <p:nvPicPr>
          <p:cNvPr id="2" name="Picture 1"/>
          <p:cNvPicPr>
            <a:picLocks noChangeAspect="1"/>
          </p:cNvPicPr>
          <p:nvPr/>
        </p:nvPicPr>
        <p:blipFill>
          <a:blip r:embed="rId4"/>
          <a:stretch>
            <a:fillRect/>
          </a:stretch>
        </p:blipFill>
        <p:spPr>
          <a:xfrm>
            <a:off x="3426460" y="3959860"/>
            <a:ext cx="4140835" cy="23221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9196" y="2725094"/>
            <a:ext cx="6871221" cy="7102398"/>
            <a:chOff x="459196" y="2725094"/>
            <a:chExt cx="6871221" cy="7102398"/>
          </a:xfrm>
        </p:grpSpPr>
        <p:grpSp>
          <p:nvGrpSpPr>
            <p:cNvPr id="17" name="Group 16"/>
            <p:cNvGrpSpPr/>
            <p:nvPr/>
          </p:nvGrpSpPr>
          <p:grpSpPr>
            <a:xfrm>
              <a:off x="459196" y="2725094"/>
              <a:ext cx="6871221" cy="2207589"/>
              <a:chOff x="444499" y="2725094"/>
              <a:chExt cx="6871221" cy="2207589"/>
            </a:xfrm>
          </p:grpSpPr>
          <p:sp>
            <p:nvSpPr>
              <p:cNvPr id="24" name="Rectangle 23"/>
              <p:cNvSpPr/>
              <p:nvPr/>
            </p:nvSpPr>
            <p:spPr>
              <a:xfrm>
                <a:off x="535219" y="3149603"/>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2"/>
              <p:cNvGrpSpPr/>
              <p:nvPr/>
            </p:nvGrpSpPr>
            <p:grpSpPr>
              <a:xfrm>
                <a:off x="444499" y="2725094"/>
                <a:ext cx="6871221" cy="337185"/>
                <a:chOff x="444499" y="3063754"/>
                <a:chExt cx="6871221" cy="337185"/>
              </a:xfrm>
            </p:grpSpPr>
            <p:sp>
              <p:nvSpPr>
                <p:cNvPr id="19" name="TextBox 18"/>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t>你是</a:t>
                  </a:r>
                  <a:r>
                    <a:rPr lang="zh-CN" altLang="en-US" sz="1600" dirty="0"/>
                    <a:t>怎么找到感兴趣的</a:t>
                  </a:r>
                  <a:r>
                    <a:rPr lang="zh-CN" altLang="en-US" sz="1600" dirty="0" smtClean="0"/>
                    <a:t>项目的？</a:t>
                  </a:r>
                  <a:endParaRPr lang="en-US" sz="1600" dirty="0">
                    <a:latin typeface="Futura Condensed"/>
                    <a:cs typeface="Futura Condensed"/>
                  </a:endParaRPr>
                </a:p>
              </p:txBody>
            </p:sp>
            <p:cxnSp>
              <p:nvCxnSpPr>
                <p:cNvPr id="20" name="Straight Connector 19"/>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6" name="Group 15"/>
            <p:cNvGrpSpPr/>
            <p:nvPr/>
          </p:nvGrpSpPr>
          <p:grpSpPr>
            <a:xfrm>
              <a:off x="459196" y="5047206"/>
              <a:ext cx="6871221" cy="2207590"/>
              <a:chOff x="444499" y="4530719"/>
              <a:chExt cx="6871221" cy="2207590"/>
            </a:xfrm>
          </p:grpSpPr>
          <p:sp>
            <p:nvSpPr>
              <p:cNvPr id="52" name="Rectangle 51"/>
              <p:cNvSpPr/>
              <p:nvPr/>
            </p:nvSpPr>
            <p:spPr>
              <a:xfrm>
                <a:off x="535219" y="4955229"/>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3" name="Group 52"/>
              <p:cNvGrpSpPr/>
              <p:nvPr/>
            </p:nvGrpSpPr>
            <p:grpSpPr>
              <a:xfrm>
                <a:off x="444499" y="4530719"/>
                <a:ext cx="6871221" cy="337185"/>
                <a:chOff x="444499" y="3063754"/>
                <a:chExt cx="6871221" cy="337185"/>
              </a:xfrm>
            </p:grpSpPr>
            <p:sp>
              <p:nvSpPr>
                <p:cNvPr id="54" name="TextBox 53"/>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a:t>这些项目可能会对你未来的作品有什么帮助？</a:t>
                  </a:r>
                  <a:endParaRPr lang="en-US" sz="1600" dirty="0">
                    <a:latin typeface="Futura Condensed"/>
                    <a:cs typeface="Futura Condensed"/>
                  </a:endParaRPr>
                </a:p>
              </p:txBody>
            </p:sp>
            <p:cxnSp>
              <p:nvCxnSpPr>
                <p:cNvPr id="55" name="Straight Connector 5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8" name="Group 17"/>
            <p:cNvGrpSpPr/>
            <p:nvPr/>
          </p:nvGrpSpPr>
          <p:grpSpPr>
            <a:xfrm>
              <a:off x="459196" y="7369227"/>
              <a:ext cx="6871221" cy="2458265"/>
              <a:chOff x="444499" y="6353187"/>
              <a:chExt cx="6871221" cy="2458265"/>
            </a:xfrm>
          </p:grpSpPr>
          <p:sp>
            <p:nvSpPr>
              <p:cNvPr id="32" name="Rectangle 31"/>
              <p:cNvSpPr/>
              <p:nvPr/>
            </p:nvSpPr>
            <p:spPr>
              <a:xfrm>
                <a:off x="535219" y="7028372"/>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p:cNvGrpSpPr/>
              <p:nvPr/>
            </p:nvGrpSpPr>
            <p:grpSpPr>
              <a:xfrm>
                <a:off x="444499" y="6353187"/>
                <a:ext cx="6871221" cy="583565"/>
                <a:chOff x="444499" y="3063754"/>
                <a:chExt cx="6871221" cy="583565"/>
              </a:xfrm>
            </p:grpSpPr>
            <p:sp>
              <p:nvSpPr>
                <p:cNvPr id="36" name="TextBox 35"/>
                <p:cNvSpPr txBox="1"/>
                <p:nvPr/>
              </p:nvSpPr>
              <p:spPr>
                <a:xfrm>
                  <a:off x="444499" y="3063754"/>
                  <a:ext cx="6871221" cy="583565"/>
                </a:xfrm>
                <a:prstGeom prst="rect">
                  <a:avLst/>
                </a:prstGeom>
                <a:noFill/>
              </p:spPr>
              <p:txBody>
                <a:bodyPr wrap="square" rtlCol="0">
                  <a:spAutoFit/>
                </a:bodyPr>
                <a:lstStyle/>
                <a:p>
                  <a:pPr marL="171450" indent="-171450">
                    <a:buFont typeface="Lucida Grande" panose="020B0600040502020204"/>
                    <a:buChar char="+"/>
                  </a:pPr>
                  <a:r>
                    <a:rPr lang="zh-CN" altLang="en-US" sz="1600" dirty="0"/>
                    <a:t>对于那些给予你启发的项目，你应该给予认可</a:t>
                  </a:r>
                  <a:r>
                    <a:rPr lang="zh-CN" altLang="en-US" sz="1600" dirty="0" smtClean="0"/>
                    <a:t>，这</a:t>
                  </a:r>
                  <a:r>
                    <a:rPr lang="zh-CN" altLang="en-US" sz="1600" dirty="0"/>
                    <a:t>一点很重要。你会如何给予他们认可</a:t>
                  </a:r>
                  <a:r>
                    <a:rPr lang="zh-CN" altLang="en-US" sz="1600" dirty="0" smtClean="0"/>
                    <a:t>呢？</a:t>
                  </a:r>
                  <a:endParaRPr lang="en-US" sz="1600" dirty="0">
                    <a:latin typeface="Futura Condensed"/>
                    <a:cs typeface="Futura Condensed"/>
                  </a:endParaRPr>
                </a:p>
              </p:txBody>
            </p:sp>
            <p:cxnSp>
              <p:nvCxnSpPr>
                <p:cNvPr id="37" name="Straight Connector 36"/>
                <p:cNvCxnSpPr/>
                <p:nvPr/>
              </p:nvCxnSpPr>
              <p:spPr>
                <a:xfrm>
                  <a:off x="535219" y="3646504"/>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4" name="Group 3"/>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grpSp>
        <p:nvGrpSpPr>
          <p:cNvPr id="80" name="Group 79"/>
          <p:cNvGrpSpPr/>
          <p:nvPr/>
        </p:nvGrpSpPr>
        <p:grpSpPr>
          <a:xfrm>
            <a:off x="3540777" y="635270"/>
            <a:ext cx="3108418" cy="584775"/>
            <a:chOff x="3540777" y="635270"/>
            <a:chExt cx="3171308" cy="584775"/>
          </a:xfrm>
        </p:grpSpPr>
        <p:sp>
          <p:nvSpPr>
            <p:cNvPr id="81" name="TextBox 80"/>
            <p:cNvSpPr txBox="1"/>
            <p:nvPr/>
          </p:nvSpPr>
          <p:spPr>
            <a:xfrm>
              <a:off x="3540777" y="635270"/>
              <a:ext cx="3171308" cy="584775"/>
            </a:xfrm>
            <a:prstGeom prst="rect">
              <a:avLst/>
            </a:prstGeom>
            <a:noFill/>
            <a:ln w="6350" cmpd="sng">
              <a:solidFill>
                <a:schemeClr val="tx1"/>
              </a:solidFill>
              <a:prstDash val="dash"/>
            </a:ln>
          </p:spPr>
          <p:txBody>
            <a:bodyPr wrap="square" tIns="91440" bIns="91440" rtlCol="0" anchor="ctr" anchorCtr="0">
              <a:spAutoFit/>
            </a:bodyPr>
            <a:lstStyle/>
            <a:p>
              <a:r>
                <a:rPr lang="zh-CN" altLang="en-US" sz="1400" dirty="0">
                  <a:latin typeface="Futura Condensed"/>
                  <a:cs typeface="Futura Condensed"/>
                </a:rPr>
                <a:t>姓名</a:t>
              </a:r>
              <a:r>
                <a:rPr lang="en-US" sz="1200" dirty="0">
                  <a:latin typeface="Futura Condensed"/>
                  <a:cs typeface="Futura Condensed"/>
                </a:rPr>
                <a:t>: </a:t>
              </a:r>
              <a:endParaRPr lang="en-US" sz="1200" dirty="0">
                <a:latin typeface="Futura Condensed"/>
                <a:cs typeface="Futura Condensed"/>
              </a:endParaRPr>
            </a:p>
            <a:p>
              <a:r>
                <a:rPr lang="en-US" sz="1200" dirty="0">
                  <a:latin typeface="Futura Condensed"/>
                  <a:cs typeface="Futura Condensed"/>
                </a:rPr>
                <a:t> </a:t>
              </a:r>
              <a:endParaRPr lang="en-US" sz="1200" dirty="0">
                <a:latin typeface="Futura Condensed"/>
                <a:cs typeface="Futura Condensed"/>
              </a:endParaRPr>
            </a:p>
          </p:txBody>
        </p:sp>
        <p:cxnSp>
          <p:nvCxnSpPr>
            <p:cNvPr id="82" name="Straight Connector 81"/>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457995" y="684739"/>
            <a:ext cx="2815942" cy="1322070"/>
          </a:xfrm>
          <a:prstGeom prst="rect">
            <a:avLst/>
          </a:prstGeom>
          <a:noFill/>
        </p:spPr>
        <p:txBody>
          <a:bodyPr wrap="square" rtlCol="0">
            <a:spAutoFit/>
          </a:bodyPr>
          <a:lstStyle/>
          <a:p>
            <a:r>
              <a:rPr lang="zh-CN" altLang="en-US" sz="4000" dirty="0"/>
              <a:t>我的工作室反思</a:t>
            </a:r>
            <a:endParaRPr lang="en-US" sz="4000" dirty="0" smtClean="0">
              <a:latin typeface="Futura Condensed"/>
              <a:cs typeface="Futura Condense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iamond 53"/>
          <p:cNvSpPr/>
          <p:nvPr/>
        </p:nvSpPr>
        <p:spPr>
          <a:xfrm>
            <a:off x="6965252" y="2133579"/>
            <a:ext cx="781748" cy="781748"/>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4007796" y="2830659"/>
            <a:ext cx="3307404" cy="1097384"/>
            <a:chOff x="3992282" y="2830659"/>
            <a:chExt cx="3307404" cy="1097384"/>
          </a:xfrm>
        </p:grpSpPr>
        <p:sp>
          <p:nvSpPr>
            <p:cNvPr id="18" name="TextBox 17"/>
            <p:cNvSpPr txBox="1"/>
            <p:nvPr/>
          </p:nvSpPr>
          <p:spPr>
            <a:xfrm>
              <a:off x="4089400" y="3282883"/>
              <a:ext cx="3117152" cy="64516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第 </a:t>
              </a:r>
              <a:r>
                <a:rPr lang="en-US" altLang="zh-CN" sz="1200" dirty="0"/>
                <a:t>1 </a:t>
              </a:r>
              <a:r>
                <a:rPr lang="zh-CN" altLang="en-US" sz="1200" dirty="0" smtClean="0"/>
                <a:t>单元“抓虫子”课程材料</a:t>
              </a:r>
              <a:endParaRPr lang="en-US" altLang="zh-CN" sz="1200" dirty="0" smtClean="0"/>
            </a:p>
            <a:p>
              <a:pPr marL="171450" indent="-171450">
                <a:buFont typeface="Wingdings" panose="05000000000000000000" pitchFamily="2" charset="2"/>
                <a:buChar char="q"/>
              </a:pPr>
              <a:r>
                <a:rPr lang="zh-CN" altLang="en-US" sz="1200" dirty="0"/>
                <a:t>第 </a:t>
              </a:r>
              <a:r>
                <a:rPr lang="en-US" altLang="zh-CN" sz="1200" dirty="0"/>
                <a:t>1 </a:t>
              </a:r>
              <a:r>
                <a:rPr lang="zh-CN" altLang="en-US" sz="1200" dirty="0" smtClean="0"/>
                <a:t>单元“抓虫子”</a:t>
              </a:r>
              <a:r>
                <a:rPr lang="zh-CN" altLang="en-US" sz="1200" dirty="0"/>
                <a:t>工作室</a:t>
              </a:r>
              <a:r>
                <a:rPr lang="zh-CN" altLang="en-US" sz="1200" dirty="0">
                  <a:hlinkClick r:id="rId1" action="ppaction://hlinkfile"/>
                </a:rPr>
                <a:t>https://create.codelab.club/studios/70/</a:t>
              </a:r>
              <a:endParaRPr lang="zh-CN" altLang="en-US" sz="1200" dirty="0" smtClean="0"/>
            </a:p>
          </p:txBody>
        </p:sp>
        <p:sp>
          <p:nvSpPr>
            <p:cNvPr id="19" name="TextBox 18"/>
            <p:cNvSpPr txBox="1"/>
            <p:nvPr/>
          </p:nvSpPr>
          <p:spPr>
            <a:xfrm>
              <a:off x="3992282" y="2830659"/>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457995" y="2830659"/>
            <a:ext cx="3324338" cy="3912974"/>
            <a:chOff x="422410" y="2830659"/>
            <a:chExt cx="3324338" cy="3912974"/>
          </a:xfrm>
        </p:grpSpPr>
        <p:sp>
          <p:nvSpPr>
            <p:cNvPr id="14" name="TextBox 13"/>
            <p:cNvSpPr txBox="1"/>
            <p:nvPr/>
          </p:nvSpPr>
          <p:spPr>
            <a:xfrm>
              <a:off x="515544" y="3328603"/>
              <a:ext cx="3231204" cy="341503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smtClean="0"/>
                <a:t>（可选）将</a:t>
              </a:r>
              <a:r>
                <a:rPr lang="zh-CN" altLang="en-US" sz="1200" dirty="0"/>
                <a:t>第 </a:t>
              </a:r>
              <a:r>
                <a:rPr lang="en-US" altLang="zh-CN" sz="1200" dirty="0"/>
                <a:t>1 </a:t>
              </a:r>
              <a:r>
                <a:rPr lang="zh-CN" altLang="en-US" sz="1200" dirty="0" smtClean="0"/>
                <a:t>单元的“</a:t>
              </a:r>
              <a:r>
                <a:rPr lang="zh-CN" altLang="en-US" sz="1200" dirty="0"/>
                <a:t>抓虫子”讲义分发给学生</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sym typeface="+mn-ea"/>
                </a:rPr>
                <a:t>帮助</a:t>
              </a:r>
              <a:r>
                <a:rPr lang="zh-CN" altLang="en-US" sz="1200" dirty="0">
                  <a:sym typeface="+mn-ea"/>
                </a:rPr>
                <a:t>学生从</a:t>
              </a:r>
              <a:r>
                <a:rPr lang="en-US" altLang="zh-CN" sz="1200" dirty="0">
                  <a:sym typeface="+mn-ea"/>
                </a:rPr>
                <a:t>“Unit 1 </a:t>
              </a:r>
              <a:r>
                <a:rPr lang="zh-CN" altLang="en-US" sz="1200" dirty="0">
                  <a:sym typeface="+mn-ea"/>
                </a:rPr>
                <a:t>抓虫子</a:t>
              </a:r>
              <a:r>
                <a:rPr lang="en-US" altLang="zh-CN" sz="1200" dirty="0">
                  <a:sym typeface="+mn-ea"/>
                </a:rPr>
                <a:t>”</a:t>
              </a:r>
              <a:r>
                <a:rPr lang="zh-CN" altLang="en-US" sz="1200" dirty="0">
                  <a:sym typeface="+mn-ea"/>
                </a:rPr>
                <a:t>工作室或根据课程材料上的项目链接，打开第 </a:t>
              </a:r>
              <a:r>
                <a:rPr lang="en-US" altLang="zh-CN" sz="1200" dirty="0">
                  <a:sym typeface="+mn-ea"/>
                </a:rPr>
                <a:t>1 </a:t>
              </a:r>
              <a:r>
                <a:rPr lang="zh-CN" altLang="en-US" sz="1200" dirty="0">
                  <a:sym typeface="+mn-ea"/>
                </a:rPr>
                <a:t>单元调试项目。</a:t>
              </a:r>
              <a:r>
                <a:rPr lang="zh-CN" altLang="en-US" sz="1200" dirty="0" smtClean="0">
                  <a:sym typeface="+mn-ea"/>
                </a:rPr>
                <a:t>鼓励</a:t>
              </a:r>
              <a:r>
                <a:rPr lang="zh-CN" altLang="en-US" sz="1200" dirty="0">
                  <a:sym typeface="+mn-ea"/>
                </a:rPr>
                <a:t>他们点击“进去看看”按钮，分析那些有问题的程序，测试可能的</a:t>
              </a:r>
              <a:r>
                <a:rPr lang="zh-CN" altLang="en-US" sz="1200" dirty="0" smtClean="0">
                  <a:sym typeface="+mn-ea"/>
                </a:rPr>
                <a:t>解决</a:t>
              </a:r>
              <a:r>
                <a:rPr lang="zh-CN" altLang="en-US" sz="1200" dirty="0">
                  <a:sym typeface="+mn-ea"/>
                </a:rPr>
                <a:t>方案。</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sym typeface="+mn-ea"/>
                </a:rPr>
                <a:t>留</a:t>
              </a:r>
              <a:r>
                <a:rPr lang="zh-CN" altLang="en-US" sz="1200" dirty="0">
                  <a:sym typeface="+mn-ea"/>
                </a:rPr>
                <a:t>出时间给学生测试和调试每个</a:t>
              </a:r>
              <a:r>
                <a:rPr lang="en-US" altLang="zh-CN" sz="1200" dirty="0">
                  <a:sym typeface="+mn-ea"/>
                </a:rPr>
                <a:t>“</a:t>
              </a:r>
              <a:r>
                <a:rPr lang="zh-CN" altLang="en-US" sz="1200" dirty="0">
                  <a:sym typeface="+mn-ea"/>
                </a:rPr>
                <a:t>抓虫子</a:t>
              </a:r>
              <a:r>
                <a:rPr lang="en-US" altLang="zh-CN" sz="1200" dirty="0">
                  <a:sym typeface="+mn-ea"/>
                </a:rPr>
                <a:t>”</a:t>
              </a:r>
              <a:r>
                <a:rPr lang="zh-CN" altLang="en-US" sz="1200" dirty="0">
                  <a:sym typeface="+mn-ea"/>
                </a:rPr>
                <a:t>项目。（可选）让他们用改编功能调试程序并保存调试好的程序。</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sym typeface="+mn-ea"/>
                </a:rPr>
                <a:t>让</a:t>
              </a:r>
              <a:r>
                <a:rPr lang="zh-CN" altLang="en-US" sz="1200" dirty="0">
                  <a:sym typeface="+mn-ea"/>
                </a:rPr>
                <a:t>学生参考提示来反思调试过程，并把心得和体会记录在设计日志中</a:t>
              </a:r>
              <a:r>
                <a:rPr lang="zh-CN" altLang="en-US" sz="1200" dirty="0" smtClean="0">
                  <a:sym typeface="+mn-ea"/>
                </a:rPr>
                <a:t>，或者</a:t>
              </a:r>
              <a:r>
                <a:rPr lang="zh-CN" altLang="en-US" sz="1200" dirty="0">
                  <a:sym typeface="+mn-ea"/>
                </a:rPr>
                <a:t>在小组中</a:t>
              </a:r>
              <a:r>
                <a:rPr lang="zh-CN" altLang="en-US" sz="1200" dirty="0" smtClean="0">
                  <a:sym typeface="+mn-ea"/>
                </a:rPr>
                <a:t>讨论。</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sym typeface="+mn-ea"/>
                </a:rPr>
                <a:t>将</a:t>
              </a:r>
              <a:r>
                <a:rPr lang="zh-CN" altLang="en-US" sz="1200" dirty="0">
                  <a:sym typeface="+mn-ea"/>
                </a:rPr>
                <a:t>学生查找和解决问题的方法整理成一个如何进行调试的策略</a:t>
              </a:r>
              <a:r>
                <a:rPr lang="zh-CN" altLang="en-US" sz="1200" dirty="0" smtClean="0">
                  <a:sym typeface="+mn-ea"/>
                </a:rPr>
                <a:t>清单。</a:t>
              </a:r>
              <a:endParaRPr lang="en-US" sz="1200" spc="-10" dirty="0">
                <a:latin typeface="Futura Condensed"/>
                <a:cs typeface="Futura Condensed"/>
              </a:endParaRPr>
            </a:p>
          </p:txBody>
        </p:sp>
        <p:sp>
          <p:nvSpPr>
            <p:cNvPr id="78" name="TextBox 77"/>
            <p:cNvSpPr txBox="1"/>
            <p:nvPr/>
          </p:nvSpPr>
          <p:spPr>
            <a:xfrm>
              <a:off x="422410" y="2830659"/>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cxnSp>
          <p:nvCxnSpPr>
            <p:cNvPr id="79" name="Straight Connector 78"/>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4007796" y="4090130"/>
            <a:ext cx="3307404" cy="1327765"/>
            <a:chOff x="3992282" y="4098597"/>
            <a:chExt cx="3307404" cy="1327765"/>
          </a:xfrm>
        </p:grpSpPr>
        <p:sp>
          <p:nvSpPr>
            <p:cNvPr id="82" name="TextBox 81"/>
            <p:cNvSpPr txBox="1"/>
            <p:nvPr/>
          </p:nvSpPr>
          <p:spPr>
            <a:xfrm>
              <a:off x="4089400" y="4596417"/>
              <a:ext cx="3117152" cy="829945"/>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t>问题</a:t>
              </a:r>
              <a:r>
                <a:rPr lang="zh-CN" altLang="en-US" sz="1200" dirty="0"/>
                <a:t>出在哪里？</a:t>
              </a:r>
              <a:endParaRPr lang="zh-CN" altLang="en-US" sz="1200" dirty="0"/>
            </a:p>
            <a:p>
              <a:r>
                <a:rPr lang="en-US" altLang="zh-CN" sz="1200" dirty="0" smtClean="0"/>
                <a:t>+  </a:t>
              </a:r>
              <a:r>
                <a:rPr lang="zh-CN" altLang="en-US" sz="1200" dirty="0" smtClean="0"/>
                <a:t>你</a:t>
              </a:r>
              <a:r>
                <a:rPr lang="zh-CN" altLang="en-US" sz="1200" dirty="0"/>
                <a:t>是如何找出问题的？</a:t>
              </a:r>
              <a:endParaRPr lang="zh-CN" altLang="en-US" sz="1200" dirty="0"/>
            </a:p>
            <a:p>
              <a:r>
                <a:rPr lang="en-US" altLang="zh-CN" sz="1200" dirty="0" smtClean="0"/>
                <a:t>+  </a:t>
              </a:r>
              <a:r>
                <a:rPr lang="zh-CN" altLang="en-US" sz="1200" dirty="0" smtClean="0"/>
                <a:t>你</a:t>
              </a:r>
              <a:r>
                <a:rPr lang="zh-CN" altLang="en-US" sz="1200" dirty="0"/>
                <a:t>是如何解决问题的？</a:t>
              </a:r>
              <a:endParaRPr lang="zh-CN" altLang="en-US" sz="1200" dirty="0"/>
            </a:p>
            <a:p>
              <a:r>
                <a:rPr lang="en-US" altLang="zh-CN" sz="1200" dirty="0" smtClean="0"/>
                <a:t>+  </a:t>
              </a:r>
              <a:r>
                <a:rPr lang="zh-CN" altLang="en-US" sz="1200" dirty="0" smtClean="0"/>
                <a:t>其他人还有</a:t>
              </a:r>
              <a:r>
                <a:rPr lang="zh-CN" altLang="en-US" sz="1200" dirty="0"/>
                <a:t>其它的解决方案么？</a:t>
              </a:r>
              <a:endParaRPr lang="en-US" sz="1200" dirty="0">
                <a:latin typeface="Futura Condensed"/>
                <a:cs typeface="Futura Condensed"/>
              </a:endParaRPr>
            </a:p>
          </p:txBody>
        </p:sp>
        <p:sp>
          <p:nvSpPr>
            <p:cNvPr id="83" name="TextBox 82"/>
            <p:cNvSpPr txBox="1"/>
            <p:nvPr/>
          </p:nvSpPr>
          <p:spPr>
            <a:xfrm>
              <a:off x="3992282" y="4098597"/>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84" name="Straight Connector 83"/>
            <p:cNvCxnSpPr/>
            <p:nvPr/>
          </p:nvCxnSpPr>
          <p:spPr>
            <a:xfrm flipV="1">
              <a:off x="4089400" y="4437151"/>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4007796" y="5709109"/>
            <a:ext cx="3307404" cy="1325772"/>
            <a:chOff x="3992282" y="2832776"/>
            <a:chExt cx="3307404" cy="1325772"/>
          </a:xfrm>
        </p:grpSpPr>
        <p:sp>
          <p:nvSpPr>
            <p:cNvPr id="90" name="TextBox 89"/>
            <p:cNvSpPr txBox="1"/>
            <p:nvPr/>
          </p:nvSpPr>
          <p:spPr>
            <a:xfrm>
              <a:off x="4089400" y="3328603"/>
              <a:ext cx="3117152" cy="829945"/>
            </a:xfrm>
            <a:prstGeom prst="rect">
              <a:avLst/>
            </a:prstGeom>
            <a:noFill/>
            <a:ln w="6350" cmpd="sng">
              <a:solidFill>
                <a:schemeClr val="tx1"/>
              </a:solidFill>
              <a:prstDash val="dash"/>
            </a:ln>
          </p:spPr>
          <p:txBody>
            <a:bodyPr wrap="square" rtlCol="0">
              <a:spAutoFit/>
            </a:bodyPr>
            <a:lstStyle/>
            <a:p>
              <a:r>
                <a:rPr lang="en-US" altLang="zh-CN" sz="1200" dirty="0" smtClean="0">
                  <a:sym typeface="+mn-ea"/>
                </a:rPr>
                <a:t>+  </a:t>
              </a:r>
              <a:r>
                <a:rPr lang="zh-CN" altLang="en-US" sz="1200" dirty="0" smtClean="0">
                  <a:sym typeface="+mn-ea"/>
                </a:rPr>
                <a:t>学生们</a:t>
              </a:r>
              <a:r>
                <a:rPr lang="zh-CN" altLang="en-US" sz="1200" dirty="0">
                  <a:sym typeface="+mn-ea"/>
                </a:rPr>
                <a:t>能够解决这 </a:t>
              </a:r>
              <a:r>
                <a:rPr lang="en-US" altLang="zh-CN" sz="1200" dirty="0">
                  <a:sym typeface="+mn-ea"/>
                </a:rPr>
                <a:t>5 </a:t>
              </a:r>
              <a:r>
                <a:rPr lang="zh-CN" altLang="en-US" sz="1200" dirty="0">
                  <a:sym typeface="+mn-ea"/>
                </a:rPr>
                <a:t>个程序中的问题么？如果不能的话，你如何解释清楚未调试成功项目中的概念呢？</a:t>
              </a:r>
              <a:endParaRPr lang="zh-CN" altLang="en-US" sz="1200" dirty="0"/>
            </a:p>
            <a:p>
              <a:r>
                <a:rPr lang="en-US" altLang="zh-CN" sz="1200" dirty="0" smtClean="0">
                  <a:sym typeface="+mn-ea"/>
                </a:rPr>
                <a:t>+  </a:t>
              </a:r>
              <a:r>
                <a:rPr lang="zh-CN" altLang="en-US" sz="1200" dirty="0" smtClean="0">
                  <a:sym typeface="+mn-ea"/>
                </a:rPr>
                <a:t>学生们</a:t>
              </a:r>
              <a:r>
                <a:rPr lang="zh-CN" altLang="en-US" sz="1200" dirty="0">
                  <a:sym typeface="+mn-ea"/>
                </a:rPr>
                <a:t>用了哪些不同的测试和调试策略？</a:t>
              </a:r>
              <a:endParaRPr lang="en-US" sz="1200" dirty="0" smtClean="0">
                <a:latin typeface="Futura Condensed"/>
                <a:cs typeface="Futura Condensed"/>
              </a:endParaRPr>
            </a:p>
          </p:txBody>
        </p:sp>
        <p:sp>
          <p:nvSpPr>
            <p:cNvPr id="91" name="TextBox 90"/>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92" name="Straight Connector 91"/>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5" name="Isosceles Triangle 64"/>
          <p:cNvSpPr/>
          <p:nvPr/>
        </p:nvSpPr>
        <p:spPr>
          <a:xfrm rot="16200000">
            <a:off x="6953456" y="2403548"/>
            <a:ext cx="479582" cy="243905"/>
          </a:xfrm>
          <a:prstGeom prst="triangle">
            <a:avLst>
              <a:gd name="adj" fmla="val 51144"/>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3" name="Group 52"/>
          <p:cNvGrpSpPr/>
          <p:nvPr/>
        </p:nvGrpSpPr>
        <p:grpSpPr>
          <a:xfrm>
            <a:off x="457995" y="7630731"/>
            <a:ext cx="6857205" cy="352518"/>
            <a:chOff x="457995" y="7630731"/>
            <a:chExt cx="6857205" cy="352518"/>
          </a:xfrm>
        </p:grpSpPr>
        <p:sp>
          <p:nvSpPr>
            <p:cNvPr id="59" name="TextBox 58"/>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60" name="Straight Connector 59"/>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62" name="Straight Connector 61"/>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4104914" y="8217641"/>
            <a:ext cx="3117152" cy="1158779"/>
            <a:chOff x="3746748" y="8217641"/>
            <a:chExt cx="3475318" cy="1158779"/>
          </a:xfrm>
        </p:grpSpPr>
        <p:sp>
          <p:nvSpPr>
            <p:cNvPr id="68" name="TextBox 67"/>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69" name="Group 68"/>
            <p:cNvGrpSpPr/>
            <p:nvPr/>
          </p:nvGrpSpPr>
          <p:grpSpPr>
            <a:xfrm>
              <a:off x="4076948" y="8385986"/>
              <a:ext cx="3145118" cy="883399"/>
              <a:chOff x="3891832" y="8385983"/>
              <a:chExt cx="3321768" cy="883398"/>
            </a:xfrm>
          </p:grpSpPr>
          <p:cxnSp>
            <p:nvCxnSpPr>
              <p:cNvPr id="70" name="Straight Connector 69"/>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5" name="TextBox 94"/>
          <p:cNvSpPr txBox="1"/>
          <p:nvPr/>
        </p:nvSpPr>
        <p:spPr>
          <a:xfrm>
            <a:off x="551129" y="8142739"/>
            <a:ext cx="3231204" cy="1383665"/>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这个活动</a:t>
            </a:r>
            <a:r>
              <a:rPr lang="zh-CN" altLang="en-US" sz="1200" dirty="0"/>
              <a:t>以小组的形式进行效果不错。让学生们组成 </a:t>
            </a:r>
            <a:r>
              <a:rPr lang="en-US" altLang="zh-CN" sz="1200" dirty="0"/>
              <a:t>2-4 </a:t>
            </a:r>
            <a:r>
              <a:rPr lang="zh-CN" altLang="en-US" sz="1200" dirty="0"/>
              <a:t>人的小组，共同</a:t>
            </a:r>
            <a:r>
              <a:rPr lang="zh-CN" altLang="en-US" sz="1200" dirty="0" smtClean="0"/>
              <a:t>解决问题</a:t>
            </a:r>
            <a:r>
              <a:rPr lang="zh-CN" altLang="en-US" sz="1200" dirty="0"/>
              <a:t>，分享调试策略。</a:t>
            </a:r>
            <a:endParaRPr lang="zh-CN" altLang="en-US" sz="1200" dirty="0"/>
          </a:p>
          <a:p>
            <a:r>
              <a:rPr lang="en-US" altLang="zh-CN" sz="1200" dirty="0" smtClean="0"/>
              <a:t>+</a:t>
            </a:r>
            <a:r>
              <a:rPr lang="zh-CN" altLang="en-US" sz="1200" dirty="0" smtClean="0"/>
              <a:t>“测试和调试”</a:t>
            </a:r>
            <a:r>
              <a:rPr lang="zh-CN" altLang="en-US" sz="1200" dirty="0"/>
              <a:t>可能是程序员最常见的工作内容。事情不可能总是一帆风顺的，</a:t>
            </a:r>
            <a:r>
              <a:rPr lang="zh-CN" altLang="en-US" sz="1200" dirty="0" smtClean="0"/>
              <a:t>所以</a:t>
            </a:r>
            <a:r>
              <a:rPr lang="zh-CN" altLang="en-US" sz="1200" dirty="0"/>
              <a:t>有自己的一套测试和调试方法对任何计算机创作者来说都是很</a:t>
            </a:r>
            <a:r>
              <a:rPr lang="zh-CN" altLang="en-US" sz="1200" dirty="0" smtClean="0"/>
              <a:t>有用的</a:t>
            </a:r>
            <a:r>
              <a:rPr lang="zh-CN" altLang="en-US" sz="1200" dirty="0"/>
              <a:t>。</a:t>
            </a:r>
            <a:endParaRPr lang="en-US" sz="1200" dirty="0">
              <a:latin typeface="Futura Condensed"/>
              <a:cs typeface="Futura Condensed"/>
            </a:endParaRPr>
          </a:p>
        </p:txBody>
      </p:sp>
      <p:grpSp>
        <p:nvGrpSpPr>
          <p:cNvPr id="2" name="Group 1"/>
          <p:cNvGrpSpPr/>
          <p:nvPr/>
        </p:nvGrpSpPr>
        <p:grpSpPr>
          <a:xfrm>
            <a:off x="1210846" y="613643"/>
            <a:ext cx="5955976" cy="1558740"/>
            <a:chOff x="415665" y="595839"/>
            <a:chExt cx="5955976" cy="1558740"/>
          </a:xfrm>
        </p:grpSpPr>
        <p:sp>
          <p:nvSpPr>
            <p:cNvPr id="10" name="TextBox 9"/>
            <p:cNvSpPr txBox="1"/>
            <p:nvPr/>
          </p:nvSpPr>
          <p:spPr>
            <a:xfrm>
              <a:off x="3371794" y="795405"/>
              <a:ext cx="2999847" cy="1260475"/>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r>
                <a:rPr lang="zh-CN" altLang="en-US" sz="1400" dirty="0" smtClean="0"/>
                <a:t>：</a:t>
              </a:r>
              <a:endParaRPr lang="en-US" altLang="zh-CN" sz="1400" dirty="0" smtClean="0"/>
            </a:p>
            <a:p>
              <a:r>
                <a:rPr lang="en-US" altLang="zh-CN" sz="1200" dirty="0" smtClean="0"/>
                <a:t>+  </a:t>
              </a:r>
              <a:r>
                <a:rPr lang="zh-CN" altLang="en-US" sz="1200" dirty="0" smtClean="0"/>
                <a:t>查找 </a:t>
              </a:r>
              <a:r>
                <a:rPr lang="en-US" altLang="zh-CN" sz="1200" dirty="0"/>
                <a:t>5 </a:t>
              </a:r>
              <a:r>
                <a:rPr lang="zh-CN" altLang="en-US" sz="1200" dirty="0"/>
                <a:t>个程序中的问题，找到解决方法。</a:t>
              </a:r>
              <a:endParaRPr lang="zh-CN" altLang="en-US" sz="1200" dirty="0"/>
            </a:p>
            <a:p>
              <a:r>
                <a:rPr lang="en-US" altLang="zh-CN" sz="1200" dirty="0" smtClean="0"/>
                <a:t>+  </a:t>
              </a:r>
              <a:r>
                <a:rPr lang="zh-CN" altLang="en-US" sz="1200" dirty="0" smtClean="0"/>
                <a:t>通过实践</a:t>
              </a:r>
              <a:r>
                <a:rPr lang="zh-CN" altLang="en-US" sz="1200" dirty="0"/>
                <a:t>“测试和调试”</a:t>
              </a:r>
              <a:r>
                <a:rPr lang="zh-CN" altLang="en-US" sz="1200" dirty="0" smtClean="0"/>
                <a:t>，探索</a:t>
              </a:r>
              <a:r>
                <a:rPr lang="zh-CN" altLang="en-US" sz="1200" dirty="0"/>
                <a:t>一系列概念（包括序列）。</a:t>
              </a:r>
              <a:endParaRPr lang="zh-CN" altLang="en-US" sz="1200" dirty="0"/>
            </a:p>
            <a:p>
              <a:r>
                <a:rPr lang="en-US" altLang="zh-CN" sz="1200" dirty="0" smtClean="0"/>
                <a:t>+  </a:t>
              </a:r>
              <a:r>
                <a:rPr lang="zh-CN" altLang="en-US" sz="1200" dirty="0" smtClean="0"/>
                <a:t>总结</a:t>
              </a:r>
              <a:r>
                <a:rPr lang="zh-CN" altLang="en-US" sz="1200" dirty="0"/>
                <a:t>出一个调试项目的方法</a:t>
              </a:r>
              <a:r>
                <a:rPr lang="zh-CN" altLang="en-US" sz="1200" dirty="0" smtClean="0"/>
                <a:t>清单。</a:t>
              </a:r>
              <a:endParaRPr lang="en-US" sz="1200" dirty="0" smtClean="0">
                <a:latin typeface="Futura Condensed"/>
                <a:cs typeface="Futura Condensed"/>
              </a:endParaRPr>
            </a:p>
          </p:txBody>
        </p:sp>
        <p:sp>
          <p:nvSpPr>
            <p:cNvPr id="101" name="TextBox 100"/>
            <p:cNvSpPr txBox="1"/>
            <p:nvPr/>
          </p:nvSpPr>
          <p:spPr>
            <a:xfrm>
              <a:off x="1685092" y="1694204"/>
              <a:ext cx="1244536" cy="460375"/>
            </a:xfrm>
            <a:prstGeom prst="rect">
              <a:avLst/>
            </a:prstGeom>
            <a:noFill/>
          </p:spPr>
          <p:txBody>
            <a:bodyPr wrap="square" rtlCol="0">
              <a:spAutoFit/>
            </a:bodyPr>
            <a:lstStyle/>
            <a:p>
              <a:pPr algn="l">
                <a:lnSpc>
                  <a:spcPct val="120000"/>
                </a:lnSpc>
              </a:pPr>
              <a:r>
                <a:rPr lang="zh-CN" altLang="en-US" sz="1000" dirty="0"/>
                <a:t>建议时间</a:t>
              </a:r>
              <a:r>
                <a:rPr lang="zh-CN" altLang="en-US" sz="1000" dirty="0" smtClean="0"/>
                <a:t> </a:t>
              </a:r>
              <a:endParaRPr lang="en-US" altLang="zh-CN" sz="1000" dirty="0" smtClean="0"/>
            </a:p>
            <a:p>
              <a:pPr algn="l">
                <a:lnSpc>
                  <a:spcPct val="120000"/>
                </a:lnSpc>
              </a:pPr>
              <a:r>
                <a:rPr lang="en-US" altLang="zh-CN" sz="1000" dirty="0" smtClean="0"/>
                <a:t>15-30 </a:t>
              </a:r>
              <a:r>
                <a:rPr lang="zh-CN" altLang="en-US" sz="1000" dirty="0"/>
                <a:t>分钟</a:t>
              </a:r>
              <a:endParaRPr lang="en-US" sz="1000" dirty="0">
                <a:latin typeface="Futura Condensed"/>
                <a:cs typeface="Futura Condensed"/>
              </a:endParaRPr>
            </a:p>
          </p:txBody>
        </p:sp>
        <p:pic>
          <p:nvPicPr>
            <p:cNvPr id="102" name="Picture 101" descr="15m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577" y="1754376"/>
              <a:ext cx="324022" cy="324022"/>
            </a:xfrm>
            <a:prstGeom prst="rect">
              <a:avLst/>
            </a:prstGeom>
          </p:spPr>
        </p:pic>
        <p:sp>
          <p:nvSpPr>
            <p:cNvPr id="47" name="TextBox 46"/>
            <p:cNvSpPr txBox="1"/>
            <p:nvPr/>
          </p:nvSpPr>
          <p:spPr>
            <a:xfrm>
              <a:off x="415665" y="595839"/>
              <a:ext cx="2403475" cy="953135"/>
            </a:xfrm>
            <a:prstGeom prst="rect">
              <a:avLst/>
            </a:prstGeom>
            <a:noFill/>
          </p:spPr>
          <p:txBody>
            <a:bodyPr wrap="square" rtlCol="0">
              <a:spAutoFit/>
            </a:bodyPr>
            <a:lstStyle/>
            <a:p>
              <a:r>
                <a:rPr lang="zh-CN" altLang="en-US" sz="5600" dirty="0">
                  <a:latin typeface="Futura Condensed"/>
                  <a:cs typeface="Futura Condensed"/>
                </a:rPr>
                <a:t>抓虫子</a:t>
              </a:r>
              <a:endParaRPr lang="en-US" sz="5600" dirty="0" smtClean="0">
                <a:latin typeface="Futura Condensed"/>
                <a:cs typeface="Futura Condensed"/>
              </a:endParaRPr>
            </a:p>
          </p:txBody>
        </p:sp>
      </p:grpSp>
      <p:sp>
        <p:nvSpPr>
          <p:cNvPr id="6" name="Slide Number Placeholder 5"/>
          <p:cNvSpPr>
            <a:spLocks noGrp="1"/>
          </p:cNvSpPr>
          <p:nvPr>
            <p:ph type="sldNum" sz="quarter" idx="12"/>
          </p:nvPr>
        </p:nvSpPr>
        <p:spPr>
          <a:xfrm>
            <a:off x="142398" y="9519711"/>
            <a:ext cx="1813560" cy="535517"/>
          </a:xfrm>
        </p:spPr>
        <p:txBody>
          <a:bodyPr/>
          <a:lstStyle/>
          <a:p>
            <a:r>
              <a:rPr lang="en-US" dirty="0" smtClean="0"/>
              <a:t>34</a:t>
            </a:r>
            <a:endParaRPr lang="en-US" dirty="0"/>
          </a:p>
        </p:txBody>
      </p:sp>
      <p:grpSp>
        <p:nvGrpSpPr>
          <p:cNvPr id="49" name="Group 48"/>
          <p:cNvGrpSpPr/>
          <p:nvPr/>
        </p:nvGrpSpPr>
        <p:grpSpPr>
          <a:xfrm>
            <a:off x="551129" y="0"/>
            <a:ext cx="493776" cy="2791968"/>
            <a:chOff x="551129" y="0"/>
            <a:chExt cx="493776" cy="2791968"/>
          </a:xfrm>
        </p:grpSpPr>
        <p:pic>
          <p:nvPicPr>
            <p:cNvPr id="50" name="Picture 49" descr="Unit1activ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1" name="TextBox 50"/>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45295" y="1523490"/>
            <a:ext cx="2357172" cy="1332695"/>
            <a:chOff x="409710" y="1458324"/>
            <a:chExt cx="2357172" cy="1332695"/>
          </a:xfrm>
        </p:grpSpPr>
        <p:sp>
          <p:nvSpPr>
            <p:cNvPr id="10" name="TextBox 9"/>
            <p:cNvSpPr txBox="1"/>
            <p:nvPr/>
          </p:nvSpPr>
          <p:spPr>
            <a:xfrm>
              <a:off x="502845" y="1458324"/>
              <a:ext cx="2159129"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求助！你能调试这 </a:t>
              </a:r>
              <a:r>
                <a:rPr lang="en-US" altLang="zh-CN" sz="1200" dirty="0"/>
                <a:t>5 </a:t>
              </a:r>
              <a:r>
                <a:rPr lang="zh-CN" altLang="en-US" sz="1200" dirty="0"/>
                <a:t>个有问题的程序么？</a:t>
              </a:r>
              <a:endParaRPr lang="en-US" sz="1200" dirty="0">
                <a:latin typeface="Futura Condensed"/>
                <a:cs typeface="Futura Condensed"/>
              </a:endParaRPr>
            </a:p>
          </p:txBody>
        </p:sp>
        <p:sp>
          <p:nvSpPr>
            <p:cNvPr id="13" name="TextBox 12"/>
            <p:cNvSpPr txBox="1"/>
            <p:nvPr/>
          </p:nvSpPr>
          <p:spPr>
            <a:xfrm>
              <a:off x="409710" y="2145859"/>
              <a:ext cx="2357172" cy="645160"/>
            </a:xfrm>
            <a:prstGeom prst="rect">
              <a:avLst/>
            </a:prstGeom>
            <a:noFill/>
          </p:spPr>
          <p:txBody>
            <a:bodyPr wrap="square" rtlCol="0">
              <a:spAutoFit/>
            </a:bodyPr>
            <a:lstStyle/>
            <a:p>
              <a:pPr algn="just"/>
              <a:r>
                <a:rPr lang="zh-CN" altLang="en-US" sz="1200" dirty="0"/>
                <a:t>在本次活动中，你将查找 </a:t>
              </a:r>
              <a:r>
                <a:rPr lang="en-US" altLang="zh-CN" sz="1200" dirty="0"/>
                <a:t>5 </a:t>
              </a:r>
              <a:r>
                <a:rPr lang="zh-CN" altLang="en-US" sz="1200" dirty="0"/>
                <a:t>个程序中的问题，并找出对应的解决方法。</a:t>
              </a:r>
              <a:endParaRPr lang="en-US" sz="1200" dirty="0">
                <a:solidFill>
                  <a:srgbClr val="000000"/>
                </a:solidFill>
                <a:latin typeface="Futura Condensed"/>
                <a:cs typeface="Futura Condensed"/>
              </a:endParaRPr>
            </a:p>
          </p:txBody>
        </p:sp>
      </p:grpSp>
      <p:sp>
        <p:nvSpPr>
          <p:cNvPr id="26" name="TextBox 25"/>
          <p:cNvSpPr txBox="1"/>
          <p:nvPr/>
        </p:nvSpPr>
        <p:spPr>
          <a:xfrm>
            <a:off x="415665" y="8517982"/>
            <a:ext cx="3227327" cy="156845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列出程序中所有可能的问题</a:t>
            </a:r>
            <a:r>
              <a:rPr lang="zh-CN" altLang="en-US" sz="1200" dirty="0" smtClean="0"/>
              <a:t>。</a:t>
            </a:r>
            <a:endParaRPr lang="zh-CN" altLang="en-US" sz="1200" dirty="0"/>
          </a:p>
          <a:p>
            <a:pPr marL="171450" indent="-171450">
              <a:buFont typeface="Wingdings" panose="05000000000000000000" pitchFamily="2" charset="2"/>
              <a:buChar char="q"/>
            </a:pPr>
            <a:r>
              <a:rPr lang="zh-CN" altLang="en-US" sz="1200" dirty="0" smtClean="0">
                <a:sym typeface="+mn-ea"/>
              </a:rPr>
              <a:t>记录</a:t>
            </a:r>
            <a:r>
              <a:rPr lang="zh-CN" altLang="en-US" sz="1200" dirty="0">
                <a:sym typeface="+mn-ea"/>
              </a:rPr>
              <a:t>你所做过的尝试，这是一个有用的提示。你会知道哪些是已经做过的，</a:t>
            </a:r>
            <a:r>
              <a:rPr lang="zh-CN" altLang="en-US" sz="1200" dirty="0" smtClean="0">
                <a:sym typeface="+mn-ea"/>
              </a:rPr>
              <a:t>下一步又</a:t>
            </a:r>
            <a:r>
              <a:rPr lang="zh-CN" altLang="en-US" sz="1200" dirty="0">
                <a:sym typeface="+mn-ea"/>
              </a:rPr>
              <a:t>应该尝试些</a:t>
            </a:r>
            <a:r>
              <a:rPr lang="zh-CN" altLang="en-US" sz="1200" dirty="0" smtClean="0">
                <a:sym typeface="+mn-ea"/>
              </a:rPr>
              <a:t>什么。</a:t>
            </a:r>
            <a:endParaRPr lang="zh-CN" altLang="en-US" sz="1200" dirty="0"/>
          </a:p>
          <a:p>
            <a:pPr marL="171450" indent="-171450">
              <a:buFont typeface="Wingdings" panose="05000000000000000000" pitchFamily="2" charset="2"/>
              <a:buChar char="q"/>
            </a:pPr>
            <a:r>
              <a:rPr lang="zh-CN" altLang="en-US" sz="1200" dirty="0" smtClean="0">
                <a:sym typeface="+mn-ea"/>
              </a:rPr>
              <a:t>和</a:t>
            </a:r>
            <a:r>
              <a:rPr lang="zh-CN" altLang="en-US" sz="1200" dirty="0">
                <a:sym typeface="+mn-ea"/>
              </a:rPr>
              <a:t>邻桌同学分享和比较彼此查找问题和解决问题的方法，直到你找到适合自己的调试策略。</a:t>
            </a:r>
            <a:endParaRPr lang="en-US" sz="1200" dirty="0" smtClean="0">
              <a:latin typeface="Futura Condensed"/>
              <a:cs typeface="Futura Condensed"/>
            </a:endParaRPr>
          </a:p>
          <a:p>
            <a:pPr marL="171450" indent="-171450">
              <a:buFont typeface="Wingdings" panose="05000000000000000000" pitchFamily="2" charset="2"/>
              <a:buChar char="q"/>
            </a:pPr>
            <a:endParaRPr lang="en-US" sz="1200" dirty="0" smtClean="0">
              <a:latin typeface="Futura Condensed"/>
              <a:cs typeface="Futura Condensed"/>
            </a:endParaRPr>
          </a:p>
        </p:txBody>
      </p:sp>
      <p:sp>
        <p:nvSpPr>
          <p:cNvPr id="38" name="TextBox 37"/>
          <p:cNvSpPr txBox="1"/>
          <p:nvPr/>
        </p:nvSpPr>
        <p:spPr>
          <a:xfrm>
            <a:off x="4076669" y="8517982"/>
            <a:ext cx="3314032" cy="1014730"/>
          </a:xfrm>
          <a:prstGeom prst="rect">
            <a:avLst/>
          </a:prstGeom>
          <a:noFill/>
          <a:ln w="6350" cmpd="sng">
            <a:noFill/>
            <a:prstDash val="dash"/>
          </a:ln>
        </p:spPr>
        <p:txBody>
          <a:bodyPr wrap="square" lIns="91440" rIns="91440" rtlCol="0">
            <a:spAutoFit/>
          </a:bodyPr>
          <a:lstStyle/>
          <a:p>
            <a:r>
              <a:rPr lang="en-US" altLang="zh-CN" sz="1200" dirty="0" smtClean="0">
                <a:sym typeface="+mn-ea"/>
              </a:rPr>
              <a:t>+  </a:t>
            </a:r>
            <a:r>
              <a:rPr lang="zh-CN" altLang="en-US" sz="1200" dirty="0" smtClean="0">
                <a:sym typeface="+mn-ea"/>
              </a:rPr>
              <a:t>和</a:t>
            </a:r>
            <a:r>
              <a:rPr lang="zh-CN" altLang="en-US" sz="1200" dirty="0">
                <a:sym typeface="+mn-ea"/>
              </a:rPr>
              <a:t>同伴一起讨论彼此测试和调试的过程，记录你们解决方法中的相同点和不同点。</a:t>
            </a:r>
            <a:endParaRPr lang="zh-CN" altLang="en-US" sz="1200" dirty="0"/>
          </a:p>
          <a:p>
            <a:r>
              <a:rPr lang="en-US" altLang="zh-CN" sz="1200" dirty="0" smtClean="0">
                <a:sym typeface="+mn-ea"/>
              </a:rPr>
              <a:t>+  </a:t>
            </a:r>
            <a:r>
              <a:rPr lang="zh-CN" altLang="en-US" sz="1200" dirty="0" smtClean="0">
                <a:sym typeface="+mn-ea"/>
              </a:rPr>
              <a:t>右键点击</a:t>
            </a:r>
            <a:r>
              <a:rPr lang="zh-CN" altLang="en-US" sz="1200" dirty="0">
                <a:sym typeface="+mn-ea"/>
              </a:rPr>
              <a:t>程序积木，添加程序注释，这样可以帮助其他人更好地</a:t>
            </a:r>
            <a:r>
              <a:rPr lang="zh-CN" altLang="en-US" sz="1200" dirty="0" smtClean="0">
                <a:sym typeface="+mn-ea"/>
              </a:rPr>
              <a:t>理解你</a:t>
            </a:r>
            <a:r>
              <a:rPr lang="zh-CN" altLang="en-US" sz="1200" dirty="0">
                <a:sym typeface="+mn-ea"/>
              </a:rPr>
              <a:t>的程序。</a:t>
            </a:r>
            <a:endParaRPr lang="zh-CN" altLang="en-US" sz="1200" dirty="0"/>
          </a:p>
          <a:p>
            <a:r>
              <a:rPr lang="en-US" altLang="zh-CN" sz="1200" dirty="0" smtClean="0">
                <a:sym typeface="+mn-ea"/>
              </a:rPr>
              <a:t>+  </a:t>
            </a:r>
            <a:r>
              <a:rPr lang="zh-CN" altLang="en-US" sz="1200" dirty="0" smtClean="0">
                <a:sym typeface="+mn-ea"/>
              </a:rPr>
              <a:t>帮助</a:t>
            </a:r>
            <a:r>
              <a:rPr lang="zh-CN" altLang="en-US" sz="1200" dirty="0">
                <a:sym typeface="+mn-ea"/>
              </a:rPr>
              <a:t>其他人调试项目！</a:t>
            </a:r>
            <a:endParaRPr lang="en-US" sz="1200" kern="1100" spc="-20" dirty="0">
              <a:latin typeface="Futura Condensed"/>
              <a:cs typeface="Futura Condensed"/>
            </a:endParaRPr>
          </a:p>
        </p:txBody>
      </p:sp>
      <p:grpSp>
        <p:nvGrpSpPr>
          <p:cNvPr id="18" name="Group 17"/>
          <p:cNvGrpSpPr/>
          <p:nvPr/>
        </p:nvGrpSpPr>
        <p:grpSpPr>
          <a:xfrm>
            <a:off x="3829978" y="763670"/>
            <a:ext cx="3402084" cy="6797608"/>
            <a:chOff x="4430800" y="865764"/>
            <a:chExt cx="3377972" cy="6396738"/>
          </a:xfrm>
        </p:grpSpPr>
        <p:sp>
          <p:nvSpPr>
            <p:cNvPr id="16" name="Rectangle 15"/>
            <p:cNvSpPr/>
            <p:nvPr/>
          </p:nvSpPr>
          <p:spPr>
            <a:xfrm>
              <a:off x="4430802" y="865764"/>
              <a:ext cx="3377970" cy="1083961"/>
            </a:xfrm>
            <a:prstGeom prst="rect">
              <a:avLst/>
            </a:prstGeom>
            <a:ln w="12700" cmpd="sng">
              <a:solidFill>
                <a:schemeClr val="tx1"/>
              </a:solidFill>
              <a:prstDash val="dash"/>
            </a:ln>
          </p:spPr>
          <p:txBody>
            <a:bodyPr wrap="square" lIns="91440" tIns="91440" bIns="91440">
              <a:spAutoFit/>
            </a:bodyPr>
            <a:lstStyle/>
            <a:p>
              <a:pPr marL="171450" indent="-171450">
                <a:buFont typeface="Wingdings" panose="05000000000000000000" pitchFamily="2" charset="2"/>
                <a:buChar char="q"/>
              </a:pPr>
              <a:r>
                <a:rPr lang="zh-CN" altLang="en-US" sz="1200" b="1" dirty="0"/>
                <a:t>Debug-It 1.1 </a:t>
              </a:r>
              <a:r>
                <a:rPr lang="zh-CN" altLang="en-US" sz="1200" dirty="0">
                  <a:hlinkClick r:id="rId1" action="ppaction://hlinkfile"/>
                </a:rPr>
                <a:t>https://create.codelab.club/projects/1053/</a:t>
              </a:r>
              <a:endParaRPr lang="en-US" sz="1200" dirty="0" smtClean="0">
                <a:latin typeface="Futura Condensed"/>
                <a:cs typeface="Futura Condensed"/>
              </a:endParaRPr>
            </a:p>
            <a:p>
              <a:endParaRPr lang="en-US" sz="600" dirty="0" smtClean="0">
                <a:latin typeface="Futura Condensed"/>
                <a:cs typeface="Futura Condensed"/>
              </a:endParaRPr>
            </a:p>
            <a:p>
              <a:r>
                <a:rPr lang="zh-CN" altLang="en-US" sz="1100" dirty="0"/>
                <a:t>在这个程序里，当点击绿旗时， </a:t>
              </a:r>
              <a:r>
                <a:rPr lang="en-US" altLang="zh-CN" sz="1100" dirty="0"/>
                <a:t>Gobo </a:t>
              </a:r>
              <a:r>
                <a:rPr lang="zh-CN" altLang="en-US" sz="1100" dirty="0"/>
                <a:t>和 </a:t>
              </a:r>
              <a:r>
                <a:rPr lang="en-US" altLang="zh-CN" sz="1100" dirty="0"/>
                <a:t>Scratch </a:t>
              </a:r>
              <a:r>
                <a:rPr lang="zh-CN" altLang="en-US" sz="1100" dirty="0"/>
                <a:t>猫应该要一起</a:t>
              </a:r>
              <a:r>
                <a:rPr lang="zh-CN" altLang="en-US" sz="1100" dirty="0" smtClean="0"/>
                <a:t>开始</a:t>
              </a:r>
              <a:r>
                <a:rPr lang="zh-CN" altLang="en-US" sz="1100" dirty="0"/>
                <a:t>跳舞。但只有 </a:t>
              </a:r>
              <a:r>
                <a:rPr lang="en-US" altLang="zh-CN" sz="1100" dirty="0"/>
                <a:t>Scratch </a:t>
              </a:r>
              <a:r>
                <a:rPr lang="zh-CN" altLang="en-US" sz="1100" dirty="0"/>
                <a:t>猫在跳！该如何解决这个问题呢？</a:t>
              </a:r>
              <a:endParaRPr lang="en-US" sz="1100" dirty="0">
                <a:latin typeface="Futura Condensed"/>
                <a:cs typeface="Futura Condensed"/>
              </a:endParaRPr>
            </a:p>
          </p:txBody>
        </p:sp>
        <p:sp>
          <p:nvSpPr>
            <p:cNvPr id="48" name="Rectangle 47"/>
            <p:cNvSpPr/>
            <p:nvPr/>
          </p:nvSpPr>
          <p:spPr>
            <a:xfrm>
              <a:off x="4430802" y="2092526"/>
              <a:ext cx="3377970" cy="1402456"/>
            </a:xfrm>
            <a:prstGeom prst="rect">
              <a:avLst/>
            </a:prstGeom>
            <a:ln w="12700" cmpd="sng">
              <a:solidFill>
                <a:schemeClr val="tx1"/>
              </a:solidFill>
              <a:prstDash val="dash"/>
            </a:ln>
          </p:spPr>
          <p:txBody>
            <a:bodyPr wrap="square" lIns="91440" tIns="91440" bIns="91440">
              <a:spAutoFit/>
            </a:bodyPr>
            <a:lstStyle/>
            <a:p>
              <a:pPr marL="171450" indent="-171450">
                <a:buFont typeface="Wingdings" panose="05000000000000000000" pitchFamily="2" charset="2"/>
                <a:buChar char="q"/>
              </a:pPr>
              <a:r>
                <a:rPr lang="zh-CN" altLang="en-US" sz="1200" b="1" dirty="0">
                  <a:sym typeface="+mn-ea"/>
                </a:rPr>
                <a:t>Debug-It 1.</a:t>
              </a:r>
              <a:r>
                <a:rPr lang="en-US" altLang="zh-CN" sz="1200" b="1" dirty="0">
                  <a:sym typeface="+mn-ea"/>
                </a:rPr>
                <a:t>2</a:t>
              </a:r>
              <a:r>
                <a:rPr lang="en-US" sz="1200" b="1" dirty="0" smtClean="0">
                  <a:latin typeface="Futura Condensed"/>
                  <a:cs typeface="Futura Condensed"/>
                  <a:sym typeface="+mn-ea"/>
                </a:rPr>
                <a:t> </a:t>
              </a:r>
              <a:r>
                <a:rPr lang="zh-CN" altLang="en-US" sz="1200" dirty="0">
                  <a:sym typeface="+mn-ea"/>
                  <a:hlinkClick r:id="rId2" action="ppaction://hlinkfile"/>
                </a:rPr>
                <a:t>https://create.codelab.club/projects/1054/</a:t>
              </a:r>
              <a:endParaRPr lang="en-US" sz="1100" dirty="0">
                <a:latin typeface="Futura Condensed"/>
                <a:cs typeface="Futura Condensed"/>
              </a:endParaRPr>
            </a:p>
            <a:p>
              <a:pPr marL="171450" indent="-171450">
                <a:buFont typeface="Wingdings" panose="05000000000000000000" pitchFamily="2" charset="2"/>
                <a:buChar char="q"/>
              </a:pPr>
              <a:endParaRPr lang="en-US" sz="600" dirty="0" smtClean="0">
                <a:latin typeface="Futura Condensed"/>
                <a:cs typeface="Futura Condensed"/>
              </a:endParaRPr>
            </a:p>
            <a:p>
              <a:r>
                <a:rPr lang="zh-CN" altLang="en-US" sz="1100" dirty="0"/>
                <a:t>在这个程序里，当点击绿旗时， </a:t>
              </a:r>
              <a:r>
                <a:rPr lang="en-US" altLang="zh-CN" sz="1100" dirty="0"/>
                <a:t>Scratch </a:t>
              </a:r>
              <a:r>
                <a:rPr lang="zh-CN" altLang="en-US" sz="1100" dirty="0"/>
                <a:t>猫应该出现在舞台左侧</a:t>
              </a:r>
              <a:r>
                <a:rPr lang="zh-CN" altLang="en-US" sz="1100" dirty="0" smtClean="0"/>
                <a:t>，它会</a:t>
              </a:r>
              <a:r>
                <a:rPr lang="zh-CN" altLang="en-US" sz="1100" dirty="0"/>
                <a:t>说些关于舞台左侧的话，然后会滑到舞台右侧，说些关于舞台右侧的话。</a:t>
              </a:r>
              <a:r>
                <a:rPr lang="zh-CN" altLang="en-US" sz="1100" dirty="0" smtClean="0"/>
                <a:t>第一次点击</a:t>
              </a:r>
              <a:r>
                <a:rPr lang="zh-CN" altLang="en-US" sz="1100" dirty="0"/>
                <a:t>绿旗，程序运行没问题，但后面就没法重复了。该如何解决这个问题呢？</a:t>
              </a:r>
              <a:endParaRPr lang="en-US" sz="1100" dirty="0">
                <a:latin typeface="Futura Condensed"/>
                <a:cs typeface="Futura Condensed"/>
              </a:endParaRPr>
            </a:p>
          </p:txBody>
        </p:sp>
        <p:sp>
          <p:nvSpPr>
            <p:cNvPr id="50" name="Rectangle 49"/>
            <p:cNvSpPr/>
            <p:nvPr/>
          </p:nvSpPr>
          <p:spPr>
            <a:xfrm>
              <a:off x="4430800" y="3623396"/>
              <a:ext cx="3377972" cy="1083961"/>
            </a:xfrm>
            <a:prstGeom prst="rect">
              <a:avLst/>
            </a:prstGeom>
            <a:ln w="12700" cmpd="sng">
              <a:solidFill>
                <a:schemeClr val="tx1"/>
              </a:solidFill>
              <a:prstDash val="dash"/>
            </a:ln>
          </p:spPr>
          <p:txBody>
            <a:bodyPr wrap="square" lIns="91440" tIns="91440" bIns="91440">
              <a:spAutoFit/>
            </a:bodyPr>
            <a:lstStyle/>
            <a:p>
              <a:pPr marL="171450" indent="-171450">
                <a:buFont typeface="Wingdings" panose="05000000000000000000" pitchFamily="2" charset="2"/>
                <a:buChar char="q"/>
              </a:pPr>
              <a:r>
                <a:rPr lang="zh-CN" altLang="en-US" sz="1200" b="1" dirty="0">
                  <a:sym typeface="+mn-ea"/>
                </a:rPr>
                <a:t>Debug-It 1.</a:t>
              </a:r>
              <a:r>
                <a:rPr lang="en-US" altLang="zh-CN" sz="1200" b="1" dirty="0">
                  <a:sym typeface="+mn-ea"/>
                </a:rPr>
                <a:t>3</a:t>
              </a:r>
              <a:r>
                <a:rPr lang="en-US" sz="1200" b="1" dirty="0" smtClean="0">
                  <a:latin typeface="Futura Condensed"/>
                  <a:cs typeface="Futura Condensed"/>
                  <a:sym typeface="+mn-ea"/>
                </a:rPr>
                <a:t> </a:t>
              </a:r>
              <a:r>
                <a:rPr lang="zh-CN" altLang="en-US" sz="1200" dirty="0">
                  <a:sym typeface="+mn-ea"/>
                  <a:hlinkClick r:id="rId3" action="ppaction://hlinkfile"/>
                </a:rPr>
                <a:t>https://create.codelab.club/projects/1062/</a:t>
              </a:r>
              <a:endParaRPr lang="zh-CN" altLang="en-US" sz="1200" dirty="0"/>
            </a:p>
            <a:p>
              <a:endParaRPr lang="en-US" sz="600" dirty="0" smtClean="0">
                <a:latin typeface="Futura Condensed"/>
                <a:cs typeface="Futura Condensed"/>
              </a:endParaRPr>
            </a:p>
            <a:p>
              <a:r>
                <a:rPr lang="zh-CN" altLang="en-US" sz="1100" dirty="0"/>
                <a:t>每次按“空格”键时， </a:t>
              </a:r>
              <a:r>
                <a:rPr lang="en-US" altLang="zh-CN" sz="1100" dirty="0"/>
                <a:t>Scratch </a:t>
              </a:r>
              <a:r>
                <a:rPr lang="zh-CN" altLang="en-US" sz="1100" dirty="0"/>
                <a:t>猫都应该翻个跟头。但是点击以后，猫</a:t>
              </a:r>
              <a:r>
                <a:rPr lang="zh-CN" altLang="en-US" sz="1100" dirty="0" smtClean="0"/>
                <a:t>却没有</a:t>
              </a:r>
              <a:r>
                <a:rPr lang="zh-CN" altLang="en-US" sz="1100" dirty="0"/>
                <a:t>反应。该如何解决这个问题呢？</a:t>
              </a:r>
              <a:endParaRPr lang="en-US" sz="1100" dirty="0">
                <a:latin typeface="Futura Condensed"/>
                <a:cs typeface="Futura Condensed"/>
              </a:endParaRPr>
            </a:p>
          </p:txBody>
        </p:sp>
        <p:sp>
          <p:nvSpPr>
            <p:cNvPr id="51" name="Rectangle 50"/>
            <p:cNvSpPr/>
            <p:nvPr/>
          </p:nvSpPr>
          <p:spPr>
            <a:xfrm>
              <a:off x="4430800" y="4821195"/>
              <a:ext cx="3377972" cy="1083961"/>
            </a:xfrm>
            <a:prstGeom prst="rect">
              <a:avLst/>
            </a:prstGeom>
            <a:ln w="12700" cmpd="sng">
              <a:solidFill>
                <a:schemeClr val="tx1"/>
              </a:solidFill>
              <a:prstDash val="dash"/>
            </a:ln>
          </p:spPr>
          <p:txBody>
            <a:bodyPr wrap="square" lIns="91440" tIns="91440" bIns="91440">
              <a:spAutoFit/>
            </a:bodyPr>
            <a:lstStyle/>
            <a:p>
              <a:pPr marL="171450" indent="-171450" algn="l">
                <a:buFont typeface="Wingdings" panose="05000000000000000000" pitchFamily="2" charset="2"/>
                <a:buChar char="q"/>
              </a:pPr>
              <a:r>
                <a:rPr lang="zh-CN" altLang="en-US" sz="1200" b="1" dirty="0">
                  <a:sym typeface="+mn-ea"/>
                </a:rPr>
                <a:t>Debug-It 1.</a:t>
              </a:r>
              <a:r>
                <a:rPr lang="en-US" altLang="zh-CN" sz="1200" b="1" dirty="0">
                  <a:sym typeface="+mn-ea"/>
                </a:rPr>
                <a:t>4 </a:t>
              </a:r>
              <a:r>
                <a:rPr lang="zh-CN" altLang="en-US" sz="1200" dirty="0">
                  <a:sym typeface="+mn-ea"/>
                  <a:hlinkClick r:id="rId4" action="ppaction://hlinkfile"/>
                </a:rPr>
                <a:t>https://create.codelab.club/projects/1063/</a:t>
              </a:r>
              <a:endParaRPr lang="zh-CN" altLang="en-US" sz="1200" dirty="0"/>
            </a:p>
            <a:p>
              <a:endParaRPr lang="en-US" sz="600" dirty="0" smtClean="0">
                <a:latin typeface="Futura Condensed"/>
                <a:cs typeface="Futura Condensed"/>
              </a:endParaRPr>
            </a:p>
            <a:p>
              <a:r>
                <a:rPr lang="zh-CN" altLang="en-US" sz="1100" dirty="0"/>
                <a:t>在这个程序里，每次点击 </a:t>
              </a:r>
              <a:r>
                <a:rPr lang="en-US" altLang="zh-CN" sz="1100" dirty="0"/>
                <a:t>Scratch </a:t>
              </a:r>
              <a:r>
                <a:rPr lang="zh-CN" altLang="en-US" sz="1100" dirty="0"/>
                <a:t>猫时，它都该在舞台上来回踱步。但它碰到边缘时却翻了个跟头，头朝下走路！该如何解决这个问题呢？</a:t>
              </a:r>
              <a:endParaRPr lang="en-US" sz="1100" dirty="0">
                <a:latin typeface="Futura Condensed"/>
                <a:cs typeface="Futura Condensed"/>
              </a:endParaRPr>
            </a:p>
          </p:txBody>
        </p:sp>
        <p:sp>
          <p:nvSpPr>
            <p:cNvPr id="52" name="Rectangle 51"/>
            <p:cNvSpPr/>
            <p:nvPr/>
          </p:nvSpPr>
          <p:spPr>
            <a:xfrm>
              <a:off x="4430800" y="6018995"/>
              <a:ext cx="3377972" cy="1243507"/>
            </a:xfrm>
            <a:prstGeom prst="rect">
              <a:avLst/>
            </a:prstGeom>
            <a:ln w="12700" cmpd="sng">
              <a:solidFill>
                <a:schemeClr val="tx1"/>
              </a:solidFill>
              <a:prstDash val="dash"/>
            </a:ln>
          </p:spPr>
          <p:txBody>
            <a:bodyPr wrap="square" lIns="91440" tIns="91440" bIns="91440">
              <a:spAutoFit/>
            </a:bodyPr>
            <a:lstStyle/>
            <a:p>
              <a:pPr marL="171450" indent="-171450">
                <a:buFont typeface="Wingdings" panose="05000000000000000000" pitchFamily="2" charset="2"/>
                <a:buChar char="q"/>
              </a:pPr>
              <a:r>
                <a:rPr lang="zh-CN" altLang="en-US" sz="1200" b="1" dirty="0">
                  <a:sym typeface="+mn-ea"/>
                </a:rPr>
                <a:t>Debug-It 1.</a:t>
              </a:r>
              <a:r>
                <a:rPr lang="en-US" altLang="zh-CN" sz="1200" b="1" dirty="0">
                  <a:sym typeface="+mn-ea"/>
                </a:rPr>
                <a:t>5</a:t>
              </a:r>
              <a:r>
                <a:rPr lang="en-US" sz="1200" b="1" dirty="0" smtClean="0">
                  <a:latin typeface="Futura Condensed"/>
                  <a:cs typeface="Futura Condensed"/>
                  <a:sym typeface="+mn-ea"/>
                </a:rPr>
                <a:t> </a:t>
              </a:r>
              <a:r>
                <a:rPr lang="zh-CN" altLang="en-US" sz="1200" dirty="0">
                  <a:sym typeface="+mn-ea"/>
                  <a:hlinkClick r:id="rId5" action="ppaction://hlinkfile"/>
                </a:rPr>
                <a:t>https://create.codelab.club/projects/1064/</a:t>
              </a:r>
              <a:endParaRPr lang="zh-CN" altLang="en-US" sz="1200" dirty="0">
                <a:hlinkClick r:id="rId6" action="ppaction://hlinkfile"/>
              </a:endParaRPr>
            </a:p>
            <a:p>
              <a:endParaRPr lang="en-US" sz="600" dirty="0" smtClean="0">
                <a:latin typeface="Futura Condensed"/>
                <a:cs typeface="Futura Condensed"/>
              </a:endParaRPr>
            </a:p>
            <a:p>
              <a:r>
                <a:rPr sz="1100" dirty="0"/>
                <a:t>在这个程序里，当点击绿旗时， Scratch 猫应该“喵喵喵”地叫。在它叫的同时，旁边应该出现一个对话框。但是对话框比声音要早，而且猫只叫了一声“喵”。该如何解决这个问题呢？</a:t>
              </a:r>
              <a:endParaRPr sz="1100" dirty="0"/>
            </a:p>
          </p:txBody>
        </p:sp>
      </p:grpSp>
      <p:cxnSp>
        <p:nvCxnSpPr>
          <p:cNvPr id="70" name="Straight Connector 69"/>
          <p:cNvCxnSpPr/>
          <p:nvPr/>
        </p:nvCxnSpPr>
        <p:spPr>
          <a:xfrm>
            <a:off x="396255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427031" y="3857808"/>
            <a:ext cx="2970866" cy="1943039"/>
            <a:chOff x="427031" y="3857808"/>
            <a:chExt cx="2970866" cy="1943039"/>
          </a:xfrm>
        </p:grpSpPr>
        <p:sp>
          <p:nvSpPr>
            <p:cNvPr id="14" name="TextBox 13"/>
            <p:cNvSpPr txBox="1"/>
            <p:nvPr/>
          </p:nvSpPr>
          <p:spPr>
            <a:xfrm>
              <a:off x="427031" y="4232397"/>
              <a:ext cx="2885167" cy="156845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进入第 </a:t>
              </a:r>
              <a:r>
                <a:rPr lang="en-US" altLang="zh-CN" sz="1200" dirty="0"/>
                <a:t>1 </a:t>
              </a:r>
              <a:r>
                <a:rPr lang="zh-CN" altLang="en-US" sz="1200" dirty="0"/>
                <a:t>单元“抓虫子”</a:t>
              </a:r>
              <a:r>
                <a:rPr lang="zh-CN" altLang="en-US" sz="1200" dirty="0" smtClean="0"/>
                <a:t>工作室：</a:t>
              </a:r>
              <a:r>
                <a:rPr lang="zh-CN" altLang="en-US" sz="1200" dirty="0" smtClean="0">
                  <a:hlinkClick r:id="rId7" action="ppaction://hlinkfile"/>
                </a:rPr>
                <a:t>https://create.codelab.club/studios/70/</a:t>
              </a:r>
              <a:endParaRPr lang="en-US" sz="1200" dirty="0">
                <a:latin typeface="Futura Condensed"/>
                <a:cs typeface="Futura Condensed"/>
              </a:endParaRPr>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对 </a:t>
              </a:r>
              <a:r>
                <a:rPr lang="en-US" altLang="zh-CN" sz="1200" dirty="0" smtClean="0"/>
                <a:t>5 </a:t>
              </a:r>
              <a:r>
                <a:rPr lang="zh-CN" altLang="en-US" sz="1200" dirty="0"/>
                <a:t>个有问题的程序进行测试和</a:t>
              </a:r>
              <a:r>
                <a:rPr lang="zh-CN" altLang="en-US" sz="1200" dirty="0" smtClean="0"/>
                <a:t>调试。</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a:t>写下你的解决方案，或用你的解决方案对问题程序进行改编</a:t>
              </a:r>
              <a:r>
                <a:rPr lang="zh-CN" altLang="en-US" sz="1200" dirty="0" smtClean="0"/>
                <a:t>。</a:t>
              </a:r>
              <a:endParaRPr lang="en-US" sz="1200" dirty="0" smtClean="0">
                <a:latin typeface="Futura Condensed"/>
                <a:cs typeface="Futura Condensed"/>
              </a:endParaRPr>
            </a:p>
          </p:txBody>
        </p:sp>
        <p:sp>
          <p:nvSpPr>
            <p:cNvPr id="43" name="TextBox 42"/>
            <p:cNvSpPr txBox="1"/>
            <p:nvPr/>
          </p:nvSpPr>
          <p:spPr>
            <a:xfrm>
              <a:off x="444691" y="3857808"/>
              <a:ext cx="2953206" cy="338554"/>
            </a:xfrm>
            <a:prstGeom prst="rect">
              <a:avLst/>
            </a:prstGeom>
            <a:noFill/>
          </p:spPr>
          <p:txBody>
            <a:bodyPr wrap="square" rtlCol="0">
              <a:spAutoFit/>
            </a:bodyPr>
            <a:lstStyle/>
            <a:p>
              <a:r>
                <a:rPr lang="zh-CN" altLang="en-US" sz="1600" dirty="0"/>
                <a:t>从这里开始</a:t>
              </a:r>
              <a:endParaRPr lang="en-US" sz="1600" dirty="0">
                <a:latin typeface="Futura Condensed"/>
                <a:cs typeface="Futura Condensed"/>
              </a:endParaRPr>
            </a:p>
          </p:txBody>
        </p:sp>
      </p:grpSp>
      <p:cxnSp>
        <p:nvCxnSpPr>
          <p:cNvPr id="36" name="Straight Connector 35"/>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15665" y="595839"/>
            <a:ext cx="2815942" cy="706755"/>
          </a:xfrm>
          <a:prstGeom prst="rect">
            <a:avLst/>
          </a:prstGeom>
          <a:noFill/>
        </p:spPr>
        <p:txBody>
          <a:bodyPr wrap="square" rtlCol="0">
            <a:spAutoFit/>
          </a:bodyPr>
          <a:lstStyle/>
          <a:p>
            <a:r>
              <a:rPr lang="zh-CN" altLang="en-US" sz="4000" dirty="0" smtClean="0">
                <a:latin typeface="Futura Condensed"/>
                <a:cs typeface="Futura Condensed"/>
              </a:rPr>
              <a:t>抓虫子</a:t>
            </a:r>
            <a:endParaRPr lang="en-US" sz="4000" dirty="0" smtClean="0">
              <a:latin typeface="Futura Condensed"/>
              <a:cs typeface="Futura Condensed"/>
            </a:endParaRPr>
          </a:p>
        </p:txBody>
      </p:sp>
      <p:grpSp>
        <p:nvGrpSpPr>
          <p:cNvPr id="9" name="Group 8"/>
          <p:cNvGrpSpPr/>
          <p:nvPr/>
        </p:nvGrpSpPr>
        <p:grpSpPr>
          <a:xfrm>
            <a:off x="0" y="6351394"/>
            <a:ext cx="7772400" cy="2153959"/>
            <a:chOff x="3312198" y="6351394"/>
            <a:chExt cx="7772400" cy="2153959"/>
          </a:xfrm>
        </p:grpSpPr>
        <p:sp>
          <p:nvSpPr>
            <p:cNvPr id="32" name="Rectangle 31"/>
            <p:cNvSpPr/>
            <p:nvPr/>
          </p:nvSpPr>
          <p:spPr>
            <a:xfrm>
              <a:off x="3312198" y="7858302"/>
              <a:ext cx="7772400"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7274753" y="7871867"/>
              <a:ext cx="3809845" cy="507460"/>
              <a:chOff x="7274753" y="7871867"/>
              <a:chExt cx="3809845" cy="507460"/>
            </a:xfrm>
          </p:grpSpPr>
          <p:sp>
            <p:nvSpPr>
              <p:cNvPr id="42" name="Diamond 41"/>
              <p:cNvSpPr/>
              <p:nvPr/>
            </p:nvSpPr>
            <p:spPr>
              <a:xfrm>
                <a:off x="9012887" y="8053244"/>
                <a:ext cx="333576" cy="326083"/>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7274753" y="7871867"/>
                <a:ext cx="3809845" cy="369332"/>
              </a:xfrm>
              <a:prstGeom prst="rect">
                <a:avLst/>
              </a:prstGeom>
              <a:noFill/>
            </p:spPr>
            <p:txBody>
              <a:bodyPr wrap="square" rtlCol="0">
                <a:spAutoFit/>
              </a:bodyPr>
              <a:lstStyle/>
              <a:p>
                <a:pPr algn="ctr"/>
                <a:r>
                  <a:rPr lang="zh-CN" altLang="en-US" dirty="0">
                    <a:solidFill>
                      <a:schemeClr val="bg1"/>
                    </a:solidFill>
                  </a:rPr>
                  <a:t>完成了？</a:t>
                </a:r>
                <a:endParaRPr lang="en-US" dirty="0">
                  <a:solidFill>
                    <a:schemeClr val="bg1"/>
                  </a:solidFill>
                  <a:latin typeface="Futura Condensed"/>
                  <a:cs typeface="Futura Condensed"/>
                </a:endParaRPr>
              </a:p>
            </p:txBody>
          </p:sp>
        </p:grpSp>
        <p:sp>
          <p:nvSpPr>
            <p:cNvPr id="46" name="Oval Callout 45"/>
            <p:cNvSpPr/>
            <p:nvPr/>
          </p:nvSpPr>
          <p:spPr>
            <a:xfrm rot="15462013" flipV="1">
              <a:off x="3725216" y="6228851"/>
              <a:ext cx="2153959" cy="2399046"/>
            </a:xfrm>
            <a:prstGeom prst="wedgeEllipseCallout">
              <a:avLst>
                <a:gd name="adj1" fmla="val -36970"/>
                <a:gd name="adj2" fmla="val 48187"/>
              </a:avLst>
            </a:prstGeom>
            <a:solidFill>
              <a:schemeClr val="accent5">
                <a:lumMod val="40000"/>
                <a:lumOff val="60000"/>
              </a:schemeClr>
            </a:solidFill>
            <a:ln w="76200" cap="rnd" cmpd="sng">
              <a:solidFill>
                <a:schemeClr val="bg1"/>
              </a:solidFill>
              <a:prstDash val="solid"/>
              <a:bevel/>
            </a:ln>
            <a:effectLst/>
          </p:spPr>
          <p:style>
            <a:lnRef idx="1">
              <a:schemeClr val="accent1"/>
            </a:lnRef>
            <a:fillRef idx="3">
              <a:schemeClr val="accent1"/>
            </a:fillRef>
            <a:effectRef idx="2">
              <a:schemeClr val="accent1"/>
            </a:effectRef>
            <a:fontRef idx="minor">
              <a:schemeClr val="lt1"/>
            </a:fontRef>
          </p:style>
          <p:txBody>
            <a:bodyPr vert="vert270" rtlCol="0" anchor="ctr">
              <a:normAutofit fontScale="62500" lnSpcReduction="20000"/>
            </a:bodyPr>
            <a:lstStyle/>
            <a:p>
              <a:pPr algn="ctr"/>
              <a:r>
                <a:rPr lang="zh-CN" altLang="en-US" sz="3200" dirty="0">
                  <a:solidFill>
                    <a:srgbClr val="0070C0"/>
                  </a:solidFill>
                </a:rPr>
                <a:t>感觉进入死胡同了么？没关系！试试以下这些方法。。。</a:t>
              </a:r>
              <a:endParaRPr lang="en-US" altLang="zh-CN" sz="1600" kern="1300" baseline="-25000" dirty="0">
                <a:solidFill>
                  <a:srgbClr val="0070C0"/>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sp>
        <p:nvSpPr>
          <p:cNvPr id="49" name="TextBox 48"/>
          <p:cNvSpPr txBox="1"/>
          <p:nvPr/>
        </p:nvSpPr>
        <p:spPr>
          <a:xfrm>
            <a:off x="415665" y="595839"/>
            <a:ext cx="2815942" cy="1322070"/>
          </a:xfrm>
          <a:prstGeom prst="rect">
            <a:avLst/>
          </a:prstGeom>
          <a:noFill/>
        </p:spPr>
        <p:txBody>
          <a:bodyPr wrap="square" rtlCol="0">
            <a:spAutoFit/>
          </a:bodyPr>
          <a:lstStyle/>
          <a:p>
            <a:r>
              <a:rPr lang="zh-CN" altLang="en-US" sz="4000" dirty="0" smtClean="0"/>
              <a:t>抓虫子</a:t>
            </a:r>
            <a:endParaRPr lang="en-US" altLang="zh-CN" sz="4000" dirty="0" smtClean="0"/>
          </a:p>
          <a:p>
            <a:r>
              <a:rPr lang="zh-CN" altLang="en-US" sz="4000" dirty="0" smtClean="0"/>
              <a:t>反思</a:t>
            </a:r>
            <a:endParaRPr lang="en-US" sz="4000" dirty="0" smtClean="0">
              <a:latin typeface="Futura Condensed"/>
              <a:cs typeface="Futura Condensed"/>
            </a:endParaRPr>
          </a:p>
        </p:txBody>
      </p:sp>
      <p:grpSp>
        <p:nvGrpSpPr>
          <p:cNvPr id="50" name="Group 49"/>
          <p:cNvGrpSpPr/>
          <p:nvPr/>
        </p:nvGrpSpPr>
        <p:grpSpPr>
          <a:xfrm>
            <a:off x="457995" y="2725094"/>
            <a:ext cx="6872422" cy="6974779"/>
            <a:chOff x="443298" y="2725094"/>
            <a:chExt cx="6872422" cy="6974779"/>
          </a:xfrm>
        </p:grpSpPr>
        <p:grpSp>
          <p:nvGrpSpPr>
            <p:cNvPr id="51" name="Group 50"/>
            <p:cNvGrpSpPr/>
            <p:nvPr/>
          </p:nvGrpSpPr>
          <p:grpSpPr>
            <a:xfrm>
              <a:off x="444499" y="2725094"/>
              <a:ext cx="6871221" cy="1658949"/>
              <a:chOff x="444499" y="2725094"/>
              <a:chExt cx="6871221" cy="1658949"/>
            </a:xfrm>
          </p:grpSpPr>
          <p:sp>
            <p:nvSpPr>
              <p:cNvPr id="72" name="Rectangle 71"/>
              <p:cNvSpPr/>
              <p:nvPr/>
            </p:nvSpPr>
            <p:spPr>
              <a:xfrm>
                <a:off x="535219" y="3149603"/>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3" name="Group 72"/>
              <p:cNvGrpSpPr/>
              <p:nvPr/>
            </p:nvGrpSpPr>
            <p:grpSpPr>
              <a:xfrm>
                <a:off x="444499" y="2725094"/>
                <a:ext cx="6871221" cy="338554"/>
                <a:chOff x="444499" y="3063754"/>
                <a:chExt cx="6871221" cy="338554"/>
              </a:xfrm>
            </p:grpSpPr>
            <p:sp>
              <p:nvSpPr>
                <p:cNvPr id="74" name="TextBox 73"/>
                <p:cNvSpPr txBox="1"/>
                <p:nvPr/>
              </p:nvSpPr>
              <p:spPr>
                <a:xfrm>
                  <a:off x="444499" y="3063754"/>
                  <a:ext cx="6871221" cy="338554"/>
                </a:xfrm>
                <a:prstGeom prst="rect">
                  <a:avLst/>
                </a:prstGeom>
                <a:noFill/>
              </p:spPr>
              <p:txBody>
                <a:bodyPr wrap="square" rtlCol="0">
                  <a:spAutoFit/>
                </a:bodyPr>
                <a:lstStyle/>
                <a:p>
                  <a:pPr marL="171450" indent="-171450">
                    <a:buFont typeface="Lucida Grande" panose="020B0600040502020204"/>
                    <a:buChar char="+"/>
                  </a:pPr>
                  <a:r>
                    <a:rPr lang="zh-CN" altLang="en-US" sz="1600" dirty="0"/>
                    <a:t>问题出在</a:t>
                  </a:r>
                  <a:r>
                    <a:rPr lang="zh-CN" altLang="en-US" sz="1600" dirty="0" smtClean="0"/>
                    <a:t>哪里？</a:t>
                  </a:r>
                  <a:endParaRPr lang="en-US" sz="1600" dirty="0">
                    <a:latin typeface="Futura Condensed"/>
                    <a:cs typeface="Futura Condensed"/>
                  </a:endParaRPr>
                </a:p>
              </p:txBody>
            </p:sp>
            <p:cxnSp>
              <p:nvCxnSpPr>
                <p:cNvPr id="75" name="Straight Connector 7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6" name="Group 55"/>
            <p:cNvGrpSpPr/>
            <p:nvPr/>
          </p:nvGrpSpPr>
          <p:grpSpPr>
            <a:xfrm>
              <a:off x="444499" y="4496851"/>
              <a:ext cx="6871221" cy="1658950"/>
              <a:chOff x="444499" y="4530719"/>
              <a:chExt cx="6871221" cy="1658950"/>
            </a:xfrm>
          </p:grpSpPr>
          <p:sp>
            <p:nvSpPr>
              <p:cNvPr id="67" name="Rectangle 66"/>
              <p:cNvSpPr/>
              <p:nvPr/>
            </p:nvSpPr>
            <p:spPr>
              <a:xfrm>
                <a:off x="535219" y="4955229"/>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8" name="Group 67"/>
              <p:cNvGrpSpPr/>
              <p:nvPr/>
            </p:nvGrpSpPr>
            <p:grpSpPr>
              <a:xfrm>
                <a:off x="444499" y="4530719"/>
                <a:ext cx="6871221" cy="337185"/>
                <a:chOff x="444499" y="3063754"/>
                <a:chExt cx="6871221" cy="337185"/>
              </a:xfrm>
            </p:grpSpPr>
            <p:sp>
              <p:nvSpPr>
                <p:cNvPr id="69" name="TextBox 68"/>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a:t>你是如何找出问题的？</a:t>
                  </a:r>
                  <a:endParaRPr lang="en-US" sz="1600" dirty="0">
                    <a:latin typeface="Futura Condensed"/>
                    <a:cs typeface="Futura Condensed"/>
                  </a:endParaRPr>
                </a:p>
              </p:txBody>
            </p:sp>
            <p:cxnSp>
              <p:nvCxnSpPr>
                <p:cNvPr id="71" name="Straight Connector 70"/>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7" name="Group 56"/>
            <p:cNvGrpSpPr/>
            <p:nvPr/>
          </p:nvGrpSpPr>
          <p:grpSpPr>
            <a:xfrm>
              <a:off x="444499" y="6268517"/>
              <a:ext cx="6871221" cy="1658950"/>
              <a:chOff x="444499" y="6353187"/>
              <a:chExt cx="6871221" cy="1658950"/>
            </a:xfrm>
          </p:grpSpPr>
          <p:sp>
            <p:nvSpPr>
              <p:cNvPr id="63" name="Rectangle 62"/>
              <p:cNvSpPr/>
              <p:nvPr/>
            </p:nvSpPr>
            <p:spPr>
              <a:xfrm>
                <a:off x="535219" y="6777697"/>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4" name="Group 63"/>
              <p:cNvGrpSpPr/>
              <p:nvPr/>
            </p:nvGrpSpPr>
            <p:grpSpPr>
              <a:xfrm>
                <a:off x="444499" y="6353187"/>
                <a:ext cx="6871221" cy="338554"/>
                <a:chOff x="444499" y="3063754"/>
                <a:chExt cx="6871221" cy="338554"/>
              </a:xfrm>
            </p:grpSpPr>
            <p:sp>
              <p:nvSpPr>
                <p:cNvPr id="65" name="TextBox 64"/>
                <p:cNvSpPr txBox="1"/>
                <p:nvPr/>
              </p:nvSpPr>
              <p:spPr>
                <a:xfrm>
                  <a:off x="444499" y="3063754"/>
                  <a:ext cx="6871221" cy="338554"/>
                </a:xfrm>
                <a:prstGeom prst="rect">
                  <a:avLst/>
                </a:prstGeom>
                <a:noFill/>
              </p:spPr>
              <p:txBody>
                <a:bodyPr wrap="square" rtlCol="0">
                  <a:spAutoFit/>
                </a:bodyPr>
                <a:lstStyle/>
                <a:p>
                  <a:pPr marL="171450" indent="-171450">
                    <a:buFont typeface="Lucida Grande" panose="020B0600040502020204"/>
                    <a:buChar char="+"/>
                  </a:pPr>
                  <a:r>
                    <a:rPr lang="zh-CN" altLang="en-US" sz="1600" dirty="0"/>
                    <a:t>你是如何解决问题</a:t>
                  </a:r>
                  <a:r>
                    <a:rPr lang="zh-CN" altLang="en-US" sz="1600" dirty="0" smtClean="0"/>
                    <a:t>的？</a:t>
                  </a:r>
                  <a:endParaRPr lang="en-US" sz="1600" dirty="0">
                    <a:latin typeface="Futura Condensed"/>
                    <a:cs typeface="Futura Condensed"/>
                  </a:endParaRPr>
                </a:p>
              </p:txBody>
            </p:sp>
            <p:cxnSp>
              <p:nvCxnSpPr>
                <p:cNvPr id="66" name="Straight Connector 65"/>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8" name="Group 57"/>
            <p:cNvGrpSpPr/>
            <p:nvPr/>
          </p:nvGrpSpPr>
          <p:grpSpPr>
            <a:xfrm>
              <a:off x="443298" y="8040923"/>
              <a:ext cx="6871221" cy="1658950"/>
              <a:chOff x="443298" y="8176395"/>
              <a:chExt cx="6871221" cy="1658950"/>
            </a:xfrm>
          </p:grpSpPr>
          <p:sp>
            <p:nvSpPr>
              <p:cNvPr id="59" name="Rectangle 58"/>
              <p:cNvSpPr/>
              <p:nvPr/>
            </p:nvSpPr>
            <p:spPr>
              <a:xfrm>
                <a:off x="534018" y="8600905"/>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0" name="Group 59"/>
              <p:cNvGrpSpPr/>
              <p:nvPr/>
            </p:nvGrpSpPr>
            <p:grpSpPr>
              <a:xfrm>
                <a:off x="443298" y="8176395"/>
                <a:ext cx="6871221" cy="337185"/>
                <a:chOff x="444499" y="3063754"/>
                <a:chExt cx="6871221" cy="337185"/>
              </a:xfrm>
            </p:grpSpPr>
            <p:sp>
              <p:nvSpPr>
                <p:cNvPr id="61" name="TextBox 60"/>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a:t>其他人还有其它的解决</a:t>
                  </a:r>
                  <a:r>
                    <a:rPr lang="zh-CN" altLang="en-US" sz="1600" dirty="0" smtClean="0"/>
                    <a:t>方案吗？</a:t>
                  </a:r>
                  <a:endParaRPr lang="en-US" sz="1600" dirty="0">
                    <a:latin typeface="Futura Condensed"/>
                    <a:cs typeface="Futura Condensed"/>
                  </a:endParaRPr>
                </a:p>
              </p:txBody>
            </p:sp>
            <p:cxnSp>
              <p:nvCxnSpPr>
                <p:cNvPr id="62" name="Straight Connector 61"/>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76" name="Group 75"/>
          <p:cNvGrpSpPr/>
          <p:nvPr/>
        </p:nvGrpSpPr>
        <p:grpSpPr>
          <a:xfrm>
            <a:off x="3540777" y="635270"/>
            <a:ext cx="3108418" cy="584775"/>
            <a:chOff x="3540777" y="635270"/>
            <a:chExt cx="3171308" cy="584775"/>
          </a:xfrm>
        </p:grpSpPr>
        <p:sp>
          <p:nvSpPr>
            <p:cNvPr id="77" name="TextBox 76"/>
            <p:cNvSpPr txBox="1"/>
            <p:nvPr/>
          </p:nvSpPr>
          <p:spPr>
            <a:xfrm>
              <a:off x="3540777" y="635270"/>
              <a:ext cx="3171308" cy="584775"/>
            </a:xfrm>
            <a:prstGeom prst="rect">
              <a:avLst/>
            </a:prstGeom>
            <a:noFill/>
            <a:ln w="6350" cmpd="sng">
              <a:solidFill>
                <a:schemeClr val="tx1"/>
              </a:solidFill>
              <a:prstDash val="dash"/>
            </a:ln>
          </p:spPr>
          <p:txBody>
            <a:bodyPr wrap="square" tIns="91440" bIns="91440" rtlCol="0" anchor="ctr" anchorCtr="0">
              <a:spAutoFit/>
            </a:bodyPr>
            <a:lstStyle/>
            <a:p>
              <a:r>
                <a:rPr lang="zh-CN" altLang="en-US" sz="1400" dirty="0">
                  <a:latin typeface="Futura Condensed"/>
                  <a:cs typeface="Futura Condensed"/>
                </a:rPr>
                <a:t>姓名</a:t>
              </a:r>
              <a:r>
                <a:rPr lang="en-US" sz="1200" dirty="0">
                  <a:latin typeface="Futura Condensed"/>
                  <a:cs typeface="Futura Condensed"/>
                </a:rPr>
                <a:t>: </a:t>
              </a:r>
              <a:endParaRPr lang="en-US" sz="1200" dirty="0">
                <a:latin typeface="Futura Condensed"/>
                <a:cs typeface="Futura Condensed"/>
              </a:endParaRPr>
            </a:p>
            <a:p>
              <a:r>
                <a:rPr lang="en-US" sz="1200" dirty="0">
                  <a:latin typeface="Futura Condensed"/>
                  <a:cs typeface="Futura Condensed"/>
                </a:rPr>
                <a:t> </a:t>
              </a:r>
              <a:endParaRPr lang="en-US" sz="1200" dirty="0">
                <a:latin typeface="Futura Condensed"/>
                <a:cs typeface="Futura Condensed"/>
              </a:endParaRPr>
            </a:p>
          </p:txBody>
        </p:sp>
        <p:cxnSp>
          <p:nvCxnSpPr>
            <p:cNvPr id="78" name="Straight Connector 77"/>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55033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4007796" y="2832776"/>
            <a:ext cx="3307404" cy="1464837"/>
            <a:chOff x="3992282" y="2832776"/>
            <a:chExt cx="3307404" cy="1464837"/>
          </a:xfrm>
        </p:grpSpPr>
        <p:sp>
          <p:nvSpPr>
            <p:cNvPr id="18" name="TextBox 17"/>
            <p:cNvSpPr txBox="1"/>
            <p:nvPr/>
          </p:nvSpPr>
          <p:spPr>
            <a:xfrm>
              <a:off x="4089400" y="3282883"/>
              <a:ext cx="3117152" cy="101473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smtClean="0"/>
                <a:t>“关于我”课程材料</a:t>
              </a:r>
              <a:endParaRPr lang="en-US" altLang="zh-CN" sz="1200" dirty="0" smtClean="0"/>
            </a:p>
            <a:p>
              <a:pPr marL="171450" indent="-171450">
                <a:buFont typeface="Wingdings" panose="05000000000000000000" pitchFamily="2" charset="2"/>
                <a:buChar char="q"/>
              </a:pPr>
              <a:r>
                <a:rPr lang="zh-CN" altLang="en-US" sz="1200" dirty="0" smtClean="0"/>
                <a:t>“关于我”</a:t>
              </a:r>
              <a:r>
                <a:rPr lang="zh-CN" altLang="en-US" sz="1200" dirty="0"/>
                <a:t>工作室</a:t>
              </a:r>
              <a:br>
                <a:rPr lang="en-US" sz="1200" dirty="0" smtClean="0">
                  <a:latin typeface="Futura Condensed"/>
                  <a:cs typeface="Futura Condensed"/>
                </a:rPr>
              </a:br>
              <a:r>
                <a:rPr lang="zh-CN" altLang="en-US" sz="1200" dirty="0">
                  <a:hlinkClick r:id="rId1" action="ppaction://hlinkfile"/>
                </a:rPr>
                <a:t>https://create.codelab.club/studios/71/</a:t>
              </a:r>
              <a:endParaRPr lang="en-US" sz="1200" dirty="0" smtClean="0">
                <a:latin typeface="Futura Condensed"/>
                <a:cs typeface="Futura Condensed"/>
              </a:endParaRPr>
            </a:p>
            <a:p>
              <a:pPr marL="171450" indent="-171450">
                <a:buFont typeface="Wingdings" panose="05000000000000000000" pitchFamily="2" charset="2"/>
                <a:buChar char="q"/>
              </a:pPr>
              <a:r>
                <a:rPr lang="en-US" sz="1200" dirty="0" smtClean="0">
                  <a:latin typeface="Futura Condensed"/>
                  <a:cs typeface="Futura Condensed"/>
                  <a:sym typeface="+mn-ea"/>
                  <a:hlinkClick r:id="rId2" action="ppaction://hlinkfile"/>
                </a:rPr>
                <a:t>Scratch </a:t>
              </a:r>
              <a:r>
                <a:rPr lang="zh-CN" altLang="en-US" sz="1200" dirty="0" smtClean="0">
                  <a:latin typeface="Futura Condensed"/>
                  <a:cs typeface="Futura Condensed"/>
                  <a:sym typeface="+mn-ea"/>
                  <a:hlinkClick r:id="rId2" action="ppaction://hlinkfile"/>
                </a:rPr>
                <a:t>卡片</a:t>
              </a:r>
              <a:endParaRPr lang="en-US" sz="1200" dirty="0" smtClean="0">
                <a:latin typeface="Futura Condensed"/>
                <a:cs typeface="Futura Condensed"/>
              </a:endParaRPr>
            </a:p>
          </p:txBody>
        </p:sp>
        <p:sp>
          <p:nvSpPr>
            <p:cNvPr id="19" name="TextBox 18"/>
            <p:cNvSpPr txBox="1"/>
            <p:nvPr/>
          </p:nvSpPr>
          <p:spPr>
            <a:xfrm>
              <a:off x="3992282" y="2832776"/>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20" name="Straight Connector 1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4007796" y="4301485"/>
            <a:ext cx="3307404" cy="1694707"/>
            <a:chOff x="3992282" y="2832776"/>
            <a:chExt cx="3307404" cy="1694707"/>
          </a:xfrm>
        </p:grpSpPr>
        <p:sp>
          <p:nvSpPr>
            <p:cNvPr id="60" name="TextBox 59"/>
            <p:cNvSpPr txBox="1"/>
            <p:nvPr/>
          </p:nvSpPr>
          <p:spPr>
            <a:xfrm>
              <a:off x="4089400" y="3328603"/>
              <a:ext cx="3117152" cy="1198880"/>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a:sym typeface="+mn-ea"/>
                </a:rPr>
                <a:t>你感到最自豪的是什么？</a:t>
              </a:r>
              <a:r>
                <a:rPr lang="zh-CN" altLang="en-US" sz="1200" dirty="0" smtClean="0">
                  <a:sym typeface="+mn-ea"/>
                </a:rPr>
                <a:t>为什么？</a:t>
              </a:r>
              <a:endParaRPr lang="en-US" sz="1200" dirty="0">
                <a:latin typeface="Futura Condensed"/>
                <a:cs typeface="Futura Condensed"/>
              </a:endParaRPr>
            </a:p>
            <a:p>
              <a:r>
                <a:rPr lang="en-US" altLang="zh-CN" sz="1200" dirty="0" smtClean="0"/>
                <a:t>+  </a:t>
              </a:r>
              <a:r>
                <a:rPr lang="zh-CN" altLang="en-US" sz="1200" dirty="0">
                  <a:sym typeface="+mn-ea"/>
                </a:rPr>
                <a:t>你感觉困难的地方是什么</a:t>
              </a:r>
              <a:r>
                <a:rPr lang="zh-CN" altLang="en-US" sz="1200" dirty="0" smtClean="0">
                  <a:sym typeface="+mn-ea"/>
                </a:rPr>
                <a:t>？你是如何解决</a:t>
              </a:r>
              <a:br>
                <a:rPr lang="zh-CN" altLang="en-US" sz="1200" dirty="0" smtClean="0">
                  <a:sym typeface="+mn-ea"/>
                </a:rPr>
              </a:br>
              <a:r>
                <a:rPr lang="zh-CN" altLang="en-US" sz="1200" dirty="0" smtClean="0">
                  <a:sym typeface="+mn-ea"/>
                </a:rPr>
                <a:t>    的</a:t>
              </a:r>
              <a:r>
                <a:rPr lang="zh-CN" altLang="en-US" sz="1200" dirty="0">
                  <a:sym typeface="+mn-ea"/>
                </a:rPr>
                <a:t>？</a:t>
              </a:r>
              <a:endParaRPr lang="en-US" sz="1200" dirty="0">
                <a:latin typeface="Futura Condensed"/>
                <a:cs typeface="Futura Condensed"/>
              </a:endParaRPr>
            </a:p>
            <a:p>
              <a:r>
                <a:rPr lang="en-US" altLang="zh-CN" sz="1200" dirty="0" smtClean="0"/>
                <a:t>+  </a:t>
              </a:r>
              <a:r>
                <a:rPr lang="zh-CN" altLang="en-US" sz="1200" dirty="0" smtClean="0"/>
                <a:t>下一步</a:t>
              </a:r>
              <a:r>
                <a:rPr lang="zh-CN" altLang="en-US" sz="1200" dirty="0"/>
                <a:t>你想做些什么？</a:t>
              </a:r>
              <a:endParaRPr lang="zh-CN" altLang="en-US" sz="1200" dirty="0"/>
            </a:p>
            <a:p>
              <a:r>
                <a:rPr lang="en-US" altLang="zh-CN" sz="1200" dirty="0" smtClean="0"/>
                <a:t>+  </a:t>
              </a:r>
              <a:r>
                <a:rPr lang="zh-CN" altLang="en-US" sz="1200" dirty="0">
                  <a:sym typeface="+mn-ea"/>
                </a:rPr>
                <a:t>通过浏览他人的</a:t>
              </a:r>
              <a:r>
                <a:rPr lang="en-US" altLang="zh-CN" sz="1200" dirty="0">
                  <a:sym typeface="+mn-ea"/>
                </a:rPr>
                <a:t>“</a:t>
              </a:r>
              <a:r>
                <a:rPr lang="zh-CN" altLang="en-US" sz="1200" dirty="0">
                  <a:sym typeface="+mn-ea"/>
                </a:rPr>
                <a:t>关于我</a:t>
              </a:r>
              <a:r>
                <a:rPr lang="en-US" altLang="zh-CN" sz="1200" dirty="0">
                  <a:sym typeface="+mn-ea"/>
                </a:rPr>
                <a:t>”</a:t>
              </a:r>
              <a:r>
                <a:rPr lang="zh-CN" altLang="en-US" sz="1200" dirty="0">
                  <a:sym typeface="+mn-ea"/>
                </a:rPr>
                <a:t>项目你发现了什</a:t>
              </a:r>
              <a:br>
                <a:rPr lang="zh-CN" altLang="en-US" sz="1200" dirty="0">
                  <a:sym typeface="+mn-ea"/>
                </a:rPr>
              </a:br>
              <a:r>
                <a:rPr lang="zh-CN" altLang="en-US" sz="1200" dirty="0">
                  <a:sym typeface="+mn-ea"/>
                </a:rPr>
                <a:t>    么</a:t>
              </a:r>
              <a:r>
                <a:rPr lang="zh-CN" altLang="en-US" sz="1200" dirty="0" smtClean="0">
                  <a:sym typeface="+mn-ea"/>
                </a:rPr>
                <a:t>？</a:t>
              </a:r>
              <a:endParaRPr lang="en-US" sz="1200" dirty="0">
                <a:latin typeface="Futura Condensed"/>
                <a:cs typeface="Futura Condensed"/>
              </a:endParaRPr>
            </a:p>
          </p:txBody>
        </p:sp>
        <p:sp>
          <p:nvSpPr>
            <p:cNvPr id="61" name="TextBox 60"/>
            <p:cNvSpPr txBox="1"/>
            <p:nvPr/>
          </p:nvSpPr>
          <p:spPr>
            <a:xfrm>
              <a:off x="3992282" y="2832776"/>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62" name="Straight Connector 61"/>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4007796" y="6094723"/>
            <a:ext cx="3307404" cy="1325772"/>
            <a:chOff x="3992282" y="2832776"/>
            <a:chExt cx="3307404" cy="1325772"/>
          </a:xfrm>
        </p:grpSpPr>
        <p:sp>
          <p:nvSpPr>
            <p:cNvPr id="64" name="TextBox 63"/>
            <p:cNvSpPr txBox="1"/>
            <p:nvPr/>
          </p:nvSpPr>
          <p:spPr>
            <a:xfrm>
              <a:off x="4089400" y="3328603"/>
              <a:ext cx="3117152" cy="829945"/>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t>他们</a:t>
              </a:r>
              <a:r>
                <a:rPr lang="zh-CN" altLang="en-US" sz="1200" dirty="0"/>
                <a:t>的项目里是否有创意地使用了角色、</a:t>
              </a:r>
              <a:br>
                <a:rPr lang="zh-CN" altLang="en-US" sz="1200" dirty="0"/>
              </a:br>
              <a:r>
                <a:rPr lang="zh-CN" altLang="en-US" sz="1200" dirty="0"/>
                <a:t>    造型、外观、背景或声音？</a:t>
              </a:r>
              <a:endParaRPr lang="zh-CN" altLang="en-US" sz="1200" dirty="0"/>
            </a:p>
            <a:p>
              <a:r>
                <a:rPr lang="en-US" altLang="zh-CN" sz="1200" dirty="0" smtClean="0"/>
                <a:t>+  </a:t>
              </a:r>
              <a:r>
                <a:rPr lang="zh-CN" altLang="en-US" sz="1200" dirty="0" smtClean="0"/>
                <a:t>项目</a:t>
              </a:r>
              <a:r>
                <a:rPr lang="zh-CN" altLang="en-US" sz="1200" dirty="0"/>
                <a:t>有互动性么？使用者能和项目中不同</a:t>
              </a:r>
              <a:br>
                <a:rPr lang="zh-CN" altLang="en-US" sz="1200" dirty="0"/>
              </a:br>
              <a:r>
                <a:rPr lang="zh-CN" altLang="en-US" sz="1200" dirty="0"/>
                <a:t>    的元素进行互动么？</a:t>
              </a:r>
              <a:endParaRPr lang="en-US" sz="1200" dirty="0">
                <a:latin typeface="Futura Condensed"/>
                <a:cs typeface="Futura Condensed"/>
              </a:endParaRPr>
            </a:p>
          </p:txBody>
        </p:sp>
        <p:sp>
          <p:nvSpPr>
            <p:cNvPr id="65" name="TextBox 64"/>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66" name="Straight Connector 65"/>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1300032" y="595840"/>
            <a:ext cx="5914441" cy="1556961"/>
            <a:chOff x="457200" y="595840"/>
            <a:chExt cx="5914441" cy="1556961"/>
          </a:xfrm>
        </p:grpSpPr>
        <p:sp>
          <p:nvSpPr>
            <p:cNvPr id="9" name="TextBox 8"/>
            <p:cNvSpPr txBox="1"/>
            <p:nvPr/>
          </p:nvSpPr>
          <p:spPr>
            <a:xfrm>
              <a:off x="457200" y="595840"/>
              <a:ext cx="2815942" cy="923330"/>
            </a:xfrm>
            <a:prstGeom prst="rect">
              <a:avLst/>
            </a:prstGeom>
            <a:noFill/>
          </p:spPr>
          <p:txBody>
            <a:bodyPr wrap="square" rtlCol="0">
              <a:spAutoFit/>
            </a:bodyPr>
            <a:lstStyle/>
            <a:p>
              <a:r>
                <a:rPr lang="zh-CN" altLang="en-US" sz="5400" dirty="0">
                  <a:latin typeface="Futura Condensed"/>
                  <a:cs typeface="Futura Condensed"/>
                </a:rPr>
                <a:t>关于我</a:t>
              </a:r>
              <a:endParaRPr lang="en-US" sz="5300" dirty="0" smtClean="0">
                <a:latin typeface="Futura Condensed"/>
                <a:cs typeface="Futura Condensed"/>
              </a:endParaRPr>
            </a:p>
          </p:txBody>
        </p:sp>
        <p:sp>
          <p:nvSpPr>
            <p:cNvPr id="10" name="TextBox 9"/>
            <p:cNvSpPr txBox="1"/>
            <p:nvPr/>
          </p:nvSpPr>
          <p:spPr>
            <a:xfrm>
              <a:off x="3371794" y="795405"/>
              <a:ext cx="2999847" cy="1076325"/>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endParaRPr lang="zh-CN" altLang="en-US" sz="1400" dirty="0"/>
            </a:p>
            <a:p>
              <a:r>
                <a:rPr lang="en-US" altLang="zh-CN" sz="1200" dirty="0" smtClean="0"/>
                <a:t>+  </a:t>
              </a:r>
              <a:r>
                <a:rPr lang="zh-CN" altLang="en-US" sz="1200" dirty="0" smtClean="0"/>
                <a:t>熟悉</a:t>
              </a:r>
              <a:r>
                <a:rPr lang="zh-CN" altLang="en-US" sz="1200" dirty="0"/>
                <a:t>更多 </a:t>
              </a:r>
              <a:r>
                <a:rPr lang="en-US" sz="1200" dirty="0"/>
                <a:t>Scratch </a:t>
              </a:r>
              <a:r>
                <a:rPr lang="zh-CN" altLang="en-US" sz="1200" dirty="0"/>
                <a:t>积木</a:t>
              </a:r>
              <a:r>
                <a:rPr lang="zh-CN" altLang="en-US" sz="1200" dirty="0" smtClean="0"/>
                <a:t>。</a:t>
              </a:r>
              <a:endParaRPr lang="zh-CN" altLang="en-US" sz="1200" dirty="0"/>
            </a:p>
            <a:p>
              <a:r>
                <a:rPr lang="en-US" altLang="zh-CN" sz="1200" dirty="0" smtClean="0"/>
                <a:t>+  </a:t>
              </a:r>
              <a:r>
                <a:rPr lang="zh-CN" altLang="en-US" sz="1200" dirty="0" smtClean="0"/>
                <a:t>能够</a:t>
              </a:r>
              <a:r>
                <a:rPr lang="zh-CN" altLang="en-US" sz="1200" dirty="0"/>
                <a:t>完成代表个人兴趣的能互动的、开放式的</a:t>
              </a:r>
              <a:r>
                <a:rPr lang="zh-CN" altLang="en-US" sz="1200" dirty="0" smtClean="0"/>
                <a:t>项目。</a:t>
              </a:r>
              <a:endParaRPr lang="en-US" sz="1200" dirty="0">
                <a:latin typeface="Futura Condensed"/>
                <a:cs typeface="Futura Condensed"/>
              </a:endParaRPr>
            </a:p>
          </p:txBody>
        </p:sp>
        <p:sp>
          <p:nvSpPr>
            <p:cNvPr id="42" name="TextBox 41"/>
            <p:cNvSpPr txBox="1"/>
            <p:nvPr/>
          </p:nvSpPr>
          <p:spPr>
            <a:xfrm>
              <a:off x="1685091" y="1692426"/>
              <a:ext cx="1134022" cy="460375"/>
            </a:xfrm>
            <a:prstGeom prst="rect">
              <a:avLst/>
            </a:prstGeom>
            <a:noFill/>
          </p:spPr>
          <p:txBody>
            <a:bodyPr wrap="square" rtlCol="0">
              <a:spAutoFit/>
            </a:bodyPr>
            <a:lstStyle/>
            <a:p>
              <a:pPr algn="l">
                <a:lnSpc>
                  <a:spcPct val="120000"/>
                </a:lnSpc>
              </a:pPr>
              <a:r>
                <a:rPr lang="zh-CN" altLang="en-US" sz="1000" dirty="0" smtClean="0"/>
                <a:t>建议时间</a:t>
              </a:r>
              <a:endParaRPr lang="en-US" altLang="zh-CN" sz="1000" dirty="0" smtClean="0"/>
            </a:p>
            <a:p>
              <a:pPr algn="l">
                <a:lnSpc>
                  <a:spcPct val="120000"/>
                </a:lnSpc>
              </a:pPr>
              <a:r>
                <a:rPr lang="en-US" altLang="zh-CN" sz="1000" dirty="0" smtClean="0"/>
                <a:t>4</a:t>
              </a:r>
              <a:r>
                <a:rPr lang="en-US" altLang="zh-CN" sz="1000" dirty="0"/>
                <a:t>5-</a:t>
              </a:r>
              <a:r>
                <a:rPr lang="en-US" altLang="zh-CN" sz="1000" dirty="0" smtClean="0"/>
                <a:t>60 </a:t>
              </a:r>
              <a:r>
                <a:rPr lang="zh-CN" altLang="en-US" sz="1000" dirty="0"/>
                <a:t>分钟</a:t>
              </a:r>
              <a:endParaRPr lang="en-US" sz="1000" dirty="0">
                <a:latin typeface="Futura Condensed"/>
                <a:cs typeface="Futura Condensed"/>
              </a:endParaRPr>
            </a:p>
          </p:txBody>
        </p:sp>
        <p:pic>
          <p:nvPicPr>
            <p:cNvPr id="43" name="Picture 42" descr="clock1.png"/>
            <p:cNvPicPr>
              <a:picLocks noChangeAspect="1"/>
            </p:cNvPicPr>
            <p:nvPr/>
          </p:nvPicPr>
          <p:blipFill rotWithShape="1">
            <a:blip r:embed="rId3">
              <a:extLst>
                <a:ext uri="{28A0092B-C50C-407E-A947-70E740481C1C}">
                  <a14:useLocalDpi xmlns:a14="http://schemas.microsoft.com/office/drawing/2010/main" val="0"/>
                </a:ext>
              </a:extLst>
            </a:blip>
            <a:srcRect t="17500"/>
            <a:stretch>
              <a:fillRect/>
            </a:stretch>
          </p:blipFill>
          <p:spPr>
            <a:xfrm>
              <a:off x="1428082" y="1808284"/>
              <a:ext cx="324746" cy="267915"/>
            </a:xfrm>
            <a:prstGeom prst="rect">
              <a:avLst/>
            </a:prstGeom>
          </p:spPr>
        </p:pic>
      </p:grpSp>
      <p:grpSp>
        <p:nvGrpSpPr>
          <p:cNvPr id="2" name="Group 1"/>
          <p:cNvGrpSpPr/>
          <p:nvPr/>
        </p:nvGrpSpPr>
        <p:grpSpPr>
          <a:xfrm>
            <a:off x="457995" y="2830659"/>
            <a:ext cx="3323543" cy="4097759"/>
            <a:chOff x="457995" y="2830659"/>
            <a:chExt cx="3323543" cy="4097759"/>
          </a:xfrm>
        </p:grpSpPr>
        <p:sp>
          <p:nvSpPr>
            <p:cNvPr id="14" name="TextBox 13"/>
            <p:cNvSpPr txBox="1"/>
            <p:nvPr/>
          </p:nvSpPr>
          <p:spPr>
            <a:xfrm>
              <a:off x="550334" y="3328603"/>
              <a:ext cx="3231204" cy="3599815"/>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向学生介绍互动拼贴画项目的概念，它是指借助可点击的角色，</a:t>
              </a:r>
              <a:r>
                <a:rPr lang="zh-CN" altLang="en-US" sz="1200" dirty="0" smtClean="0"/>
                <a:t>完成自我介绍</a:t>
              </a:r>
              <a:r>
                <a:rPr lang="zh-CN" altLang="en-US" sz="1200" dirty="0"/>
                <a:t>的 </a:t>
              </a:r>
              <a:r>
                <a:rPr lang="en-US" altLang="zh-CN" sz="1200" dirty="0"/>
                <a:t>Scratch </a:t>
              </a:r>
              <a:r>
                <a:rPr lang="zh-CN" altLang="en-US" sz="1200" dirty="0"/>
                <a:t>项目。（可选）演示几个“关于我”工作室里的互动示例</a:t>
              </a:r>
              <a:r>
                <a:rPr lang="zh-CN" altLang="en-US" sz="1200" dirty="0" smtClean="0"/>
                <a:t>项目 。</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学生登录他们的编程账号，开始一个新项目</a:t>
              </a:r>
              <a:r>
                <a:rPr lang="zh-CN" altLang="en-US" sz="1200" dirty="0" smtClean="0"/>
                <a:t>。（可选）将“</a:t>
              </a:r>
              <a:r>
                <a:rPr lang="zh-CN" altLang="en-US" sz="1200" dirty="0"/>
                <a:t>关于我</a:t>
              </a:r>
              <a:r>
                <a:rPr lang="zh-CN" altLang="en-US" sz="1200" dirty="0" smtClean="0"/>
                <a:t>”讲义及 </a:t>
              </a:r>
              <a:r>
                <a:rPr lang="en-US" altLang="zh-CN" sz="1200" dirty="0"/>
                <a:t>Scratch </a:t>
              </a:r>
              <a:r>
                <a:rPr lang="zh-CN" altLang="en-US" sz="1200" dirty="0"/>
                <a:t>卡片分发给学生。 留出时间给学生创作“关于我”的互动拼贴</a:t>
              </a:r>
              <a:r>
                <a:rPr lang="zh-CN" altLang="en-US" sz="1200" dirty="0" smtClean="0"/>
                <a:t>画作品 </a:t>
              </a:r>
              <a:r>
                <a:rPr lang="zh-CN" altLang="en-US" sz="1200" dirty="0"/>
                <a:t>。鼓励他们在创作时尝试试验和迭代的实践方式</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允许</a:t>
              </a:r>
              <a:r>
                <a:rPr lang="zh-CN" altLang="en-US" sz="1200" dirty="0"/>
                <a:t>学生分享正在进行中的项目。建议使用结对分享法 ：俩俩结对一起</a:t>
              </a:r>
              <a:r>
                <a:rPr lang="zh-CN" altLang="en-US" sz="1200" dirty="0" smtClean="0"/>
                <a:t>分享和</a:t>
              </a:r>
              <a:r>
                <a:rPr lang="zh-CN" altLang="en-US" sz="1200" dirty="0"/>
                <a:t>讨论彼此的作品</a:t>
              </a:r>
              <a:r>
                <a:rPr lang="zh-CN" altLang="en-US" sz="1200" dirty="0" smtClean="0"/>
                <a:t>。（可选）让学生把项</a:t>
              </a:r>
              <a:r>
                <a:rPr lang="zh-CN" altLang="en-US" sz="1200" dirty="0"/>
                <a:t>目上传到“关于我”工作室或班级</a:t>
              </a:r>
              <a:r>
                <a:rPr lang="zh-CN" altLang="en-US" sz="1200" dirty="0" smtClean="0"/>
                <a:t>工作室</a:t>
              </a:r>
              <a:r>
                <a:rPr lang="zh-CN" altLang="en-US" sz="1200" dirty="0"/>
                <a:t>里</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学生根据提示反思整个创作过程，并且把心得和体会记录在他们的设计日志中</a:t>
              </a:r>
              <a:r>
                <a:rPr lang="zh-CN" altLang="en-US" sz="1200" dirty="0" smtClean="0"/>
                <a:t>，或者</a:t>
              </a:r>
              <a:r>
                <a:rPr lang="zh-CN" altLang="en-US" sz="1200" dirty="0"/>
                <a:t>在小组中讨论 。</a:t>
              </a:r>
              <a:endParaRPr lang="en-US" sz="1200" dirty="0" smtClean="0">
                <a:latin typeface="Futura Condensed"/>
                <a:cs typeface="Futura Condensed"/>
              </a:endParaRPr>
            </a:p>
          </p:txBody>
        </p:sp>
        <p:sp>
          <p:nvSpPr>
            <p:cNvPr id="68" name="TextBox 67"/>
            <p:cNvSpPr txBox="1"/>
            <p:nvPr/>
          </p:nvSpPr>
          <p:spPr>
            <a:xfrm>
              <a:off x="457995" y="2830659"/>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grpSp>
      <p:grpSp>
        <p:nvGrpSpPr>
          <p:cNvPr id="75" name="Group 74"/>
          <p:cNvGrpSpPr/>
          <p:nvPr/>
        </p:nvGrpSpPr>
        <p:grpSpPr>
          <a:xfrm>
            <a:off x="457995" y="7630731"/>
            <a:ext cx="6857205" cy="352518"/>
            <a:chOff x="457995" y="7630731"/>
            <a:chExt cx="6857205" cy="352518"/>
          </a:xfrm>
        </p:grpSpPr>
        <p:sp>
          <p:nvSpPr>
            <p:cNvPr id="76" name="TextBox 75"/>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77" name="Straight Connector 76"/>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79" name="Straight Connector 78"/>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4104914" y="8217641"/>
            <a:ext cx="3117152" cy="1158779"/>
            <a:chOff x="3746748" y="8217641"/>
            <a:chExt cx="3475318" cy="1158779"/>
          </a:xfrm>
        </p:grpSpPr>
        <p:sp>
          <p:nvSpPr>
            <p:cNvPr id="81" name="TextBox 80"/>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82" name="Group 81"/>
            <p:cNvGrpSpPr/>
            <p:nvPr/>
          </p:nvGrpSpPr>
          <p:grpSpPr>
            <a:xfrm>
              <a:off x="4076948" y="8385986"/>
              <a:ext cx="3145118" cy="883399"/>
              <a:chOff x="3891832" y="8385983"/>
              <a:chExt cx="3321768" cy="883398"/>
            </a:xfrm>
          </p:grpSpPr>
          <p:cxnSp>
            <p:nvCxnSpPr>
              <p:cNvPr id="83" name="Straight Connector 82"/>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2" name="TextBox 91"/>
          <p:cNvSpPr txBox="1"/>
          <p:nvPr/>
        </p:nvSpPr>
        <p:spPr>
          <a:xfrm>
            <a:off x="551129" y="8142739"/>
            <a:ext cx="3231204" cy="1014730"/>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使用示例项目</a:t>
            </a:r>
            <a:r>
              <a:rPr lang="zh-CN" altLang="en-US" sz="1200" dirty="0"/>
              <a:t>可能会启发灵感，但同时也可能会限制创作思路。鼓励不同类型的创作，多样性是非常好的。</a:t>
            </a:r>
            <a:endParaRPr lang="zh-CN" altLang="en-US" sz="1200" dirty="0"/>
          </a:p>
          <a:p>
            <a:r>
              <a:rPr lang="en-US" altLang="zh-CN" sz="1200" dirty="0" smtClean="0"/>
              <a:t>+  </a:t>
            </a:r>
            <a:r>
              <a:rPr lang="zh-CN" altLang="en-US" sz="1200" dirty="0" smtClean="0"/>
              <a:t>学生</a:t>
            </a:r>
            <a:r>
              <a:rPr lang="zh-CN" altLang="en-US" sz="1200" dirty="0"/>
              <a:t>可以利用照相机或电脑摄像头添加图片到项目，这样可以让作品更加个性化</a:t>
            </a:r>
            <a:r>
              <a:rPr lang="zh-CN" altLang="en-US" sz="1200" dirty="0" smtClean="0"/>
              <a:t>。</a:t>
            </a:r>
            <a:endParaRPr lang="en-US" sz="1200" dirty="0">
              <a:solidFill>
                <a:srgbClr val="FF0000"/>
              </a:solidFill>
              <a:latin typeface="Futura Condensed"/>
              <a:cs typeface="Futura Condensed"/>
            </a:endParaRPr>
          </a:p>
        </p:txBody>
      </p:sp>
      <p:sp>
        <p:nvSpPr>
          <p:cNvPr id="5" name="Slide Number Placeholder 4"/>
          <p:cNvSpPr>
            <a:spLocks noGrp="1"/>
          </p:cNvSpPr>
          <p:nvPr>
            <p:ph type="sldNum" sz="quarter" idx="12"/>
          </p:nvPr>
        </p:nvSpPr>
        <p:spPr>
          <a:xfrm>
            <a:off x="142398" y="9519711"/>
            <a:ext cx="1813560" cy="535517"/>
          </a:xfrm>
        </p:spPr>
        <p:txBody>
          <a:bodyPr/>
          <a:lstStyle/>
          <a:p>
            <a:r>
              <a:rPr lang="en-US" dirty="0" smtClean="0"/>
              <a:t>36</a:t>
            </a:r>
            <a:endParaRPr lang="en-US" dirty="0"/>
          </a:p>
        </p:txBody>
      </p:sp>
      <p:grpSp>
        <p:nvGrpSpPr>
          <p:cNvPr id="50" name="Group 49"/>
          <p:cNvGrpSpPr/>
          <p:nvPr/>
        </p:nvGrpSpPr>
        <p:grpSpPr>
          <a:xfrm>
            <a:off x="551129" y="0"/>
            <a:ext cx="493776" cy="2791968"/>
            <a:chOff x="551129" y="0"/>
            <a:chExt cx="493776" cy="2791968"/>
          </a:xfrm>
        </p:grpSpPr>
        <p:pic>
          <p:nvPicPr>
            <p:cNvPr id="51" name="Picture 50" descr="Unit1activ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5" name="TextBox 54"/>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6378" y="2285710"/>
            <a:ext cx="7596022" cy="479582"/>
            <a:chOff x="176378" y="2285710"/>
            <a:chExt cx="7596022" cy="479582"/>
          </a:xfrm>
        </p:grpSpPr>
        <p:sp>
          <p:nvSpPr>
            <p:cNvPr id="30" name="Rectangle 13"/>
            <p:cNvSpPr/>
            <p:nvPr/>
          </p:nvSpPr>
          <p:spPr>
            <a:xfrm flipH="1">
              <a:off x="176378" y="2285710"/>
              <a:ext cx="7596022"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1" fmla="*/ 0 w 7517041"/>
                <a:gd name="connsiteY0-2" fmla="*/ 0 h 479582"/>
                <a:gd name="connsiteX1-3" fmla="*/ 7517041 w 7517041"/>
                <a:gd name="connsiteY1-4" fmla="*/ 0 h 479582"/>
                <a:gd name="connsiteX2-5" fmla="*/ 7274999 w 7517041"/>
                <a:gd name="connsiteY2-6" fmla="*/ 239230 h 479582"/>
                <a:gd name="connsiteX3-7" fmla="*/ 7517041 w 7517041"/>
                <a:gd name="connsiteY3-8" fmla="*/ 479582 h 479582"/>
                <a:gd name="connsiteX4-9" fmla="*/ 0 w 7517041"/>
                <a:gd name="connsiteY4-10" fmla="*/ 479582 h 479582"/>
                <a:gd name="connsiteX5" fmla="*/ 0 w 7517041"/>
                <a:gd name="connsiteY5" fmla="*/ 0 h 479582"/>
                <a:gd name="connsiteX0-11" fmla="*/ 0 w 7517041"/>
                <a:gd name="connsiteY0-12" fmla="*/ 0 h 479582"/>
                <a:gd name="connsiteX1-13" fmla="*/ 7517041 w 7517041"/>
                <a:gd name="connsiteY1-14" fmla="*/ 0 h 479582"/>
                <a:gd name="connsiteX2-15" fmla="*/ 7274999 w 7517041"/>
                <a:gd name="connsiteY2-16" fmla="*/ 239230 h 479582"/>
                <a:gd name="connsiteX3-17" fmla="*/ 7517041 w 7517041"/>
                <a:gd name="connsiteY3-18" fmla="*/ 479582 h 479582"/>
                <a:gd name="connsiteX4-19" fmla="*/ 0 w 7517041"/>
                <a:gd name="connsiteY4-20" fmla="*/ 479582 h 479582"/>
                <a:gd name="connsiteX5-21" fmla="*/ 0 w 7517041"/>
                <a:gd name="connsiteY5-22" fmla="*/ 0 h 479582"/>
                <a:gd name="connsiteX0-23" fmla="*/ 0 w 7517041"/>
                <a:gd name="connsiteY0-24" fmla="*/ 0 h 479582"/>
                <a:gd name="connsiteX1-25" fmla="*/ 7517041 w 7517041"/>
                <a:gd name="connsiteY1-26" fmla="*/ 0 h 479582"/>
                <a:gd name="connsiteX2-27" fmla="*/ 7274999 w 7517041"/>
                <a:gd name="connsiteY2-28" fmla="*/ 239230 h 479582"/>
                <a:gd name="connsiteX3-29" fmla="*/ 7517041 w 7517041"/>
                <a:gd name="connsiteY3-30" fmla="*/ 479582 h 479582"/>
                <a:gd name="connsiteX4-31" fmla="*/ 0 w 7517041"/>
                <a:gd name="connsiteY4-32" fmla="*/ 479582 h 479582"/>
                <a:gd name="connsiteX5-33" fmla="*/ 0 w 7517041"/>
                <a:gd name="connsiteY5-34" fmla="*/ 0 h 479582"/>
                <a:gd name="connsiteX0-35" fmla="*/ 0 w 7517041"/>
                <a:gd name="connsiteY0-36" fmla="*/ 0 h 479582"/>
                <a:gd name="connsiteX1-37" fmla="*/ 7517041 w 7517041"/>
                <a:gd name="connsiteY1-38" fmla="*/ 0 h 479582"/>
                <a:gd name="connsiteX2-39" fmla="*/ 7274999 w 7517041"/>
                <a:gd name="connsiteY2-40" fmla="*/ 239230 h 479582"/>
                <a:gd name="connsiteX3-41" fmla="*/ 7517041 w 7517041"/>
                <a:gd name="connsiteY3-42" fmla="*/ 479582 h 479582"/>
                <a:gd name="connsiteX4-43" fmla="*/ 0 w 7517041"/>
                <a:gd name="connsiteY4-44" fmla="*/ 479582 h 479582"/>
                <a:gd name="connsiteX5-45" fmla="*/ 0 w 7517041"/>
                <a:gd name="connsiteY5-46" fmla="*/ 0 h 479582"/>
                <a:gd name="connsiteX0-47" fmla="*/ 0 w 7517066"/>
                <a:gd name="connsiteY0-48" fmla="*/ 0 h 479582"/>
                <a:gd name="connsiteX1-49" fmla="*/ 7517041 w 7517066"/>
                <a:gd name="connsiteY1-50" fmla="*/ 0 h 479582"/>
                <a:gd name="connsiteX2-51" fmla="*/ 7274999 w 7517066"/>
                <a:gd name="connsiteY2-52" fmla="*/ 239230 h 479582"/>
                <a:gd name="connsiteX3-53" fmla="*/ 7517041 w 7517066"/>
                <a:gd name="connsiteY3-54" fmla="*/ 479582 h 479582"/>
                <a:gd name="connsiteX4-55" fmla="*/ 0 w 7517066"/>
                <a:gd name="connsiteY4-56" fmla="*/ 479582 h 479582"/>
                <a:gd name="connsiteX5-57" fmla="*/ 0 w 7517066"/>
                <a:gd name="connsiteY5-58" fmla="*/ 0 h 479582"/>
                <a:gd name="connsiteX0-59" fmla="*/ 0 w 7517114"/>
                <a:gd name="connsiteY0-60" fmla="*/ 0 h 479582"/>
                <a:gd name="connsiteX1-61" fmla="*/ 7517041 w 7517114"/>
                <a:gd name="connsiteY1-62" fmla="*/ 0 h 479582"/>
                <a:gd name="connsiteX2-63" fmla="*/ 7274999 w 7517114"/>
                <a:gd name="connsiteY2-64" fmla="*/ 239230 h 479582"/>
                <a:gd name="connsiteX3-65" fmla="*/ 7517041 w 7517114"/>
                <a:gd name="connsiteY3-66" fmla="*/ 479582 h 479582"/>
                <a:gd name="connsiteX4-67" fmla="*/ 0 w 7517114"/>
                <a:gd name="connsiteY4-68" fmla="*/ 479582 h 479582"/>
                <a:gd name="connsiteX5-69" fmla="*/ 0 w 7517114"/>
                <a:gd name="connsiteY5-70" fmla="*/ 0 h 47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latin typeface="+mn-ea"/>
              </a:endParaRPr>
            </a:p>
          </p:txBody>
        </p:sp>
        <p:sp>
          <p:nvSpPr>
            <p:cNvPr id="31" name="TextBox 30"/>
            <p:cNvSpPr txBox="1"/>
            <p:nvPr/>
          </p:nvSpPr>
          <p:spPr>
            <a:xfrm flipH="1">
              <a:off x="452118" y="2303627"/>
              <a:ext cx="2110950" cy="461665"/>
            </a:xfrm>
            <a:prstGeom prst="rect">
              <a:avLst/>
            </a:prstGeom>
            <a:noFill/>
          </p:spPr>
          <p:txBody>
            <a:bodyPr wrap="square" rtlCol="0" anchor="ctr" anchorCtr="0">
              <a:spAutoFit/>
            </a:bodyPr>
            <a:lstStyle/>
            <a:p>
              <a:r>
                <a:rPr lang="zh-CN" altLang="en-US" sz="2400" dirty="0">
                  <a:solidFill>
                    <a:schemeClr val="bg1"/>
                  </a:solidFill>
                  <a:latin typeface="+mn-ea"/>
                </a:rPr>
                <a:t>大</a:t>
              </a:r>
              <a:r>
                <a:rPr lang="zh-CN" altLang="en-US" sz="2400" dirty="0" smtClean="0">
                  <a:solidFill>
                    <a:schemeClr val="bg1"/>
                  </a:solidFill>
                  <a:latin typeface="+mn-ea"/>
                </a:rPr>
                <a:t>创见</a:t>
              </a:r>
              <a:endParaRPr lang="en-US" sz="2400" dirty="0">
                <a:solidFill>
                  <a:schemeClr val="bg1"/>
                </a:solidFill>
                <a:latin typeface="+mn-ea"/>
                <a:cs typeface="Futura Condensed"/>
              </a:endParaRPr>
            </a:p>
          </p:txBody>
        </p:sp>
      </p:grpSp>
      <p:sp>
        <p:nvSpPr>
          <p:cNvPr id="109" name="TextBox 108"/>
          <p:cNvSpPr txBox="1"/>
          <p:nvPr/>
        </p:nvSpPr>
        <p:spPr>
          <a:xfrm>
            <a:off x="476485" y="2884274"/>
            <a:ext cx="3130069" cy="5077460"/>
          </a:xfrm>
          <a:prstGeom prst="rect">
            <a:avLst/>
          </a:prstGeom>
          <a:noFill/>
          <a:ln w="6350" cmpd="sng">
            <a:noFill/>
            <a:prstDash val="dash"/>
          </a:ln>
        </p:spPr>
        <p:txBody>
          <a:bodyPr wrap="square" rtlCol="0">
            <a:spAutoFit/>
          </a:bodyPr>
          <a:lstStyle/>
          <a:p>
            <a:r>
              <a:rPr lang="zh-CN" altLang="en-US" sz="1200" dirty="0">
                <a:latin typeface="+mn-ea"/>
              </a:rPr>
              <a:t>很多和我们合作多年的老师在开始教授创意计算课程时都有两个问题。“</a:t>
            </a:r>
            <a:r>
              <a:rPr lang="zh-CN" altLang="en-US" sz="1200" dirty="0" smtClean="0">
                <a:latin typeface="+mn-ea"/>
              </a:rPr>
              <a:t>什么</a:t>
            </a:r>
            <a:r>
              <a:rPr lang="zh-CN" altLang="en-US" sz="1200" dirty="0">
                <a:latin typeface="+mn-ea"/>
              </a:rPr>
              <a:t>是最好的开始</a:t>
            </a:r>
            <a:r>
              <a:rPr lang="zh-CN" altLang="en-US" sz="1200" dirty="0" smtClean="0">
                <a:latin typeface="+mn-ea"/>
              </a:rPr>
              <a:t>方式？” </a:t>
            </a:r>
            <a:r>
              <a:rPr lang="zh-CN" altLang="en-US" sz="1200" dirty="0">
                <a:latin typeface="+mn-ea"/>
              </a:rPr>
              <a:t>以及“作为一个老师，我需要了解些什么？”</a:t>
            </a:r>
            <a:r>
              <a:rPr lang="zh-CN" altLang="en-US" sz="1200" dirty="0" smtClean="0">
                <a:latin typeface="+mn-ea"/>
              </a:rPr>
              <a:t>。西蒙</a:t>
            </a:r>
            <a:r>
              <a:rPr lang="en-US" altLang="zh-CN" sz="1200" dirty="0">
                <a:latin typeface="+mn-ea"/>
              </a:rPr>
              <a:t>·</a:t>
            </a:r>
            <a:r>
              <a:rPr lang="zh-CN" altLang="en-US" sz="1200" dirty="0" smtClean="0">
                <a:latin typeface="+mn-ea"/>
              </a:rPr>
              <a:t>派珀特</a:t>
            </a:r>
            <a:r>
              <a:rPr lang="en-US" altLang="zh-CN" sz="1200" dirty="0" smtClean="0">
                <a:latin typeface="+mn-ea"/>
              </a:rPr>
              <a:t>(</a:t>
            </a:r>
            <a:r>
              <a:rPr lang="en-US" sz="1200" dirty="0">
                <a:latin typeface="+mn-ea"/>
              </a:rPr>
              <a:t>Seymour Papert ，</a:t>
            </a:r>
            <a:r>
              <a:rPr lang="zh-CN" altLang="en-US" sz="1200" dirty="0">
                <a:latin typeface="+mn-ea"/>
              </a:rPr>
              <a:t>著名的</a:t>
            </a:r>
            <a:r>
              <a:rPr lang="zh-CN" altLang="en-US" sz="1200" dirty="0" smtClean="0">
                <a:latin typeface="+mn-ea"/>
              </a:rPr>
              <a:t>数学家和教育家</a:t>
            </a:r>
            <a:r>
              <a:rPr lang="zh-CN" altLang="en-US" sz="1200" dirty="0">
                <a:latin typeface="+mn-ea"/>
              </a:rPr>
              <a:t>。</a:t>
            </a:r>
            <a:r>
              <a:rPr lang="zh-CN" altLang="en-US" sz="1200" dirty="0" smtClean="0">
                <a:latin typeface="+mn-ea"/>
              </a:rPr>
              <a:t>由他创</a:t>
            </a:r>
            <a:r>
              <a:rPr lang="zh-CN" altLang="en-US" sz="1200" dirty="0">
                <a:latin typeface="+mn-ea"/>
              </a:rPr>
              <a:t>建的 </a:t>
            </a:r>
            <a:r>
              <a:rPr lang="en-US" sz="1200" dirty="0">
                <a:latin typeface="+mn-ea"/>
              </a:rPr>
              <a:t>LOGO </a:t>
            </a:r>
            <a:r>
              <a:rPr lang="zh-CN" altLang="en-US" sz="1200" dirty="0">
                <a:latin typeface="+mn-ea"/>
              </a:rPr>
              <a:t>语言对 </a:t>
            </a:r>
            <a:r>
              <a:rPr lang="en-US" sz="1200" dirty="0" smtClean="0">
                <a:latin typeface="+mn-ea"/>
              </a:rPr>
              <a:t>Scratch </a:t>
            </a:r>
            <a:r>
              <a:rPr lang="zh-CN" altLang="en-US" sz="1200" dirty="0" smtClean="0">
                <a:latin typeface="+mn-ea"/>
              </a:rPr>
              <a:t>的</a:t>
            </a:r>
            <a:r>
              <a:rPr lang="zh-CN" altLang="en-US" sz="1200" dirty="0">
                <a:latin typeface="+mn-ea"/>
              </a:rPr>
              <a:t>发展具有重要影响</a:t>
            </a:r>
            <a:r>
              <a:rPr lang="en-US" altLang="zh-CN" sz="1200" dirty="0">
                <a:latin typeface="+mn-ea"/>
              </a:rPr>
              <a:t>)</a:t>
            </a:r>
            <a:r>
              <a:rPr lang="zh-CN" altLang="en-US" sz="1200" dirty="0">
                <a:latin typeface="+mn-ea"/>
              </a:rPr>
              <a:t>，他的一篇文章可以启发我们对这两个问题的思考</a:t>
            </a:r>
            <a:r>
              <a:rPr lang="zh-CN" altLang="en-US" sz="1200" dirty="0" smtClean="0">
                <a:latin typeface="+mn-ea"/>
              </a:rPr>
              <a:t>。</a:t>
            </a:r>
            <a:endParaRPr lang="en-US" altLang="zh-CN" sz="1200" dirty="0" smtClean="0">
              <a:latin typeface="+mn-ea"/>
            </a:endParaRPr>
          </a:p>
          <a:p>
            <a:endParaRPr lang="en-US" sz="1200" dirty="0">
              <a:latin typeface="+mn-ea"/>
              <a:cs typeface="Futura Condensed"/>
            </a:endParaRPr>
          </a:p>
          <a:p>
            <a:r>
              <a:rPr lang="zh-CN" altLang="en-US" sz="1200" dirty="0">
                <a:latin typeface="+mn-ea"/>
              </a:rPr>
              <a:t>回答第一个问题时，会出现两种截然相反的情况。要么学习者被告知应该</a:t>
            </a:r>
            <a:r>
              <a:rPr lang="zh-CN" altLang="en-US" sz="1200" dirty="0" smtClean="0">
                <a:latin typeface="+mn-ea"/>
              </a:rPr>
              <a:t>如何</a:t>
            </a:r>
            <a:r>
              <a:rPr lang="zh-CN" altLang="en-US" sz="1200" dirty="0">
                <a:latin typeface="+mn-ea"/>
              </a:rPr>
              <a:t>做，整个学习的经历是在高度结构化的安排下完成的。要么学习者就被</a:t>
            </a:r>
            <a:r>
              <a:rPr lang="zh-CN" altLang="en-US" sz="1200" dirty="0" smtClean="0">
                <a:latin typeface="+mn-ea"/>
              </a:rPr>
              <a:t>放任自流</a:t>
            </a:r>
            <a:r>
              <a:rPr lang="zh-CN" altLang="en-US" sz="1200" dirty="0">
                <a:latin typeface="+mn-ea"/>
              </a:rPr>
              <a:t>，完全靠自己去摸索和学习。 派珀特认同年轻人应该做自己思维和学习的</a:t>
            </a:r>
            <a:r>
              <a:rPr lang="zh-CN" altLang="en-US" sz="1200" dirty="0" smtClean="0">
                <a:latin typeface="+mn-ea"/>
              </a:rPr>
              <a:t>主导者</a:t>
            </a:r>
            <a:r>
              <a:rPr lang="zh-CN" altLang="en-US" sz="1200" dirty="0">
                <a:latin typeface="+mn-ea"/>
              </a:rPr>
              <a:t>这种看法，他鼓励老师们在教和学之间寻找平衡点。在本指南里，我们调整活动</a:t>
            </a:r>
            <a:r>
              <a:rPr lang="zh-CN" altLang="en-US" sz="1200" dirty="0" smtClean="0">
                <a:latin typeface="+mn-ea"/>
              </a:rPr>
              <a:t>的</a:t>
            </a:r>
            <a:r>
              <a:rPr lang="zh-CN" altLang="en-US" sz="1200" dirty="0">
                <a:latin typeface="+mn-ea"/>
              </a:rPr>
              <a:t>结构化程度，希望能够达到平衡</a:t>
            </a:r>
            <a:r>
              <a:rPr lang="zh-CN" altLang="en-US" sz="1200" dirty="0" smtClean="0">
                <a:latin typeface="+mn-ea"/>
              </a:rPr>
              <a:t>。</a:t>
            </a:r>
            <a:endParaRPr lang="en-US" altLang="zh-CN" sz="1200" dirty="0" smtClean="0">
              <a:latin typeface="+mn-ea"/>
            </a:endParaRPr>
          </a:p>
          <a:p>
            <a:endParaRPr lang="en-US" sz="1200" dirty="0">
              <a:latin typeface="+mn-ea"/>
              <a:cs typeface="Futura Condensed"/>
            </a:endParaRPr>
          </a:p>
          <a:p>
            <a:r>
              <a:rPr lang="zh-CN" altLang="en-US" sz="1200" dirty="0">
                <a:latin typeface="+mn-ea"/>
              </a:rPr>
              <a:t>回答第二个问题时，教育者们往往担心他们对  </a:t>
            </a:r>
            <a:r>
              <a:rPr lang="en-US" altLang="zh-CN" sz="1200" dirty="0">
                <a:latin typeface="+mn-ea"/>
              </a:rPr>
              <a:t>Scratch </a:t>
            </a:r>
            <a:r>
              <a:rPr lang="zh-CN" altLang="en-US" sz="1200" dirty="0">
                <a:latin typeface="+mn-ea"/>
              </a:rPr>
              <a:t>了解不够，帮助</a:t>
            </a:r>
            <a:r>
              <a:rPr lang="zh-CN" altLang="en-US" sz="1200" dirty="0" smtClean="0">
                <a:latin typeface="+mn-ea"/>
              </a:rPr>
              <a:t>不了</a:t>
            </a:r>
            <a:r>
              <a:rPr lang="zh-CN" altLang="en-US" sz="1200" dirty="0">
                <a:latin typeface="+mn-ea"/>
              </a:rPr>
              <a:t>学生。我们鼓励大家从广义的角度去体会“了解”的涵义。教育者无须对 </a:t>
            </a:r>
            <a:r>
              <a:rPr lang="en-US" altLang="zh-CN" sz="1200" dirty="0" smtClean="0">
                <a:latin typeface="+mn-ea"/>
              </a:rPr>
              <a:t>Scratch </a:t>
            </a:r>
            <a:r>
              <a:rPr lang="zh-CN" altLang="en-US" sz="1200" dirty="0" smtClean="0">
                <a:latin typeface="+mn-ea"/>
              </a:rPr>
              <a:t>界面</a:t>
            </a:r>
            <a:r>
              <a:rPr lang="zh-CN" altLang="en-US" sz="1200" dirty="0">
                <a:latin typeface="+mn-ea"/>
              </a:rPr>
              <a:t>的所有细节</a:t>
            </a:r>
            <a:r>
              <a:rPr lang="zh-CN" altLang="en-US" sz="1200" dirty="0">
                <a:latin typeface="+mn-ea"/>
                <a:sym typeface="+mn-ea"/>
              </a:rPr>
              <a:t>都了如指掌</a:t>
            </a:r>
            <a:r>
              <a:rPr lang="zh-CN" altLang="en-US" sz="1200" dirty="0">
                <a:latin typeface="+mn-ea"/>
              </a:rPr>
              <a:t>或解决学生遇到的每个问题。但是，像派珀特所说，教育者能够扮演认知向导的</a:t>
            </a:r>
            <a:r>
              <a:rPr lang="zh-CN" altLang="en-US" sz="1200" dirty="0" smtClean="0">
                <a:latin typeface="+mn-ea"/>
              </a:rPr>
              <a:t>角色</a:t>
            </a:r>
            <a:r>
              <a:rPr lang="zh-CN" altLang="en-US" sz="1200" dirty="0">
                <a:latin typeface="+mn-ea"/>
              </a:rPr>
              <a:t>，向学生提问并且帮助学生把问题分解成更容易解决的小问题。</a:t>
            </a:r>
            <a:endParaRPr lang="en-US" sz="1200" dirty="0">
              <a:latin typeface="+mn-ea"/>
              <a:cs typeface="Futura Condensed"/>
            </a:endParaRPr>
          </a:p>
        </p:txBody>
      </p:sp>
      <p:sp>
        <p:nvSpPr>
          <p:cNvPr id="46" name="TextBox 45"/>
          <p:cNvSpPr txBox="1"/>
          <p:nvPr/>
        </p:nvSpPr>
        <p:spPr>
          <a:xfrm>
            <a:off x="457200" y="464006"/>
            <a:ext cx="2815942" cy="1723549"/>
          </a:xfrm>
          <a:prstGeom prst="rect">
            <a:avLst/>
          </a:prstGeom>
          <a:noFill/>
        </p:spPr>
        <p:txBody>
          <a:bodyPr wrap="square" rtlCol="0">
            <a:spAutoFit/>
          </a:bodyPr>
          <a:lstStyle/>
          <a:p>
            <a:r>
              <a:rPr lang="en-US" sz="5300" dirty="0" smtClean="0">
                <a:latin typeface="+mn-ea"/>
                <a:cs typeface="Futura Condensed"/>
              </a:rPr>
              <a:t>UNIT 1</a:t>
            </a:r>
            <a:endParaRPr lang="en-US" sz="5300" dirty="0" smtClean="0">
              <a:latin typeface="+mn-ea"/>
              <a:cs typeface="Futura Condensed"/>
            </a:endParaRPr>
          </a:p>
          <a:p>
            <a:r>
              <a:rPr lang="zh-CN" altLang="en-US" sz="5400" dirty="0" smtClean="0">
                <a:latin typeface="+mn-ea"/>
              </a:rPr>
              <a:t>概述</a:t>
            </a:r>
            <a:endParaRPr lang="en-US" sz="5300" dirty="0">
              <a:latin typeface="+mn-ea"/>
              <a:cs typeface="Futura Condensed"/>
            </a:endParaRPr>
          </a:p>
        </p:txBody>
      </p:sp>
      <p:sp>
        <p:nvSpPr>
          <p:cNvPr id="25" name="Oval Callout 24"/>
          <p:cNvSpPr/>
          <p:nvPr/>
        </p:nvSpPr>
        <p:spPr>
          <a:xfrm rot="631125">
            <a:off x="3767013" y="2978734"/>
            <a:ext cx="3726456" cy="3591135"/>
          </a:xfrm>
          <a:prstGeom prst="wedgeEllipseCallout">
            <a:avLst>
              <a:gd name="adj1" fmla="val -41492"/>
              <a:gd name="adj2" fmla="val 52914"/>
            </a:avLst>
          </a:prstGeom>
          <a:noFill/>
          <a:ln w="9525" cmpd="sng">
            <a:solidFill>
              <a:srgbClr val="1B93DD"/>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r>
              <a:rPr lang="zh-CN" altLang="en-US" sz="1150" dirty="0">
                <a:solidFill>
                  <a:schemeClr val="tx1"/>
                </a:solidFill>
                <a:latin typeface="+mn-ea"/>
              </a:rPr>
              <a:t>“当他们一筹莫展时，学生突然意识到一件事</a:t>
            </a:r>
            <a:r>
              <a:rPr lang="en-US" altLang="zh-CN" sz="1150" dirty="0">
                <a:solidFill>
                  <a:schemeClr val="tx1"/>
                </a:solidFill>
                <a:latin typeface="+mn-ea"/>
              </a:rPr>
              <a:t>——‘</a:t>
            </a:r>
            <a:r>
              <a:rPr lang="zh-CN" altLang="en-US" sz="1150" dirty="0">
                <a:solidFill>
                  <a:schemeClr val="tx1"/>
                </a:solidFill>
                <a:latin typeface="+mn-ea"/>
              </a:rPr>
              <a:t>你是说’，学生问，‘</a:t>
            </a:r>
            <a:r>
              <a:rPr lang="zh-CN" altLang="en-US" sz="1150" dirty="0" smtClean="0">
                <a:solidFill>
                  <a:schemeClr val="tx1"/>
                </a:solidFill>
                <a:latin typeface="+mn-ea"/>
              </a:rPr>
              <a:t>你真的不知道到答案么</a:t>
            </a:r>
            <a:r>
              <a:rPr lang="zh-CN" altLang="en-US" sz="1150" dirty="0">
                <a:solidFill>
                  <a:schemeClr val="tx1"/>
                </a:solidFill>
                <a:latin typeface="+mn-ea"/>
              </a:rPr>
              <a:t>？’那学生虽然当时还不知道该如何表达自己的感觉，但是</a:t>
            </a:r>
            <a:r>
              <a:rPr lang="zh-CN" altLang="en-US" sz="1150" dirty="0" smtClean="0">
                <a:solidFill>
                  <a:schemeClr val="tx1"/>
                </a:solidFill>
                <a:latin typeface="+mn-ea"/>
              </a:rPr>
              <a:t>他意识</a:t>
            </a:r>
            <a:r>
              <a:rPr lang="zh-CN" altLang="en-US" sz="1150" dirty="0">
                <a:solidFill>
                  <a:schemeClr val="tx1"/>
                </a:solidFill>
                <a:latin typeface="+mn-ea"/>
              </a:rPr>
              <a:t>到他和老师一起在进行一个研究项目。这个小插曲是很发人深思的。因为它</a:t>
            </a:r>
            <a:r>
              <a:rPr lang="zh-CN" altLang="en-US" sz="1150" dirty="0" smtClean="0">
                <a:solidFill>
                  <a:schemeClr val="tx1"/>
                </a:solidFill>
                <a:latin typeface="+mn-ea"/>
              </a:rPr>
              <a:t>说明了</a:t>
            </a:r>
            <a:r>
              <a:rPr lang="zh-CN" altLang="en-US" sz="1150" dirty="0">
                <a:solidFill>
                  <a:schemeClr val="tx1"/>
                </a:solidFill>
                <a:latin typeface="+mn-ea"/>
              </a:rPr>
              <a:t>一直以来老师对学生说‘我们一起来完成这个项目’，其实更确切来说就是</a:t>
            </a:r>
            <a:r>
              <a:rPr lang="zh-CN" altLang="en-US" sz="1150" dirty="0" smtClean="0">
                <a:solidFill>
                  <a:schemeClr val="tx1"/>
                </a:solidFill>
                <a:latin typeface="+mn-ea"/>
              </a:rPr>
              <a:t>老师</a:t>
            </a:r>
            <a:r>
              <a:rPr lang="zh-CN" altLang="en-US" sz="1150" dirty="0">
                <a:solidFill>
                  <a:schemeClr val="tx1"/>
                </a:solidFill>
                <a:latin typeface="+mn-ea"/>
              </a:rPr>
              <a:t>的一个游戏，因为合作只是假象。发现新事物这个环节是不能预先设计好的，</a:t>
            </a:r>
            <a:r>
              <a:rPr lang="zh-CN" altLang="en-US" sz="1150" dirty="0" smtClean="0">
                <a:solidFill>
                  <a:schemeClr val="tx1"/>
                </a:solidFill>
                <a:latin typeface="+mn-ea"/>
              </a:rPr>
              <a:t>有新</a:t>
            </a:r>
            <a:r>
              <a:rPr lang="zh-CN" altLang="en-US" sz="1150" dirty="0">
                <a:solidFill>
                  <a:schemeClr val="tx1"/>
                </a:solidFill>
                <a:latin typeface="+mn-ea"/>
              </a:rPr>
              <a:t>发明也不是可以预先做好计划安排的。” </a:t>
            </a:r>
            <a:r>
              <a:rPr lang="en-US" altLang="zh-CN" sz="1150" dirty="0">
                <a:solidFill>
                  <a:schemeClr val="tx1"/>
                </a:solidFill>
                <a:latin typeface="+mn-ea"/>
              </a:rPr>
              <a:t>—— </a:t>
            </a:r>
            <a:r>
              <a:rPr lang="zh-CN" altLang="en-US" sz="1150" dirty="0" smtClean="0">
                <a:solidFill>
                  <a:schemeClr val="tx1"/>
                </a:solidFill>
                <a:latin typeface="+mn-ea"/>
              </a:rPr>
              <a:t>（ </a:t>
            </a:r>
            <a:r>
              <a:rPr lang="en-US" altLang="zh-CN" sz="1150" dirty="0" err="1">
                <a:solidFill>
                  <a:schemeClr val="tx1"/>
                </a:solidFill>
                <a:latin typeface="+mn-ea"/>
              </a:rPr>
              <a:t>Papert</a:t>
            </a:r>
            <a:r>
              <a:rPr lang="zh-CN" altLang="en-US" sz="1150" dirty="0" err="1">
                <a:solidFill>
                  <a:schemeClr val="tx1"/>
                </a:solidFill>
                <a:latin typeface="+mn-ea"/>
              </a:rPr>
              <a:t>，</a:t>
            </a:r>
            <a:r>
              <a:rPr lang="en-US" altLang="zh-CN" sz="1150" dirty="0">
                <a:solidFill>
                  <a:schemeClr val="tx1"/>
                </a:solidFill>
                <a:latin typeface="+mn-ea"/>
              </a:rPr>
              <a:t>1980</a:t>
            </a:r>
            <a:r>
              <a:rPr lang="zh-CN" altLang="en-US" sz="1150" dirty="0">
                <a:solidFill>
                  <a:schemeClr val="tx1"/>
                </a:solidFill>
                <a:latin typeface="+mn-ea"/>
              </a:rPr>
              <a:t>，</a:t>
            </a:r>
            <a:r>
              <a:rPr lang="en-US" altLang="zh-CN" sz="1150" dirty="0">
                <a:solidFill>
                  <a:schemeClr val="tx1"/>
                </a:solidFill>
                <a:latin typeface="+mn-ea"/>
              </a:rPr>
              <a:t>115 </a:t>
            </a:r>
            <a:r>
              <a:rPr lang="zh-CN" altLang="en-US" sz="1150" dirty="0">
                <a:solidFill>
                  <a:schemeClr val="tx1"/>
                </a:solidFill>
                <a:latin typeface="+mn-ea"/>
              </a:rPr>
              <a:t>页）</a:t>
            </a:r>
            <a:endParaRPr lang="en-US" sz="1150" dirty="0">
              <a:solidFill>
                <a:schemeClr val="tx1"/>
              </a:solidFill>
              <a:latin typeface="+mn-ea"/>
              <a:cs typeface="Futura Condensed"/>
            </a:endParaRPr>
          </a:p>
        </p:txBody>
      </p:sp>
      <p:grpSp>
        <p:nvGrpSpPr>
          <p:cNvPr id="34" name="Group 33"/>
          <p:cNvGrpSpPr/>
          <p:nvPr/>
        </p:nvGrpSpPr>
        <p:grpSpPr>
          <a:xfrm>
            <a:off x="457200" y="8376234"/>
            <a:ext cx="3307404" cy="1407737"/>
            <a:chOff x="375350" y="7667820"/>
            <a:chExt cx="3307404" cy="1407737"/>
          </a:xfrm>
        </p:grpSpPr>
        <p:sp>
          <p:nvSpPr>
            <p:cNvPr id="35" name="TextBox 34"/>
            <p:cNvSpPr txBox="1"/>
            <p:nvPr/>
          </p:nvSpPr>
          <p:spPr>
            <a:xfrm>
              <a:off x="375350" y="7667820"/>
              <a:ext cx="3307404" cy="307777"/>
            </a:xfrm>
            <a:prstGeom prst="rect">
              <a:avLst/>
            </a:prstGeom>
            <a:noFill/>
          </p:spPr>
          <p:txBody>
            <a:bodyPr wrap="square" rtlCol="0">
              <a:spAutoFit/>
            </a:bodyPr>
            <a:lstStyle/>
            <a:p>
              <a:r>
                <a:rPr lang="zh-CN" altLang="en-US" sz="1400" dirty="0" smtClean="0">
                  <a:latin typeface="+mn-ea"/>
                  <a:cs typeface="Futura Condensed"/>
                </a:rPr>
                <a:t>学习目标</a:t>
              </a:r>
              <a:endParaRPr lang="en-US" sz="1400" dirty="0">
                <a:latin typeface="+mn-ea"/>
                <a:cs typeface="Futura Condensed"/>
              </a:endParaRPr>
            </a:p>
          </p:txBody>
        </p:sp>
        <p:sp>
          <p:nvSpPr>
            <p:cNvPr id="36" name="TextBox 35"/>
            <p:cNvSpPr txBox="1"/>
            <p:nvPr/>
          </p:nvSpPr>
          <p:spPr>
            <a:xfrm>
              <a:off x="375350" y="8060827"/>
              <a:ext cx="3231204" cy="1014730"/>
            </a:xfrm>
            <a:prstGeom prst="rect">
              <a:avLst/>
            </a:prstGeom>
            <a:noFill/>
            <a:ln w="6350" cmpd="sng">
              <a:noFill/>
              <a:prstDash val="dash"/>
            </a:ln>
          </p:spPr>
          <p:txBody>
            <a:bodyPr wrap="square" rtlCol="0" anchor="b">
              <a:spAutoFit/>
            </a:bodyPr>
            <a:lstStyle/>
            <a:p>
              <a:r>
                <a:rPr lang="zh-CN" altLang="en-US" sz="1000" dirty="0" smtClean="0">
                  <a:latin typeface="+mn-ea"/>
                  <a:cs typeface="Futura Condensed"/>
                </a:rPr>
                <a:t>学生们将：</a:t>
              </a:r>
              <a:endParaRPr lang="en-US" sz="1000" dirty="0" smtClean="0">
                <a:latin typeface="+mn-ea"/>
                <a:cs typeface="Futura Condensed"/>
              </a:endParaRPr>
            </a:p>
            <a:p>
              <a:r>
                <a:rPr lang="en-US" altLang="zh-CN" sz="1000" dirty="0" smtClean="0">
                  <a:latin typeface="+mn-ea"/>
                </a:rPr>
                <a:t>+ </a:t>
              </a:r>
              <a:r>
                <a:rPr lang="zh-CN" altLang="en-US" sz="1000" dirty="0" smtClean="0">
                  <a:latin typeface="+mn-ea"/>
                </a:rPr>
                <a:t>通过</a:t>
              </a:r>
              <a:r>
                <a:rPr lang="zh-CN" altLang="en-US" sz="1000" dirty="0">
                  <a:latin typeface="+mn-ea"/>
                </a:rPr>
                <a:t>创作一个互动性的 </a:t>
              </a:r>
              <a:r>
                <a:rPr lang="en-US" sz="1000" dirty="0">
                  <a:latin typeface="+mn-ea"/>
                </a:rPr>
                <a:t>Scratch </a:t>
              </a:r>
              <a:r>
                <a:rPr lang="zh-CN" altLang="en-US" sz="1000" dirty="0">
                  <a:latin typeface="+mn-ea"/>
                </a:rPr>
                <a:t>项目，开始 </a:t>
              </a:r>
              <a:r>
                <a:rPr lang="en-US" sz="1000" dirty="0">
                  <a:latin typeface="+mn-ea"/>
                </a:rPr>
                <a:t>Scratch</a:t>
              </a:r>
              <a:r>
                <a:rPr lang="zh-CN" altLang="en-US" sz="1000" dirty="0">
                  <a:latin typeface="+mn-ea"/>
                </a:rPr>
                <a:t>的探索之旅。</a:t>
              </a:r>
              <a:endParaRPr lang="zh-CN" altLang="en-US" sz="1000" dirty="0">
                <a:latin typeface="+mn-ea"/>
              </a:endParaRPr>
            </a:p>
            <a:p>
              <a:r>
                <a:rPr lang="en-US" altLang="zh-CN" sz="1000" dirty="0" smtClean="0">
                  <a:latin typeface="+mn-ea"/>
                </a:rPr>
                <a:t>+ </a:t>
              </a:r>
              <a:r>
                <a:rPr lang="zh-CN" altLang="en-US" sz="1000" dirty="0" smtClean="0">
                  <a:latin typeface="+mn-ea"/>
                </a:rPr>
                <a:t>了解 </a:t>
              </a:r>
              <a:r>
                <a:rPr lang="en-US" sz="1000" dirty="0">
                  <a:latin typeface="+mn-ea"/>
                </a:rPr>
                <a:t>Scratch </a:t>
              </a:r>
              <a:r>
                <a:rPr lang="zh-CN" altLang="en-US" sz="1000" dirty="0">
                  <a:latin typeface="+mn-ea"/>
                </a:rPr>
                <a:t>里的众多积木</a:t>
              </a:r>
              <a:endParaRPr lang="zh-CN" altLang="en-US" sz="1000" dirty="0">
                <a:latin typeface="+mn-ea"/>
              </a:endParaRPr>
            </a:p>
            <a:p>
              <a:r>
                <a:rPr lang="en-US" altLang="zh-CN" sz="1000" dirty="0" smtClean="0">
                  <a:latin typeface="+mn-ea"/>
                </a:rPr>
                <a:t>+ </a:t>
              </a:r>
              <a:r>
                <a:rPr lang="zh-CN" altLang="en-US" sz="1000" dirty="0" smtClean="0">
                  <a:latin typeface="+mn-ea"/>
                </a:rPr>
                <a:t>熟悉</a:t>
              </a:r>
              <a:r>
                <a:rPr lang="zh-CN" altLang="en-US" sz="1000" dirty="0">
                  <a:latin typeface="+mn-ea"/>
                </a:rPr>
                <a:t>序列的概念</a:t>
              </a:r>
              <a:endParaRPr lang="zh-CN" altLang="en-US" sz="1000" dirty="0">
                <a:latin typeface="+mn-ea"/>
              </a:endParaRPr>
            </a:p>
            <a:p>
              <a:r>
                <a:rPr lang="en-US" altLang="zh-CN" sz="1000" dirty="0" smtClean="0">
                  <a:latin typeface="+mn-ea"/>
                </a:rPr>
                <a:t>+ </a:t>
              </a:r>
              <a:r>
                <a:rPr lang="zh-CN" altLang="en-US" sz="1000" dirty="0" smtClean="0">
                  <a:latin typeface="+mn-ea"/>
                </a:rPr>
                <a:t>在</a:t>
              </a:r>
              <a:r>
                <a:rPr lang="zh-CN" altLang="en-US" sz="1000" dirty="0">
                  <a:latin typeface="+mn-ea"/>
                </a:rPr>
                <a:t>创作项目时，练习试验和迭代</a:t>
              </a:r>
              <a:endParaRPr lang="en-US" sz="1000" dirty="0">
                <a:latin typeface="+mn-ea"/>
                <a:cs typeface="Futura Condensed"/>
              </a:endParaRPr>
            </a:p>
          </p:txBody>
        </p:sp>
        <p:cxnSp>
          <p:nvCxnSpPr>
            <p:cNvPr id="37" name="Straight Connector 36"/>
            <p:cNvCxnSpPr/>
            <p:nvPr/>
          </p:nvCxnSpPr>
          <p:spPr>
            <a:xfrm>
              <a:off x="474134" y="7969285"/>
              <a:ext cx="311037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4127947" y="8384333"/>
            <a:ext cx="3307404" cy="1320051"/>
            <a:chOff x="4023935" y="8555725"/>
            <a:chExt cx="3307404" cy="1320051"/>
          </a:xfrm>
        </p:grpSpPr>
        <p:grpSp>
          <p:nvGrpSpPr>
            <p:cNvPr id="56" name="Group 55"/>
            <p:cNvGrpSpPr/>
            <p:nvPr/>
          </p:nvGrpSpPr>
          <p:grpSpPr>
            <a:xfrm>
              <a:off x="4023935" y="8555725"/>
              <a:ext cx="3307404" cy="1320051"/>
              <a:chOff x="11663738" y="7649002"/>
              <a:chExt cx="3307404" cy="1320051"/>
            </a:xfrm>
          </p:grpSpPr>
          <p:sp>
            <p:nvSpPr>
              <p:cNvPr id="58" name="TextBox 57"/>
              <p:cNvSpPr txBox="1"/>
              <p:nvPr/>
            </p:nvSpPr>
            <p:spPr>
              <a:xfrm>
                <a:off x="11663738" y="8108628"/>
                <a:ext cx="3117153" cy="860425"/>
              </a:xfrm>
              <a:prstGeom prst="rect">
                <a:avLst/>
              </a:prstGeom>
              <a:noFill/>
              <a:ln w="6350" cmpd="sng">
                <a:noFill/>
                <a:prstDash val="dash"/>
              </a:ln>
            </p:spPr>
            <p:txBody>
              <a:bodyPr wrap="square" numCol="1" rtlCol="0" anchor="b">
                <a:spAutoFit/>
              </a:bodyPr>
              <a:lstStyle/>
              <a:p>
                <a:r>
                  <a:rPr lang="en-US" altLang="zh-CN" sz="1000" dirty="0" smtClean="0">
                    <a:latin typeface="+mn-ea"/>
                  </a:rPr>
                  <a:t>+  </a:t>
                </a:r>
                <a:r>
                  <a:rPr lang="zh-CN" altLang="en-US" sz="1000" dirty="0" smtClean="0">
                    <a:latin typeface="+mn-ea"/>
                  </a:rPr>
                  <a:t>确保</a:t>
                </a:r>
                <a:r>
                  <a:rPr lang="zh-CN" altLang="en-US" sz="1000" dirty="0">
                    <a:latin typeface="+mn-ea"/>
                  </a:rPr>
                  <a:t>学生已经创建了 </a:t>
                </a:r>
                <a:r>
                  <a:rPr lang="en-US" altLang="zh-CN" sz="1000" dirty="0" smtClean="0">
                    <a:latin typeface="+mn-ea"/>
                  </a:rPr>
                  <a:t>Scratch </a:t>
                </a:r>
                <a:r>
                  <a:rPr lang="zh-CN" altLang="en-US" sz="1000" dirty="0" smtClean="0">
                    <a:latin typeface="+mn-ea"/>
                  </a:rPr>
                  <a:t>帐号</a:t>
                </a:r>
                <a:r>
                  <a:rPr lang="zh-CN" altLang="en-US" sz="1000" dirty="0">
                    <a:latin typeface="+mn-ea"/>
                  </a:rPr>
                  <a:t>，可以在线进行项目的保存和</a:t>
                </a:r>
                <a:r>
                  <a:rPr lang="zh-CN" altLang="en-US" sz="1000" dirty="0" smtClean="0">
                    <a:latin typeface="+mn-ea"/>
                  </a:rPr>
                  <a:t>分享。</a:t>
                </a:r>
                <a:endParaRPr lang="zh-CN" altLang="en-US" sz="1000" dirty="0">
                  <a:latin typeface="+mn-ea"/>
                </a:endParaRPr>
              </a:p>
              <a:p>
                <a:r>
                  <a:rPr lang="en-US" altLang="zh-CN" sz="1000" dirty="0" smtClean="0">
                    <a:latin typeface="+mn-ea"/>
                  </a:rPr>
                  <a:t>+  </a:t>
                </a:r>
                <a:r>
                  <a:rPr lang="zh-CN" altLang="en-US" sz="1000" dirty="0" smtClean="0">
                    <a:latin typeface="+mn-ea"/>
                  </a:rPr>
                  <a:t>考虑</a:t>
                </a:r>
                <a:r>
                  <a:rPr lang="zh-CN" altLang="en-US" sz="1000" dirty="0">
                    <a:latin typeface="+mn-ea"/>
                  </a:rPr>
                  <a:t>你如何才能接触到学生的项目。例如：你可以建立一个班级项目工作室，让</a:t>
                </a:r>
                <a:r>
                  <a:rPr lang="zh-CN" altLang="en-US" sz="1000" dirty="0" smtClean="0">
                    <a:latin typeface="+mn-ea"/>
                  </a:rPr>
                  <a:t>学生们</a:t>
                </a:r>
                <a:r>
                  <a:rPr lang="zh-CN" altLang="en-US" sz="1000" dirty="0">
                    <a:latin typeface="+mn-ea"/>
                  </a:rPr>
                  <a:t>把他们项目的链接邮件发给你，或建立一个班级博</a:t>
                </a:r>
                <a:r>
                  <a:rPr lang="zh-CN" altLang="en-US" sz="1000" dirty="0" smtClean="0">
                    <a:latin typeface="+mn-ea"/>
                  </a:rPr>
                  <a:t>客。</a:t>
                </a:r>
                <a:endParaRPr lang="en-US" sz="1000" dirty="0">
                  <a:latin typeface="+mn-ea"/>
                  <a:cs typeface="Futura Condensed"/>
                </a:endParaRPr>
              </a:p>
            </p:txBody>
          </p:sp>
          <p:sp>
            <p:nvSpPr>
              <p:cNvPr id="59" name="TextBox 58"/>
              <p:cNvSpPr txBox="1"/>
              <p:nvPr/>
            </p:nvSpPr>
            <p:spPr>
              <a:xfrm>
                <a:off x="11663738" y="7649002"/>
                <a:ext cx="3307404" cy="307777"/>
              </a:xfrm>
              <a:prstGeom prst="rect">
                <a:avLst/>
              </a:prstGeom>
              <a:noFill/>
              <a:ln>
                <a:noFill/>
              </a:ln>
            </p:spPr>
            <p:txBody>
              <a:bodyPr wrap="square" rtlCol="0">
                <a:spAutoFit/>
              </a:bodyPr>
              <a:lstStyle/>
              <a:p>
                <a:r>
                  <a:rPr lang="zh-CN" altLang="en-US" sz="1400" dirty="0" smtClean="0">
                    <a:latin typeface="+mn-ea"/>
                    <a:cs typeface="Futura Condensed"/>
                  </a:rPr>
                  <a:t>备注说明</a:t>
                </a:r>
                <a:endParaRPr lang="en-US" sz="1400" dirty="0">
                  <a:latin typeface="+mn-ea"/>
                  <a:cs typeface="Futura Condensed"/>
                </a:endParaRPr>
              </a:p>
            </p:txBody>
          </p:sp>
        </p:grpSp>
        <p:cxnSp>
          <p:nvCxnSpPr>
            <p:cNvPr id="57" name="Straight Connector 56"/>
            <p:cNvCxnSpPr/>
            <p:nvPr/>
          </p:nvCxnSpPr>
          <p:spPr>
            <a:xfrm>
              <a:off x="4100135" y="8858151"/>
              <a:ext cx="3110378" cy="0"/>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4127947" y="7009886"/>
            <a:ext cx="3307404" cy="1313180"/>
            <a:chOff x="4127947" y="7437357"/>
            <a:chExt cx="3307404" cy="1313180"/>
          </a:xfrm>
        </p:grpSpPr>
        <p:grpSp>
          <p:nvGrpSpPr>
            <p:cNvPr id="61" name="Group 60"/>
            <p:cNvGrpSpPr/>
            <p:nvPr/>
          </p:nvGrpSpPr>
          <p:grpSpPr>
            <a:xfrm>
              <a:off x="4127947" y="7437357"/>
              <a:ext cx="3307404" cy="1313180"/>
              <a:chOff x="4127947" y="7666859"/>
              <a:chExt cx="3307404" cy="1313180"/>
            </a:xfrm>
          </p:grpSpPr>
          <p:sp>
            <p:nvSpPr>
              <p:cNvPr id="63" name="TextBox 62"/>
              <p:cNvSpPr txBox="1"/>
              <p:nvPr/>
            </p:nvSpPr>
            <p:spPr>
              <a:xfrm>
                <a:off x="4127947" y="7899904"/>
                <a:ext cx="3117215" cy="1080135"/>
              </a:xfrm>
              <a:prstGeom prst="rect">
                <a:avLst/>
              </a:prstGeom>
              <a:noFill/>
              <a:ln w="6350" cmpd="sng">
                <a:noFill/>
                <a:prstDash val="dash"/>
              </a:ln>
            </p:spPr>
            <p:txBody>
              <a:bodyPr wrap="square" numCol="3" rtlCol="0" anchor="b">
                <a:noAutofit/>
              </a:bodyPr>
              <a:lstStyle/>
              <a:p>
                <a:r>
                  <a:rPr lang="en-US" altLang="zh-CN" sz="1100" dirty="0" smtClean="0">
                    <a:latin typeface="+mn-ea"/>
                  </a:rPr>
                  <a:t>+ </a:t>
                </a:r>
                <a:r>
                  <a:rPr lang="zh-CN" altLang="en-US" sz="1100" dirty="0" smtClean="0">
                    <a:latin typeface="+mn-ea"/>
                  </a:rPr>
                  <a:t>试验</a:t>
                </a:r>
                <a:r>
                  <a:rPr lang="zh-CN" altLang="en-US" sz="1100" dirty="0">
                    <a:latin typeface="+mn-ea"/>
                  </a:rPr>
                  <a:t>和迭代        </a:t>
                </a:r>
                <a:r>
                  <a:rPr lang="en-US" altLang="zh-CN" sz="1100" dirty="0" smtClean="0">
                    <a:latin typeface="+mn-ea"/>
                  </a:rPr>
                  <a:t>+ </a:t>
                </a:r>
                <a:r>
                  <a:rPr lang="zh-CN" altLang="en-US" sz="1100" dirty="0" smtClean="0">
                    <a:latin typeface="+mn-ea"/>
                  </a:rPr>
                  <a:t>动作</a:t>
                </a:r>
                <a:r>
                  <a:rPr lang="zh-CN" altLang="en-US" sz="1100" dirty="0">
                    <a:latin typeface="+mn-ea"/>
                  </a:rPr>
                  <a:t>               </a:t>
                </a:r>
                <a:r>
                  <a:rPr lang="en-US" altLang="zh-CN" sz="1100" dirty="0" smtClean="0">
                    <a:latin typeface="+mn-ea"/>
                  </a:rPr>
                  <a:t>+ </a:t>
                </a:r>
                <a:r>
                  <a:rPr lang="zh-CN" altLang="en-US" sz="1100" dirty="0" smtClean="0">
                    <a:latin typeface="+mn-ea"/>
                  </a:rPr>
                  <a:t>提示窗口</a:t>
                </a:r>
                <a:endParaRPr lang="zh-CN" altLang="en-US" sz="1100" dirty="0">
                  <a:latin typeface="+mn-ea"/>
                </a:endParaRPr>
              </a:p>
              <a:p>
                <a:r>
                  <a:rPr lang="en-US" altLang="zh-CN" sz="1100" dirty="0" smtClean="0">
                    <a:latin typeface="+mn-ea"/>
                  </a:rPr>
                  <a:t>+ </a:t>
                </a:r>
                <a:r>
                  <a:rPr lang="zh-CN" altLang="en-US" sz="1100" dirty="0" smtClean="0">
                    <a:latin typeface="+mn-ea"/>
                    <a:sym typeface="+mn-ea"/>
                  </a:rPr>
                  <a:t>外观</a:t>
                </a:r>
                <a:r>
                  <a:rPr lang="zh-CN" altLang="en-US" sz="1100" dirty="0">
                    <a:latin typeface="+mn-ea"/>
                    <a:sym typeface="+mn-ea"/>
                  </a:rPr>
                  <a:t> </a:t>
                </a:r>
                <a:r>
                  <a:rPr lang="zh-CN" altLang="en-US" sz="1100" dirty="0" smtClean="0">
                    <a:latin typeface="+mn-ea"/>
                  </a:rPr>
                  <a:t>                   </a:t>
                </a:r>
                <a:r>
                  <a:rPr lang="en-US" altLang="zh-CN" sz="1100" dirty="0" smtClean="0">
                    <a:latin typeface="+mn-ea"/>
                  </a:rPr>
                  <a:t>+ </a:t>
                </a:r>
                <a:r>
                  <a:rPr lang="zh-CN" altLang="en-US" sz="1100" dirty="0" smtClean="0">
                    <a:latin typeface="+mn-ea"/>
                    <a:sym typeface="+mn-ea"/>
                  </a:rPr>
                  <a:t>改编</a:t>
                </a:r>
                <a:r>
                  <a:rPr lang="zh-CN" altLang="en-US" sz="1100" dirty="0">
                    <a:latin typeface="+mn-ea"/>
                  </a:rPr>
                  <a:t>               </a:t>
                </a:r>
                <a:r>
                  <a:rPr lang="en-US" altLang="zh-CN" sz="1100" dirty="0" smtClean="0">
                    <a:latin typeface="+mn-ea"/>
                  </a:rPr>
                  <a:t>+ </a:t>
                </a:r>
                <a:r>
                  <a:rPr lang="zh-CN" altLang="en-US" sz="1100" dirty="0" smtClean="0">
                    <a:latin typeface="+mn-ea"/>
                    <a:sym typeface="+mn-ea"/>
                  </a:rPr>
                  <a:t>测试和调试</a:t>
                </a:r>
                <a:endParaRPr lang="zh-CN" altLang="en-US" sz="1100" dirty="0">
                  <a:latin typeface="+mn-ea"/>
                </a:endParaRPr>
              </a:p>
              <a:p>
                <a:r>
                  <a:rPr lang="en-US" altLang="zh-CN" sz="1100" dirty="0" smtClean="0">
                    <a:latin typeface="+mn-ea"/>
                  </a:rPr>
                  <a:t>+ </a:t>
                </a:r>
                <a:r>
                  <a:rPr lang="zh-CN" altLang="en-US" sz="1100" dirty="0" smtClean="0">
                    <a:latin typeface="+mn-ea"/>
                  </a:rPr>
                  <a:t>声音                    </a:t>
                </a:r>
                <a:r>
                  <a:rPr lang="en-US" altLang="zh-CN" sz="1100" dirty="0" smtClean="0">
                    <a:latin typeface="+mn-ea"/>
                  </a:rPr>
                  <a:t>+ </a:t>
                </a:r>
                <a:r>
                  <a:rPr lang="zh-CN" altLang="en-US" sz="1100" dirty="0" smtClean="0">
                    <a:latin typeface="+mn-ea"/>
                  </a:rPr>
                  <a:t>互动作品       </a:t>
                </a:r>
                <a:r>
                  <a:rPr lang="en-US" altLang="zh-CN" sz="1100" dirty="0" smtClean="0">
                    <a:latin typeface="+mn-ea"/>
                  </a:rPr>
                  <a:t>+ </a:t>
                </a:r>
                <a:r>
                  <a:rPr lang="zh-CN" altLang="en-US" sz="1100" dirty="0" smtClean="0">
                    <a:latin typeface="+mn-ea"/>
                  </a:rPr>
                  <a:t>序列</a:t>
                </a:r>
                <a:endParaRPr lang="zh-CN" altLang="en-US" sz="1100" dirty="0">
                  <a:latin typeface="+mn-ea"/>
                </a:endParaRPr>
              </a:p>
              <a:p>
                <a:r>
                  <a:rPr lang="en-US" altLang="zh-CN" sz="1100" dirty="0" smtClean="0">
                    <a:latin typeface="+mn-ea"/>
                  </a:rPr>
                  <a:t>+ </a:t>
                </a:r>
                <a:r>
                  <a:rPr lang="zh-CN" altLang="en-US" sz="1100" dirty="0" smtClean="0">
                    <a:latin typeface="+mn-ea"/>
                  </a:rPr>
                  <a:t>造型                    </a:t>
                </a:r>
                <a:r>
                  <a:rPr lang="en-US" altLang="zh-CN" sz="1100" dirty="0" smtClean="0">
                    <a:latin typeface="+mn-ea"/>
                  </a:rPr>
                  <a:t>+ </a:t>
                </a:r>
                <a:r>
                  <a:rPr lang="zh-CN" altLang="en-US" sz="1100" dirty="0" smtClean="0">
                    <a:latin typeface="+mn-ea"/>
                  </a:rPr>
                  <a:t>角色               </a:t>
                </a:r>
                <a:r>
                  <a:rPr lang="en-US" altLang="zh-CN" sz="1100" dirty="0" smtClean="0">
                    <a:latin typeface="+mn-ea"/>
                  </a:rPr>
                  <a:t>+ </a:t>
                </a:r>
                <a:r>
                  <a:rPr lang="zh-CN" altLang="en-US" sz="1100" dirty="0" smtClean="0">
                    <a:latin typeface="+mn-ea"/>
                  </a:rPr>
                  <a:t>背景</a:t>
                </a:r>
                <a:endParaRPr lang="zh-CN" altLang="en-US" sz="1100" dirty="0">
                  <a:latin typeface="+mn-ea"/>
                </a:endParaRPr>
              </a:p>
              <a:p>
                <a:r>
                  <a:rPr lang="en-US" altLang="zh-CN" sz="1100" dirty="0" smtClean="0">
                    <a:latin typeface="+mn-ea"/>
                  </a:rPr>
                  <a:t>+ </a:t>
                </a:r>
                <a:r>
                  <a:rPr lang="zh-CN" altLang="en-US" sz="1100" dirty="0" smtClean="0">
                    <a:latin typeface="+mn-ea"/>
                  </a:rPr>
                  <a:t>结</a:t>
                </a:r>
                <a:r>
                  <a:rPr lang="zh-CN" altLang="en-US" sz="1100" dirty="0">
                    <a:latin typeface="+mn-ea"/>
                  </a:rPr>
                  <a:t>对分享</a:t>
                </a:r>
                <a:endParaRPr lang="en-US" sz="1100" dirty="0">
                  <a:latin typeface="+mn-ea"/>
                  <a:cs typeface="Futura Condensed"/>
                </a:endParaRPr>
              </a:p>
            </p:txBody>
          </p:sp>
          <p:sp>
            <p:nvSpPr>
              <p:cNvPr id="66" name="TextBox 65"/>
              <p:cNvSpPr txBox="1"/>
              <p:nvPr/>
            </p:nvSpPr>
            <p:spPr>
              <a:xfrm>
                <a:off x="4127947" y="7666859"/>
                <a:ext cx="3307404" cy="307777"/>
              </a:xfrm>
              <a:prstGeom prst="rect">
                <a:avLst/>
              </a:prstGeom>
              <a:noFill/>
              <a:ln>
                <a:noFill/>
              </a:ln>
            </p:spPr>
            <p:txBody>
              <a:bodyPr wrap="square" rtlCol="0">
                <a:spAutoFit/>
              </a:bodyPr>
              <a:lstStyle/>
              <a:p>
                <a:r>
                  <a:rPr lang="zh-CN" altLang="en-US" sz="1400" dirty="0">
                    <a:latin typeface="+mn-ea"/>
                  </a:rPr>
                  <a:t>关键词，概念 </a:t>
                </a:r>
                <a:r>
                  <a:rPr lang="en-US" altLang="zh-CN" sz="1400" dirty="0">
                    <a:latin typeface="+mn-ea"/>
                  </a:rPr>
                  <a:t>&amp; </a:t>
                </a:r>
                <a:r>
                  <a:rPr lang="zh-CN" altLang="en-US" sz="1400" dirty="0">
                    <a:latin typeface="+mn-ea"/>
                  </a:rPr>
                  <a:t>实践</a:t>
                </a:r>
                <a:endParaRPr lang="en-US" sz="1400" dirty="0">
                  <a:latin typeface="+mn-ea"/>
                  <a:cs typeface="Futura Condensed"/>
                </a:endParaRPr>
              </a:p>
            </p:txBody>
          </p:sp>
        </p:grpSp>
        <p:cxnSp>
          <p:nvCxnSpPr>
            <p:cNvPr id="62" name="Straight Connector 61"/>
            <p:cNvCxnSpPr/>
            <p:nvPr/>
          </p:nvCxnSpPr>
          <p:spPr>
            <a:xfrm>
              <a:off x="4204147" y="7738841"/>
              <a:ext cx="3108619" cy="0"/>
            </a:xfrm>
            <a:prstGeom prst="line">
              <a:avLst/>
            </a:prstGeom>
            <a:ln w="9525"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a:xfrm>
            <a:off x="142398" y="9519711"/>
            <a:ext cx="1813560" cy="535517"/>
          </a:xfrm>
        </p:spPr>
        <p:txBody>
          <a:bodyPr/>
          <a:lstStyle/>
          <a:p>
            <a:r>
              <a:rPr lang="en-US" dirty="0" smtClean="0">
                <a:latin typeface="+mn-ea"/>
              </a:rPr>
              <a:t>24</a:t>
            </a:r>
            <a:endParaRPr lang="en-US"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15544" y="7556500"/>
            <a:ext cx="2874286" cy="523220"/>
          </a:xfrm>
          <a:prstGeom prst="rect">
            <a:avLst/>
          </a:prstGeom>
          <a:noFill/>
        </p:spPr>
        <p:txBody>
          <a:bodyPr wrap="square" rtlCol="0">
            <a:spAutoFit/>
          </a:bodyPr>
          <a:lstStyle/>
          <a:p>
            <a:r>
              <a:rPr lang="en-US" sz="2800" dirty="0" smtClean="0">
                <a:solidFill>
                  <a:schemeClr val="bg1"/>
                </a:solidFill>
                <a:latin typeface="Futura Condensed"/>
                <a:cs typeface="Futura Condensed"/>
              </a:rPr>
              <a:t>TIPS &amp; TRICKS</a:t>
            </a:r>
            <a:endParaRPr lang="en-US" sz="2800" dirty="0">
              <a:solidFill>
                <a:schemeClr val="bg1"/>
              </a:solidFill>
              <a:latin typeface="Futura Condensed"/>
              <a:cs typeface="Futura Condensed"/>
            </a:endParaRPr>
          </a:p>
        </p:txBody>
      </p:sp>
      <p:sp>
        <p:nvSpPr>
          <p:cNvPr id="60" name="TextBox 59"/>
          <p:cNvSpPr txBox="1"/>
          <p:nvPr/>
        </p:nvSpPr>
        <p:spPr>
          <a:xfrm>
            <a:off x="4447540" y="4045585"/>
            <a:ext cx="3054985" cy="645160"/>
          </a:xfrm>
          <a:prstGeom prst="rect">
            <a:avLst/>
          </a:prstGeom>
          <a:noFill/>
        </p:spPr>
        <p:txBody>
          <a:bodyPr wrap="square" rtlCol="0">
            <a:spAutoFit/>
          </a:bodyPr>
          <a:lstStyle/>
          <a:p>
            <a:r>
              <a:rPr lang="zh-CN" altLang="en-US" sz="1200" dirty="0"/>
              <a:t>通过增加让你的角色对点击，键盘按下或其它指令有反应的</a:t>
            </a:r>
            <a:r>
              <a:rPr lang="zh-CN" altLang="en-US" sz="1200" dirty="0">
                <a:sym typeface="+mn-ea"/>
              </a:rPr>
              <a:t>积木，</a:t>
            </a:r>
            <a:r>
              <a:rPr lang="zh-CN" altLang="en-US" sz="1200" dirty="0"/>
              <a:t>让</a:t>
            </a:r>
            <a:r>
              <a:rPr lang="zh-CN" altLang="en-US" sz="1200" dirty="0" smtClean="0"/>
              <a:t>它具备</a:t>
            </a:r>
            <a:r>
              <a:rPr lang="zh-CN" altLang="en-US" sz="1200" dirty="0"/>
              <a:t>互动效果。</a:t>
            </a:r>
            <a:endParaRPr lang="en-US" sz="1200" dirty="0">
              <a:latin typeface="Futura Condensed"/>
              <a:cs typeface="Futura Condensed"/>
            </a:endParaRPr>
          </a:p>
        </p:txBody>
      </p:sp>
      <p:grpSp>
        <p:nvGrpSpPr>
          <p:cNvPr id="15" name="Group 14"/>
          <p:cNvGrpSpPr/>
          <p:nvPr/>
        </p:nvGrpSpPr>
        <p:grpSpPr>
          <a:xfrm>
            <a:off x="-1" y="7871074"/>
            <a:ext cx="7772400" cy="532604"/>
            <a:chOff x="-1" y="7871074"/>
            <a:chExt cx="7772400" cy="532604"/>
          </a:xfrm>
        </p:grpSpPr>
        <p:sp>
          <p:nvSpPr>
            <p:cNvPr id="39" name="Rectangle 38"/>
            <p:cNvSpPr/>
            <p:nvPr/>
          </p:nvSpPr>
          <p:spPr>
            <a:xfrm>
              <a:off x="0" y="7871074"/>
              <a:ext cx="7772399"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2499857"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38605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1" y="7879206"/>
              <a:ext cx="5486405" cy="368300"/>
            </a:xfrm>
            <a:prstGeom prst="rect">
              <a:avLst/>
            </a:prstGeom>
            <a:noFill/>
          </p:spPr>
          <p:txBody>
            <a:bodyPr wrap="square" rtlCol="0">
              <a:spAutoFit/>
            </a:bodyPr>
            <a:lstStyle/>
            <a:p>
              <a:pPr algn="ctr"/>
              <a:r>
                <a:rPr lang="zh-CN" altLang="en-US" dirty="0" smtClean="0">
                  <a:solidFill>
                    <a:schemeClr val="bg1"/>
                  </a:solidFill>
                  <a:latin typeface="Futura Condensed"/>
                  <a:cs typeface="Futura Condensed"/>
                </a:rPr>
                <a:t>可供探索的积木</a:t>
              </a:r>
              <a:endParaRPr lang="zh-CN" altLang="en-US" dirty="0" smtClean="0">
                <a:solidFill>
                  <a:schemeClr val="bg1"/>
                </a:solidFill>
                <a:latin typeface="Futura Condensed"/>
                <a:cs typeface="Futura Condensed"/>
              </a:endParaRPr>
            </a:p>
          </p:txBody>
        </p:sp>
        <p:sp>
          <p:nvSpPr>
            <p:cNvPr id="44" name="TextBox 43"/>
            <p:cNvSpPr txBox="1"/>
            <p:nvPr/>
          </p:nvSpPr>
          <p:spPr>
            <a:xfrm>
              <a:off x="5486405" y="7884634"/>
              <a:ext cx="2285994" cy="369332"/>
            </a:xfrm>
            <a:prstGeom prst="rect">
              <a:avLst/>
            </a:prstGeom>
            <a:noFill/>
          </p:spPr>
          <p:txBody>
            <a:bodyPr wrap="square" rtlCol="0">
              <a:spAutoFit/>
            </a:bodyPr>
            <a:lstStyle/>
            <a:p>
              <a:pPr algn="ctr"/>
              <a:r>
                <a:rPr lang="zh-CN" altLang="en-US" dirty="0" smtClean="0">
                  <a:solidFill>
                    <a:schemeClr val="bg1"/>
                  </a:solidFill>
                  <a:latin typeface="Futura Condensed"/>
                  <a:cs typeface="Futura Condensed"/>
                </a:rPr>
                <a:t>完成了？</a:t>
              </a:r>
              <a:endParaRPr lang="en-US" dirty="0">
                <a:solidFill>
                  <a:schemeClr val="bg1"/>
                </a:solidFill>
                <a:latin typeface="Futura Condensed"/>
                <a:cs typeface="Futura Condensed"/>
              </a:endParaRPr>
            </a:p>
          </p:txBody>
        </p:sp>
      </p:grpSp>
      <p:grpSp>
        <p:nvGrpSpPr>
          <p:cNvPr id="45" name="Group 44"/>
          <p:cNvGrpSpPr/>
          <p:nvPr/>
        </p:nvGrpSpPr>
        <p:grpSpPr>
          <a:xfrm>
            <a:off x="509177" y="6411631"/>
            <a:ext cx="2888615" cy="1327785"/>
            <a:chOff x="3992282" y="2830659"/>
            <a:chExt cx="3540339" cy="1327785"/>
          </a:xfrm>
        </p:grpSpPr>
        <p:sp>
          <p:nvSpPr>
            <p:cNvPr id="46" name="TextBox 45"/>
            <p:cNvSpPr txBox="1"/>
            <p:nvPr/>
          </p:nvSpPr>
          <p:spPr>
            <a:xfrm>
              <a:off x="4089565" y="3328499"/>
              <a:ext cx="3443056" cy="829945"/>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用造型改变角色的外观</a:t>
              </a:r>
              <a:endParaRPr lang="zh-CN" altLang="en-US" sz="1200" dirty="0"/>
            </a:p>
            <a:p>
              <a:pPr marL="171450" indent="-171450">
                <a:buFont typeface="Wingdings" panose="05000000000000000000" pitchFamily="2" charset="2"/>
                <a:buChar char="q"/>
              </a:pPr>
              <a:r>
                <a:rPr lang="zh-CN" altLang="en-US" sz="1200" dirty="0" smtClean="0"/>
                <a:t>创建</a:t>
              </a:r>
              <a:r>
                <a:rPr lang="zh-CN" altLang="en-US" sz="1200" dirty="0"/>
                <a:t>不同的背景</a:t>
              </a:r>
              <a:endParaRPr lang="zh-CN" altLang="en-US" sz="1200" dirty="0"/>
            </a:p>
            <a:p>
              <a:pPr marL="171450" indent="-171450">
                <a:buFont typeface="Wingdings" panose="05000000000000000000" pitchFamily="2" charset="2"/>
                <a:buChar char="q"/>
              </a:pPr>
              <a:r>
                <a:rPr lang="zh-CN" altLang="en-US" sz="1200" dirty="0" smtClean="0"/>
                <a:t>给</a:t>
              </a:r>
              <a:r>
                <a:rPr lang="zh-CN" altLang="en-US" sz="1200" dirty="0"/>
                <a:t>项目添加声音元素</a:t>
              </a:r>
              <a:endParaRPr lang="zh-CN" altLang="en-US" sz="1200" dirty="0"/>
            </a:p>
            <a:p>
              <a:pPr marL="171450" indent="-171450">
                <a:buFont typeface="Wingdings" panose="05000000000000000000" pitchFamily="2" charset="2"/>
                <a:buChar char="q"/>
              </a:pPr>
              <a:r>
                <a:rPr lang="zh-CN" altLang="en-US" sz="1200" dirty="0" smtClean="0"/>
                <a:t>给</a:t>
              </a:r>
              <a:r>
                <a:rPr lang="zh-CN" altLang="en-US" sz="1200" dirty="0"/>
                <a:t>你的互动拼贴画增加移动效果</a:t>
              </a:r>
              <a:endParaRPr lang="zh-CN" altLang="en-US" sz="1200" dirty="0"/>
            </a:p>
          </p:txBody>
        </p:sp>
        <p:sp>
          <p:nvSpPr>
            <p:cNvPr id="47" name="TextBox 46"/>
            <p:cNvSpPr txBox="1"/>
            <p:nvPr/>
          </p:nvSpPr>
          <p:spPr>
            <a:xfrm>
              <a:off x="3992282" y="2830659"/>
              <a:ext cx="3307404" cy="338554"/>
            </a:xfrm>
            <a:prstGeom prst="rect">
              <a:avLst/>
            </a:prstGeom>
            <a:noFill/>
          </p:spPr>
          <p:txBody>
            <a:bodyPr wrap="square" rtlCol="0">
              <a:spAutoFit/>
            </a:bodyPr>
            <a:lstStyle/>
            <a:p>
              <a:r>
                <a:rPr lang="zh-CN" altLang="en-US" sz="1600" dirty="0"/>
                <a:t>试一试</a:t>
              </a:r>
              <a:endParaRPr lang="en-US" sz="1600" dirty="0">
                <a:latin typeface="Futura Condensed"/>
                <a:cs typeface="Futura Condensed"/>
              </a:endParaRPr>
            </a:p>
          </p:txBody>
        </p:sp>
        <p:cxnSp>
          <p:nvCxnSpPr>
            <p:cNvPr id="48" name="Straight Connector 47"/>
            <p:cNvCxnSpPr/>
            <p:nvPr/>
          </p:nvCxnSpPr>
          <p:spPr>
            <a:xfrm flipV="1">
              <a:off x="4089400" y="3169213"/>
              <a:ext cx="3210286" cy="293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5634065" y="8403046"/>
            <a:ext cx="1904927" cy="1568450"/>
          </a:xfrm>
          <a:prstGeom prst="rect">
            <a:avLst/>
          </a:prstGeom>
          <a:noFill/>
          <a:ln w="6350" cmpd="sng">
            <a:noFill/>
            <a:prstDash val="dash"/>
          </a:ln>
        </p:spPr>
        <p:txBody>
          <a:bodyPr wrap="square" lIns="91440" rIns="91440" rtlCol="0">
            <a:spAutoFit/>
          </a:bodyPr>
          <a:lstStyle/>
          <a:p>
            <a:r>
              <a:rPr lang="en-US" altLang="zh-CN" sz="1200" dirty="0" smtClean="0"/>
              <a:t>+  </a:t>
            </a:r>
            <a:r>
              <a:rPr lang="zh-CN" altLang="en-US" sz="1200" dirty="0" smtClean="0"/>
              <a:t>将</a:t>
            </a:r>
            <a:r>
              <a:rPr lang="zh-CN" altLang="en-US" sz="1200" dirty="0"/>
              <a:t>你的项目上传到“ 关于我”工作室里去</a:t>
            </a:r>
            <a:r>
              <a:rPr lang="en-US" sz="1200" kern="1100" spc="-20" dirty="0" smtClean="0">
                <a:latin typeface="Futura Condensed"/>
                <a:cs typeface="Futura Condensed"/>
              </a:rPr>
              <a:t>: </a:t>
            </a:r>
            <a:r>
              <a:rPr lang="zh-CN" altLang="en-US" sz="1200" dirty="0">
                <a:hlinkClick r:id="rId1" action="ppaction://hlinkfile"/>
              </a:rPr>
              <a:t>https://create.codelab.club/studios/71/</a:t>
            </a:r>
            <a:endParaRPr lang="en-US" sz="1000" dirty="0">
              <a:latin typeface="Futura Condensed"/>
              <a:cs typeface="Futura Condensed"/>
            </a:endParaRPr>
          </a:p>
          <a:p>
            <a:r>
              <a:rPr lang="en-US" altLang="zh-CN" sz="1200" dirty="0" smtClean="0"/>
              <a:t>+  </a:t>
            </a:r>
            <a:r>
              <a:rPr lang="zh-CN" altLang="en-US" sz="1200" dirty="0" smtClean="0"/>
              <a:t>挑战</a:t>
            </a:r>
            <a:r>
              <a:rPr lang="zh-CN" altLang="en-US" sz="1200" dirty="0"/>
              <a:t>自己，多做一些！ 增添新的积木，声音或动作！</a:t>
            </a:r>
            <a:endParaRPr lang="zh-CN" altLang="en-US" sz="1200" dirty="0"/>
          </a:p>
          <a:p>
            <a:r>
              <a:rPr lang="en-US" altLang="zh-CN" sz="1200" dirty="0" smtClean="0"/>
              <a:t>+  </a:t>
            </a:r>
            <a:r>
              <a:rPr lang="zh-CN" altLang="en-US" sz="1200" dirty="0" smtClean="0"/>
              <a:t>帮助</a:t>
            </a:r>
            <a:r>
              <a:rPr lang="zh-CN" altLang="en-US" sz="1200" dirty="0"/>
              <a:t>其它人完成项目！</a:t>
            </a:r>
            <a:endParaRPr lang="en-US" sz="1200" kern="1100" spc="-20" dirty="0" smtClean="0">
              <a:latin typeface="Futura Condensed"/>
              <a:cs typeface="Futura Condensed"/>
            </a:endParaRPr>
          </a:p>
        </p:txBody>
      </p:sp>
      <p:cxnSp>
        <p:nvCxnSpPr>
          <p:cNvPr id="61" name="Straight Connector 60"/>
          <p:cNvCxnSpPr/>
          <p:nvPr/>
        </p:nvCxnSpPr>
        <p:spPr>
          <a:xfrm>
            <a:off x="5486405" y="8403678"/>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444500" y="1520808"/>
            <a:ext cx="2348507" cy="1880102"/>
            <a:chOff x="519774" y="1540395"/>
            <a:chExt cx="2348507" cy="1880102"/>
          </a:xfrm>
        </p:grpSpPr>
        <p:sp>
          <p:nvSpPr>
            <p:cNvPr id="10" name="TextBox 9"/>
            <p:cNvSpPr txBox="1"/>
            <p:nvPr/>
          </p:nvSpPr>
          <p:spPr>
            <a:xfrm>
              <a:off x="613831" y="1540395"/>
              <a:ext cx="2159001" cy="736600"/>
            </a:xfrm>
            <a:prstGeom prst="rect">
              <a:avLst/>
            </a:prstGeom>
            <a:noFill/>
            <a:ln w="6350" cmpd="sng">
              <a:solidFill>
                <a:schemeClr val="tx1"/>
              </a:solidFill>
              <a:prstDash val="dash"/>
            </a:ln>
          </p:spPr>
          <p:txBody>
            <a:bodyPr wrap="square" tIns="91440" bIns="91440" rtlCol="0" anchor="ctr" anchorCtr="0">
              <a:spAutoFit/>
            </a:bodyPr>
            <a:lstStyle/>
            <a:p>
              <a:r>
                <a:rPr lang="zh-CN" altLang="en-US" sz="1200" dirty="0"/>
                <a:t>如何结合有趣的图像和声音创作出关于自己的 </a:t>
              </a:r>
              <a:r>
                <a:rPr lang="en-US" altLang="zh-CN" sz="1200" dirty="0"/>
                <a:t>Scratch </a:t>
              </a:r>
              <a:r>
                <a:rPr lang="zh-CN" altLang="en-US" sz="1200" dirty="0"/>
                <a:t>互动拼贴画作品？</a:t>
              </a:r>
              <a:endParaRPr lang="en-US" sz="1200" dirty="0">
                <a:latin typeface="Futura Condensed"/>
                <a:cs typeface="Futura Condensed"/>
              </a:endParaRPr>
            </a:p>
          </p:txBody>
        </p:sp>
        <p:sp>
          <p:nvSpPr>
            <p:cNvPr id="13" name="TextBox 12"/>
            <p:cNvSpPr txBox="1"/>
            <p:nvPr/>
          </p:nvSpPr>
          <p:spPr>
            <a:xfrm>
              <a:off x="519774" y="2405767"/>
              <a:ext cx="2348507" cy="1014730"/>
            </a:xfrm>
            <a:prstGeom prst="rect">
              <a:avLst/>
            </a:prstGeom>
            <a:noFill/>
            <a:ln>
              <a:noFill/>
            </a:ln>
          </p:spPr>
          <p:txBody>
            <a:bodyPr wrap="square" rtlCol="0">
              <a:spAutoFit/>
            </a:bodyPr>
            <a:lstStyle/>
            <a:p>
              <a:pPr algn="l"/>
              <a:r>
                <a:rPr lang="zh-CN" altLang="en-US" sz="1200" dirty="0"/>
                <a:t>尝试使用角色、造型、外观、背景或声音来创作一个有互动性的 Scratch 项目</a:t>
              </a:r>
              <a:r>
                <a:rPr lang="en-US" altLang="zh-CN" sz="1200" dirty="0"/>
                <a:t>——</a:t>
              </a:r>
              <a:r>
                <a:rPr lang="zh-CN" altLang="en-US" sz="1200" dirty="0"/>
                <a:t>帮助别人通过这个项目更好地了解你、你</a:t>
              </a:r>
              <a:r>
                <a:rPr lang="zh-CN" altLang="en-US" sz="1200" dirty="0" smtClean="0"/>
                <a:t>的想法</a:t>
              </a:r>
              <a:r>
                <a:rPr lang="zh-CN" altLang="en-US" sz="1200" dirty="0"/>
                <a:t>、你的活动以及你关心的人。</a:t>
              </a:r>
              <a:endParaRPr lang="zh-CN" altLang="en-US" sz="1200" dirty="0"/>
            </a:p>
          </p:txBody>
        </p:sp>
      </p:grpSp>
      <p:grpSp>
        <p:nvGrpSpPr>
          <p:cNvPr id="18" name="Group 17"/>
          <p:cNvGrpSpPr/>
          <p:nvPr/>
        </p:nvGrpSpPr>
        <p:grpSpPr>
          <a:xfrm>
            <a:off x="428357" y="3857808"/>
            <a:ext cx="2969349" cy="1020220"/>
            <a:chOff x="441661" y="3857808"/>
            <a:chExt cx="2969349" cy="1020220"/>
          </a:xfrm>
        </p:grpSpPr>
        <p:sp>
          <p:nvSpPr>
            <p:cNvPr id="50" name="TextBox 49"/>
            <p:cNvSpPr txBox="1"/>
            <p:nvPr/>
          </p:nvSpPr>
          <p:spPr>
            <a:xfrm>
              <a:off x="457804" y="3857808"/>
              <a:ext cx="2953206" cy="338554"/>
            </a:xfrm>
            <a:prstGeom prst="rect">
              <a:avLst/>
            </a:prstGeom>
            <a:noFill/>
          </p:spPr>
          <p:txBody>
            <a:bodyPr wrap="square" rtlCol="0">
              <a:spAutoFit/>
            </a:bodyPr>
            <a:lstStyle/>
            <a:p>
              <a:r>
                <a:rPr lang="zh-CN" altLang="en-US" sz="1600" dirty="0"/>
                <a:t>从这里开始</a:t>
              </a:r>
              <a:endParaRPr lang="en-US" sz="1600" dirty="0">
                <a:latin typeface="Futura Condensed"/>
                <a:cs typeface="Futura Condensed"/>
              </a:endParaRPr>
            </a:p>
          </p:txBody>
        </p:sp>
        <p:grpSp>
          <p:nvGrpSpPr>
            <p:cNvPr id="22" name="Group 21"/>
            <p:cNvGrpSpPr/>
            <p:nvPr/>
          </p:nvGrpSpPr>
          <p:grpSpPr>
            <a:xfrm>
              <a:off x="441661" y="4194252"/>
              <a:ext cx="2885167" cy="683776"/>
              <a:chOff x="499401" y="4194252"/>
              <a:chExt cx="2885167" cy="683776"/>
            </a:xfrm>
          </p:grpSpPr>
          <p:sp>
            <p:nvSpPr>
              <p:cNvPr id="14" name="TextBox 13"/>
              <p:cNvSpPr txBox="1"/>
              <p:nvPr/>
            </p:nvSpPr>
            <p:spPr>
              <a:xfrm>
                <a:off x="499401" y="4232868"/>
                <a:ext cx="2885167" cy="64516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新建一个角色</a:t>
                </a: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它具有互动性</a:t>
                </a:r>
                <a:endParaRPr lang="zh-CN" altLang="en-US" sz="1200" dirty="0"/>
              </a:p>
              <a:p>
                <a:pPr marL="171450" indent="-171450">
                  <a:buFont typeface="Wingdings" panose="05000000000000000000" pitchFamily="2" charset="2"/>
                  <a:buChar char="q"/>
                </a:pPr>
                <a:r>
                  <a:rPr lang="zh-CN" altLang="en-US" sz="1200" dirty="0" smtClean="0"/>
                  <a:t>重复</a:t>
                </a:r>
                <a:r>
                  <a:rPr lang="zh-CN" altLang="en-US" sz="1200" dirty="0"/>
                  <a:t>！</a:t>
                </a:r>
                <a:endParaRPr lang="en-US" sz="1200" dirty="0" smtClean="0">
                  <a:latin typeface="Futura Condensed"/>
                  <a:cs typeface="Futura Condensed"/>
                </a:endParaRPr>
              </a:p>
            </p:txBody>
          </p:sp>
          <p:cxnSp>
            <p:nvCxnSpPr>
              <p:cNvPr id="17" name="Straight Connector 16"/>
              <p:cNvCxnSpPr/>
              <p:nvPr/>
            </p:nvCxnSpPr>
            <p:spPr>
              <a:xfrm flipV="1">
                <a:off x="606263"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457200" y="595840"/>
            <a:ext cx="2815942" cy="707886"/>
          </a:xfrm>
          <a:prstGeom prst="rect">
            <a:avLst/>
          </a:prstGeom>
          <a:noFill/>
        </p:spPr>
        <p:txBody>
          <a:bodyPr wrap="square" rtlCol="0">
            <a:spAutoFit/>
          </a:bodyPr>
          <a:lstStyle/>
          <a:p>
            <a:r>
              <a:rPr lang="zh-CN" altLang="en-US" sz="4000" dirty="0">
                <a:latin typeface="Futura Condensed"/>
                <a:cs typeface="Futura Condensed"/>
              </a:rPr>
              <a:t>关于我</a:t>
            </a:r>
            <a:endParaRPr lang="en-US" sz="4000" dirty="0" smtClean="0">
              <a:latin typeface="Futura Condensed"/>
              <a:cs typeface="Futura Condensed"/>
            </a:endParaRPr>
          </a:p>
        </p:txBody>
      </p:sp>
      <p:pic>
        <p:nvPicPr>
          <p:cNvPr id="7" name="image2.jpeg"/>
          <p:cNvPicPr>
            <a:picLocks noChangeAspect="1"/>
          </p:cNvPicPr>
          <p:nvPr/>
        </p:nvPicPr>
        <p:blipFill>
          <a:blip r:embed="rId2" cstate="print"/>
          <a:stretch>
            <a:fillRect/>
          </a:stretch>
        </p:blipFill>
        <p:spPr>
          <a:xfrm>
            <a:off x="3643948" y="755333"/>
            <a:ext cx="3683635" cy="2732405"/>
          </a:xfrm>
          <a:prstGeom prst="rect">
            <a:avLst/>
          </a:prstGeom>
        </p:spPr>
      </p:pic>
      <p:pic>
        <p:nvPicPr>
          <p:cNvPr id="8" name="Picture 7" descr="新增角色"/>
          <p:cNvPicPr>
            <a:picLocks noChangeAspect="1"/>
          </p:cNvPicPr>
          <p:nvPr/>
        </p:nvPicPr>
        <p:blipFill>
          <a:blip r:embed="rId3"/>
          <a:stretch>
            <a:fillRect/>
          </a:stretch>
        </p:blipFill>
        <p:spPr>
          <a:xfrm>
            <a:off x="960120" y="4385310"/>
            <a:ext cx="1822450" cy="1869440"/>
          </a:xfrm>
          <a:prstGeom prst="rect">
            <a:avLst/>
          </a:prstGeom>
        </p:spPr>
      </p:pic>
      <p:pic>
        <p:nvPicPr>
          <p:cNvPr id="19" name="Picture 18" descr="点击互动"/>
          <p:cNvPicPr>
            <a:picLocks noChangeAspect="1"/>
          </p:cNvPicPr>
          <p:nvPr/>
        </p:nvPicPr>
        <p:blipFill>
          <a:blip r:embed="rId4"/>
          <a:stretch>
            <a:fillRect/>
          </a:stretch>
        </p:blipFill>
        <p:spPr>
          <a:xfrm>
            <a:off x="3047365" y="4974590"/>
            <a:ext cx="2057400" cy="1206500"/>
          </a:xfrm>
          <a:prstGeom prst="rect">
            <a:avLst/>
          </a:prstGeom>
        </p:spPr>
      </p:pic>
      <p:pic>
        <p:nvPicPr>
          <p:cNvPr id="20" name="Picture 19" descr="摆动"/>
          <p:cNvPicPr>
            <a:picLocks noChangeAspect="1"/>
          </p:cNvPicPr>
          <p:nvPr/>
        </p:nvPicPr>
        <p:blipFill>
          <a:blip r:embed="rId5"/>
          <a:stretch>
            <a:fillRect/>
          </a:stretch>
        </p:blipFill>
        <p:spPr>
          <a:xfrm>
            <a:off x="5325110" y="4660900"/>
            <a:ext cx="1612900" cy="3035300"/>
          </a:xfrm>
          <a:prstGeom prst="rect">
            <a:avLst/>
          </a:prstGeom>
        </p:spPr>
      </p:pic>
      <p:pic>
        <p:nvPicPr>
          <p:cNvPr id="2" name="Picture 1" descr="blocks"/>
          <p:cNvPicPr>
            <a:picLocks noChangeAspect="1"/>
          </p:cNvPicPr>
          <p:nvPr/>
        </p:nvPicPr>
        <p:blipFill>
          <a:blip r:embed="rId6"/>
          <a:stretch>
            <a:fillRect/>
          </a:stretch>
        </p:blipFill>
        <p:spPr>
          <a:xfrm>
            <a:off x="213360" y="8286750"/>
            <a:ext cx="5273040" cy="172974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grpSp>
        <p:nvGrpSpPr>
          <p:cNvPr id="50" name="Group 49"/>
          <p:cNvGrpSpPr/>
          <p:nvPr/>
        </p:nvGrpSpPr>
        <p:grpSpPr>
          <a:xfrm>
            <a:off x="457995" y="2725094"/>
            <a:ext cx="6872422" cy="6974779"/>
            <a:chOff x="443298" y="2725094"/>
            <a:chExt cx="6872422" cy="6974779"/>
          </a:xfrm>
        </p:grpSpPr>
        <p:grpSp>
          <p:nvGrpSpPr>
            <p:cNvPr id="51" name="Group 50"/>
            <p:cNvGrpSpPr/>
            <p:nvPr/>
          </p:nvGrpSpPr>
          <p:grpSpPr>
            <a:xfrm>
              <a:off x="444499" y="2725094"/>
              <a:ext cx="6871221" cy="1658949"/>
              <a:chOff x="444499" y="2725094"/>
              <a:chExt cx="6871221" cy="1658949"/>
            </a:xfrm>
          </p:grpSpPr>
          <p:sp>
            <p:nvSpPr>
              <p:cNvPr id="72" name="Rectangle 71"/>
              <p:cNvSpPr/>
              <p:nvPr/>
            </p:nvSpPr>
            <p:spPr>
              <a:xfrm>
                <a:off x="535219" y="3149603"/>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3" name="Group 72"/>
              <p:cNvGrpSpPr/>
              <p:nvPr/>
            </p:nvGrpSpPr>
            <p:grpSpPr>
              <a:xfrm>
                <a:off x="444499" y="2725094"/>
                <a:ext cx="6871221" cy="337185"/>
                <a:chOff x="444499" y="3063754"/>
                <a:chExt cx="6871221" cy="337185"/>
              </a:xfrm>
            </p:grpSpPr>
            <p:sp>
              <p:nvSpPr>
                <p:cNvPr id="74" name="TextBox 73"/>
                <p:cNvSpPr txBox="1"/>
                <p:nvPr/>
              </p:nvSpPr>
              <p:spPr>
                <a:xfrm>
                  <a:off x="444499" y="3063754"/>
                  <a:ext cx="6871221" cy="337185"/>
                </a:xfrm>
                <a:prstGeom prst="rect">
                  <a:avLst/>
                </a:prstGeom>
                <a:noFill/>
              </p:spPr>
              <p:txBody>
                <a:bodyPr wrap="square" rtlCol="0">
                  <a:spAutoFit/>
                </a:bodyPr>
                <a:lstStyle/>
                <a:p>
                  <a:pPr indent="0">
                    <a:buFont typeface="Lucida Grande" panose="020B0600040502020204"/>
                    <a:buNone/>
                  </a:pPr>
                  <a:r>
                    <a:rPr lang="en-US" altLang="zh-CN" sz="1600" dirty="0"/>
                    <a:t>+</a:t>
                  </a:r>
                  <a:r>
                    <a:rPr lang="zh-CN" altLang="en-US" sz="1600" dirty="0"/>
                    <a:t>你感到最自豪的是什么？</a:t>
                  </a:r>
                  <a:r>
                    <a:rPr lang="zh-CN" altLang="en-US" sz="1600" dirty="0" smtClean="0"/>
                    <a:t>为什么？</a:t>
                  </a:r>
                  <a:endParaRPr lang="en-US" sz="1600" dirty="0">
                    <a:latin typeface="Futura Condensed"/>
                    <a:cs typeface="Futura Condensed"/>
                  </a:endParaRPr>
                </a:p>
              </p:txBody>
            </p:sp>
            <p:cxnSp>
              <p:nvCxnSpPr>
                <p:cNvPr id="75" name="Straight Connector 7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6" name="Group 55"/>
            <p:cNvGrpSpPr/>
            <p:nvPr/>
          </p:nvGrpSpPr>
          <p:grpSpPr>
            <a:xfrm>
              <a:off x="444499" y="4496851"/>
              <a:ext cx="6871221" cy="1658950"/>
              <a:chOff x="444499" y="4530719"/>
              <a:chExt cx="6871221" cy="1658950"/>
            </a:xfrm>
          </p:grpSpPr>
          <p:sp>
            <p:nvSpPr>
              <p:cNvPr id="67" name="Rectangle 66"/>
              <p:cNvSpPr/>
              <p:nvPr/>
            </p:nvSpPr>
            <p:spPr>
              <a:xfrm>
                <a:off x="535219" y="4955229"/>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8" name="Group 67"/>
              <p:cNvGrpSpPr/>
              <p:nvPr/>
            </p:nvGrpSpPr>
            <p:grpSpPr>
              <a:xfrm>
                <a:off x="444499" y="4530719"/>
                <a:ext cx="6871221" cy="337185"/>
                <a:chOff x="444499" y="3063754"/>
                <a:chExt cx="6871221" cy="337185"/>
              </a:xfrm>
            </p:grpSpPr>
            <p:sp>
              <p:nvSpPr>
                <p:cNvPr id="69" name="TextBox 68"/>
                <p:cNvSpPr txBox="1"/>
                <p:nvPr/>
              </p:nvSpPr>
              <p:spPr>
                <a:xfrm>
                  <a:off x="444499" y="3063754"/>
                  <a:ext cx="6871221" cy="337185"/>
                </a:xfrm>
                <a:prstGeom prst="rect">
                  <a:avLst/>
                </a:prstGeom>
                <a:noFill/>
              </p:spPr>
              <p:txBody>
                <a:bodyPr wrap="square" rtlCol="0">
                  <a:spAutoFit/>
                </a:bodyPr>
                <a:lstStyle/>
                <a:p>
                  <a:r>
                    <a:rPr lang="en-US" altLang="zh-CN" sz="1600" dirty="0"/>
                    <a:t>+</a:t>
                  </a:r>
                  <a:r>
                    <a:rPr lang="zh-CN" altLang="en-US" sz="1600" dirty="0"/>
                    <a:t>你感觉困难的地方是什么</a:t>
                  </a:r>
                  <a:r>
                    <a:rPr lang="zh-CN" altLang="en-US" sz="1600" dirty="0" smtClean="0"/>
                    <a:t>？你是如何解决的</a:t>
                  </a:r>
                  <a:r>
                    <a:rPr lang="zh-CN" altLang="en-US" sz="1600" dirty="0"/>
                    <a:t>？</a:t>
                  </a:r>
                  <a:endParaRPr lang="en-US" sz="1600" dirty="0">
                    <a:latin typeface="Futura Condensed"/>
                    <a:cs typeface="Futura Condensed"/>
                  </a:endParaRPr>
                </a:p>
              </p:txBody>
            </p:sp>
            <p:cxnSp>
              <p:nvCxnSpPr>
                <p:cNvPr id="71" name="Straight Connector 70"/>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7" name="Group 56"/>
            <p:cNvGrpSpPr/>
            <p:nvPr/>
          </p:nvGrpSpPr>
          <p:grpSpPr>
            <a:xfrm>
              <a:off x="444499" y="6268517"/>
              <a:ext cx="6871221" cy="1658950"/>
              <a:chOff x="444499" y="6353187"/>
              <a:chExt cx="6871221" cy="1658950"/>
            </a:xfrm>
          </p:grpSpPr>
          <p:sp>
            <p:nvSpPr>
              <p:cNvPr id="63" name="Rectangle 62"/>
              <p:cNvSpPr/>
              <p:nvPr/>
            </p:nvSpPr>
            <p:spPr>
              <a:xfrm>
                <a:off x="535219" y="6777697"/>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4" name="Group 63"/>
              <p:cNvGrpSpPr/>
              <p:nvPr/>
            </p:nvGrpSpPr>
            <p:grpSpPr>
              <a:xfrm>
                <a:off x="444499" y="6353187"/>
                <a:ext cx="6871221" cy="337185"/>
                <a:chOff x="444499" y="3063754"/>
                <a:chExt cx="6871221" cy="337185"/>
              </a:xfrm>
            </p:grpSpPr>
            <p:sp>
              <p:nvSpPr>
                <p:cNvPr id="65" name="TextBox 64"/>
                <p:cNvSpPr txBox="1"/>
                <p:nvPr/>
              </p:nvSpPr>
              <p:spPr>
                <a:xfrm>
                  <a:off x="444499" y="3063754"/>
                  <a:ext cx="6871221" cy="337185"/>
                </a:xfrm>
                <a:prstGeom prst="rect">
                  <a:avLst/>
                </a:prstGeom>
                <a:noFill/>
              </p:spPr>
              <p:txBody>
                <a:bodyPr wrap="square" rtlCol="0">
                  <a:spAutoFit/>
                </a:bodyPr>
                <a:lstStyle/>
                <a:p>
                  <a:pPr indent="0">
                    <a:buFont typeface="Lucida Grande" panose="020B0600040502020204"/>
                    <a:buNone/>
                  </a:pPr>
                  <a:r>
                    <a:rPr lang="en-US" altLang="zh-CN" sz="1600" dirty="0">
                      <a:sym typeface="+mn-ea"/>
                    </a:rPr>
                    <a:t>+</a:t>
                  </a:r>
                  <a:r>
                    <a:rPr lang="zh-CN" altLang="en-US" sz="1600" dirty="0">
                      <a:sym typeface="+mn-ea"/>
                    </a:rPr>
                    <a:t>你</a:t>
                  </a:r>
                  <a:r>
                    <a:rPr lang="zh-CN" altLang="en-US" sz="1600" dirty="0"/>
                    <a:t>下一步想做些什么</a:t>
                  </a:r>
                  <a:r>
                    <a:rPr lang="zh-CN" altLang="en-US" sz="1600" dirty="0" smtClean="0"/>
                    <a:t>？</a:t>
                  </a:r>
                  <a:endParaRPr lang="en-US" sz="1600" dirty="0">
                    <a:latin typeface="Futura Condensed"/>
                    <a:cs typeface="Futura Condensed"/>
                  </a:endParaRPr>
                </a:p>
              </p:txBody>
            </p:sp>
            <p:cxnSp>
              <p:nvCxnSpPr>
                <p:cNvPr id="66" name="Straight Connector 65"/>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8" name="Group 57"/>
            <p:cNvGrpSpPr/>
            <p:nvPr/>
          </p:nvGrpSpPr>
          <p:grpSpPr>
            <a:xfrm>
              <a:off x="443298" y="8040923"/>
              <a:ext cx="6871221" cy="1658950"/>
              <a:chOff x="443298" y="8176395"/>
              <a:chExt cx="6871221" cy="1658950"/>
            </a:xfrm>
          </p:grpSpPr>
          <p:sp>
            <p:nvSpPr>
              <p:cNvPr id="59" name="Rectangle 58"/>
              <p:cNvSpPr/>
              <p:nvPr/>
            </p:nvSpPr>
            <p:spPr>
              <a:xfrm>
                <a:off x="534018" y="8600905"/>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0" name="Group 59"/>
              <p:cNvGrpSpPr/>
              <p:nvPr/>
            </p:nvGrpSpPr>
            <p:grpSpPr>
              <a:xfrm>
                <a:off x="443298" y="8176395"/>
                <a:ext cx="6871221" cy="337185"/>
                <a:chOff x="444499" y="3063754"/>
                <a:chExt cx="6871221" cy="337185"/>
              </a:xfrm>
            </p:grpSpPr>
            <p:sp>
              <p:nvSpPr>
                <p:cNvPr id="61" name="TextBox 60"/>
                <p:cNvSpPr txBox="1"/>
                <p:nvPr/>
              </p:nvSpPr>
              <p:spPr>
                <a:xfrm>
                  <a:off x="444499" y="3063754"/>
                  <a:ext cx="6871221" cy="337185"/>
                </a:xfrm>
                <a:prstGeom prst="rect">
                  <a:avLst/>
                </a:prstGeom>
                <a:noFill/>
              </p:spPr>
              <p:txBody>
                <a:bodyPr wrap="square" rtlCol="0">
                  <a:spAutoFit/>
                </a:bodyPr>
                <a:lstStyle/>
                <a:p>
                  <a:r>
                    <a:rPr lang="en-US" altLang="zh-CN" sz="1600" dirty="0"/>
                    <a:t>+</a:t>
                  </a:r>
                  <a:r>
                    <a:rPr lang="zh-CN" altLang="en-US" sz="1600" dirty="0"/>
                    <a:t>通过浏览他人的</a:t>
                  </a:r>
                  <a:r>
                    <a:rPr lang="en-US" altLang="zh-CN" sz="1600" dirty="0"/>
                    <a:t>“</a:t>
                  </a:r>
                  <a:r>
                    <a:rPr lang="zh-CN" altLang="en-US" sz="1600" dirty="0"/>
                    <a:t>关于我</a:t>
                  </a:r>
                  <a:r>
                    <a:rPr lang="en-US" altLang="zh-CN" sz="1600" dirty="0"/>
                    <a:t>”</a:t>
                  </a:r>
                  <a:r>
                    <a:rPr lang="zh-CN" altLang="en-US" sz="1600" dirty="0"/>
                    <a:t>项目你发现了什么</a:t>
                  </a:r>
                  <a:r>
                    <a:rPr lang="zh-CN" altLang="en-US" sz="1600" dirty="0" smtClean="0"/>
                    <a:t>？</a:t>
                  </a:r>
                  <a:endParaRPr lang="en-US" sz="1600" dirty="0">
                    <a:latin typeface="Futura Condensed"/>
                    <a:cs typeface="Futura Condensed"/>
                  </a:endParaRPr>
                </a:p>
              </p:txBody>
            </p:sp>
            <p:cxnSp>
              <p:nvCxnSpPr>
                <p:cNvPr id="62" name="Straight Connector 61"/>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sp>
        <p:nvSpPr>
          <p:cNvPr id="39" name="TextBox 38"/>
          <p:cNvSpPr txBox="1"/>
          <p:nvPr/>
        </p:nvSpPr>
        <p:spPr>
          <a:xfrm>
            <a:off x="520700" y="684740"/>
            <a:ext cx="2815942" cy="1322070"/>
          </a:xfrm>
          <a:prstGeom prst="rect">
            <a:avLst/>
          </a:prstGeom>
          <a:noFill/>
        </p:spPr>
        <p:txBody>
          <a:bodyPr wrap="square" rtlCol="0">
            <a:spAutoFit/>
          </a:bodyPr>
          <a:lstStyle/>
          <a:p>
            <a:r>
              <a:rPr lang="zh-CN" altLang="en-US" sz="4000" dirty="0"/>
              <a:t>关于</a:t>
            </a:r>
            <a:r>
              <a:rPr lang="zh-CN" altLang="en-US" sz="4000" dirty="0" smtClean="0"/>
              <a:t>我</a:t>
            </a:r>
            <a:endParaRPr lang="en-US" altLang="zh-CN" sz="4000" dirty="0" smtClean="0"/>
          </a:p>
          <a:p>
            <a:r>
              <a:rPr lang="zh-CN" altLang="en-US" sz="4000" dirty="0" smtClean="0"/>
              <a:t>反思</a:t>
            </a:r>
            <a:endParaRPr lang="en-US" sz="4000" dirty="0" smtClean="0">
              <a:latin typeface="Futura Condensed"/>
              <a:cs typeface="Futura Condensed"/>
            </a:endParaRPr>
          </a:p>
        </p:txBody>
      </p:sp>
      <p:grpSp>
        <p:nvGrpSpPr>
          <p:cNvPr id="52" name="Group 51"/>
          <p:cNvGrpSpPr/>
          <p:nvPr/>
        </p:nvGrpSpPr>
        <p:grpSpPr>
          <a:xfrm>
            <a:off x="3540777" y="635270"/>
            <a:ext cx="3108418" cy="584775"/>
            <a:chOff x="3540777" y="635270"/>
            <a:chExt cx="3171308" cy="584775"/>
          </a:xfrm>
        </p:grpSpPr>
        <p:sp>
          <p:nvSpPr>
            <p:cNvPr id="53" name="TextBox 52"/>
            <p:cNvSpPr txBox="1"/>
            <p:nvPr/>
          </p:nvSpPr>
          <p:spPr>
            <a:xfrm>
              <a:off x="3540777" y="635270"/>
              <a:ext cx="3171308" cy="584775"/>
            </a:xfrm>
            <a:prstGeom prst="rect">
              <a:avLst/>
            </a:prstGeom>
            <a:noFill/>
            <a:ln w="6350" cmpd="sng">
              <a:solidFill>
                <a:schemeClr val="tx1"/>
              </a:solidFill>
              <a:prstDash val="dash"/>
            </a:ln>
          </p:spPr>
          <p:txBody>
            <a:bodyPr wrap="square" tIns="91440" bIns="91440" rtlCol="0" anchor="ctr" anchorCtr="0">
              <a:spAutoFit/>
            </a:bodyPr>
            <a:lstStyle/>
            <a:p>
              <a:r>
                <a:rPr lang="zh-CN" altLang="en-US" sz="1400" dirty="0">
                  <a:latin typeface="Futura Condensed"/>
                  <a:cs typeface="Futura Condensed"/>
                </a:rPr>
                <a:t>姓名</a:t>
              </a:r>
              <a:r>
                <a:rPr lang="en-US" sz="1200" dirty="0">
                  <a:latin typeface="Futura Condensed"/>
                  <a:cs typeface="Futura Condensed"/>
                </a:rPr>
                <a:t>: </a:t>
              </a:r>
              <a:endParaRPr lang="en-US" sz="1200" dirty="0">
                <a:latin typeface="Futura Condensed"/>
                <a:cs typeface="Futura Condensed"/>
              </a:endParaRPr>
            </a:p>
            <a:p>
              <a:r>
                <a:rPr lang="en-US" sz="1200" dirty="0">
                  <a:latin typeface="Futura Condensed"/>
                  <a:cs typeface="Futura Condensed"/>
                </a:rPr>
                <a:t> </a:t>
              </a:r>
              <a:endParaRPr lang="en-US" sz="1200" dirty="0">
                <a:latin typeface="Futura Condensed"/>
                <a:cs typeface="Futura Condensed"/>
              </a:endParaRPr>
            </a:p>
          </p:txBody>
        </p:sp>
        <p:cxnSp>
          <p:nvCxnSpPr>
            <p:cNvPr id="54" name="Straight Connector 53"/>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42398" y="9519711"/>
            <a:ext cx="1813560" cy="535517"/>
          </a:xfrm>
        </p:spPr>
        <p:txBody>
          <a:bodyPr/>
          <a:lstStyle/>
          <a:p>
            <a:r>
              <a:rPr lang="en-US" dirty="0" smtClean="0"/>
              <a:t>38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60679" y="1480851"/>
            <a:ext cx="3273767" cy="3415030"/>
          </a:xfrm>
          <a:prstGeom prst="rect">
            <a:avLst/>
          </a:prstGeom>
          <a:noFill/>
          <a:ln w="6350" cmpd="sng">
            <a:noFill/>
            <a:prstDash val="dash"/>
          </a:ln>
        </p:spPr>
        <p:txBody>
          <a:bodyPr wrap="square" rtlCol="0">
            <a:spAutoFit/>
          </a:bodyPr>
          <a:lstStyle/>
          <a:p>
            <a:r>
              <a:rPr lang="zh-CN" altLang="en-US" sz="1200" dirty="0"/>
              <a:t>这个单元里包含结构化的活动和开放式的活动。目的在于帮助学生们了解序列这个核心概念</a:t>
            </a:r>
            <a:r>
              <a:rPr lang="en-US" altLang="zh-CN" sz="1200" dirty="0"/>
              <a:t>——</a:t>
            </a:r>
            <a:r>
              <a:rPr lang="zh-CN" altLang="en-US" sz="1200" dirty="0"/>
              <a:t>识别和确定一系列指令的先后次序。 这对学生来说往往是个见证强大的时刻 ：因为他们可以把想法转换成计算机程序，来指挥电脑</a:t>
            </a:r>
            <a:endParaRPr lang="zh-CN" altLang="en-US" sz="1200" dirty="0"/>
          </a:p>
          <a:p>
            <a:r>
              <a:rPr lang="zh-CN" altLang="en-US" sz="1200" dirty="0"/>
              <a:t>做任何他们想做的事。</a:t>
            </a:r>
            <a:endParaRPr lang="en-US" sz="1200" dirty="0">
              <a:latin typeface="Futura Condensed"/>
              <a:cs typeface="Futura Condensed"/>
            </a:endParaRPr>
          </a:p>
          <a:p>
            <a:pPr algn="just"/>
            <a:endParaRPr lang="en-US" sz="1200" dirty="0">
              <a:latin typeface="Futura Condensed"/>
              <a:cs typeface="Futura Condensed"/>
            </a:endParaRPr>
          </a:p>
          <a:p>
            <a:r>
              <a:rPr lang="zh-CN" altLang="en-US" sz="1200" dirty="0"/>
              <a:t>从“循序渐进”教程 ，到用有限数量的积木进行项目创作，再到调试有问题的程序，每个活动都能帮助学习者积累之后创作“关于我”的项目所需要的技能。在最终的项目中，学习者将会探索和实验角色、造型、外观、背景和声音，创作出一个个性的、具有互动性的作品 </a:t>
            </a:r>
            <a:r>
              <a:rPr lang="zh-CN" altLang="en-US" sz="1200" dirty="0" smtClean="0"/>
              <a:t>。</a:t>
            </a:r>
            <a:endParaRPr lang="en-US" altLang="zh-CN" sz="1200" dirty="0" smtClean="0"/>
          </a:p>
          <a:p>
            <a:endParaRPr lang="en-US" sz="1200" dirty="0">
              <a:latin typeface="Futura Condensed"/>
              <a:cs typeface="Futura Condensed"/>
            </a:endParaRPr>
          </a:p>
          <a:p>
            <a:r>
              <a:rPr lang="zh-CN" altLang="en-US" sz="1200" dirty="0"/>
              <a:t>充分利用所有的活动，还是从中特别挑选出那些符合你的学生需求和兴趣的活动</a:t>
            </a:r>
            <a:r>
              <a:rPr lang="zh-CN" altLang="en-US" sz="1200" dirty="0" smtClean="0"/>
              <a:t>，选择</a:t>
            </a:r>
            <a:r>
              <a:rPr lang="zh-CN" altLang="en-US" sz="1200" dirty="0"/>
              <a:t>权在你。如果你不太确定从哪开始的话，以下是建议的流程次序。</a:t>
            </a:r>
            <a:endParaRPr lang="en-US" sz="1200" dirty="0">
              <a:latin typeface="Futura Condensed"/>
              <a:cs typeface="Futura Condensed"/>
            </a:endParaRPr>
          </a:p>
        </p:txBody>
      </p:sp>
      <p:grpSp>
        <p:nvGrpSpPr>
          <p:cNvPr id="10" name="Group 9"/>
          <p:cNvGrpSpPr/>
          <p:nvPr/>
        </p:nvGrpSpPr>
        <p:grpSpPr>
          <a:xfrm>
            <a:off x="535217" y="6279494"/>
            <a:ext cx="6837103" cy="2640834"/>
            <a:chOff x="535217" y="6814667"/>
            <a:chExt cx="6837103" cy="2640834"/>
          </a:xfrm>
        </p:grpSpPr>
        <p:grpSp>
          <p:nvGrpSpPr>
            <p:cNvPr id="11" name="Group 10"/>
            <p:cNvGrpSpPr/>
            <p:nvPr/>
          </p:nvGrpSpPr>
          <p:grpSpPr>
            <a:xfrm>
              <a:off x="2175879" y="6814667"/>
              <a:ext cx="1186386" cy="398336"/>
              <a:chOff x="4672056" y="6992326"/>
              <a:chExt cx="1186386" cy="398336"/>
            </a:xfrm>
          </p:grpSpPr>
          <p:cxnSp>
            <p:nvCxnSpPr>
              <p:cNvPr id="61" name="Straight Connector 60"/>
              <p:cNvCxnSpPr/>
              <p:nvPr/>
            </p:nvCxnSpPr>
            <p:spPr>
              <a:xfrm flipH="1" flipV="1">
                <a:off x="4672056" y="7109615"/>
                <a:ext cx="3775" cy="281047"/>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flipV="1">
                <a:off x="5854667" y="7105712"/>
                <a:ext cx="3775" cy="281046"/>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4672056" y="7112211"/>
                <a:ext cx="1186386" cy="0"/>
              </a:xfrm>
              <a:prstGeom prst="line">
                <a:avLst/>
              </a:prstGeom>
              <a:ln w="12700" cmpd="sng">
                <a:solidFill>
                  <a:schemeClr val="tx1"/>
                </a:solidFill>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4903611" y="6992326"/>
                <a:ext cx="723275" cy="253916"/>
              </a:xfrm>
              <a:prstGeom prst="rect">
                <a:avLst/>
              </a:prstGeom>
              <a:solidFill>
                <a:srgbClr val="FFFFFF"/>
              </a:solidFill>
            </p:spPr>
            <p:txBody>
              <a:bodyPr wrap="none">
                <a:spAutoFit/>
              </a:bodyPr>
              <a:lstStyle/>
              <a:p>
                <a:pPr algn="ctr"/>
                <a:r>
                  <a:rPr lang="zh-CN" altLang="en-US" sz="1050" dirty="0" smtClean="0"/>
                  <a:t>第二部分</a:t>
                </a:r>
                <a:endParaRPr lang="en-US" sz="1050" dirty="0"/>
              </a:p>
            </p:txBody>
          </p:sp>
        </p:grpSp>
        <p:grpSp>
          <p:nvGrpSpPr>
            <p:cNvPr id="12" name="Group 11"/>
            <p:cNvGrpSpPr/>
            <p:nvPr/>
          </p:nvGrpSpPr>
          <p:grpSpPr>
            <a:xfrm>
              <a:off x="535217" y="6838247"/>
              <a:ext cx="6837103" cy="2617254"/>
              <a:chOff x="535217" y="6838247"/>
              <a:chExt cx="6837103" cy="2617254"/>
            </a:xfrm>
          </p:grpSpPr>
          <p:grpSp>
            <p:nvGrpSpPr>
              <p:cNvPr id="13" name="Group 12"/>
              <p:cNvGrpSpPr/>
              <p:nvPr/>
            </p:nvGrpSpPr>
            <p:grpSpPr>
              <a:xfrm>
                <a:off x="535217" y="6838247"/>
                <a:ext cx="6837103" cy="2617254"/>
                <a:chOff x="535217" y="6376681"/>
                <a:chExt cx="6837103" cy="2617254"/>
              </a:xfrm>
            </p:grpSpPr>
            <p:grpSp>
              <p:nvGrpSpPr>
                <p:cNvPr id="18" name="Group 17"/>
                <p:cNvGrpSpPr/>
                <p:nvPr/>
              </p:nvGrpSpPr>
              <p:grpSpPr>
                <a:xfrm>
                  <a:off x="634257" y="6376681"/>
                  <a:ext cx="6738063" cy="407368"/>
                  <a:chOff x="634257" y="6376681"/>
                  <a:chExt cx="6738063" cy="407368"/>
                </a:xfrm>
              </p:grpSpPr>
              <p:grpSp>
                <p:nvGrpSpPr>
                  <p:cNvPr id="49" name="Group 48"/>
                  <p:cNvGrpSpPr/>
                  <p:nvPr/>
                </p:nvGrpSpPr>
                <p:grpSpPr>
                  <a:xfrm>
                    <a:off x="6379740" y="6378360"/>
                    <a:ext cx="992580" cy="405689"/>
                    <a:chOff x="723960" y="6969899"/>
                    <a:chExt cx="992580" cy="405689"/>
                  </a:xfrm>
                </p:grpSpPr>
                <p:cxnSp>
                  <p:nvCxnSpPr>
                    <p:cNvPr id="59" name="Straight Connector 58"/>
                    <p:cNvCxnSpPr/>
                    <p:nvPr/>
                  </p:nvCxnSpPr>
                  <p:spPr>
                    <a:xfrm flipH="1" flipV="1">
                      <a:off x="1218360" y="7193840"/>
                      <a:ext cx="3775" cy="181748"/>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723960" y="6969899"/>
                      <a:ext cx="992580" cy="253916"/>
                    </a:xfrm>
                    <a:prstGeom prst="rect">
                      <a:avLst/>
                    </a:prstGeom>
                  </p:spPr>
                  <p:txBody>
                    <a:bodyPr wrap="none">
                      <a:spAutoFit/>
                    </a:bodyPr>
                    <a:lstStyle/>
                    <a:p>
                      <a:pPr algn="ctr"/>
                      <a:r>
                        <a:rPr lang="zh-CN" altLang="en-US" sz="1050" dirty="0" smtClean="0"/>
                        <a:t>第四、五部分</a:t>
                      </a:r>
                      <a:endParaRPr lang="en-US" sz="1050" dirty="0"/>
                    </a:p>
                  </p:txBody>
                </p:sp>
              </p:grpSp>
              <p:grpSp>
                <p:nvGrpSpPr>
                  <p:cNvPr id="50" name="Group 49"/>
                  <p:cNvGrpSpPr/>
                  <p:nvPr/>
                </p:nvGrpSpPr>
                <p:grpSpPr>
                  <a:xfrm>
                    <a:off x="634257" y="6376681"/>
                    <a:ext cx="723275" cy="405689"/>
                    <a:chOff x="634257" y="6376681"/>
                    <a:chExt cx="723275" cy="405689"/>
                  </a:xfrm>
                </p:grpSpPr>
                <p:cxnSp>
                  <p:nvCxnSpPr>
                    <p:cNvPr id="57" name="Straight Connector 56"/>
                    <p:cNvCxnSpPr/>
                    <p:nvPr/>
                  </p:nvCxnSpPr>
                  <p:spPr>
                    <a:xfrm flipH="1" flipV="1">
                      <a:off x="992120" y="6600622"/>
                      <a:ext cx="3775" cy="181748"/>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634257" y="6376681"/>
                      <a:ext cx="723275" cy="253916"/>
                    </a:xfrm>
                    <a:prstGeom prst="rect">
                      <a:avLst/>
                    </a:prstGeom>
                  </p:spPr>
                  <p:txBody>
                    <a:bodyPr wrap="none">
                      <a:spAutoFit/>
                    </a:bodyPr>
                    <a:lstStyle/>
                    <a:p>
                      <a:pPr algn="ctr"/>
                      <a:r>
                        <a:rPr lang="zh-CN" altLang="en-US" sz="1050" dirty="0"/>
                        <a:t>第</a:t>
                      </a:r>
                      <a:r>
                        <a:rPr lang="zh-CN" altLang="en-US" sz="1050" dirty="0" smtClean="0"/>
                        <a:t>一部分</a:t>
                      </a:r>
                      <a:endParaRPr lang="en-US" sz="1050" dirty="0"/>
                    </a:p>
                  </p:txBody>
                </p:sp>
              </p:grpSp>
              <p:grpSp>
                <p:nvGrpSpPr>
                  <p:cNvPr id="51" name="Group 50"/>
                  <p:cNvGrpSpPr/>
                  <p:nvPr/>
                </p:nvGrpSpPr>
                <p:grpSpPr>
                  <a:xfrm>
                    <a:off x="4519656" y="6378360"/>
                    <a:ext cx="1186386" cy="398336"/>
                    <a:chOff x="4519656" y="6378360"/>
                    <a:chExt cx="1186386" cy="398336"/>
                  </a:xfrm>
                </p:grpSpPr>
                <p:grpSp>
                  <p:nvGrpSpPr>
                    <p:cNvPr id="52" name="Group 51"/>
                    <p:cNvGrpSpPr/>
                    <p:nvPr/>
                  </p:nvGrpSpPr>
                  <p:grpSpPr>
                    <a:xfrm>
                      <a:off x="4519656" y="6491746"/>
                      <a:ext cx="1186386" cy="284950"/>
                      <a:chOff x="1324040" y="6422023"/>
                      <a:chExt cx="1195130" cy="417399"/>
                    </a:xfrm>
                  </p:grpSpPr>
                  <p:cxnSp>
                    <p:nvCxnSpPr>
                      <p:cNvPr id="54" name="Straight Connector 53"/>
                      <p:cNvCxnSpPr/>
                      <p:nvPr/>
                    </p:nvCxnSpPr>
                    <p:spPr>
                      <a:xfrm flipH="1" flipV="1">
                        <a:off x="1324040" y="6427740"/>
                        <a:ext cx="3803" cy="411682"/>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2515367" y="6422023"/>
                        <a:ext cx="3803" cy="411681"/>
                      </a:xfrm>
                      <a:prstGeom prst="line">
                        <a:avLst/>
                      </a:prstGeom>
                      <a:ln w="12700" cmpd="sng">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324040" y="6431543"/>
                        <a:ext cx="1195130" cy="0"/>
                      </a:xfrm>
                      <a:prstGeom prst="line">
                        <a:avLst/>
                      </a:prstGeom>
                      <a:ln w="12700" cmpd="sng">
                        <a:solidFill>
                          <a:schemeClr val="tx1"/>
                        </a:solidFill>
                      </a:ln>
                    </p:spPr>
                    <p:style>
                      <a:lnRef idx="1">
                        <a:schemeClr val="dk1"/>
                      </a:lnRef>
                      <a:fillRef idx="0">
                        <a:schemeClr val="dk1"/>
                      </a:fillRef>
                      <a:effectRef idx="0">
                        <a:schemeClr val="dk1"/>
                      </a:effectRef>
                      <a:fontRef idx="minor">
                        <a:schemeClr val="tx1"/>
                      </a:fontRef>
                    </p:style>
                  </p:cxnSp>
                </p:grpSp>
                <p:sp>
                  <p:nvSpPr>
                    <p:cNvPr id="53" name="Rectangle 52"/>
                    <p:cNvSpPr/>
                    <p:nvPr/>
                  </p:nvSpPr>
                  <p:spPr>
                    <a:xfrm>
                      <a:off x="4751211" y="6378360"/>
                      <a:ext cx="723275" cy="253916"/>
                    </a:xfrm>
                    <a:prstGeom prst="rect">
                      <a:avLst/>
                    </a:prstGeom>
                    <a:solidFill>
                      <a:srgbClr val="FFFFFF"/>
                    </a:solidFill>
                  </p:spPr>
                  <p:txBody>
                    <a:bodyPr wrap="none">
                      <a:spAutoFit/>
                    </a:bodyPr>
                    <a:lstStyle/>
                    <a:p>
                      <a:pPr algn="ctr"/>
                      <a:r>
                        <a:rPr lang="zh-CN" altLang="en-US" sz="1050" dirty="0" smtClean="0"/>
                        <a:t>第三部分</a:t>
                      </a:r>
                      <a:endParaRPr lang="en-US" sz="1050" dirty="0"/>
                    </a:p>
                  </p:txBody>
                </p:sp>
              </p:grpSp>
            </p:grpSp>
            <p:grpSp>
              <p:nvGrpSpPr>
                <p:cNvPr id="19" name="Group 18"/>
                <p:cNvGrpSpPr/>
                <p:nvPr/>
              </p:nvGrpSpPr>
              <p:grpSpPr>
                <a:xfrm>
                  <a:off x="535217" y="6847713"/>
                  <a:ext cx="5628892" cy="2146222"/>
                  <a:chOff x="535217" y="6847713"/>
                  <a:chExt cx="5628892" cy="2146222"/>
                </a:xfrm>
              </p:grpSpPr>
              <p:grpSp>
                <p:nvGrpSpPr>
                  <p:cNvPr id="20" name="Group 19"/>
                  <p:cNvGrpSpPr/>
                  <p:nvPr/>
                </p:nvGrpSpPr>
                <p:grpSpPr>
                  <a:xfrm>
                    <a:off x="535217" y="6847722"/>
                    <a:ext cx="927787" cy="1839379"/>
                    <a:chOff x="535217" y="6847713"/>
                    <a:chExt cx="1030874" cy="2043751"/>
                  </a:xfrm>
                </p:grpSpPr>
                <p:sp>
                  <p:nvSpPr>
                    <p:cNvPr id="45" name="Rectangle 44"/>
                    <p:cNvSpPr/>
                    <p:nvPr/>
                  </p:nvSpPr>
                  <p:spPr>
                    <a:xfrm>
                      <a:off x="535217" y="8104925"/>
                      <a:ext cx="1030874" cy="786539"/>
                    </a:xfrm>
                    <a:prstGeom prst="rect">
                      <a:avLst/>
                    </a:prstGeom>
                  </p:spPr>
                  <p:txBody>
                    <a:bodyPr wrap="square">
                      <a:spAutoFit/>
                    </a:bodyPr>
                    <a:lstStyle/>
                    <a:p>
                      <a:pPr algn="ctr"/>
                      <a:r>
                        <a:rPr lang="zh-CN" altLang="en-US" sz="1000" dirty="0"/>
                        <a:t>如何用简单的文字指令表达舞蹈动作序列？</a:t>
                      </a:r>
                      <a:endParaRPr lang="en-US" sz="1000" dirty="0" smtClean="0">
                        <a:latin typeface="Futura Condensed"/>
                        <a:cs typeface="Futura Condensed"/>
                      </a:endParaRPr>
                    </a:p>
                  </p:txBody>
                </p:sp>
                <p:grpSp>
                  <p:nvGrpSpPr>
                    <p:cNvPr id="42" name="Group 41"/>
                    <p:cNvGrpSpPr/>
                    <p:nvPr/>
                  </p:nvGrpSpPr>
                  <p:grpSpPr>
                    <a:xfrm>
                      <a:off x="535218" y="6847713"/>
                      <a:ext cx="1030873" cy="975086"/>
                      <a:chOff x="535218" y="6847713"/>
                      <a:chExt cx="1030873" cy="975086"/>
                    </a:xfrm>
                  </p:grpSpPr>
                  <p:sp>
                    <p:nvSpPr>
                      <p:cNvPr id="43" name="Teardrop 42"/>
                      <p:cNvSpPr/>
                      <p:nvPr/>
                    </p:nvSpPr>
                    <p:spPr>
                      <a:xfrm rot="8075815">
                        <a:off x="563111" y="6847712"/>
                        <a:ext cx="975086" cy="975087"/>
                      </a:xfrm>
                      <a:prstGeom prst="teardrop">
                        <a:avLst/>
                      </a:prstGeom>
                      <a:solidFill>
                        <a:srgbClr val="1B93DD"/>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35218" y="7112422"/>
                        <a:ext cx="1030873" cy="306211"/>
                      </a:xfrm>
                      <a:prstGeom prst="rect">
                        <a:avLst/>
                      </a:prstGeom>
                      <a:noFill/>
                      <a:ln w="6350" cmpd="sng">
                        <a:noFill/>
                        <a:prstDash val="dash"/>
                      </a:ln>
                    </p:spPr>
                    <p:txBody>
                      <a:bodyPr wrap="square" numCol="1" rtlCol="0">
                        <a:spAutoFit/>
                      </a:bodyPr>
                      <a:lstStyle/>
                      <a:p>
                        <a:pPr algn="ctr"/>
                        <a:r>
                          <a:rPr lang="zh-CN" altLang="en-US" sz="1200" dirty="0">
                            <a:solidFill>
                              <a:schemeClr val="bg1"/>
                            </a:solidFill>
                          </a:rPr>
                          <a:t>编程跳舞</a:t>
                        </a:r>
                        <a:endParaRPr lang="zh-CN" altLang="en-US" sz="1200" dirty="0">
                          <a:solidFill>
                            <a:schemeClr val="bg1"/>
                          </a:solidFill>
                        </a:endParaRPr>
                      </a:p>
                    </p:txBody>
                  </p:sp>
                </p:grpSp>
              </p:grpSp>
              <p:grpSp>
                <p:nvGrpSpPr>
                  <p:cNvPr id="21" name="Group 20"/>
                  <p:cNvGrpSpPr/>
                  <p:nvPr/>
                </p:nvGrpSpPr>
                <p:grpSpPr>
                  <a:xfrm>
                    <a:off x="1711987" y="6847713"/>
                    <a:ext cx="927786" cy="2146222"/>
                    <a:chOff x="1777121" y="6847712"/>
                    <a:chExt cx="1030873" cy="2384690"/>
                  </a:xfrm>
                </p:grpSpPr>
                <p:sp>
                  <p:nvSpPr>
                    <p:cNvPr id="37" name="Rectangle 36"/>
                    <p:cNvSpPr/>
                    <p:nvPr/>
                  </p:nvSpPr>
                  <p:spPr>
                    <a:xfrm>
                      <a:off x="1777121" y="8104925"/>
                      <a:ext cx="1030873" cy="1127477"/>
                    </a:xfrm>
                    <a:prstGeom prst="rect">
                      <a:avLst/>
                    </a:prstGeom>
                    <a:noFill/>
                  </p:spPr>
                  <p:txBody>
                    <a:bodyPr wrap="square">
                      <a:spAutoFit/>
                    </a:bodyPr>
                    <a:lstStyle/>
                    <a:p>
                      <a:pPr algn="ctr"/>
                      <a:r>
                        <a:rPr lang="zh-CN" altLang="en-US" sz="1000" dirty="0"/>
                        <a:t>刚接触 </a:t>
                      </a:r>
                      <a:r>
                        <a:rPr lang="en-US" sz="1000" dirty="0"/>
                        <a:t>Scratch </a:t>
                      </a:r>
                      <a:r>
                        <a:rPr lang="zh-CN" altLang="en-US" sz="1000" dirty="0"/>
                        <a:t>么？开始创作你的第一个</a:t>
                      </a:r>
                      <a:r>
                        <a:rPr lang="en-US" sz="1000" dirty="0"/>
                        <a:t>Scratch </a:t>
                      </a:r>
                      <a:r>
                        <a:rPr lang="zh-CN" altLang="en-US" sz="1000" dirty="0"/>
                        <a:t>项目吧！</a:t>
                      </a:r>
                      <a:endParaRPr lang="en-US" sz="1000" dirty="0">
                        <a:latin typeface="Futura Condensed"/>
                        <a:cs typeface="Futura Condensed"/>
                      </a:endParaRPr>
                    </a:p>
                  </p:txBody>
                </p:sp>
                <p:grpSp>
                  <p:nvGrpSpPr>
                    <p:cNvPr id="38" name="Group 37"/>
                    <p:cNvGrpSpPr/>
                    <p:nvPr/>
                  </p:nvGrpSpPr>
                  <p:grpSpPr>
                    <a:xfrm>
                      <a:off x="1777121" y="6847712"/>
                      <a:ext cx="1030873" cy="975086"/>
                      <a:chOff x="1777121" y="6847712"/>
                      <a:chExt cx="1030873" cy="975086"/>
                    </a:xfrm>
                  </p:grpSpPr>
                  <p:sp>
                    <p:nvSpPr>
                      <p:cNvPr id="39" name="Teardrop 38"/>
                      <p:cNvSpPr/>
                      <p:nvPr/>
                    </p:nvSpPr>
                    <p:spPr>
                      <a:xfrm rot="8075815">
                        <a:off x="1805013" y="6847711"/>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1777121" y="7175323"/>
                        <a:ext cx="1030873" cy="306211"/>
                      </a:xfrm>
                      <a:prstGeom prst="rect">
                        <a:avLst/>
                      </a:prstGeom>
                      <a:noFill/>
                      <a:ln w="6350" cmpd="sng">
                        <a:noFill/>
                        <a:prstDash val="dash"/>
                      </a:ln>
                    </p:spPr>
                    <p:txBody>
                      <a:bodyPr wrap="square" numCol="1" rtlCol="0">
                        <a:spAutoFit/>
                      </a:bodyPr>
                      <a:lstStyle/>
                      <a:p>
                        <a:pPr algn="ctr"/>
                        <a:r>
                          <a:rPr lang="zh-CN" altLang="en-US" sz="1200" dirty="0">
                            <a:solidFill>
                              <a:srgbClr val="FFFFFF"/>
                            </a:solidFill>
                            <a:latin typeface="Futura Condensed"/>
                            <a:cs typeface="Futura Condensed"/>
                          </a:rPr>
                          <a:t>循序渐进</a:t>
                        </a:r>
                        <a:endParaRPr lang="zh-CN" altLang="en-US" sz="1200" dirty="0">
                          <a:solidFill>
                            <a:srgbClr val="FFFFFF"/>
                          </a:solidFill>
                          <a:latin typeface="Futura Condensed"/>
                          <a:cs typeface="Futura Condensed"/>
                        </a:endParaRPr>
                      </a:p>
                    </p:txBody>
                  </p:sp>
                </p:grpSp>
              </p:grpSp>
              <p:grpSp>
                <p:nvGrpSpPr>
                  <p:cNvPr id="22" name="Group 21"/>
                  <p:cNvGrpSpPr/>
                  <p:nvPr/>
                </p:nvGrpSpPr>
                <p:grpSpPr>
                  <a:xfrm>
                    <a:off x="2884866" y="6847717"/>
                    <a:ext cx="927786" cy="1838247"/>
                    <a:chOff x="3026723" y="6847714"/>
                    <a:chExt cx="1030873" cy="2042495"/>
                  </a:xfrm>
                </p:grpSpPr>
                <p:sp>
                  <p:nvSpPr>
                    <p:cNvPr id="33" name="Rectangle 32"/>
                    <p:cNvSpPr/>
                    <p:nvPr/>
                  </p:nvSpPr>
                  <p:spPr>
                    <a:xfrm>
                      <a:off x="3026723" y="8104926"/>
                      <a:ext cx="1030873" cy="785283"/>
                    </a:xfrm>
                    <a:prstGeom prst="rect">
                      <a:avLst/>
                    </a:prstGeom>
                  </p:spPr>
                  <p:txBody>
                    <a:bodyPr wrap="square">
                      <a:spAutoFit/>
                    </a:bodyPr>
                    <a:lstStyle/>
                    <a:p>
                      <a:pPr algn="ctr"/>
                      <a:r>
                        <a:rPr lang="zh-CN" altLang="en-US" sz="1000" dirty="0"/>
                        <a:t>仅用</a:t>
                      </a:r>
                      <a:r>
                        <a:rPr lang="en-US" altLang="zh-CN" sz="1000" dirty="0"/>
                        <a:t>10 </a:t>
                      </a:r>
                      <a:r>
                        <a:rPr lang="zh-CN" altLang="en-US" sz="1000" dirty="0"/>
                        <a:t>种模块能够创作什么样的项目呢？</a:t>
                      </a:r>
                      <a:endParaRPr lang="en-US" sz="1000" dirty="0">
                        <a:latin typeface="Futura Condensed"/>
                        <a:cs typeface="Futura Condensed"/>
                      </a:endParaRPr>
                    </a:p>
                  </p:txBody>
                </p:sp>
                <p:grpSp>
                  <p:nvGrpSpPr>
                    <p:cNvPr id="34" name="Group 33"/>
                    <p:cNvGrpSpPr/>
                    <p:nvPr/>
                  </p:nvGrpSpPr>
                  <p:grpSpPr>
                    <a:xfrm>
                      <a:off x="3026723" y="6847714"/>
                      <a:ext cx="1030873" cy="975086"/>
                      <a:chOff x="3026723" y="6847714"/>
                      <a:chExt cx="1030873" cy="975086"/>
                    </a:xfrm>
                  </p:grpSpPr>
                  <p:sp>
                    <p:nvSpPr>
                      <p:cNvPr id="35" name="Teardrop 34"/>
                      <p:cNvSpPr/>
                      <p:nvPr/>
                    </p:nvSpPr>
                    <p:spPr>
                      <a:xfrm rot="8075815">
                        <a:off x="3054616" y="6847713"/>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026723" y="7175324"/>
                        <a:ext cx="1030873" cy="306211"/>
                      </a:xfrm>
                      <a:prstGeom prst="rect">
                        <a:avLst/>
                      </a:prstGeom>
                      <a:noFill/>
                      <a:ln w="6350" cmpd="sng">
                        <a:noFill/>
                        <a:prstDash val="dash"/>
                      </a:ln>
                    </p:spPr>
                    <p:txBody>
                      <a:bodyPr wrap="square" numCol="1" rtlCol="0">
                        <a:spAutoFit/>
                      </a:bodyPr>
                      <a:lstStyle/>
                      <a:p>
                        <a:pPr algn="ctr"/>
                        <a:r>
                          <a:rPr lang="en-US" altLang="zh-CN" sz="1200" dirty="0">
                            <a:solidFill>
                              <a:srgbClr val="FFFFFF"/>
                            </a:solidFill>
                            <a:latin typeface="Futura Condensed"/>
                            <a:cs typeface="Futura Condensed"/>
                          </a:rPr>
                          <a:t>10 </a:t>
                        </a:r>
                        <a:r>
                          <a:rPr lang="zh-CN" altLang="en-US" sz="1200" dirty="0">
                            <a:solidFill>
                              <a:srgbClr val="FFFFFF"/>
                            </a:solidFill>
                            <a:latin typeface="Futura Condensed"/>
                            <a:cs typeface="Futura Condensed"/>
                          </a:rPr>
                          <a:t>种模块</a:t>
                        </a:r>
                        <a:endParaRPr lang="en-US" sz="1200" dirty="0" smtClean="0">
                          <a:solidFill>
                            <a:srgbClr val="FFFFFF"/>
                          </a:solidFill>
                          <a:latin typeface="Futura Condensed"/>
                          <a:cs typeface="Futura Condensed"/>
                        </a:endParaRPr>
                      </a:p>
                    </p:txBody>
                  </p:sp>
                </p:grpSp>
              </p:grpSp>
              <p:grpSp>
                <p:nvGrpSpPr>
                  <p:cNvPr id="23" name="Group 22"/>
                  <p:cNvGrpSpPr/>
                  <p:nvPr/>
                </p:nvGrpSpPr>
                <p:grpSpPr>
                  <a:xfrm>
                    <a:off x="5236322" y="6847713"/>
                    <a:ext cx="927787" cy="1838246"/>
                    <a:chOff x="5465106" y="6847713"/>
                    <a:chExt cx="1030874" cy="2042495"/>
                  </a:xfrm>
                </p:grpSpPr>
                <p:sp>
                  <p:nvSpPr>
                    <p:cNvPr id="29" name="Rectangle 28"/>
                    <p:cNvSpPr/>
                    <p:nvPr/>
                  </p:nvSpPr>
                  <p:spPr>
                    <a:xfrm>
                      <a:off x="5465106" y="8104925"/>
                      <a:ext cx="1030873" cy="785283"/>
                    </a:xfrm>
                    <a:prstGeom prst="rect">
                      <a:avLst/>
                    </a:prstGeom>
                  </p:spPr>
                  <p:txBody>
                    <a:bodyPr wrap="square">
                      <a:spAutoFit/>
                    </a:bodyPr>
                    <a:lstStyle/>
                    <a:p>
                      <a:pPr algn="ctr"/>
                      <a:r>
                        <a:rPr lang="zh-CN" altLang="en-US" sz="1000" dirty="0"/>
                        <a:t>求助！你能帮我调试这 </a:t>
                      </a:r>
                      <a:r>
                        <a:rPr lang="en-US" altLang="zh-CN" sz="1000" dirty="0"/>
                        <a:t>5 </a:t>
                      </a:r>
                      <a:r>
                        <a:rPr lang="zh-CN" altLang="en-US" sz="1000" dirty="0"/>
                        <a:t>个有问题的程序么？</a:t>
                      </a:r>
                      <a:endParaRPr lang="en-US" sz="1000" dirty="0">
                        <a:latin typeface="Futura Condensed"/>
                        <a:cs typeface="Futura Condensed"/>
                      </a:endParaRPr>
                    </a:p>
                  </p:txBody>
                </p:sp>
                <p:grpSp>
                  <p:nvGrpSpPr>
                    <p:cNvPr id="30" name="Group 29"/>
                    <p:cNvGrpSpPr/>
                    <p:nvPr/>
                  </p:nvGrpSpPr>
                  <p:grpSpPr>
                    <a:xfrm>
                      <a:off x="5465107" y="6847713"/>
                      <a:ext cx="1030873" cy="975086"/>
                      <a:chOff x="5465107" y="6847713"/>
                      <a:chExt cx="1030873" cy="975086"/>
                    </a:xfrm>
                  </p:grpSpPr>
                  <p:sp>
                    <p:nvSpPr>
                      <p:cNvPr id="31" name="Teardrop 30"/>
                      <p:cNvSpPr/>
                      <p:nvPr/>
                    </p:nvSpPr>
                    <p:spPr>
                      <a:xfrm rot="8075815">
                        <a:off x="5493000" y="6847712"/>
                        <a:ext cx="975086" cy="975087"/>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5465107" y="7175324"/>
                        <a:ext cx="1030873" cy="306211"/>
                      </a:xfrm>
                      <a:prstGeom prst="rect">
                        <a:avLst/>
                      </a:prstGeom>
                      <a:noFill/>
                      <a:ln w="6350" cmpd="sng">
                        <a:noFill/>
                        <a:prstDash val="dash"/>
                      </a:ln>
                    </p:spPr>
                    <p:txBody>
                      <a:bodyPr wrap="square" numCol="1" rtlCol="0">
                        <a:spAutoFit/>
                      </a:bodyPr>
                      <a:lstStyle/>
                      <a:p>
                        <a:pPr algn="ctr"/>
                        <a:r>
                          <a:rPr lang="zh-CN" altLang="en-US" sz="1200" dirty="0" smtClean="0">
                            <a:solidFill>
                              <a:srgbClr val="FFFFFF"/>
                            </a:solidFill>
                            <a:latin typeface="Futura Condensed"/>
                            <a:cs typeface="Futura Condensed"/>
                          </a:rPr>
                          <a:t>抓虫子</a:t>
                        </a:r>
                        <a:endParaRPr lang="zh-CN" altLang="en-US" sz="1200" dirty="0" smtClean="0">
                          <a:solidFill>
                            <a:srgbClr val="FFFFFF"/>
                          </a:solidFill>
                          <a:latin typeface="Futura Condensed"/>
                          <a:cs typeface="Futura Condensed"/>
                        </a:endParaRPr>
                      </a:p>
                    </p:txBody>
                  </p:sp>
                </p:grpSp>
              </p:grpSp>
              <p:grpSp>
                <p:nvGrpSpPr>
                  <p:cNvPr id="24" name="Group 23"/>
                  <p:cNvGrpSpPr/>
                  <p:nvPr/>
                </p:nvGrpSpPr>
                <p:grpSpPr>
                  <a:xfrm>
                    <a:off x="4060679" y="6847716"/>
                    <a:ext cx="927787" cy="1838247"/>
                    <a:chOff x="4253209" y="6847713"/>
                    <a:chExt cx="1030874" cy="2042495"/>
                  </a:xfrm>
                </p:grpSpPr>
                <p:grpSp>
                  <p:nvGrpSpPr>
                    <p:cNvPr id="25" name="Group 24"/>
                    <p:cNvGrpSpPr/>
                    <p:nvPr/>
                  </p:nvGrpSpPr>
                  <p:grpSpPr>
                    <a:xfrm>
                      <a:off x="4253210" y="6847713"/>
                      <a:ext cx="1030873" cy="975087"/>
                      <a:chOff x="4253210" y="6847713"/>
                      <a:chExt cx="1030873" cy="975087"/>
                    </a:xfrm>
                  </p:grpSpPr>
                  <p:sp>
                    <p:nvSpPr>
                      <p:cNvPr id="27" name="Teardrop 26"/>
                      <p:cNvSpPr/>
                      <p:nvPr/>
                    </p:nvSpPr>
                    <p:spPr>
                      <a:xfrm rot="8075815">
                        <a:off x="4281103" y="6847713"/>
                        <a:ext cx="975087" cy="975088"/>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253210" y="7175323"/>
                        <a:ext cx="1030873" cy="512961"/>
                      </a:xfrm>
                      <a:prstGeom prst="rect">
                        <a:avLst/>
                      </a:prstGeom>
                      <a:noFill/>
                      <a:ln w="6350" cmpd="sng">
                        <a:noFill/>
                        <a:prstDash val="dash"/>
                      </a:ln>
                    </p:spPr>
                    <p:txBody>
                      <a:bodyPr wrap="square" numCol="1" rtlCol="0">
                        <a:spAutoFit/>
                      </a:bodyPr>
                      <a:lstStyle/>
                      <a:p>
                        <a:pPr algn="ctr"/>
                        <a:r>
                          <a:rPr lang="zh-CN" altLang="en-US" sz="1200" dirty="0">
                            <a:solidFill>
                              <a:srgbClr val="FFFFFF"/>
                            </a:solidFill>
                            <a:latin typeface="Futura Condensed"/>
                            <a:cs typeface="Futura Condensed"/>
                          </a:rPr>
                          <a:t>我的工作室</a:t>
                        </a:r>
                        <a:endParaRPr lang="en-US" sz="1200" dirty="0" smtClean="0">
                          <a:solidFill>
                            <a:srgbClr val="FFFFFF"/>
                          </a:solidFill>
                          <a:latin typeface="Futura Condensed"/>
                          <a:cs typeface="Futura Condensed"/>
                        </a:endParaRPr>
                      </a:p>
                    </p:txBody>
                  </p:sp>
                </p:grpSp>
                <p:sp>
                  <p:nvSpPr>
                    <p:cNvPr id="26" name="Rectangle 25"/>
                    <p:cNvSpPr/>
                    <p:nvPr/>
                  </p:nvSpPr>
                  <p:spPr>
                    <a:xfrm>
                      <a:off x="4253209" y="8104925"/>
                      <a:ext cx="1030873" cy="785283"/>
                    </a:xfrm>
                    <a:prstGeom prst="rect">
                      <a:avLst/>
                    </a:prstGeom>
                  </p:spPr>
                  <p:txBody>
                    <a:bodyPr wrap="square">
                      <a:spAutoFit/>
                    </a:bodyPr>
                    <a:lstStyle/>
                    <a:p>
                      <a:pPr algn="ctr"/>
                      <a:r>
                        <a:rPr lang="zh-CN" altLang="en-US" sz="1000" dirty="0"/>
                        <a:t>用 </a:t>
                      </a:r>
                      <a:r>
                        <a:rPr lang="en-US" sz="1000" dirty="0"/>
                        <a:t>Scratch </a:t>
                      </a:r>
                      <a:r>
                        <a:rPr lang="zh-CN" altLang="en-US" sz="1000" dirty="0"/>
                        <a:t>能够创作什么样的项目呢？</a:t>
                      </a:r>
                      <a:endParaRPr lang="en-US" sz="1000" dirty="0">
                        <a:latin typeface="Futura Condensed"/>
                        <a:cs typeface="Futura Condensed"/>
                      </a:endParaRPr>
                    </a:p>
                  </p:txBody>
                </p:sp>
              </p:grpSp>
            </p:grpSp>
          </p:grpSp>
          <p:grpSp>
            <p:nvGrpSpPr>
              <p:cNvPr id="14" name="Group 13"/>
              <p:cNvGrpSpPr/>
              <p:nvPr/>
            </p:nvGrpSpPr>
            <p:grpSpPr>
              <a:xfrm>
                <a:off x="6413859" y="7306475"/>
                <a:ext cx="927787" cy="1991916"/>
                <a:chOff x="6413859" y="7333121"/>
                <a:chExt cx="927787" cy="1991916"/>
              </a:xfrm>
            </p:grpSpPr>
            <p:sp>
              <p:nvSpPr>
                <p:cNvPr id="15" name="Rectangle 14"/>
                <p:cNvSpPr/>
                <p:nvPr/>
              </p:nvSpPr>
              <p:spPr>
                <a:xfrm>
                  <a:off x="6413859" y="8464612"/>
                  <a:ext cx="927786" cy="860425"/>
                </a:xfrm>
                <a:prstGeom prst="rect">
                  <a:avLst/>
                </a:prstGeom>
              </p:spPr>
              <p:txBody>
                <a:bodyPr wrap="square">
                  <a:spAutoFit/>
                </a:bodyPr>
                <a:lstStyle/>
                <a:p>
                  <a:pPr algn="ctr"/>
                  <a:r>
                    <a:rPr lang="zh-CN" altLang="en-US" sz="1000" dirty="0"/>
                    <a:t>如何结合图像和声音，创作一个关于你自己的互动作品？</a:t>
                  </a:r>
                  <a:endParaRPr lang="en-US" sz="1000" dirty="0">
                    <a:latin typeface="Futura Condensed"/>
                    <a:cs typeface="Futura Condensed"/>
                  </a:endParaRPr>
                </a:p>
              </p:txBody>
            </p:sp>
            <p:sp>
              <p:nvSpPr>
                <p:cNvPr id="16" name="Teardrop 15"/>
                <p:cNvSpPr/>
                <p:nvPr/>
              </p:nvSpPr>
              <p:spPr>
                <a:xfrm rot="8075815">
                  <a:off x="6438964" y="7333120"/>
                  <a:ext cx="877577" cy="877579"/>
                </a:xfrm>
                <a:prstGeom prst="teardrop">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413860" y="7627971"/>
                  <a:ext cx="927786" cy="276999"/>
                </a:xfrm>
                <a:prstGeom prst="rect">
                  <a:avLst/>
                </a:prstGeom>
                <a:noFill/>
                <a:ln w="6350" cmpd="sng">
                  <a:noFill/>
                  <a:prstDash val="dash"/>
                </a:ln>
              </p:spPr>
              <p:txBody>
                <a:bodyPr wrap="square" numCol="1" rtlCol="0">
                  <a:spAutoFit/>
                </a:bodyPr>
                <a:lstStyle/>
                <a:p>
                  <a:pPr algn="ctr"/>
                  <a:r>
                    <a:rPr lang="zh-CN" altLang="en-US" sz="1200" dirty="0">
                      <a:solidFill>
                        <a:srgbClr val="FFFFFF"/>
                      </a:solidFill>
                      <a:latin typeface="Futura Condensed"/>
                      <a:cs typeface="Futura Condensed"/>
                    </a:rPr>
                    <a:t>关于我</a:t>
                  </a:r>
                  <a:endParaRPr lang="en-US" sz="1200" dirty="0" smtClean="0">
                    <a:solidFill>
                      <a:srgbClr val="FFFFFF"/>
                    </a:solidFill>
                    <a:latin typeface="Futura Condensed"/>
                    <a:cs typeface="Futura Condensed"/>
                  </a:endParaRPr>
                </a:p>
              </p:txBody>
            </p:sp>
          </p:grpSp>
        </p:grpSp>
      </p:grpSp>
      <p:pic>
        <p:nvPicPr>
          <p:cNvPr id="70" name="Picture 69" descr="Screen Shot 2014-06-03 at 12.09.47 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806" y="1553515"/>
            <a:ext cx="3314122" cy="2489087"/>
          </a:xfrm>
          <a:prstGeom prst="rect">
            <a:avLst/>
          </a:prstGeom>
        </p:spPr>
      </p:pic>
      <p:sp>
        <p:nvSpPr>
          <p:cNvPr id="65" name="Slide Number Placeholder 2"/>
          <p:cNvSpPr txBox="1"/>
          <p:nvPr/>
        </p:nvSpPr>
        <p:spPr>
          <a:xfrm>
            <a:off x="3887162" y="9517906"/>
            <a:ext cx="3744764" cy="535517"/>
          </a:xfrm>
          <a:prstGeom prst="rect">
            <a:avLst/>
          </a:prstGeom>
        </p:spPr>
        <p:txBody>
          <a:bodyPr vert="horz" lIns="91440" tIns="45720" rIns="91440" bIns="45720" rtlCol="0" anchor="ctr"/>
          <a:lstStyle>
            <a:defPPr>
              <a:defRPr lang="en-US"/>
            </a:defPPr>
            <a:lvl1pPr marL="0" algn="l" defTabSz="457200" rtl="0" eaLnBrk="1" latinLnBrk="0" hangingPunct="1">
              <a:defRPr sz="1200" b="0" i="0" kern="1200">
                <a:solidFill>
                  <a:schemeClr val="tx1">
                    <a:tint val="75000"/>
                  </a:schemeClr>
                </a:solidFill>
                <a:latin typeface="Futura Condensed"/>
                <a:ea typeface="+mn-ea"/>
                <a:cs typeface="Futura 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smtClean="0"/>
              <a:t>25</a:t>
            </a:r>
            <a:endParaRPr lang="en-US" dirty="0"/>
          </a:p>
        </p:txBody>
      </p:sp>
      <p:grpSp>
        <p:nvGrpSpPr>
          <p:cNvPr id="3" name="Group 2"/>
          <p:cNvGrpSpPr/>
          <p:nvPr/>
        </p:nvGrpSpPr>
        <p:grpSpPr>
          <a:xfrm>
            <a:off x="-1" y="5259236"/>
            <a:ext cx="7582144" cy="479582"/>
            <a:chOff x="-1" y="5259236"/>
            <a:chExt cx="7582144" cy="479582"/>
          </a:xfrm>
        </p:grpSpPr>
        <p:sp>
          <p:nvSpPr>
            <p:cNvPr id="67" name="Rectangle 13"/>
            <p:cNvSpPr/>
            <p:nvPr/>
          </p:nvSpPr>
          <p:spPr>
            <a:xfrm>
              <a:off x="-1" y="5259236"/>
              <a:ext cx="7582144"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1" fmla="*/ 0 w 7517041"/>
                <a:gd name="connsiteY0-2" fmla="*/ 0 h 479582"/>
                <a:gd name="connsiteX1-3" fmla="*/ 7517041 w 7517041"/>
                <a:gd name="connsiteY1-4" fmla="*/ 0 h 479582"/>
                <a:gd name="connsiteX2-5" fmla="*/ 7274999 w 7517041"/>
                <a:gd name="connsiteY2-6" fmla="*/ 239230 h 479582"/>
                <a:gd name="connsiteX3-7" fmla="*/ 7517041 w 7517041"/>
                <a:gd name="connsiteY3-8" fmla="*/ 479582 h 479582"/>
                <a:gd name="connsiteX4-9" fmla="*/ 0 w 7517041"/>
                <a:gd name="connsiteY4-10" fmla="*/ 479582 h 479582"/>
                <a:gd name="connsiteX5" fmla="*/ 0 w 7517041"/>
                <a:gd name="connsiteY5" fmla="*/ 0 h 479582"/>
                <a:gd name="connsiteX0-11" fmla="*/ 0 w 7517041"/>
                <a:gd name="connsiteY0-12" fmla="*/ 0 h 479582"/>
                <a:gd name="connsiteX1-13" fmla="*/ 7517041 w 7517041"/>
                <a:gd name="connsiteY1-14" fmla="*/ 0 h 479582"/>
                <a:gd name="connsiteX2-15" fmla="*/ 7274999 w 7517041"/>
                <a:gd name="connsiteY2-16" fmla="*/ 239230 h 479582"/>
                <a:gd name="connsiteX3-17" fmla="*/ 7517041 w 7517041"/>
                <a:gd name="connsiteY3-18" fmla="*/ 479582 h 479582"/>
                <a:gd name="connsiteX4-19" fmla="*/ 0 w 7517041"/>
                <a:gd name="connsiteY4-20" fmla="*/ 479582 h 479582"/>
                <a:gd name="connsiteX5-21" fmla="*/ 0 w 7517041"/>
                <a:gd name="connsiteY5-22" fmla="*/ 0 h 479582"/>
                <a:gd name="connsiteX0-23" fmla="*/ 0 w 7517041"/>
                <a:gd name="connsiteY0-24" fmla="*/ 0 h 479582"/>
                <a:gd name="connsiteX1-25" fmla="*/ 7517041 w 7517041"/>
                <a:gd name="connsiteY1-26" fmla="*/ 0 h 479582"/>
                <a:gd name="connsiteX2-27" fmla="*/ 7274999 w 7517041"/>
                <a:gd name="connsiteY2-28" fmla="*/ 239230 h 479582"/>
                <a:gd name="connsiteX3-29" fmla="*/ 7517041 w 7517041"/>
                <a:gd name="connsiteY3-30" fmla="*/ 479582 h 479582"/>
                <a:gd name="connsiteX4-31" fmla="*/ 0 w 7517041"/>
                <a:gd name="connsiteY4-32" fmla="*/ 479582 h 479582"/>
                <a:gd name="connsiteX5-33" fmla="*/ 0 w 7517041"/>
                <a:gd name="connsiteY5-34" fmla="*/ 0 h 479582"/>
                <a:gd name="connsiteX0-35" fmla="*/ 0 w 7517041"/>
                <a:gd name="connsiteY0-36" fmla="*/ 0 h 479582"/>
                <a:gd name="connsiteX1-37" fmla="*/ 7517041 w 7517041"/>
                <a:gd name="connsiteY1-38" fmla="*/ 0 h 479582"/>
                <a:gd name="connsiteX2-39" fmla="*/ 7274999 w 7517041"/>
                <a:gd name="connsiteY2-40" fmla="*/ 239230 h 479582"/>
                <a:gd name="connsiteX3-41" fmla="*/ 7517041 w 7517041"/>
                <a:gd name="connsiteY3-42" fmla="*/ 479582 h 479582"/>
                <a:gd name="connsiteX4-43" fmla="*/ 0 w 7517041"/>
                <a:gd name="connsiteY4-44" fmla="*/ 479582 h 479582"/>
                <a:gd name="connsiteX5-45" fmla="*/ 0 w 7517041"/>
                <a:gd name="connsiteY5-46" fmla="*/ 0 h 479582"/>
                <a:gd name="connsiteX0-47" fmla="*/ 0 w 7517066"/>
                <a:gd name="connsiteY0-48" fmla="*/ 0 h 479582"/>
                <a:gd name="connsiteX1-49" fmla="*/ 7517041 w 7517066"/>
                <a:gd name="connsiteY1-50" fmla="*/ 0 h 479582"/>
                <a:gd name="connsiteX2-51" fmla="*/ 7274999 w 7517066"/>
                <a:gd name="connsiteY2-52" fmla="*/ 239230 h 479582"/>
                <a:gd name="connsiteX3-53" fmla="*/ 7517041 w 7517066"/>
                <a:gd name="connsiteY3-54" fmla="*/ 479582 h 479582"/>
                <a:gd name="connsiteX4-55" fmla="*/ 0 w 7517066"/>
                <a:gd name="connsiteY4-56" fmla="*/ 479582 h 479582"/>
                <a:gd name="connsiteX5-57" fmla="*/ 0 w 7517066"/>
                <a:gd name="connsiteY5-58" fmla="*/ 0 h 479582"/>
                <a:gd name="connsiteX0-59" fmla="*/ 0 w 7517114"/>
                <a:gd name="connsiteY0-60" fmla="*/ 0 h 479582"/>
                <a:gd name="connsiteX1-61" fmla="*/ 7517041 w 7517114"/>
                <a:gd name="connsiteY1-62" fmla="*/ 0 h 479582"/>
                <a:gd name="connsiteX2-63" fmla="*/ 7274999 w 7517114"/>
                <a:gd name="connsiteY2-64" fmla="*/ 239230 h 479582"/>
                <a:gd name="connsiteX3-65" fmla="*/ 7517041 w 7517114"/>
                <a:gd name="connsiteY3-66" fmla="*/ 479582 h 479582"/>
                <a:gd name="connsiteX4-67" fmla="*/ 0 w 7517114"/>
                <a:gd name="connsiteY4-68" fmla="*/ 479582 h 479582"/>
                <a:gd name="connsiteX5-69" fmla="*/ 0 w 7517114"/>
                <a:gd name="connsiteY5-70" fmla="*/ 0 h 47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223496" y="5277153"/>
              <a:ext cx="2110950" cy="461665"/>
            </a:xfrm>
            <a:prstGeom prst="rect">
              <a:avLst/>
            </a:prstGeom>
            <a:noFill/>
          </p:spPr>
          <p:txBody>
            <a:bodyPr wrap="square" rtlCol="0" anchor="ctr" anchorCtr="0">
              <a:spAutoFit/>
            </a:bodyPr>
            <a:lstStyle/>
            <a:p>
              <a:pPr algn="r"/>
              <a:r>
                <a:rPr lang="zh-CN" altLang="en-US" sz="2400" dirty="0">
                  <a:solidFill>
                    <a:schemeClr val="bg1"/>
                  </a:solidFill>
                </a:rPr>
                <a:t>建议流程</a:t>
              </a:r>
              <a:endParaRPr lang="en-US" sz="2400" dirty="0">
                <a:solidFill>
                  <a:schemeClr val="bg1"/>
                </a:solidFill>
                <a:latin typeface="Futura Condensed"/>
                <a:cs typeface="Futura Condensed"/>
              </a:endParaRPr>
            </a:p>
          </p:txBody>
        </p:sp>
      </p:grpSp>
      <p:grpSp>
        <p:nvGrpSpPr>
          <p:cNvPr id="2" name="Group 1"/>
          <p:cNvGrpSpPr/>
          <p:nvPr/>
        </p:nvGrpSpPr>
        <p:grpSpPr>
          <a:xfrm>
            <a:off x="-1" y="666546"/>
            <a:ext cx="7582143" cy="479582"/>
            <a:chOff x="-1" y="666546"/>
            <a:chExt cx="7582143" cy="479582"/>
          </a:xfrm>
        </p:grpSpPr>
        <p:sp>
          <p:nvSpPr>
            <p:cNvPr id="77" name="Rectangle 13"/>
            <p:cNvSpPr/>
            <p:nvPr/>
          </p:nvSpPr>
          <p:spPr>
            <a:xfrm>
              <a:off x="-1" y="666546"/>
              <a:ext cx="7582143" cy="479582"/>
            </a:xfrm>
            <a:custGeom>
              <a:avLst/>
              <a:gdLst>
                <a:gd name="connsiteX0" fmla="*/ 0 w 7517041"/>
                <a:gd name="connsiteY0" fmla="*/ 0 h 479582"/>
                <a:gd name="connsiteX1" fmla="*/ 7517041 w 7517041"/>
                <a:gd name="connsiteY1" fmla="*/ 0 h 479582"/>
                <a:gd name="connsiteX2" fmla="*/ 7517041 w 7517041"/>
                <a:gd name="connsiteY2" fmla="*/ 479582 h 479582"/>
                <a:gd name="connsiteX3" fmla="*/ 0 w 7517041"/>
                <a:gd name="connsiteY3" fmla="*/ 479582 h 479582"/>
                <a:gd name="connsiteX4" fmla="*/ 0 w 7517041"/>
                <a:gd name="connsiteY4" fmla="*/ 0 h 479582"/>
                <a:gd name="connsiteX0-1" fmla="*/ 0 w 7517041"/>
                <a:gd name="connsiteY0-2" fmla="*/ 0 h 479582"/>
                <a:gd name="connsiteX1-3" fmla="*/ 7517041 w 7517041"/>
                <a:gd name="connsiteY1-4" fmla="*/ 0 h 479582"/>
                <a:gd name="connsiteX2-5" fmla="*/ 7274999 w 7517041"/>
                <a:gd name="connsiteY2-6" fmla="*/ 239230 h 479582"/>
                <a:gd name="connsiteX3-7" fmla="*/ 7517041 w 7517041"/>
                <a:gd name="connsiteY3-8" fmla="*/ 479582 h 479582"/>
                <a:gd name="connsiteX4-9" fmla="*/ 0 w 7517041"/>
                <a:gd name="connsiteY4-10" fmla="*/ 479582 h 479582"/>
                <a:gd name="connsiteX5" fmla="*/ 0 w 7517041"/>
                <a:gd name="connsiteY5" fmla="*/ 0 h 479582"/>
                <a:gd name="connsiteX0-11" fmla="*/ 0 w 7517041"/>
                <a:gd name="connsiteY0-12" fmla="*/ 0 h 479582"/>
                <a:gd name="connsiteX1-13" fmla="*/ 7517041 w 7517041"/>
                <a:gd name="connsiteY1-14" fmla="*/ 0 h 479582"/>
                <a:gd name="connsiteX2-15" fmla="*/ 7274999 w 7517041"/>
                <a:gd name="connsiteY2-16" fmla="*/ 239230 h 479582"/>
                <a:gd name="connsiteX3-17" fmla="*/ 7517041 w 7517041"/>
                <a:gd name="connsiteY3-18" fmla="*/ 479582 h 479582"/>
                <a:gd name="connsiteX4-19" fmla="*/ 0 w 7517041"/>
                <a:gd name="connsiteY4-20" fmla="*/ 479582 h 479582"/>
                <a:gd name="connsiteX5-21" fmla="*/ 0 w 7517041"/>
                <a:gd name="connsiteY5-22" fmla="*/ 0 h 479582"/>
                <a:gd name="connsiteX0-23" fmla="*/ 0 w 7517041"/>
                <a:gd name="connsiteY0-24" fmla="*/ 0 h 479582"/>
                <a:gd name="connsiteX1-25" fmla="*/ 7517041 w 7517041"/>
                <a:gd name="connsiteY1-26" fmla="*/ 0 h 479582"/>
                <a:gd name="connsiteX2-27" fmla="*/ 7274999 w 7517041"/>
                <a:gd name="connsiteY2-28" fmla="*/ 239230 h 479582"/>
                <a:gd name="connsiteX3-29" fmla="*/ 7517041 w 7517041"/>
                <a:gd name="connsiteY3-30" fmla="*/ 479582 h 479582"/>
                <a:gd name="connsiteX4-31" fmla="*/ 0 w 7517041"/>
                <a:gd name="connsiteY4-32" fmla="*/ 479582 h 479582"/>
                <a:gd name="connsiteX5-33" fmla="*/ 0 w 7517041"/>
                <a:gd name="connsiteY5-34" fmla="*/ 0 h 479582"/>
                <a:gd name="connsiteX0-35" fmla="*/ 0 w 7517041"/>
                <a:gd name="connsiteY0-36" fmla="*/ 0 h 479582"/>
                <a:gd name="connsiteX1-37" fmla="*/ 7517041 w 7517041"/>
                <a:gd name="connsiteY1-38" fmla="*/ 0 h 479582"/>
                <a:gd name="connsiteX2-39" fmla="*/ 7274999 w 7517041"/>
                <a:gd name="connsiteY2-40" fmla="*/ 239230 h 479582"/>
                <a:gd name="connsiteX3-41" fmla="*/ 7517041 w 7517041"/>
                <a:gd name="connsiteY3-42" fmla="*/ 479582 h 479582"/>
                <a:gd name="connsiteX4-43" fmla="*/ 0 w 7517041"/>
                <a:gd name="connsiteY4-44" fmla="*/ 479582 h 479582"/>
                <a:gd name="connsiteX5-45" fmla="*/ 0 w 7517041"/>
                <a:gd name="connsiteY5-46" fmla="*/ 0 h 479582"/>
                <a:gd name="connsiteX0-47" fmla="*/ 0 w 7517066"/>
                <a:gd name="connsiteY0-48" fmla="*/ 0 h 479582"/>
                <a:gd name="connsiteX1-49" fmla="*/ 7517041 w 7517066"/>
                <a:gd name="connsiteY1-50" fmla="*/ 0 h 479582"/>
                <a:gd name="connsiteX2-51" fmla="*/ 7274999 w 7517066"/>
                <a:gd name="connsiteY2-52" fmla="*/ 239230 h 479582"/>
                <a:gd name="connsiteX3-53" fmla="*/ 7517041 w 7517066"/>
                <a:gd name="connsiteY3-54" fmla="*/ 479582 h 479582"/>
                <a:gd name="connsiteX4-55" fmla="*/ 0 w 7517066"/>
                <a:gd name="connsiteY4-56" fmla="*/ 479582 h 479582"/>
                <a:gd name="connsiteX5-57" fmla="*/ 0 w 7517066"/>
                <a:gd name="connsiteY5-58" fmla="*/ 0 h 479582"/>
                <a:gd name="connsiteX0-59" fmla="*/ 0 w 7517114"/>
                <a:gd name="connsiteY0-60" fmla="*/ 0 h 479582"/>
                <a:gd name="connsiteX1-61" fmla="*/ 7517041 w 7517114"/>
                <a:gd name="connsiteY1-62" fmla="*/ 0 h 479582"/>
                <a:gd name="connsiteX2-63" fmla="*/ 7274999 w 7517114"/>
                <a:gd name="connsiteY2-64" fmla="*/ 239230 h 479582"/>
                <a:gd name="connsiteX3-65" fmla="*/ 7517041 w 7517114"/>
                <a:gd name="connsiteY3-66" fmla="*/ 479582 h 479582"/>
                <a:gd name="connsiteX4-67" fmla="*/ 0 w 7517114"/>
                <a:gd name="connsiteY4-68" fmla="*/ 479582 h 479582"/>
                <a:gd name="connsiteX5-69" fmla="*/ 0 w 7517114"/>
                <a:gd name="connsiteY5-70" fmla="*/ 0 h 4795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517114" h="479582">
                  <a:moveTo>
                    <a:pt x="0" y="0"/>
                  </a:moveTo>
                  <a:lnTo>
                    <a:pt x="7517041" y="0"/>
                  </a:lnTo>
                  <a:cubicBezTo>
                    <a:pt x="7519969" y="6718"/>
                    <a:pt x="7268896" y="232512"/>
                    <a:pt x="7274999" y="239230"/>
                  </a:cubicBezTo>
                  <a:cubicBezTo>
                    <a:pt x="7266780" y="236797"/>
                    <a:pt x="7522085" y="478840"/>
                    <a:pt x="7517041" y="479582"/>
                  </a:cubicBezTo>
                  <a:lnTo>
                    <a:pt x="0" y="479582"/>
                  </a:lnTo>
                  <a:lnTo>
                    <a:pt x="0" y="0"/>
                  </a:lnTo>
                  <a:close/>
                </a:path>
              </a:pathLst>
            </a:cu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p:cNvSpPr txBox="1"/>
            <p:nvPr/>
          </p:nvSpPr>
          <p:spPr>
            <a:xfrm>
              <a:off x="3409213" y="684463"/>
              <a:ext cx="3925233" cy="461665"/>
            </a:xfrm>
            <a:prstGeom prst="rect">
              <a:avLst/>
            </a:prstGeom>
            <a:noFill/>
          </p:spPr>
          <p:txBody>
            <a:bodyPr wrap="square" rtlCol="0" anchor="ctr" anchorCtr="0">
              <a:spAutoFit/>
            </a:bodyPr>
            <a:lstStyle/>
            <a:p>
              <a:pPr algn="r"/>
              <a:r>
                <a:rPr lang="zh-CN" altLang="en-US" sz="2400" dirty="0">
                  <a:solidFill>
                    <a:schemeClr val="bg1"/>
                  </a:solidFill>
                </a:rPr>
                <a:t>选择你自己的探索之路</a:t>
              </a:r>
              <a:endParaRPr lang="en-US" sz="2400" dirty="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57995" y="2830659"/>
            <a:ext cx="3324338" cy="3728189"/>
            <a:chOff x="422410" y="2830659"/>
            <a:chExt cx="3324338" cy="3728189"/>
          </a:xfrm>
        </p:grpSpPr>
        <p:sp>
          <p:nvSpPr>
            <p:cNvPr id="14" name="TextBox 13"/>
            <p:cNvSpPr txBox="1"/>
            <p:nvPr/>
          </p:nvSpPr>
          <p:spPr>
            <a:xfrm>
              <a:off x="515544" y="3328603"/>
              <a:ext cx="3231204" cy="3230245"/>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寻找 </a:t>
              </a:r>
              <a:r>
                <a:rPr lang="en-US" altLang="zh-CN" sz="1200" dirty="0"/>
                <a:t>8 </a:t>
              </a:r>
              <a:r>
                <a:rPr lang="zh-CN" altLang="en-US" sz="1200" dirty="0"/>
                <a:t>位自愿报名参与表演的学生</a:t>
              </a:r>
              <a:r>
                <a:rPr lang="en-US" altLang="zh-CN" sz="1200" dirty="0"/>
                <a:t>——4 </a:t>
              </a:r>
              <a:r>
                <a:rPr lang="zh-CN" altLang="en-US" sz="1200" dirty="0"/>
                <a:t>位愿意发号施令，</a:t>
              </a:r>
              <a:r>
                <a:rPr lang="en-US" altLang="zh-CN" sz="1200" dirty="0"/>
                <a:t>4 </a:t>
              </a:r>
              <a:r>
                <a:rPr lang="zh-CN" altLang="en-US" sz="1200" dirty="0"/>
                <a:t>位愿意跳舞。发令者和舞者俩俩</a:t>
              </a:r>
              <a:r>
                <a:rPr lang="zh-CN" altLang="en-US" sz="1200" dirty="0" smtClean="0"/>
                <a:t>结成</a:t>
              </a:r>
              <a:r>
                <a:rPr lang="zh-CN" altLang="en-US" sz="1200" dirty="0"/>
                <a:t>对</a:t>
              </a:r>
              <a:r>
                <a:rPr lang="zh-CN" altLang="en-US" sz="1200" dirty="0" smtClean="0"/>
                <a:t>。（可选）准备好</a:t>
              </a:r>
              <a:r>
                <a:rPr lang="zh-CN" altLang="en-US" sz="1200" dirty="0"/>
                <a:t>投影仪，用于播放编程跳舞的视频</a:t>
              </a:r>
              <a:r>
                <a:rPr lang="zh-CN" altLang="en-US" sz="1200" dirty="0" smtClean="0"/>
                <a:t>短片。</a:t>
              </a:r>
              <a:endParaRPr lang="en-US" altLang="zh-CN" sz="1200" dirty="0" smtClean="0"/>
            </a:p>
            <a:p>
              <a:pPr marL="171450" indent="-171450">
                <a:buFont typeface="Wingdings" panose="05000000000000000000" pitchFamily="2" charset="2"/>
                <a:buChar char="q"/>
              </a:pPr>
              <a:endParaRPr lang="zh-CN" altLang="en-US" sz="1200" dirty="0"/>
            </a:p>
            <a:p>
              <a:pPr marL="228600" indent="-228600">
                <a:buFont typeface="Wingdings" panose="05000000000000000000" pitchFamily="2" charset="2"/>
                <a:buChar char="q"/>
              </a:pPr>
              <a:r>
                <a:rPr lang="zh-CN" altLang="en-US" sz="1200" dirty="0" smtClean="0"/>
                <a:t>针对每一</a:t>
              </a:r>
              <a:r>
                <a:rPr lang="zh-CN" altLang="en-US" sz="1200" dirty="0"/>
                <a:t>对：</a:t>
              </a:r>
              <a:endParaRPr lang="zh-CN" altLang="en-US" sz="1200" dirty="0"/>
            </a:p>
            <a:p>
              <a:r>
                <a:rPr lang="en-US" altLang="zh-CN" sz="1200" dirty="0"/>
                <a:t>1. </a:t>
              </a:r>
              <a:r>
                <a:rPr lang="zh-CN" altLang="en-US" sz="1200" dirty="0"/>
                <a:t>让发令者和观众面对显示器，舞者背对显示器</a:t>
              </a:r>
              <a:endParaRPr lang="zh-CN" altLang="en-US" sz="1200" dirty="0"/>
            </a:p>
            <a:p>
              <a:r>
                <a:rPr lang="en-US" altLang="zh-CN" sz="1200" dirty="0"/>
                <a:t>2. </a:t>
              </a:r>
              <a:r>
                <a:rPr lang="zh-CN" altLang="en-US" sz="1200" dirty="0"/>
                <a:t>给发令者和观众播放跳舞视频，不要让舞者看到视频。</a:t>
              </a:r>
              <a:endParaRPr lang="zh-CN" altLang="en-US" sz="1200" dirty="0"/>
            </a:p>
            <a:p>
              <a:r>
                <a:rPr lang="en-US" altLang="zh-CN" sz="1200" dirty="0"/>
                <a:t>3. </a:t>
              </a:r>
              <a:r>
                <a:rPr lang="zh-CN" altLang="en-US" sz="1200" dirty="0"/>
                <a:t>让发令者向舞者描述（只能用语言）应该如何表演</a:t>
              </a:r>
              <a:r>
                <a:rPr lang="zh-CN" altLang="en-US" sz="1200" dirty="0" smtClean="0"/>
                <a:t>视频</a:t>
              </a:r>
              <a:r>
                <a:rPr lang="zh-CN" altLang="en-US" sz="1200" dirty="0"/>
                <a:t>中显示的</a:t>
              </a:r>
              <a:r>
                <a:rPr lang="zh-CN" altLang="en-US" sz="1200" dirty="0" smtClean="0"/>
                <a:t>舞步。</a:t>
              </a:r>
              <a:endParaRPr lang="en-US" altLang="zh-CN" sz="1200" dirty="0" smtClean="0"/>
            </a:p>
            <a:p>
              <a:endParaRPr lang="en-US" altLang="zh-CN" sz="1200" dirty="0"/>
            </a:p>
            <a:p>
              <a:r>
                <a:rPr lang="zh-CN" altLang="en-US" sz="1200" dirty="0" smtClean="0"/>
                <a:t>利用</a:t>
              </a:r>
              <a:r>
                <a:rPr lang="zh-CN" altLang="en-US" sz="1200" dirty="0"/>
                <a:t>这个活动的机会，讨论序列在明确一系列指令时的重要性。让学生单独把心得</a:t>
              </a:r>
              <a:r>
                <a:rPr lang="zh-CN" altLang="en-US" sz="1200" dirty="0" smtClean="0"/>
                <a:t>和体会</a:t>
              </a:r>
              <a:r>
                <a:rPr lang="zh-CN" altLang="en-US" sz="1200" dirty="0"/>
                <a:t>记录在设计日志中</a:t>
              </a:r>
              <a:r>
                <a:rPr lang="zh-CN" altLang="en-US" sz="1200" dirty="0" smtClean="0"/>
                <a:t>，或</a:t>
              </a:r>
              <a:r>
                <a:rPr lang="zh-CN" altLang="en-US" sz="1200" dirty="0"/>
                <a:t>者邀请不同的发令者</a:t>
              </a:r>
              <a:r>
                <a:rPr lang="en-US" altLang="zh-CN" sz="1200" dirty="0"/>
                <a:t>/</a:t>
              </a:r>
              <a:r>
                <a:rPr lang="zh-CN" altLang="en-US" sz="1200" dirty="0"/>
                <a:t>舞者分享他们的想法，与观众进行小组讨论。</a:t>
              </a:r>
              <a:endParaRPr lang="zh-CN" altLang="en-US" sz="1200" dirty="0"/>
            </a:p>
          </p:txBody>
        </p:sp>
        <p:sp>
          <p:nvSpPr>
            <p:cNvPr id="15" name="TextBox 14"/>
            <p:cNvSpPr txBox="1"/>
            <p:nvPr/>
          </p:nvSpPr>
          <p:spPr>
            <a:xfrm>
              <a:off x="422410" y="2830659"/>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cxnSp>
          <p:nvCxnSpPr>
            <p:cNvPr id="17" name="Straight Connector 16"/>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4007796" y="2830659"/>
            <a:ext cx="3307404" cy="1696824"/>
            <a:chOff x="4007796" y="2830659"/>
            <a:chExt cx="3307404" cy="1696824"/>
          </a:xfrm>
        </p:grpSpPr>
        <p:sp>
          <p:nvSpPr>
            <p:cNvPr id="18" name="TextBox 17"/>
            <p:cNvSpPr txBox="1"/>
            <p:nvPr/>
          </p:nvSpPr>
          <p:spPr>
            <a:xfrm>
              <a:off x="4104914" y="3328603"/>
              <a:ext cx="3117152" cy="119888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smtClean="0"/>
                <a:t>投影仪（可选）</a:t>
              </a:r>
              <a:endParaRPr lang="en-US" altLang="zh-CN" sz="1200" dirty="0" smtClean="0"/>
            </a:p>
            <a:p>
              <a:pPr marL="171450" indent="-171450">
                <a:buFont typeface="Wingdings" panose="05000000000000000000" pitchFamily="2" charset="2"/>
                <a:buChar char="q"/>
              </a:pPr>
              <a:r>
                <a:rPr lang="zh-CN" altLang="en-US" sz="1200" dirty="0" smtClean="0"/>
                <a:t>“编程跳舞”</a:t>
              </a:r>
              <a:r>
                <a:rPr lang="zh-CN" altLang="en-US" sz="1200" dirty="0"/>
                <a:t>的视频短片</a:t>
              </a:r>
              <a:endParaRPr lang="zh-CN" altLang="en-US" sz="1200" dirty="0"/>
            </a:p>
            <a:p>
              <a:pPr indent="0">
                <a:buFont typeface="Wingdings" panose="05000000000000000000" pitchFamily="2" charset="2"/>
                <a:buNone/>
              </a:pPr>
              <a:r>
                <a:rPr lang="zh-CN" altLang="en-US" sz="1200" dirty="0"/>
                <a:t>   </a:t>
              </a:r>
              <a:r>
                <a:rPr lang="zh-CN" altLang="en-US" sz="1200" dirty="0">
                  <a:hlinkClick r:id="rId1"/>
                </a:rPr>
                <a:t>http://vimeo.com/28612347</a:t>
              </a:r>
              <a:br>
                <a:rPr lang="zh-CN" altLang="en-US" sz="1200" dirty="0"/>
              </a:br>
              <a:r>
                <a:rPr lang="zh-CN" altLang="en-US" sz="1200" dirty="0"/>
                <a:t>   </a:t>
              </a:r>
              <a:r>
                <a:rPr lang="zh-CN" altLang="en-US" sz="1200" dirty="0">
                  <a:hlinkClick r:id="rId2"/>
                </a:rPr>
                <a:t>http://vimeo.com/28612585</a:t>
              </a:r>
              <a:br>
                <a:rPr lang="zh-CN" altLang="en-US" sz="1200" dirty="0"/>
              </a:br>
              <a:r>
                <a:rPr lang="zh-CN" altLang="en-US" sz="1200" dirty="0"/>
                <a:t>   </a:t>
              </a:r>
              <a:r>
                <a:rPr lang="zh-CN" altLang="en-US" sz="1200" dirty="0">
                  <a:hlinkClick r:id="rId3"/>
                </a:rPr>
                <a:t>http://vimeo.com/28612800</a:t>
              </a:r>
              <a:br>
                <a:rPr lang="zh-CN" altLang="en-US" sz="1200" dirty="0"/>
              </a:br>
              <a:r>
                <a:rPr lang="zh-CN" altLang="en-US" sz="1200" dirty="0"/>
                <a:t>   </a:t>
              </a:r>
              <a:r>
                <a:rPr lang="zh-CN" altLang="en-US" sz="1200" dirty="0">
                  <a:hlinkClick r:id="rId4"/>
                </a:rPr>
                <a:t>http://vimeo.com/28612970</a:t>
              </a:r>
              <a:endParaRPr lang="zh-CN" altLang="en-US" sz="1200" dirty="0"/>
            </a:p>
          </p:txBody>
        </p:sp>
        <p:sp>
          <p:nvSpPr>
            <p:cNvPr id="19" name="TextBox 18"/>
            <p:cNvSpPr txBox="1"/>
            <p:nvPr/>
          </p:nvSpPr>
          <p:spPr>
            <a:xfrm>
              <a:off x="4007796" y="2830659"/>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20" name="Straight Connector 19"/>
            <p:cNvCxnSpPr/>
            <p:nvPr/>
          </p:nvCxnSpPr>
          <p:spPr>
            <a:xfrm flipV="1">
              <a:off x="4104914"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007796" y="4720846"/>
            <a:ext cx="3307404" cy="1202582"/>
            <a:chOff x="3992282" y="2832776"/>
            <a:chExt cx="3307404" cy="1202582"/>
          </a:xfrm>
        </p:grpSpPr>
        <p:sp>
          <p:nvSpPr>
            <p:cNvPr id="84" name="TextBox 83"/>
            <p:cNvSpPr txBox="1"/>
            <p:nvPr/>
          </p:nvSpPr>
          <p:spPr>
            <a:xfrm>
              <a:off x="4089400" y="3328603"/>
              <a:ext cx="3117152" cy="706755"/>
            </a:xfrm>
            <a:prstGeom prst="rect">
              <a:avLst/>
            </a:prstGeom>
            <a:noFill/>
            <a:ln w="6350" cmpd="sng">
              <a:solidFill>
                <a:schemeClr val="tx1"/>
              </a:solidFill>
              <a:prstDash val="dash"/>
            </a:ln>
          </p:spPr>
          <p:txBody>
            <a:bodyPr wrap="square" rtlCol="0">
              <a:spAutoFit/>
            </a:bodyPr>
            <a:lstStyle/>
            <a:p>
              <a:r>
                <a:rPr lang="en-US" altLang="zh-CN" sz="1000" dirty="0" smtClean="0"/>
                <a:t>+  </a:t>
              </a:r>
              <a:r>
                <a:rPr lang="zh-CN" altLang="en-US" sz="1000" dirty="0" smtClean="0"/>
                <a:t>对</a:t>
              </a:r>
              <a:r>
                <a:rPr lang="zh-CN" altLang="en-US" sz="1000" dirty="0"/>
                <a:t>发令者来而言，容易的</a:t>
              </a:r>
              <a:r>
                <a:rPr lang="en-US" altLang="zh-CN" sz="1000" dirty="0"/>
                <a:t>/</a:t>
              </a:r>
              <a:r>
                <a:rPr lang="zh-CN" altLang="en-US" sz="1000" dirty="0"/>
                <a:t>困难的是什么？</a:t>
              </a:r>
              <a:endParaRPr lang="zh-CN" altLang="en-US" sz="1000" dirty="0"/>
            </a:p>
            <a:p>
              <a:r>
                <a:rPr lang="en-US" altLang="zh-CN" sz="1000" dirty="0" smtClean="0"/>
                <a:t>+  </a:t>
              </a:r>
              <a:r>
                <a:rPr lang="zh-CN" altLang="en-US" sz="1000" dirty="0" smtClean="0"/>
                <a:t>对</a:t>
              </a:r>
              <a:r>
                <a:rPr lang="zh-CN" altLang="en-US" sz="1000" dirty="0"/>
                <a:t>舞者来而言，容易的</a:t>
              </a:r>
              <a:r>
                <a:rPr lang="en-US" altLang="zh-CN" sz="1000" dirty="0"/>
                <a:t>/</a:t>
              </a:r>
              <a:r>
                <a:rPr lang="zh-CN" altLang="en-US" sz="1000" dirty="0"/>
                <a:t>困难的是什么？</a:t>
              </a:r>
              <a:endParaRPr lang="zh-CN" altLang="en-US" sz="1000" dirty="0"/>
            </a:p>
            <a:p>
              <a:r>
                <a:rPr lang="en-US" altLang="zh-CN" sz="1000" dirty="0" smtClean="0"/>
                <a:t>+  </a:t>
              </a:r>
              <a:r>
                <a:rPr lang="zh-CN" altLang="en-US" sz="1000" dirty="0" smtClean="0"/>
                <a:t>观看</a:t>
              </a:r>
              <a:r>
                <a:rPr lang="zh-CN" altLang="en-US" sz="1000" dirty="0"/>
                <a:t>时</a:t>
              </a:r>
              <a:r>
                <a:rPr lang="zh-CN" altLang="en-US" sz="1000" dirty="0" smtClean="0"/>
                <a:t>，</a:t>
              </a:r>
              <a:r>
                <a:rPr lang="zh-CN" altLang="en-US" sz="1000" dirty="0"/>
                <a:t>容易的</a:t>
              </a:r>
              <a:r>
                <a:rPr lang="en-US" altLang="zh-CN" sz="1000" dirty="0"/>
                <a:t>/</a:t>
              </a:r>
              <a:r>
                <a:rPr lang="zh-CN" altLang="en-US" sz="1000" dirty="0"/>
                <a:t>困难的是什么？</a:t>
              </a:r>
              <a:endParaRPr lang="zh-CN" altLang="en-US" sz="1000" dirty="0"/>
            </a:p>
            <a:p>
              <a:r>
                <a:rPr lang="en-US" altLang="zh-CN" sz="1000" dirty="0" smtClean="0"/>
                <a:t>+  </a:t>
              </a:r>
              <a:r>
                <a:rPr lang="zh-CN" altLang="en-US" sz="1000" dirty="0" smtClean="0"/>
                <a:t>这个活动</a:t>
              </a:r>
              <a:r>
                <a:rPr lang="zh-CN" altLang="en-US" sz="1000" dirty="0"/>
                <a:t>和我们做 </a:t>
              </a:r>
              <a:r>
                <a:rPr lang="en-US" altLang="zh-CN" sz="1000" dirty="0"/>
                <a:t>Scratch </a:t>
              </a:r>
              <a:r>
                <a:rPr lang="zh-CN" altLang="en-US" sz="1000" dirty="0"/>
                <a:t>项目有什么联系？</a:t>
              </a:r>
              <a:endParaRPr lang="en-US" sz="1000" dirty="0">
                <a:latin typeface="Futura Condensed"/>
                <a:cs typeface="Futura Condensed"/>
              </a:endParaRPr>
            </a:p>
          </p:txBody>
        </p:sp>
        <p:sp>
          <p:nvSpPr>
            <p:cNvPr id="85" name="TextBox 84"/>
            <p:cNvSpPr txBox="1"/>
            <p:nvPr/>
          </p:nvSpPr>
          <p:spPr>
            <a:xfrm>
              <a:off x="3992282" y="2832776"/>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86" name="Straight Connector 85"/>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4007796" y="6267931"/>
            <a:ext cx="3307404" cy="956202"/>
            <a:chOff x="3992282" y="2832776"/>
            <a:chExt cx="3307404" cy="956202"/>
          </a:xfrm>
        </p:grpSpPr>
        <p:sp>
          <p:nvSpPr>
            <p:cNvPr id="88" name="TextBox 87"/>
            <p:cNvSpPr txBox="1"/>
            <p:nvPr/>
          </p:nvSpPr>
          <p:spPr>
            <a:xfrm>
              <a:off x="4089400" y="3328603"/>
              <a:ext cx="3117152" cy="460375"/>
            </a:xfrm>
            <a:prstGeom prst="rect">
              <a:avLst/>
            </a:prstGeom>
            <a:noFill/>
            <a:ln w="6350" cmpd="sng">
              <a:solidFill>
                <a:schemeClr val="tx1"/>
              </a:solidFill>
              <a:prstDash val="dash"/>
            </a:ln>
          </p:spPr>
          <p:txBody>
            <a:bodyPr wrap="square" rtlCol="0">
              <a:spAutoFit/>
            </a:bodyPr>
            <a:lstStyle/>
            <a:p>
              <a:pPr marL="171450" indent="-171450">
                <a:buFont typeface="Lucida Grande" panose="020B0600040502020204"/>
                <a:buChar char="+"/>
              </a:pPr>
              <a:r>
                <a:rPr lang="zh-CN" altLang="en-US" sz="1200" dirty="0"/>
                <a:t>学生能解释在需要明确指令时序列的重要性么？</a:t>
              </a:r>
              <a:endParaRPr lang="en-US" sz="1200" dirty="0">
                <a:latin typeface="Futura Condensed"/>
                <a:cs typeface="Futura Condensed"/>
              </a:endParaRPr>
            </a:p>
          </p:txBody>
        </p:sp>
        <p:sp>
          <p:nvSpPr>
            <p:cNvPr id="89" name="TextBox 88"/>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90" name="Straight Connector 89"/>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1302435" y="647673"/>
            <a:ext cx="5913646" cy="1428526"/>
            <a:chOff x="457995" y="647673"/>
            <a:chExt cx="5913646" cy="1428526"/>
          </a:xfrm>
        </p:grpSpPr>
        <p:grpSp>
          <p:nvGrpSpPr>
            <p:cNvPr id="3" name="Group 2"/>
            <p:cNvGrpSpPr/>
            <p:nvPr/>
          </p:nvGrpSpPr>
          <p:grpSpPr>
            <a:xfrm>
              <a:off x="457995" y="647673"/>
              <a:ext cx="5913646" cy="1039272"/>
              <a:chOff x="457995" y="647673"/>
              <a:chExt cx="5913646" cy="1039272"/>
            </a:xfrm>
          </p:grpSpPr>
          <p:sp>
            <p:nvSpPr>
              <p:cNvPr id="10" name="TextBox 9"/>
              <p:cNvSpPr txBox="1"/>
              <p:nvPr/>
            </p:nvSpPr>
            <p:spPr>
              <a:xfrm>
                <a:off x="3371794" y="795405"/>
                <a:ext cx="2999847" cy="891540"/>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endParaRPr lang="zh-CN" altLang="en-US" sz="1400" dirty="0"/>
              </a:p>
              <a:p>
                <a:pPr marL="171450" indent="-171450">
                  <a:buFont typeface="Lucida Grande" panose="020B0600040502020204"/>
                  <a:buChar char="+"/>
                </a:pPr>
                <a:r>
                  <a:rPr lang="zh-CN" altLang="en-US" sz="1200" dirty="0" smtClean="0"/>
                  <a:t>用</a:t>
                </a:r>
                <a:r>
                  <a:rPr lang="zh-CN" altLang="en-US" sz="1200" dirty="0"/>
                  <a:t>一系列简单的指令完成一个复杂的活动</a:t>
                </a:r>
                <a:endParaRPr lang="en-US" sz="1200" dirty="0" smtClean="0">
                  <a:latin typeface="Futura Condensed"/>
                  <a:cs typeface="Futura Condensed"/>
                </a:endParaRPr>
              </a:p>
            </p:txBody>
          </p:sp>
          <p:sp>
            <p:nvSpPr>
              <p:cNvPr id="42" name="TextBox 41"/>
              <p:cNvSpPr txBox="1"/>
              <p:nvPr/>
            </p:nvSpPr>
            <p:spPr>
              <a:xfrm>
                <a:off x="457995" y="647673"/>
                <a:ext cx="2815942" cy="584775"/>
              </a:xfrm>
              <a:prstGeom prst="rect">
                <a:avLst/>
              </a:prstGeom>
              <a:noFill/>
            </p:spPr>
            <p:txBody>
              <a:bodyPr wrap="square" rtlCol="0">
                <a:spAutoFit/>
              </a:bodyPr>
              <a:lstStyle/>
              <a:p>
                <a:r>
                  <a:rPr lang="zh-CN" altLang="en-US" sz="3200" dirty="0">
                    <a:latin typeface="Futura Condensed"/>
                    <a:cs typeface="Futura Condensed"/>
                  </a:rPr>
                  <a:t>编程跳舞</a:t>
                </a:r>
                <a:endParaRPr lang="en-US" sz="3200" dirty="0" smtClean="0">
                  <a:latin typeface="Futura Condensed"/>
                  <a:cs typeface="Futura Condensed"/>
                </a:endParaRPr>
              </a:p>
            </p:txBody>
          </p:sp>
        </p:grpSp>
        <p:pic>
          <p:nvPicPr>
            <p:cNvPr id="52" name="Picture 51" descr="clock1.png"/>
            <p:cNvPicPr>
              <a:picLocks noChangeAspect="1"/>
            </p:cNvPicPr>
            <p:nvPr/>
          </p:nvPicPr>
          <p:blipFill rotWithShape="1">
            <a:blip r:embed="rId5">
              <a:extLst>
                <a:ext uri="{28A0092B-C50C-407E-A947-70E740481C1C}">
                  <a14:useLocalDpi xmlns:a14="http://schemas.microsoft.com/office/drawing/2010/main" val="0"/>
                </a:ext>
              </a:extLst>
            </a:blip>
            <a:srcRect t="17500"/>
            <a:stretch>
              <a:fillRect/>
            </a:stretch>
          </p:blipFill>
          <p:spPr>
            <a:xfrm>
              <a:off x="1428082" y="1808284"/>
              <a:ext cx="324746" cy="267915"/>
            </a:xfrm>
            <a:prstGeom prst="rect">
              <a:avLst/>
            </a:prstGeom>
          </p:spPr>
        </p:pic>
      </p:grpSp>
      <p:grpSp>
        <p:nvGrpSpPr>
          <p:cNvPr id="62" name="Group 61"/>
          <p:cNvGrpSpPr/>
          <p:nvPr/>
        </p:nvGrpSpPr>
        <p:grpSpPr>
          <a:xfrm>
            <a:off x="457995" y="7630731"/>
            <a:ext cx="6857205" cy="352518"/>
            <a:chOff x="457995" y="7630731"/>
            <a:chExt cx="6857205" cy="352518"/>
          </a:xfrm>
        </p:grpSpPr>
        <p:sp>
          <p:nvSpPr>
            <p:cNvPr id="63" name="TextBox 62"/>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64" name="Straight Connector 63"/>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66" name="Straight Connector 65"/>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4104914" y="8217641"/>
            <a:ext cx="3117152" cy="1158779"/>
            <a:chOff x="3746748" y="8217641"/>
            <a:chExt cx="3475318" cy="1158779"/>
          </a:xfrm>
        </p:grpSpPr>
        <p:sp>
          <p:nvSpPr>
            <p:cNvPr id="77" name="TextBox 76"/>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78" name="Group 77"/>
            <p:cNvGrpSpPr/>
            <p:nvPr/>
          </p:nvGrpSpPr>
          <p:grpSpPr>
            <a:xfrm>
              <a:off x="4076948" y="8385986"/>
              <a:ext cx="3145118" cy="883399"/>
              <a:chOff x="3891832" y="8385983"/>
              <a:chExt cx="3321768" cy="883398"/>
            </a:xfrm>
          </p:grpSpPr>
          <p:cxnSp>
            <p:nvCxnSpPr>
              <p:cNvPr id="79" name="Straight Connector 7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91" name="TextBox 90"/>
          <p:cNvSpPr txBox="1"/>
          <p:nvPr/>
        </p:nvSpPr>
        <p:spPr>
          <a:xfrm>
            <a:off x="551129" y="8142739"/>
            <a:ext cx="3231204" cy="1014730"/>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这</a:t>
            </a:r>
            <a:r>
              <a:rPr lang="zh-CN" altLang="en-US" sz="1200" dirty="0"/>
              <a:t>是本指南中无需借助电脑的活动的其中一个。脱离电脑可以让学生对计算概念、计算</a:t>
            </a:r>
            <a:endParaRPr lang="zh-CN" altLang="en-US" sz="1200" dirty="0"/>
          </a:p>
          <a:p>
            <a:r>
              <a:rPr lang="zh-CN" altLang="en-US" sz="1200" dirty="0" smtClean="0"/>
              <a:t>实践和计算观念都</a:t>
            </a:r>
            <a:r>
              <a:rPr lang="zh-CN" altLang="en-US" sz="1200" dirty="0"/>
              <a:t>有新的认识。</a:t>
            </a:r>
            <a:endParaRPr lang="zh-CN" altLang="en-US" sz="1200" dirty="0"/>
          </a:p>
          <a:p>
            <a:r>
              <a:rPr lang="en-US" altLang="zh-CN" sz="1200" dirty="0" smtClean="0"/>
              <a:t>+  </a:t>
            </a:r>
            <a:r>
              <a:rPr lang="zh-CN" altLang="en-US" sz="1200" dirty="0" smtClean="0"/>
              <a:t>让</a:t>
            </a:r>
            <a:r>
              <a:rPr lang="zh-CN" altLang="en-US" sz="1200" dirty="0"/>
              <a:t>学生写下其中一个舞蹈的步骤说明，在编程中，它称为“伪代码” 。</a:t>
            </a:r>
            <a:endParaRPr lang="en-US" sz="1200" dirty="0">
              <a:solidFill>
                <a:srgbClr val="000000"/>
              </a:solidFill>
              <a:latin typeface="Futura Condensed"/>
              <a:cs typeface="Futura Condensed"/>
            </a:endParaRPr>
          </a:p>
        </p:txBody>
      </p:sp>
      <p:grpSp>
        <p:nvGrpSpPr>
          <p:cNvPr id="8" name="Group 7"/>
          <p:cNvGrpSpPr/>
          <p:nvPr/>
        </p:nvGrpSpPr>
        <p:grpSpPr>
          <a:xfrm>
            <a:off x="551129" y="0"/>
            <a:ext cx="493776" cy="2791968"/>
            <a:chOff x="551129" y="0"/>
            <a:chExt cx="493776" cy="2791968"/>
          </a:xfrm>
        </p:grpSpPr>
        <p:pic>
          <p:nvPicPr>
            <p:cNvPr id="7" name="Picture 6" descr="Unit1activit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3" name="TextBox 52"/>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
        <p:nvSpPr>
          <p:cNvPr id="59" name="Isosceles Triangle 58"/>
          <p:cNvSpPr/>
          <p:nvPr/>
        </p:nvSpPr>
        <p:spPr>
          <a:xfrm>
            <a:off x="551130" y="2542158"/>
            <a:ext cx="479582" cy="243905"/>
          </a:xfrm>
          <a:prstGeom prst="triangle">
            <a:avLst>
              <a:gd name="adj" fmla="val 51144"/>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42398" y="9519711"/>
            <a:ext cx="1813560" cy="535517"/>
          </a:xfrm>
        </p:spPr>
        <p:txBody>
          <a:bodyPr/>
          <a:lstStyle/>
          <a:p>
            <a:r>
              <a:rPr lang="en-US" dirty="0" smtClean="0"/>
              <a:t>26</a:t>
            </a:r>
            <a:endParaRPr lang="en-US" dirty="0"/>
          </a:p>
        </p:txBody>
      </p:sp>
      <p:sp>
        <p:nvSpPr>
          <p:cNvPr id="48" name="TextBox 47"/>
          <p:cNvSpPr txBox="1"/>
          <p:nvPr/>
        </p:nvSpPr>
        <p:spPr>
          <a:xfrm>
            <a:off x="2597269" y="1619075"/>
            <a:ext cx="1168130" cy="460375"/>
          </a:xfrm>
          <a:prstGeom prst="rect">
            <a:avLst/>
          </a:prstGeom>
          <a:noFill/>
        </p:spPr>
        <p:txBody>
          <a:bodyPr wrap="square" rtlCol="0">
            <a:spAutoFit/>
          </a:bodyPr>
          <a:lstStyle/>
          <a:p>
            <a:pPr algn="l" fontAlgn="base">
              <a:lnSpc>
                <a:spcPct val="120000"/>
              </a:lnSpc>
            </a:pPr>
            <a:r>
              <a:rPr lang="zh-CN" altLang="en-US" sz="1000" dirty="0"/>
              <a:t>建议时间</a:t>
            </a:r>
            <a:r>
              <a:rPr lang="zh-CN" altLang="en-US" sz="1000" dirty="0" smtClean="0"/>
              <a:t> </a:t>
            </a:r>
            <a:endParaRPr lang="en-US" altLang="zh-CN" sz="1000" dirty="0" smtClean="0"/>
          </a:p>
          <a:p>
            <a:pPr algn="l" fontAlgn="base">
              <a:lnSpc>
                <a:spcPct val="120000"/>
              </a:lnSpc>
            </a:pPr>
            <a:r>
              <a:rPr lang="en-US" altLang="zh-CN" sz="1000" dirty="0" smtClean="0"/>
              <a:t>45-60 </a:t>
            </a:r>
            <a:r>
              <a:rPr lang="zh-CN" altLang="en-US" sz="1000" dirty="0" smtClean="0"/>
              <a:t>分钟</a:t>
            </a:r>
            <a:endParaRPr lang="en-US" sz="1000" dirty="0" smtClean="0">
              <a:latin typeface="Futura Condensed"/>
              <a:cs typeface="Futura Condense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sp>
        <p:nvSpPr>
          <p:cNvPr id="49" name="TextBox 48"/>
          <p:cNvSpPr txBox="1"/>
          <p:nvPr/>
        </p:nvSpPr>
        <p:spPr>
          <a:xfrm>
            <a:off x="415665" y="595839"/>
            <a:ext cx="2815942" cy="1322070"/>
          </a:xfrm>
          <a:prstGeom prst="rect">
            <a:avLst/>
          </a:prstGeom>
          <a:noFill/>
        </p:spPr>
        <p:txBody>
          <a:bodyPr wrap="square" rtlCol="0">
            <a:spAutoFit/>
          </a:bodyPr>
          <a:lstStyle/>
          <a:p>
            <a:r>
              <a:rPr lang="zh-CN" altLang="en-US" sz="4000" dirty="0" smtClean="0"/>
              <a:t>编程跳舞</a:t>
            </a:r>
            <a:endParaRPr lang="en-US" altLang="zh-CN" sz="4000" dirty="0" smtClean="0"/>
          </a:p>
          <a:p>
            <a:r>
              <a:rPr lang="zh-CN" altLang="en-US" sz="4000" dirty="0" smtClean="0"/>
              <a:t>反思</a:t>
            </a:r>
            <a:endParaRPr lang="en-US" sz="4000" dirty="0" smtClean="0">
              <a:latin typeface="Futura Condensed"/>
              <a:cs typeface="Futura Condensed"/>
            </a:endParaRPr>
          </a:p>
        </p:txBody>
      </p:sp>
      <p:grpSp>
        <p:nvGrpSpPr>
          <p:cNvPr id="50" name="Group 49"/>
          <p:cNvGrpSpPr/>
          <p:nvPr/>
        </p:nvGrpSpPr>
        <p:grpSpPr>
          <a:xfrm>
            <a:off x="457995" y="2725094"/>
            <a:ext cx="6872422" cy="6974779"/>
            <a:chOff x="443298" y="2725094"/>
            <a:chExt cx="6872422" cy="6974779"/>
          </a:xfrm>
        </p:grpSpPr>
        <p:grpSp>
          <p:nvGrpSpPr>
            <p:cNvPr id="51" name="Group 50"/>
            <p:cNvGrpSpPr/>
            <p:nvPr/>
          </p:nvGrpSpPr>
          <p:grpSpPr>
            <a:xfrm>
              <a:off x="444499" y="2725094"/>
              <a:ext cx="6871221" cy="1658949"/>
              <a:chOff x="444499" y="2725094"/>
              <a:chExt cx="6871221" cy="1658949"/>
            </a:xfrm>
          </p:grpSpPr>
          <p:sp>
            <p:nvSpPr>
              <p:cNvPr id="72" name="Rectangle 71"/>
              <p:cNvSpPr/>
              <p:nvPr/>
            </p:nvSpPr>
            <p:spPr>
              <a:xfrm>
                <a:off x="535219" y="3149603"/>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73" name="Group 72"/>
              <p:cNvGrpSpPr/>
              <p:nvPr/>
            </p:nvGrpSpPr>
            <p:grpSpPr>
              <a:xfrm>
                <a:off x="444499" y="2725094"/>
                <a:ext cx="6871221" cy="337185"/>
                <a:chOff x="444499" y="3063754"/>
                <a:chExt cx="6871221" cy="337185"/>
              </a:xfrm>
            </p:grpSpPr>
            <p:sp>
              <p:nvSpPr>
                <p:cNvPr id="74" name="TextBox 73"/>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sym typeface="+mn-ea"/>
                    </a:rPr>
                    <a:t>对</a:t>
                  </a:r>
                  <a:r>
                    <a:rPr lang="zh-CN" altLang="en-US" sz="1600" dirty="0">
                      <a:sym typeface="+mn-ea"/>
                    </a:rPr>
                    <a:t>发令者来而言，容易的</a:t>
                  </a:r>
                  <a:r>
                    <a:rPr lang="en-US" altLang="zh-CN" sz="1600" dirty="0">
                      <a:sym typeface="+mn-ea"/>
                    </a:rPr>
                    <a:t>/</a:t>
                  </a:r>
                  <a:r>
                    <a:rPr lang="zh-CN" altLang="en-US" sz="1600" dirty="0">
                      <a:sym typeface="+mn-ea"/>
                    </a:rPr>
                    <a:t>困难的是什么？</a:t>
                  </a:r>
                  <a:endParaRPr lang="en-US" sz="1600" dirty="0">
                    <a:latin typeface="Futura Condensed"/>
                    <a:cs typeface="Futura Condensed"/>
                  </a:endParaRPr>
                </a:p>
              </p:txBody>
            </p:sp>
            <p:cxnSp>
              <p:nvCxnSpPr>
                <p:cNvPr id="75" name="Straight Connector 7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6" name="Group 55"/>
            <p:cNvGrpSpPr/>
            <p:nvPr/>
          </p:nvGrpSpPr>
          <p:grpSpPr>
            <a:xfrm>
              <a:off x="444499" y="4496851"/>
              <a:ext cx="6871221" cy="1658950"/>
              <a:chOff x="444499" y="4530719"/>
              <a:chExt cx="6871221" cy="1658950"/>
            </a:xfrm>
          </p:grpSpPr>
          <p:sp>
            <p:nvSpPr>
              <p:cNvPr id="67" name="Rectangle 66"/>
              <p:cNvSpPr/>
              <p:nvPr/>
            </p:nvSpPr>
            <p:spPr>
              <a:xfrm>
                <a:off x="535219" y="4955229"/>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8" name="Group 67"/>
              <p:cNvGrpSpPr/>
              <p:nvPr/>
            </p:nvGrpSpPr>
            <p:grpSpPr>
              <a:xfrm>
                <a:off x="444499" y="4530719"/>
                <a:ext cx="6871221" cy="336446"/>
                <a:chOff x="444499" y="3063754"/>
                <a:chExt cx="6871221" cy="336446"/>
              </a:xfrm>
            </p:grpSpPr>
            <p:sp>
              <p:nvSpPr>
                <p:cNvPr id="69" name="TextBox 68"/>
                <p:cNvSpPr txBox="1"/>
                <p:nvPr/>
              </p:nvSpPr>
              <p:spPr>
                <a:xfrm>
                  <a:off x="444499" y="3063754"/>
                  <a:ext cx="6871221" cy="336446"/>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sym typeface="+mn-ea"/>
                    </a:rPr>
                    <a:t>对</a:t>
                  </a:r>
                  <a:r>
                    <a:rPr lang="zh-CN" altLang="en-US" sz="1600" dirty="0">
                      <a:sym typeface="+mn-ea"/>
                    </a:rPr>
                    <a:t>舞者来而言，容易的</a:t>
                  </a:r>
                  <a:r>
                    <a:rPr lang="en-US" altLang="zh-CN" sz="1600" dirty="0">
                      <a:sym typeface="+mn-ea"/>
                    </a:rPr>
                    <a:t>/</a:t>
                  </a:r>
                  <a:r>
                    <a:rPr lang="zh-CN" altLang="en-US" sz="1600" dirty="0">
                      <a:sym typeface="+mn-ea"/>
                    </a:rPr>
                    <a:t>困难的是什么？</a:t>
                  </a:r>
                  <a:endParaRPr lang="en-US" sz="1600" dirty="0">
                    <a:latin typeface="Futura Condensed"/>
                    <a:cs typeface="Futura Condensed"/>
                  </a:endParaRPr>
                </a:p>
              </p:txBody>
            </p:sp>
            <p:cxnSp>
              <p:nvCxnSpPr>
                <p:cNvPr id="71" name="Straight Connector 70"/>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7" name="Group 56"/>
            <p:cNvGrpSpPr/>
            <p:nvPr/>
          </p:nvGrpSpPr>
          <p:grpSpPr>
            <a:xfrm>
              <a:off x="444499" y="6268517"/>
              <a:ext cx="6871221" cy="1658950"/>
              <a:chOff x="444499" y="6353187"/>
              <a:chExt cx="6871221" cy="1658950"/>
            </a:xfrm>
          </p:grpSpPr>
          <p:sp>
            <p:nvSpPr>
              <p:cNvPr id="63" name="Rectangle 62"/>
              <p:cNvSpPr/>
              <p:nvPr/>
            </p:nvSpPr>
            <p:spPr>
              <a:xfrm>
                <a:off x="535219" y="6777697"/>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4" name="Group 63"/>
              <p:cNvGrpSpPr/>
              <p:nvPr/>
            </p:nvGrpSpPr>
            <p:grpSpPr>
              <a:xfrm>
                <a:off x="444499" y="6353187"/>
                <a:ext cx="6871221" cy="336446"/>
                <a:chOff x="444499" y="3063754"/>
                <a:chExt cx="6871221" cy="336446"/>
              </a:xfrm>
            </p:grpSpPr>
            <p:sp>
              <p:nvSpPr>
                <p:cNvPr id="65" name="TextBox 64"/>
                <p:cNvSpPr txBox="1"/>
                <p:nvPr/>
              </p:nvSpPr>
              <p:spPr>
                <a:xfrm>
                  <a:off x="444499" y="3063754"/>
                  <a:ext cx="6871221" cy="335086"/>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sym typeface="+mn-ea"/>
                    </a:rPr>
                    <a:t>观看</a:t>
                  </a:r>
                  <a:r>
                    <a:rPr lang="zh-CN" altLang="en-US" sz="1600" dirty="0">
                      <a:sym typeface="+mn-ea"/>
                    </a:rPr>
                    <a:t>时</a:t>
                  </a:r>
                  <a:r>
                    <a:rPr lang="zh-CN" altLang="en-US" sz="1600" dirty="0" smtClean="0">
                      <a:sym typeface="+mn-ea"/>
                    </a:rPr>
                    <a:t>，</a:t>
                  </a:r>
                  <a:r>
                    <a:rPr lang="zh-CN" altLang="en-US" sz="1600" dirty="0">
                      <a:sym typeface="+mn-ea"/>
                    </a:rPr>
                    <a:t>容易的</a:t>
                  </a:r>
                  <a:r>
                    <a:rPr lang="en-US" altLang="zh-CN" sz="1600" dirty="0">
                      <a:sym typeface="+mn-ea"/>
                    </a:rPr>
                    <a:t>/</a:t>
                  </a:r>
                  <a:r>
                    <a:rPr lang="zh-CN" altLang="en-US" sz="1600" dirty="0">
                      <a:sym typeface="+mn-ea"/>
                    </a:rPr>
                    <a:t>困难的是什么？</a:t>
                  </a:r>
                  <a:endParaRPr lang="en-US" sz="1600" dirty="0">
                    <a:latin typeface="Futura Condensed"/>
                    <a:cs typeface="Futura Condensed"/>
                  </a:endParaRPr>
                </a:p>
              </p:txBody>
            </p:sp>
            <p:cxnSp>
              <p:nvCxnSpPr>
                <p:cNvPr id="66" name="Straight Connector 65"/>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58" name="Group 57"/>
            <p:cNvGrpSpPr/>
            <p:nvPr/>
          </p:nvGrpSpPr>
          <p:grpSpPr>
            <a:xfrm>
              <a:off x="443298" y="8040923"/>
              <a:ext cx="6871221" cy="1658950"/>
              <a:chOff x="443298" y="8176395"/>
              <a:chExt cx="6871221" cy="1658950"/>
            </a:xfrm>
          </p:grpSpPr>
          <p:sp>
            <p:nvSpPr>
              <p:cNvPr id="59" name="Rectangle 58"/>
              <p:cNvSpPr/>
              <p:nvPr/>
            </p:nvSpPr>
            <p:spPr>
              <a:xfrm>
                <a:off x="534018" y="8600905"/>
                <a:ext cx="6779300" cy="123444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0" name="Group 59"/>
              <p:cNvGrpSpPr/>
              <p:nvPr/>
            </p:nvGrpSpPr>
            <p:grpSpPr>
              <a:xfrm>
                <a:off x="443298" y="8176395"/>
                <a:ext cx="6871221" cy="336446"/>
                <a:chOff x="444499" y="3063754"/>
                <a:chExt cx="6871221" cy="336446"/>
              </a:xfrm>
            </p:grpSpPr>
            <p:sp>
              <p:nvSpPr>
                <p:cNvPr id="61" name="TextBox 60"/>
                <p:cNvSpPr txBox="1"/>
                <p:nvPr/>
              </p:nvSpPr>
              <p:spPr>
                <a:xfrm>
                  <a:off x="444499" y="3063754"/>
                  <a:ext cx="6871221" cy="336446"/>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sym typeface="+mn-ea"/>
                    </a:rPr>
                    <a:t>这个活动</a:t>
                  </a:r>
                  <a:r>
                    <a:rPr lang="zh-CN" altLang="en-US" sz="1600" dirty="0">
                      <a:sym typeface="+mn-ea"/>
                    </a:rPr>
                    <a:t>和我们做 </a:t>
                  </a:r>
                  <a:r>
                    <a:rPr lang="en-US" altLang="zh-CN" sz="1600" dirty="0">
                      <a:sym typeface="+mn-ea"/>
                    </a:rPr>
                    <a:t>Scratch </a:t>
                  </a:r>
                  <a:r>
                    <a:rPr lang="zh-CN" altLang="en-US" sz="1600" dirty="0">
                      <a:sym typeface="+mn-ea"/>
                    </a:rPr>
                    <a:t>项目有什么联系？</a:t>
                  </a:r>
                  <a:endParaRPr lang="en-US" sz="1600" dirty="0">
                    <a:latin typeface="Futura Condensed"/>
                    <a:cs typeface="Futura Condensed"/>
                  </a:endParaRPr>
                </a:p>
              </p:txBody>
            </p:sp>
            <p:cxnSp>
              <p:nvCxnSpPr>
                <p:cNvPr id="62" name="Straight Connector 61"/>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76" name="Group 75"/>
          <p:cNvGrpSpPr/>
          <p:nvPr/>
        </p:nvGrpSpPr>
        <p:grpSpPr>
          <a:xfrm>
            <a:off x="3540777" y="635270"/>
            <a:ext cx="3108418" cy="584775"/>
            <a:chOff x="3540777" y="635270"/>
            <a:chExt cx="3171308" cy="584775"/>
          </a:xfrm>
        </p:grpSpPr>
        <p:sp>
          <p:nvSpPr>
            <p:cNvPr id="77" name="TextBox 76"/>
            <p:cNvSpPr txBox="1"/>
            <p:nvPr/>
          </p:nvSpPr>
          <p:spPr>
            <a:xfrm>
              <a:off x="3540777" y="635270"/>
              <a:ext cx="3171308" cy="584775"/>
            </a:xfrm>
            <a:prstGeom prst="rect">
              <a:avLst/>
            </a:prstGeom>
            <a:noFill/>
            <a:ln w="6350" cmpd="sng">
              <a:solidFill>
                <a:schemeClr val="tx1"/>
              </a:solidFill>
              <a:prstDash val="dash"/>
            </a:ln>
          </p:spPr>
          <p:txBody>
            <a:bodyPr wrap="square" tIns="91440" bIns="91440" rtlCol="0" anchor="ctr" anchorCtr="0">
              <a:spAutoFit/>
            </a:bodyPr>
            <a:lstStyle/>
            <a:p>
              <a:r>
                <a:rPr lang="zh-CN" altLang="en-US" sz="1400" dirty="0">
                  <a:latin typeface="Futura Condensed"/>
                  <a:cs typeface="Futura Condensed"/>
                </a:rPr>
                <a:t>姓名</a:t>
              </a:r>
              <a:r>
                <a:rPr lang="en-US" sz="1200" dirty="0">
                  <a:latin typeface="Futura Condensed"/>
                  <a:cs typeface="Futura Condensed"/>
                </a:rPr>
                <a:t>: </a:t>
              </a:r>
              <a:endParaRPr lang="en-US" sz="1200" dirty="0">
                <a:latin typeface="Futura Condensed"/>
                <a:cs typeface="Futura Condensed"/>
              </a:endParaRPr>
            </a:p>
            <a:p>
              <a:r>
                <a:rPr lang="en-US" sz="1200" dirty="0">
                  <a:latin typeface="Futura Condensed"/>
                  <a:cs typeface="Futura Condensed"/>
                </a:rPr>
                <a:t> </a:t>
              </a:r>
              <a:endParaRPr lang="en-US" sz="1200" dirty="0">
                <a:latin typeface="Futura Condensed"/>
                <a:cs typeface="Futura Condensed"/>
              </a:endParaRPr>
            </a:p>
          </p:txBody>
        </p:sp>
        <p:cxnSp>
          <p:nvCxnSpPr>
            <p:cNvPr id="78" name="Straight Connector 77"/>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6589" y="5378568"/>
            <a:ext cx="381013" cy="3386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Unit1programmedtodanc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759"/>
            <a:ext cx="7795917" cy="1005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07796" y="2832530"/>
            <a:ext cx="3307404" cy="1326018"/>
            <a:chOff x="3992282" y="2832530"/>
            <a:chExt cx="3307404" cy="1326018"/>
          </a:xfrm>
        </p:grpSpPr>
        <p:sp>
          <p:nvSpPr>
            <p:cNvPr id="18" name="TextBox 17"/>
            <p:cNvSpPr txBox="1"/>
            <p:nvPr/>
          </p:nvSpPr>
          <p:spPr>
            <a:xfrm>
              <a:off x="4089400" y="3328603"/>
              <a:ext cx="3117152" cy="829945"/>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“循序渐进 </a:t>
              </a:r>
              <a:r>
                <a:rPr lang="zh-CN" altLang="en-US" sz="1200" dirty="0" smtClean="0"/>
                <a:t>”课程材料</a:t>
              </a:r>
              <a:endParaRPr lang="zh-CN" altLang="en-US" sz="1200" dirty="0"/>
            </a:p>
            <a:p>
              <a:pPr marL="171450" indent="-171450">
                <a:buFont typeface="Wingdings" panose="05000000000000000000" pitchFamily="2" charset="2"/>
                <a:buChar char="q"/>
              </a:pPr>
              <a:r>
                <a:rPr lang="en-US" sz="1200" dirty="0" smtClean="0"/>
                <a:t>“</a:t>
              </a:r>
              <a:r>
                <a:rPr lang="zh-CN" altLang="en-US" sz="1200" dirty="0" smtClean="0"/>
                <a:t>循序渐进</a:t>
              </a:r>
              <a:r>
                <a:rPr lang="zh-CN" altLang="en-US" sz="1200" dirty="0"/>
                <a:t>”工作室</a:t>
              </a:r>
              <a:endParaRPr lang="zh-CN" altLang="en-US" sz="1200" dirty="0"/>
            </a:p>
            <a:p>
              <a:pPr indent="0">
                <a:buFont typeface="Wingdings" panose="05000000000000000000" pitchFamily="2" charset="2"/>
                <a:buNone/>
              </a:pPr>
              <a:r>
                <a:rPr lang="zh-CN" altLang="en-US" sz="1200" dirty="0"/>
                <a:t>    </a:t>
              </a:r>
              <a:r>
                <a:rPr lang="zh-CN" altLang="en-US" sz="1200" dirty="0">
                  <a:hlinkClick r:id="rId1" action="ppaction://hlinkfile"/>
                </a:rPr>
                <a:t>https://create.codelab.club/studios/67/</a:t>
              </a:r>
              <a:endParaRPr lang="zh-CN" altLang="en-US" sz="1200" dirty="0"/>
            </a:p>
            <a:p>
              <a:pPr marL="171450" indent="-171450">
                <a:buFont typeface="Wingdings" panose="05000000000000000000" pitchFamily="2" charset="2"/>
                <a:buChar char="q"/>
              </a:pPr>
              <a:r>
                <a:rPr lang="zh-CN" altLang="en-US" sz="1200" dirty="0">
                  <a:sym typeface="+mn-ea"/>
                  <a:hlinkClick r:id="rId2" action="ppaction://hlinkfile"/>
                </a:rPr>
                <a:t>Scratch 卡片</a:t>
              </a:r>
              <a:endParaRPr lang="zh-CN" altLang="en-US" sz="1200" dirty="0"/>
            </a:p>
          </p:txBody>
        </p:sp>
        <p:sp>
          <p:nvSpPr>
            <p:cNvPr id="19" name="TextBox 18"/>
            <p:cNvSpPr txBox="1"/>
            <p:nvPr/>
          </p:nvSpPr>
          <p:spPr>
            <a:xfrm>
              <a:off x="3992282" y="2832530"/>
              <a:ext cx="3307404" cy="338554"/>
            </a:xfrm>
            <a:prstGeom prst="rect">
              <a:avLst/>
            </a:prstGeom>
            <a:noFill/>
          </p:spPr>
          <p:txBody>
            <a:bodyPr wrap="square" rtlCol="0">
              <a:spAutoFit/>
            </a:bodyPr>
            <a:lstStyle/>
            <a:p>
              <a:r>
                <a:rPr lang="zh-CN" altLang="en-US" sz="1600" dirty="0"/>
                <a:t>可用资源</a:t>
              </a:r>
              <a:endParaRPr lang="en-US" sz="1600" dirty="0">
                <a:latin typeface="Futura Condensed"/>
                <a:cs typeface="Futura Condensed"/>
              </a:endParaRPr>
            </a:p>
          </p:txBody>
        </p:sp>
        <p:cxnSp>
          <p:nvCxnSpPr>
            <p:cNvPr id="20" name="Straight Connector 19"/>
            <p:cNvCxnSpPr/>
            <p:nvPr/>
          </p:nvCxnSpPr>
          <p:spPr>
            <a:xfrm flipV="1">
              <a:off x="4089400" y="3162617"/>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457995" y="2832530"/>
            <a:ext cx="3324338" cy="3911103"/>
            <a:chOff x="422410" y="2832530"/>
            <a:chExt cx="3324338" cy="3911103"/>
          </a:xfrm>
        </p:grpSpPr>
        <p:sp>
          <p:nvSpPr>
            <p:cNvPr id="14" name="TextBox 13"/>
            <p:cNvSpPr txBox="1"/>
            <p:nvPr/>
          </p:nvSpPr>
          <p:spPr>
            <a:xfrm>
              <a:off x="515544" y="3328603"/>
              <a:ext cx="3231204" cy="3415030"/>
            </a:xfrm>
            <a:prstGeom prst="rect">
              <a:avLst/>
            </a:prstGeom>
            <a:noFill/>
            <a:ln w="6350" cmpd="sng">
              <a:solidFill>
                <a:schemeClr val="tx1"/>
              </a:solidFill>
              <a:prstDash val="dash"/>
            </a:ln>
          </p:spPr>
          <p:txBody>
            <a:bodyPr wrap="square" rtlCol="0">
              <a:spAutoFit/>
            </a:bodyPr>
            <a:lstStyle/>
            <a:p>
              <a:pPr marL="171450" indent="-171450">
                <a:buFont typeface="Wingdings" panose="05000000000000000000" pitchFamily="2" charset="2"/>
                <a:buChar char="q"/>
              </a:pPr>
              <a:r>
                <a:rPr lang="zh-CN" altLang="en-US" sz="1200" dirty="0"/>
                <a:t>帮助学生登录编程账号，点击编程网站页面上方的“创建”按键</a:t>
              </a:r>
              <a:r>
                <a:rPr lang="zh-CN" altLang="en-US" sz="1200" dirty="0" smtClean="0"/>
                <a:t>开始</a:t>
              </a:r>
              <a:r>
                <a:rPr lang="zh-CN" altLang="en-US" sz="1200" dirty="0"/>
                <a:t>一个新项目。（可选）将 “循序渐进” 讲义及 </a:t>
              </a:r>
              <a:r>
                <a:rPr lang="en-US" altLang="zh-CN" sz="1200" dirty="0"/>
                <a:t>Scratch </a:t>
              </a:r>
              <a:r>
                <a:rPr lang="zh-CN" altLang="en-US" sz="1200" dirty="0"/>
                <a:t>卡片分发给学生</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学生打开编程界面左上角的</a:t>
              </a:r>
              <a:r>
                <a:rPr lang="en-US" altLang="zh-CN" sz="1200" dirty="0"/>
                <a:t>“</a:t>
              </a:r>
              <a:r>
                <a:rPr lang="zh-CN" altLang="en-US" sz="1200" dirty="0"/>
                <a:t>教程</a:t>
              </a:r>
              <a:r>
                <a:rPr lang="en-US" altLang="zh-CN" sz="1200" dirty="0"/>
                <a:t>”</a:t>
              </a:r>
              <a:r>
                <a:rPr lang="zh-CN" altLang="en-US" sz="1200" dirty="0"/>
                <a:t>，按照“入门”教程，完成跳舞猫的编程。鼓励学生</a:t>
              </a:r>
              <a:r>
                <a:rPr lang="zh-CN" altLang="en-US" sz="1200" dirty="0" smtClean="0"/>
                <a:t>添加更多积木</a:t>
              </a:r>
              <a:r>
                <a:rPr lang="zh-CN" altLang="en-US" sz="1200" dirty="0"/>
                <a:t>，尝试使用动作、角色、外观、造型、声音或背景，来制作自己的</a:t>
              </a:r>
              <a:r>
                <a:rPr lang="zh-CN" altLang="en-US" sz="1200" dirty="0" smtClean="0"/>
                <a:t>作品 。</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鼓励</a:t>
              </a:r>
              <a:r>
                <a:rPr lang="zh-CN" altLang="en-US" sz="1200" dirty="0"/>
                <a:t>学生互相分享他们的作品</a:t>
              </a:r>
              <a:r>
                <a:rPr lang="zh-CN" altLang="en-US" sz="1200" dirty="0" smtClean="0"/>
                <a:t>。（可选）让学生把项</a:t>
              </a:r>
              <a:r>
                <a:rPr lang="zh-CN" altLang="en-US" sz="1200" dirty="0"/>
                <a:t>目上传到“</a:t>
              </a:r>
              <a:r>
                <a:rPr lang="zh-CN" altLang="en-US" sz="1200" dirty="0">
                  <a:sym typeface="+mn-ea"/>
                </a:rPr>
                <a:t>循序渐进</a:t>
              </a:r>
              <a:r>
                <a:rPr lang="zh-CN" altLang="en-US" sz="1200" dirty="0"/>
                <a:t>”工作室或</a:t>
              </a:r>
              <a:r>
                <a:rPr lang="zh-CN" altLang="en-US" sz="1200" dirty="0" smtClean="0"/>
                <a:t>班级</a:t>
              </a:r>
              <a:r>
                <a:rPr lang="zh-CN" altLang="en-US" sz="1200" dirty="0"/>
                <a:t>工作室里</a:t>
              </a:r>
              <a:r>
                <a:rPr lang="zh-CN" altLang="en-US" sz="1200" dirty="0" smtClean="0"/>
                <a:t>。</a:t>
              </a:r>
              <a:endParaRPr lang="en-US" altLang="zh-CN" sz="1200" dirty="0" smtClean="0"/>
            </a:p>
            <a:p>
              <a:pPr marL="171450" indent="-171450">
                <a:buFont typeface="Wingdings" panose="05000000000000000000" pitchFamily="2" charset="2"/>
                <a:buChar char="q"/>
              </a:pPr>
              <a:endParaRPr lang="zh-CN" altLang="en-US" sz="1200" dirty="0"/>
            </a:p>
            <a:p>
              <a:pPr marL="171450" indent="-171450">
                <a:buFont typeface="Wingdings" panose="05000000000000000000" pitchFamily="2" charset="2"/>
                <a:buChar char="q"/>
              </a:pPr>
              <a:r>
                <a:rPr lang="zh-CN" altLang="en-US" sz="1200" dirty="0" smtClean="0"/>
                <a:t>让</a:t>
              </a:r>
              <a:r>
                <a:rPr lang="zh-CN" altLang="en-US" sz="1200" dirty="0"/>
                <a:t>学生根据提示反思整个设计过程，并且把心得和体会记录在他们的设计日志中</a:t>
              </a:r>
              <a:r>
                <a:rPr lang="zh-CN" altLang="en-US" sz="1200" dirty="0" smtClean="0"/>
                <a:t>，或者</a:t>
              </a:r>
              <a:r>
                <a:rPr lang="zh-CN" altLang="en-US" sz="1200" dirty="0"/>
                <a:t>在小组中讨论 。</a:t>
              </a:r>
              <a:endParaRPr lang="en-US" sz="1200" dirty="0">
                <a:latin typeface="Futura Condensed"/>
                <a:cs typeface="Futura Condensed"/>
              </a:endParaRPr>
            </a:p>
          </p:txBody>
        </p:sp>
        <p:sp>
          <p:nvSpPr>
            <p:cNvPr id="81" name="TextBox 80"/>
            <p:cNvSpPr txBox="1"/>
            <p:nvPr/>
          </p:nvSpPr>
          <p:spPr>
            <a:xfrm>
              <a:off x="422410" y="2832530"/>
              <a:ext cx="3307404" cy="337185"/>
            </a:xfrm>
            <a:prstGeom prst="rect">
              <a:avLst/>
            </a:prstGeom>
            <a:noFill/>
          </p:spPr>
          <p:txBody>
            <a:bodyPr wrap="square" rtlCol="0">
              <a:spAutoFit/>
            </a:bodyPr>
            <a:lstStyle/>
            <a:p>
              <a:r>
                <a:rPr lang="zh-CN" altLang="en-US" sz="1600" dirty="0"/>
                <a:t>活动描述</a:t>
              </a:r>
              <a:endParaRPr lang="en-US" sz="1600" dirty="0">
                <a:latin typeface="Futura Condensed"/>
                <a:cs typeface="Futura Condensed"/>
              </a:endParaRPr>
            </a:p>
          </p:txBody>
        </p:sp>
        <p:cxnSp>
          <p:nvCxnSpPr>
            <p:cNvPr id="82" name="Straight Connector 81"/>
            <p:cNvCxnSpPr/>
            <p:nvPr/>
          </p:nvCxnSpPr>
          <p:spPr>
            <a:xfrm flipV="1">
              <a:off x="515544" y="3163625"/>
              <a:ext cx="3231204" cy="838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4007796" y="5709109"/>
            <a:ext cx="3307404" cy="1140987"/>
            <a:chOff x="3992282" y="2832776"/>
            <a:chExt cx="3307404" cy="1140987"/>
          </a:xfrm>
        </p:grpSpPr>
        <p:sp>
          <p:nvSpPr>
            <p:cNvPr id="89" name="TextBox 88"/>
            <p:cNvSpPr txBox="1"/>
            <p:nvPr/>
          </p:nvSpPr>
          <p:spPr>
            <a:xfrm>
              <a:off x="4089400" y="3328603"/>
              <a:ext cx="3117152" cy="645160"/>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t>学生能打开 </a:t>
              </a:r>
              <a:r>
                <a:rPr lang="en-US" sz="1200" dirty="0"/>
                <a:t>Scratch </a:t>
              </a:r>
              <a:r>
                <a:rPr lang="zh-CN" altLang="en-US" sz="1200" dirty="0"/>
                <a:t>并找到</a:t>
              </a:r>
              <a:r>
                <a:rPr lang="en-US" altLang="zh-CN" sz="1200" dirty="0"/>
                <a:t>“</a:t>
              </a:r>
              <a:r>
                <a:rPr lang="zh-CN" altLang="en-US" sz="1200" dirty="0"/>
                <a:t>教程</a:t>
              </a:r>
              <a:r>
                <a:rPr lang="en-US" altLang="zh-CN" sz="1200" dirty="0"/>
                <a:t>”</a:t>
              </a:r>
              <a:r>
                <a:rPr lang="zh-CN" altLang="en-US" sz="1200" dirty="0"/>
                <a:t>么？</a:t>
              </a:r>
              <a:endParaRPr lang="zh-CN" altLang="en-US" sz="1200" dirty="0"/>
            </a:p>
            <a:p>
              <a:r>
                <a:rPr lang="en-US" altLang="zh-CN" sz="1200" dirty="0" smtClean="0"/>
                <a:t>+  </a:t>
              </a:r>
              <a:r>
                <a:rPr lang="zh-CN" altLang="en-US" sz="1200" dirty="0" smtClean="0"/>
                <a:t>他们</a:t>
              </a:r>
              <a:r>
                <a:rPr lang="zh-CN" altLang="en-US" sz="1200" dirty="0"/>
                <a:t>能创作一个会跳舞的猫么？</a:t>
              </a:r>
              <a:endParaRPr lang="zh-CN" altLang="en-US" sz="1200" dirty="0"/>
            </a:p>
            <a:p>
              <a:r>
                <a:rPr lang="en-US" altLang="zh-CN" sz="1200" dirty="0" smtClean="0"/>
                <a:t>+  </a:t>
              </a:r>
              <a:r>
                <a:rPr lang="zh-CN" altLang="en-US" sz="1200" dirty="0" smtClean="0"/>
                <a:t>他们</a:t>
              </a:r>
              <a:r>
                <a:rPr lang="zh-CN" altLang="en-US" sz="1200" dirty="0"/>
                <a:t>会保存和分享自己的项目么？</a:t>
              </a:r>
              <a:endParaRPr lang="en-US" sz="1200" dirty="0">
                <a:latin typeface="Futura Condensed"/>
                <a:cs typeface="Futura Condensed"/>
              </a:endParaRPr>
            </a:p>
          </p:txBody>
        </p:sp>
        <p:sp>
          <p:nvSpPr>
            <p:cNvPr id="90" name="TextBox 89"/>
            <p:cNvSpPr txBox="1"/>
            <p:nvPr/>
          </p:nvSpPr>
          <p:spPr>
            <a:xfrm>
              <a:off x="3992282" y="2832776"/>
              <a:ext cx="3307404" cy="338554"/>
            </a:xfrm>
            <a:prstGeom prst="rect">
              <a:avLst/>
            </a:prstGeom>
            <a:noFill/>
          </p:spPr>
          <p:txBody>
            <a:bodyPr wrap="square" rtlCol="0">
              <a:spAutoFit/>
            </a:bodyPr>
            <a:lstStyle/>
            <a:p>
              <a:r>
                <a:rPr lang="zh-CN" altLang="en-US" sz="1600" dirty="0"/>
                <a:t>回顾学生作品</a:t>
              </a:r>
              <a:endParaRPr lang="en-US" sz="1600" dirty="0">
                <a:latin typeface="Futura Condensed"/>
                <a:cs typeface="Futura Condensed"/>
              </a:endParaRPr>
            </a:p>
          </p:txBody>
        </p:sp>
        <p:cxnSp>
          <p:nvCxnSpPr>
            <p:cNvPr id="91" name="Straight Connector 90"/>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4007796" y="4458372"/>
            <a:ext cx="3307404" cy="1140987"/>
            <a:chOff x="3992282" y="2832776"/>
            <a:chExt cx="3307404" cy="1140987"/>
          </a:xfrm>
        </p:grpSpPr>
        <p:sp>
          <p:nvSpPr>
            <p:cNvPr id="93" name="TextBox 92"/>
            <p:cNvSpPr txBox="1"/>
            <p:nvPr/>
          </p:nvSpPr>
          <p:spPr>
            <a:xfrm>
              <a:off x="4089400" y="3328603"/>
              <a:ext cx="3117152" cy="645160"/>
            </a:xfrm>
            <a:prstGeom prst="rect">
              <a:avLst/>
            </a:prstGeom>
            <a:noFill/>
            <a:ln w="6350" cmpd="sng">
              <a:solidFill>
                <a:schemeClr val="tx1"/>
              </a:solidFill>
              <a:prstDash val="dash"/>
            </a:ln>
          </p:spPr>
          <p:txBody>
            <a:bodyPr wrap="square" rtlCol="0">
              <a:spAutoFit/>
            </a:bodyPr>
            <a:lstStyle/>
            <a:p>
              <a:r>
                <a:rPr lang="en-US" altLang="zh-CN" sz="1200" dirty="0" smtClean="0"/>
                <a:t>+  </a:t>
              </a:r>
              <a:r>
                <a:rPr lang="zh-CN" altLang="en-US" sz="1200" dirty="0" smtClean="0">
                  <a:sym typeface="+mn-ea"/>
                </a:rPr>
                <a:t>活动中令你感到惊喜到是什么？</a:t>
              </a:r>
              <a:endParaRPr lang="zh-CN" altLang="en-US" sz="1200" dirty="0"/>
            </a:p>
            <a:p>
              <a:r>
                <a:rPr lang="en-US" altLang="zh-CN" sz="1200" dirty="0" smtClean="0"/>
                <a:t>+  </a:t>
              </a:r>
              <a:r>
                <a:rPr lang="zh-CN" altLang="en-US" sz="1200" dirty="0">
                  <a:sym typeface="+mn-ea"/>
                </a:rPr>
                <a:t>在活动中受到步骤指引的感觉如何？</a:t>
              </a:r>
              <a:endParaRPr lang="zh-CN" altLang="en-US" sz="1200" dirty="0"/>
            </a:p>
            <a:p>
              <a:pPr indent="0">
                <a:buFont typeface="Lucida Grande" panose="020B0600040502020204"/>
                <a:buNone/>
              </a:pPr>
              <a:r>
                <a:rPr lang="en-US" altLang="zh-CN" sz="1200" dirty="0" smtClean="0">
                  <a:sym typeface="+mn-ea"/>
                </a:rPr>
                <a:t>+  </a:t>
              </a:r>
              <a:r>
                <a:rPr lang="zh-CN" altLang="en-US" sz="1200" dirty="0">
                  <a:sym typeface="+mn-ea"/>
                </a:rPr>
                <a:t>你什么时候觉得最有创造力？</a:t>
              </a:r>
              <a:endParaRPr lang="en-US" sz="1200" dirty="0">
                <a:latin typeface="Futura Condensed"/>
                <a:cs typeface="Futura Condensed"/>
              </a:endParaRPr>
            </a:p>
          </p:txBody>
        </p:sp>
        <p:sp>
          <p:nvSpPr>
            <p:cNvPr id="94" name="TextBox 93"/>
            <p:cNvSpPr txBox="1"/>
            <p:nvPr/>
          </p:nvSpPr>
          <p:spPr>
            <a:xfrm>
              <a:off x="3992282" y="2832776"/>
              <a:ext cx="3307404" cy="337185"/>
            </a:xfrm>
            <a:prstGeom prst="rect">
              <a:avLst/>
            </a:prstGeom>
            <a:noFill/>
          </p:spPr>
          <p:txBody>
            <a:bodyPr wrap="square" rtlCol="0">
              <a:spAutoFit/>
            </a:bodyPr>
            <a:lstStyle/>
            <a:p>
              <a:r>
                <a:rPr lang="zh-CN" altLang="en-US" sz="1600" dirty="0"/>
                <a:t>反思提示</a:t>
              </a:r>
              <a:endParaRPr lang="en-US" sz="1600" dirty="0">
                <a:latin typeface="Futura Condensed"/>
                <a:cs typeface="Futura Condensed"/>
              </a:endParaRPr>
            </a:p>
          </p:txBody>
        </p:sp>
        <p:cxnSp>
          <p:nvCxnSpPr>
            <p:cNvPr id="95" name="Straight Connector 94"/>
            <p:cNvCxnSpPr/>
            <p:nvPr/>
          </p:nvCxnSpPr>
          <p:spPr>
            <a:xfrm flipV="1">
              <a:off x="4089400" y="3163625"/>
              <a:ext cx="3117152" cy="852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457995" y="7630731"/>
            <a:ext cx="6857205" cy="352518"/>
            <a:chOff x="457995" y="7630731"/>
            <a:chExt cx="6857205" cy="352518"/>
          </a:xfrm>
        </p:grpSpPr>
        <p:sp>
          <p:nvSpPr>
            <p:cNvPr id="48" name="TextBox 47"/>
            <p:cNvSpPr txBox="1"/>
            <p:nvPr/>
          </p:nvSpPr>
          <p:spPr>
            <a:xfrm>
              <a:off x="457995" y="7641903"/>
              <a:ext cx="3307404" cy="338554"/>
            </a:xfrm>
            <a:prstGeom prst="rect">
              <a:avLst/>
            </a:prstGeom>
            <a:noFill/>
          </p:spPr>
          <p:txBody>
            <a:bodyPr wrap="square" rtlCol="0">
              <a:spAutoFit/>
            </a:bodyPr>
            <a:lstStyle/>
            <a:p>
              <a:r>
                <a:rPr lang="zh-CN" altLang="en-US" sz="1600" dirty="0"/>
                <a:t>备注说明</a:t>
              </a:r>
              <a:endParaRPr lang="en-US" sz="1600" dirty="0">
                <a:latin typeface="Futura Condensed"/>
                <a:cs typeface="Futura Condensed"/>
              </a:endParaRPr>
            </a:p>
          </p:txBody>
        </p:sp>
        <p:cxnSp>
          <p:nvCxnSpPr>
            <p:cNvPr id="49" name="Straight Connector 48"/>
            <p:cNvCxnSpPr/>
            <p:nvPr/>
          </p:nvCxnSpPr>
          <p:spPr>
            <a:xfrm flipV="1">
              <a:off x="551129" y="7969285"/>
              <a:ext cx="6670937" cy="1396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007796" y="7630731"/>
              <a:ext cx="3307404" cy="338554"/>
            </a:xfrm>
            <a:prstGeom prst="rect">
              <a:avLst/>
            </a:prstGeom>
            <a:noFill/>
          </p:spPr>
          <p:txBody>
            <a:bodyPr wrap="square" rtlCol="0">
              <a:spAutoFit/>
            </a:bodyPr>
            <a:lstStyle/>
            <a:p>
              <a:r>
                <a:rPr lang="zh-CN" altLang="en-US" sz="1600" dirty="0">
                  <a:latin typeface="Futura Condensed"/>
                  <a:cs typeface="Futura Condensed"/>
                </a:rPr>
                <a:t>我的笔记</a:t>
              </a:r>
              <a:endParaRPr lang="en-US" sz="1600" dirty="0">
                <a:latin typeface="Futura Condensed"/>
                <a:cs typeface="Futura Condensed"/>
              </a:endParaRPr>
            </a:p>
          </p:txBody>
        </p:sp>
      </p:grpSp>
      <p:cxnSp>
        <p:nvCxnSpPr>
          <p:cNvPr id="53" name="Straight Connector 52"/>
          <p:cNvCxnSpPr/>
          <p:nvPr/>
        </p:nvCxnSpPr>
        <p:spPr>
          <a:xfrm>
            <a:off x="3857013" y="8086975"/>
            <a:ext cx="0" cy="1805476"/>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59" name="Group 58"/>
          <p:cNvGrpSpPr/>
          <p:nvPr/>
        </p:nvGrpSpPr>
        <p:grpSpPr>
          <a:xfrm>
            <a:off x="4104914" y="8217641"/>
            <a:ext cx="3117152" cy="1158779"/>
            <a:chOff x="3746748" y="8217641"/>
            <a:chExt cx="3475318" cy="1158779"/>
          </a:xfrm>
        </p:grpSpPr>
        <p:sp>
          <p:nvSpPr>
            <p:cNvPr id="60" name="TextBox 59"/>
            <p:cNvSpPr txBox="1"/>
            <p:nvPr/>
          </p:nvSpPr>
          <p:spPr>
            <a:xfrm>
              <a:off x="3746748" y="8217641"/>
              <a:ext cx="3466853" cy="1158779"/>
            </a:xfrm>
            <a:prstGeom prst="rect">
              <a:avLst/>
            </a:prstGeom>
            <a:noFill/>
            <a:ln w="6350" cmpd="sng">
              <a:noFill/>
              <a:prstDash val="dash"/>
            </a:ln>
          </p:spPr>
          <p:txBody>
            <a:bodyPr wrap="square" rtlCol="0">
              <a:spAutoFit/>
            </a:bodyPr>
            <a:lstStyle/>
            <a:p>
              <a:pPr marL="171450" indent="-171450">
                <a:lnSpc>
                  <a:spcPct val="70000"/>
                </a:lnSpc>
                <a:buFont typeface="Wingdings" panose="05000000000000000000" pitchFamily="2" charset="2"/>
                <a:buChar char="q"/>
              </a:pPr>
              <a:r>
                <a:rPr lang="en-US" sz="1400" dirty="0" smtClean="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endParaRPr lang="en-US" sz="1400" dirty="0" smtClean="0">
                <a:latin typeface="Futura Condensed"/>
                <a:cs typeface="Futura Condensed"/>
              </a:endParaRPr>
            </a:p>
            <a:p>
              <a:pPr>
                <a:lnSpc>
                  <a:spcPct val="70000"/>
                </a:lnSpc>
              </a:pPr>
              <a:endParaRPr lang="en-US" sz="1400" dirty="0" smtClean="0">
                <a:latin typeface="Futura Condensed"/>
                <a:cs typeface="Futura Condensed"/>
              </a:endParaRPr>
            </a:p>
            <a:p>
              <a:pPr marL="171450" indent="-171450">
                <a:lnSpc>
                  <a:spcPct val="70000"/>
                </a:lnSpc>
                <a:buFont typeface="Wingdings" panose="05000000000000000000" pitchFamily="2" charset="2"/>
                <a:buChar char="q"/>
              </a:pPr>
              <a:r>
                <a:rPr lang="en-US" sz="1400" dirty="0">
                  <a:latin typeface="Futura Condensed"/>
                  <a:cs typeface="Futura Condensed"/>
                </a:rPr>
                <a:t> </a:t>
              </a:r>
              <a:r>
                <a:rPr lang="en-US" sz="1400" dirty="0" smtClean="0">
                  <a:latin typeface="Futura Condensed"/>
                  <a:cs typeface="Futura Condensed"/>
                </a:rPr>
                <a:t> </a:t>
              </a:r>
              <a:endParaRPr lang="en-US" sz="1400" dirty="0">
                <a:latin typeface="Futura Condensed"/>
                <a:cs typeface="Futura Condensed"/>
              </a:endParaRPr>
            </a:p>
          </p:txBody>
        </p:sp>
        <p:grpSp>
          <p:nvGrpSpPr>
            <p:cNvPr id="65" name="Group 64"/>
            <p:cNvGrpSpPr/>
            <p:nvPr/>
          </p:nvGrpSpPr>
          <p:grpSpPr>
            <a:xfrm>
              <a:off x="4076948" y="8385986"/>
              <a:ext cx="3145118" cy="883399"/>
              <a:chOff x="3891832" y="8385983"/>
              <a:chExt cx="3321768" cy="883398"/>
            </a:xfrm>
          </p:grpSpPr>
          <p:cxnSp>
            <p:nvCxnSpPr>
              <p:cNvPr id="69" name="Straight Connector 68"/>
              <p:cNvCxnSpPr/>
              <p:nvPr/>
            </p:nvCxnSpPr>
            <p:spPr>
              <a:xfrm flipH="1">
                <a:off x="3891832" y="8385983"/>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H="1">
                <a:off x="3891832" y="8679505"/>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H="1">
                <a:off x="3891832" y="8975859"/>
                <a:ext cx="3321768"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3891832" y="9269381"/>
                <a:ext cx="3314720" cy="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551129" y="8142739"/>
            <a:ext cx="3231204" cy="1014730"/>
          </a:xfrm>
          <a:prstGeom prst="rect">
            <a:avLst/>
          </a:prstGeom>
          <a:noFill/>
          <a:ln w="6350" cmpd="sng">
            <a:noFill/>
            <a:prstDash val="dash"/>
          </a:ln>
        </p:spPr>
        <p:txBody>
          <a:bodyPr wrap="square" rtlCol="0">
            <a:spAutoFit/>
          </a:bodyPr>
          <a:lstStyle/>
          <a:p>
            <a:r>
              <a:rPr lang="en-US" altLang="zh-CN" sz="1200" dirty="0" smtClean="0"/>
              <a:t>+  </a:t>
            </a:r>
            <a:r>
              <a:rPr lang="zh-CN" altLang="en-US" sz="1200" dirty="0" smtClean="0"/>
              <a:t>如果</a:t>
            </a:r>
            <a:r>
              <a:rPr lang="zh-CN" altLang="en-US" sz="1200" dirty="0"/>
              <a:t>学生还没有编程帐号，帮助他们按照第 </a:t>
            </a:r>
            <a:r>
              <a:rPr lang="en-US" altLang="zh-CN" sz="1200" dirty="0"/>
              <a:t>0 </a:t>
            </a:r>
            <a:r>
              <a:rPr lang="zh-CN" altLang="en-US" sz="1200" dirty="0"/>
              <a:t>单元里的步骤创建帐号</a:t>
            </a:r>
            <a:r>
              <a:rPr lang="zh-CN" altLang="en-US" sz="1200" dirty="0" smtClean="0"/>
              <a:t>，这样学生可以保存并与</a:t>
            </a:r>
            <a:r>
              <a:rPr lang="zh-CN" altLang="en-US" sz="1200" dirty="0"/>
              <a:t>家人朋友分享自己的第一个项目。</a:t>
            </a:r>
            <a:endParaRPr lang="zh-CN" altLang="en-US" sz="1200" dirty="0"/>
          </a:p>
          <a:p>
            <a:r>
              <a:rPr lang="en-US" altLang="zh-CN" sz="1200" dirty="0" smtClean="0"/>
              <a:t>+  </a:t>
            </a:r>
            <a:r>
              <a:rPr lang="zh-CN" altLang="en-US" sz="1200" dirty="0" smtClean="0"/>
              <a:t>提醒</a:t>
            </a:r>
            <a:r>
              <a:rPr lang="zh-CN" altLang="en-US" sz="1200" dirty="0"/>
              <a:t>学生将项目添加到工作室里去，可参考第 </a:t>
            </a:r>
            <a:r>
              <a:rPr lang="en-US" altLang="zh-CN" sz="1200" dirty="0"/>
              <a:t>0 </a:t>
            </a:r>
            <a:r>
              <a:rPr lang="zh-CN" altLang="en-US" sz="1200" dirty="0" smtClean="0"/>
              <a:t>单元 </a:t>
            </a:r>
            <a:r>
              <a:rPr lang="en-US" altLang="zh-CN" sz="1200" dirty="0" smtClean="0"/>
              <a:t>Scratch </a:t>
            </a:r>
            <a:r>
              <a:rPr lang="zh-CN" altLang="en-US" sz="1200" dirty="0"/>
              <a:t>工作室活动</a:t>
            </a:r>
            <a:r>
              <a:rPr lang="zh-CN" altLang="en-US" sz="1200" dirty="0" smtClean="0"/>
              <a:t>讲义。</a:t>
            </a:r>
            <a:endParaRPr lang="en-US" sz="1200" dirty="0">
              <a:latin typeface="Futura Condensed"/>
              <a:cs typeface="Futura Condensed"/>
            </a:endParaRPr>
          </a:p>
        </p:txBody>
      </p:sp>
      <p:grpSp>
        <p:nvGrpSpPr>
          <p:cNvPr id="2" name="Group 1"/>
          <p:cNvGrpSpPr/>
          <p:nvPr/>
        </p:nvGrpSpPr>
        <p:grpSpPr>
          <a:xfrm>
            <a:off x="1300827" y="595839"/>
            <a:ext cx="5913646" cy="1558740"/>
            <a:chOff x="457995" y="595839"/>
            <a:chExt cx="5913646" cy="1558740"/>
          </a:xfrm>
        </p:grpSpPr>
        <p:sp>
          <p:nvSpPr>
            <p:cNvPr id="10" name="TextBox 9"/>
            <p:cNvSpPr txBox="1"/>
            <p:nvPr/>
          </p:nvSpPr>
          <p:spPr>
            <a:xfrm>
              <a:off x="3371794" y="795405"/>
              <a:ext cx="2999847" cy="1076325"/>
            </a:xfrm>
            <a:prstGeom prst="rect">
              <a:avLst/>
            </a:prstGeom>
            <a:noFill/>
            <a:ln w="6350" cmpd="sng">
              <a:solidFill>
                <a:schemeClr val="tx1"/>
              </a:solidFill>
              <a:prstDash val="dash"/>
            </a:ln>
          </p:spPr>
          <p:txBody>
            <a:bodyPr wrap="square" rtlCol="0">
              <a:spAutoFit/>
            </a:bodyPr>
            <a:lstStyle/>
            <a:p>
              <a:r>
                <a:rPr lang="zh-CN" altLang="en-US" sz="1400" dirty="0"/>
                <a:t>目标：</a:t>
              </a:r>
              <a:endParaRPr lang="zh-CN" altLang="en-US" sz="1400" dirty="0"/>
            </a:p>
            <a:p>
              <a:r>
                <a:rPr lang="zh-CN" altLang="en-US" sz="1400" dirty="0"/>
                <a:t>完成这个活动后，学生们将：</a:t>
              </a:r>
              <a:endParaRPr lang="zh-CN" altLang="en-US" sz="1400" dirty="0"/>
            </a:p>
            <a:p>
              <a:r>
                <a:rPr lang="en-US" altLang="zh-CN" sz="1200" dirty="0" smtClean="0"/>
                <a:t>+  </a:t>
              </a:r>
              <a:r>
                <a:rPr lang="zh-CN" altLang="en-US" sz="1200" dirty="0" smtClean="0"/>
                <a:t>跟随</a:t>
              </a:r>
              <a:r>
                <a:rPr lang="zh-CN" altLang="en-US" sz="1200" dirty="0"/>
                <a:t>教程，在 </a:t>
              </a:r>
              <a:r>
                <a:rPr lang="en-US" altLang="zh-CN" sz="1200" dirty="0"/>
                <a:t>Scratch </a:t>
              </a:r>
              <a:r>
                <a:rPr lang="zh-CN" altLang="en-US" sz="1200" dirty="0"/>
                <a:t>里创作一个会跳舞的</a:t>
              </a:r>
              <a:r>
                <a:rPr lang="zh-CN" altLang="en-US" sz="1200" dirty="0" smtClean="0"/>
                <a:t>猫。</a:t>
              </a:r>
              <a:endParaRPr lang="zh-CN" altLang="en-US" sz="1200" dirty="0"/>
            </a:p>
            <a:p>
              <a:r>
                <a:rPr lang="en-US" altLang="zh-CN" sz="1200" dirty="0" smtClean="0"/>
                <a:t>+  </a:t>
              </a:r>
              <a:r>
                <a:rPr lang="zh-CN" altLang="en-US" sz="1200" dirty="0" smtClean="0"/>
                <a:t>尝试</a:t>
              </a:r>
              <a:r>
                <a:rPr lang="zh-CN" altLang="en-US" sz="1200" dirty="0"/>
                <a:t>用实验和迭代的方法创作一个</a:t>
              </a:r>
              <a:r>
                <a:rPr lang="zh-CN" altLang="en-US" sz="1200" dirty="0" smtClean="0"/>
                <a:t>程序。</a:t>
              </a:r>
              <a:endParaRPr lang="en-US" sz="1200" dirty="0" smtClean="0">
                <a:latin typeface="Futura Condensed"/>
                <a:cs typeface="Futura Condensed"/>
              </a:endParaRPr>
            </a:p>
          </p:txBody>
        </p:sp>
        <p:sp>
          <p:nvSpPr>
            <p:cNvPr id="42" name="TextBox 41"/>
            <p:cNvSpPr txBox="1"/>
            <p:nvPr/>
          </p:nvSpPr>
          <p:spPr>
            <a:xfrm>
              <a:off x="457995" y="595839"/>
              <a:ext cx="2815942" cy="768350"/>
            </a:xfrm>
            <a:prstGeom prst="rect">
              <a:avLst/>
            </a:prstGeom>
            <a:noFill/>
          </p:spPr>
          <p:txBody>
            <a:bodyPr wrap="square" rtlCol="0">
              <a:spAutoFit/>
            </a:bodyPr>
            <a:lstStyle/>
            <a:p>
              <a:r>
                <a:rPr lang="zh-CN" altLang="en-US" sz="4400" dirty="0">
                  <a:sym typeface="+mn-ea"/>
                </a:rPr>
                <a:t>循序渐进</a:t>
              </a:r>
              <a:endParaRPr lang="en-US" sz="4400" dirty="0" smtClean="0">
                <a:latin typeface="Futura Condensed"/>
                <a:cs typeface="Futura Condensed"/>
              </a:endParaRPr>
            </a:p>
          </p:txBody>
        </p:sp>
        <p:sp>
          <p:nvSpPr>
            <p:cNvPr id="98" name="TextBox 97"/>
            <p:cNvSpPr txBox="1"/>
            <p:nvPr/>
          </p:nvSpPr>
          <p:spPr>
            <a:xfrm>
              <a:off x="1685091" y="1694204"/>
              <a:ext cx="1134021" cy="460375"/>
            </a:xfrm>
            <a:prstGeom prst="rect">
              <a:avLst/>
            </a:prstGeom>
            <a:noFill/>
          </p:spPr>
          <p:txBody>
            <a:bodyPr wrap="square" rtlCol="0">
              <a:spAutoFit/>
            </a:bodyPr>
            <a:lstStyle/>
            <a:p>
              <a:pPr algn="l">
                <a:lnSpc>
                  <a:spcPct val="120000"/>
                </a:lnSpc>
              </a:pPr>
              <a:r>
                <a:rPr lang="zh-CN" altLang="en-US" sz="1000" dirty="0"/>
                <a:t>建议时间</a:t>
              </a:r>
              <a:r>
                <a:rPr lang="zh-CN" altLang="en-US" sz="1000" dirty="0" smtClean="0"/>
                <a:t> </a:t>
              </a:r>
              <a:endParaRPr lang="en-US" altLang="zh-CN" sz="1000" dirty="0" smtClean="0"/>
            </a:p>
            <a:p>
              <a:pPr algn="l">
                <a:lnSpc>
                  <a:spcPct val="120000"/>
                </a:lnSpc>
              </a:pPr>
              <a:r>
                <a:rPr lang="en-US" altLang="zh-CN" sz="1000" dirty="0" smtClean="0"/>
                <a:t>15-30 </a:t>
              </a:r>
              <a:r>
                <a:rPr lang="zh-CN" altLang="en-US" sz="1000" dirty="0"/>
                <a:t>分钟</a:t>
              </a:r>
              <a:endParaRPr lang="en-US" sz="1000" dirty="0">
                <a:latin typeface="Futura Condensed"/>
                <a:cs typeface="Futura Condensed"/>
              </a:endParaRPr>
            </a:p>
          </p:txBody>
        </p:sp>
        <p:pic>
          <p:nvPicPr>
            <p:cNvPr id="99" name="Picture 98" descr="15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577" y="1754376"/>
              <a:ext cx="324022" cy="324022"/>
            </a:xfrm>
            <a:prstGeom prst="rect">
              <a:avLst/>
            </a:prstGeom>
          </p:spPr>
        </p:pic>
      </p:grpSp>
      <p:sp>
        <p:nvSpPr>
          <p:cNvPr id="5" name="Slide Number Placeholder 4"/>
          <p:cNvSpPr>
            <a:spLocks noGrp="1"/>
          </p:cNvSpPr>
          <p:nvPr>
            <p:ph type="sldNum" sz="quarter" idx="12"/>
          </p:nvPr>
        </p:nvSpPr>
        <p:spPr>
          <a:xfrm>
            <a:off x="142398" y="9519711"/>
            <a:ext cx="1813560" cy="535517"/>
          </a:xfrm>
        </p:spPr>
        <p:txBody>
          <a:bodyPr/>
          <a:lstStyle/>
          <a:p>
            <a:r>
              <a:rPr lang="en-US" dirty="0" smtClean="0"/>
              <a:t>28</a:t>
            </a:r>
            <a:endParaRPr lang="en-US" dirty="0"/>
          </a:p>
        </p:txBody>
      </p:sp>
      <p:grpSp>
        <p:nvGrpSpPr>
          <p:cNvPr id="54" name="Group 53"/>
          <p:cNvGrpSpPr/>
          <p:nvPr/>
        </p:nvGrpSpPr>
        <p:grpSpPr>
          <a:xfrm>
            <a:off x="551129" y="0"/>
            <a:ext cx="493776" cy="2791968"/>
            <a:chOff x="551129" y="0"/>
            <a:chExt cx="493776" cy="2791968"/>
          </a:xfrm>
        </p:grpSpPr>
        <p:pic>
          <p:nvPicPr>
            <p:cNvPr id="55" name="Picture 54" descr="Unit1activ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29" y="0"/>
              <a:ext cx="493776" cy="2791968"/>
            </a:xfrm>
            <a:prstGeom prst="rect">
              <a:avLst/>
            </a:prstGeom>
            <a:ln>
              <a:solidFill>
                <a:srgbClr val="FFFFFF"/>
              </a:solidFill>
            </a:ln>
          </p:spPr>
        </p:pic>
        <p:sp>
          <p:nvSpPr>
            <p:cNvPr id="56" name="TextBox 55"/>
            <p:cNvSpPr txBox="1"/>
            <p:nvPr/>
          </p:nvSpPr>
          <p:spPr>
            <a:xfrm rot="5400000">
              <a:off x="-260128" y="1150933"/>
              <a:ext cx="2110950" cy="460375"/>
            </a:xfrm>
            <a:prstGeom prst="rect">
              <a:avLst/>
            </a:prstGeom>
            <a:noFill/>
          </p:spPr>
          <p:txBody>
            <a:bodyPr wrap="square" rtlCol="0" anchor="ctr" anchorCtr="0">
              <a:spAutoFit/>
            </a:bodyPr>
            <a:lstStyle/>
            <a:p>
              <a:r>
                <a:rPr lang="en-US" sz="2400" dirty="0">
                  <a:solidFill>
                    <a:schemeClr val="bg1"/>
                  </a:solidFill>
                  <a:latin typeface="Futura Condensed"/>
                  <a:cs typeface="Futura Condensed"/>
                </a:rPr>
                <a:t>UNIT </a:t>
              </a:r>
              <a:r>
                <a:rPr lang="en-US" sz="2400" dirty="0" smtClean="0">
                  <a:solidFill>
                    <a:schemeClr val="bg1"/>
                  </a:solidFill>
                  <a:latin typeface="Futura Condensed"/>
                  <a:cs typeface="Futura Condensed"/>
                </a:rPr>
                <a:t>1 </a:t>
              </a:r>
              <a:r>
                <a:rPr lang="zh-CN" altLang="en-US" sz="2400" dirty="0" smtClean="0">
                  <a:solidFill>
                    <a:schemeClr val="bg1"/>
                  </a:solidFill>
                </a:rPr>
                <a:t>探索</a:t>
              </a:r>
              <a:endParaRPr lang="zh-CN" altLang="en-US" sz="2400" dirty="0" smtClean="0">
                <a:solidFill>
                  <a:schemeClr val="bg1"/>
                </a:solidFill>
                <a:latin typeface="Futura Condensed"/>
                <a:cs typeface="Futura Condensed"/>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426076" y="3857808"/>
            <a:ext cx="2971821" cy="1200765"/>
            <a:chOff x="426076" y="3857808"/>
            <a:chExt cx="2971821" cy="1200765"/>
          </a:xfrm>
        </p:grpSpPr>
        <p:sp>
          <p:nvSpPr>
            <p:cNvPr id="87" name="TextBox 86"/>
            <p:cNvSpPr txBox="1"/>
            <p:nvPr/>
          </p:nvSpPr>
          <p:spPr>
            <a:xfrm>
              <a:off x="444691" y="3857808"/>
              <a:ext cx="2953206" cy="338554"/>
            </a:xfrm>
            <a:prstGeom prst="rect">
              <a:avLst/>
            </a:prstGeom>
            <a:noFill/>
          </p:spPr>
          <p:txBody>
            <a:bodyPr wrap="square" rtlCol="0">
              <a:spAutoFit/>
            </a:bodyPr>
            <a:lstStyle/>
            <a:p>
              <a:r>
                <a:rPr lang="zh-CN" altLang="en-US" sz="1600" dirty="0"/>
                <a:t>从这里开始</a:t>
              </a:r>
              <a:endParaRPr lang="en-US" sz="1600" dirty="0">
                <a:latin typeface="Futura Condensed"/>
                <a:cs typeface="Futura Condensed"/>
              </a:endParaRPr>
            </a:p>
          </p:txBody>
        </p:sp>
        <p:cxnSp>
          <p:nvCxnSpPr>
            <p:cNvPr id="88" name="Straight Connector 87"/>
            <p:cNvCxnSpPr/>
            <p:nvPr/>
          </p:nvCxnSpPr>
          <p:spPr>
            <a:xfrm flipV="1">
              <a:off x="535219" y="4194252"/>
              <a:ext cx="2717679" cy="2"/>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26076" y="4228628"/>
              <a:ext cx="2885167" cy="829945"/>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smtClean="0"/>
                <a:t>点击</a:t>
              </a:r>
              <a:r>
                <a:rPr lang="en-US" altLang="zh-CN" sz="1200" dirty="0" smtClean="0"/>
                <a:t>“</a:t>
              </a:r>
              <a:r>
                <a:rPr lang="zh-CN" altLang="en-US" sz="1200" dirty="0" smtClean="0"/>
                <a:t>教程</a:t>
              </a:r>
              <a:r>
                <a:rPr lang="en-US" altLang="zh-CN" sz="1200" dirty="0" smtClean="0"/>
                <a:t>”</a:t>
              </a:r>
              <a:endParaRPr lang="zh-CN" altLang="en-US" sz="1200" dirty="0"/>
            </a:p>
            <a:p>
              <a:pPr marL="171450" indent="-171450">
                <a:buFont typeface="Wingdings" panose="05000000000000000000" pitchFamily="2" charset="2"/>
                <a:buChar char="q"/>
              </a:pPr>
              <a:r>
                <a:rPr lang="zh-CN" altLang="en-US" sz="1200" dirty="0" smtClean="0"/>
                <a:t>选择</a:t>
              </a:r>
              <a:r>
                <a:rPr lang="en-US" altLang="zh-CN" sz="1200" dirty="0" smtClean="0"/>
                <a:t>“</a:t>
              </a:r>
              <a:r>
                <a:rPr lang="zh-CN" altLang="en-US" sz="1200" dirty="0" smtClean="0"/>
                <a:t>入门</a:t>
              </a:r>
              <a:r>
                <a:rPr lang="en-US" altLang="zh-CN" sz="1200" dirty="0" smtClean="0"/>
                <a:t>”</a:t>
              </a:r>
              <a:endParaRPr lang="en-US" altLang="zh-CN" sz="1200" dirty="0" smtClean="0"/>
            </a:p>
            <a:p>
              <a:pPr marL="171450" indent="-171450">
                <a:buFont typeface="Wingdings" panose="05000000000000000000" pitchFamily="2" charset="2"/>
                <a:buChar char="q"/>
              </a:pPr>
              <a:r>
                <a:rPr lang="zh-CN" altLang="en-US" sz="1200" dirty="0" smtClean="0"/>
                <a:t>增加更多积木</a:t>
              </a:r>
              <a:endParaRPr lang="zh-CN" altLang="en-US" sz="1200" dirty="0"/>
            </a:p>
            <a:p>
              <a:pPr marL="171450" indent="-171450">
                <a:buFont typeface="Wingdings" panose="05000000000000000000" pitchFamily="2" charset="2"/>
                <a:buChar char="q"/>
              </a:pPr>
              <a:r>
                <a:rPr lang="zh-CN" altLang="en-US" sz="1200" dirty="0" smtClean="0"/>
                <a:t>尝试</a:t>
              </a:r>
              <a:r>
                <a:rPr lang="zh-CN" altLang="en-US" sz="1200" dirty="0"/>
                <a:t>让项目个性化！</a:t>
              </a:r>
              <a:endParaRPr lang="en-US" sz="1200" dirty="0" smtClean="0">
                <a:latin typeface="Futura Condensed"/>
                <a:cs typeface="Futura Condensed"/>
              </a:endParaRPr>
            </a:p>
          </p:txBody>
        </p:sp>
      </p:grpSp>
      <p:sp>
        <p:nvSpPr>
          <p:cNvPr id="26" name="TextBox 25"/>
          <p:cNvSpPr txBox="1"/>
          <p:nvPr/>
        </p:nvSpPr>
        <p:spPr>
          <a:xfrm>
            <a:off x="350924" y="8517982"/>
            <a:ext cx="2464723" cy="1014730"/>
          </a:xfrm>
          <a:prstGeom prst="rect">
            <a:avLst/>
          </a:prstGeom>
          <a:noFill/>
          <a:ln w="6350" cmpd="sng">
            <a:noFill/>
            <a:prstDash val="dash"/>
          </a:ln>
        </p:spPr>
        <p:txBody>
          <a:bodyPr wrap="square" rtlCol="0">
            <a:spAutoFit/>
          </a:bodyPr>
          <a:lstStyle/>
          <a:p>
            <a:pPr marL="171450" indent="-171450">
              <a:buFont typeface="Wingdings" panose="05000000000000000000" pitchFamily="2" charset="2"/>
              <a:buChar char="q"/>
            </a:pPr>
            <a:r>
              <a:rPr lang="zh-CN" altLang="en-US" sz="1200" dirty="0"/>
              <a:t>录制自己的声音</a:t>
            </a:r>
            <a:endParaRPr lang="zh-CN" altLang="en-US" sz="1200" dirty="0"/>
          </a:p>
          <a:p>
            <a:pPr marL="171450" indent="-171450">
              <a:buFont typeface="Wingdings" panose="05000000000000000000" pitchFamily="2" charset="2"/>
              <a:buChar char="q"/>
            </a:pPr>
            <a:r>
              <a:rPr lang="zh-CN" altLang="en-US" sz="1200" dirty="0" smtClean="0"/>
              <a:t>创作</a:t>
            </a:r>
            <a:r>
              <a:rPr lang="zh-CN" altLang="en-US" sz="1200" dirty="0"/>
              <a:t>不同的背景</a:t>
            </a:r>
            <a:endParaRPr lang="zh-CN" altLang="en-US" sz="1200" dirty="0"/>
          </a:p>
          <a:p>
            <a:pPr marL="171450" indent="-171450">
              <a:buFont typeface="Wingdings" panose="05000000000000000000" pitchFamily="2" charset="2"/>
              <a:buChar char="q"/>
            </a:pPr>
            <a:r>
              <a:rPr lang="zh-CN" altLang="en-US" sz="1200" dirty="0" smtClean="0"/>
              <a:t>添加</a:t>
            </a:r>
            <a:r>
              <a:rPr lang="zh-CN" altLang="en-US" sz="1200" dirty="0"/>
              <a:t>更多的跳舞角色，让你的项目成为一个舞蹈派对</a:t>
            </a:r>
            <a:endParaRPr lang="zh-CN" altLang="en-US" sz="1200" dirty="0"/>
          </a:p>
          <a:p>
            <a:pPr marL="171450" indent="-171450">
              <a:buFont typeface="Wingdings" panose="05000000000000000000" pitchFamily="2" charset="2"/>
              <a:buChar char="q"/>
            </a:pPr>
            <a:r>
              <a:rPr lang="zh-CN" altLang="en-US" sz="1200" dirty="0" smtClean="0"/>
              <a:t>尝试</a:t>
            </a:r>
            <a:r>
              <a:rPr lang="zh-CN" altLang="en-US" sz="1200" dirty="0"/>
              <a:t>给你的角色设计新的造型</a:t>
            </a:r>
            <a:endParaRPr lang="en-US" sz="1200" dirty="0" smtClean="0">
              <a:latin typeface="Futura Condensed"/>
              <a:cs typeface="Futura Condensed"/>
            </a:endParaRPr>
          </a:p>
        </p:txBody>
      </p:sp>
      <p:grpSp>
        <p:nvGrpSpPr>
          <p:cNvPr id="3" name="Group 2"/>
          <p:cNvGrpSpPr/>
          <p:nvPr/>
        </p:nvGrpSpPr>
        <p:grpSpPr>
          <a:xfrm>
            <a:off x="-1" y="7871074"/>
            <a:ext cx="7772401" cy="532604"/>
            <a:chOff x="-1" y="7871074"/>
            <a:chExt cx="7772401" cy="532604"/>
          </a:xfrm>
        </p:grpSpPr>
        <p:sp>
          <p:nvSpPr>
            <p:cNvPr id="33" name="Rectangle 32"/>
            <p:cNvSpPr/>
            <p:nvPr/>
          </p:nvSpPr>
          <p:spPr>
            <a:xfrm>
              <a:off x="-1" y="7871074"/>
              <a:ext cx="7772401" cy="410457"/>
            </a:xfrm>
            <a:prstGeom prst="rect">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1398022" y="8077594"/>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5277046" y="8066025"/>
              <a:ext cx="381000" cy="326084"/>
            </a:xfrm>
            <a:prstGeom prst="diamond">
              <a:avLst/>
            </a:prstGeom>
            <a:solidFill>
              <a:srgbClr val="1B93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0" y="7879206"/>
              <a:ext cx="3185510" cy="369332"/>
            </a:xfrm>
            <a:prstGeom prst="rect">
              <a:avLst/>
            </a:prstGeom>
            <a:noFill/>
          </p:spPr>
          <p:txBody>
            <a:bodyPr wrap="square" rtlCol="0">
              <a:spAutoFit/>
            </a:bodyPr>
            <a:lstStyle/>
            <a:p>
              <a:pPr algn="ctr"/>
              <a:r>
                <a:rPr lang="zh-CN" altLang="en-US" dirty="0">
                  <a:solidFill>
                    <a:schemeClr val="bg1"/>
                  </a:solidFill>
                </a:rPr>
                <a:t>试一试</a:t>
              </a:r>
              <a:endParaRPr lang="en-US" dirty="0">
                <a:solidFill>
                  <a:schemeClr val="bg1"/>
                </a:solidFill>
                <a:latin typeface="Futura Condensed"/>
                <a:cs typeface="Futura Condensed"/>
              </a:endParaRPr>
            </a:p>
          </p:txBody>
        </p:sp>
        <p:sp>
          <p:nvSpPr>
            <p:cNvPr id="67" name="TextBox 66"/>
            <p:cNvSpPr txBox="1"/>
            <p:nvPr/>
          </p:nvSpPr>
          <p:spPr>
            <a:xfrm>
              <a:off x="3185510" y="7884634"/>
              <a:ext cx="4586890" cy="369332"/>
            </a:xfrm>
            <a:prstGeom prst="rect">
              <a:avLst/>
            </a:prstGeom>
            <a:noFill/>
          </p:spPr>
          <p:txBody>
            <a:bodyPr wrap="square" rtlCol="0">
              <a:spAutoFit/>
            </a:bodyPr>
            <a:lstStyle/>
            <a:p>
              <a:pPr algn="ctr"/>
              <a:r>
                <a:rPr lang="zh-CN" altLang="en-US" dirty="0">
                  <a:solidFill>
                    <a:schemeClr val="bg1"/>
                  </a:solidFill>
                </a:rPr>
                <a:t>完成了？</a:t>
              </a:r>
              <a:endParaRPr lang="en-US" dirty="0">
                <a:solidFill>
                  <a:schemeClr val="bg1"/>
                </a:solidFill>
                <a:latin typeface="Futura Condensed"/>
                <a:cs typeface="Futura Condensed"/>
              </a:endParaRPr>
            </a:p>
          </p:txBody>
        </p:sp>
      </p:grpSp>
      <p:sp>
        <p:nvSpPr>
          <p:cNvPr id="38" name="TextBox 37"/>
          <p:cNvSpPr txBox="1"/>
          <p:nvPr/>
        </p:nvSpPr>
        <p:spPr>
          <a:xfrm>
            <a:off x="3411201" y="8517982"/>
            <a:ext cx="4073332" cy="1014730"/>
          </a:xfrm>
          <a:prstGeom prst="rect">
            <a:avLst/>
          </a:prstGeom>
          <a:noFill/>
          <a:ln w="6350" cmpd="sng">
            <a:noFill/>
            <a:prstDash val="dash"/>
          </a:ln>
        </p:spPr>
        <p:txBody>
          <a:bodyPr wrap="square" lIns="91440" rIns="91440" rtlCol="0">
            <a:spAutoFit/>
          </a:bodyPr>
          <a:lstStyle/>
          <a:p>
            <a:r>
              <a:rPr lang="en-US" altLang="zh-CN" sz="1200" dirty="0" smtClean="0"/>
              <a:t>+  </a:t>
            </a:r>
            <a:r>
              <a:rPr lang="zh-CN" altLang="en-US" sz="1200" dirty="0" smtClean="0"/>
              <a:t>将</a:t>
            </a:r>
            <a:r>
              <a:rPr lang="zh-CN" altLang="en-US" sz="1200" dirty="0"/>
              <a:t>你的项目上传到“循序渐进”工作室</a:t>
            </a:r>
            <a:r>
              <a:rPr lang="zh-CN" altLang="en-US" sz="1200" dirty="0" smtClean="0"/>
              <a:t>里去</a:t>
            </a:r>
            <a:r>
              <a:rPr lang="en-US" sz="1200" kern="1100" spc="-20" dirty="0" smtClean="0">
                <a:latin typeface="Futura Condensed"/>
                <a:cs typeface="Futura Condensed"/>
              </a:rPr>
              <a:t>:</a:t>
            </a:r>
            <a:endParaRPr lang="en-US" sz="1200" kern="1100" spc="-20" dirty="0" smtClean="0">
              <a:latin typeface="Futura Condensed"/>
              <a:cs typeface="Futura Condensed"/>
            </a:endParaRPr>
          </a:p>
          <a:p>
            <a:r>
              <a:rPr lang="en-US" sz="1200" kern="1100" spc="-20" dirty="0" smtClean="0">
                <a:latin typeface="Futura Condensed"/>
                <a:cs typeface="Futura Condensed"/>
              </a:rPr>
              <a:t>   </a:t>
            </a:r>
            <a:r>
              <a:rPr lang="zh-CN" altLang="en-US" sz="1200" dirty="0"/>
              <a:t> </a:t>
            </a:r>
            <a:r>
              <a:rPr lang="zh-CN" altLang="en-US" sz="1200" dirty="0">
                <a:hlinkClick r:id="rId1" action="ppaction://hlinkfile"/>
              </a:rPr>
              <a:t>https://create.codelab.club/studios/67/</a:t>
            </a:r>
            <a:endParaRPr lang="en-US" sz="1000" dirty="0">
              <a:latin typeface="Futura Condensed"/>
              <a:cs typeface="Futura Condensed"/>
            </a:endParaRPr>
          </a:p>
          <a:p>
            <a:r>
              <a:rPr lang="en-US" altLang="zh-CN" sz="1200" dirty="0" smtClean="0"/>
              <a:t>+  </a:t>
            </a:r>
            <a:r>
              <a:rPr lang="zh-CN" altLang="en-US" sz="1200" dirty="0" smtClean="0"/>
              <a:t>挑战</a:t>
            </a:r>
            <a:r>
              <a:rPr lang="zh-CN" altLang="en-US" sz="1200" dirty="0"/>
              <a:t>自己，多做一些！ 添加新的积木、声音或动作。</a:t>
            </a:r>
            <a:endParaRPr lang="zh-CN" altLang="en-US" sz="1200" dirty="0"/>
          </a:p>
          <a:p>
            <a:r>
              <a:rPr lang="en-US" altLang="zh-CN" sz="1200" dirty="0" smtClean="0"/>
              <a:t>+  </a:t>
            </a:r>
            <a:r>
              <a:rPr lang="zh-CN" altLang="en-US" sz="1200" dirty="0" smtClean="0"/>
              <a:t>帮助</a:t>
            </a:r>
            <a:r>
              <a:rPr lang="zh-CN" altLang="en-US" sz="1200" dirty="0"/>
              <a:t>其它人完成项目！</a:t>
            </a:r>
            <a:endParaRPr lang="zh-CN" altLang="en-US" sz="1200" dirty="0"/>
          </a:p>
          <a:p>
            <a:r>
              <a:rPr lang="en-US" altLang="zh-CN" sz="1200" dirty="0" smtClean="0"/>
              <a:t>+  </a:t>
            </a:r>
            <a:r>
              <a:rPr lang="zh-CN" altLang="en-US" sz="1200" dirty="0" smtClean="0"/>
              <a:t>选择</a:t>
            </a:r>
            <a:r>
              <a:rPr lang="zh-CN" altLang="en-US" sz="1200" dirty="0"/>
              <a:t>并尝试几个新的积木，看看他们能做些什么！</a:t>
            </a:r>
            <a:endParaRPr lang="en-US" sz="1200" kern="1100" spc="-20" dirty="0">
              <a:latin typeface="Futura Condensed"/>
              <a:cs typeface="Futura Condensed"/>
            </a:endParaRPr>
          </a:p>
        </p:txBody>
      </p:sp>
      <p:cxnSp>
        <p:nvCxnSpPr>
          <p:cNvPr id="40" name="Straight Connector 39"/>
          <p:cNvCxnSpPr/>
          <p:nvPr/>
        </p:nvCxnSpPr>
        <p:spPr>
          <a:xfrm>
            <a:off x="3185510" y="8392109"/>
            <a:ext cx="0" cy="1527722"/>
          </a:xfrm>
          <a:prstGeom prst="line">
            <a:avLst/>
          </a:prstGeom>
          <a:ln w="63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34671" y="1429427"/>
            <a:ext cx="2357171" cy="1796328"/>
            <a:chOff x="427473" y="1429427"/>
            <a:chExt cx="2357171" cy="1796328"/>
          </a:xfrm>
        </p:grpSpPr>
        <p:sp>
          <p:nvSpPr>
            <p:cNvPr id="63" name="TextBox 62"/>
            <p:cNvSpPr txBox="1"/>
            <p:nvPr/>
          </p:nvSpPr>
          <p:spPr>
            <a:xfrm>
              <a:off x="538370" y="1429427"/>
              <a:ext cx="2159128" cy="736600"/>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刚</a:t>
              </a:r>
              <a:r>
                <a:rPr lang="zh-CN" altLang="en-US" sz="1200" dirty="0" smtClean="0"/>
                <a:t>接触 </a:t>
              </a:r>
              <a:r>
                <a:rPr lang="en-US" sz="1200" dirty="0" smtClean="0"/>
                <a:t>Scratch </a:t>
              </a:r>
              <a:r>
                <a:rPr lang="zh-CN" altLang="en-US" sz="1200" dirty="0"/>
                <a:t>么？开始创作你的第一个 </a:t>
              </a:r>
              <a:r>
                <a:rPr lang="en-US" sz="1200" dirty="0"/>
                <a:t>Scratch </a:t>
              </a:r>
              <a:r>
                <a:rPr lang="zh-CN" altLang="en-US" sz="1200" dirty="0"/>
                <a:t>项目吧！</a:t>
              </a:r>
              <a:endParaRPr lang="en-US" sz="1200" dirty="0">
                <a:latin typeface="Futura Condensed"/>
                <a:cs typeface="Futura Condensed"/>
              </a:endParaRPr>
            </a:p>
          </p:txBody>
        </p:sp>
        <p:sp>
          <p:nvSpPr>
            <p:cNvPr id="64" name="TextBox 63"/>
            <p:cNvSpPr txBox="1"/>
            <p:nvPr/>
          </p:nvSpPr>
          <p:spPr>
            <a:xfrm>
              <a:off x="427473" y="2211025"/>
              <a:ext cx="2357171" cy="1014730"/>
            </a:xfrm>
            <a:prstGeom prst="rect">
              <a:avLst/>
            </a:prstGeom>
            <a:noFill/>
          </p:spPr>
          <p:txBody>
            <a:bodyPr wrap="square" rtlCol="0">
              <a:spAutoFit/>
            </a:bodyPr>
            <a:lstStyle/>
            <a:p>
              <a:r>
                <a:rPr lang="zh-CN" altLang="en-US" sz="1200" dirty="0"/>
                <a:t>在本活动中，你将跟随入门教程在 Scratch 中创建一个项目。一旦你完成了所有步骤，添加其他 Scratch 积木来让它变得个性化吧。</a:t>
              </a:r>
              <a:endParaRPr lang="zh-CN" altLang="en-US" sz="1200" dirty="0"/>
            </a:p>
          </p:txBody>
        </p:sp>
      </p:grpSp>
      <p:sp>
        <p:nvSpPr>
          <p:cNvPr id="46" name="TextBox 45"/>
          <p:cNvSpPr txBox="1"/>
          <p:nvPr/>
        </p:nvSpPr>
        <p:spPr>
          <a:xfrm>
            <a:off x="457995" y="595839"/>
            <a:ext cx="2815942" cy="768350"/>
          </a:xfrm>
          <a:prstGeom prst="rect">
            <a:avLst/>
          </a:prstGeom>
          <a:noFill/>
        </p:spPr>
        <p:txBody>
          <a:bodyPr wrap="square" rtlCol="0">
            <a:spAutoFit/>
          </a:bodyPr>
          <a:lstStyle/>
          <a:p>
            <a:r>
              <a:rPr lang="zh-CN" altLang="en-US" sz="4400" dirty="0" smtClean="0">
                <a:latin typeface="Futura Condensed"/>
                <a:cs typeface="Futura Condensed"/>
              </a:rPr>
              <a:t>循序渐进</a:t>
            </a:r>
            <a:endParaRPr lang="zh-CN" altLang="en-US" sz="4400" dirty="0" smtClean="0">
              <a:latin typeface="Futura Condensed"/>
              <a:cs typeface="Futura Condensed"/>
            </a:endParaRPr>
          </a:p>
        </p:txBody>
      </p:sp>
      <p:sp>
        <p:nvSpPr>
          <p:cNvPr id="47" name="TextBox 46"/>
          <p:cNvSpPr txBox="1"/>
          <p:nvPr/>
        </p:nvSpPr>
        <p:spPr>
          <a:xfrm>
            <a:off x="441615" y="7111851"/>
            <a:ext cx="2802652" cy="260350"/>
          </a:xfrm>
          <a:prstGeom prst="rect">
            <a:avLst/>
          </a:prstGeom>
          <a:noFill/>
        </p:spPr>
        <p:txBody>
          <a:bodyPr wrap="square" rtlCol="0">
            <a:spAutoFit/>
          </a:bodyPr>
          <a:lstStyle/>
          <a:p>
            <a:r>
              <a:rPr lang="zh-CN" altLang="en-US" sz="1100" dirty="0" smtClean="0">
                <a:latin typeface="Futura Condensed"/>
                <a:cs typeface="Futura Condensed"/>
              </a:rPr>
              <a:t>你想尝试哪些积木？</a:t>
            </a:r>
            <a:endParaRPr lang="en-US" sz="1100" dirty="0">
              <a:latin typeface="Futura Condensed"/>
              <a:cs typeface="Futura Condensed"/>
            </a:endParaRPr>
          </a:p>
        </p:txBody>
      </p:sp>
      <p:pic>
        <p:nvPicPr>
          <p:cNvPr id="15" name="image7.jpeg"/>
          <p:cNvPicPr>
            <a:picLocks noChangeAspect="1"/>
          </p:cNvPicPr>
          <p:nvPr/>
        </p:nvPicPr>
        <p:blipFill>
          <a:blip r:embed="rId2" cstate="print"/>
          <a:stretch>
            <a:fillRect/>
          </a:stretch>
        </p:blipFill>
        <p:spPr>
          <a:xfrm>
            <a:off x="3583305" y="768985"/>
            <a:ext cx="3668395" cy="2797810"/>
          </a:xfrm>
          <a:prstGeom prst="rect">
            <a:avLst/>
          </a:prstGeom>
        </p:spPr>
      </p:pic>
      <p:pic>
        <p:nvPicPr>
          <p:cNvPr id="4" name="Picture 3"/>
          <p:cNvPicPr>
            <a:picLocks noChangeAspect="1"/>
          </p:cNvPicPr>
          <p:nvPr/>
        </p:nvPicPr>
        <p:blipFill>
          <a:blip r:embed="rId3"/>
          <a:stretch>
            <a:fillRect/>
          </a:stretch>
        </p:blipFill>
        <p:spPr>
          <a:xfrm>
            <a:off x="3355975" y="4327525"/>
            <a:ext cx="4077970" cy="617855"/>
          </a:xfrm>
          <a:prstGeom prst="rect">
            <a:avLst/>
          </a:prstGeom>
        </p:spPr>
      </p:pic>
      <p:pic>
        <p:nvPicPr>
          <p:cNvPr id="6" name="Picture 5"/>
          <p:cNvPicPr>
            <a:picLocks noChangeAspect="1"/>
          </p:cNvPicPr>
          <p:nvPr/>
        </p:nvPicPr>
        <p:blipFill>
          <a:blip r:embed="rId4"/>
          <a:stretch>
            <a:fillRect/>
          </a:stretch>
        </p:blipFill>
        <p:spPr>
          <a:xfrm>
            <a:off x="3346450" y="5179695"/>
            <a:ext cx="4105910" cy="2029460"/>
          </a:xfrm>
          <a:prstGeom prst="rect">
            <a:avLst/>
          </a:prstGeom>
        </p:spPr>
      </p:pic>
      <p:pic>
        <p:nvPicPr>
          <p:cNvPr id="18" name="Picture 17" descr="积木"/>
          <p:cNvPicPr>
            <a:picLocks noChangeAspect="1"/>
          </p:cNvPicPr>
          <p:nvPr/>
        </p:nvPicPr>
        <p:blipFill>
          <a:blip r:embed="rId5"/>
          <a:stretch>
            <a:fillRect/>
          </a:stretch>
        </p:blipFill>
        <p:spPr>
          <a:xfrm>
            <a:off x="579755" y="5053330"/>
            <a:ext cx="2484120" cy="20580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40670" y="-2"/>
            <a:ext cx="493776" cy="2791970"/>
            <a:chOff x="6840670" y="-2"/>
            <a:chExt cx="493776" cy="2791970"/>
          </a:xfrm>
        </p:grpSpPr>
        <p:pic>
          <p:nvPicPr>
            <p:cNvPr id="42" name="Picture 41" descr="Unit1activity.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40670" y="0"/>
              <a:ext cx="493776" cy="2791968"/>
            </a:xfrm>
            <a:prstGeom prst="rect">
              <a:avLst/>
            </a:prstGeom>
            <a:ln>
              <a:solidFill>
                <a:srgbClr val="FFFFFF"/>
              </a:solidFill>
            </a:ln>
          </p:spPr>
        </p:pic>
        <p:sp>
          <p:nvSpPr>
            <p:cNvPr id="44" name="TextBox 43"/>
            <p:cNvSpPr txBox="1"/>
            <p:nvPr/>
          </p:nvSpPr>
          <p:spPr>
            <a:xfrm rot="5400000">
              <a:off x="5866589" y="1018907"/>
              <a:ext cx="2436598" cy="398780"/>
            </a:xfrm>
            <a:prstGeom prst="rect">
              <a:avLst/>
            </a:prstGeom>
            <a:noFill/>
          </p:spPr>
          <p:txBody>
            <a:bodyPr wrap="square" rtlCol="0" anchor="ctr" anchorCtr="0">
              <a:spAutoFit/>
            </a:bodyPr>
            <a:lstStyle/>
            <a:p>
              <a:pPr algn="r"/>
              <a:r>
                <a:rPr lang="en-US" sz="2000" dirty="0">
                  <a:solidFill>
                    <a:schemeClr val="bg1"/>
                  </a:solidFill>
                  <a:latin typeface="Futura Condensed"/>
                  <a:cs typeface="Futura Condensed"/>
                </a:rPr>
                <a:t> UNIT 1 </a:t>
              </a:r>
              <a:r>
                <a:rPr lang="zh-CN" altLang="en-US" sz="2000" dirty="0">
                  <a:solidFill>
                    <a:schemeClr val="bg1"/>
                  </a:solidFill>
                </a:rPr>
                <a:t>回顾小结</a:t>
              </a:r>
              <a:endParaRPr lang="en-US" sz="2000" dirty="0">
                <a:solidFill>
                  <a:schemeClr val="bg1"/>
                </a:solidFill>
                <a:latin typeface="Futura Condensed"/>
                <a:cs typeface="Futura Condensed"/>
              </a:endParaRPr>
            </a:p>
          </p:txBody>
        </p:sp>
      </p:grpSp>
      <p:grpSp>
        <p:nvGrpSpPr>
          <p:cNvPr id="2" name="Group 1"/>
          <p:cNvGrpSpPr/>
          <p:nvPr/>
        </p:nvGrpSpPr>
        <p:grpSpPr>
          <a:xfrm>
            <a:off x="459196" y="2725094"/>
            <a:ext cx="6871221" cy="6851723"/>
            <a:chOff x="459196" y="2725094"/>
            <a:chExt cx="6871221" cy="6851723"/>
          </a:xfrm>
        </p:grpSpPr>
        <p:grpSp>
          <p:nvGrpSpPr>
            <p:cNvPr id="17" name="Group 16"/>
            <p:cNvGrpSpPr/>
            <p:nvPr/>
          </p:nvGrpSpPr>
          <p:grpSpPr>
            <a:xfrm>
              <a:off x="459196" y="2725094"/>
              <a:ext cx="6871221" cy="2207589"/>
              <a:chOff x="444499" y="2725094"/>
              <a:chExt cx="6871221" cy="2207589"/>
            </a:xfrm>
          </p:grpSpPr>
          <p:sp>
            <p:nvSpPr>
              <p:cNvPr id="24" name="Rectangle 23"/>
              <p:cNvSpPr/>
              <p:nvPr/>
            </p:nvSpPr>
            <p:spPr>
              <a:xfrm>
                <a:off x="535219" y="3149603"/>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2"/>
              <p:cNvGrpSpPr/>
              <p:nvPr/>
            </p:nvGrpSpPr>
            <p:grpSpPr>
              <a:xfrm>
                <a:off x="444499" y="2725094"/>
                <a:ext cx="6871221" cy="337185"/>
                <a:chOff x="444499" y="3063754"/>
                <a:chExt cx="6871221" cy="337185"/>
              </a:xfrm>
            </p:grpSpPr>
            <p:sp>
              <p:nvSpPr>
                <p:cNvPr id="19" name="TextBox 18"/>
                <p:cNvSpPr txBox="1"/>
                <p:nvPr/>
              </p:nvSpPr>
              <p:spPr>
                <a:xfrm>
                  <a:off x="444499" y="3063754"/>
                  <a:ext cx="6871221" cy="337185"/>
                </a:xfrm>
                <a:prstGeom prst="rect">
                  <a:avLst/>
                </a:prstGeom>
                <a:noFill/>
              </p:spPr>
              <p:txBody>
                <a:bodyPr wrap="square" rtlCol="0">
                  <a:spAutoFit/>
                </a:bodyPr>
                <a:lstStyle/>
                <a:p>
                  <a:pPr marL="171450" indent="-171450">
                    <a:buFont typeface="Lucida Grande" panose="020B0600040502020204"/>
                    <a:buChar char="+"/>
                  </a:pPr>
                  <a:r>
                    <a:rPr lang="zh-CN" altLang="en-US" sz="1600" dirty="0" smtClean="0"/>
                    <a:t>活动中令你感到惊喜到是什么？</a:t>
                  </a:r>
                  <a:endParaRPr lang="en-US" sz="1600" dirty="0">
                    <a:latin typeface="Futura Condensed"/>
                    <a:cs typeface="Futura Condensed"/>
                  </a:endParaRPr>
                </a:p>
              </p:txBody>
            </p:sp>
            <p:cxnSp>
              <p:nvCxnSpPr>
                <p:cNvPr id="20" name="Straight Connector 19"/>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6" name="Group 15"/>
            <p:cNvGrpSpPr/>
            <p:nvPr/>
          </p:nvGrpSpPr>
          <p:grpSpPr>
            <a:xfrm>
              <a:off x="459196" y="5047206"/>
              <a:ext cx="6871221" cy="2207590"/>
              <a:chOff x="444499" y="4530719"/>
              <a:chExt cx="6871221" cy="2207590"/>
            </a:xfrm>
          </p:grpSpPr>
          <p:sp>
            <p:nvSpPr>
              <p:cNvPr id="52" name="Rectangle 51"/>
              <p:cNvSpPr/>
              <p:nvPr/>
            </p:nvSpPr>
            <p:spPr>
              <a:xfrm>
                <a:off x="535219" y="4955229"/>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3" name="Group 52"/>
              <p:cNvGrpSpPr/>
              <p:nvPr/>
            </p:nvGrpSpPr>
            <p:grpSpPr>
              <a:xfrm>
                <a:off x="444499" y="4530719"/>
                <a:ext cx="6871221" cy="336446"/>
                <a:chOff x="444499" y="3063754"/>
                <a:chExt cx="6871221" cy="336446"/>
              </a:xfrm>
            </p:grpSpPr>
            <p:sp>
              <p:nvSpPr>
                <p:cNvPr id="54" name="TextBox 53"/>
                <p:cNvSpPr txBox="1"/>
                <p:nvPr/>
              </p:nvSpPr>
              <p:spPr>
                <a:xfrm>
                  <a:off x="444499" y="3063754"/>
                  <a:ext cx="6871221" cy="335822"/>
                </a:xfrm>
                <a:prstGeom prst="rect">
                  <a:avLst/>
                </a:prstGeom>
                <a:noFill/>
              </p:spPr>
              <p:txBody>
                <a:bodyPr wrap="square" rtlCol="0">
                  <a:spAutoFit/>
                </a:bodyPr>
                <a:lstStyle/>
                <a:p>
                  <a:pPr marL="171450" indent="-171450">
                    <a:buFont typeface="Lucida Grande" panose="020B0600040502020204"/>
                    <a:buChar char="+"/>
                  </a:pPr>
                  <a:r>
                    <a:rPr lang="zh-CN" altLang="en-US" sz="1600" dirty="0"/>
                    <a:t>在活动中受到步骤指引的感觉如何？</a:t>
                  </a:r>
                  <a:endParaRPr lang="zh-CN" altLang="en-US" sz="1600" dirty="0"/>
                </a:p>
              </p:txBody>
            </p:sp>
            <p:cxnSp>
              <p:nvCxnSpPr>
                <p:cNvPr id="55" name="Straight Connector 54"/>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8" name="Group 17"/>
            <p:cNvGrpSpPr/>
            <p:nvPr/>
          </p:nvGrpSpPr>
          <p:grpSpPr>
            <a:xfrm>
              <a:off x="459196" y="7369227"/>
              <a:ext cx="6871221" cy="2207590"/>
              <a:chOff x="444499" y="6353187"/>
              <a:chExt cx="6871221" cy="2207590"/>
            </a:xfrm>
          </p:grpSpPr>
          <p:sp>
            <p:nvSpPr>
              <p:cNvPr id="32" name="Rectangle 31"/>
              <p:cNvSpPr/>
              <p:nvPr/>
            </p:nvSpPr>
            <p:spPr>
              <a:xfrm>
                <a:off x="535219" y="6777697"/>
                <a:ext cx="6779300" cy="1783080"/>
              </a:xfrm>
              <a:prstGeom prst="rect">
                <a:avLst/>
              </a:prstGeom>
              <a:noFill/>
              <a:ln w="3175" cmpd="sng">
                <a:solidFill>
                  <a:srgbClr val="0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p:cNvGrpSpPr/>
              <p:nvPr/>
            </p:nvGrpSpPr>
            <p:grpSpPr>
              <a:xfrm>
                <a:off x="444499" y="6353187"/>
                <a:ext cx="6871221" cy="338554"/>
                <a:chOff x="444499" y="3063754"/>
                <a:chExt cx="6871221" cy="338554"/>
              </a:xfrm>
            </p:grpSpPr>
            <p:sp>
              <p:nvSpPr>
                <p:cNvPr id="36" name="TextBox 35"/>
                <p:cNvSpPr txBox="1"/>
                <p:nvPr/>
              </p:nvSpPr>
              <p:spPr>
                <a:xfrm>
                  <a:off x="444499" y="3063754"/>
                  <a:ext cx="6871221" cy="338554"/>
                </a:xfrm>
                <a:prstGeom prst="rect">
                  <a:avLst/>
                </a:prstGeom>
                <a:noFill/>
              </p:spPr>
              <p:txBody>
                <a:bodyPr wrap="square" rtlCol="0">
                  <a:spAutoFit/>
                </a:bodyPr>
                <a:lstStyle/>
                <a:p>
                  <a:pPr marL="171450" indent="-171450">
                    <a:buFont typeface="Lucida Grande" panose="020B0600040502020204"/>
                    <a:buChar char="+"/>
                  </a:pPr>
                  <a:r>
                    <a:rPr lang="zh-CN" altLang="en-US" sz="1600" dirty="0"/>
                    <a:t>你什么时候觉得最有创造力？</a:t>
                  </a:r>
                  <a:endParaRPr lang="en-US" sz="1600" dirty="0">
                    <a:latin typeface="Futura Condensed"/>
                    <a:cs typeface="Futura Condensed"/>
                  </a:endParaRPr>
                </a:p>
              </p:txBody>
            </p:sp>
            <p:cxnSp>
              <p:nvCxnSpPr>
                <p:cNvPr id="37" name="Straight Connector 36"/>
                <p:cNvCxnSpPr/>
                <p:nvPr/>
              </p:nvCxnSpPr>
              <p:spPr>
                <a:xfrm>
                  <a:off x="535219" y="3400200"/>
                  <a:ext cx="678050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sp>
        <p:nvSpPr>
          <p:cNvPr id="70" name="TextBox 69"/>
          <p:cNvSpPr txBox="1"/>
          <p:nvPr/>
        </p:nvSpPr>
        <p:spPr>
          <a:xfrm>
            <a:off x="3540777" y="1521818"/>
            <a:ext cx="2203704" cy="551815"/>
          </a:xfrm>
          <a:prstGeom prst="rect">
            <a:avLst/>
          </a:prstGeom>
          <a:noFill/>
          <a:ln w="6350" cmpd="sng">
            <a:solidFill>
              <a:schemeClr val="tx1"/>
            </a:solidFill>
            <a:prstDash val="dash"/>
          </a:ln>
        </p:spPr>
        <p:txBody>
          <a:bodyPr wrap="square" tIns="91440" bIns="91440" rtlCol="0" anchor="ctr" anchorCtr="0">
            <a:spAutoFit/>
          </a:bodyPr>
          <a:lstStyle/>
          <a:p>
            <a:pPr algn="just"/>
            <a:r>
              <a:rPr lang="zh-CN" altLang="en-US" sz="1200" dirty="0"/>
              <a:t>使用以下空白处或者你自己的设计日志来回答下列问题</a:t>
            </a:r>
            <a:endParaRPr lang="en-US" sz="1200" dirty="0">
              <a:latin typeface="Futura Condensed"/>
              <a:cs typeface="Futura Condensed"/>
            </a:endParaRPr>
          </a:p>
        </p:txBody>
      </p:sp>
      <p:sp>
        <p:nvSpPr>
          <p:cNvPr id="39" name="TextBox 38"/>
          <p:cNvSpPr txBox="1"/>
          <p:nvPr/>
        </p:nvSpPr>
        <p:spPr>
          <a:xfrm>
            <a:off x="457995" y="595839"/>
            <a:ext cx="2815942" cy="1445260"/>
          </a:xfrm>
          <a:prstGeom prst="rect">
            <a:avLst/>
          </a:prstGeom>
          <a:noFill/>
        </p:spPr>
        <p:txBody>
          <a:bodyPr wrap="square" rtlCol="0">
            <a:spAutoFit/>
          </a:bodyPr>
          <a:lstStyle/>
          <a:p>
            <a:r>
              <a:rPr lang="zh-CN" altLang="en-US" sz="4400" dirty="0" smtClean="0"/>
              <a:t>循序渐进</a:t>
            </a:r>
            <a:endParaRPr lang="en-US" altLang="zh-CN" sz="4400" dirty="0" smtClean="0"/>
          </a:p>
          <a:p>
            <a:r>
              <a:rPr lang="zh-CN" altLang="en-US" sz="4400" dirty="0" smtClean="0"/>
              <a:t>反思</a:t>
            </a:r>
            <a:endParaRPr lang="en-US" sz="4400" dirty="0" smtClean="0">
              <a:latin typeface="Futura Condensed"/>
              <a:cs typeface="Futura Condensed"/>
            </a:endParaRPr>
          </a:p>
        </p:txBody>
      </p:sp>
      <p:grpSp>
        <p:nvGrpSpPr>
          <p:cNvPr id="69" name="Group 68"/>
          <p:cNvGrpSpPr/>
          <p:nvPr/>
        </p:nvGrpSpPr>
        <p:grpSpPr>
          <a:xfrm>
            <a:off x="3540777" y="635270"/>
            <a:ext cx="3108418" cy="584775"/>
            <a:chOff x="3540777" y="635270"/>
            <a:chExt cx="3171308" cy="584775"/>
          </a:xfrm>
        </p:grpSpPr>
        <p:sp>
          <p:nvSpPr>
            <p:cNvPr id="72" name="TextBox 71"/>
            <p:cNvSpPr txBox="1"/>
            <p:nvPr/>
          </p:nvSpPr>
          <p:spPr>
            <a:xfrm>
              <a:off x="3540777" y="635270"/>
              <a:ext cx="3171308" cy="584775"/>
            </a:xfrm>
            <a:prstGeom prst="rect">
              <a:avLst/>
            </a:prstGeom>
            <a:noFill/>
            <a:ln w="6350" cmpd="sng">
              <a:solidFill>
                <a:schemeClr val="tx1"/>
              </a:solidFill>
              <a:prstDash val="dash"/>
            </a:ln>
          </p:spPr>
          <p:txBody>
            <a:bodyPr wrap="square" tIns="91440" bIns="91440" rtlCol="0" anchor="ctr" anchorCtr="0">
              <a:spAutoFit/>
            </a:bodyPr>
            <a:lstStyle/>
            <a:p>
              <a:r>
                <a:rPr lang="zh-CN" altLang="en-US" sz="1400" dirty="0">
                  <a:latin typeface="Futura Condensed"/>
                  <a:cs typeface="Futura Condensed"/>
                </a:rPr>
                <a:t>姓名</a:t>
              </a:r>
              <a:r>
                <a:rPr lang="en-US" sz="1200" dirty="0">
                  <a:latin typeface="Futura Condensed"/>
                  <a:cs typeface="Futura Condensed"/>
                </a:rPr>
                <a:t>: </a:t>
              </a:r>
              <a:endParaRPr lang="en-US" sz="1200" dirty="0">
                <a:latin typeface="Futura Condensed"/>
                <a:cs typeface="Futura Condensed"/>
              </a:endParaRPr>
            </a:p>
            <a:p>
              <a:r>
                <a:rPr lang="en-US" sz="1200" dirty="0">
                  <a:latin typeface="Futura Condensed"/>
                  <a:cs typeface="Futura Condensed"/>
                </a:rPr>
                <a:t> </a:t>
              </a:r>
              <a:endParaRPr lang="en-US" sz="1200" dirty="0">
                <a:latin typeface="Futura Condensed"/>
                <a:cs typeface="Futura Condensed"/>
              </a:endParaRPr>
            </a:p>
          </p:txBody>
        </p:sp>
        <p:cxnSp>
          <p:nvCxnSpPr>
            <p:cNvPr id="74" name="Straight Connector 73"/>
            <p:cNvCxnSpPr/>
            <p:nvPr/>
          </p:nvCxnSpPr>
          <p:spPr>
            <a:xfrm>
              <a:off x="3631675" y="1122673"/>
              <a:ext cx="301752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8934</Words>
  <Application>WPS Presentation</Application>
  <PresentationFormat>Custom</PresentationFormat>
  <Paragraphs>716</Paragraphs>
  <Slides>22</Slides>
  <Notes>14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Futura Condensed</vt:lpstr>
      <vt:lpstr>Thonburi</vt:lpstr>
      <vt:lpstr>Arial</vt:lpstr>
      <vt:lpstr>Lucida Grande</vt:lpstr>
      <vt:lpstr>Calibri</vt:lpstr>
      <vt:lpstr>Helvetica Neue</vt:lpstr>
      <vt:lpstr>SimSun</vt:lpstr>
      <vt:lpstr>宋体-简</vt:lpstr>
      <vt:lpstr>微软雅黑</vt:lpstr>
      <vt:lpstr>汉仪旗黑</vt:lpstr>
      <vt:lpstr>Arial Unicode MS</vt:lpstr>
      <vt:lpstr>SimSun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Christan Balch</dc:creator>
  <cp:lastModifiedBy>hello_mac</cp:lastModifiedBy>
  <cp:revision>838</cp:revision>
  <dcterms:created xsi:type="dcterms:W3CDTF">2020-10-09T03:53:02Z</dcterms:created>
  <dcterms:modified xsi:type="dcterms:W3CDTF">2020-10-09T03:53:02Z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