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407" r:id="rId5"/>
    <p:sldId id="442" r:id="rId6"/>
    <p:sldId id="412" r:id="rId7"/>
    <p:sldId id="425" r:id="rId8"/>
    <p:sldId id="416" r:id="rId9"/>
    <p:sldId id="427" r:id="rId10"/>
    <p:sldId id="428" r:id="rId11"/>
    <p:sldId id="436" r:id="rId12"/>
    <p:sldId id="429" r:id="rId13"/>
    <p:sldId id="430" r:id="rId14"/>
    <p:sldId id="454" r:id="rId15"/>
    <p:sldId id="455" r:id="rId16"/>
    <p:sldId id="419" r:id="rId1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让学生回顾第 </a:t>
            </a:r>
            <a:r>
              <a:rPr lang="en-US" altLang="zh-CN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1 </a:t>
            </a:r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次课写的想创作的 </a:t>
            </a:r>
            <a:r>
              <a:rPr lang="en-US" altLang="zh-CN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3 </a:t>
            </a:r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个作品，看看现在能够做出这些作品吗？如果不能，还需要掌握什么知识？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展示拯救乐高小人作品 https://create.codelab.club/projects/1564/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大鱼吃小鱼项目链接：https://create.codelab.club/projects/1110/   在此基础上进行改编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先介绍 </a:t>
            </a:r>
            <a:r>
              <a:rPr lang="en-US" altLang="zh-CN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micro:bit </a:t>
            </a:r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是什么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Adapter </a:t>
            </a:r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下载链接：https://www.codelab.club/blog/2020/08/20/tools  需要使用 </a:t>
            </a:r>
            <a:r>
              <a:rPr lang="en-US" altLang="zh-CN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usbmicrobit </a:t>
            </a:r>
            <a:r>
              <a:rPr lang="zh-CN" altLang="en-US">
                <a:latin typeface="Source Han Sans CN Normal" panose="020B0200000000000000" charset="-122"/>
                <a:ea typeface="Source Han Sans CN Normal" panose="020B0200000000000000" charset="-122"/>
                <a:cs typeface="Source Han Sans CN Normal" panose="020B0200000000000000" charset="-122"/>
              </a:rPr>
              <a:t>拓展，具体使用说明参考文档 https://adapter.codelab.club/extension_guide/microbit/</a:t>
            </a:r>
            <a:endParaRPr lang="zh-CN" altLang="en-US">
              <a:latin typeface="Source Han Sans CN Normal" panose="020B0200000000000000" charset="-122"/>
              <a:ea typeface="Source Han Sans CN Normal" panose="020B0200000000000000" charset="-122"/>
              <a:cs typeface="Source Han Sans CN Normal" panose="020B0200000000000000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hyperlink" Target="https://create.codelab.club/studios/89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创意计算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                                                          </a:t>
            </a:r>
            <a:r>
              <a:rPr lang="zh-CN" sz="36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深入探究</a:t>
            </a:r>
            <a:endParaRPr lang="zh-CN" sz="36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298575" y="1407795"/>
            <a:ext cx="8170545" cy="878840"/>
          </a:xfrm>
        </p:spPr>
        <p:txBody>
          <a:bodyPr>
            <a:noAutofit/>
          </a:bodyPr>
          <a:p>
            <a:pPr marL="514350" indent="-514350"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把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micro:bit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变成游戏手柄？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硬件和</a:t>
            </a:r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拓展</a:t>
            </a:r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 descr="11 Pong 拓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785" y="2692400"/>
            <a:ext cx="4592320" cy="3443605"/>
          </a:xfrm>
          <a:prstGeom prst="rect">
            <a:avLst/>
          </a:prstGeom>
        </p:spPr>
      </p:pic>
      <p:pic>
        <p:nvPicPr>
          <p:cNvPr id="7" name="Picture 6" descr="12 microbit-Po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925" y="1713230"/>
            <a:ext cx="4072255" cy="46983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硬件和拓展反思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90040" y="2045970"/>
            <a:ext cx="901192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你探究了什么硬件或扩展模块？ 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你是如何连接数字世界和物理世界的？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3. 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哪部分很困难？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4. </a:t>
            </a: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哪部分给人惊喜？</a:t>
            </a:r>
            <a:endParaRPr lang="zh-CN" altLang="en-US" sz="2000" dirty="0">
              <a:latin typeface="Futura Condensed"/>
              <a:cs typeface="Futura Condensed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sz="2000" dirty="0">
              <a:latin typeface="Futura Condensed"/>
              <a:cs typeface="Futura Condensed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989580" y="3199130"/>
            <a:ext cx="6212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我们今天学到了什么？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568575" y="3168015"/>
            <a:ext cx="7055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你有什么问题或者想给大家分享的想法吗？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2527300" y="3201670"/>
            <a:ext cx="7136765" cy="2731135"/>
          </a:xfrm>
        </p:spPr>
        <p:txBody>
          <a:bodyPr>
            <a:noAutofit/>
          </a:bodyPr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课后拓展</a:t>
            </a:r>
            <a:endParaRPr lang="zh-CN" altLang="en-US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56385" y="1879600"/>
            <a:ext cx="83483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请小朋友课后创作一个使用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克隆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或者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视频侦测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积木块的项目，并分享到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“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  <a:hlinkClick r:id="rId1" action="ppaction://hlinkfile"/>
              </a:rPr>
              <a:t>进阶概念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”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工作室。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      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970" y="2672715"/>
            <a:ext cx="6221095" cy="37896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748155" y="1936115"/>
            <a:ext cx="8170545" cy="1655445"/>
          </a:xfrm>
        </p:spPr>
        <p:txBody>
          <a:bodyPr>
            <a:noAutofit/>
          </a:bodyPr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回顾到目前为止你的设计体验，写下你所了解的 Scratch 和创意计算内容。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en-US" sz="2000" dirty="0">
              <a:latin typeface="Futura Condensed"/>
              <a:cs typeface="Futura Condensed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基于个人兴趣爱好，列出你想弄清和探索的内容清单。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marL="514350" indent="-514350"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知/求/学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6575" y="2743835"/>
            <a:ext cx="2247900" cy="2527300"/>
          </a:xfrm>
          <a:prstGeom prst="rect">
            <a:avLst/>
          </a:prstGeom>
        </p:spPr>
      </p:pic>
      <p:sp>
        <p:nvSpPr>
          <p:cNvPr id="5" name="Subtitle 4"/>
          <p:cNvSpPr/>
          <p:nvPr>
            <p:ph type="subTitle" idx="1"/>
          </p:nvPr>
        </p:nvSpPr>
        <p:spPr>
          <a:xfrm>
            <a:off x="1298575" y="1407795"/>
            <a:ext cx="8170545" cy="878840"/>
          </a:xfrm>
        </p:spPr>
        <p:txBody>
          <a:bodyPr>
            <a:noAutofit/>
          </a:bodyPr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视频侦测模块通过侦测摄像头里面物体运动来和角色互动。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marL="514350" indent="-514350"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进阶概念</a:t>
            </a:r>
            <a:r>
              <a:rPr lang="en-US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-</a:t>
            </a:r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视频侦测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 descr="5 视频侦测积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75" y="2743835"/>
            <a:ext cx="3048000" cy="2870200"/>
          </a:xfrm>
          <a:prstGeom prst="rect">
            <a:avLst/>
          </a:prstGeom>
        </p:spPr>
      </p:pic>
      <p:pic>
        <p:nvPicPr>
          <p:cNvPr id="3" name="Picture 2" descr="6 视频侦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475" y="2402840"/>
            <a:ext cx="4670425" cy="3552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298575" y="1407795"/>
            <a:ext cx="8170545" cy="878840"/>
          </a:xfrm>
        </p:spPr>
        <p:txBody>
          <a:bodyPr>
            <a:noAutofit/>
          </a:bodyPr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克隆可以创造出相同的角色，类似于复制。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marL="514350" indent="-514350"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进阶概念</a:t>
            </a:r>
            <a:r>
              <a:rPr lang="en-US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-</a:t>
            </a:r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克隆</a:t>
            </a:r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 descr="7 克隆气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8390" y="2489200"/>
            <a:ext cx="4935855" cy="3702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298575" y="1407795"/>
            <a:ext cx="8170545" cy="878840"/>
          </a:xfrm>
        </p:spPr>
        <p:txBody>
          <a:bodyPr>
            <a:noAutofit/>
          </a:bodyPr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参考气泡项目的积木，制作你自己的克隆项目吧。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marL="514350" indent="-514350"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进阶概念</a:t>
            </a:r>
            <a:r>
              <a:rPr lang="en-US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-</a:t>
            </a:r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克隆</a:t>
            </a:r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3" name="Picture 2" descr="7 克隆气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1975" y="2587625"/>
            <a:ext cx="4081145" cy="3061335"/>
          </a:xfrm>
          <a:prstGeom prst="rect">
            <a:avLst/>
          </a:prstGeom>
        </p:spPr>
      </p:pic>
      <p:pic>
        <p:nvPicPr>
          <p:cNvPr id="2" name="Picture 1" descr="8 克隆气泡积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770" y="3023235"/>
            <a:ext cx="4598035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298575" y="1407795"/>
            <a:ext cx="8170545" cy="878840"/>
          </a:xfrm>
        </p:spPr>
        <p:txBody>
          <a:bodyPr>
            <a:noAutofit/>
          </a:bodyPr>
          <a:p>
            <a:pPr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利用克隆积木，可以在大鱼吃小鱼游戏里面克隆出很多小鱼。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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  <a:p>
            <a:pPr marL="514350" indent="-514350"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进阶概念</a:t>
            </a:r>
            <a:r>
              <a:rPr lang="en-US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-</a:t>
            </a:r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克隆</a:t>
            </a:r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 descr="克隆鱼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0625" y="2386330"/>
            <a:ext cx="4572635" cy="3401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进阶概念反思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81735" y="2262505"/>
            <a:ext cx="9011920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在讲义里面完成以下内容：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1. 你探究了哪个（些）进阶概念？ </a:t>
            </a: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2. 针对这个（些）进阶概念，你采取了何种学习策略？</a:t>
            </a:r>
            <a:endParaRPr lang="en-US" sz="2000" dirty="0">
              <a:latin typeface="Futura Condensed"/>
              <a:cs typeface="Futura Condensed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algn="l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cs typeface="Futura Condensed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298575" y="1407795"/>
            <a:ext cx="8170545" cy="878840"/>
          </a:xfrm>
        </p:spPr>
        <p:txBody>
          <a:bodyPr>
            <a:noAutofit/>
          </a:bodyPr>
          <a:p>
            <a:pPr marL="514350" indent="-514350"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探索这些积木，对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micro:bit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编程吧！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硬件和</a:t>
            </a:r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拓展</a:t>
            </a:r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10" name="Picture 9" descr="10 microbi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6480" y="2576830"/>
            <a:ext cx="4118610" cy="3368040"/>
          </a:xfrm>
          <a:prstGeom prst="rect">
            <a:avLst/>
          </a:prstGeom>
        </p:spPr>
      </p:pic>
      <p:pic>
        <p:nvPicPr>
          <p:cNvPr id="3" name="Picture 2" descr="9 microbit 积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620" y="2016760"/>
            <a:ext cx="32766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1298575" y="1407795"/>
            <a:ext cx="8170545" cy="878840"/>
          </a:xfrm>
        </p:spPr>
        <p:txBody>
          <a:bodyPr>
            <a:noAutofit/>
          </a:bodyPr>
          <a:p>
            <a:pPr marL="514350" indent="-514350" algn="l"/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  <a:p>
            <a:pPr marL="514350" indent="-514350" algn="l"/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准备工作：下载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Adapter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并运行，添加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usb microbit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  <a:sym typeface="+mn-ea"/>
              </a:rPr>
              <a:t>扩展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6915" y="762635"/>
            <a:ext cx="8516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硬件和</a:t>
            </a:r>
            <a:r>
              <a:rPr lang="zh-CN" altLang="en-US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拓展</a:t>
            </a:r>
            <a:r>
              <a:rPr lang="zh-CN" altLang="zh-CN" sz="3600" b="1">
                <a:solidFill>
                  <a:schemeClr val="accent1">
                    <a:lumMod val="75000"/>
                  </a:schemeClr>
                </a:solidFill>
                <a:latin typeface="Source Han Sans CN" panose="020B0200000000000000" charset="-122"/>
                <a:ea typeface="Source Han Sans CN" panose="020B0200000000000000" charset="-122"/>
              </a:rPr>
              <a:t> </a:t>
            </a:r>
            <a:endParaRPr lang="zh-CN" altLang="zh-CN" sz="3600" b="1">
              <a:solidFill>
                <a:schemeClr val="accent1">
                  <a:lumMod val="75000"/>
                </a:schemeClr>
              </a:solidFill>
              <a:latin typeface="Source Han Sans CN" panose="020B0200000000000000" charset="-122"/>
              <a:ea typeface="Source Han Sans CN" panose="020B0200000000000000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8190" y="2734945"/>
            <a:ext cx="5184140" cy="2756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95" y="2374900"/>
            <a:ext cx="3340100" cy="3943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WPS Presentation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SimSun</vt:lpstr>
      <vt:lpstr>Wingdings</vt:lpstr>
      <vt:lpstr>微软雅黑</vt:lpstr>
      <vt:lpstr>汉仪旗黑</vt:lpstr>
      <vt:lpstr>Wingdings</vt:lpstr>
      <vt:lpstr>Futura Condensed</vt:lpstr>
      <vt:lpstr>Calibri</vt:lpstr>
      <vt:lpstr>Helvetica Neue</vt:lpstr>
      <vt:lpstr>Arial Unicode MS</vt:lpstr>
      <vt:lpstr>宋体-简</vt:lpstr>
      <vt:lpstr>Thonburi</vt:lpstr>
      <vt:lpstr>Calibri Light</vt:lpstr>
      <vt:lpstr>SimSun</vt:lpstr>
      <vt:lpstr>Source Han Sans CN</vt:lpstr>
      <vt:lpstr>SimSun</vt:lpstr>
      <vt:lpstr>Source Han Sans CN Normal</vt:lpstr>
      <vt:lpstr>Office Theme</vt:lpstr>
      <vt:lpstr>创意计算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创意编程</dc:title>
  <dc:creator>HW</dc:creator>
  <cp:lastModifiedBy>hello_mac</cp:lastModifiedBy>
  <cp:revision>200</cp:revision>
  <dcterms:created xsi:type="dcterms:W3CDTF">2020-10-13T12:40:23Z</dcterms:created>
  <dcterms:modified xsi:type="dcterms:W3CDTF">2020-10-13T12:40:23Z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1033-2.7.0.4476</vt:lpwstr>
  </property>
</Properties>
</file>