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7CCC-11D7-4242-BF64-16E30CB57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65F273-13F5-0047-98D2-F6EB7E5DB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464CC-FB5E-4447-916E-72EF11040B95}"/>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6A856A01-2EE6-9141-91EC-863666440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E08A6-370D-C74A-AB86-952621CB40E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07787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AC65-4C9D-4C43-B2E1-A66D7E5556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42496C-19E5-1F46-8022-53AF91204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44456-0AC1-0D47-BB5A-CD3DF5DBBC49}"/>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1DCFB63B-6853-5049-B7AF-7B80AE88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5F14F-A811-0B40-A651-90FD90F76777}"/>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46576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A9702-1809-BB42-AD37-721A08395C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F456A8-6856-554A-9A9C-2F816109D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46561-DABC-5C42-902E-6D5B2378F0CC}"/>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EECE1837-CC8D-AF4B-AD81-1BD0C2DD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E25F0-E6BD-AA4B-A8FA-FE99DDDF8AE0}"/>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6335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0F9C-05F3-A047-831B-FCF50C4BB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EF6D4-DFB9-2E48-BBFC-AA87E7EEF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5F983-0E8D-5041-9721-7D3F6F2033E2}"/>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78C89866-9C2E-B340-BF8C-D7130F0BF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CB353-A640-A240-9E70-13041398A9C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9568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B210-AD30-4447-B660-6A55921A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F80726-D8D5-234C-8703-106D3C53C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83B25-149B-EE44-97BB-964838DCE478}"/>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B524BC2C-C712-7941-B30E-C73B32250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C409F-D7D1-684B-AA5D-E8E0380CE89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1218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4B90-E25B-1247-A0A2-C14F9237F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DE8D2-49DE-1348-A2BD-776D0FC06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079D7-B55D-8F4C-887F-FF7F0EF0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97AEE-DD67-674D-8F01-D11DA0C965A8}"/>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6" name="Footer Placeholder 5">
            <a:extLst>
              <a:ext uri="{FF2B5EF4-FFF2-40B4-BE49-F238E27FC236}">
                <a16:creationId xmlns:a16="http://schemas.microsoft.com/office/drawing/2014/main" id="{16E9429F-9EEB-4149-A46F-C07B01608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D45E7-97D9-5F4A-8FA4-D8DFDCAF5515}"/>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37717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D4C8-4E10-3E4A-90E1-706FBFC7E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B8801-65B9-E64A-BB0E-FFDCA0B79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9E160-49BB-384A-AA8F-B7E0ACE5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E99371-5597-5740-887F-45151A44C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6F935-ACBE-6542-9265-B38C339F5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459B4-5D1E-4C43-9CA2-00B2910E1920}"/>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8" name="Footer Placeholder 7">
            <a:extLst>
              <a:ext uri="{FF2B5EF4-FFF2-40B4-BE49-F238E27FC236}">
                <a16:creationId xmlns:a16="http://schemas.microsoft.com/office/drawing/2014/main" id="{8FED411D-0496-6944-9FD2-0A695B4E2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3AC8CA-E951-EC47-866A-A7445157BF78}"/>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5522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FDD7-D22A-7347-99C9-B58E8720DA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4920F-E0D6-C94A-B357-7338712C41B9}"/>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4" name="Footer Placeholder 3">
            <a:extLst>
              <a:ext uri="{FF2B5EF4-FFF2-40B4-BE49-F238E27FC236}">
                <a16:creationId xmlns:a16="http://schemas.microsoft.com/office/drawing/2014/main" id="{2C62A76B-09D9-F74B-836E-0C97359706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2A1B56-326A-5A4D-9C2C-76EC1304DEA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3281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F5286-8D03-1F4C-8668-DAB6201E1A14}"/>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3" name="Footer Placeholder 2">
            <a:extLst>
              <a:ext uri="{FF2B5EF4-FFF2-40B4-BE49-F238E27FC236}">
                <a16:creationId xmlns:a16="http://schemas.microsoft.com/office/drawing/2014/main" id="{5EC230C4-C1EB-8E4E-B97A-01EDAF965D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1ECAD-95E4-5B44-980C-CCC5E7110B0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59633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7F0B-7C51-BB43-B8CD-D85E5433D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1F6BF6-A875-7C40-8460-BC51CEF73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C0CA0-E954-9D4F-B000-B34345AE1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2B647-3DCF-9642-95B4-14F446BCB932}"/>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6" name="Footer Placeholder 5">
            <a:extLst>
              <a:ext uri="{FF2B5EF4-FFF2-40B4-BE49-F238E27FC236}">
                <a16:creationId xmlns:a16="http://schemas.microsoft.com/office/drawing/2014/main" id="{2F54B1F9-9F3F-2D42-8D38-2141C9E29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328F7-F0EF-9E43-AC6B-282FAF4D85A6}"/>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285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B87-BF7A-4B48-9798-055E74CB8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6EAA2-63A2-964D-BEAD-E4ADACCFF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DDDBF4-5750-FB46-9225-3CFF101C5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85AB9-BD61-9443-AA33-EC450FC65E62}"/>
              </a:ext>
            </a:extLst>
          </p:cNvPr>
          <p:cNvSpPr>
            <a:spLocks noGrp="1"/>
          </p:cNvSpPr>
          <p:nvPr>
            <p:ph type="dt" sz="half" idx="10"/>
          </p:nvPr>
        </p:nvSpPr>
        <p:spPr/>
        <p:txBody>
          <a:bodyPr/>
          <a:lstStyle/>
          <a:p>
            <a:fld id="{F65C312E-06AD-2E46-914F-823FF71959BB}" type="datetimeFigureOut">
              <a:rPr lang="en-US" smtClean="0"/>
              <a:t>4/7/20</a:t>
            </a:fld>
            <a:endParaRPr lang="en-US"/>
          </a:p>
        </p:txBody>
      </p:sp>
      <p:sp>
        <p:nvSpPr>
          <p:cNvPr id="6" name="Footer Placeholder 5">
            <a:extLst>
              <a:ext uri="{FF2B5EF4-FFF2-40B4-BE49-F238E27FC236}">
                <a16:creationId xmlns:a16="http://schemas.microsoft.com/office/drawing/2014/main" id="{606F0D7F-F123-6544-B879-7E07168F5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519F1-588D-1545-8B7E-023EB990FBB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0764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C98ED-A62B-824E-9422-EF102A877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A4FD9-31FF-4643-828E-8CEFC0A00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AB3FB-A392-B549-96CD-92E9865DA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312E-06AD-2E46-914F-823FF71959BB}" type="datetimeFigureOut">
              <a:rPr lang="en-US" smtClean="0"/>
              <a:t>4/7/20</a:t>
            </a:fld>
            <a:endParaRPr lang="en-US"/>
          </a:p>
        </p:txBody>
      </p:sp>
      <p:sp>
        <p:nvSpPr>
          <p:cNvPr id="5" name="Footer Placeholder 4">
            <a:extLst>
              <a:ext uri="{FF2B5EF4-FFF2-40B4-BE49-F238E27FC236}">
                <a16:creationId xmlns:a16="http://schemas.microsoft.com/office/drawing/2014/main" id="{E0373D6B-2189-204A-B132-BD880BD02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95A11-8310-524A-ACD1-8DCEC4CE7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8B928-8C93-5F43-B6B7-37EF666B4C4B}" type="slidenum">
              <a:rPr lang="en-US" smtClean="0"/>
              <a:t>‹#›</a:t>
            </a:fld>
            <a:endParaRPr lang="en-US"/>
          </a:p>
        </p:txBody>
      </p:sp>
    </p:spTree>
    <p:extLst>
      <p:ext uri="{BB962C8B-B14F-4D97-AF65-F5344CB8AC3E}">
        <p14:creationId xmlns:p14="http://schemas.microsoft.com/office/powerpoint/2010/main" val="394743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C1D46A1-F4F3-6145-A7D2-6558875A9A37}"/>
              </a:ext>
            </a:extLst>
          </p:cNvPr>
          <p:cNvCxnSpPr>
            <a:cxnSpLocks/>
          </p:cNvCxnSpPr>
          <p:nvPr/>
        </p:nvCxnSpPr>
        <p:spPr>
          <a:xfrm>
            <a:off x="1975945" y="1735914"/>
            <a:ext cx="207707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3BE9A6-6744-A646-8F11-F6138618F43B}"/>
              </a:ext>
            </a:extLst>
          </p:cNvPr>
          <p:cNvSpPr txBox="1"/>
          <p:nvPr/>
        </p:nvSpPr>
        <p:spPr>
          <a:xfrm>
            <a:off x="2284214" y="1114405"/>
            <a:ext cx="1645066" cy="369332"/>
          </a:xfrm>
          <a:prstGeom prst="rect">
            <a:avLst/>
          </a:prstGeom>
          <a:noFill/>
        </p:spPr>
        <p:txBody>
          <a:bodyPr wrap="none" rtlCol="0">
            <a:spAutoFit/>
          </a:bodyPr>
          <a:lstStyle/>
          <a:p>
            <a:r>
              <a:rPr lang="en-US" dirty="0"/>
              <a:t>Inspiratory Arm</a:t>
            </a:r>
          </a:p>
        </p:txBody>
      </p:sp>
      <p:cxnSp>
        <p:nvCxnSpPr>
          <p:cNvPr id="9" name="Straight Arrow Connector 8">
            <a:extLst>
              <a:ext uri="{FF2B5EF4-FFF2-40B4-BE49-F238E27FC236}">
                <a16:creationId xmlns:a16="http://schemas.microsoft.com/office/drawing/2014/main" id="{7F4108D2-725C-A14A-8BCA-1E6ED964FD81}"/>
              </a:ext>
            </a:extLst>
          </p:cNvPr>
          <p:cNvCxnSpPr>
            <a:cxnSpLocks/>
          </p:cNvCxnSpPr>
          <p:nvPr/>
        </p:nvCxnSpPr>
        <p:spPr>
          <a:xfrm flipV="1">
            <a:off x="1975945" y="4313108"/>
            <a:ext cx="1376855" cy="94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8B443F-E025-5C4E-8278-E01AA3F879B1}"/>
              </a:ext>
            </a:extLst>
          </p:cNvPr>
          <p:cNvSpPr txBox="1"/>
          <p:nvPr/>
        </p:nvSpPr>
        <p:spPr>
          <a:xfrm>
            <a:off x="1920827" y="3769753"/>
            <a:ext cx="1587358" cy="369332"/>
          </a:xfrm>
          <a:prstGeom prst="rect">
            <a:avLst/>
          </a:prstGeom>
          <a:noFill/>
        </p:spPr>
        <p:txBody>
          <a:bodyPr wrap="none" rtlCol="0">
            <a:spAutoFit/>
          </a:bodyPr>
          <a:lstStyle/>
          <a:p>
            <a:r>
              <a:rPr lang="en-US" dirty="0"/>
              <a:t>Expiratory Arm</a:t>
            </a:r>
          </a:p>
        </p:txBody>
      </p:sp>
      <p:sp>
        <p:nvSpPr>
          <p:cNvPr id="11" name="Rectangle 10">
            <a:extLst>
              <a:ext uri="{FF2B5EF4-FFF2-40B4-BE49-F238E27FC236}">
                <a16:creationId xmlns:a16="http://schemas.microsoft.com/office/drawing/2014/main" id="{7419D821-912B-0A42-8AC9-2607950EE708}"/>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2" name="Rectangle 11">
            <a:extLst>
              <a:ext uri="{FF2B5EF4-FFF2-40B4-BE49-F238E27FC236}">
                <a16:creationId xmlns:a16="http://schemas.microsoft.com/office/drawing/2014/main" id="{8BF2E5B1-DD4E-2246-82E6-8347F18261AF}"/>
              </a:ext>
            </a:extLst>
          </p:cNvPr>
          <p:cNvSpPr/>
          <p:nvPr/>
        </p:nvSpPr>
        <p:spPr>
          <a:xfrm>
            <a:off x="4201298" y="506627"/>
            <a:ext cx="4707924"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Inspiratory Splitter Box</a:t>
            </a:r>
          </a:p>
        </p:txBody>
      </p:sp>
      <p:sp>
        <p:nvSpPr>
          <p:cNvPr id="13" name="Rectangle 12">
            <a:extLst>
              <a:ext uri="{FF2B5EF4-FFF2-40B4-BE49-F238E27FC236}">
                <a16:creationId xmlns:a16="http://schemas.microsoft.com/office/drawing/2014/main" id="{9085C534-023B-2240-B164-65613D27DA7A}"/>
              </a:ext>
            </a:extLst>
          </p:cNvPr>
          <p:cNvSpPr/>
          <p:nvPr/>
        </p:nvSpPr>
        <p:spPr>
          <a:xfrm>
            <a:off x="3475231" y="3200400"/>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Expiratory Splitter Box</a:t>
            </a:r>
          </a:p>
        </p:txBody>
      </p:sp>
      <p:grpSp>
        <p:nvGrpSpPr>
          <p:cNvPr id="28" name="Group 27">
            <a:extLst>
              <a:ext uri="{FF2B5EF4-FFF2-40B4-BE49-F238E27FC236}">
                <a16:creationId xmlns:a16="http://schemas.microsoft.com/office/drawing/2014/main" id="{B343627B-3CD7-794D-86E0-899CE158F973}"/>
              </a:ext>
            </a:extLst>
          </p:cNvPr>
          <p:cNvGrpSpPr/>
          <p:nvPr/>
        </p:nvGrpSpPr>
        <p:grpSpPr>
          <a:xfrm>
            <a:off x="8995719" y="506627"/>
            <a:ext cx="2672895" cy="2344818"/>
            <a:chOff x="8995719" y="506627"/>
            <a:chExt cx="2672895" cy="2344818"/>
          </a:xfrm>
        </p:grpSpPr>
        <p:cxnSp>
          <p:nvCxnSpPr>
            <p:cNvPr id="15" name="Straight Arrow Connector 14">
              <a:extLst>
                <a:ext uri="{FF2B5EF4-FFF2-40B4-BE49-F238E27FC236}">
                  <a16:creationId xmlns:a16="http://schemas.microsoft.com/office/drawing/2014/main" id="{563BFA25-A59E-7E4C-8C25-4BD70B5879EA}"/>
                </a:ext>
              </a:extLst>
            </p:cNvPr>
            <p:cNvCxnSpPr/>
            <p:nvPr/>
          </p:nvCxnSpPr>
          <p:spPr>
            <a:xfrm>
              <a:off x="8995719" y="962459"/>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90FD8C-F488-BF40-9962-B68A27D1AF0B}"/>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17" name="Straight Arrow Connector 16">
              <a:extLst>
                <a:ext uri="{FF2B5EF4-FFF2-40B4-BE49-F238E27FC236}">
                  <a16:creationId xmlns:a16="http://schemas.microsoft.com/office/drawing/2014/main" id="{59B8718E-8227-BD4C-B48F-4D5B5AA46FD4}"/>
                </a:ext>
              </a:extLst>
            </p:cNvPr>
            <p:cNvCxnSpPr/>
            <p:nvPr/>
          </p:nvCxnSpPr>
          <p:spPr>
            <a:xfrm>
              <a:off x="8995719" y="2474102"/>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9AC0DF-7FFB-F343-B5A8-7F0820D77B1D}"/>
                </a:ext>
              </a:extLst>
            </p:cNvPr>
            <p:cNvSpPr txBox="1"/>
            <p:nvPr/>
          </p:nvSpPr>
          <p:spPr>
            <a:xfrm>
              <a:off x="9091591" y="2088747"/>
              <a:ext cx="308269" cy="369332"/>
            </a:xfrm>
            <a:prstGeom prst="rect">
              <a:avLst/>
            </a:prstGeom>
            <a:noFill/>
          </p:spPr>
          <p:txBody>
            <a:bodyPr wrap="square" rtlCol="0">
              <a:spAutoFit/>
            </a:bodyPr>
            <a:lstStyle/>
            <a:p>
              <a:r>
                <a:rPr lang="en-US" dirty="0"/>
                <a:t>B</a:t>
              </a:r>
            </a:p>
          </p:txBody>
        </p:sp>
        <p:sp>
          <p:nvSpPr>
            <p:cNvPr id="19" name="Rectangle 18">
              <a:extLst>
                <a:ext uri="{FF2B5EF4-FFF2-40B4-BE49-F238E27FC236}">
                  <a16:creationId xmlns:a16="http://schemas.microsoft.com/office/drawing/2014/main" id="{0768B539-D7DC-7142-9DB8-28A33363D611}"/>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21" name="Rectangle 20">
              <a:extLst>
                <a:ext uri="{FF2B5EF4-FFF2-40B4-BE49-F238E27FC236}">
                  <a16:creationId xmlns:a16="http://schemas.microsoft.com/office/drawing/2014/main" id="{0AB2C312-A3D8-7543-8275-1E3AA7B7D7FD}"/>
                </a:ext>
              </a:extLst>
            </p:cNvPr>
            <p:cNvSpPr/>
            <p:nvPr/>
          </p:nvSpPr>
          <p:spPr>
            <a:xfrm>
              <a:off x="9675341" y="2096758"/>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23" name="Straight Arrow Connector 22">
              <a:extLst>
                <a:ext uri="{FF2B5EF4-FFF2-40B4-BE49-F238E27FC236}">
                  <a16:creationId xmlns:a16="http://schemas.microsoft.com/office/drawing/2014/main" id="{401921E8-AC25-3E4C-A6CB-934FD73C1812}"/>
                </a:ext>
              </a:extLst>
            </p:cNvPr>
            <p:cNvCxnSpPr/>
            <p:nvPr/>
          </p:nvCxnSpPr>
          <p:spPr>
            <a:xfrm flipV="1">
              <a:off x="10070757" y="94643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DFDEBA-FC0D-E541-AA0A-25EFAFE5E9B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26" name="Straight Arrow Connector 25">
              <a:extLst>
                <a:ext uri="{FF2B5EF4-FFF2-40B4-BE49-F238E27FC236}">
                  <a16:creationId xmlns:a16="http://schemas.microsoft.com/office/drawing/2014/main" id="{486ABE64-CC2A-034C-A959-ACDC9ECAEB87}"/>
                </a:ext>
              </a:extLst>
            </p:cNvPr>
            <p:cNvCxnSpPr/>
            <p:nvPr/>
          </p:nvCxnSpPr>
          <p:spPr>
            <a:xfrm flipV="1">
              <a:off x="10070757" y="2489434"/>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4C7C65-3BBF-0247-88C3-22898AD2ABFE}"/>
                </a:ext>
              </a:extLst>
            </p:cNvPr>
            <p:cNvSpPr txBox="1"/>
            <p:nvPr/>
          </p:nvSpPr>
          <p:spPr>
            <a:xfrm>
              <a:off x="9955709" y="2049625"/>
              <a:ext cx="1704890" cy="369332"/>
            </a:xfrm>
            <a:prstGeom prst="rect">
              <a:avLst/>
            </a:prstGeom>
            <a:noFill/>
          </p:spPr>
          <p:txBody>
            <a:bodyPr wrap="none" rtlCol="0">
              <a:spAutoFit/>
            </a:bodyPr>
            <a:lstStyle/>
            <a:p>
              <a:r>
                <a:rPr lang="en-US" dirty="0"/>
                <a:t>Patient B Tubing</a:t>
              </a:r>
            </a:p>
          </p:txBody>
        </p:sp>
      </p:grpSp>
      <p:grpSp>
        <p:nvGrpSpPr>
          <p:cNvPr id="29" name="Group 28">
            <a:extLst>
              <a:ext uri="{FF2B5EF4-FFF2-40B4-BE49-F238E27FC236}">
                <a16:creationId xmlns:a16="http://schemas.microsoft.com/office/drawing/2014/main" id="{E7B09276-D8A9-8A4D-B2FB-3B806EAEDDB4}"/>
              </a:ext>
            </a:extLst>
          </p:cNvPr>
          <p:cNvGrpSpPr/>
          <p:nvPr/>
        </p:nvGrpSpPr>
        <p:grpSpPr>
          <a:xfrm>
            <a:off x="8992452" y="3078315"/>
            <a:ext cx="2672895" cy="2344818"/>
            <a:chOff x="8995719" y="506627"/>
            <a:chExt cx="2672895" cy="2344818"/>
          </a:xfrm>
        </p:grpSpPr>
        <p:cxnSp>
          <p:nvCxnSpPr>
            <p:cNvPr id="30" name="Straight Arrow Connector 29">
              <a:extLst>
                <a:ext uri="{FF2B5EF4-FFF2-40B4-BE49-F238E27FC236}">
                  <a16:creationId xmlns:a16="http://schemas.microsoft.com/office/drawing/2014/main" id="{7AAE2E44-777F-F94A-85ED-BCA2D31497A1}"/>
                </a:ext>
              </a:extLst>
            </p:cNvPr>
            <p:cNvCxnSpPr/>
            <p:nvPr/>
          </p:nvCxnSpPr>
          <p:spPr>
            <a:xfrm>
              <a:off x="8995719" y="962459"/>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B029A2A-9DB8-F54F-8B36-13C4D3C32018}"/>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32" name="Straight Arrow Connector 31">
              <a:extLst>
                <a:ext uri="{FF2B5EF4-FFF2-40B4-BE49-F238E27FC236}">
                  <a16:creationId xmlns:a16="http://schemas.microsoft.com/office/drawing/2014/main" id="{D2EF724D-D6CE-3B4A-98AB-B30166E2393B}"/>
                </a:ext>
              </a:extLst>
            </p:cNvPr>
            <p:cNvCxnSpPr/>
            <p:nvPr/>
          </p:nvCxnSpPr>
          <p:spPr>
            <a:xfrm>
              <a:off x="8995719" y="2474102"/>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AD849A5-5352-A246-8851-BF5AE5A6D4D9}"/>
                </a:ext>
              </a:extLst>
            </p:cNvPr>
            <p:cNvSpPr txBox="1"/>
            <p:nvPr/>
          </p:nvSpPr>
          <p:spPr>
            <a:xfrm>
              <a:off x="9091591" y="2088747"/>
              <a:ext cx="308269" cy="369332"/>
            </a:xfrm>
            <a:prstGeom prst="rect">
              <a:avLst/>
            </a:prstGeom>
            <a:noFill/>
          </p:spPr>
          <p:txBody>
            <a:bodyPr wrap="square" rtlCol="0">
              <a:spAutoFit/>
            </a:bodyPr>
            <a:lstStyle/>
            <a:p>
              <a:r>
                <a:rPr lang="en-US" dirty="0"/>
                <a:t>B</a:t>
              </a:r>
            </a:p>
          </p:txBody>
        </p:sp>
        <p:sp>
          <p:nvSpPr>
            <p:cNvPr id="34" name="Rectangle 33">
              <a:extLst>
                <a:ext uri="{FF2B5EF4-FFF2-40B4-BE49-F238E27FC236}">
                  <a16:creationId xmlns:a16="http://schemas.microsoft.com/office/drawing/2014/main" id="{8433208E-3EF7-9843-99B1-13310A71ABBD}"/>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35" name="Rectangle 34">
              <a:extLst>
                <a:ext uri="{FF2B5EF4-FFF2-40B4-BE49-F238E27FC236}">
                  <a16:creationId xmlns:a16="http://schemas.microsoft.com/office/drawing/2014/main" id="{39B33F64-A6F7-2144-804B-A88DF7C2F79D}"/>
                </a:ext>
              </a:extLst>
            </p:cNvPr>
            <p:cNvSpPr/>
            <p:nvPr/>
          </p:nvSpPr>
          <p:spPr>
            <a:xfrm>
              <a:off x="9675341" y="2096758"/>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36" name="Straight Arrow Connector 35">
              <a:extLst>
                <a:ext uri="{FF2B5EF4-FFF2-40B4-BE49-F238E27FC236}">
                  <a16:creationId xmlns:a16="http://schemas.microsoft.com/office/drawing/2014/main" id="{0AD7E95B-65D7-3F47-8FF5-E13AFA5B645C}"/>
                </a:ext>
              </a:extLst>
            </p:cNvPr>
            <p:cNvCxnSpPr/>
            <p:nvPr/>
          </p:nvCxnSpPr>
          <p:spPr>
            <a:xfrm flipV="1">
              <a:off x="10070757" y="946436"/>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047411-73E7-B445-813B-5FCA5E13947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38" name="Straight Arrow Connector 37">
              <a:extLst>
                <a:ext uri="{FF2B5EF4-FFF2-40B4-BE49-F238E27FC236}">
                  <a16:creationId xmlns:a16="http://schemas.microsoft.com/office/drawing/2014/main" id="{BC4DAE04-0640-9F42-A146-9A9BC20310ED}"/>
                </a:ext>
              </a:extLst>
            </p:cNvPr>
            <p:cNvCxnSpPr/>
            <p:nvPr/>
          </p:nvCxnSpPr>
          <p:spPr>
            <a:xfrm flipV="1">
              <a:off x="10070757" y="2489434"/>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566515-EDCA-0C4D-8919-8D883630C2E2}"/>
                </a:ext>
              </a:extLst>
            </p:cNvPr>
            <p:cNvSpPr txBox="1"/>
            <p:nvPr/>
          </p:nvSpPr>
          <p:spPr>
            <a:xfrm>
              <a:off x="9955709" y="2049625"/>
              <a:ext cx="1704890" cy="369332"/>
            </a:xfrm>
            <a:prstGeom prst="rect">
              <a:avLst/>
            </a:prstGeom>
            <a:noFill/>
          </p:spPr>
          <p:txBody>
            <a:bodyPr wrap="none" rtlCol="0">
              <a:spAutoFit/>
            </a:bodyPr>
            <a:lstStyle/>
            <a:p>
              <a:r>
                <a:rPr lang="en-US" dirty="0"/>
                <a:t>Patient B Tubing</a:t>
              </a:r>
            </a:p>
          </p:txBody>
        </p:sp>
      </p:grpSp>
      <p:sp>
        <p:nvSpPr>
          <p:cNvPr id="64" name="TextBox 63">
            <a:extLst>
              <a:ext uri="{FF2B5EF4-FFF2-40B4-BE49-F238E27FC236}">
                <a16:creationId xmlns:a16="http://schemas.microsoft.com/office/drawing/2014/main" id="{4B4F4E9A-1BBD-0B4A-A9BD-67541FA1B435}"/>
              </a:ext>
            </a:extLst>
          </p:cNvPr>
          <p:cNvSpPr txBox="1"/>
          <p:nvPr/>
        </p:nvSpPr>
        <p:spPr>
          <a:xfrm>
            <a:off x="345989" y="5426096"/>
            <a:ext cx="11311343" cy="1200329"/>
          </a:xfrm>
          <a:prstGeom prst="rect">
            <a:avLst/>
          </a:prstGeom>
          <a:noFill/>
        </p:spPr>
        <p:txBody>
          <a:bodyPr wrap="square" rtlCol="0">
            <a:spAutoFit/>
          </a:bodyPr>
          <a:lstStyle/>
          <a:p>
            <a:r>
              <a:rPr lang="en-US" dirty="0"/>
              <a:t>The goal of this design is to compartmentalize patient tubing so that patients can be added and removed without affecting other patients on the circuit.  Thus, all components need to be separated by filters, but self-contained so clinicians aren’t having to attach individual splitter components.  Flow control can initially be by a hand-controlled valve.					 #project-4-way-ventilator, Helpful Engineering  (rev v3 7 April 2020)</a:t>
            </a:r>
          </a:p>
        </p:txBody>
      </p:sp>
      <p:cxnSp>
        <p:nvCxnSpPr>
          <p:cNvPr id="68" name="Straight Arrow Connector 67">
            <a:extLst>
              <a:ext uri="{FF2B5EF4-FFF2-40B4-BE49-F238E27FC236}">
                <a16:creationId xmlns:a16="http://schemas.microsoft.com/office/drawing/2014/main" id="{DE0438F6-00EE-E34A-9232-F2FDE2684B0E}"/>
              </a:ext>
            </a:extLst>
          </p:cNvPr>
          <p:cNvCxnSpPr>
            <a:cxnSpLocks/>
          </p:cNvCxnSpPr>
          <p:nvPr/>
        </p:nvCxnSpPr>
        <p:spPr>
          <a:xfrm flipH="1">
            <a:off x="8615313" y="3954419"/>
            <a:ext cx="27391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1BB1FA0-8B4B-8E49-864A-27ACF82171E8}"/>
              </a:ext>
            </a:extLst>
          </p:cNvPr>
          <p:cNvSpPr/>
          <p:nvPr/>
        </p:nvSpPr>
        <p:spPr>
          <a:xfrm>
            <a:off x="7797865" y="3585086"/>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Meter</a:t>
            </a:r>
          </a:p>
        </p:txBody>
      </p:sp>
      <p:cxnSp>
        <p:nvCxnSpPr>
          <p:cNvPr id="70" name="Straight Arrow Connector 69">
            <a:extLst>
              <a:ext uri="{FF2B5EF4-FFF2-40B4-BE49-F238E27FC236}">
                <a16:creationId xmlns:a16="http://schemas.microsoft.com/office/drawing/2014/main" id="{6DD6A92A-04FE-1F49-AB15-F788CAB9F189}"/>
              </a:ext>
            </a:extLst>
          </p:cNvPr>
          <p:cNvCxnSpPr>
            <a:cxnSpLocks/>
          </p:cNvCxnSpPr>
          <p:nvPr/>
        </p:nvCxnSpPr>
        <p:spPr>
          <a:xfrm flipH="1">
            <a:off x="7483681" y="3954419"/>
            <a:ext cx="269791"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5BB64A9-C0A7-AC47-AC31-0E33649AF516}"/>
              </a:ext>
            </a:extLst>
          </p:cNvPr>
          <p:cNvSpPr/>
          <p:nvPr/>
        </p:nvSpPr>
        <p:spPr>
          <a:xfrm>
            <a:off x="6689299" y="3585087"/>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Ctrl</a:t>
            </a:r>
          </a:p>
        </p:txBody>
      </p:sp>
      <p:cxnSp>
        <p:nvCxnSpPr>
          <p:cNvPr id="72" name="Straight Arrow Connector 71">
            <a:extLst>
              <a:ext uri="{FF2B5EF4-FFF2-40B4-BE49-F238E27FC236}">
                <a16:creationId xmlns:a16="http://schemas.microsoft.com/office/drawing/2014/main" id="{9CD28226-569C-E04C-AB0F-B26C827ACC57}"/>
              </a:ext>
            </a:extLst>
          </p:cNvPr>
          <p:cNvCxnSpPr>
            <a:cxnSpLocks/>
          </p:cNvCxnSpPr>
          <p:nvPr/>
        </p:nvCxnSpPr>
        <p:spPr>
          <a:xfrm flipH="1">
            <a:off x="6377755" y="3954419"/>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EA77B69-E47E-7841-A8E9-89DCE5CE5DA9}"/>
              </a:ext>
            </a:extLst>
          </p:cNvPr>
          <p:cNvSpPr/>
          <p:nvPr/>
        </p:nvSpPr>
        <p:spPr>
          <a:xfrm>
            <a:off x="5536540" y="3585086"/>
            <a:ext cx="776377"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PEEP Valve</a:t>
            </a:r>
          </a:p>
        </p:txBody>
      </p:sp>
      <p:cxnSp>
        <p:nvCxnSpPr>
          <p:cNvPr id="75" name="Straight Arrow Connector 74">
            <a:extLst>
              <a:ext uri="{FF2B5EF4-FFF2-40B4-BE49-F238E27FC236}">
                <a16:creationId xmlns:a16="http://schemas.microsoft.com/office/drawing/2014/main" id="{DA1F5D50-465A-5140-8312-5BC483688A10}"/>
              </a:ext>
            </a:extLst>
          </p:cNvPr>
          <p:cNvCxnSpPr>
            <a:cxnSpLocks/>
          </p:cNvCxnSpPr>
          <p:nvPr/>
        </p:nvCxnSpPr>
        <p:spPr>
          <a:xfrm flipH="1">
            <a:off x="8615313" y="4781723"/>
            <a:ext cx="27391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541C01D-3CC4-A346-811E-F199458AC50B}"/>
              </a:ext>
            </a:extLst>
          </p:cNvPr>
          <p:cNvSpPr/>
          <p:nvPr/>
        </p:nvSpPr>
        <p:spPr>
          <a:xfrm>
            <a:off x="7797865" y="4412390"/>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Meter</a:t>
            </a:r>
          </a:p>
        </p:txBody>
      </p:sp>
      <p:cxnSp>
        <p:nvCxnSpPr>
          <p:cNvPr id="77" name="Straight Arrow Connector 76">
            <a:extLst>
              <a:ext uri="{FF2B5EF4-FFF2-40B4-BE49-F238E27FC236}">
                <a16:creationId xmlns:a16="http://schemas.microsoft.com/office/drawing/2014/main" id="{8C8CC917-D277-6645-8958-9864D88F7BC3}"/>
              </a:ext>
            </a:extLst>
          </p:cNvPr>
          <p:cNvCxnSpPr>
            <a:cxnSpLocks/>
          </p:cNvCxnSpPr>
          <p:nvPr/>
        </p:nvCxnSpPr>
        <p:spPr>
          <a:xfrm flipH="1">
            <a:off x="7471325" y="4781723"/>
            <a:ext cx="269791"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7D8BD75-BF60-BA45-B2E0-B7F153E0A082}"/>
              </a:ext>
            </a:extLst>
          </p:cNvPr>
          <p:cNvCxnSpPr>
            <a:cxnSpLocks/>
          </p:cNvCxnSpPr>
          <p:nvPr/>
        </p:nvCxnSpPr>
        <p:spPr>
          <a:xfrm flipH="1">
            <a:off x="6365397" y="4781723"/>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B3A00994-A515-8F4F-9585-4A45F919E202}"/>
              </a:ext>
            </a:extLst>
          </p:cNvPr>
          <p:cNvSpPr/>
          <p:nvPr/>
        </p:nvSpPr>
        <p:spPr>
          <a:xfrm>
            <a:off x="5545202" y="4412390"/>
            <a:ext cx="767715"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PEEP Valve</a:t>
            </a:r>
          </a:p>
        </p:txBody>
      </p:sp>
      <p:sp>
        <p:nvSpPr>
          <p:cNvPr id="82" name="Rectangle 81">
            <a:extLst>
              <a:ext uri="{FF2B5EF4-FFF2-40B4-BE49-F238E27FC236}">
                <a16:creationId xmlns:a16="http://schemas.microsoft.com/office/drawing/2014/main" id="{F9D4EF9C-4C6D-7341-BA8C-1C334F10DFD5}"/>
              </a:ext>
            </a:extLst>
          </p:cNvPr>
          <p:cNvSpPr/>
          <p:nvPr/>
        </p:nvSpPr>
        <p:spPr>
          <a:xfrm>
            <a:off x="3840325" y="3845901"/>
            <a:ext cx="529638" cy="94390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Splitter</a:t>
            </a:r>
          </a:p>
        </p:txBody>
      </p:sp>
      <p:cxnSp>
        <p:nvCxnSpPr>
          <p:cNvPr id="83" name="Straight Arrow Connector 82">
            <a:extLst>
              <a:ext uri="{FF2B5EF4-FFF2-40B4-BE49-F238E27FC236}">
                <a16:creationId xmlns:a16="http://schemas.microsoft.com/office/drawing/2014/main" id="{7095EA1C-277B-E041-93F2-F4042964C922}"/>
              </a:ext>
            </a:extLst>
          </p:cNvPr>
          <p:cNvCxnSpPr>
            <a:cxnSpLocks/>
          </p:cNvCxnSpPr>
          <p:nvPr/>
        </p:nvCxnSpPr>
        <p:spPr>
          <a:xfrm flipH="1">
            <a:off x="5231741" y="4139085"/>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47A95D2-A979-FC47-B985-5B05E949974D}"/>
              </a:ext>
            </a:extLst>
          </p:cNvPr>
          <p:cNvCxnSpPr>
            <a:cxnSpLocks/>
          </p:cNvCxnSpPr>
          <p:nvPr/>
        </p:nvCxnSpPr>
        <p:spPr>
          <a:xfrm flipH="1">
            <a:off x="5219384" y="4489878"/>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028CD34-E754-424D-98F3-EA0F70734773}"/>
              </a:ext>
            </a:extLst>
          </p:cNvPr>
          <p:cNvCxnSpPr>
            <a:cxnSpLocks/>
          </p:cNvCxnSpPr>
          <p:nvPr/>
        </p:nvCxnSpPr>
        <p:spPr>
          <a:xfrm flipH="1">
            <a:off x="3509876" y="4320051"/>
            <a:ext cx="255370"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BAE98FF1-C788-9745-8703-578CF27FB555}"/>
              </a:ext>
            </a:extLst>
          </p:cNvPr>
          <p:cNvSpPr/>
          <p:nvPr/>
        </p:nvSpPr>
        <p:spPr>
          <a:xfrm>
            <a:off x="4476370" y="1389931"/>
            <a:ext cx="869995" cy="567213"/>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Splitter</a:t>
            </a:r>
          </a:p>
        </p:txBody>
      </p:sp>
      <p:cxnSp>
        <p:nvCxnSpPr>
          <p:cNvPr id="88" name="Straight Arrow Connector 87">
            <a:extLst>
              <a:ext uri="{FF2B5EF4-FFF2-40B4-BE49-F238E27FC236}">
                <a16:creationId xmlns:a16="http://schemas.microsoft.com/office/drawing/2014/main" id="{10D8FF89-9848-B544-B264-9CE5ED1A38DE}"/>
              </a:ext>
            </a:extLst>
          </p:cNvPr>
          <p:cNvCxnSpPr>
            <a:cxnSpLocks/>
          </p:cNvCxnSpPr>
          <p:nvPr/>
        </p:nvCxnSpPr>
        <p:spPr>
          <a:xfrm flipH="1">
            <a:off x="8418994" y="1331791"/>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B219BE3-9442-D741-B1FD-335FC4FB1BE3}"/>
              </a:ext>
            </a:extLst>
          </p:cNvPr>
          <p:cNvCxnSpPr>
            <a:cxnSpLocks/>
          </p:cNvCxnSpPr>
          <p:nvPr/>
        </p:nvCxnSpPr>
        <p:spPr>
          <a:xfrm flipH="1">
            <a:off x="8456098" y="2201080"/>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72EA69C7-C634-4143-BA0F-F25962D611D3}"/>
              </a:ext>
            </a:extLst>
          </p:cNvPr>
          <p:cNvSpPr/>
          <p:nvPr/>
        </p:nvSpPr>
        <p:spPr>
          <a:xfrm>
            <a:off x="5792779" y="969548"/>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1-way</a:t>
            </a:r>
          </a:p>
          <a:p>
            <a:pPr algn="ctr"/>
            <a:r>
              <a:rPr lang="en-US" dirty="0"/>
              <a:t>Valve</a:t>
            </a:r>
          </a:p>
        </p:txBody>
      </p:sp>
      <p:sp>
        <p:nvSpPr>
          <p:cNvPr id="95" name="Rectangle 94">
            <a:extLst>
              <a:ext uri="{FF2B5EF4-FFF2-40B4-BE49-F238E27FC236}">
                <a16:creationId xmlns:a16="http://schemas.microsoft.com/office/drawing/2014/main" id="{083DA520-A0AA-724F-A861-76D7AD7C81E9}"/>
              </a:ext>
            </a:extLst>
          </p:cNvPr>
          <p:cNvSpPr/>
          <p:nvPr/>
        </p:nvSpPr>
        <p:spPr>
          <a:xfrm>
            <a:off x="5794750" y="1793782"/>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1-way</a:t>
            </a:r>
          </a:p>
          <a:p>
            <a:pPr algn="ctr"/>
            <a:r>
              <a:rPr lang="en-US" dirty="0"/>
              <a:t>Valve</a:t>
            </a:r>
          </a:p>
        </p:txBody>
      </p:sp>
      <p:sp>
        <p:nvSpPr>
          <p:cNvPr id="96" name="Rectangle 95">
            <a:extLst>
              <a:ext uri="{FF2B5EF4-FFF2-40B4-BE49-F238E27FC236}">
                <a16:creationId xmlns:a16="http://schemas.microsoft.com/office/drawing/2014/main" id="{32FFDFCE-8ED5-354B-80D3-CFFA21B15C15}"/>
              </a:ext>
            </a:extLst>
          </p:cNvPr>
          <p:cNvSpPr/>
          <p:nvPr/>
        </p:nvSpPr>
        <p:spPr>
          <a:xfrm>
            <a:off x="7091237" y="968281"/>
            <a:ext cx="1163078"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Control</a:t>
            </a:r>
          </a:p>
        </p:txBody>
      </p:sp>
      <p:sp>
        <p:nvSpPr>
          <p:cNvPr id="97" name="Rectangle 96">
            <a:extLst>
              <a:ext uri="{FF2B5EF4-FFF2-40B4-BE49-F238E27FC236}">
                <a16:creationId xmlns:a16="http://schemas.microsoft.com/office/drawing/2014/main" id="{069F1382-A6CF-1A4B-99B6-D0F472709DBE}"/>
              </a:ext>
            </a:extLst>
          </p:cNvPr>
          <p:cNvSpPr/>
          <p:nvPr/>
        </p:nvSpPr>
        <p:spPr>
          <a:xfrm>
            <a:off x="7093766" y="1798871"/>
            <a:ext cx="1163078"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Control</a:t>
            </a:r>
          </a:p>
        </p:txBody>
      </p:sp>
      <p:cxnSp>
        <p:nvCxnSpPr>
          <p:cNvPr id="98" name="Straight Arrow Connector 97">
            <a:extLst>
              <a:ext uri="{FF2B5EF4-FFF2-40B4-BE49-F238E27FC236}">
                <a16:creationId xmlns:a16="http://schemas.microsoft.com/office/drawing/2014/main" id="{3332A0FE-F59D-1C4D-8162-EDAFEB7A8324}"/>
              </a:ext>
            </a:extLst>
          </p:cNvPr>
          <p:cNvCxnSpPr>
            <a:cxnSpLocks/>
          </p:cNvCxnSpPr>
          <p:nvPr/>
        </p:nvCxnSpPr>
        <p:spPr>
          <a:xfrm flipH="1">
            <a:off x="6730882" y="1315546"/>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793EB71-8AAB-F145-A5CD-59F5477468B2}"/>
              </a:ext>
            </a:extLst>
          </p:cNvPr>
          <p:cNvCxnSpPr>
            <a:cxnSpLocks/>
          </p:cNvCxnSpPr>
          <p:nvPr/>
        </p:nvCxnSpPr>
        <p:spPr>
          <a:xfrm flipH="1">
            <a:off x="6718526" y="2158543"/>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713910B-93D8-8545-8A23-BE86CBA22110}"/>
              </a:ext>
            </a:extLst>
          </p:cNvPr>
          <p:cNvCxnSpPr>
            <a:cxnSpLocks/>
          </p:cNvCxnSpPr>
          <p:nvPr/>
        </p:nvCxnSpPr>
        <p:spPr>
          <a:xfrm flipH="1">
            <a:off x="5399907" y="1938127"/>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3ADE8F7-7D9A-C448-81BD-63C5CEEA2584}"/>
              </a:ext>
            </a:extLst>
          </p:cNvPr>
          <p:cNvCxnSpPr>
            <a:cxnSpLocks/>
          </p:cNvCxnSpPr>
          <p:nvPr/>
        </p:nvCxnSpPr>
        <p:spPr>
          <a:xfrm flipH="1">
            <a:off x="5399907" y="1513490"/>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19E7B60-CA59-3E4E-BA64-86870C99714C}"/>
              </a:ext>
            </a:extLst>
          </p:cNvPr>
          <p:cNvCxnSpPr>
            <a:cxnSpLocks/>
          </p:cNvCxnSpPr>
          <p:nvPr/>
        </p:nvCxnSpPr>
        <p:spPr>
          <a:xfrm flipH="1">
            <a:off x="4221000" y="1671822"/>
            <a:ext cx="255370" cy="0"/>
          </a:xfrm>
          <a:prstGeom prst="straightConnector1">
            <a:avLst/>
          </a:prstGeom>
          <a:ln w="635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ED64984C-1019-044B-9E00-8E4F5487E813}"/>
              </a:ext>
            </a:extLst>
          </p:cNvPr>
          <p:cNvSpPr/>
          <p:nvPr/>
        </p:nvSpPr>
        <p:spPr>
          <a:xfrm>
            <a:off x="6684125" y="4443068"/>
            <a:ext cx="787200"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Ctrl</a:t>
            </a:r>
          </a:p>
        </p:txBody>
      </p:sp>
      <p:sp>
        <p:nvSpPr>
          <p:cNvPr id="63" name="Rectangle 62">
            <a:extLst>
              <a:ext uri="{FF2B5EF4-FFF2-40B4-BE49-F238E27FC236}">
                <a16:creationId xmlns:a16="http://schemas.microsoft.com/office/drawing/2014/main" id="{4ABA0C64-A878-114C-AFB8-341EF2C4D018}"/>
              </a:ext>
            </a:extLst>
          </p:cNvPr>
          <p:cNvSpPr/>
          <p:nvPr/>
        </p:nvSpPr>
        <p:spPr>
          <a:xfrm>
            <a:off x="4413383" y="3563846"/>
            <a:ext cx="776377"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1way Valve</a:t>
            </a:r>
          </a:p>
        </p:txBody>
      </p:sp>
      <p:sp>
        <p:nvSpPr>
          <p:cNvPr id="65" name="Rectangle 64">
            <a:extLst>
              <a:ext uri="{FF2B5EF4-FFF2-40B4-BE49-F238E27FC236}">
                <a16:creationId xmlns:a16="http://schemas.microsoft.com/office/drawing/2014/main" id="{A9DA92AF-53D8-F045-A5E1-CE0978D5B478}"/>
              </a:ext>
            </a:extLst>
          </p:cNvPr>
          <p:cNvSpPr/>
          <p:nvPr/>
        </p:nvSpPr>
        <p:spPr>
          <a:xfrm>
            <a:off x="4418546" y="4420469"/>
            <a:ext cx="776377" cy="738664"/>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1way Valve</a:t>
            </a:r>
          </a:p>
        </p:txBody>
      </p:sp>
    </p:spTree>
    <p:extLst>
      <p:ext uri="{BB962C8B-B14F-4D97-AF65-F5344CB8AC3E}">
        <p14:creationId xmlns:p14="http://schemas.microsoft.com/office/powerpoint/2010/main" val="2108021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134</Words>
  <Application>Microsoft Macintosh PowerPoint</Application>
  <PresentationFormat>Widescreen</PresentationFormat>
  <Paragraphs>34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Roden</dc:creator>
  <cp:lastModifiedBy>Mark Roden</cp:lastModifiedBy>
  <cp:revision>8</cp:revision>
  <dcterms:created xsi:type="dcterms:W3CDTF">2020-04-05T15:45:09Z</dcterms:created>
  <dcterms:modified xsi:type="dcterms:W3CDTF">2020-04-07T17:19:31Z</dcterms:modified>
</cp:coreProperties>
</file>