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Lst>
  <p:sldSz cx="146304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9"/>
    <p:restoredTop sz="94748"/>
  </p:normalViewPr>
  <p:slideViewPr>
    <p:cSldViewPr snapToGrid="0" snapToObjects="1">
      <p:cViewPr varScale="1">
        <p:scale>
          <a:sx n="91" d="100"/>
          <a:sy n="91" d="100"/>
        </p:scale>
        <p:origin x="200" y="1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122363"/>
            <a:ext cx="109728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828800" y="3602038"/>
            <a:ext cx="109728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5C312E-06AD-2E46-914F-823FF71959BB}"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471437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C312E-06AD-2E46-914F-823FF71959BB}"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30652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365125"/>
            <a:ext cx="31546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365125"/>
            <a:ext cx="92811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C312E-06AD-2E46-914F-823FF71959BB}"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52239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C312E-06AD-2E46-914F-823FF71959BB}"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542723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1709739"/>
            <a:ext cx="1261872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998220" y="4589464"/>
            <a:ext cx="1261872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C312E-06AD-2E46-914F-823FF71959BB}"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62564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1825625"/>
            <a:ext cx="62179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1825625"/>
            <a:ext cx="62179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5C312E-06AD-2E46-914F-823FF71959BB}" type="datetimeFigureOut">
              <a:rPr lang="en-US" smtClean="0"/>
              <a:t>6/4/20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317007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365126"/>
            <a:ext cx="1261872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1681163"/>
            <a:ext cx="618934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7746" y="2505075"/>
            <a:ext cx="61893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1681163"/>
            <a:ext cx="621982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406640" y="2505075"/>
            <a:ext cx="621982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5C312E-06AD-2E46-914F-823FF71959BB}" type="datetimeFigureOut">
              <a:rPr lang="en-US" smtClean="0"/>
              <a:t>6/4/20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307662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5C312E-06AD-2E46-914F-823FF71959BB}" type="datetimeFigureOut">
              <a:rPr lang="en-US" smtClean="0"/>
              <a:t>6/4/20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306899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C312E-06AD-2E46-914F-823FF71959BB}" type="datetimeFigureOut">
              <a:rPr lang="en-US" smtClean="0"/>
              <a:t>6/4/20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65937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57200"/>
            <a:ext cx="4718684"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9826" y="987426"/>
            <a:ext cx="740664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057400"/>
            <a:ext cx="471868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5C312E-06AD-2E46-914F-823FF71959BB}" type="datetimeFigureOut">
              <a:rPr lang="en-US" smtClean="0"/>
              <a:t>6/4/20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33287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57200"/>
            <a:ext cx="4718684"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987426"/>
            <a:ext cx="740664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07746" y="2057400"/>
            <a:ext cx="471868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5C312E-06AD-2E46-914F-823FF71959BB}" type="datetimeFigureOut">
              <a:rPr lang="en-US" smtClean="0"/>
              <a:t>6/4/20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88324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365126"/>
            <a:ext cx="1261872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1825625"/>
            <a:ext cx="1261872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6356351"/>
            <a:ext cx="32918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C312E-06AD-2E46-914F-823FF71959BB}" type="datetimeFigureOut">
              <a:rPr lang="en-US" smtClean="0"/>
              <a:t>6/4/20</a:t>
            </a:fld>
            <a:endParaRPr lang="en-US"/>
          </a:p>
        </p:txBody>
      </p:sp>
      <p:sp>
        <p:nvSpPr>
          <p:cNvPr id="5" name="Footer Placeholder 4"/>
          <p:cNvSpPr>
            <a:spLocks noGrp="1"/>
          </p:cNvSpPr>
          <p:nvPr>
            <p:ph type="ftr" sz="quarter" idx="3"/>
          </p:nvPr>
        </p:nvSpPr>
        <p:spPr>
          <a:xfrm>
            <a:off x="4846320" y="6356351"/>
            <a:ext cx="493776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332720" y="6356351"/>
            <a:ext cx="329184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8B928-8C93-5F43-B6B7-37EF666B4C4B}" type="slidenum">
              <a:rPr lang="en-US" smtClean="0"/>
              <a:t>‹#›</a:t>
            </a:fld>
            <a:endParaRPr lang="en-US"/>
          </a:p>
        </p:txBody>
      </p:sp>
    </p:spTree>
    <p:extLst>
      <p:ext uri="{BB962C8B-B14F-4D97-AF65-F5344CB8AC3E}">
        <p14:creationId xmlns:p14="http://schemas.microsoft.com/office/powerpoint/2010/main" val="7401816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7C1D46A1-F4F3-6145-A7D2-6558875A9A37}"/>
              </a:ext>
            </a:extLst>
          </p:cNvPr>
          <p:cNvCxnSpPr>
            <a:cxnSpLocks/>
          </p:cNvCxnSpPr>
          <p:nvPr/>
        </p:nvCxnSpPr>
        <p:spPr>
          <a:xfrm>
            <a:off x="3195145" y="1735914"/>
            <a:ext cx="14992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43BE9A6-6744-A646-8F11-F6138618F43B}"/>
              </a:ext>
            </a:extLst>
          </p:cNvPr>
          <p:cNvSpPr txBox="1"/>
          <p:nvPr/>
        </p:nvSpPr>
        <p:spPr>
          <a:xfrm>
            <a:off x="3111173" y="1147125"/>
            <a:ext cx="1645066" cy="369332"/>
          </a:xfrm>
          <a:prstGeom prst="rect">
            <a:avLst/>
          </a:prstGeom>
          <a:noFill/>
        </p:spPr>
        <p:txBody>
          <a:bodyPr wrap="none" rtlCol="0">
            <a:spAutoFit/>
          </a:bodyPr>
          <a:lstStyle/>
          <a:p>
            <a:r>
              <a:rPr lang="en-US" dirty="0"/>
              <a:t>Inspiratory Arm</a:t>
            </a:r>
          </a:p>
        </p:txBody>
      </p:sp>
      <p:cxnSp>
        <p:nvCxnSpPr>
          <p:cNvPr id="9" name="Straight Arrow Connector 8">
            <a:extLst>
              <a:ext uri="{FF2B5EF4-FFF2-40B4-BE49-F238E27FC236}">
                <a16:creationId xmlns:a16="http://schemas.microsoft.com/office/drawing/2014/main" id="{7F4108D2-725C-A14A-8BCA-1E6ED964FD81}"/>
              </a:ext>
            </a:extLst>
          </p:cNvPr>
          <p:cNvCxnSpPr>
            <a:cxnSpLocks/>
          </p:cNvCxnSpPr>
          <p:nvPr/>
        </p:nvCxnSpPr>
        <p:spPr>
          <a:xfrm flipV="1">
            <a:off x="3195146" y="4313108"/>
            <a:ext cx="1376855" cy="9486"/>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8B443F-E025-5C4E-8278-E01AA3F879B1}"/>
              </a:ext>
            </a:extLst>
          </p:cNvPr>
          <p:cNvSpPr txBox="1"/>
          <p:nvPr/>
        </p:nvSpPr>
        <p:spPr>
          <a:xfrm>
            <a:off x="3140027" y="3769753"/>
            <a:ext cx="1587358" cy="369332"/>
          </a:xfrm>
          <a:prstGeom prst="rect">
            <a:avLst/>
          </a:prstGeom>
          <a:noFill/>
        </p:spPr>
        <p:txBody>
          <a:bodyPr wrap="none" rtlCol="0">
            <a:spAutoFit/>
          </a:bodyPr>
          <a:lstStyle/>
          <a:p>
            <a:r>
              <a:rPr lang="en-US" dirty="0"/>
              <a:t>Expiratory Arm</a:t>
            </a:r>
          </a:p>
        </p:txBody>
      </p:sp>
      <p:sp>
        <p:nvSpPr>
          <p:cNvPr id="11" name="Rectangle 10">
            <a:extLst>
              <a:ext uri="{FF2B5EF4-FFF2-40B4-BE49-F238E27FC236}">
                <a16:creationId xmlns:a16="http://schemas.microsoft.com/office/drawing/2014/main" id="{7419D821-912B-0A42-8AC9-2607950EE708}"/>
              </a:ext>
            </a:extLst>
          </p:cNvPr>
          <p:cNvSpPr/>
          <p:nvPr/>
        </p:nvSpPr>
        <p:spPr>
          <a:xfrm>
            <a:off x="1565190" y="891981"/>
            <a:ext cx="1507525" cy="440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Ventilator</a:t>
            </a:r>
          </a:p>
        </p:txBody>
      </p:sp>
      <p:sp>
        <p:nvSpPr>
          <p:cNvPr id="12" name="Rectangle 11">
            <a:extLst>
              <a:ext uri="{FF2B5EF4-FFF2-40B4-BE49-F238E27FC236}">
                <a16:creationId xmlns:a16="http://schemas.microsoft.com/office/drawing/2014/main" id="{8BF2E5B1-DD4E-2246-82E6-8347F18261AF}"/>
              </a:ext>
            </a:extLst>
          </p:cNvPr>
          <p:cNvSpPr/>
          <p:nvPr/>
        </p:nvSpPr>
        <p:spPr>
          <a:xfrm>
            <a:off x="4694432" y="506628"/>
            <a:ext cx="5433991"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Inspiratory Splitter Box</a:t>
            </a:r>
          </a:p>
        </p:txBody>
      </p:sp>
      <p:sp>
        <p:nvSpPr>
          <p:cNvPr id="13" name="Rectangle 12">
            <a:extLst>
              <a:ext uri="{FF2B5EF4-FFF2-40B4-BE49-F238E27FC236}">
                <a16:creationId xmlns:a16="http://schemas.microsoft.com/office/drawing/2014/main" id="{9085C534-023B-2240-B164-65613D27DA7A}"/>
              </a:ext>
            </a:extLst>
          </p:cNvPr>
          <p:cNvSpPr/>
          <p:nvPr/>
        </p:nvSpPr>
        <p:spPr>
          <a:xfrm>
            <a:off x="4694432" y="3200401"/>
            <a:ext cx="5433991"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Expiratory Splitter Box</a:t>
            </a:r>
          </a:p>
        </p:txBody>
      </p:sp>
      <p:grpSp>
        <p:nvGrpSpPr>
          <p:cNvPr id="28" name="Group 27">
            <a:extLst>
              <a:ext uri="{FF2B5EF4-FFF2-40B4-BE49-F238E27FC236}">
                <a16:creationId xmlns:a16="http://schemas.microsoft.com/office/drawing/2014/main" id="{B343627B-3CD7-794D-86E0-899CE158F973}"/>
              </a:ext>
            </a:extLst>
          </p:cNvPr>
          <p:cNvGrpSpPr/>
          <p:nvPr/>
        </p:nvGrpSpPr>
        <p:grpSpPr>
          <a:xfrm>
            <a:off x="10214920" y="506627"/>
            <a:ext cx="2672895" cy="1693180"/>
            <a:chOff x="8995719" y="506627"/>
            <a:chExt cx="2672895" cy="1693180"/>
          </a:xfrm>
        </p:grpSpPr>
        <p:cxnSp>
          <p:nvCxnSpPr>
            <p:cNvPr id="15" name="Straight Arrow Connector 14">
              <a:extLst>
                <a:ext uri="{FF2B5EF4-FFF2-40B4-BE49-F238E27FC236}">
                  <a16:creationId xmlns:a16="http://schemas.microsoft.com/office/drawing/2014/main" id="{563BFA25-A59E-7E4C-8C25-4BD70B5879EA}"/>
                </a:ext>
              </a:extLst>
            </p:cNvPr>
            <p:cNvCxnSpPr/>
            <p:nvPr/>
          </p:nvCxnSpPr>
          <p:spPr>
            <a:xfrm>
              <a:off x="8995719" y="962459"/>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90FD8C-F488-BF40-9962-B68A27D1AF0B}"/>
                </a:ext>
              </a:extLst>
            </p:cNvPr>
            <p:cNvSpPr txBox="1"/>
            <p:nvPr/>
          </p:nvSpPr>
          <p:spPr>
            <a:xfrm>
              <a:off x="9091591" y="577104"/>
              <a:ext cx="308269" cy="369332"/>
            </a:xfrm>
            <a:prstGeom prst="rect">
              <a:avLst/>
            </a:prstGeom>
            <a:noFill/>
          </p:spPr>
          <p:txBody>
            <a:bodyPr wrap="square" rtlCol="0">
              <a:spAutoFit/>
            </a:bodyPr>
            <a:lstStyle/>
            <a:p>
              <a:r>
                <a:rPr lang="en-US" dirty="0"/>
                <a:t>A</a:t>
              </a:r>
            </a:p>
          </p:txBody>
        </p:sp>
        <p:cxnSp>
          <p:nvCxnSpPr>
            <p:cNvPr id="17" name="Straight Arrow Connector 16">
              <a:extLst>
                <a:ext uri="{FF2B5EF4-FFF2-40B4-BE49-F238E27FC236}">
                  <a16:creationId xmlns:a16="http://schemas.microsoft.com/office/drawing/2014/main" id="{59B8718E-8227-BD4C-B48F-4D5B5AA46FD4}"/>
                </a:ext>
              </a:extLst>
            </p:cNvPr>
            <p:cNvCxnSpPr/>
            <p:nvPr/>
          </p:nvCxnSpPr>
          <p:spPr>
            <a:xfrm>
              <a:off x="8995719" y="1822464"/>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9AC0DF-7FFB-F343-B5A8-7F0820D77B1D}"/>
                </a:ext>
              </a:extLst>
            </p:cNvPr>
            <p:cNvSpPr txBox="1"/>
            <p:nvPr/>
          </p:nvSpPr>
          <p:spPr>
            <a:xfrm>
              <a:off x="9091591" y="1437109"/>
              <a:ext cx="308269" cy="369332"/>
            </a:xfrm>
            <a:prstGeom prst="rect">
              <a:avLst/>
            </a:prstGeom>
            <a:noFill/>
          </p:spPr>
          <p:txBody>
            <a:bodyPr wrap="square" rtlCol="0">
              <a:spAutoFit/>
            </a:bodyPr>
            <a:lstStyle/>
            <a:p>
              <a:r>
                <a:rPr lang="en-US" dirty="0"/>
                <a:t>B</a:t>
              </a:r>
            </a:p>
          </p:txBody>
        </p:sp>
        <p:sp>
          <p:nvSpPr>
            <p:cNvPr id="19" name="Rectangle 18">
              <a:extLst>
                <a:ext uri="{FF2B5EF4-FFF2-40B4-BE49-F238E27FC236}">
                  <a16:creationId xmlns:a16="http://schemas.microsoft.com/office/drawing/2014/main" id="{0768B539-D7DC-7142-9DB8-28A33363D611}"/>
                </a:ext>
              </a:extLst>
            </p:cNvPr>
            <p:cNvSpPr/>
            <p:nvPr/>
          </p:nvSpPr>
          <p:spPr>
            <a:xfrm>
              <a:off x="9675341" y="577104"/>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21" name="Rectangle 20">
              <a:extLst>
                <a:ext uri="{FF2B5EF4-FFF2-40B4-BE49-F238E27FC236}">
                  <a16:creationId xmlns:a16="http://schemas.microsoft.com/office/drawing/2014/main" id="{0AB2C312-A3D8-7543-8275-1E3AA7B7D7FD}"/>
                </a:ext>
              </a:extLst>
            </p:cNvPr>
            <p:cNvSpPr/>
            <p:nvPr/>
          </p:nvSpPr>
          <p:spPr>
            <a:xfrm>
              <a:off x="9675341" y="1445120"/>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23" name="Straight Arrow Connector 22">
              <a:extLst>
                <a:ext uri="{FF2B5EF4-FFF2-40B4-BE49-F238E27FC236}">
                  <a16:creationId xmlns:a16="http://schemas.microsoft.com/office/drawing/2014/main" id="{401921E8-AC25-3E4C-A6CB-934FD73C1812}"/>
                </a:ext>
              </a:extLst>
            </p:cNvPr>
            <p:cNvCxnSpPr/>
            <p:nvPr/>
          </p:nvCxnSpPr>
          <p:spPr>
            <a:xfrm flipV="1">
              <a:off x="10070757" y="946436"/>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2DFDEBA-FC0D-E541-AA0A-25EFAFE5E9BC}"/>
                </a:ext>
              </a:extLst>
            </p:cNvPr>
            <p:cNvSpPr txBox="1"/>
            <p:nvPr/>
          </p:nvSpPr>
          <p:spPr>
            <a:xfrm>
              <a:off x="9955709" y="506627"/>
              <a:ext cx="1712905" cy="369332"/>
            </a:xfrm>
            <a:prstGeom prst="rect">
              <a:avLst/>
            </a:prstGeom>
            <a:noFill/>
          </p:spPr>
          <p:txBody>
            <a:bodyPr wrap="none" rtlCol="0">
              <a:spAutoFit/>
            </a:bodyPr>
            <a:lstStyle/>
            <a:p>
              <a:r>
                <a:rPr lang="en-US" dirty="0"/>
                <a:t>Patient A Tubing</a:t>
              </a:r>
            </a:p>
          </p:txBody>
        </p:sp>
        <p:cxnSp>
          <p:nvCxnSpPr>
            <p:cNvPr id="26" name="Straight Arrow Connector 25">
              <a:extLst>
                <a:ext uri="{FF2B5EF4-FFF2-40B4-BE49-F238E27FC236}">
                  <a16:creationId xmlns:a16="http://schemas.microsoft.com/office/drawing/2014/main" id="{486ABE64-CC2A-034C-A959-ACDC9ECAEB87}"/>
                </a:ext>
              </a:extLst>
            </p:cNvPr>
            <p:cNvCxnSpPr/>
            <p:nvPr/>
          </p:nvCxnSpPr>
          <p:spPr>
            <a:xfrm flipV="1">
              <a:off x="10070757" y="1837796"/>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54C7C65-3BBF-0247-88C3-22898AD2ABFE}"/>
                </a:ext>
              </a:extLst>
            </p:cNvPr>
            <p:cNvSpPr txBox="1"/>
            <p:nvPr/>
          </p:nvSpPr>
          <p:spPr>
            <a:xfrm>
              <a:off x="9955709" y="1397987"/>
              <a:ext cx="1704890" cy="369332"/>
            </a:xfrm>
            <a:prstGeom prst="rect">
              <a:avLst/>
            </a:prstGeom>
            <a:noFill/>
          </p:spPr>
          <p:txBody>
            <a:bodyPr wrap="none" rtlCol="0">
              <a:spAutoFit/>
            </a:bodyPr>
            <a:lstStyle/>
            <a:p>
              <a:r>
                <a:rPr lang="en-US" dirty="0"/>
                <a:t>Patient B Tubing</a:t>
              </a:r>
            </a:p>
          </p:txBody>
        </p:sp>
      </p:grpSp>
      <p:grpSp>
        <p:nvGrpSpPr>
          <p:cNvPr id="3" name="Group 2">
            <a:extLst>
              <a:ext uri="{FF2B5EF4-FFF2-40B4-BE49-F238E27FC236}">
                <a16:creationId xmlns:a16="http://schemas.microsoft.com/office/drawing/2014/main" id="{DE97DA48-4F1B-6B4F-9FAE-1C18C60333F6}"/>
              </a:ext>
            </a:extLst>
          </p:cNvPr>
          <p:cNvGrpSpPr/>
          <p:nvPr/>
        </p:nvGrpSpPr>
        <p:grpSpPr>
          <a:xfrm>
            <a:off x="10211653" y="3719445"/>
            <a:ext cx="2672895" cy="1703689"/>
            <a:chOff x="8992452" y="3719444"/>
            <a:chExt cx="2672895" cy="1703689"/>
          </a:xfrm>
        </p:grpSpPr>
        <p:cxnSp>
          <p:nvCxnSpPr>
            <p:cNvPr id="30" name="Straight Arrow Connector 29">
              <a:extLst>
                <a:ext uri="{FF2B5EF4-FFF2-40B4-BE49-F238E27FC236}">
                  <a16:creationId xmlns:a16="http://schemas.microsoft.com/office/drawing/2014/main" id="{7AAE2E44-777F-F94A-85ED-BCA2D31497A1}"/>
                </a:ext>
              </a:extLst>
            </p:cNvPr>
            <p:cNvCxnSpPr/>
            <p:nvPr/>
          </p:nvCxnSpPr>
          <p:spPr>
            <a:xfrm>
              <a:off x="8992452" y="4175276"/>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B029A2A-9DB8-F54F-8B36-13C4D3C32018}"/>
                </a:ext>
              </a:extLst>
            </p:cNvPr>
            <p:cNvSpPr txBox="1"/>
            <p:nvPr/>
          </p:nvSpPr>
          <p:spPr>
            <a:xfrm>
              <a:off x="9088324" y="3789921"/>
              <a:ext cx="308269" cy="369332"/>
            </a:xfrm>
            <a:prstGeom prst="rect">
              <a:avLst/>
            </a:prstGeom>
            <a:noFill/>
          </p:spPr>
          <p:txBody>
            <a:bodyPr wrap="square" rtlCol="0">
              <a:spAutoFit/>
            </a:bodyPr>
            <a:lstStyle/>
            <a:p>
              <a:r>
                <a:rPr lang="en-US" dirty="0"/>
                <a:t>A</a:t>
              </a:r>
            </a:p>
          </p:txBody>
        </p:sp>
        <p:cxnSp>
          <p:nvCxnSpPr>
            <p:cNvPr id="32" name="Straight Arrow Connector 31">
              <a:extLst>
                <a:ext uri="{FF2B5EF4-FFF2-40B4-BE49-F238E27FC236}">
                  <a16:creationId xmlns:a16="http://schemas.microsoft.com/office/drawing/2014/main" id="{D2EF724D-D6CE-3B4A-98AB-B30166E2393B}"/>
                </a:ext>
              </a:extLst>
            </p:cNvPr>
            <p:cNvCxnSpPr/>
            <p:nvPr/>
          </p:nvCxnSpPr>
          <p:spPr>
            <a:xfrm>
              <a:off x="8992452" y="5045790"/>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AD849A5-5352-A246-8851-BF5AE5A6D4D9}"/>
                </a:ext>
              </a:extLst>
            </p:cNvPr>
            <p:cNvSpPr txBox="1"/>
            <p:nvPr/>
          </p:nvSpPr>
          <p:spPr>
            <a:xfrm>
              <a:off x="9088324" y="4660435"/>
              <a:ext cx="308269" cy="369332"/>
            </a:xfrm>
            <a:prstGeom prst="rect">
              <a:avLst/>
            </a:prstGeom>
            <a:noFill/>
          </p:spPr>
          <p:txBody>
            <a:bodyPr wrap="square" rtlCol="0">
              <a:spAutoFit/>
            </a:bodyPr>
            <a:lstStyle/>
            <a:p>
              <a:r>
                <a:rPr lang="en-US" dirty="0"/>
                <a:t>B</a:t>
              </a:r>
            </a:p>
          </p:txBody>
        </p:sp>
        <p:sp>
          <p:nvSpPr>
            <p:cNvPr id="34" name="Rectangle 33">
              <a:extLst>
                <a:ext uri="{FF2B5EF4-FFF2-40B4-BE49-F238E27FC236}">
                  <a16:creationId xmlns:a16="http://schemas.microsoft.com/office/drawing/2014/main" id="{8433208E-3EF7-9843-99B1-13310A71ABBD}"/>
                </a:ext>
              </a:extLst>
            </p:cNvPr>
            <p:cNvSpPr/>
            <p:nvPr/>
          </p:nvSpPr>
          <p:spPr>
            <a:xfrm>
              <a:off x="9672074" y="3789921"/>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35" name="Rectangle 34">
              <a:extLst>
                <a:ext uri="{FF2B5EF4-FFF2-40B4-BE49-F238E27FC236}">
                  <a16:creationId xmlns:a16="http://schemas.microsoft.com/office/drawing/2014/main" id="{39B33F64-A6F7-2144-804B-A88DF7C2F79D}"/>
                </a:ext>
              </a:extLst>
            </p:cNvPr>
            <p:cNvSpPr/>
            <p:nvPr/>
          </p:nvSpPr>
          <p:spPr>
            <a:xfrm>
              <a:off x="9672074" y="4668446"/>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36" name="Straight Arrow Connector 35">
              <a:extLst>
                <a:ext uri="{FF2B5EF4-FFF2-40B4-BE49-F238E27FC236}">
                  <a16:creationId xmlns:a16="http://schemas.microsoft.com/office/drawing/2014/main" id="{0AD7E95B-65D7-3F47-8FF5-E13AFA5B645C}"/>
                </a:ext>
              </a:extLst>
            </p:cNvPr>
            <p:cNvCxnSpPr/>
            <p:nvPr/>
          </p:nvCxnSpPr>
          <p:spPr>
            <a:xfrm flipV="1">
              <a:off x="10067490" y="4159253"/>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8047411-73E7-B445-813B-5FCA5E13947C}"/>
                </a:ext>
              </a:extLst>
            </p:cNvPr>
            <p:cNvSpPr txBox="1"/>
            <p:nvPr/>
          </p:nvSpPr>
          <p:spPr>
            <a:xfrm>
              <a:off x="9952442" y="3719444"/>
              <a:ext cx="1712905" cy="369332"/>
            </a:xfrm>
            <a:prstGeom prst="rect">
              <a:avLst/>
            </a:prstGeom>
            <a:noFill/>
          </p:spPr>
          <p:txBody>
            <a:bodyPr wrap="none" rtlCol="0">
              <a:spAutoFit/>
            </a:bodyPr>
            <a:lstStyle/>
            <a:p>
              <a:r>
                <a:rPr lang="en-US" dirty="0"/>
                <a:t>Patient A Tubing</a:t>
              </a:r>
            </a:p>
          </p:txBody>
        </p:sp>
        <p:cxnSp>
          <p:nvCxnSpPr>
            <p:cNvPr id="38" name="Straight Arrow Connector 37">
              <a:extLst>
                <a:ext uri="{FF2B5EF4-FFF2-40B4-BE49-F238E27FC236}">
                  <a16:creationId xmlns:a16="http://schemas.microsoft.com/office/drawing/2014/main" id="{BC4DAE04-0640-9F42-A146-9A9BC20310ED}"/>
                </a:ext>
              </a:extLst>
            </p:cNvPr>
            <p:cNvCxnSpPr/>
            <p:nvPr/>
          </p:nvCxnSpPr>
          <p:spPr>
            <a:xfrm flipV="1">
              <a:off x="10067490" y="5061122"/>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6566515-EDCA-0C4D-8919-8D883630C2E2}"/>
                </a:ext>
              </a:extLst>
            </p:cNvPr>
            <p:cNvSpPr txBox="1"/>
            <p:nvPr/>
          </p:nvSpPr>
          <p:spPr>
            <a:xfrm>
              <a:off x="9952442" y="4621313"/>
              <a:ext cx="1704890" cy="369332"/>
            </a:xfrm>
            <a:prstGeom prst="rect">
              <a:avLst/>
            </a:prstGeom>
            <a:noFill/>
          </p:spPr>
          <p:txBody>
            <a:bodyPr wrap="none" rtlCol="0">
              <a:spAutoFit/>
            </a:bodyPr>
            <a:lstStyle/>
            <a:p>
              <a:r>
                <a:rPr lang="en-US" dirty="0"/>
                <a:t>Patient B Tubing</a:t>
              </a:r>
            </a:p>
          </p:txBody>
        </p:sp>
      </p:grpSp>
      <p:sp>
        <p:nvSpPr>
          <p:cNvPr id="64" name="TextBox 63">
            <a:extLst>
              <a:ext uri="{FF2B5EF4-FFF2-40B4-BE49-F238E27FC236}">
                <a16:creationId xmlns:a16="http://schemas.microsoft.com/office/drawing/2014/main" id="{4B4F4E9A-1BBD-0B4A-A9BD-67541FA1B435}"/>
              </a:ext>
            </a:extLst>
          </p:cNvPr>
          <p:cNvSpPr txBox="1"/>
          <p:nvPr/>
        </p:nvSpPr>
        <p:spPr>
          <a:xfrm>
            <a:off x="1565190" y="5426097"/>
            <a:ext cx="11311343" cy="1200329"/>
          </a:xfrm>
          <a:prstGeom prst="rect">
            <a:avLst/>
          </a:prstGeom>
          <a:noFill/>
        </p:spPr>
        <p:txBody>
          <a:bodyPr wrap="square" rtlCol="0">
            <a:spAutoFit/>
          </a:bodyPr>
          <a:lstStyle/>
          <a:p>
            <a:r>
              <a:rPr lang="en-US" dirty="0"/>
              <a:t>This design will allow a modern ventilator to have a splitter.  The key innovation here came from the Differential </a:t>
            </a:r>
            <a:r>
              <a:rPr lang="en-US" dirty="0" err="1"/>
              <a:t>Multiventilation</a:t>
            </a:r>
            <a:r>
              <a:rPr lang="en-US" dirty="0"/>
              <a:t> group– the Bias Circuit.  That circuit bypasses the compensatory electronics inside the ventilator by providing the ventilator with immediate feedback for the bias flow Inspiratory and Expiratory Splitter Boxes are on the pages to follow.				 #project-4-way-ventilator, Helpful Engineering  (rev 9, 20 May 2020)</a:t>
            </a:r>
          </a:p>
        </p:txBody>
      </p:sp>
      <p:grpSp>
        <p:nvGrpSpPr>
          <p:cNvPr id="24" name="Group 23">
            <a:extLst>
              <a:ext uri="{FF2B5EF4-FFF2-40B4-BE49-F238E27FC236}">
                <a16:creationId xmlns:a16="http://schemas.microsoft.com/office/drawing/2014/main" id="{DE3F07D5-7843-0044-A42A-001E4B1E3D7F}"/>
              </a:ext>
            </a:extLst>
          </p:cNvPr>
          <p:cNvGrpSpPr/>
          <p:nvPr/>
        </p:nvGrpSpPr>
        <p:grpSpPr>
          <a:xfrm>
            <a:off x="9888622" y="2254460"/>
            <a:ext cx="1871349" cy="1248573"/>
            <a:chOff x="8669421" y="2254459"/>
            <a:chExt cx="1871349" cy="1248573"/>
          </a:xfrm>
        </p:grpSpPr>
        <p:sp>
          <p:nvSpPr>
            <p:cNvPr id="4" name="Arc 3">
              <a:extLst>
                <a:ext uri="{FF2B5EF4-FFF2-40B4-BE49-F238E27FC236}">
                  <a16:creationId xmlns:a16="http://schemas.microsoft.com/office/drawing/2014/main" id="{A581BFC0-E6E3-FC4E-BAF0-1C53AB971F02}"/>
                </a:ext>
              </a:extLst>
            </p:cNvPr>
            <p:cNvSpPr/>
            <p:nvPr/>
          </p:nvSpPr>
          <p:spPr>
            <a:xfrm>
              <a:off x="8669421" y="2254459"/>
              <a:ext cx="531340" cy="711559"/>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F906669-65FA-EB48-8763-06B12E50C3CB}"/>
                </a:ext>
              </a:extLst>
            </p:cNvPr>
            <p:cNvCxnSpPr>
              <a:cxnSpLocks/>
              <a:endCxn id="14" idx="0"/>
            </p:cNvCxnSpPr>
            <p:nvPr/>
          </p:nvCxnSpPr>
          <p:spPr>
            <a:xfrm>
              <a:off x="9200761" y="2607276"/>
              <a:ext cx="0" cy="53914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1AEA6CEE-D34D-204B-B76F-21FD33FE59FA}"/>
                </a:ext>
              </a:extLst>
            </p:cNvPr>
            <p:cNvSpPr/>
            <p:nvPr/>
          </p:nvSpPr>
          <p:spPr>
            <a:xfrm rot="5400000">
              <a:off x="8578969" y="2881240"/>
              <a:ext cx="713232" cy="530352"/>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5C7D1629-6BAB-0541-9808-52FC3B74C90D}"/>
                </a:ext>
              </a:extLst>
            </p:cNvPr>
            <p:cNvSpPr txBox="1"/>
            <p:nvPr/>
          </p:nvSpPr>
          <p:spPr>
            <a:xfrm>
              <a:off x="9322360" y="2692978"/>
              <a:ext cx="1218410" cy="369332"/>
            </a:xfrm>
            <a:prstGeom prst="rect">
              <a:avLst/>
            </a:prstGeom>
            <a:noFill/>
          </p:spPr>
          <p:txBody>
            <a:bodyPr wrap="none" rtlCol="0">
              <a:spAutoFit/>
            </a:bodyPr>
            <a:lstStyle/>
            <a:p>
              <a:r>
                <a:rPr lang="en-US" dirty="0"/>
                <a:t>Bias Circuit</a:t>
              </a:r>
            </a:p>
          </p:txBody>
        </p:sp>
      </p:grpSp>
    </p:spTree>
    <p:extLst>
      <p:ext uri="{BB962C8B-B14F-4D97-AF65-F5344CB8AC3E}">
        <p14:creationId xmlns:p14="http://schemas.microsoft.com/office/powerpoint/2010/main" val="210802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4CC2FB-59F5-4F4C-AE1C-30894C3E9655}"/>
              </a:ext>
            </a:extLst>
          </p:cNvPr>
          <p:cNvSpPr/>
          <p:nvPr/>
        </p:nvSpPr>
        <p:spPr>
          <a:xfrm>
            <a:off x="4210646" y="151001"/>
            <a:ext cx="6720966" cy="6249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Ventilator Splitter Box (VSB)</a:t>
            </a:r>
          </a:p>
        </p:txBody>
      </p:sp>
      <p:sp>
        <p:nvSpPr>
          <p:cNvPr id="19" name="Rounded Rectangle 18">
            <a:extLst>
              <a:ext uri="{FF2B5EF4-FFF2-40B4-BE49-F238E27FC236}">
                <a16:creationId xmlns:a16="http://schemas.microsoft.com/office/drawing/2014/main" id="{33F55A9B-495B-AB4E-A0A3-78E999055E4D}"/>
              </a:ext>
            </a:extLst>
          </p:cNvPr>
          <p:cNvSpPr/>
          <p:nvPr/>
        </p:nvSpPr>
        <p:spPr>
          <a:xfrm>
            <a:off x="4358560" y="520332"/>
            <a:ext cx="6437847" cy="2908668"/>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dirty="0"/>
              <a:t>Inspiratory Section</a:t>
            </a:r>
          </a:p>
        </p:txBody>
      </p:sp>
      <p:cxnSp>
        <p:nvCxnSpPr>
          <p:cNvPr id="4" name="Straight Arrow Connector 3">
            <a:extLst>
              <a:ext uri="{FF2B5EF4-FFF2-40B4-BE49-F238E27FC236}">
                <a16:creationId xmlns:a16="http://schemas.microsoft.com/office/drawing/2014/main" id="{A167CC71-F355-304B-9542-B9B8FED6A5D9}"/>
              </a:ext>
            </a:extLst>
          </p:cNvPr>
          <p:cNvCxnSpPr>
            <a:cxnSpLocks/>
          </p:cNvCxnSpPr>
          <p:nvPr/>
        </p:nvCxnSpPr>
        <p:spPr>
          <a:xfrm>
            <a:off x="2921878" y="1735914"/>
            <a:ext cx="1177158"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43D5C7C-A17F-634A-8A93-3EFED67EF6DE}"/>
              </a:ext>
            </a:extLst>
          </p:cNvPr>
          <p:cNvSpPr txBox="1"/>
          <p:nvPr/>
        </p:nvSpPr>
        <p:spPr>
          <a:xfrm>
            <a:off x="2966449" y="1095418"/>
            <a:ext cx="1210787" cy="646331"/>
          </a:xfrm>
          <a:prstGeom prst="rect">
            <a:avLst/>
          </a:prstGeom>
          <a:noFill/>
        </p:spPr>
        <p:txBody>
          <a:bodyPr wrap="square" rtlCol="0">
            <a:spAutoFit/>
          </a:bodyPr>
          <a:lstStyle/>
          <a:p>
            <a:r>
              <a:rPr lang="en-US" dirty="0"/>
              <a:t>Inspiratory </a:t>
            </a:r>
          </a:p>
          <a:p>
            <a:pPr algn="ctr"/>
            <a:r>
              <a:rPr lang="en-US" dirty="0"/>
              <a:t>Arm</a:t>
            </a:r>
          </a:p>
        </p:txBody>
      </p:sp>
      <p:cxnSp>
        <p:nvCxnSpPr>
          <p:cNvPr id="6" name="Straight Arrow Connector 5">
            <a:extLst>
              <a:ext uri="{FF2B5EF4-FFF2-40B4-BE49-F238E27FC236}">
                <a16:creationId xmlns:a16="http://schemas.microsoft.com/office/drawing/2014/main" id="{A8BD39B0-463D-4446-8EFE-4F8D4BADE57D}"/>
              </a:ext>
            </a:extLst>
          </p:cNvPr>
          <p:cNvCxnSpPr>
            <a:cxnSpLocks/>
          </p:cNvCxnSpPr>
          <p:nvPr/>
        </p:nvCxnSpPr>
        <p:spPr>
          <a:xfrm>
            <a:off x="2921878" y="4322594"/>
            <a:ext cx="1177158" cy="0"/>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F1C68E-773B-584D-88BE-082F924352E4}"/>
              </a:ext>
            </a:extLst>
          </p:cNvPr>
          <p:cNvSpPr txBox="1"/>
          <p:nvPr/>
        </p:nvSpPr>
        <p:spPr>
          <a:xfrm>
            <a:off x="2963771" y="3674840"/>
            <a:ext cx="1177158" cy="646331"/>
          </a:xfrm>
          <a:prstGeom prst="rect">
            <a:avLst/>
          </a:prstGeom>
          <a:noFill/>
        </p:spPr>
        <p:txBody>
          <a:bodyPr wrap="square" rtlCol="0">
            <a:spAutoFit/>
          </a:bodyPr>
          <a:lstStyle/>
          <a:p>
            <a:r>
              <a:rPr lang="en-US" dirty="0"/>
              <a:t>Expiratory </a:t>
            </a:r>
          </a:p>
          <a:p>
            <a:pPr algn="ctr"/>
            <a:r>
              <a:rPr lang="en-US" dirty="0"/>
              <a:t>Arm</a:t>
            </a:r>
          </a:p>
        </p:txBody>
      </p:sp>
      <p:sp>
        <p:nvSpPr>
          <p:cNvPr id="8" name="Rectangle 7">
            <a:extLst>
              <a:ext uri="{FF2B5EF4-FFF2-40B4-BE49-F238E27FC236}">
                <a16:creationId xmlns:a16="http://schemas.microsoft.com/office/drawing/2014/main" id="{9848F566-E3E2-EF42-966E-8D810ED99666}"/>
              </a:ext>
            </a:extLst>
          </p:cNvPr>
          <p:cNvSpPr/>
          <p:nvPr/>
        </p:nvSpPr>
        <p:spPr>
          <a:xfrm>
            <a:off x="1565190" y="891981"/>
            <a:ext cx="1295715" cy="440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Ventilator</a:t>
            </a:r>
          </a:p>
        </p:txBody>
      </p:sp>
      <p:sp>
        <p:nvSpPr>
          <p:cNvPr id="21" name="Rounded Rectangle 20">
            <a:extLst>
              <a:ext uri="{FF2B5EF4-FFF2-40B4-BE49-F238E27FC236}">
                <a16:creationId xmlns:a16="http://schemas.microsoft.com/office/drawing/2014/main" id="{C5A13BEE-D42A-2043-8B44-CCD92C8747A4}"/>
              </a:ext>
            </a:extLst>
          </p:cNvPr>
          <p:cNvSpPr/>
          <p:nvPr/>
        </p:nvSpPr>
        <p:spPr>
          <a:xfrm>
            <a:off x="4353667" y="3429000"/>
            <a:ext cx="6442935" cy="2908668"/>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dirty="0"/>
              <a:t>Expiratory Section</a:t>
            </a:r>
          </a:p>
        </p:txBody>
      </p:sp>
      <p:sp>
        <p:nvSpPr>
          <p:cNvPr id="22" name="Rectangle 21">
            <a:extLst>
              <a:ext uri="{FF2B5EF4-FFF2-40B4-BE49-F238E27FC236}">
                <a16:creationId xmlns:a16="http://schemas.microsoft.com/office/drawing/2014/main" id="{7F4DA196-CB92-A243-8696-49DA96EC35A5}"/>
              </a:ext>
            </a:extLst>
          </p:cNvPr>
          <p:cNvSpPr/>
          <p:nvPr/>
        </p:nvSpPr>
        <p:spPr>
          <a:xfrm>
            <a:off x="8822444" y="4135850"/>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Shutoff</a:t>
            </a:r>
          </a:p>
        </p:txBody>
      </p:sp>
      <p:sp>
        <p:nvSpPr>
          <p:cNvPr id="23" name="Rectangle 22">
            <a:extLst>
              <a:ext uri="{FF2B5EF4-FFF2-40B4-BE49-F238E27FC236}">
                <a16:creationId xmlns:a16="http://schemas.microsoft.com/office/drawing/2014/main" id="{3320E981-CB07-9345-A2FB-C7D2E48A2496}"/>
              </a:ext>
            </a:extLst>
          </p:cNvPr>
          <p:cNvSpPr/>
          <p:nvPr/>
        </p:nvSpPr>
        <p:spPr>
          <a:xfrm>
            <a:off x="7010243" y="4135848"/>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Flow Meter</a:t>
            </a:r>
          </a:p>
        </p:txBody>
      </p:sp>
      <p:sp>
        <p:nvSpPr>
          <p:cNvPr id="25" name="Rectangle 24">
            <a:extLst>
              <a:ext uri="{FF2B5EF4-FFF2-40B4-BE49-F238E27FC236}">
                <a16:creationId xmlns:a16="http://schemas.microsoft.com/office/drawing/2014/main" id="{839266AC-9199-DE49-BE13-088F2ACE08DC}"/>
              </a:ext>
            </a:extLst>
          </p:cNvPr>
          <p:cNvSpPr/>
          <p:nvPr/>
        </p:nvSpPr>
        <p:spPr>
          <a:xfrm>
            <a:off x="8822444" y="4638610"/>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Shutoff</a:t>
            </a:r>
          </a:p>
        </p:txBody>
      </p:sp>
      <p:sp>
        <p:nvSpPr>
          <p:cNvPr id="26" name="Rectangle 25">
            <a:extLst>
              <a:ext uri="{FF2B5EF4-FFF2-40B4-BE49-F238E27FC236}">
                <a16:creationId xmlns:a16="http://schemas.microsoft.com/office/drawing/2014/main" id="{C47D06E9-B0F9-EB40-93EE-47F5F3252B49}"/>
              </a:ext>
            </a:extLst>
          </p:cNvPr>
          <p:cNvSpPr/>
          <p:nvPr/>
        </p:nvSpPr>
        <p:spPr>
          <a:xfrm>
            <a:off x="7010243" y="4638608"/>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Flow Meter</a:t>
            </a:r>
          </a:p>
        </p:txBody>
      </p:sp>
      <p:sp>
        <p:nvSpPr>
          <p:cNvPr id="28" name="Rectangle 27">
            <a:extLst>
              <a:ext uri="{FF2B5EF4-FFF2-40B4-BE49-F238E27FC236}">
                <a16:creationId xmlns:a16="http://schemas.microsoft.com/office/drawing/2014/main" id="{2F5569F3-DF49-6248-8DEC-31D491638B2B}"/>
              </a:ext>
            </a:extLst>
          </p:cNvPr>
          <p:cNvSpPr/>
          <p:nvPr/>
        </p:nvSpPr>
        <p:spPr>
          <a:xfrm>
            <a:off x="8822444" y="5141370"/>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Shutoff</a:t>
            </a:r>
          </a:p>
        </p:txBody>
      </p:sp>
      <p:sp>
        <p:nvSpPr>
          <p:cNvPr id="29" name="Rectangle 28">
            <a:extLst>
              <a:ext uri="{FF2B5EF4-FFF2-40B4-BE49-F238E27FC236}">
                <a16:creationId xmlns:a16="http://schemas.microsoft.com/office/drawing/2014/main" id="{BC919C6D-9639-BE4B-8CB3-9BBAA8EA117D}"/>
              </a:ext>
            </a:extLst>
          </p:cNvPr>
          <p:cNvSpPr/>
          <p:nvPr/>
        </p:nvSpPr>
        <p:spPr>
          <a:xfrm>
            <a:off x="7010243" y="5141368"/>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Flow Meter</a:t>
            </a:r>
          </a:p>
        </p:txBody>
      </p:sp>
      <p:sp>
        <p:nvSpPr>
          <p:cNvPr id="31" name="Rectangle 30">
            <a:extLst>
              <a:ext uri="{FF2B5EF4-FFF2-40B4-BE49-F238E27FC236}">
                <a16:creationId xmlns:a16="http://schemas.microsoft.com/office/drawing/2014/main" id="{FA44DD64-4CD8-CE47-AE83-A9C4BE57A811}"/>
              </a:ext>
            </a:extLst>
          </p:cNvPr>
          <p:cNvSpPr/>
          <p:nvPr/>
        </p:nvSpPr>
        <p:spPr>
          <a:xfrm>
            <a:off x="8818472" y="5630383"/>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Shutoff</a:t>
            </a:r>
          </a:p>
        </p:txBody>
      </p:sp>
      <p:sp>
        <p:nvSpPr>
          <p:cNvPr id="32" name="Rectangle 31">
            <a:extLst>
              <a:ext uri="{FF2B5EF4-FFF2-40B4-BE49-F238E27FC236}">
                <a16:creationId xmlns:a16="http://schemas.microsoft.com/office/drawing/2014/main" id="{891FA54A-7D46-9843-A595-25FFF1520544}"/>
              </a:ext>
            </a:extLst>
          </p:cNvPr>
          <p:cNvSpPr/>
          <p:nvPr/>
        </p:nvSpPr>
        <p:spPr>
          <a:xfrm>
            <a:off x="7006271" y="5625276"/>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Flow Meter</a:t>
            </a:r>
          </a:p>
        </p:txBody>
      </p:sp>
      <p:cxnSp>
        <p:nvCxnSpPr>
          <p:cNvPr id="38" name="Straight Arrow Connector 37">
            <a:extLst>
              <a:ext uri="{FF2B5EF4-FFF2-40B4-BE49-F238E27FC236}">
                <a16:creationId xmlns:a16="http://schemas.microsoft.com/office/drawing/2014/main" id="{33E59349-B6D9-6544-B020-0B063734F131}"/>
              </a:ext>
            </a:extLst>
          </p:cNvPr>
          <p:cNvCxnSpPr>
            <a:cxnSpLocks/>
          </p:cNvCxnSpPr>
          <p:nvPr/>
        </p:nvCxnSpPr>
        <p:spPr>
          <a:xfrm>
            <a:off x="10902758" y="994129"/>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38666E0-DE20-FF49-A004-624DE6849DBB}"/>
              </a:ext>
            </a:extLst>
          </p:cNvPr>
          <p:cNvSpPr txBox="1"/>
          <p:nvPr/>
        </p:nvSpPr>
        <p:spPr>
          <a:xfrm>
            <a:off x="11561723" y="795044"/>
            <a:ext cx="1474634" cy="369332"/>
          </a:xfrm>
          <a:prstGeom prst="rect">
            <a:avLst/>
          </a:prstGeom>
          <a:noFill/>
          <a:ln>
            <a:solidFill>
              <a:schemeClr val="accent1"/>
            </a:solidFill>
          </a:ln>
        </p:spPr>
        <p:txBody>
          <a:bodyPr wrap="none" rtlCol="0">
            <a:spAutoFit/>
          </a:bodyPr>
          <a:lstStyle/>
          <a:p>
            <a:r>
              <a:rPr lang="en-US" dirty="0"/>
              <a:t>P1 Inspiration</a:t>
            </a:r>
          </a:p>
        </p:txBody>
      </p:sp>
      <p:cxnSp>
        <p:nvCxnSpPr>
          <p:cNvPr id="41" name="Straight Arrow Connector 40">
            <a:extLst>
              <a:ext uri="{FF2B5EF4-FFF2-40B4-BE49-F238E27FC236}">
                <a16:creationId xmlns:a16="http://schemas.microsoft.com/office/drawing/2014/main" id="{714889DC-3001-364B-A6F1-34D01424B38F}"/>
              </a:ext>
            </a:extLst>
          </p:cNvPr>
          <p:cNvCxnSpPr>
            <a:cxnSpLocks/>
          </p:cNvCxnSpPr>
          <p:nvPr/>
        </p:nvCxnSpPr>
        <p:spPr>
          <a:xfrm>
            <a:off x="10917174" y="1513911"/>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89AFE5F-FE2E-E141-82A7-DFEE99BC9DE2}"/>
              </a:ext>
            </a:extLst>
          </p:cNvPr>
          <p:cNvSpPr txBox="1"/>
          <p:nvPr/>
        </p:nvSpPr>
        <p:spPr>
          <a:xfrm>
            <a:off x="11576139" y="1314826"/>
            <a:ext cx="1474634" cy="369332"/>
          </a:xfrm>
          <a:prstGeom prst="rect">
            <a:avLst/>
          </a:prstGeom>
          <a:noFill/>
          <a:ln>
            <a:solidFill>
              <a:schemeClr val="accent1"/>
            </a:solidFill>
          </a:ln>
        </p:spPr>
        <p:txBody>
          <a:bodyPr wrap="none" rtlCol="0">
            <a:spAutoFit/>
          </a:bodyPr>
          <a:lstStyle/>
          <a:p>
            <a:r>
              <a:rPr lang="en-US" dirty="0"/>
              <a:t>P2 Inspiration</a:t>
            </a:r>
          </a:p>
        </p:txBody>
      </p:sp>
      <p:cxnSp>
        <p:nvCxnSpPr>
          <p:cNvPr id="43" name="Straight Arrow Connector 42">
            <a:extLst>
              <a:ext uri="{FF2B5EF4-FFF2-40B4-BE49-F238E27FC236}">
                <a16:creationId xmlns:a16="http://schemas.microsoft.com/office/drawing/2014/main" id="{D0296045-0200-9A42-BEF0-136B1CEC54E8}"/>
              </a:ext>
            </a:extLst>
          </p:cNvPr>
          <p:cNvCxnSpPr>
            <a:cxnSpLocks/>
          </p:cNvCxnSpPr>
          <p:nvPr/>
        </p:nvCxnSpPr>
        <p:spPr>
          <a:xfrm>
            <a:off x="10917174" y="2033693"/>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3538B38-639B-3F47-A8DF-1EDBA5E367CB}"/>
              </a:ext>
            </a:extLst>
          </p:cNvPr>
          <p:cNvSpPr txBox="1"/>
          <p:nvPr/>
        </p:nvSpPr>
        <p:spPr>
          <a:xfrm>
            <a:off x="11576139" y="1834608"/>
            <a:ext cx="1474634" cy="369332"/>
          </a:xfrm>
          <a:prstGeom prst="rect">
            <a:avLst/>
          </a:prstGeom>
          <a:noFill/>
          <a:ln>
            <a:solidFill>
              <a:schemeClr val="accent1"/>
            </a:solidFill>
          </a:ln>
        </p:spPr>
        <p:txBody>
          <a:bodyPr wrap="none" rtlCol="0">
            <a:spAutoFit/>
          </a:bodyPr>
          <a:lstStyle/>
          <a:p>
            <a:r>
              <a:rPr lang="en-US" dirty="0"/>
              <a:t>P3 Inspiration</a:t>
            </a:r>
          </a:p>
        </p:txBody>
      </p:sp>
      <p:cxnSp>
        <p:nvCxnSpPr>
          <p:cNvPr id="45" name="Straight Arrow Connector 44">
            <a:extLst>
              <a:ext uri="{FF2B5EF4-FFF2-40B4-BE49-F238E27FC236}">
                <a16:creationId xmlns:a16="http://schemas.microsoft.com/office/drawing/2014/main" id="{613E6634-CDDA-6B40-8E84-6826ABA2A675}"/>
              </a:ext>
            </a:extLst>
          </p:cNvPr>
          <p:cNvCxnSpPr>
            <a:cxnSpLocks/>
          </p:cNvCxnSpPr>
          <p:nvPr/>
        </p:nvCxnSpPr>
        <p:spPr>
          <a:xfrm>
            <a:off x="10917174" y="2553477"/>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C86FB94-FAE7-564F-B129-05753C183714}"/>
              </a:ext>
            </a:extLst>
          </p:cNvPr>
          <p:cNvSpPr txBox="1"/>
          <p:nvPr/>
        </p:nvSpPr>
        <p:spPr>
          <a:xfrm>
            <a:off x="11576139" y="2354390"/>
            <a:ext cx="1474634" cy="369332"/>
          </a:xfrm>
          <a:prstGeom prst="rect">
            <a:avLst/>
          </a:prstGeom>
          <a:noFill/>
          <a:ln>
            <a:solidFill>
              <a:schemeClr val="accent1"/>
            </a:solidFill>
          </a:ln>
        </p:spPr>
        <p:txBody>
          <a:bodyPr wrap="square" rtlCol="0">
            <a:spAutoFit/>
          </a:bodyPr>
          <a:lstStyle/>
          <a:p>
            <a:r>
              <a:rPr lang="en-US" dirty="0"/>
              <a:t>P4 Inspiration</a:t>
            </a:r>
          </a:p>
        </p:txBody>
      </p:sp>
      <p:cxnSp>
        <p:nvCxnSpPr>
          <p:cNvPr id="48" name="Straight Arrow Connector 47">
            <a:extLst>
              <a:ext uri="{FF2B5EF4-FFF2-40B4-BE49-F238E27FC236}">
                <a16:creationId xmlns:a16="http://schemas.microsoft.com/office/drawing/2014/main" id="{498603B2-1F14-4447-9FD7-AFB04ADF2AED}"/>
              </a:ext>
            </a:extLst>
          </p:cNvPr>
          <p:cNvCxnSpPr>
            <a:cxnSpLocks/>
          </p:cNvCxnSpPr>
          <p:nvPr/>
        </p:nvCxnSpPr>
        <p:spPr>
          <a:xfrm>
            <a:off x="10908212" y="4390232"/>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B598D45-D605-4C48-8C64-6A1A1037C463}"/>
              </a:ext>
            </a:extLst>
          </p:cNvPr>
          <p:cNvSpPr txBox="1"/>
          <p:nvPr/>
        </p:nvSpPr>
        <p:spPr>
          <a:xfrm>
            <a:off x="11567177" y="4191147"/>
            <a:ext cx="1416926" cy="369332"/>
          </a:xfrm>
          <a:prstGeom prst="rect">
            <a:avLst/>
          </a:prstGeom>
          <a:noFill/>
          <a:ln>
            <a:solidFill>
              <a:schemeClr val="accent1"/>
            </a:solidFill>
          </a:ln>
        </p:spPr>
        <p:txBody>
          <a:bodyPr wrap="none" rtlCol="0">
            <a:spAutoFit/>
          </a:bodyPr>
          <a:lstStyle/>
          <a:p>
            <a:r>
              <a:rPr lang="en-US" dirty="0"/>
              <a:t>P1 Expiration</a:t>
            </a:r>
          </a:p>
        </p:txBody>
      </p:sp>
      <p:cxnSp>
        <p:nvCxnSpPr>
          <p:cNvPr id="50" name="Straight Arrow Connector 49">
            <a:extLst>
              <a:ext uri="{FF2B5EF4-FFF2-40B4-BE49-F238E27FC236}">
                <a16:creationId xmlns:a16="http://schemas.microsoft.com/office/drawing/2014/main" id="{8862E000-A991-3748-95AB-2D2AB2D103BA}"/>
              </a:ext>
            </a:extLst>
          </p:cNvPr>
          <p:cNvCxnSpPr>
            <a:cxnSpLocks/>
          </p:cNvCxnSpPr>
          <p:nvPr/>
        </p:nvCxnSpPr>
        <p:spPr>
          <a:xfrm>
            <a:off x="10908212" y="4841328"/>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7361386-8ADA-0A46-9723-741FB5AC6C95}"/>
              </a:ext>
            </a:extLst>
          </p:cNvPr>
          <p:cNvSpPr txBox="1"/>
          <p:nvPr/>
        </p:nvSpPr>
        <p:spPr>
          <a:xfrm>
            <a:off x="11567177" y="4642243"/>
            <a:ext cx="1416926" cy="369332"/>
          </a:xfrm>
          <a:prstGeom prst="rect">
            <a:avLst/>
          </a:prstGeom>
          <a:noFill/>
          <a:ln>
            <a:solidFill>
              <a:schemeClr val="accent1"/>
            </a:solidFill>
          </a:ln>
        </p:spPr>
        <p:txBody>
          <a:bodyPr wrap="none" rtlCol="0">
            <a:spAutoFit/>
          </a:bodyPr>
          <a:lstStyle/>
          <a:p>
            <a:r>
              <a:rPr lang="en-US" dirty="0"/>
              <a:t>P2 Expiration</a:t>
            </a:r>
          </a:p>
        </p:txBody>
      </p:sp>
      <p:cxnSp>
        <p:nvCxnSpPr>
          <p:cNvPr id="52" name="Straight Arrow Connector 51">
            <a:extLst>
              <a:ext uri="{FF2B5EF4-FFF2-40B4-BE49-F238E27FC236}">
                <a16:creationId xmlns:a16="http://schemas.microsoft.com/office/drawing/2014/main" id="{0512DEE2-4712-614F-981C-8F5EA65B5560}"/>
              </a:ext>
            </a:extLst>
          </p:cNvPr>
          <p:cNvCxnSpPr>
            <a:cxnSpLocks/>
          </p:cNvCxnSpPr>
          <p:nvPr/>
        </p:nvCxnSpPr>
        <p:spPr>
          <a:xfrm>
            <a:off x="10908212" y="5287538"/>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813FFF3-5ED1-6645-A33B-F7C2A90059D7}"/>
              </a:ext>
            </a:extLst>
          </p:cNvPr>
          <p:cNvSpPr txBox="1"/>
          <p:nvPr/>
        </p:nvSpPr>
        <p:spPr>
          <a:xfrm>
            <a:off x="11567177" y="5088453"/>
            <a:ext cx="1416926" cy="369332"/>
          </a:xfrm>
          <a:prstGeom prst="rect">
            <a:avLst/>
          </a:prstGeom>
          <a:noFill/>
          <a:ln>
            <a:solidFill>
              <a:schemeClr val="accent1"/>
            </a:solidFill>
          </a:ln>
        </p:spPr>
        <p:txBody>
          <a:bodyPr wrap="none" rtlCol="0">
            <a:spAutoFit/>
          </a:bodyPr>
          <a:lstStyle/>
          <a:p>
            <a:r>
              <a:rPr lang="en-US" dirty="0"/>
              <a:t>P3 Expiration</a:t>
            </a:r>
          </a:p>
        </p:txBody>
      </p:sp>
      <p:cxnSp>
        <p:nvCxnSpPr>
          <p:cNvPr id="54" name="Straight Arrow Connector 53">
            <a:extLst>
              <a:ext uri="{FF2B5EF4-FFF2-40B4-BE49-F238E27FC236}">
                <a16:creationId xmlns:a16="http://schemas.microsoft.com/office/drawing/2014/main" id="{658DDC7C-1233-C646-BA95-41B715EB0403}"/>
              </a:ext>
            </a:extLst>
          </p:cNvPr>
          <p:cNvCxnSpPr>
            <a:cxnSpLocks/>
          </p:cNvCxnSpPr>
          <p:nvPr/>
        </p:nvCxnSpPr>
        <p:spPr>
          <a:xfrm>
            <a:off x="10909524" y="5712221"/>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481B875-AD48-C24A-8117-B803DDCEB258}"/>
              </a:ext>
            </a:extLst>
          </p:cNvPr>
          <p:cNvSpPr txBox="1"/>
          <p:nvPr/>
        </p:nvSpPr>
        <p:spPr>
          <a:xfrm>
            <a:off x="11568489" y="5513134"/>
            <a:ext cx="1415614" cy="369332"/>
          </a:xfrm>
          <a:prstGeom prst="rect">
            <a:avLst/>
          </a:prstGeom>
          <a:noFill/>
          <a:ln>
            <a:solidFill>
              <a:schemeClr val="accent1"/>
            </a:solidFill>
          </a:ln>
        </p:spPr>
        <p:txBody>
          <a:bodyPr wrap="square" rtlCol="0">
            <a:spAutoFit/>
          </a:bodyPr>
          <a:lstStyle/>
          <a:p>
            <a:r>
              <a:rPr lang="en-US" dirty="0"/>
              <a:t>P4 Expiration</a:t>
            </a:r>
          </a:p>
        </p:txBody>
      </p:sp>
      <p:sp>
        <p:nvSpPr>
          <p:cNvPr id="56" name="TextBox 55">
            <a:extLst>
              <a:ext uri="{FF2B5EF4-FFF2-40B4-BE49-F238E27FC236}">
                <a16:creationId xmlns:a16="http://schemas.microsoft.com/office/drawing/2014/main" id="{DAE364B8-7A44-9840-BAC0-3D28B71BC9BF}"/>
              </a:ext>
            </a:extLst>
          </p:cNvPr>
          <p:cNvSpPr txBox="1"/>
          <p:nvPr/>
        </p:nvSpPr>
        <p:spPr>
          <a:xfrm>
            <a:off x="1508364" y="5756861"/>
            <a:ext cx="2331087" cy="646331"/>
          </a:xfrm>
          <a:prstGeom prst="rect">
            <a:avLst/>
          </a:prstGeom>
          <a:noFill/>
        </p:spPr>
        <p:txBody>
          <a:bodyPr wrap="none" rtlCol="0">
            <a:spAutoFit/>
          </a:bodyPr>
          <a:lstStyle/>
          <a:p>
            <a:r>
              <a:rPr lang="en-US" dirty="0"/>
              <a:t>Tetra Schematics v11</a:t>
            </a:r>
          </a:p>
          <a:p>
            <a:pPr algn="r"/>
            <a:r>
              <a:rPr lang="en-US"/>
              <a:t>2 June </a:t>
            </a:r>
            <a:r>
              <a:rPr lang="en-US" dirty="0"/>
              <a:t>2020</a:t>
            </a:r>
          </a:p>
        </p:txBody>
      </p:sp>
      <p:grpSp>
        <p:nvGrpSpPr>
          <p:cNvPr id="60" name="Group 59">
            <a:extLst>
              <a:ext uri="{FF2B5EF4-FFF2-40B4-BE49-F238E27FC236}">
                <a16:creationId xmlns:a16="http://schemas.microsoft.com/office/drawing/2014/main" id="{ABF80379-5CD7-254D-B093-8AEB8EAEC461}"/>
              </a:ext>
            </a:extLst>
          </p:cNvPr>
          <p:cNvGrpSpPr/>
          <p:nvPr/>
        </p:nvGrpSpPr>
        <p:grpSpPr>
          <a:xfrm>
            <a:off x="10654903" y="3100529"/>
            <a:ext cx="1856101" cy="574311"/>
            <a:chOff x="8669421" y="2254459"/>
            <a:chExt cx="1856101" cy="1248573"/>
          </a:xfrm>
        </p:grpSpPr>
        <p:sp>
          <p:nvSpPr>
            <p:cNvPr id="61" name="Arc 60">
              <a:extLst>
                <a:ext uri="{FF2B5EF4-FFF2-40B4-BE49-F238E27FC236}">
                  <a16:creationId xmlns:a16="http://schemas.microsoft.com/office/drawing/2014/main" id="{24E28EFE-EF8C-EB4B-BBA8-8FEF4A9B9D49}"/>
                </a:ext>
              </a:extLst>
            </p:cNvPr>
            <p:cNvSpPr/>
            <p:nvPr/>
          </p:nvSpPr>
          <p:spPr>
            <a:xfrm>
              <a:off x="8669421" y="2254459"/>
              <a:ext cx="531340" cy="711559"/>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362BB4BB-3482-7044-A163-141E248F06B7}"/>
                </a:ext>
              </a:extLst>
            </p:cNvPr>
            <p:cNvCxnSpPr>
              <a:cxnSpLocks/>
              <a:endCxn id="63" idx="0"/>
            </p:cNvCxnSpPr>
            <p:nvPr/>
          </p:nvCxnSpPr>
          <p:spPr>
            <a:xfrm>
              <a:off x="9200761" y="2607276"/>
              <a:ext cx="0" cy="53914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7936D163-CD28-4C4E-BD49-C670A41ECCDE}"/>
                </a:ext>
              </a:extLst>
            </p:cNvPr>
            <p:cNvSpPr/>
            <p:nvPr/>
          </p:nvSpPr>
          <p:spPr>
            <a:xfrm rot="5400000">
              <a:off x="8578969" y="2881240"/>
              <a:ext cx="713232" cy="530352"/>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0611B298-03FB-C848-A928-10DADE7D2CCA}"/>
                </a:ext>
              </a:extLst>
            </p:cNvPr>
            <p:cNvSpPr txBox="1"/>
            <p:nvPr/>
          </p:nvSpPr>
          <p:spPr>
            <a:xfrm>
              <a:off x="9307112" y="2451055"/>
              <a:ext cx="1218410" cy="802941"/>
            </a:xfrm>
            <a:prstGeom prst="rect">
              <a:avLst/>
            </a:prstGeom>
            <a:noFill/>
          </p:spPr>
          <p:txBody>
            <a:bodyPr wrap="none" rtlCol="0">
              <a:spAutoFit/>
            </a:bodyPr>
            <a:lstStyle/>
            <a:p>
              <a:r>
                <a:rPr lang="en-US" dirty="0"/>
                <a:t>Bias Circuit</a:t>
              </a:r>
            </a:p>
          </p:txBody>
        </p:sp>
      </p:grpSp>
      <p:sp>
        <p:nvSpPr>
          <p:cNvPr id="65" name="Rectangle 64">
            <a:extLst>
              <a:ext uri="{FF2B5EF4-FFF2-40B4-BE49-F238E27FC236}">
                <a16:creationId xmlns:a16="http://schemas.microsoft.com/office/drawing/2014/main" id="{6D4BFC27-1677-5946-8424-C054A092EFC6}"/>
              </a:ext>
            </a:extLst>
          </p:cNvPr>
          <p:cNvSpPr/>
          <p:nvPr/>
        </p:nvSpPr>
        <p:spPr>
          <a:xfrm>
            <a:off x="8723597" y="2858892"/>
            <a:ext cx="1375164" cy="34678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6" name="Rectangle 65">
            <a:extLst>
              <a:ext uri="{FF2B5EF4-FFF2-40B4-BE49-F238E27FC236}">
                <a16:creationId xmlns:a16="http://schemas.microsoft.com/office/drawing/2014/main" id="{0CAA7760-B72D-1D4D-A7BF-B33A565B71C2}"/>
              </a:ext>
            </a:extLst>
          </p:cNvPr>
          <p:cNvSpPr/>
          <p:nvPr/>
        </p:nvSpPr>
        <p:spPr>
          <a:xfrm>
            <a:off x="8718454" y="3616730"/>
            <a:ext cx="1375164" cy="34678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7" name="Rectangle 66">
            <a:extLst>
              <a:ext uri="{FF2B5EF4-FFF2-40B4-BE49-F238E27FC236}">
                <a16:creationId xmlns:a16="http://schemas.microsoft.com/office/drawing/2014/main" id="{5608087F-DF84-0845-B186-19902FE91AB4}"/>
              </a:ext>
            </a:extLst>
          </p:cNvPr>
          <p:cNvSpPr/>
          <p:nvPr/>
        </p:nvSpPr>
        <p:spPr>
          <a:xfrm>
            <a:off x="5532821" y="4135848"/>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8" name="Rectangle 67">
            <a:extLst>
              <a:ext uri="{FF2B5EF4-FFF2-40B4-BE49-F238E27FC236}">
                <a16:creationId xmlns:a16="http://schemas.microsoft.com/office/drawing/2014/main" id="{11A33622-3630-2C4C-9A17-982D34DD2A2E}"/>
              </a:ext>
            </a:extLst>
          </p:cNvPr>
          <p:cNvSpPr/>
          <p:nvPr/>
        </p:nvSpPr>
        <p:spPr>
          <a:xfrm>
            <a:off x="5532821" y="4633927"/>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9" name="Rectangle 68">
            <a:extLst>
              <a:ext uri="{FF2B5EF4-FFF2-40B4-BE49-F238E27FC236}">
                <a16:creationId xmlns:a16="http://schemas.microsoft.com/office/drawing/2014/main" id="{7711E601-8895-8547-9F10-7071FD85C21A}"/>
              </a:ext>
            </a:extLst>
          </p:cNvPr>
          <p:cNvSpPr/>
          <p:nvPr/>
        </p:nvSpPr>
        <p:spPr>
          <a:xfrm>
            <a:off x="5532821" y="5132006"/>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70" name="Rectangle 69">
            <a:extLst>
              <a:ext uri="{FF2B5EF4-FFF2-40B4-BE49-F238E27FC236}">
                <a16:creationId xmlns:a16="http://schemas.microsoft.com/office/drawing/2014/main" id="{863FABDC-2C14-894C-AF64-098E27DC74BD}"/>
              </a:ext>
            </a:extLst>
          </p:cNvPr>
          <p:cNvSpPr/>
          <p:nvPr/>
        </p:nvSpPr>
        <p:spPr>
          <a:xfrm>
            <a:off x="5532821" y="5619576"/>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71" name="Rectangle 70">
            <a:extLst>
              <a:ext uri="{FF2B5EF4-FFF2-40B4-BE49-F238E27FC236}">
                <a16:creationId xmlns:a16="http://schemas.microsoft.com/office/drawing/2014/main" id="{0D4E4CD0-57B1-8440-9FB8-85460D5F7827}"/>
              </a:ext>
            </a:extLst>
          </p:cNvPr>
          <p:cNvSpPr/>
          <p:nvPr/>
        </p:nvSpPr>
        <p:spPr>
          <a:xfrm>
            <a:off x="8814471" y="871425"/>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Shutoff</a:t>
            </a:r>
          </a:p>
        </p:txBody>
      </p:sp>
      <p:sp>
        <p:nvSpPr>
          <p:cNvPr id="72" name="Rectangle 71">
            <a:extLst>
              <a:ext uri="{FF2B5EF4-FFF2-40B4-BE49-F238E27FC236}">
                <a16:creationId xmlns:a16="http://schemas.microsoft.com/office/drawing/2014/main" id="{9FFBEDA1-ADDD-1B4A-B37E-D9B41E963666}"/>
              </a:ext>
            </a:extLst>
          </p:cNvPr>
          <p:cNvSpPr/>
          <p:nvPr/>
        </p:nvSpPr>
        <p:spPr>
          <a:xfrm>
            <a:off x="7002270" y="871423"/>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Flow Control</a:t>
            </a:r>
          </a:p>
        </p:txBody>
      </p:sp>
      <p:sp>
        <p:nvSpPr>
          <p:cNvPr id="73" name="Rectangle 72">
            <a:extLst>
              <a:ext uri="{FF2B5EF4-FFF2-40B4-BE49-F238E27FC236}">
                <a16:creationId xmlns:a16="http://schemas.microsoft.com/office/drawing/2014/main" id="{D3D31C98-2368-5C41-BF13-6B7329D8C6BA}"/>
              </a:ext>
            </a:extLst>
          </p:cNvPr>
          <p:cNvSpPr/>
          <p:nvPr/>
        </p:nvSpPr>
        <p:spPr>
          <a:xfrm>
            <a:off x="8814471" y="1374185"/>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Shutoff</a:t>
            </a:r>
          </a:p>
        </p:txBody>
      </p:sp>
      <p:sp>
        <p:nvSpPr>
          <p:cNvPr id="74" name="Rectangle 73">
            <a:extLst>
              <a:ext uri="{FF2B5EF4-FFF2-40B4-BE49-F238E27FC236}">
                <a16:creationId xmlns:a16="http://schemas.microsoft.com/office/drawing/2014/main" id="{604A106A-F370-E542-AD78-1966813FC355}"/>
              </a:ext>
            </a:extLst>
          </p:cNvPr>
          <p:cNvSpPr/>
          <p:nvPr/>
        </p:nvSpPr>
        <p:spPr>
          <a:xfrm>
            <a:off x="7002270" y="1374183"/>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Flow Control</a:t>
            </a:r>
          </a:p>
        </p:txBody>
      </p:sp>
      <p:sp>
        <p:nvSpPr>
          <p:cNvPr id="75" name="Rectangle 74">
            <a:extLst>
              <a:ext uri="{FF2B5EF4-FFF2-40B4-BE49-F238E27FC236}">
                <a16:creationId xmlns:a16="http://schemas.microsoft.com/office/drawing/2014/main" id="{1F272C5F-74D9-4446-B565-B7CBBFA77890}"/>
              </a:ext>
            </a:extLst>
          </p:cNvPr>
          <p:cNvSpPr/>
          <p:nvPr/>
        </p:nvSpPr>
        <p:spPr>
          <a:xfrm>
            <a:off x="8814471" y="1876945"/>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Shutoff</a:t>
            </a:r>
          </a:p>
        </p:txBody>
      </p:sp>
      <p:sp>
        <p:nvSpPr>
          <p:cNvPr id="76" name="Rectangle 75">
            <a:extLst>
              <a:ext uri="{FF2B5EF4-FFF2-40B4-BE49-F238E27FC236}">
                <a16:creationId xmlns:a16="http://schemas.microsoft.com/office/drawing/2014/main" id="{E1E4D18F-2752-434D-89CB-5A25A2CE679F}"/>
              </a:ext>
            </a:extLst>
          </p:cNvPr>
          <p:cNvSpPr/>
          <p:nvPr/>
        </p:nvSpPr>
        <p:spPr>
          <a:xfrm>
            <a:off x="7002270" y="1876943"/>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Flow Control</a:t>
            </a:r>
          </a:p>
        </p:txBody>
      </p:sp>
      <p:sp>
        <p:nvSpPr>
          <p:cNvPr id="77" name="Rectangle 76">
            <a:extLst>
              <a:ext uri="{FF2B5EF4-FFF2-40B4-BE49-F238E27FC236}">
                <a16:creationId xmlns:a16="http://schemas.microsoft.com/office/drawing/2014/main" id="{FBFC24CA-C89B-CC43-8D91-7230F3770E1A}"/>
              </a:ext>
            </a:extLst>
          </p:cNvPr>
          <p:cNvSpPr/>
          <p:nvPr/>
        </p:nvSpPr>
        <p:spPr>
          <a:xfrm>
            <a:off x="8810499" y="2365958"/>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Shutoff</a:t>
            </a:r>
          </a:p>
        </p:txBody>
      </p:sp>
      <p:sp>
        <p:nvSpPr>
          <p:cNvPr id="78" name="Rectangle 77">
            <a:extLst>
              <a:ext uri="{FF2B5EF4-FFF2-40B4-BE49-F238E27FC236}">
                <a16:creationId xmlns:a16="http://schemas.microsoft.com/office/drawing/2014/main" id="{B757861D-1CD8-F843-9863-FBC06E6F452B}"/>
              </a:ext>
            </a:extLst>
          </p:cNvPr>
          <p:cNvSpPr/>
          <p:nvPr/>
        </p:nvSpPr>
        <p:spPr>
          <a:xfrm>
            <a:off x="6998298" y="2360851"/>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Flow Control</a:t>
            </a:r>
          </a:p>
        </p:txBody>
      </p:sp>
      <p:sp>
        <p:nvSpPr>
          <p:cNvPr id="79" name="Rectangle 78">
            <a:extLst>
              <a:ext uri="{FF2B5EF4-FFF2-40B4-BE49-F238E27FC236}">
                <a16:creationId xmlns:a16="http://schemas.microsoft.com/office/drawing/2014/main" id="{9A8CE0F5-933F-CA4F-BFD7-ACCD96FC407C}"/>
              </a:ext>
            </a:extLst>
          </p:cNvPr>
          <p:cNvSpPr/>
          <p:nvPr/>
        </p:nvSpPr>
        <p:spPr>
          <a:xfrm>
            <a:off x="5532821" y="878699"/>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80" name="Rectangle 79">
            <a:extLst>
              <a:ext uri="{FF2B5EF4-FFF2-40B4-BE49-F238E27FC236}">
                <a16:creationId xmlns:a16="http://schemas.microsoft.com/office/drawing/2014/main" id="{41A8D2EC-2D78-D14F-B7E8-3DB94322B8C7}"/>
              </a:ext>
            </a:extLst>
          </p:cNvPr>
          <p:cNvSpPr/>
          <p:nvPr/>
        </p:nvSpPr>
        <p:spPr>
          <a:xfrm>
            <a:off x="5532821" y="1376778"/>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81" name="Rectangle 80">
            <a:extLst>
              <a:ext uri="{FF2B5EF4-FFF2-40B4-BE49-F238E27FC236}">
                <a16:creationId xmlns:a16="http://schemas.microsoft.com/office/drawing/2014/main" id="{1BA4BCE9-444D-1C42-9C6C-6055490AFD45}"/>
              </a:ext>
            </a:extLst>
          </p:cNvPr>
          <p:cNvSpPr/>
          <p:nvPr/>
        </p:nvSpPr>
        <p:spPr>
          <a:xfrm>
            <a:off x="5532821" y="1874857"/>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82" name="Rectangle 81">
            <a:extLst>
              <a:ext uri="{FF2B5EF4-FFF2-40B4-BE49-F238E27FC236}">
                <a16:creationId xmlns:a16="http://schemas.microsoft.com/office/drawing/2014/main" id="{8A278E70-0FCB-5C43-8300-392B34435A05}"/>
              </a:ext>
            </a:extLst>
          </p:cNvPr>
          <p:cNvSpPr/>
          <p:nvPr/>
        </p:nvSpPr>
        <p:spPr>
          <a:xfrm>
            <a:off x="5532821" y="2362427"/>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Tree>
    <p:extLst>
      <p:ext uri="{BB962C8B-B14F-4D97-AF65-F5344CB8AC3E}">
        <p14:creationId xmlns:p14="http://schemas.microsoft.com/office/powerpoint/2010/main" val="693908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FE7DE6-5A53-D34D-ABA5-94897B49809A}"/>
              </a:ext>
            </a:extLst>
          </p:cNvPr>
          <p:cNvPicPr>
            <a:picLocks noChangeAspect="1"/>
          </p:cNvPicPr>
          <p:nvPr/>
        </p:nvPicPr>
        <p:blipFill>
          <a:blip r:embed="rId2"/>
          <a:stretch>
            <a:fillRect/>
          </a:stretch>
        </p:blipFill>
        <p:spPr>
          <a:xfrm>
            <a:off x="4705735" y="0"/>
            <a:ext cx="5218930" cy="6858000"/>
          </a:xfrm>
          <a:prstGeom prst="rect">
            <a:avLst/>
          </a:prstGeom>
        </p:spPr>
      </p:pic>
      <p:sp>
        <p:nvSpPr>
          <p:cNvPr id="6" name="TextBox 5">
            <a:extLst>
              <a:ext uri="{FF2B5EF4-FFF2-40B4-BE49-F238E27FC236}">
                <a16:creationId xmlns:a16="http://schemas.microsoft.com/office/drawing/2014/main" id="{21349DA1-73BB-AF4A-859A-13FDD54734AF}"/>
              </a:ext>
            </a:extLst>
          </p:cNvPr>
          <p:cNvSpPr txBox="1"/>
          <p:nvPr/>
        </p:nvSpPr>
        <p:spPr>
          <a:xfrm>
            <a:off x="4731997" y="196334"/>
            <a:ext cx="776175" cy="369332"/>
          </a:xfrm>
          <a:prstGeom prst="rect">
            <a:avLst/>
          </a:prstGeom>
          <a:noFill/>
        </p:spPr>
        <p:txBody>
          <a:bodyPr wrap="none" rtlCol="0">
            <a:spAutoFit/>
          </a:bodyPr>
          <a:lstStyle/>
          <a:p>
            <a:r>
              <a:rPr lang="en-US" dirty="0"/>
              <a:t>Spring</a:t>
            </a:r>
          </a:p>
        </p:txBody>
      </p:sp>
      <p:sp>
        <p:nvSpPr>
          <p:cNvPr id="7" name="TextBox 6">
            <a:extLst>
              <a:ext uri="{FF2B5EF4-FFF2-40B4-BE49-F238E27FC236}">
                <a16:creationId xmlns:a16="http://schemas.microsoft.com/office/drawing/2014/main" id="{7ECF532D-40F1-E648-8D8F-57DCC3CF0F37}"/>
              </a:ext>
            </a:extLst>
          </p:cNvPr>
          <p:cNvSpPr txBox="1"/>
          <p:nvPr/>
        </p:nvSpPr>
        <p:spPr>
          <a:xfrm>
            <a:off x="9062545" y="55362"/>
            <a:ext cx="629403" cy="646331"/>
          </a:xfrm>
          <a:prstGeom prst="rect">
            <a:avLst/>
          </a:prstGeom>
          <a:noFill/>
        </p:spPr>
        <p:txBody>
          <a:bodyPr wrap="none" rtlCol="0">
            <a:spAutoFit/>
          </a:bodyPr>
          <a:lstStyle/>
          <a:p>
            <a:r>
              <a:rPr lang="en-US" dirty="0"/>
              <a:t>Flow</a:t>
            </a:r>
          </a:p>
          <a:p>
            <a:r>
              <a:rPr lang="en-US" dirty="0"/>
              <a:t>Cap</a:t>
            </a:r>
          </a:p>
        </p:txBody>
      </p:sp>
      <p:sp>
        <p:nvSpPr>
          <p:cNvPr id="8" name="TextBox 7">
            <a:extLst>
              <a:ext uri="{FF2B5EF4-FFF2-40B4-BE49-F238E27FC236}">
                <a16:creationId xmlns:a16="http://schemas.microsoft.com/office/drawing/2014/main" id="{EDDFD91E-69FC-A34D-8C4C-9E1EF90B1DF6}"/>
              </a:ext>
            </a:extLst>
          </p:cNvPr>
          <p:cNvSpPr txBox="1"/>
          <p:nvPr/>
        </p:nvSpPr>
        <p:spPr>
          <a:xfrm>
            <a:off x="9261438" y="716017"/>
            <a:ext cx="569387" cy="369332"/>
          </a:xfrm>
          <a:prstGeom prst="rect">
            <a:avLst/>
          </a:prstGeom>
          <a:noFill/>
        </p:spPr>
        <p:txBody>
          <a:bodyPr wrap="none" rtlCol="0">
            <a:spAutoFit/>
          </a:bodyPr>
          <a:lstStyle/>
          <a:p>
            <a:r>
              <a:rPr lang="en-US" dirty="0"/>
              <a:t>Seal</a:t>
            </a:r>
          </a:p>
        </p:txBody>
      </p:sp>
      <p:cxnSp>
        <p:nvCxnSpPr>
          <p:cNvPr id="10" name="Elbow Connector 9">
            <a:extLst>
              <a:ext uri="{FF2B5EF4-FFF2-40B4-BE49-F238E27FC236}">
                <a16:creationId xmlns:a16="http://schemas.microsoft.com/office/drawing/2014/main" id="{914666FF-660F-B44A-A9E5-AFE495ED9064}"/>
              </a:ext>
            </a:extLst>
          </p:cNvPr>
          <p:cNvCxnSpPr>
            <a:cxnSpLocks/>
          </p:cNvCxnSpPr>
          <p:nvPr/>
        </p:nvCxnSpPr>
        <p:spPr>
          <a:xfrm rot="10800000" flipV="1">
            <a:off x="7886575" y="240027"/>
            <a:ext cx="1068241" cy="1021294"/>
          </a:xfrm>
          <a:prstGeom prst="bentConnector3">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374A2733-24D6-2A4D-B1F6-DBFC29FCF201}"/>
              </a:ext>
            </a:extLst>
          </p:cNvPr>
          <p:cNvCxnSpPr>
            <a:cxnSpLocks/>
            <a:stCxn id="6" idx="3"/>
          </p:cNvCxnSpPr>
          <p:nvPr/>
        </p:nvCxnSpPr>
        <p:spPr>
          <a:xfrm>
            <a:off x="5508172" y="381000"/>
            <a:ext cx="1544437" cy="670034"/>
          </a:xfrm>
          <a:prstGeom prst="bentConnector3">
            <a:avLst>
              <a:gd name="adj1" fmla="val 50000"/>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63B19568-5C3B-2746-9A28-4377210D7A28}"/>
              </a:ext>
            </a:extLst>
          </p:cNvPr>
          <p:cNvCxnSpPr/>
          <p:nvPr/>
        </p:nvCxnSpPr>
        <p:spPr>
          <a:xfrm rot="5400000" flipH="1" flipV="1">
            <a:off x="5617160" y="2803071"/>
            <a:ext cx="1894114" cy="1251858"/>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FF1C8F4-53CE-2741-889D-8347EDBAE975}"/>
              </a:ext>
            </a:extLst>
          </p:cNvPr>
          <p:cNvSpPr txBox="1"/>
          <p:nvPr/>
        </p:nvSpPr>
        <p:spPr>
          <a:xfrm>
            <a:off x="6134100" y="3769851"/>
            <a:ext cx="860235" cy="369332"/>
          </a:xfrm>
          <a:prstGeom prst="rect">
            <a:avLst/>
          </a:prstGeom>
          <a:noFill/>
        </p:spPr>
        <p:txBody>
          <a:bodyPr wrap="none" rtlCol="0">
            <a:spAutoFit/>
          </a:bodyPr>
          <a:lstStyle/>
          <a:p>
            <a:r>
              <a:rPr lang="en-US" dirty="0">
                <a:ln w="3175">
                  <a:solidFill>
                    <a:schemeClr val="bg1">
                      <a:lumMod val="65000"/>
                    </a:schemeClr>
                  </a:solidFill>
                </a:ln>
                <a:solidFill>
                  <a:schemeClr val="bg1">
                    <a:lumMod val="95000"/>
                  </a:schemeClr>
                </a:solidFill>
              </a:rPr>
              <a:t>Airflow</a:t>
            </a:r>
          </a:p>
        </p:txBody>
      </p:sp>
      <p:cxnSp>
        <p:nvCxnSpPr>
          <p:cNvPr id="33" name="Elbow Connector 32">
            <a:extLst>
              <a:ext uri="{FF2B5EF4-FFF2-40B4-BE49-F238E27FC236}">
                <a16:creationId xmlns:a16="http://schemas.microsoft.com/office/drawing/2014/main" id="{79E1ABB0-9C1A-1C40-9AFD-8DC76CE73E75}"/>
              </a:ext>
            </a:extLst>
          </p:cNvPr>
          <p:cNvCxnSpPr>
            <a:cxnSpLocks/>
            <a:stCxn id="8" idx="1"/>
          </p:cNvCxnSpPr>
          <p:nvPr/>
        </p:nvCxnSpPr>
        <p:spPr>
          <a:xfrm rot="10800000" flipV="1">
            <a:off x="8414922" y="900683"/>
            <a:ext cx="846517" cy="600665"/>
          </a:xfrm>
          <a:prstGeom prst="bentConnector3">
            <a:avLst>
              <a:gd name="adj1" fmla="val 50000"/>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9A63E291-3120-EF44-B19B-8D7F87F8F96F}"/>
              </a:ext>
            </a:extLst>
          </p:cNvPr>
          <p:cNvCxnSpPr>
            <a:cxnSpLocks/>
          </p:cNvCxnSpPr>
          <p:nvPr/>
        </p:nvCxnSpPr>
        <p:spPr>
          <a:xfrm rot="16200000" flipH="1">
            <a:off x="7499617" y="4144189"/>
            <a:ext cx="1882095" cy="1243761"/>
          </a:xfrm>
          <a:prstGeom prst="curvedConnector3">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8EB6F6D-5DBA-8945-8AC4-56C74E44928D}"/>
              </a:ext>
            </a:extLst>
          </p:cNvPr>
          <p:cNvSpPr txBox="1"/>
          <p:nvPr/>
        </p:nvSpPr>
        <p:spPr>
          <a:xfrm>
            <a:off x="8202310" y="4191391"/>
            <a:ext cx="860235" cy="369332"/>
          </a:xfrm>
          <a:prstGeom prst="rect">
            <a:avLst/>
          </a:prstGeom>
          <a:noFill/>
        </p:spPr>
        <p:txBody>
          <a:bodyPr wrap="none" rtlCol="0">
            <a:spAutoFit/>
          </a:bodyPr>
          <a:lstStyle/>
          <a:p>
            <a:r>
              <a:rPr lang="en-US" dirty="0">
                <a:ln w="3175">
                  <a:solidFill>
                    <a:schemeClr val="bg1">
                      <a:lumMod val="65000"/>
                    </a:schemeClr>
                  </a:solidFill>
                </a:ln>
                <a:solidFill>
                  <a:schemeClr val="bg1">
                    <a:lumMod val="95000"/>
                  </a:schemeClr>
                </a:solidFill>
              </a:rPr>
              <a:t>Airflow</a:t>
            </a:r>
          </a:p>
        </p:txBody>
      </p:sp>
    </p:spTree>
    <p:extLst>
      <p:ext uri="{BB962C8B-B14F-4D97-AF65-F5344CB8AC3E}">
        <p14:creationId xmlns:p14="http://schemas.microsoft.com/office/powerpoint/2010/main" val="259983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3CC372-D9B3-0941-ACA0-BBF0D04F2BCA}"/>
              </a:ext>
            </a:extLst>
          </p:cNvPr>
          <p:cNvSpPr/>
          <p:nvPr/>
        </p:nvSpPr>
        <p:spPr>
          <a:xfrm>
            <a:off x="3140687" y="705611"/>
            <a:ext cx="1106424"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Ventilator Input</a:t>
            </a:r>
          </a:p>
        </p:txBody>
      </p:sp>
      <p:sp>
        <p:nvSpPr>
          <p:cNvPr id="5" name="Rectangle 4">
            <a:extLst>
              <a:ext uri="{FF2B5EF4-FFF2-40B4-BE49-F238E27FC236}">
                <a16:creationId xmlns:a16="http://schemas.microsoft.com/office/drawing/2014/main" id="{D110E895-E780-514E-9FB8-7472AC579DDB}"/>
              </a:ext>
            </a:extLst>
          </p:cNvPr>
          <p:cNvSpPr/>
          <p:nvPr/>
        </p:nvSpPr>
        <p:spPr>
          <a:xfrm>
            <a:off x="4371130" y="707839"/>
            <a:ext cx="797052" cy="769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22mm1-way -&gt;</a:t>
            </a:r>
          </a:p>
        </p:txBody>
      </p:sp>
      <p:sp>
        <p:nvSpPr>
          <p:cNvPr id="6" name="Rectangle 5">
            <a:extLst>
              <a:ext uri="{FF2B5EF4-FFF2-40B4-BE49-F238E27FC236}">
                <a16:creationId xmlns:a16="http://schemas.microsoft.com/office/drawing/2014/main" id="{8016AB39-C29C-1146-B793-F4BAA086518E}"/>
              </a:ext>
            </a:extLst>
          </p:cNvPr>
          <p:cNvSpPr/>
          <p:nvPr/>
        </p:nvSpPr>
        <p:spPr>
          <a:xfrm>
            <a:off x="5254286" y="707839"/>
            <a:ext cx="908304" cy="101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a:t>
            </a:r>
          </a:p>
          <a:p>
            <a:pPr algn="ctr"/>
            <a:r>
              <a:rPr lang="en-US" dirty="0"/>
              <a:t>right angle</a:t>
            </a:r>
          </a:p>
        </p:txBody>
      </p:sp>
      <p:sp>
        <p:nvSpPr>
          <p:cNvPr id="8" name="Can 7">
            <a:extLst>
              <a:ext uri="{FF2B5EF4-FFF2-40B4-BE49-F238E27FC236}">
                <a16:creationId xmlns:a16="http://schemas.microsoft.com/office/drawing/2014/main" id="{E2D899A6-81C1-0E4A-84DD-572F9EC8CAF4}"/>
              </a:ext>
            </a:extLst>
          </p:cNvPr>
          <p:cNvSpPr/>
          <p:nvPr/>
        </p:nvSpPr>
        <p:spPr>
          <a:xfrm>
            <a:off x="5324390" y="1805119"/>
            <a:ext cx="780288" cy="8778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tube</a:t>
            </a:r>
          </a:p>
        </p:txBody>
      </p:sp>
      <p:sp>
        <p:nvSpPr>
          <p:cNvPr id="9" name="Can 8">
            <a:extLst>
              <a:ext uri="{FF2B5EF4-FFF2-40B4-BE49-F238E27FC236}">
                <a16:creationId xmlns:a16="http://schemas.microsoft.com/office/drawing/2014/main" id="{1542FCC7-0472-0B40-9C3F-E11A45630C15}"/>
              </a:ext>
            </a:extLst>
          </p:cNvPr>
          <p:cNvSpPr/>
          <p:nvPr/>
        </p:nvSpPr>
        <p:spPr>
          <a:xfrm>
            <a:off x="5324390" y="3539431"/>
            <a:ext cx="780288" cy="8778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tube</a:t>
            </a:r>
          </a:p>
        </p:txBody>
      </p:sp>
      <p:sp>
        <p:nvSpPr>
          <p:cNvPr id="10" name="Rectangle 9">
            <a:extLst>
              <a:ext uri="{FF2B5EF4-FFF2-40B4-BE49-F238E27FC236}">
                <a16:creationId xmlns:a16="http://schemas.microsoft.com/office/drawing/2014/main" id="{2417FDF2-A8F7-674B-B393-D8A4E04D5C4A}"/>
              </a:ext>
            </a:extLst>
          </p:cNvPr>
          <p:cNvSpPr/>
          <p:nvPr/>
        </p:nvSpPr>
        <p:spPr>
          <a:xfrm>
            <a:off x="5254286" y="2765239"/>
            <a:ext cx="908304" cy="697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T</a:t>
            </a:r>
          </a:p>
        </p:txBody>
      </p:sp>
      <p:sp>
        <p:nvSpPr>
          <p:cNvPr id="11" name="Rectangle 10">
            <a:extLst>
              <a:ext uri="{FF2B5EF4-FFF2-40B4-BE49-F238E27FC236}">
                <a16:creationId xmlns:a16="http://schemas.microsoft.com/office/drawing/2014/main" id="{63C48EEB-CC27-C742-9414-B61EC9C27E55}"/>
              </a:ext>
            </a:extLst>
          </p:cNvPr>
          <p:cNvSpPr/>
          <p:nvPr/>
        </p:nvSpPr>
        <p:spPr>
          <a:xfrm>
            <a:off x="4371890" y="2844487"/>
            <a:ext cx="797052"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1-way</a:t>
            </a:r>
          </a:p>
          <a:p>
            <a:pPr algn="ctr"/>
            <a:r>
              <a:rPr lang="en-US" dirty="0"/>
              <a:t>&lt;-</a:t>
            </a:r>
          </a:p>
        </p:txBody>
      </p:sp>
      <p:sp>
        <p:nvSpPr>
          <p:cNvPr id="12" name="Rectangle 11">
            <a:extLst>
              <a:ext uri="{FF2B5EF4-FFF2-40B4-BE49-F238E27FC236}">
                <a16:creationId xmlns:a16="http://schemas.microsoft.com/office/drawing/2014/main" id="{B0A29A53-CABC-3B4C-A4FA-D9A3938EEF90}"/>
              </a:ext>
            </a:extLst>
          </p:cNvPr>
          <p:cNvSpPr/>
          <p:nvPr/>
        </p:nvSpPr>
        <p:spPr>
          <a:xfrm>
            <a:off x="3489494" y="2844487"/>
            <a:ext cx="797052"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Flow CTRL</a:t>
            </a:r>
          </a:p>
        </p:txBody>
      </p:sp>
      <p:sp>
        <p:nvSpPr>
          <p:cNvPr id="13" name="Rectangle 12">
            <a:extLst>
              <a:ext uri="{FF2B5EF4-FFF2-40B4-BE49-F238E27FC236}">
                <a16:creationId xmlns:a16="http://schemas.microsoft.com/office/drawing/2014/main" id="{E90D0E91-EAB2-8D42-BB19-8760BC541C61}"/>
              </a:ext>
            </a:extLst>
          </p:cNvPr>
          <p:cNvSpPr/>
          <p:nvPr/>
        </p:nvSpPr>
        <p:spPr>
          <a:xfrm>
            <a:off x="2518706" y="2844487"/>
            <a:ext cx="885444"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Shutoff</a:t>
            </a:r>
          </a:p>
        </p:txBody>
      </p:sp>
      <p:sp>
        <p:nvSpPr>
          <p:cNvPr id="14" name="Rectangle 13">
            <a:extLst>
              <a:ext uri="{FF2B5EF4-FFF2-40B4-BE49-F238E27FC236}">
                <a16:creationId xmlns:a16="http://schemas.microsoft.com/office/drawing/2014/main" id="{58EBE56F-9B62-E74F-A7EF-5289DE56CC06}"/>
              </a:ext>
            </a:extLst>
          </p:cNvPr>
          <p:cNvSpPr/>
          <p:nvPr/>
        </p:nvSpPr>
        <p:spPr>
          <a:xfrm>
            <a:off x="1395518" y="2844487"/>
            <a:ext cx="1037844"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22 mm adaptor</a:t>
            </a:r>
          </a:p>
        </p:txBody>
      </p:sp>
      <p:cxnSp>
        <p:nvCxnSpPr>
          <p:cNvPr id="16" name="Straight Connector 15">
            <a:extLst>
              <a:ext uri="{FF2B5EF4-FFF2-40B4-BE49-F238E27FC236}">
                <a16:creationId xmlns:a16="http://schemas.microsoft.com/office/drawing/2014/main" id="{C6922C53-5D81-2245-BB1D-E11B097910AD}"/>
              </a:ext>
            </a:extLst>
          </p:cNvPr>
          <p:cNvCxnSpPr/>
          <p:nvPr/>
        </p:nvCxnSpPr>
        <p:spPr>
          <a:xfrm flipV="1">
            <a:off x="4586774" y="4181387"/>
            <a:ext cx="2185416" cy="658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4CD870-49BB-C841-A8F3-55F95001CD36}"/>
              </a:ext>
            </a:extLst>
          </p:cNvPr>
          <p:cNvCxnSpPr/>
          <p:nvPr/>
        </p:nvCxnSpPr>
        <p:spPr>
          <a:xfrm flipV="1">
            <a:off x="4586774" y="4275875"/>
            <a:ext cx="2185416" cy="658368"/>
          </a:xfrm>
          <a:prstGeom prst="line">
            <a:avLst/>
          </a:prstGeom>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7266C27F-5FDF-2444-AE37-F387C90CD678}"/>
              </a:ext>
            </a:extLst>
          </p:cNvPr>
          <p:cNvSpPr/>
          <p:nvPr/>
        </p:nvSpPr>
        <p:spPr>
          <a:xfrm>
            <a:off x="5318294" y="4655820"/>
            <a:ext cx="780288" cy="8778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tube</a:t>
            </a:r>
          </a:p>
        </p:txBody>
      </p:sp>
      <p:sp>
        <p:nvSpPr>
          <p:cNvPr id="19" name="Rectangle 18">
            <a:extLst>
              <a:ext uri="{FF2B5EF4-FFF2-40B4-BE49-F238E27FC236}">
                <a16:creationId xmlns:a16="http://schemas.microsoft.com/office/drawing/2014/main" id="{58526357-8A7F-C84C-90DB-17CB0733751B}"/>
              </a:ext>
            </a:extLst>
          </p:cNvPr>
          <p:cNvSpPr/>
          <p:nvPr/>
        </p:nvSpPr>
        <p:spPr>
          <a:xfrm>
            <a:off x="5318294" y="5590032"/>
            <a:ext cx="844296" cy="101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a:t>
            </a:r>
          </a:p>
          <a:p>
            <a:pPr algn="ctr"/>
            <a:r>
              <a:rPr lang="en-US" dirty="0"/>
              <a:t>right angle</a:t>
            </a:r>
          </a:p>
        </p:txBody>
      </p:sp>
      <p:sp>
        <p:nvSpPr>
          <p:cNvPr id="20" name="Can 19">
            <a:extLst>
              <a:ext uri="{FF2B5EF4-FFF2-40B4-BE49-F238E27FC236}">
                <a16:creationId xmlns:a16="http://schemas.microsoft.com/office/drawing/2014/main" id="{DF31E0DF-C328-CF48-ABC6-CCEF4872D911}"/>
              </a:ext>
            </a:extLst>
          </p:cNvPr>
          <p:cNvSpPr/>
          <p:nvPr/>
        </p:nvSpPr>
        <p:spPr>
          <a:xfrm>
            <a:off x="6276591" y="5687803"/>
            <a:ext cx="780288" cy="8778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tube</a:t>
            </a:r>
          </a:p>
        </p:txBody>
      </p:sp>
      <p:sp>
        <p:nvSpPr>
          <p:cNvPr id="21" name="Can 20">
            <a:extLst>
              <a:ext uri="{FF2B5EF4-FFF2-40B4-BE49-F238E27FC236}">
                <a16:creationId xmlns:a16="http://schemas.microsoft.com/office/drawing/2014/main" id="{7B8D33F0-14B9-C846-B5B8-61015523FA47}"/>
              </a:ext>
            </a:extLst>
          </p:cNvPr>
          <p:cNvSpPr/>
          <p:nvPr/>
        </p:nvSpPr>
        <p:spPr>
          <a:xfrm>
            <a:off x="8077668" y="5668344"/>
            <a:ext cx="780288" cy="8778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tube</a:t>
            </a:r>
          </a:p>
        </p:txBody>
      </p:sp>
      <p:sp>
        <p:nvSpPr>
          <p:cNvPr id="23" name="Rectangle 22">
            <a:extLst>
              <a:ext uri="{FF2B5EF4-FFF2-40B4-BE49-F238E27FC236}">
                <a16:creationId xmlns:a16="http://schemas.microsoft.com/office/drawing/2014/main" id="{B961B714-15F0-A744-B183-4992C75C5D85}"/>
              </a:ext>
            </a:extLst>
          </p:cNvPr>
          <p:cNvSpPr/>
          <p:nvPr/>
        </p:nvSpPr>
        <p:spPr>
          <a:xfrm>
            <a:off x="7170880" y="5741495"/>
            <a:ext cx="797052" cy="769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1-way -&gt;</a:t>
            </a:r>
          </a:p>
        </p:txBody>
      </p:sp>
      <p:sp>
        <p:nvSpPr>
          <p:cNvPr id="25" name="Rectangle 24">
            <a:extLst>
              <a:ext uri="{FF2B5EF4-FFF2-40B4-BE49-F238E27FC236}">
                <a16:creationId xmlns:a16="http://schemas.microsoft.com/office/drawing/2014/main" id="{A76F9750-9967-B24F-9020-0C784B7ED616}"/>
              </a:ext>
            </a:extLst>
          </p:cNvPr>
          <p:cNvSpPr/>
          <p:nvPr/>
        </p:nvSpPr>
        <p:spPr>
          <a:xfrm>
            <a:off x="8967692" y="5647009"/>
            <a:ext cx="844296" cy="101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a:t>
            </a:r>
          </a:p>
          <a:p>
            <a:pPr algn="ctr"/>
            <a:r>
              <a:rPr lang="en-US" dirty="0"/>
              <a:t>right angle</a:t>
            </a:r>
          </a:p>
        </p:txBody>
      </p:sp>
      <p:sp>
        <p:nvSpPr>
          <p:cNvPr id="26" name="Can 25">
            <a:extLst>
              <a:ext uri="{FF2B5EF4-FFF2-40B4-BE49-F238E27FC236}">
                <a16:creationId xmlns:a16="http://schemas.microsoft.com/office/drawing/2014/main" id="{39CD9DF6-19BD-B845-8045-7EE75CEEAFE5}"/>
              </a:ext>
            </a:extLst>
          </p:cNvPr>
          <p:cNvSpPr/>
          <p:nvPr/>
        </p:nvSpPr>
        <p:spPr>
          <a:xfrm>
            <a:off x="8999696" y="4702712"/>
            <a:ext cx="780288" cy="8778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tube</a:t>
            </a:r>
          </a:p>
        </p:txBody>
      </p:sp>
      <p:cxnSp>
        <p:nvCxnSpPr>
          <p:cNvPr id="27" name="Straight Connector 26">
            <a:extLst>
              <a:ext uri="{FF2B5EF4-FFF2-40B4-BE49-F238E27FC236}">
                <a16:creationId xmlns:a16="http://schemas.microsoft.com/office/drawing/2014/main" id="{C7D2BA0C-3AD3-2547-802E-7AD8B92BA1D3}"/>
              </a:ext>
            </a:extLst>
          </p:cNvPr>
          <p:cNvCxnSpPr/>
          <p:nvPr/>
        </p:nvCxnSpPr>
        <p:spPr>
          <a:xfrm flipV="1">
            <a:off x="8361603" y="4228279"/>
            <a:ext cx="2185416" cy="658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BD4513-7B78-5E41-AB44-AB1A199FACCA}"/>
              </a:ext>
            </a:extLst>
          </p:cNvPr>
          <p:cNvCxnSpPr/>
          <p:nvPr/>
        </p:nvCxnSpPr>
        <p:spPr>
          <a:xfrm flipV="1">
            <a:off x="8361603" y="4322767"/>
            <a:ext cx="2185416" cy="658368"/>
          </a:xfrm>
          <a:prstGeom prst="line">
            <a:avLst/>
          </a:prstGeom>
        </p:spPr>
        <p:style>
          <a:lnRef idx="1">
            <a:schemeClr val="accent1"/>
          </a:lnRef>
          <a:fillRef idx="0">
            <a:schemeClr val="accent1"/>
          </a:fillRef>
          <a:effectRef idx="0">
            <a:schemeClr val="accent1"/>
          </a:effectRef>
          <a:fontRef idx="minor">
            <a:schemeClr val="tx1"/>
          </a:fontRef>
        </p:style>
      </p:cxnSp>
      <p:sp>
        <p:nvSpPr>
          <p:cNvPr id="29" name="Can 28">
            <a:extLst>
              <a:ext uri="{FF2B5EF4-FFF2-40B4-BE49-F238E27FC236}">
                <a16:creationId xmlns:a16="http://schemas.microsoft.com/office/drawing/2014/main" id="{40F13F1D-3239-854A-A72F-110A24C98210}"/>
              </a:ext>
            </a:extLst>
          </p:cNvPr>
          <p:cNvSpPr/>
          <p:nvPr/>
        </p:nvSpPr>
        <p:spPr>
          <a:xfrm>
            <a:off x="8999696" y="3539431"/>
            <a:ext cx="780288" cy="8778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tube</a:t>
            </a:r>
          </a:p>
        </p:txBody>
      </p:sp>
      <p:sp>
        <p:nvSpPr>
          <p:cNvPr id="30" name="Rectangle 29">
            <a:extLst>
              <a:ext uri="{FF2B5EF4-FFF2-40B4-BE49-F238E27FC236}">
                <a16:creationId xmlns:a16="http://schemas.microsoft.com/office/drawing/2014/main" id="{75483494-5640-C24F-A816-988AC517AD5B}"/>
              </a:ext>
            </a:extLst>
          </p:cNvPr>
          <p:cNvSpPr/>
          <p:nvPr/>
        </p:nvSpPr>
        <p:spPr>
          <a:xfrm>
            <a:off x="8985977" y="2765239"/>
            <a:ext cx="908304" cy="697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T</a:t>
            </a:r>
          </a:p>
        </p:txBody>
      </p:sp>
      <p:sp>
        <p:nvSpPr>
          <p:cNvPr id="32" name="Rectangle 31">
            <a:extLst>
              <a:ext uri="{FF2B5EF4-FFF2-40B4-BE49-F238E27FC236}">
                <a16:creationId xmlns:a16="http://schemas.microsoft.com/office/drawing/2014/main" id="{785D8888-5ECC-1F40-BFAF-F142F0FDD30F}"/>
              </a:ext>
            </a:extLst>
          </p:cNvPr>
          <p:cNvSpPr/>
          <p:nvPr/>
        </p:nvSpPr>
        <p:spPr>
          <a:xfrm>
            <a:off x="9987244" y="2844487"/>
            <a:ext cx="797052"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1-way</a:t>
            </a:r>
          </a:p>
          <a:p>
            <a:pPr algn="ctr"/>
            <a:r>
              <a:rPr lang="en-US" dirty="0"/>
              <a:t>-&gt;</a:t>
            </a:r>
          </a:p>
        </p:txBody>
      </p:sp>
      <p:sp>
        <p:nvSpPr>
          <p:cNvPr id="33" name="Rectangle 32">
            <a:extLst>
              <a:ext uri="{FF2B5EF4-FFF2-40B4-BE49-F238E27FC236}">
                <a16:creationId xmlns:a16="http://schemas.microsoft.com/office/drawing/2014/main" id="{1D7CD838-03CA-FB41-8BDB-BD3AA8279DCD}"/>
              </a:ext>
            </a:extLst>
          </p:cNvPr>
          <p:cNvSpPr/>
          <p:nvPr/>
        </p:nvSpPr>
        <p:spPr>
          <a:xfrm>
            <a:off x="10877259" y="2844487"/>
            <a:ext cx="939603"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Flow Sensors</a:t>
            </a:r>
          </a:p>
        </p:txBody>
      </p:sp>
      <p:sp>
        <p:nvSpPr>
          <p:cNvPr id="34" name="Rectangle 33">
            <a:extLst>
              <a:ext uri="{FF2B5EF4-FFF2-40B4-BE49-F238E27FC236}">
                <a16:creationId xmlns:a16="http://schemas.microsoft.com/office/drawing/2014/main" id="{34F53818-172F-B043-9215-376D1E393EBE}"/>
              </a:ext>
            </a:extLst>
          </p:cNvPr>
          <p:cNvSpPr/>
          <p:nvPr/>
        </p:nvSpPr>
        <p:spPr>
          <a:xfrm>
            <a:off x="11909823" y="2844487"/>
            <a:ext cx="885444"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Shutoff</a:t>
            </a:r>
          </a:p>
        </p:txBody>
      </p:sp>
      <p:sp>
        <p:nvSpPr>
          <p:cNvPr id="36" name="Rectangle 35">
            <a:extLst>
              <a:ext uri="{FF2B5EF4-FFF2-40B4-BE49-F238E27FC236}">
                <a16:creationId xmlns:a16="http://schemas.microsoft.com/office/drawing/2014/main" id="{90632108-BF4A-2B4F-BE20-BCD2AB658567}"/>
              </a:ext>
            </a:extLst>
          </p:cNvPr>
          <p:cNvSpPr/>
          <p:nvPr/>
        </p:nvSpPr>
        <p:spPr>
          <a:xfrm>
            <a:off x="12888228" y="2848473"/>
            <a:ext cx="1037844"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22 mm adaptor</a:t>
            </a:r>
          </a:p>
        </p:txBody>
      </p:sp>
      <p:sp>
        <p:nvSpPr>
          <p:cNvPr id="37" name="Rectangle 36">
            <a:extLst>
              <a:ext uri="{FF2B5EF4-FFF2-40B4-BE49-F238E27FC236}">
                <a16:creationId xmlns:a16="http://schemas.microsoft.com/office/drawing/2014/main" id="{7183B18A-E27C-C840-981A-181E601100D0}"/>
              </a:ext>
            </a:extLst>
          </p:cNvPr>
          <p:cNvSpPr/>
          <p:nvPr/>
        </p:nvSpPr>
        <p:spPr>
          <a:xfrm>
            <a:off x="10877259" y="707839"/>
            <a:ext cx="1106424"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Ventilator Output</a:t>
            </a:r>
          </a:p>
        </p:txBody>
      </p:sp>
      <p:sp>
        <p:nvSpPr>
          <p:cNvPr id="38" name="Rectangle 37">
            <a:extLst>
              <a:ext uri="{FF2B5EF4-FFF2-40B4-BE49-F238E27FC236}">
                <a16:creationId xmlns:a16="http://schemas.microsoft.com/office/drawing/2014/main" id="{76E1F4FA-8D6B-6442-86CD-05C56ADEB927}"/>
              </a:ext>
            </a:extLst>
          </p:cNvPr>
          <p:cNvSpPr/>
          <p:nvPr/>
        </p:nvSpPr>
        <p:spPr>
          <a:xfrm>
            <a:off x="9958170" y="705611"/>
            <a:ext cx="797052" cy="769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22mm1-way -&gt;</a:t>
            </a:r>
          </a:p>
        </p:txBody>
      </p:sp>
      <p:sp>
        <p:nvSpPr>
          <p:cNvPr id="39" name="Rectangle 38">
            <a:extLst>
              <a:ext uri="{FF2B5EF4-FFF2-40B4-BE49-F238E27FC236}">
                <a16:creationId xmlns:a16="http://schemas.microsoft.com/office/drawing/2014/main" id="{AD9C1ED5-B695-4F42-879E-FBFD705D95BF}"/>
              </a:ext>
            </a:extLst>
          </p:cNvPr>
          <p:cNvSpPr/>
          <p:nvPr/>
        </p:nvSpPr>
        <p:spPr>
          <a:xfrm>
            <a:off x="8967691" y="705611"/>
            <a:ext cx="894827" cy="101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a:t>
            </a:r>
          </a:p>
          <a:p>
            <a:pPr algn="ctr"/>
            <a:r>
              <a:rPr lang="en-US" dirty="0"/>
              <a:t>right angle</a:t>
            </a:r>
          </a:p>
        </p:txBody>
      </p:sp>
      <p:sp>
        <p:nvSpPr>
          <p:cNvPr id="40" name="Can 39">
            <a:extLst>
              <a:ext uri="{FF2B5EF4-FFF2-40B4-BE49-F238E27FC236}">
                <a16:creationId xmlns:a16="http://schemas.microsoft.com/office/drawing/2014/main" id="{5AE41582-089D-4345-9BDF-52D47F57BFC0}"/>
              </a:ext>
            </a:extLst>
          </p:cNvPr>
          <p:cNvSpPr/>
          <p:nvPr/>
        </p:nvSpPr>
        <p:spPr>
          <a:xfrm>
            <a:off x="9024319" y="1802891"/>
            <a:ext cx="780288" cy="8778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CPVC tube</a:t>
            </a:r>
          </a:p>
        </p:txBody>
      </p:sp>
      <p:sp>
        <p:nvSpPr>
          <p:cNvPr id="41" name="Rectangle 40">
            <a:extLst>
              <a:ext uri="{FF2B5EF4-FFF2-40B4-BE49-F238E27FC236}">
                <a16:creationId xmlns:a16="http://schemas.microsoft.com/office/drawing/2014/main" id="{954E4047-C3B4-C34D-88FB-70D2A02DF447}"/>
              </a:ext>
            </a:extLst>
          </p:cNvPr>
          <p:cNvSpPr/>
          <p:nvPr/>
        </p:nvSpPr>
        <p:spPr>
          <a:xfrm>
            <a:off x="6772190" y="1174302"/>
            <a:ext cx="1616237" cy="101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a:t>
            </a:r>
          </a:p>
        </p:txBody>
      </p:sp>
      <p:sp>
        <p:nvSpPr>
          <p:cNvPr id="42" name="Rectangle 41">
            <a:extLst>
              <a:ext uri="{FF2B5EF4-FFF2-40B4-BE49-F238E27FC236}">
                <a16:creationId xmlns:a16="http://schemas.microsoft.com/office/drawing/2014/main" id="{E557A263-F809-F84D-8552-E79FBB18EA33}"/>
              </a:ext>
            </a:extLst>
          </p:cNvPr>
          <p:cNvSpPr/>
          <p:nvPr/>
        </p:nvSpPr>
        <p:spPr>
          <a:xfrm>
            <a:off x="6793900" y="2389164"/>
            <a:ext cx="1594527" cy="101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Circuitboards</a:t>
            </a:r>
            <a:endParaRPr lang="en-US" dirty="0"/>
          </a:p>
        </p:txBody>
      </p:sp>
      <p:sp>
        <p:nvSpPr>
          <p:cNvPr id="45" name="Freeform 44">
            <a:extLst>
              <a:ext uri="{FF2B5EF4-FFF2-40B4-BE49-F238E27FC236}">
                <a16:creationId xmlns:a16="http://schemas.microsoft.com/office/drawing/2014/main" id="{187A8E74-A1B1-ED4A-BDBC-FC299DF3F775}"/>
              </a:ext>
            </a:extLst>
          </p:cNvPr>
          <p:cNvSpPr/>
          <p:nvPr/>
        </p:nvSpPr>
        <p:spPr>
          <a:xfrm>
            <a:off x="8398412" y="294576"/>
            <a:ext cx="4192173" cy="2518962"/>
          </a:xfrm>
          <a:custGeom>
            <a:avLst/>
            <a:gdLst>
              <a:gd name="connsiteX0" fmla="*/ 3010486 w 4192173"/>
              <a:gd name="connsiteY0" fmla="*/ 2518962 h 2518962"/>
              <a:gd name="connsiteX1" fmla="*/ 3038622 w 4192173"/>
              <a:gd name="connsiteY1" fmla="*/ 2448624 h 2518962"/>
              <a:gd name="connsiteX2" fmla="*/ 3066757 w 4192173"/>
              <a:gd name="connsiteY2" fmla="*/ 2406421 h 2518962"/>
              <a:gd name="connsiteX3" fmla="*/ 3123028 w 4192173"/>
              <a:gd name="connsiteY3" fmla="*/ 2293879 h 2518962"/>
              <a:gd name="connsiteX4" fmla="*/ 3165231 w 4192173"/>
              <a:gd name="connsiteY4" fmla="*/ 2209473 h 2518962"/>
              <a:gd name="connsiteX5" fmla="*/ 3193366 w 4192173"/>
              <a:gd name="connsiteY5" fmla="*/ 2125067 h 2518962"/>
              <a:gd name="connsiteX6" fmla="*/ 3207434 w 4192173"/>
              <a:gd name="connsiteY6" fmla="*/ 2082864 h 2518962"/>
              <a:gd name="connsiteX7" fmla="*/ 3221502 w 4192173"/>
              <a:gd name="connsiteY7" fmla="*/ 2040661 h 2518962"/>
              <a:gd name="connsiteX8" fmla="*/ 3249637 w 4192173"/>
              <a:gd name="connsiteY8" fmla="*/ 1998458 h 2518962"/>
              <a:gd name="connsiteX9" fmla="*/ 3263705 w 4192173"/>
              <a:gd name="connsiteY9" fmla="*/ 1956255 h 2518962"/>
              <a:gd name="connsiteX10" fmla="*/ 3319976 w 4192173"/>
              <a:gd name="connsiteY10" fmla="*/ 1899984 h 2518962"/>
              <a:gd name="connsiteX11" fmla="*/ 3334043 w 4192173"/>
              <a:gd name="connsiteY11" fmla="*/ 1857781 h 2518962"/>
              <a:gd name="connsiteX12" fmla="*/ 3390314 w 4192173"/>
              <a:gd name="connsiteY12" fmla="*/ 1801510 h 2518962"/>
              <a:gd name="connsiteX13" fmla="*/ 3404382 w 4192173"/>
              <a:gd name="connsiteY13" fmla="*/ 1759307 h 2518962"/>
              <a:gd name="connsiteX14" fmla="*/ 3446585 w 4192173"/>
              <a:gd name="connsiteY14" fmla="*/ 1731172 h 2518962"/>
              <a:gd name="connsiteX15" fmla="*/ 3474720 w 4192173"/>
              <a:gd name="connsiteY15" fmla="*/ 1703036 h 2518962"/>
              <a:gd name="connsiteX16" fmla="*/ 3516923 w 4192173"/>
              <a:gd name="connsiteY16" fmla="*/ 1674901 h 2518962"/>
              <a:gd name="connsiteX17" fmla="*/ 3545059 w 4192173"/>
              <a:gd name="connsiteY17" fmla="*/ 1646766 h 2518962"/>
              <a:gd name="connsiteX18" fmla="*/ 3629465 w 4192173"/>
              <a:gd name="connsiteY18" fmla="*/ 1590495 h 2518962"/>
              <a:gd name="connsiteX19" fmla="*/ 3685736 w 4192173"/>
              <a:gd name="connsiteY19" fmla="*/ 1534224 h 2518962"/>
              <a:gd name="connsiteX20" fmla="*/ 3784210 w 4192173"/>
              <a:gd name="connsiteY20" fmla="*/ 1449818 h 2518962"/>
              <a:gd name="connsiteX21" fmla="*/ 3812345 w 4192173"/>
              <a:gd name="connsiteY21" fmla="*/ 1421682 h 2518962"/>
              <a:gd name="connsiteX22" fmla="*/ 3854548 w 4192173"/>
              <a:gd name="connsiteY22" fmla="*/ 1379479 h 2518962"/>
              <a:gd name="connsiteX23" fmla="*/ 3882683 w 4192173"/>
              <a:gd name="connsiteY23" fmla="*/ 1337276 h 2518962"/>
              <a:gd name="connsiteX24" fmla="*/ 3924886 w 4192173"/>
              <a:gd name="connsiteY24" fmla="*/ 1323209 h 2518962"/>
              <a:gd name="connsiteX25" fmla="*/ 3953022 w 4192173"/>
              <a:gd name="connsiteY25" fmla="*/ 1281006 h 2518962"/>
              <a:gd name="connsiteX26" fmla="*/ 4009293 w 4192173"/>
              <a:gd name="connsiteY26" fmla="*/ 1224735 h 2518962"/>
              <a:gd name="connsiteX27" fmla="*/ 4037428 w 4192173"/>
              <a:gd name="connsiteY27" fmla="*/ 1196599 h 2518962"/>
              <a:gd name="connsiteX28" fmla="*/ 4065563 w 4192173"/>
              <a:gd name="connsiteY28" fmla="*/ 1154396 h 2518962"/>
              <a:gd name="connsiteX29" fmla="*/ 4093699 w 4192173"/>
              <a:gd name="connsiteY29" fmla="*/ 1126261 h 2518962"/>
              <a:gd name="connsiteX30" fmla="*/ 4149970 w 4192173"/>
              <a:gd name="connsiteY30" fmla="*/ 1041855 h 2518962"/>
              <a:gd name="connsiteX31" fmla="*/ 4178105 w 4192173"/>
              <a:gd name="connsiteY31" fmla="*/ 957449 h 2518962"/>
              <a:gd name="connsiteX32" fmla="*/ 4192173 w 4192173"/>
              <a:gd name="connsiteY32" fmla="*/ 915246 h 2518962"/>
              <a:gd name="connsiteX33" fmla="*/ 4164037 w 4192173"/>
              <a:gd name="connsiteY33" fmla="*/ 633892 h 2518962"/>
              <a:gd name="connsiteX34" fmla="*/ 4135902 w 4192173"/>
              <a:gd name="connsiteY34" fmla="*/ 591689 h 2518962"/>
              <a:gd name="connsiteX35" fmla="*/ 4107766 w 4192173"/>
              <a:gd name="connsiteY35" fmla="*/ 507282 h 2518962"/>
              <a:gd name="connsiteX36" fmla="*/ 4093699 w 4192173"/>
              <a:gd name="connsiteY36" fmla="*/ 465079 h 2518962"/>
              <a:gd name="connsiteX37" fmla="*/ 4065563 w 4192173"/>
              <a:gd name="connsiteY37" fmla="*/ 436944 h 2518962"/>
              <a:gd name="connsiteX38" fmla="*/ 4051496 w 4192173"/>
              <a:gd name="connsiteY38" fmla="*/ 394741 h 2518962"/>
              <a:gd name="connsiteX39" fmla="*/ 3953022 w 4192173"/>
              <a:gd name="connsiteY39" fmla="*/ 324402 h 2518962"/>
              <a:gd name="connsiteX40" fmla="*/ 3924886 w 4192173"/>
              <a:gd name="connsiteY40" fmla="*/ 296267 h 2518962"/>
              <a:gd name="connsiteX41" fmla="*/ 3896751 w 4192173"/>
              <a:gd name="connsiteY41" fmla="*/ 254064 h 2518962"/>
              <a:gd name="connsiteX42" fmla="*/ 3854548 w 4192173"/>
              <a:gd name="connsiteY42" fmla="*/ 239996 h 2518962"/>
              <a:gd name="connsiteX43" fmla="*/ 3770142 w 4192173"/>
              <a:gd name="connsiteY43" fmla="*/ 183726 h 2518962"/>
              <a:gd name="connsiteX44" fmla="*/ 3727939 w 4192173"/>
              <a:gd name="connsiteY44" fmla="*/ 155590 h 2518962"/>
              <a:gd name="connsiteX45" fmla="*/ 3685736 w 4192173"/>
              <a:gd name="connsiteY45" fmla="*/ 141522 h 2518962"/>
              <a:gd name="connsiteX46" fmla="*/ 3615397 w 4192173"/>
              <a:gd name="connsiteY46" fmla="*/ 113387 h 2518962"/>
              <a:gd name="connsiteX47" fmla="*/ 3446585 w 4192173"/>
              <a:gd name="connsiteY47" fmla="*/ 85252 h 2518962"/>
              <a:gd name="connsiteX48" fmla="*/ 3362179 w 4192173"/>
              <a:gd name="connsiteY48" fmla="*/ 71184 h 2518962"/>
              <a:gd name="connsiteX49" fmla="*/ 3249637 w 4192173"/>
              <a:gd name="connsiteY49" fmla="*/ 57116 h 2518962"/>
              <a:gd name="connsiteX50" fmla="*/ 2827606 w 4192173"/>
              <a:gd name="connsiteY50" fmla="*/ 57116 h 2518962"/>
              <a:gd name="connsiteX51" fmla="*/ 2405576 w 4192173"/>
              <a:gd name="connsiteY51" fmla="*/ 28981 h 2518962"/>
              <a:gd name="connsiteX52" fmla="*/ 2321170 w 4192173"/>
              <a:gd name="connsiteY52" fmla="*/ 14913 h 2518962"/>
              <a:gd name="connsiteX53" fmla="*/ 1603717 w 4192173"/>
              <a:gd name="connsiteY53" fmla="*/ 14913 h 2518962"/>
              <a:gd name="connsiteX54" fmla="*/ 1153551 w 4192173"/>
              <a:gd name="connsiteY54" fmla="*/ 43049 h 2518962"/>
              <a:gd name="connsiteX55" fmla="*/ 1069145 w 4192173"/>
              <a:gd name="connsiteY55" fmla="*/ 57116 h 2518962"/>
              <a:gd name="connsiteX56" fmla="*/ 815926 w 4192173"/>
              <a:gd name="connsiteY56" fmla="*/ 99319 h 2518962"/>
              <a:gd name="connsiteX57" fmla="*/ 731520 w 4192173"/>
              <a:gd name="connsiteY57" fmla="*/ 127455 h 2518962"/>
              <a:gd name="connsiteX58" fmla="*/ 689317 w 4192173"/>
              <a:gd name="connsiteY58" fmla="*/ 141522 h 2518962"/>
              <a:gd name="connsiteX59" fmla="*/ 647114 w 4192173"/>
              <a:gd name="connsiteY59" fmla="*/ 155590 h 2518962"/>
              <a:gd name="connsiteX60" fmla="*/ 562708 w 4192173"/>
              <a:gd name="connsiteY60" fmla="*/ 211861 h 2518962"/>
              <a:gd name="connsiteX61" fmla="*/ 520505 w 4192173"/>
              <a:gd name="connsiteY61" fmla="*/ 239996 h 2518962"/>
              <a:gd name="connsiteX62" fmla="*/ 492370 w 4192173"/>
              <a:gd name="connsiteY62" fmla="*/ 268132 h 2518962"/>
              <a:gd name="connsiteX63" fmla="*/ 407963 w 4192173"/>
              <a:gd name="connsiteY63" fmla="*/ 324402 h 2518962"/>
              <a:gd name="connsiteX64" fmla="*/ 379828 w 4192173"/>
              <a:gd name="connsiteY64" fmla="*/ 366606 h 2518962"/>
              <a:gd name="connsiteX65" fmla="*/ 365760 w 4192173"/>
              <a:gd name="connsiteY65" fmla="*/ 422876 h 2518962"/>
              <a:gd name="connsiteX66" fmla="*/ 351693 w 4192173"/>
              <a:gd name="connsiteY66" fmla="*/ 465079 h 2518962"/>
              <a:gd name="connsiteX67" fmla="*/ 323557 w 4192173"/>
              <a:gd name="connsiteY67" fmla="*/ 802704 h 2518962"/>
              <a:gd name="connsiteX68" fmla="*/ 295422 w 4192173"/>
              <a:gd name="connsiteY68" fmla="*/ 929313 h 2518962"/>
              <a:gd name="connsiteX69" fmla="*/ 281354 w 4192173"/>
              <a:gd name="connsiteY69" fmla="*/ 1027787 h 2518962"/>
              <a:gd name="connsiteX70" fmla="*/ 267286 w 4192173"/>
              <a:gd name="connsiteY70" fmla="*/ 1069990 h 2518962"/>
              <a:gd name="connsiteX71" fmla="*/ 295422 w 4192173"/>
              <a:gd name="connsiteY71" fmla="*/ 1379479 h 2518962"/>
              <a:gd name="connsiteX72" fmla="*/ 323557 w 4192173"/>
              <a:gd name="connsiteY72" fmla="*/ 1703036 h 2518962"/>
              <a:gd name="connsiteX73" fmla="*/ 351693 w 4192173"/>
              <a:gd name="connsiteY73" fmla="*/ 1829646 h 2518962"/>
              <a:gd name="connsiteX74" fmla="*/ 351693 w 4192173"/>
              <a:gd name="connsiteY74" fmla="*/ 2068796 h 2518962"/>
              <a:gd name="connsiteX75" fmla="*/ 337625 w 4192173"/>
              <a:gd name="connsiteY75" fmla="*/ 2125067 h 2518962"/>
              <a:gd name="connsiteX76" fmla="*/ 281354 w 4192173"/>
              <a:gd name="connsiteY76" fmla="*/ 2195406 h 2518962"/>
              <a:gd name="connsiteX77" fmla="*/ 225083 w 4192173"/>
              <a:gd name="connsiteY77" fmla="*/ 2265744 h 2518962"/>
              <a:gd name="connsiteX78" fmla="*/ 182880 w 4192173"/>
              <a:gd name="connsiteY78" fmla="*/ 2279812 h 2518962"/>
              <a:gd name="connsiteX79" fmla="*/ 98474 w 4192173"/>
              <a:gd name="connsiteY79" fmla="*/ 2336082 h 2518962"/>
              <a:gd name="connsiteX80" fmla="*/ 0 w 4192173"/>
              <a:gd name="connsiteY80" fmla="*/ 2336082 h 2518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92173" h="2518962">
                <a:moveTo>
                  <a:pt x="3010486" y="2518962"/>
                </a:moveTo>
                <a:cubicBezTo>
                  <a:pt x="3019865" y="2495516"/>
                  <a:pt x="3027329" y="2471210"/>
                  <a:pt x="3038622" y="2448624"/>
                </a:cubicBezTo>
                <a:cubicBezTo>
                  <a:pt x="3046183" y="2433502"/>
                  <a:pt x="3059890" y="2421871"/>
                  <a:pt x="3066757" y="2406421"/>
                </a:cubicBezTo>
                <a:cubicBezTo>
                  <a:pt x="3118485" y="2290034"/>
                  <a:pt x="3065248" y="2351661"/>
                  <a:pt x="3123028" y="2293879"/>
                </a:cubicBezTo>
                <a:cubicBezTo>
                  <a:pt x="3174338" y="2139954"/>
                  <a:pt x="3092505" y="2373108"/>
                  <a:pt x="3165231" y="2209473"/>
                </a:cubicBezTo>
                <a:cubicBezTo>
                  <a:pt x="3177276" y="2182372"/>
                  <a:pt x="3183988" y="2153202"/>
                  <a:pt x="3193366" y="2125067"/>
                </a:cubicBezTo>
                <a:lnTo>
                  <a:pt x="3207434" y="2082864"/>
                </a:lnTo>
                <a:cubicBezTo>
                  <a:pt x="3212123" y="2068796"/>
                  <a:pt x="3213277" y="2052999"/>
                  <a:pt x="3221502" y="2040661"/>
                </a:cubicBezTo>
                <a:cubicBezTo>
                  <a:pt x="3230880" y="2026593"/>
                  <a:pt x="3242076" y="2013580"/>
                  <a:pt x="3249637" y="1998458"/>
                </a:cubicBezTo>
                <a:cubicBezTo>
                  <a:pt x="3256269" y="1985195"/>
                  <a:pt x="3255086" y="1968322"/>
                  <a:pt x="3263705" y="1956255"/>
                </a:cubicBezTo>
                <a:cubicBezTo>
                  <a:pt x="3279123" y="1934670"/>
                  <a:pt x="3319976" y="1899984"/>
                  <a:pt x="3319976" y="1899984"/>
                </a:cubicBezTo>
                <a:cubicBezTo>
                  <a:pt x="3324665" y="1885916"/>
                  <a:pt x="3325424" y="1869848"/>
                  <a:pt x="3334043" y="1857781"/>
                </a:cubicBezTo>
                <a:cubicBezTo>
                  <a:pt x="3349461" y="1836196"/>
                  <a:pt x="3390314" y="1801510"/>
                  <a:pt x="3390314" y="1801510"/>
                </a:cubicBezTo>
                <a:cubicBezTo>
                  <a:pt x="3395003" y="1787442"/>
                  <a:pt x="3395119" y="1770886"/>
                  <a:pt x="3404382" y="1759307"/>
                </a:cubicBezTo>
                <a:cubicBezTo>
                  <a:pt x="3414944" y="1746105"/>
                  <a:pt x="3433383" y="1741734"/>
                  <a:pt x="3446585" y="1731172"/>
                </a:cubicBezTo>
                <a:cubicBezTo>
                  <a:pt x="3456942" y="1722886"/>
                  <a:pt x="3464363" y="1711322"/>
                  <a:pt x="3474720" y="1703036"/>
                </a:cubicBezTo>
                <a:cubicBezTo>
                  <a:pt x="3487922" y="1692474"/>
                  <a:pt x="3503721" y="1685463"/>
                  <a:pt x="3516923" y="1674901"/>
                </a:cubicBezTo>
                <a:cubicBezTo>
                  <a:pt x="3527280" y="1666616"/>
                  <a:pt x="3534448" y="1654724"/>
                  <a:pt x="3545059" y="1646766"/>
                </a:cubicBezTo>
                <a:cubicBezTo>
                  <a:pt x="3572111" y="1626477"/>
                  <a:pt x="3605555" y="1614405"/>
                  <a:pt x="3629465" y="1590495"/>
                </a:cubicBezTo>
                <a:cubicBezTo>
                  <a:pt x="3648222" y="1571738"/>
                  <a:pt x="3663665" y="1548938"/>
                  <a:pt x="3685736" y="1534224"/>
                </a:cubicBezTo>
                <a:cubicBezTo>
                  <a:pt x="3750009" y="1491376"/>
                  <a:pt x="3715986" y="1518043"/>
                  <a:pt x="3784210" y="1449818"/>
                </a:cubicBezTo>
                <a:lnTo>
                  <a:pt x="3812345" y="1421682"/>
                </a:lnTo>
                <a:cubicBezTo>
                  <a:pt x="3826413" y="1407614"/>
                  <a:pt x="3843513" y="1396032"/>
                  <a:pt x="3854548" y="1379479"/>
                </a:cubicBezTo>
                <a:cubicBezTo>
                  <a:pt x="3863926" y="1365411"/>
                  <a:pt x="3869481" y="1347838"/>
                  <a:pt x="3882683" y="1337276"/>
                </a:cubicBezTo>
                <a:cubicBezTo>
                  <a:pt x="3894262" y="1328013"/>
                  <a:pt x="3910818" y="1327898"/>
                  <a:pt x="3924886" y="1323209"/>
                </a:cubicBezTo>
                <a:cubicBezTo>
                  <a:pt x="3934265" y="1309141"/>
                  <a:pt x="3942019" y="1293843"/>
                  <a:pt x="3953022" y="1281006"/>
                </a:cubicBezTo>
                <a:cubicBezTo>
                  <a:pt x="3970285" y="1260866"/>
                  <a:pt x="3990536" y="1243492"/>
                  <a:pt x="4009293" y="1224735"/>
                </a:cubicBezTo>
                <a:cubicBezTo>
                  <a:pt x="4018671" y="1215356"/>
                  <a:pt x="4030071" y="1207635"/>
                  <a:pt x="4037428" y="1196599"/>
                </a:cubicBezTo>
                <a:cubicBezTo>
                  <a:pt x="4046806" y="1182531"/>
                  <a:pt x="4055001" y="1167598"/>
                  <a:pt x="4065563" y="1154396"/>
                </a:cubicBezTo>
                <a:cubicBezTo>
                  <a:pt x="4073849" y="1144039"/>
                  <a:pt x="4085741" y="1136872"/>
                  <a:pt x="4093699" y="1126261"/>
                </a:cubicBezTo>
                <a:cubicBezTo>
                  <a:pt x="4113988" y="1099210"/>
                  <a:pt x="4149970" y="1041855"/>
                  <a:pt x="4149970" y="1041855"/>
                </a:cubicBezTo>
                <a:lnTo>
                  <a:pt x="4178105" y="957449"/>
                </a:lnTo>
                <a:lnTo>
                  <a:pt x="4192173" y="915246"/>
                </a:lnTo>
                <a:cubicBezTo>
                  <a:pt x="4192073" y="913739"/>
                  <a:pt x="4186654" y="694203"/>
                  <a:pt x="4164037" y="633892"/>
                </a:cubicBezTo>
                <a:cubicBezTo>
                  <a:pt x="4158100" y="618061"/>
                  <a:pt x="4142769" y="607139"/>
                  <a:pt x="4135902" y="591689"/>
                </a:cubicBezTo>
                <a:cubicBezTo>
                  <a:pt x="4123857" y="564588"/>
                  <a:pt x="4117144" y="535418"/>
                  <a:pt x="4107766" y="507282"/>
                </a:cubicBezTo>
                <a:cubicBezTo>
                  <a:pt x="4103077" y="493214"/>
                  <a:pt x="4104185" y="475564"/>
                  <a:pt x="4093699" y="465079"/>
                </a:cubicBezTo>
                <a:lnTo>
                  <a:pt x="4065563" y="436944"/>
                </a:lnTo>
                <a:cubicBezTo>
                  <a:pt x="4060874" y="422876"/>
                  <a:pt x="4060115" y="406808"/>
                  <a:pt x="4051496" y="394741"/>
                </a:cubicBezTo>
                <a:cubicBezTo>
                  <a:pt x="4009774" y="336330"/>
                  <a:pt x="4006396" y="342194"/>
                  <a:pt x="3953022" y="324402"/>
                </a:cubicBezTo>
                <a:cubicBezTo>
                  <a:pt x="3943643" y="315024"/>
                  <a:pt x="3933172" y="306624"/>
                  <a:pt x="3924886" y="296267"/>
                </a:cubicBezTo>
                <a:cubicBezTo>
                  <a:pt x="3914324" y="283065"/>
                  <a:pt x="3909953" y="264626"/>
                  <a:pt x="3896751" y="254064"/>
                </a:cubicBezTo>
                <a:cubicBezTo>
                  <a:pt x="3885172" y="244801"/>
                  <a:pt x="3868616" y="244685"/>
                  <a:pt x="3854548" y="239996"/>
                </a:cubicBezTo>
                <a:cubicBezTo>
                  <a:pt x="3774543" y="159991"/>
                  <a:pt x="3851580" y="224445"/>
                  <a:pt x="3770142" y="183726"/>
                </a:cubicBezTo>
                <a:cubicBezTo>
                  <a:pt x="3755020" y="176165"/>
                  <a:pt x="3743061" y="163151"/>
                  <a:pt x="3727939" y="155590"/>
                </a:cubicBezTo>
                <a:cubicBezTo>
                  <a:pt x="3714676" y="148958"/>
                  <a:pt x="3699621" y="146729"/>
                  <a:pt x="3685736" y="141522"/>
                </a:cubicBezTo>
                <a:cubicBezTo>
                  <a:pt x="3662091" y="132655"/>
                  <a:pt x="3639354" y="121372"/>
                  <a:pt x="3615397" y="113387"/>
                </a:cubicBezTo>
                <a:cubicBezTo>
                  <a:pt x="3556794" y="93853"/>
                  <a:pt x="3511155" y="94476"/>
                  <a:pt x="3446585" y="85252"/>
                </a:cubicBezTo>
                <a:cubicBezTo>
                  <a:pt x="3418348" y="81218"/>
                  <a:pt x="3390416" y="75218"/>
                  <a:pt x="3362179" y="71184"/>
                </a:cubicBezTo>
                <a:cubicBezTo>
                  <a:pt x="3324753" y="65837"/>
                  <a:pt x="3287151" y="61805"/>
                  <a:pt x="3249637" y="57116"/>
                </a:cubicBezTo>
                <a:cubicBezTo>
                  <a:pt x="2768657" y="80020"/>
                  <a:pt x="3113854" y="79135"/>
                  <a:pt x="2827606" y="57116"/>
                </a:cubicBezTo>
                <a:cubicBezTo>
                  <a:pt x="2687032" y="46303"/>
                  <a:pt x="2405576" y="28981"/>
                  <a:pt x="2405576" y="28981"/>
                </a:cubicBezTo>
                <a:cubicBezTo>
                  <a:pt x="2377441" y="24292"/>
                  <a:pt x="2349565" y="17617"/>
                  <a:pt x="2321170" y="14913"/>
                </a:cubicBezTo>
                <a:cubicBezTo>
                  <a:pt x="2029805" y="-12836"/>
                  <a:pt x="1969438" y="4755"/>
                  <a:pt x="1603717" y="14913"/>
                </a:cubicBezTo>
                <a:cubicBezTo>
                  <a:pt x="1453662" y="24292"/>
                  <a:pt x="1301854" y="18333"/>
                  <a:pt x="1153551" y="43049"/>
                </a:cubicBezTo>
                <a:lnTo>
                  <a:pt x="1069145" y="57116"/>
                </a:lnTo>
                <a:cubicBezTo>
                  <a:pt x="980700" y="70383"/>
                  <a:pt x="899319" y="74301"/>
                  <a:pt x="815926" y="99319"/>
                </a:cubicBezTo>
                <a:cubicBezTo>
                  <a:pt x="787519" y="107841"/>
                  <a:pt x="759655" y="118077"/>
                  <a:pt x="731520" y="127455"/>
                </a:cubicBezTo>
                <a:lnTo>
                  <a:pt x="689317" y="141522"/>
                </a:lnTo>
                <a:cubicBezTo>
                  <a:pt x="675249" y="146211"/>
                  <a:pt x="659452" y="147365"/>
                  <a:pt x="647114" y="155590"/>
                </a:cubicBezTo>
                <a:lnTo>
                  <a:pt x="562708" y="211861"/>
                </a:lnTo>
                <a:cubicBezTo>
                  <a:pt x="548640" y="221239"/>
                  <a:pt x="532460" y="228041"/>
                  <a:pt x="520505" y="239996"/>
                </a:cubicBezTo>
                <a:cubicBezTo>
                  <a:pt x="511127" y="249375"/>
                  <a:pt x="502981" y="260174"/>
                  <a:pt x="492370" y="268132"/>
                </a:cubicBezTo>
                <a:cubicBezTo>
                  <a:pt x="465318" y="288421"/>
                  <a:pt x="407963" y="324402"/>
                  <a:pt x="407963" y="324402"/>
                </a:cubicBezTo>
                <a:cubicBezTo>
                  <a:pt x="398585" y="338470"/>
                  <a:pt x="386488" y="351066"/>
                  <a:pt x="379828" y="366606"/>
                </a:cubicBezTo>
                <a:cubicBezTo>
                  <a:pt x="372212" y="384377"/>
                  <a:pt x="371071" y="404286"/>
                  <a:pt x="365760" y="422876"/>
                </a:cubicBezTo>
                <a:cubicBezTo>
                  <a:pt x="361686" y="437134"/>
                  <a:pt x="356382" y="451011"/>
                  <a:pt x="351693" y="465079"/>
                </a:cubicBezTo>
                <a:cubicBezTo>
                  <a:pt x="332004" y="839162"/>
                  <a:pt x="356292" y="622658"/>
                  <a:pt x="323557" y="802704"/>
                </a:cubicBezTo>
                <a:cubicBezTo>
                  <a:pt x="303750" y="911644"/>
                  <a:pt x="320227" y="854900"/>
                  <a:pt x="295422" y="929313"/>
                </a:cubicBezTo>
                <a:cubicBezTo>
                  <a:pt x="290733" y="962138"/>
                  <a:pt x="287857" y="995273"/>
                  <a:pt x="281354" y="1027787"/>
                </a:cubicBezTo>
                <a:cubicBezTo>
                  <a:pt x="278446" y="1042328"/>
                  <a:pt x="267286" y="1055161"/>
                  <a:pt x="267286" y="1069990"/>
                </a:cubicBezTo>
                <a:cubicBezTo>
                  <a:pt x="267286" y="1307543"/>
                  <a:pt x="255608" y="1260039"/>
                  <a:pt x="295422" y="1379479"/>
                </a:cubicBezTo>
                <a:cubicBezTo>
                  <a:pt x="308610" y="1590477"/>
                  <a:pt x="300160" y="1550953"/>
                  <a:pt x="323557" y="1703036"/>
                </a:cubicBezTo>
                <a:cubicBezTo>
                  <a:pt x="337704" y="1794992"/>
                  <a:pt x="329832" y="1764062"/>
                  <a:pt x="351693" y="1829646"/>
                </a:cubicBezTo>
                <a:cubicBezTo>
                  <a:pt x="365779" y="1984599"/>
                  <a:pt x="375686" y="1948829"/>
                  <a:pt x="351693" y="2068796"/>
                </a:cubicBezTo>
                <a:cubicBezTo>
                  <a:pt x="347901" y="2087755"/>
                  <a:pt x="345241" y="2107296"/>
                  <a:pt x="337625" y="2125067"/>
                </a:cubicBezTo>
                <a:cubicBezTo>
                  <a:pt x="317640" y="2171698"/>
                  <a:pt x="309280" y="2160499"/>
                  <a:pt x="281354" y="2195406"/>
                </a:cubicBezTo>
                <a:cubicBezTo>
                  <a:pt x="263658" y="2217526"/>
                  <a:pt x="251214" y="2250066"/>
                  <a:pt x="225083" y="2265744"/>
                </a:cubicBezTo>
                <a:cubicBezTo>
                  <a:pt x="212367" y="2273373"/>
                  <a:pt x="195843" y="2272611"/>
                  <a:pt x="182880" y="2279812"/>
                </a:cubicBezTo>
                <a:cubicBezTo>
                  <a:pt x="153321" y="2296234"/>
                  <a:pt x="132288" y="2336082"/>
                  <a:pt x="98474" y="2336082"/>
                </a:cubicBezTo>
                <a:lnTo>
                  <a:pt x="0" y="2336082"/>
                </a:lnTo>
              </a:path>
            </a:pathLst>
          </a:custGeom>
          <a:noFill/>
          <a:ln w="25400">
            <a:headEnd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0120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2224</TotalTime>
  <Words>275</Words>
  <Application>Microsoft Macintosh PowerPoint</Application>
  <PresentationFormat>Custom</PresentationFormat>
  <Paragraphs>105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Roden</dc:creator>
  <cp:lastModifiedBy>Mark Roden</cp:lastModifiedBy>
  <cp:revision>31</cp:revision>
  <dcterms:created xsi:type="dcterms:W3CDTF">2020-04-05T15:45:09Z</dcterms:created>
  <dcterms:modified xsi:type="dcterms:W3CDTF">2020-06-04T16:23:00Z</dcterms:modified>
</cp:coreProperties>
</file>