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7CCC-11D7-4242-BF64-16E30CB57B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65F273-13F5-0047-98D2-F6EB7E5DB3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3464CC-FB5E-4447-916E-72EF11040B95}"/>
              </a:ext>
            </a:extLst>
          </p:cNvPr>
          <p:cNvSpPr>
            <a:spLocks noGrp="1"/>
          </p:cNvSpPr>
          <p:nvPr>
            <p:ph type="dt" sz="half" idx="10"/>
          </p:nvPr>
        </p:nvSpPr>
        <p:spPr/>
        <p:txBody>
          <a:bodyPr/>
          <a:lstStyle/>
          <a:p>
            <a:fld id="{F65C312E-06AD-2E46-914F-823FF71959BB}" type="datetimeFigureOut">
              <a:rPr lang="en-US" smtClean="0"/>
              <a:t>4/13/20</a:t>
            </a:fld>
            <a:endParaRPr lang="en-US"/>
          </a:p>
        </p:txBody>
      </p:sp>
      <p:sp>
        <p:nvSpPr>
          <p:cNvPr id="5" name="Footer Placeholder 4">
            <a:extLst>
              <a:ext uri="{FF2B5EF4-FFF2-40B4-BE49-F238E27FC236}">
                <a16:creationId xmlns:a16="http://schemas.microsoft.com/office/drawing/2014/main" id="{6A856A01-2EE6-9141-91EC-863666440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E08A6-370D-C74A-AB86-952621CB40EA}"/>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077871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AC65-4C9D-4C43-B2E1-A66D7E5556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42496C-19E5-1F46-8022-53AF912045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44456-0AC1-0D47-BB5A-CD3DF5DBBC49}"/>
              </a:ext>
            </a:extLst>
          </p:cNvPr>
          <p:cNvSpPr>
            <a:spLocks noGrp="1"/>
          </p:cNvSpPr>
          <p:nvPr>
            <p:ph type="dt" sz="half" idx="10"/>
          </p:nvPr>
        </p:nvSpPr>
        <p:spPr/>
        <p:txBody>
          <a:bodyPr/>
          <a:lstStyle/>
          <a:p>
            <a:fld id="{F65C312E-06AD-2E46-914F-823FF71959BB}" type="datetimeFigureOut">
              <a:rPr lang="en-US" smtClean="0"/>
              <a:t>4/13/20</a:t>
            </a:fld>
            <a:endParaRPr lang="en-US"/>
          </a:p>
        </p:txBody>
      </p:sp>
      <p:sp>
        <p:nvSpPr>
          <p:cNvPr id="5" name="Footer Placeholder 4">
            <a:extLst>
              <a:ext uri="{FF2B5EF4-FFF2-40B4-BE49-F238E27FC236}">
                <a16:creationId xmlns:a16="http://schemas.microsoft.com/office/drawing/2014/main" id="{1DCFB63B-6853-5049-B7AF-7B80AE88F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5F14F-A811-0B40-A651-90FD90F76777}"/>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465768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2A9702-1809-BB42-AD37-721A08395C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F456A8-6856-554A-9A9C-2F816109D9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46561-DABC-5C42-902E-6D5B2378F0CC}"/>
              </a:ext>
            </a:extLst>
          </p:cNvPr>
          <p:cNvSpPr>
            <a:spLocks noGrp="1"/>
          </p:cNvSpPr>
          <p:nvPr>
            <p:ph type="dt" sz="half" idx="10"/>
          </p:nvPr>
        </p:nvSpPr>
        <p:spPr/>
        <p:txBody>
          <a:bodyPr/>
          <a:lstStyle/>
          <a:p>
            <a:fld id="{F65C312E-06AD-2E46-914F-823FF71959BB}" type="datetimeFigureOut">
              <a:rPr lang="en-US" smtClean="0"/>
              <a:t>4/13/20</a:t>
            </a:fld>
            <a:endParaRPr lang="en-US"/>
          </a:p>
        </p:txBody>
      </p:sp>
      <p:sp>
        <p:nvSpPr>
          <p:cNvPr id="5" name="Footer Placeholder 4">
            <a:extLst>
              <a:ext uri="{FF2B5EF4-FFF2-40B4-BE49-F238E27FC236}">
                <a16:creationId xmlns:a16="http://schemas.microsoft.com/office/drawing/2014/main" id="{EECE1837-CC8D-AF4B-AD81-1BD0C2DDC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E25F0-E6BD-AA4B-A8FA-FE99DDDF8AE0}"/>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6335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0F9C-05F3-A047-831B-FCF50C4BB5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5EF6D4-DFB9-2E48-BBFC-AA87E7EEF9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5F983-0E8D-5041-9721-7D3F6F2033E2}"/>
              </a:ext>
            </a:extLst>
          </p:cNvPr>
          <p:cNvSpPr>
            <a:spLocks noGrp="1"/>
          </p:cNvSpPr>
          <p:nvPr>
            <p:ph type="dt" sz="half" idx="10"/>
          </p:nvPr>
        </p:nvSpPr>
        <p:spPr/>
        <p:txBody>
          <a:bodyPr/>
          <a:lstStyle/>
          <a:p>
            <a:fld id="{F65C312E-06AD-2E46-914F-823FF71959BB}" type="datetimeFigureOut">
              <a:rPr lang="en-US" smtClean="0"/>
              <a:t>4/13/20</a:t>
            </a:fld>
            <a:endParaRPr lang="en-US"/>
          </a:p>
        </p:txBody>
      </p:sp>
      <p:sp>
        <p:nvSpPr>
          <p:cNvPr id="5" name="Footer Placeholder 4">
            <a:extLst>
              <a:ext uri="{FF2B5EF4-FFF2-40B4-BE49-F238E27FC236}">
                <a16:creationId xmlns:a16="http://schemas.microsoft.com/office/drawing/2014/main" id="{78C89866-9C2E-B340-BF8C-D7130F0BF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CB353-A640-A240-9E70-13041398A9C2}"/>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9568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B210-AD30-4447-B660-6A55921AF8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F80726-D8D5-234C-8703-106D3C53C2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683B25-149B-EE44-97BB-964838DCE478}"/>
              </a:ext>
            </a:extLst>
          </p:cNvPr>
          <p:cNvSpPr>
            <a:spLocks noGrp="1"/>
          </p:cNvSpPr>
          <p:nvPr>
            <p:ph type="dt" sz="half" idx="10"/>
          </p:nvPr>
        </p:nvSpPr>
        <p:spPr/>
        <p:txBody>
          <a:bodyPr/>
          <a:lstStyle/>
          <a:p>
            <a:fld id="{F65C312E-06AD-2E46-914F-823FF71959BB}" type="datetimeFigureOut">
              <a:rPr lang="en-US" smtClean="0"/>
              <a:t>4/13/20</a:t>
            </a:fld>
            <a:endParaRPr lang="en-US"/>
          </a:p>
        </p:txBody>
      </p:sp>
      <p:sp>
        <p:nvSpPr>
          <p:cNvPr id="5" name="Footer Placeholder 4">
            <a:extLst>
              <a:ext uri="{FF2B5EF4-FFF2-40B4-BE49-F238E27FC236}">
                <a16:creationId xmlns:a16="http://schemas.microsoft.com/office/drawing/2014/main" id="{B524BC2C-C712-7941-B30E-C73B32250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C409F-D7D1-684B-AA5D-E8E0380CE899}"/>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121879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4B90-E25B-1247-A0A2-C14F9237F9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DE8D2-49DE-1348-A2BD-776D0FC065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2079D7-B55D-8F4C-887F-FF7F0EF06A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297AEE-DD67-674D-8F01-D11DA0C965A8}"/>
              </a:ext>
            </a:extLst>
          </p:cNvPr>
          <p:cNvSpPr>
            <a:spLocks noGrp="1"/>
          </p:cNvSpPr>
          <p:nvPr>
            <p:ph type="dt" sz="half" idx="10"/>
          </p:nvPr>
        </p:nvSpPr>
        <p:spPr/>
        <p:txBody>
          <a:bodyPr/>
          <a:lstStyle/>
          <a:p>
            <a:fld id="{F65C312E-06AD-2E46-914F-823FF71959BB}" type="datetimeFigureOut">
              <a:rPr lang="en-US" smtClean="0"/>
              <a:t>4/13/20</a:t>
            </a:fld>
            <a:endParaRPr lang="en-US"/>
          </a:p>
        </p:txBody>
      </p:sp>
      <p:sp>
        <p:nvSpPr>
          <p:cNvPr id="6" name="Footer Placeholder 5">
            <a:extLst>
              <a:ext uri="{FF2B5EF4-FFF2-40B4-BE49-F238E27FC236}">
                <a16:creationId xmlns:a16="http://schemas.microsoft.com/office/drawing/2014/main" id="{16E9429F-9EEB-4149-A46F-C07B01608F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6D45E7-97D9-5F4A-8FA4-D8DFDCAF5515}"/>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3377177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D4C8-4E10-3E4A-90E1-706FBFC7E9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2B8801-65B9-E64A-BB0E-FFDCA0B79D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C9E160-49BB-384A-AA8F-B7E0ACE5B4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E99371-5597-5740-887F-45151A44C7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F6F935-ACBE-6542-9265-B38C339F52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F459B4-5D1E-4C43-9CA2-00B2910E1920}"/>
              </a:ext>
            </a:extLst>
          </p:cNvPr>
          <p:cNvSpPr>
            <a:spLocks noGrp="1"/>
          </p:cNvSpPr>
          <p:nvPr>
            <p:ph type="dt" sz="half" idx="10"/>
          </p:nvPr>
        </p:nvSpPr>
        <p:spPr/>
        <p:txBody>
          <a:bodyPr/>
          <a:lstStyle/>
          <a:p>
            <a:fld id="{F65C312E-06AD-2E46-914F-823FF71959BB}" type="datetimeFigureOut">
              <a:rPr lang="en-US" smtClean="0"/>
              <a:t>4/13/20</a:t>
            </a:fld>
            <a:endParaRPr lang="en-US"/>
          </a:p>
        </p:txBody>
      </p:sp>
      <p:sp>
        <p:nvSpPr>
          <p:cNvPr id="8" name="Footer Placeholder 7">
            <a:extLst>
              <a:ext uri="{FF2B5EF4-FFF2-40B4-BE49-F238E27FC236}">
                <a16:creationId xmlns:a16="http://schemas.microsoft.com/office/drawing/2014/main" id="{8FED411D-0496-6944-9FD2-0A695B4E2C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3AC8CA-E951-EC47-866A-A7445157BF78}"/>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5522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FDD7-D22A-7347-99C9-B58E8720DA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64920F-E0D6-C94A-B357-7338712C41B9}"/>
              </a:ext>
            </a:extLst>
          </p:cNvPr>
          <p:cNvSpPr>
            <a:spLocks noGrp="1"/>
          </p:cNvSpPr>
          <p:nvPr>
            <p:ph type="dt" sz="half" idx="10"/>
          </p:nvPr>
        </p:nvSpPr>
        <p:spPr/>
        <p:txBody>
          <a:bodyPr/>
          <a:lstStyle/>
          <a:p>
            <a:fld id="{F65C312E-06AD-2E46-914F-823FF71959BB}" type="datetimeFigureOut">
              <a:rPr lang="en-US" smtClean="0"/>
              <a:t>4/13/20</a:t>
            </a:fld>
            <a:endParaRPr lang="en-US"/>
          </a:p>
        </p:txBody>
      </p:sp>
      <p:sp>
        <p:nvSpPr>
          <p:cNvPr id="4" name="Footer Placeholder 3">
            <a:extLst>
              <a:ext uri="{FF2B5EF4-FFF2-40B4-BE49-F238E27FC236}">
                <a16:creationId xmlns:a16="http://schemas.microsoft.com/office/drawing/2014/main" id="{2C62A76B-09D9-F74B-836E-0C97359706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2A1B56-326A-5A4D-9C2C-76EC1304DEAA}"/>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53281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DF5286-8D03-1F4C-8668-DAB6201E1A14}"/>
              </a:ext>
            </a:extLst>
          </p:cNvPr>
          <p:cNvSpPr>
            <a:spLocks noGrp="1"/>
          </p:cNvSpPr>
          <p:nvPr>
            <p:ph type="dt" sz="half" idx="10"/>
          </p:nvPr>
        </p:nvSpPr>
        <p:spPr/>
        <p:txBody>
          <a:bodyPr/>
          <a:lstStyle/>
          <a:p>
            <a:fld id="{F65C312E-06AD-2E46-914F-823FF71959BB}" type="datetimeFigureOut">
              <a:rPr lang="en-US" smtClean="0"/>
              <a:t>4/13/20</a:t>
            </a:fld>
            <a:endParaRPr lang="en-US"/>
          </a:p>
        </p:txBody>
      </p:sp>
      <p:sp>
        <p:nvSpPr>
          <p:cNvPr id="3" name="Footer Placeholder 2">
            <a:extLst>
              <a:ext uri="{FF2B5EF4-FFF2-40B4-BE49-F238E27FC236}">
                <a16:creationId xmlns:a16="http://schemas.microsoft.com/office/drawing/2014/main" id="{5EC230C4-C1EB-8E4E-B97A-01EDAF965D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C1ECAD-95E4-5B44-980C-CCC5E7110B02}"/>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59633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7F0B-7C51-BB43-B8CD-D85E5433D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1F6BF6-A875-7C40-8460-BC51CEF731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FC0CA0-E954-9D4F-B000-B34345AE1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82B647-3DCF-9642-95B4-14F446BCB932}"/>
              </a:ext>
            </a:extLst>
          </p:cNvPr>
          <p:cNvSpPr>
            <a:spLocks noGrp="1"/>
          </p:cNvSpPr>
          <p:nvPr>
            <p:ph type="dt" sz="half" idx="10"/>
          </p:nvPr>
        </p:nvSpPr>
        <p:spPr/>
        <p:txBody>
          <a:bodyPr/>
          <a:lstStyle/>
          <a:p>
            <a:fld id="{F65C312E-06AD-2E46-914F-823FF71959BB}" type="datetimeFigureOut">
              <a:rPr lang="en-US" smtClean="0"/>
              <a:t>4/13/20</a:t>
            </a:fld>
            <a:endParaRPr lang="en-US"/>
          </a:p>
        </p:txBody>
      </p:sp>
      <p:sp>
        <p:nvSpPr>
          <p:cNvPr id="6" name="Footer Placeholder 5">
            <a:extLst>
              <a:ext uri="{FF2B5EF4-FFF2-40B4-BE49-F238E27FC236}">
                <a16:creationId xmlns:a16="http://schemas.microsoft.com/office/drawing/2014/main" id="{2F54B1F9-9F3F-2D42-8D38-2141C9E295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328F7-F0EF-9E43-AC6B-282FAF4D85A6}"/>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2859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AB87-BF7A-4B48-9798-055E74CB8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36EAA2-63A2-964D-BEAD-E4ADACCFF5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DDDBF4-5750-FB46-9225-3CFF101C5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F85AB9-BD61-9443-AA33-EC450FC65E62}"/>
              </a:ext>
            </a:extLst>
          </p:cNvPr>
          <p:cNvSpPr>
            <a:spLocks noGrp="1"/>
          </p:cNvSpPr>
          <p:nvPr>
            <p:ph type="dt" sz="half" idx="10"/>
          </p:nvPr>
        </p:nvSpPr>
        <p:spPr/>
        <p:txBody>
          <a:bodyPr/>
          <a:lstStyle/>
          <a:p>
            <a:fld id="{F65C312E-06AD-2E46-914F-823FF71959BB}" type="datetimeFigureOut">
              <a:rPr lang="en-US" smtClean="0"/>
              <a:t>4/13/20</a:t>
            </a:fld>
            <a:endParaRPr lang="en-US"/>
          </a:p>
        </p:txBody>
      </p:sp>
      <p:sp>
        <p:nvSpPr>
          <p:cNvPr id="6" name="Footer Placeholder 5">
            <a:extLst>
              <a:ext uri="{FF2B5EF4-FFF2-40B4-BE49-F238E27FC236}">
                <a16:creationId xmlns:a16="http://schemas.microsoft.com/office/drawing/2014/main" id="{606F0D7F-F123-6544-B879-7E07168F5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8519F1-588D-1545-8B7E-023EB990FBB9}"/>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50764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3C98ED-A62B-824E-9422-EF102A877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AA4FD9-31FF-4643-828E-8CEFC0A00E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AB3FB-A392-B549-96CD-92E9865DA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C312E-06AD-2E46-914F-823FF71959BB}" type="datetimeFigureOut">
              <a:rPr lang="en-US" smtClean="0"/>
              <a:t>4/13/20</a:t>
            </a:fld>
            <a:endParaRPr lang="en-US"/>
          </a:p>
        </p:txBody>
      </p:sp>
      <p:sp>
        <p:nvSpPr>
          <p:cNvPr id="5" name="Footer Placeholder 4">
            <a:extLst>
              <a:ext uri="{FF2B5EF4-FFF2-40B4-BE49-F238E27FC236}">
                <a16:creationId xmlns:a16="http://schemas.microsoft.com/office/drawing/2014/main" id="{E0373D6B-2189-204A-B132-BD880BD02C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795A11-8310-524A-ACD1-8DCEC4CE7E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8B928-8C93-5F43-B6B7-37EF666B4C4B}" type="slidenum">
              <a:rPr lang="en-US" smtClean="0"/>
              <a:t>‹#›</a:t>
            </a:fld>
            <a:endParaRPr lang="en-US"/>
          </a:p>
        </p:txBody>
      </p:sp>
    </p:spTree>
    <p:extLst>
      <p:ext uri="{BB962C8B-B14F-4D97-AF65-F5344CB8AC3E}">
        <p14:creationId xmlns:p14="http://schemas.microsoft.com/office/powerpoint/2010/main" val="3947433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7C1D46A1-F4F3-6145-A7D2-6558875A9A37}"/>
              </a:ext>
            </a:extLst>
          </p:cNvPr>
          <p:cNvCxnSpPr>
            <a:cxnSpLocks/>
          </p:cNvCxnSpPr>
          <p:nvPr/>
        </p:nvCxnSpPr>
        <p:spPr>
          <a:xfrm>
            <a:off x="1975945" y="1735914"/>
            <a:ext cx="2077071"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43BE9A6-6744-A646-8F11-F6138618F43B}"/>
              </a:ext>
            </a:extLst>
          </p:cNvPr>
          <p:cNvSpPr txBox="1"/>
          <p:nvPr/>
        </p:nvSpPr>
        <p:spPr>
          <a:xfrm>
            <a:off x="2284214" y="1114405"/>
            <a:ext cx="1645066" cy="369332"/>
          </a:xfrm>
          <a:prstGeom prst="rect">
            <a:avLst/>
          </a:prstGeom>
          <a:noFill/>
        </p:spPr>
        <p:txBody>
          <a:bodyPr wrap="none" rtlCol="0">
            <a:spAutoFit/>
          </a:bodyPr>
          <a:lstStyle/>
          <a:p>
            <a:r>
              <a:rPr lang="en-US" dirty="0"/>
              <a:t>Inspiratory Arm</a:t>
            </a:r>
          </a:p>
        </p:txBody>
      </p:sp>
      <p:cxnSp>
        <p:nvCxnSpPr>
          <p:cNvPr id="9" name="Straight Arrow Connector 8">
            <a:extLst>
              <a:ext uri="{FF2B5EF4-FFF2-40B4-BE49-F238E27FC236}">
                <a16:creationId xmlns:a16="http://schemas.microsoft.com/office/drawing/2014/main" id="{7F4108D2-725C-A14A-8BCA-1E6ED964FD81}"/>
              </a:ext>
            </a:extLst>
          </p:cNvPr>
          <p:cNvCxnSpPr>
            <a:cxnSpLocks/>
          </p:cNvCxnSpPr>
          <p:nvPr/>
        </p:nvCxnSpPr>
        <p:spPr>
          <a:xfrm flipV="1">
            <a:off x="1975945" y="4313108"/>
            <a:ext cx="1376855" cy="9486"/>
          </a:xfrm>
          <a:prstGeom prst="straightConnector1">
            <a:avLst/>
          </a:prstGeom>
          <a:ln w="63500">
            <a:headEnd type="triangle"/>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8B443F-E025-5C4E-8278-E01AA3F879B1}"/>
              </a:ext>
            </a:extLst>
          </p:cNvPr>
          <p:cNvSpPr txBox="1"/>
          <p:nvPr/>
        </p:nvSpPr>
        <p:spPr>
          <a:xfrm>
            <a:off x="1920827" y="3769753"/>
            <a:ext cx="1587358" cy="369332"/>
          </a:xfrm>
          <a:prstGeom prst="rect">
            <a:avLst/>
          </a:prstGeom>
          <a:noFill/>
        </p:spPr>
        <p:txBody>
          <a:bodyPr wrap="none" rtlCol="0">
            <a:spAutoFit/>
          </a:bodyPr>
          <a:lstStyle/>
          <a:p>
            <a:r>
              <a:rPr lang="en-US" dirty="0"/>
              <a:t>Expiratory Arm</a:t>
            </a:r>
          </a:p>
        </p:txBody>
      </p:sp>
      <p:sp>
        <p:nvSpPr>
          <p:cNvPr id="11" name="Rectangle 10">
            <a:extLst>
              <a:ext uri="{FF2B5EF4-FFF2-40B4-BE49-F238E27FC236}">
                <a16:creationId xmlns:a16="http://schemas.microsoft.com/office/drawing/2014/main" id="{7419D821-912B-0A42-8AC9-2607950EE708}"/>
              </a:ext>
            </a:extLst>
          </p:cNvPr>
          <p:cNvSpPr/>
          <p:nvPr/>
        </p:nvSpPr>
        <p:spPr>
          <a:xfrm>
            <a:off x="345989" y="891980"/>
            <a:ext cx="1507525" cy="4409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Ventilator</a:t>
            </a:r>
          </a:p>
        </p:txBody>
      </p:sp>
      <p:sp>
        <p:nvSpPr>
          <p:cNvPr id="12" name="Rectangle 11">
            <a:extLst>
              <a:ext uri="{FF2B5EF4-FFF2-40B4-BE49-F238E27FC236}">
                <a16:creationId xmlns:a16="http://schemas.microsoft.com/office/drawing/2014/main" id="{8BF2E5B1-DD4E-2246-82E6-8347F18261AF}"/>
              </a:ext>
            </a:extLst>
          </p:cNvPr>
          <p:cNvSpPr/>
          <p:nvPr/>
        </p:nvSpPr>
        <p:spPr>
          <a:xfrm>
            <a:off x="4201298" y="506627"/>
            <a:ext cx="4707924" cy="210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Inspiratory Splitter Box</a:t>
            </a:r>
          </a:p>
        </p:txBody>
      </p:sp>
      <p:sp>
        <p:nvSpPr>
          <p:cNvPr id="13" name="Rectangle 12">
            <a:extLst>
              <a:ext uri="{FF2B5EF4-FFF2-40B4-BE49-F238E27FC236}">
                <a16:creationId xmlns:a16="http://schemas.microsoft.com/office/drawing/2014/main" id="{9085C534-023B-2240-B164-65613D27DA7A}"/>
              </a:ext>
            </a:extLst>
          </p:cNvPr>
          <p:cNvSpPr/>
          <p:nvPr/>
        </p:nvSpPr>
        <p:spPr>
          <a:xfrm>
            <a:off x="3475231" y="3200400"/>
            <a:ext cx="5433991" cy="210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Expiratory Splitter Box</a:t>
            </a:r>
          </a:p>
        </p:txBody>
      </p:sp>
      <p:grpSp>
        <p:nvGrpSpPr>
          <p:cNvPr id="28" name="Group 27">
            <a:extLst>
              <a:ext uri="{FF2B5EF4-FFF2-40B4-BE49-F238E27FC236}">
                <a16:creationId xmlns:a16="http://schemas.microsoft.com/office/drawing/2014/main" id="{B343627B-3CD7-794D-86E0-899CE158F973}"/>
              </a:ext>
            </a:extLst>
          </p:cNvPr>
          <p:cNvGrpSpPr/>
          <p:nvPr/>
        </p:nvGrpSpPr>
        <p:grpSpPr>
          <a:xfrm>
            <a:off x="8995719" y="506627"/>
            <a:ext cx="2672895" cy="2344818"/>
            <a:chOff x="8995719" y="506627"/>
            <a:chExt cx="2672895" cy="2344818"/>
          </a:xfrm>
        </p:grpSpPr>
        <p:cxnSp>
          <p:nvCxnSpPr>
            <p:cNvPr id="15" name="Straight Arrow Connector 14">
              <a:extLst>
                <a:ext uri="{FF2B5EF4-FFF2-40B4-BE49-F238E27FC236}">
                  <a16:creationId xmlns:a16="http://schemas.microsoft.com/office/drawing/2014/main" id="{563BFA25-A59E-7E4C-8C25-4BD70B5879EA}"/>
                </a:ext>
              </a:extLst>
            </p:cNvPr>
            <p:cNvCxnSpPr/>
            <p:nvPr/>
          </p:nvCxnSpPr>
          <p:spPr>
            <a:xfrm>
              <a:off x="8995719" y="962459"/>
              <a:ext cx="5313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290FD8C-F488-BF40-9962-B68A27D1AF0B}"/>
                </a:ext>
              </a:extLst>
            </p:cNvPr>
            <p:cNvSpPr txBox="1"/>
            <p:nvPr/>
          </p:nvSpPr>
          <p:spPr>
            <a:xfrm>
              <a:off x="9091591" y="577104"/>
              <a:ext cx="308269" cy="369332"/>
            </a:xfrm>
            <a:prstGeom prst="rect">
              <a:avLst/>
            </a:prstGeom>
            <a:noFill/>
          </p:spPr>
          <p:txBody>
            <a:bodyPr wrap="square" rtlCol="0">
              <a:spAutoFit/>
            </a:bodyPr>
            <a:lstStyle/>
            <a:p>
              <a:r>
                <a:rPr lang="en-US" dirty="0"/>
                <a:t>A</a:t>
              </a:r>
            </a:p>
          </p:txBody>
        </p:sp>
        <p:cxnSp>
          <p:nvCxnSpPr>
            <p:cNvPr id="17" name="Straight Arrow Connector 16">
              <a:extLst>
                <a:ext uri="{FF2B5EF4-FFF2-40B4-BE49-F238E27FC236}">
                  <a16:creationId xmlns:a16="http://schemas.microsoft.com/office/drawing/2014/main" id="{59B8718E-8227-BD4C-B48F-4D5B5AA46FD4}"/>
                </a:ext>
              </a:extLst>
            </p:cNvPr>
            <p:cNvCxnSpPr/>
            <p:nvPr/>
          </p:nvCxnSpPr>
          <p:spPr>
            <a:xfrm>
              <a:off x="8995719" y="2474102"/>
              <a:ext cx="5313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39AC0DF-7FFB-F343-B5A8-7F0820D77B1D}"/>
                </a:ext>
              </a:extLst>
            </p:cNvPr>
            <p:cNvSpPr txBox="1"/>
            <p:nvPr/>
          </p:nvSpPr>
          <p:spPr>
            <a:xfrm>
              <a:off x="9091591" y="2088747"/>
              <a:ext cx="308269" cy="369332"/>
            </a:xfrm>
            <a:prstGeom prst="rect">
              <a:avLst/>
            </a:prstGeom>
            <a:noFill/>
          </p:spPr>
          <p:txBody>
            <a:bodyPr wrap="square" rtlCol="0">
              <a:spAutoFit/>
            </a:bodyPr>
            <a:lstStyle/>
            <a:p>
              <a:r>
                <a:rPr lang="en-US" dirty="0"/>
                <a:t>B</a:t>
              </a:r>
            </a:p>
          </p:txBody>
        </p:sp>
        <p:sp>
          <p:nvSpPr>
            <p:cNvPr id="19" name="Rectangle 18">
              <a:extLst>
                <a:ext uri="{FF2B5EF4-FFF2-40B4-BE49-F238E27FC236}">
                  <a16:creationId xmlns:a16="http://schemas.microsoft.com/office/drawing/2014/main" id="{0768B539-D7DC-7142-9DB8-28A33363D611}"/>
                </a:ext>
              </a:extLst>
            </p:cNvPr>
            <p:cNvSpPr/>
            <p:nvPr/>
          </p:nvSpPr>
          <p:spPr>
            <a:xfrm>
              <a:off x="9675341" y="577104"/>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sp>
          <p:nvSpPr>
            <p:cNvPr id="21" name="Rectangle 20">
              <a:extLst>
                <a:ext uri="{FF2B5EF4-FFF2-40B4-BE49-F238E27FC236}">
                  <a16:creationId xmlns:a16="http://schemas.microsoft.com/office/drawing/2014/main" id="{0AB2C312-A3D8-7543-8275-1E3AA7B7D7FD}"/>
                </a:ext>
              </a:extLst>
            </p:cNvPr>
            <p:cNvSpPr/>
            <p:nvPr/>
          </p:nvSpPr>
          <p:spPr>
            <a:xfrm>
              <a:off x="9675341" y="2096758"/>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cxnSp>
          <p:nvCxnSpPr>
            <p:cNvPr id="23" name="Straight Arrow Connector 22">
              <a:extLst>
                <a:ext uri="{FF2B5EF4-FFF2-40B4-BE49-F238E27FC236}">
                  <a16:creationId xmlns:a16="http://schemas.microsoft.com/office/drawing/2014/main" id="{401921E8-AC25-3E4C-A6CB-934FD73C1812}"/>
                </a:ext>
              </a:extLst>
            </p:cNvPr>
            <p:cNvCxnSpPr/>
            <p:nvPr/>
          </p:nvCxnSpPr>
          <p:spPr>
            <a:xfrm flipV="1">
              <a:off x="10070757" y="946436"/>
              <a:ext cx="1482811" cy="160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2DFDEBA-FC0D-E541-AA0A-25EFAFE5E9BC}"/>
                </a:ext>
              </a:extLst>
            </p:cNvPr>
            <p:cNvSpPr txBox="1"/>
            <p:nvPr/>
          </p:nvSpPr>
          <p:spPr>
            <a:xfrm>
              <a:off x="9955709" y="506627"/>
              <a:ext cx="1712905" cy="369332"/>
            </a:xfrm>
            <a:prstGeom prst="rect">
              <a:avLst/>
            </a:prstGeom>
            <a:noFill/>
          </p:spPr>
          <p:txBody>
            <a:bodyPr wrap="none" rtlCol="0">
              <a:spAutoFit/>
            </a:bodyPr>
            <a:lstStyle/>
            <a:p>
              <a:r>
                <a:rPr lang="en-US" dirty="0"/>
                <a:t>Patient A Tubing</a:t>
              </a:r>
            </a:p>
          </p:txBody>
        </p:sp>
        <p:cxnSp>
          <p:nvCxnSpPr>
            <p:cNvPr id="26" name="Straight Arrow Connector 25">
              <a:extLst>
                <a:ext uri="{FF2B5EF4-FFF2-40B4-BE49-F238E27FC236}">
                  <a16:creationId xmlns:a16="http://schemas.microsoft.com/office/drawing/2014/main" id="{486ABE64-CC2A-034C-A959-ACDC9ECAEB87}"/>
                </a:ext>
              </a:extLst>
            </p:cNvPr>
            <p:cNvCxnSpPr/>
            <p:nvPr/>
          </p:nvCxnSpPr>
          <p:spPr>
            <a:xfrm flipV="1">
              <a:off x="10070757" y="2489434"/>
              <a:ext cx="1482811" cy="160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54C7C65-3BBF-0247-88C3-22898AD2ABFE}"/>
                </a:ext>
              </a:extLst>
            </p:cNvPr>
            <p:cNvSpPr txBox="1"/>
            <p:nvPr/>
          </p:nvSpPr>
          <p:spPr>
            <a:xfrm>
              <a:off x="9955709" y="2049625"/>
              <a:ext cx="1704890" cy="369332"/>
            </a:xfrm>
            <a:prstGeom prst="rect">
              <a:avLst/>
            </a:prstGeom>
            <a:noFill/>
          </p:spPr>
          <p:txBody>
            <a:bodyPr wrap="none" rtlCol="0">
              <a:spAutoFit/>
            </a:bodyPr>
            <a:lstStyle/>
            <a:p>
              <a:r>
                <a:rPr lang="en-US" dirty="0"/>
                <a:t>Patient B Tubing</a:t>
              </a:r>
            </a:p>
          </p:txBody>
        </p:sp>
      </p:grpSp>
      <p:grpSp>
        <p:nvGrpSpPr>
          <p:cNvPr id="29" name="Group 28">
            <a:extLst>
              <a:ext uri="{FF2B5EF4-FFF2-40B4-BE49-F238E27FC236}">
                <a16:creationId xmlns:a16="http://schemas.microsoft.com/office/drawing/2014/main" id="{E7B09276-D8A9-8A4D-B2FB-3B806EAEDDB4}"/>
              </a:ext>
            </a:extLst>
          </p:cNvPr>
          <p:cNvGrpSpPr/>
          <p:nvPr/>
        </p:nvGrpSpPr>
        <p:grpSpPr>
          <a:xfrm>
            <a:off x="8992452" y="3078315"/>
            <a:ext cx="2672895" cy="2344818"/>
            <a:chOff x="8995719" y="506627"/>
            <a:chExt cx="2672895" cy="2344818"/>
          </a:xfrm>
        </p:grpSpPr>
        <p:cxnSp>
          <p:nvCxnSpPr>
            <p:cNvPr id="30" name="Straight Arrow Connector 29">
              <a:extLst>
                <a:ext uri="{FF2B5EF4-FFF2-40B4-BE49-F238E27FC236}">
                  <a16:creationId xmlns:a16="http://schemas.microsoft.com/office/drawing/2014/main" id="{7AAE2E44-777F-F94A-85ED-BCA2D31497A1}"/>
                </a:ext>
              </a:extLst>
            </p:cNvPr>
            <p:cNvCxnSpPr/>
            <p:nvPr/>
          </p:nvCxnSpPr>
          <p:spPr>
            <a:xfrm>
              <a:off x="8995719" y="962459"/>
              <a:ext cx="531340" cy="0"/>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B029A2A-9DB8-F54F-8B36-13C4D3C32018}"/>
                </a:ext>
              </a:extLst>
            </p:cNvPr>
            <p:cNvSpPr txBox="1"/>
            <p:nvPr/>
          </p:nvSpPr>
          <p:spPr>
            <a:xfrm>
              <a:off x="9091591" y="577104"/>
              <a:ext cx="308269" cy="369332"/>
            </a:xfrm>
            <a:prstGeom prst="rect">
              <a:avLst/>
            </a:prstGeom>
            <a:noFill/>
          </p:spPr>
          <p:txBody>
            <a:bodyPr wrap="square" rtlCol="0">
              <a:spAutoFit/>
            </a:bodyPr>
            <a:lstStyle/>
            <a:p>
              <a:r>
                <a:rPr lang="en-US" dirty="0"/>
                <a:t>A</a:t>
              </a:r>
            </a:p>
          </p:txBody>
        </p:sp>
        <p:cxnSp>
          <p:nvCxnSpPr>
            <p:cNvPr id="32" name="Straight Arrow Connector 31">
              <a:extLst>
                <a:ext uri="{FF2B5EF4-FFF2-40B4-BE49-F238E27FC236}">
                  <a16:creationId xmlns:a16="http://schemas.microsoft.com/office/drawing/2014/main" id="{D2EF724D-D6CE-3B4A-98AB-B30166E2393B}"/>
                </a:ext>
              </a:extLst>
            </p:cNvPr>
            <p:cNvCxnSpPr/>
            <p:nvPr/>
          </p:nvCxnSpPr>
          <p:spPr>
            <a:xfrm>
              <a:off x="8995719" y="2474102"/>
              <a:ext cx="531340" cy="0"/>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AD849A5-5352-A246-8851-BF5AE5A6D4D9}"/>
                </a:ext>
              </a:extLst>
            </p:cNvPr>
            <p:cNvSpPr txBox="1"/>
            <p:nvPr/>
          </p:nvSpPr>
          <p:spPr>
            <a:xfrm>
              <a:off x="9091591" y="2088747"/>
              <a:ext cx="308269" cy="369332"/>
            </a:xfrm>
            <a:prstGeom prst="rect">
              <a:avLst/>
            </a:prstGeom>
            <a:noFill/>
          </p:spPr>
          <p:txBody>
            <a:bodyPr wrap="square" rtlCol="0">
              <a:spAutoFit/>
            </a:bodyPr>
            <a:lstStyle/>
            <a:p>
              <a:r>
                <a:rPr lang="en-US" dirty="0"/>
                <a:t>B</a:t>
              </a:r>
            </a:p>
          </p:txBody>
        </p:sp>
        <p:sp>
          <p:nvSpPr>
            <p:cNvPr id="34" name="Rectangle 33">
              <a:extLst>
                <a:ext uri="{FF2B5EF4-FFF2-40B4-BE49-F238E27FC236}">
                  <a16:creationId xmlns:a16="http://schemas.microsoft.com/office/drawing/2014/main" id="{8433208E-3EF7-9843-99B1-13310A71ABBD}"/>
                </a:ext>
              </a:extLst>
            </p:cNvPr>
            <p:cNvSpPr/>
            <p:nvPr/>
          </p:nvSpPr>
          <p:spPr>
            <a:xfrm>
              <a:off x="9675341" y="577104"/>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sp>
          <p:nvSpPr>
            <p:cNvPr id="35" name="Rectangle 34">
              <a:extLst>
                <a:ext uri="{FF2B5EF4-FFF2-40B4-BE49-F238E27FC236}">
                  <a16:creationId xmlns:a16="http://schemas.microsoft.com/office/drawing/2014/main" id="{39B33F64-A6F7-2144-804B-A88DF7C2F79D}"/>
                </a:ext>
              </a:extLst>
            </p:cNvPr>
            <p:cNvSpPr/>
            <p:nvPr/>
          </p:nvSpPr>
          <p:spPr>
            <a:xfrm>
              <a:off x="9675341" y="2096758"/>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cxnSp>
          <p:nvCxnSpPr>
            <p:cNvPr id="36" name="Straight Arrow Connector 35">
              <a:extLst>
                <a:ext uri="{FF2B5EF4-FFF2-40B4-BE49-F238E27FC236}">
                  <a16:creationId xmlns:a16="http://schemas.microsoft.com/office/drawing/2014/main" id="{0AD7E95B-65D7-3F47-8FF5-E13AFA5B645C}"/>
                </a:ext>
              </a:extLst>
            </p:cNvPr>
            <p:cNvCxnSpPr/>
            <p:nvPr/>
          </p:nvCxnSpPr>
          <p:spPr>
            <a:xfrm flipV="1">
              <a:off x="10070757" y="946436"/>
              <a:ext cx="1482811" cy="16023"/>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8047411-73E7-B445-813B-5FCA5E13947C}"/>
                </a:ext>
              </a:extLst>
            </p:cNvPr>
            <p:cNvSpPr txBox="1"/>
            <p:nvPr/>
          </p:nvSpPr>
          <p:spPr>
            <a:xfrm>
              <a:off x="9955709" y="506627"/>
              <a:ext cx="1712905" cy="369332"/>
            </a:xfrm>
            <a:prstGeom prst="rect">
              <a:avLst/>
            </a:prstGeom>
            <a:noFill/>
          </p:spPr>
          <p:txBody>
            <a:bodyPr wrap="none" rtlCol="0">
              <a:spAutoFit/>
            </a:bodyPr>
            <a:lstStyle/>
            <a:p>
              <a:r>
                <a:rPr lang="en-US" dirty="0"/>
                <a:t>Patient A Tubing</a:t>
              </a:r>
            </a:p>
          </p:txBody>
        </p:sp>
        <p:cxnSp>
          <p:nvCxnSpPr>
            <p:cNvPr id="38" name="Straight Arrow Connector 37">
              <a:extLst>
                <a:ext uri="{FF2B5EF4-FFF2-40B4-BE49-F238E27FC236}">
                  <a16:creationId xmlns:a16="http://schemas.microsoft.com/office/drawing/2014/main" id="{BC4DAE04-0640-9F42-A146-9A9BC20310ED}"/>
                </a:ext>
              </a:extLst>
            </p:cNvPr>
            <p:cNvCxnSpPr/>
            <p:nvPr/>
          </p:nvCxnSpPr>
          <p:spPr>
            <a:xfrm flipV="1">
              <a:off x="10070757" y="2489434"/>
              <a:ext cx="1482811" cy="16023"/>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6566515-EDCA-0C4D-8919-8D883630C2E2}"/>
                </a:ext>
              </a:extLst>
            </p:cNvPr>
            <p:cNvSpPr txBox="1"/>
            <p:nvPr/>
          </p:nvSpPr>
          <p:spPr>
            <a:xfrm>
              <a:off x="9955709" y="2049625"/>
              <a:ext cx="1704890" cy="369332"/>
            </a:xfrm>
            <a:prstGeom prst="rect">
              <a:avLst/>
            </a:prstGeom>
            <a:noFill/>
          </p:spPr>
          <p:txBody>
            <a:bodyPr wrap="none" rtlCol="0">
              <a:spAutoFit/>
            </a:bodyPr>
            <a:lstStyle/>
            <a:p>
              <a:r>
                <a:rPr lang="en-US" dirty="0"/>
                <a:t>Patient B Tubing</a:t>
              </a:r>
            </a:p>
          </p:txBody>
        </p:sp>
      </p:grpSp>
      <p:sp>
        <p:nvSpPr>
          <p:cNvPr id="64" name="TextBox 63">
            <a:extLst>
              <a:ext uri="{FF2B5EF4-FFF2-40B4-BE49-F238E27FC236}">
                <a16:creationId xmlns:a16="http://schemas.microsoft.com/office/drawing/2014/main" id="{4B4F4E9A-1BBD-0B4A-A9BD-67541FA1B435}"/>
              </a:ext>
            </a:extLst>
          </p:cNvPr>
          <p:cNvSpPr txBox="1"/>
          <p:nvPr/>
        </p:nvSpPr>
        <p:spPr>
          <a:xfrm>
            <a:off x="345989" y="5426096"/>
            <a:ext cx="11311343" cy="1200329"/>
          </a:xfrm>
          <a:prstGeom prst="rect">
            <a:avLst/>
          </a:prstGeom>
          <a:noFill/>
        </p:spPr>
        <p:txBody>
          <a:bodyPr wrap="square" rtlCol="0">
            <a:spAutoFit/>
          </a:bodyPr>
          <a:lstStyle/>
          <a:p>
            <a:r>
              <a:rPr lang="en-US" dirty="0"/>
              <a:t>The goal of this design is to compartmentalize patient tubing so that patients can be added and removed without affecting other patients on the circuit.  Thus, all components need to be separated by filters, but self-contained so clinicians aren’t having to attach individual splitter components.  Flow control can initially be by a hand-controlled valve.					 #project-4-way-ventilator, Helpful Engineering  (rev v5 8 April 2020)</a:t>
            </a:r>
          </a:p>
        </p:txBody>
      </p:sp>
      <p:cxnSp>
        <p:nvCxnSpPr>
          <p:cNvPr id="68" name="Straight Arrow Connector 67">
            <a:extLst>
              <a:ext uri="{FF2B5EF4-FFF2-40B4-BE49-F238E27FC236}">
                <a16:creationId xmlns:a16="http://schemas.microsoft.com/office/drawing/2014/main" id="{DE0438F6-00EE-E34A-9232-F2FDE2684B0E}"/>
              </a:ext>
            </a:extLst>
          </p:cNvPr>
          <p:cNvCxnSpPr>
            <a:cxnSpLocks/>
          </p:cNvCxnSpPr>
          <p:nvPr/>
        </p:nvCxnSpPr>
        <p:spPr>
          <a:xfrm flipH="1">
            <a:off x="8615313" y="3954419"/>
            <a:ext cx="27391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01BB1FA0-8B4B-8E49-864A-27ACF82171E8}"/>
              </a:ext>
            </a:extLst>
          </p:cNvPr>
          <p:cNvSpPr/>
          <p:nvPr/>
        </p:nvSpPr>
        <p:spPr>
          <a:xfrm>
            <a:off x="7797865" y="3585086"/>
            <a:ext cx="787200"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 Meter</a:t>
            </a:r>
          </a:p>
        </p:txBody>
      </p:sp>
      <p:cxnSp>
        <p:nvCxnSpPr>
          <p:cNvPr id="70" name="Straight Arrow Connector 69">
            <a:extLst>
              <a:ext uri="{FF2B5EF4-FFF2-40B4-BE49-F238E27FC236}">
                <a16:creationId xmlns:a16="http://schemas.microsoft.com/office/drawing/2014/main" id="{6DD6A92A-04FE-1F49-AB15-F788CAB9F189}"/>
              </a:ext>
            </a:extLst>
          </p:cNvPr>
          <p:cNvCxnSpPr>
            <a:cxnSpLocks/>
          </p:cNvCxnSpPr>
          <p:nvPr/>
        </p:nvCxnSpPr>
        <p:spPr>
          <a:xfrm flipH="1">
            <a:off x="7483681" y="3954419"/>
            <a:ext cx="269791"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D5BB64A9-C0A7-AC47-AC31-0E33649AF516}"/>
              </a:ext>
            </a:extLst>
          </p:cNvPr>
          <p:cNvSpPr/>
          <p:nvPr/>
        </p:nvSpPr>
        <p:spPr>
          <a:xfrm>
            <a:off x="6479402" y="3585087"/>
            <a:ext cx="922955"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Shutoff</a:t>
            </a:r>
          </a:p>
        </p:txBody>
      </p:sp>
      <p:cxnSp>
        <p:nvCxnSpPr>
          <p:cNvPr id="72" name="Straight Arrow Connector 71">
            <a:extLst>
              <a:ext uri="{FF2B5EF4-FFF2-40B4-BE49-F238E27FC236}">
                <a16:creationId xmlns:a16="http://schemas.microsoft.com/office/drawing/2014/main" id="{9CD28226-569C-E04C-AB0F-B26C827ACC57}"/>
              </a:ext>
            </a:extLst>
          </p:cNvPr>
          <p:cNvCxnSpPr>
            <a:cxnSpLocks/>
          </p:cNvCxnSpPr>
          <p:nvPr/>
        </p:nvCxnSpPr>
        <p:spPr>
          <a:xfrm flipH="1">
            <a:off x="6163570" y="3954419"/>
            <a:ext cx="25537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4EA77B69-E47E-7841-A8E9-89DCE5CE5DA9}"/>
              </a:ext>
            </a:extLst>
          </p:cNvPr>
          <p:cNvSpPr/>
          <p:nvPr/>
        </p:nvSpPr>
        <p:spPr>
          <a:xfrm>
            <a:off x="5338831" y="3585086"/>
            <a:ext cx="776377"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PEEP Valve</a:t>
            </a:r>
          </a:p>
        </p:txBody>
      </p:sp>
      <p:cxnSp>
        <p:nvCxnSpPr>
          <p:cNvPr id="75" name="Straight Arrow Connector 74">
            <a:extLst>
              <a:ext uri="{FF2B5EF4-FFF2-40B4-BE49-F238E27FC236}">
                <a16:creationId xmlns:a16="http://schemas.microsoft.com/office/drawing/2014/main" id="{DA1F5D50-465A-5140-8312-5BC483688A10}"/>
              </a:ext>
            </a:extLst>
          </p:cNvPr>
          <p:cNvCxnSpPr>
            <a:cxnSpLocks/>
          </p:cNvCxnSpPr>
          <p:nvPr/>
        </p:nvCxnSpPr>
        <p:spPr>
          <a:xfrm flipH="1">
            <a:off x="8615313" y="4781723"/>
            <a:ext cx="27391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541C01D-3CC4-A346-811E-F199458AC50B}"/>
              </a:ext>
            </a:extLst>
          </p:cNvPr>
          <p:cNvSpPr/>
          <p:nvPr/>
        </p:nvSpPr>
        <p:spPr>
          <a:xfrm>
            <a:off x="7797865" y="4412390"/>
            <a:ext cx="787200"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 Meter</a:t>
            </a:r>
          </a:p>
        </p:txBody>
      </p:sp>
      <p:cxnSp>
        <p:nvCxnSpPr>
          <p:cNvPr id="77" name="Straight Arrow Connector 76">
            <a:extLst>
              <a:ext uri="{FF2B5EF4-FFF2-40B4-BE49-F238E27FC236}">
                <a16:creationId xmlns:a16="http://schemas.microsoft.com/office/drawing/2014/main" id="{8C8CC917-D277-6645-8958-9864D88F7BC3}"/>
              </a:ext>
            </a:extLst>
          </p:cNvPr>
          <p:cNvCxnSpPr>
            <a:cxnSpLocks/>
          </p:cNvCxnSpPr>
          <p:nvPr/>
        </p:nvCxnSpPr>
        <p:spPr>
          <a:xfrm flipH="1">
            <a:off x="7471325" y="4781723"/>
            <a:ext cx="269791"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7D8BD75-BF60-BA45-B2E0-B7F153E0A082}"/>
              </a:ext>
            </a:extLst>
          </p:cNvPr>
          <p:cNvCxnSpPr>
            <a:cxnSpLocks/>
          </p:cNvCxnSpPr>
          <p:nvPr/>
        </p:nvCxnSpPr>
        <p:spPr>
          <a:xfrm flipH="1">
            <a:off x="6163570" y="4781723"/>
            <a:ext cx="25537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B3A00994-A515-8F4F-9585-4A45F919E202}"/>
              </a:ext>
            </a:extLst>
          </p:cNvPr>
          <p:cNvSpPr/>
          <p:nvPr/>
        </p:nvSpPr>
        <p:spPr>
          <a:xfrm>
            <a:off x="5347493" y="4412390"/>
            <a:ext cx="767715"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PEEP Valve</a:t>
            </a:r>
          </a:p>
        </p:txBody>
      </p:sp>
      <p:sp>
        <p:nvSpPr>
          <p:cNvPr id="82" name="Rectangle 81">
            <a:extLst>
              <a:ext uri="{FF2B5EF4-FFF2-40B4-BE49-F238E27FC236}">
                <a16:creationId xmlns:a16="http://schemas.microsoft.com/office/drawing/2014/main" id="{F9D4EF9C-4C6D-7341-BA8C-1C334F10DFD5}"/>
              </a:ext>
            </a:extLst>
          </p:cNvPr>
          <p:cNvSpPr/>
          <p:nvPr/>
        </p:nvSpPr>
        <p:spPr>
          <a:xfrm>
            <a:off x="3828604" y="4071761"/>
            <a:ext cx="968141" cy="543327"/>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t>Splitter</a:t>
            </a:r>
          </a:p>
        </p:txBody>
      </p:sp>
      <p:cxnSp>
        <p:nvCxnSpPr>
          <p:cNvPr id="83" name="Straight Arrow Connector 82">
            <a:extLst>
              <a:ext uri="{FF2B5EF4-FFF2-40B4-BE49-F238E27FC236}">
                <a16:creationId xmlns:a16="http://schemas.microsoft.com/office/drawing/2014/main" id="{7095EA1C-277B-E041-93F2-F4042964C922}"/>
              </a:ext>
            </a:extLst>
          </p:cNvPr>
          <p:cNvCxnSpPr>
            <a:cxnSpLocks/>
          </p:cNvCxnSpPr>
          <p:nvPr/>
        </p:nvCxnSpPr>
        <p:spPr>
          <a:xfrm flipH="1">
            <a:off x="5034032" y="4139085"/>
            <a:ext cx="25537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47A95D2-A979-FC47-B985-5B05E949974D}"/>
              </a:ext>
            </a:extLst>
          </p:cNvPr>
          <p:cNvCxnSpPr>
            <a:cxnSpLocks/>
          </p:cNvCxnSpPr>
          <p:nvPr/>
        </p:nvCxnSpPr>
        <p:spPr>
          <a:xfrm flipH="1">
            <a:off x="5021675" y="4489878"/>
            <a:ext cx="25537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028CD34-E754-424D-98F3-EA0F70734773}"/>
              </a:ext>
            </a:extLst>
          </p:cNvPr>
          <p:cNvCxnSpPr>
            <a:cxnSpLocks/>
          </p:cNvCxnSpPr>
          <p:nvPr/>
        </p:nvCxnSpPr>
        <p:spPr>
          <a:xfrm flipH="1">
            <a:off x="3509876" y="4320051"/>
            <a:ext cx="25537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BAE98FF1-C788-9745-8703-578CF27FB555}"/>
              </a:ext>
            </a:extLst>
          </p:cNvPr>
          <p:cNvSpPr/>
          <p:nvPr/>
        </p:nvSpPr>
        <p:spPr>
          <a:xfrm>
            <a:off x="4476370" y="1389931"/>
            <a:ext cx="869995" cy="567213"/>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Splitter</a:t>
            </a:r>
          </a:p>
        </p:txBody>
      </p:sp>
      <p:cxnSp>
        <p:nvCxnSpPr>
          <p:cNvPr id="88" name="Straight Arrow Connector 87">
            <a:extLst>
              <a:ext uri="{FF2B5EF4-FFF2-40B4-BE49-F238E27FC236}">
                <a16:creationId xmlns:a16="http://schemas.microsoft.com/office/drawing/2014/main" id="{10D8FF89-9848-B544-B264-9CE5ED1A38DE}"/>
              </a:ext>
            </a:extLst>
          </p:cNvPr>
          <p:cNvCxnSpPr>
            <a:cxnSpLocks/>
          </p:cNvCxnSpPr>
          <p:nvPr/>
        </p:nvCxnSpPr>
        <p:spPr>
          <a:xfrm flipH="1">
            <a:off x="8418994" y="1331791"/>
            <a:ext cx="255370" cy="0"/>
          </a:xfrm>
          <a:prstGeom prst="straightConnector1">
            <a:avLst/>
          </a:prstGeom>
          <a:ln w="635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B219BE3-9442-D741-B1FD-335FC4FB1BE3}"/>
              </a:ext>
            </a:extLst>
          </p:cNvPr>
          <p:cNvCxnSpPr>
            <a:cxnSpLocks/>
          </p:cNvCxnSpPr>
          <p:nvPr/>
        </p:nvCxnSpPr>
        <p:spPr>
          <a:xfrm flipH="1">
            <a:off x="8456098" y="2201080"/>
            <a:ext cx="255370" cy="0"/>
          </a:xfrm>
          <a:prstGeom prst="straightConnector1">
            <a:avLst/>
          </a:prstGeom>
          <a:ln w="635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72EA69C7-C634-4143-BA0F-F25962D611D3}"/>
              </a:ext>
            </a:extLst>
          </p:cNvPr>
          <p:cNvSpPr/>
          <p:nvPr/>
        </p:nvSpPr>
        <p:spPr>
          <a:xfrm>
            <a:off x="5792779" y="969548"/>
            <a:ext cx="787200"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1-way</a:t>
            </a:r>
          </a:p>
          <a:p>
            <a:pPr algn="ctr"/>
            <a:r>
              <a:rPr lang="en-US" dirty="0"/>
              <a:t>Valve</a:t>
            </a:r>
          </a:p>
        </p:txBody>
      </p:sp>
      <p:sp>
        <p:nvSpPr>
          <p:cNvPr id="95" name="Rectangle 94">
            <a:extLst>
              <a:ext uri="{FF2B5EF4-FFF2-40B4-BE49-F238E27FC236}">
                <a16:creationId xmlns:a16="http://schemas.microsoft.com/office/drawing/2014/main" id="{083DA520-A0AA-724F-A861-76D7AD7C81E9}"/>
              </a:ext>
            </a:extLst>
          </p:cNvPr>
          <p:cNvSpPr/>
          <p:nvPr/>
        </p:nvSpPr>
        <p:spPr>
          <a:xfrm>
            <a:off x="5794750" y="1793782"/>
            <a:ext cx="787200"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1-way</a:t>
            </a:r>
          </a:p>
          <a:p>
            <a:pPr algn="ctr"/>
            <a:r>
              <a:rPr lang="en-US" dirty="0"/>
              <a:t>Valve</a:t>
            </a:r>
          </a:p>
        </p:txBody>
      </p:sp>
      <p:sp>
        <p:nvSpPr>
          <p:cNvPr id="96" name="Rectangle 95">
            <a:extLst>
              <a:ext uri="{FF2B5EF4-FFF2-40B4-BE49-F238E27FC236}">
                <a16:creationId xmlns:a16="http://schemas.microsoft.com/office/drawing/2014/main" id="{32FFDFCE-8ED5-354B-80D3-CFFA21B15C15}"/>
              </a:ext>
            </a:extLst>
          </p:cNvPr>
          <p:cNvSpPr/>
          <p:nvPr/>
        </p:nvSpPr>
        <p:spPr>
          <a:xfrm>
            <a:off x="7091237" y="968281"/>
            <a:ext cx="1163078"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 Control</a:t>
            </a:r>
          </a:p>
        </p:txBody>
      </p:sp>
      <p:sp>
        <p:nvSpPr>
          <p:cNvPr id="97" name="Rectangle 96">
            <a:extLst>
              <a:ext uri="{FF2B5EF4-FFF2-40B4-BE49-F238E27FC236}">
                <a16:creationId xmlns:a16="http://schemas.microsoft.com/office/drawing/2014/main" id="{069F1382-A6CF-1A4B-99B6-D0F472709DBE}"/>
              </a:ext>
            </a:extLst>
          </p:cNvPr>
          <p:cNvSpPr/>
          <p:nvPr/>
        </p:nvSpPr>
        <p:spPr>
          <a:xfrm>
            <a:off x="7093766" y="1798871"/>
            <a:ext cx="1163078"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 Control</a:t>
            </a:r>
          </a:p>
        </p:txBody>
      </p:sp>
      <p:cxnSp>
        <p:nvCxnSpPr>
          <p:cNvPr id="98" name="Straight Arrow Connector 97">
            <a:extLst>
              <a:ext uri="{FF2B5EF4-FFF2-40B4-BE49-F238E27FC236}">
                <a16:creationId xmlns:a16="http://schemas.microsoft.com/office/drawing/2014/main" id="{3332A0FE-F59D-1C4D-8162-EDAFEB7A8324}"/>
              </a:ext>
            </a:extLst>
          </p:cNvPr>
          <p:cNvCxnSpPr>
            <a:cxnSpLocks/>
          </p:cNvCxnSpPr>
          <p:nvPr/>
        </p:nvCxnSpPr>
        <p:spPr>
          <a:xfrm flipH="1">
            <a:off x="6730882" y="1315546"/>
            <a:ext cx="255370" cy="0"/>
          </a:xfrm>
          <a:prstGeom prst="straightConnector1">
            <a:avLst/>
          </a:prstGeom>
          <a:ln w="635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8793EB71-8AAB-F145-A5CD-59F5477468B2}"/>
              </a:ext>
            </a:extLst>
          </p:cNvPr>
          <p:cNvCxnSpPr>
            <a:cxnSpLocks/>
          </p:cNvCxnSpPr>
          <p:nvPr/>
        </p:nvCxnSpPr>
        <p:spPr>
          <a:xfrm flipH="1">
            <a:off x="6718526" y="2158543"/>
            <a:ext cx="255370" cy="0"/>
          </a:xfrm>
          <a:prstGeom prst="straightConnector1">
            <a:avLst/>
          </a:prstGeom>
          <a:ln w="635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713910B-93D8-8545-8A23-BE86CBA22110}"/>
              </a:ext>
            </a:extLst>
          </p:cNvPr>
          <p:cNvCxnSpPr>
            <a:cxnSpLocks/>
          </p:cNvCxnSpPr>
          <p:nvPr/>
        </p:nvCxnSpPr>
        <p:spPr>
          <a:xfrm flipH="1">
            <a:off x="5399907" y="1938127"/>
            <a:ext cx="255370" cy="0"/>
          </a:xfrm>
          <a:prstGeom prst="straightConnector1">
            <a:avLst/>
          </a:prstGeom>
          <a:ln w="635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3ADE8F7-7D9A-C448-81BD-63C5CEEA2584}"/>
              </a:ext>
            </a:extLst>
          </p:cNvPr>
          <p:cNvCxnSpPr>
            <a:cxnSpLocks/>
          </p:cNvCxnSpPr>
          <p:nvPr/>
        </p:nvCxnSpPr>
        <p:spPr>
          <a:xfrm flipH="1">
            <a:off x="5399907" y="1513490"/>
            <a:ext cx="255370" cy="0"/>
          </a:xfrm>
          <a:prstGeom prst="straightConnector1">
            <a:avLst/>
          </a:prstGeom>
          <a:ln w="635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19E7B60-CA59-3E4E-BA64-86870C99714C}"/>
              </a:ext>
            </a:extLst>
          </p:cNvPr>
          <p:cNvCxnSpPr>
            <a:cxnSpLocks/>
          </p:cNvCxnSpPr>
          <p:nvPr/>
        </p:nvCxnSpPr>
        <p:spPr>
          <a:xfrm flipH="1">
            <a:off x="4221000" y="1671822"/>
            <a:ext cx="255370" cy="0"/>
          </a:xfrm>
          <a:prstGeom prst="straightConnector1">
            <a:avLst/>
          </a:prstGeom>
          <a:ln w="635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9461EB02-85AE-6541-BDBD-6D0536648EE2}"/>
              </a:ext>
            </a:extLst>
          </p:cNvPr>
          <p:cNvSpPr/>
          <p:nvPr/>
        </p:nvSpPr>
        <p:spPr>
          <a:xfrm>
            <a:off x="6474229" y="4431444"/>
            <a:ext cx="922955"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Shutoff</a:t>
            </a:r>
          </a:p>
        </p:txBody>
      </p:sp>
    </p:spTree>
    <p:extLst>
      <p:ext uri="{BB962C8B-B14F-4D97-AF65-F5344CB8AC3E}">
        <p14:creationId xmlns:p14="http://schemas.microsoft.com/office/powerpoint/2010/main" val="210802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44CC2FB-59F5-4F4C-AE1C-30894C3E9655}"/>
              </a:ext>
            </a:extLst>
          </p:cNvPr>
          <p:cNvSpPr/>
          <p:nvPr/>
        </p:nvSpPr>
        <p:spPr>
          <a:xfrm>
            <a:off x="3906006" y="151000"/>
            <a:ext cx="5806405" cy="6249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Ventilator Splitter Box (VSB)</a:t>
            </a:r>
          </a:p>
        </p:txBody>
      </p:sp>
      <p:sp>
        <p:nvSpPr>
          <p:cNvPr id="19" name="Rounded Rectangle 18">
            <a:extLst>
              <a:ext uri="{FF2B5EF4-FFF2-40B4-BE49-F238E27FC236}">
                <a16:creationId xmlns:a16="http://schemas.microsoft.com/office/drawing/2014/main" id="{33F55A9B-495B-AB4E-A0A3-78E999055E4D}"/>
              </a:ext>
            </a:extLst>
          </p:cNvPr>
          <p:cNvSpPr/>
          <p:nvPr/>
        </p:nvSpPr>
        <p:spPr>
          <a:xfrm>
            <a:off x="4250724" y="520332"/>
            <a:ext cx="5078627" cy="2908668"/>
          </a:xfrm>
          <a:prstGeom prst="round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dirty="0"/>
              <a:t>Inspiratory Section</a:t>
            </a:r>
          </a:p>
        </p:txBody>
      </p:sp>
      <p:cxnSp>
        <p:nvCxnSpPr>
          <p:cNvPr id="4" name="Straight Arrow Connector 3">
            <a:extLst>
              <a:ext uri="{FF2B5EF4-FFF2-40B4-BE49-F238E27FC236}">
                <a16:creationId xmlns:a16="http://schemas.microsoft.com/office/drawing/2014/main" id="{A167CC71-F355-304B-9542-B9B8FED6A5D9}"/>
              </a:ext>
            </a:extLst>
          </p:cNvPr>
          <p:cNvCxnSpPr>
            <a:cxnSpLocks/>
          </p:cNvCxnSpPr>
          <p:nvPr/>
        </p:nvCxnSpPr>
        <p:spPr>
          <a:xfrm>
            <a:off x="1975945" y="1735914"/>
            <a:ext cx="1734207"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43D5C7C-A17F-634A-8A93-3EFED67EF6DE}"/>
              </a:ext>
            </a:extLst>
          </p:cNvPr>
          <p:cNvSpPr txBox="1"/>
          <p:nvPr/>
        </p:nvSpPr>
        <p:spPr>
          <a:xfrm>
            <a:off x="2020515" y="1095417"/>
            <a:ext cx="1645066" cy="369332"/>
          </a:xfrm>
          <a:prstGeom prst="rect">
            <a:avLst/>
          </a:prstGeom>
          <a:noFill/>
        </p:spPr>
        <p:txBody>
          <a:bodyPr wrap="square" rtlCol="0">
            <a:spAutoFit/>
          </a:bodyPr>
          <a:lstStyle/>
          <a:p>
            <a:r>
              <a:rPr lang="en-US" dirty="0"/>
              <a:t>Inspiratory Arm</a:t>
            </a:r>
          </a:p>
        </p:txBody>
      </p:sp>
      <p:cxnSp>
        <p:nvCxnSpPr>
          <p:cNvPr id="6" name="Straight Arrow Connector 5">
            <a:extLst>
              <a:ext uri="{FF2B5EF4-FFF2-40B4-BE49-F238E27FC236}">
                <a16:creationId xmlns:a16="http://schemas.microsoft.com/office/drawing/2014/main" id="{A8BD39B0-463D-4446-8EFE-4F8D4BADE57D}"/>
              </a:ext>
            </a:extLst>
          </p:cNvPr>
          <p:cNvCxnSpPr>
            <a:cxnSpLocks/>
          </p:cNvCxnSpPr>
          <p:nvPr/>
        </p:nvCxnSpPr>
        <p:spPr>
          <a:xfrm>
            <a:off x="1975945" y="4322594"/>
            <a:ext cx="1734207" cy="0"/>
          </a:xfrm>
          <a:prstGeom prst="straightConnector1">
            <a:avLst/>
          </a:prstGeom>
          <a:ln w="63500">
            <a:headEnd type="triangle"/>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2F1C68E-773B-584D-88BE-082F924352E4}"/>
              </a:ext>
            </a:extLst>
          </p:cNvPr>
          <p:cNvSpPr txBox="1"/>
          <p:nvPr/>
        </p:nvSpPr>
        <p:spPr>
          <a:xfrm>
            <a:off x="2049369" y="3780263"/>
            <a:ext cx="1587358" cy="369332"/>
          </a:xfrm>
          <a:prstGeom prst="rect">
            <a:avLst/>
          </a:prstGeom>
          <a:noFill/>
        </p:spPr>
        <p:txBody>
          <a:bodyPr wrap="square" rtlCol="0">
            <a:spAutoFit/>
          </a:bodyPr>
          <a:lstStyle/>
          <a:p>
            <a:r>
              <a:rPr lang="en-US" dirty="0"/>
              <a:t>Expiratory Arm</a:t>
            </a:r>
          </a:p>
        </p:txBody>
      </p:sp>
      <p:sp>
        <p:nvSpPr>
          <p:cNvPr id="8" name="Rectangle 7">
            <a:extLst>
              <a:ext uri="{FF2B5EF4-FFF2-40B4-BE49-F238E27FC236}">
                <a16:creationId xmlns:a16="http://schemas.microsoft.com/office/drawing/2014/main" id="{9848F566-E3E2-EF42-966E-8D810ED99666}"/>
              </a:ext>
            </a:extLst>
          </p:cNvPr>
          <p:cNvSpPr/>
          <p:nvPr/>
        </p:nvSpPr>
        <p:spPr>
          <a:xfrm>
            <a:off x="345989" y="891980"/>
            <a:ext cx="1507525" cy="4409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Ventilator</a:t>
            </a:r>
          </a:p>
        </p:txBody>
      </p:sp>
      <p:sp>
        <p:nvSpPr>
          <p:cNvPr id="18" name="Rectangle 17">
            <a:extLst>
              <a:ext uri="{FF2B5EF4-FFF2-40B4-BE49-F238E27FC236}">
                <a16:creationId xmlns:a16="http://schemas.microsoft.com/office/drawing/2014/main" id="{2F5F7098-376C-5942-8467-BA923534B57E}"/>
              </a:ext>
            </a:extLst>
          </p:cNvPr>
          <p:cNvSpPr/>
          <p:nvPr/>
        </p:nvSpPr>
        <p:spPr>
          <a:xfrm>
            <a:off x="5615519" y="2643546"/>
            <a:ext cx="2281375" cy="346789"/>
          </a:xfrm>
          <a:prstGeom prst="rect">
            <a:avLst/>
          </a:prstGeom>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Patient 4 Flow Control</a:t>
            </a:r>
          </a:p>
        </p:txBody>
      </p:sp>
      <p:sp>
        <p:nvSpPr>
          <p:cNvPr id="21" name="Rounded Rectangle 20">
            <a:extLst>
              <a:ext uri="{FF2B5EF4-FFF2-40B4-BE49-F238E27FC236}">
                <a16:creationId xmlns:a16="http://schemas.microsoft.com/office/drawing/2014/main" id="{C5A13BEE-D42A-2043-8B44-CCD92C8747A4}"/>
              </a:ext>
            </a:extLst>
          </p:cNvPr>
          <p:cNvSpPr/>
          <p:nvPr/>
        </p:nvSpPr>
        <p:spPr>
          <a:xfrm>
            <a:off x="4250723" y="3429000"/>
            <a:ext cx="5078627" cy="2908668"/>
          </a:xfrm>
          <a:prstGeom prst="round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dirty="0"/>
              <a:t>Expiratory Section</a:t>
            </a:r>
          </a:p>
        </p:txBody>
      </p:sp>
      <p:sp>
        <p:nvSpPr>
          <p:cNvPr id="22" name="Rectangle 21">
            <a:extLst>
              <a:ext uri="{FF2B5EF4-FFF2-40B4-BE49-F238E27FC236}">
                <a16:creationId xmlns:a16="http://schemas.microsoft.com/office/drawing/2014/main" id="{7F4DA196-CB92-A243-8696-49DA96EC35A5}"/>
              </a:ext>
            </a:extLst>
          </p:cNvPr>
          <p:cNvSpPr/>
          <p:nvPr/>
        </p:nvSpPr>
        <p:spPr>
          <a:xfrm>
            <a:off x="8019535" y="3800675"/>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Shutoff</a:t>
            </a:r>
          </a:p>
        </p:txBody>
      </p:sp>
      <p:sp>
        <p:nvSpPr>
          <p:cNvPr id="23" name="Rectangle 22">
            <a:extLst>
              <a:ext uri="{FF2B5EF4-FFF2-40B4-BE49-F238E27FC236}">
                <a16:creationId xmlns:a16="http://schemas.microsoft.com/office/drawing/2014/main" id="{3320E981-CB07-9345-A2FB-C7D2E48A2496}"/>
              </a:ext>
            </a:extLst>
          </p:cNvPr>
          <p:cNvSpPr/>
          <p:nvPr/>
        </p:nvSpPr>
        <p:spPr>
          <a:xfrm>
            <a:off x="6247268" y="3800675"/>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Flow Meter</a:t>
            </a:r>
          </a:p>
        </p:txBody>
      </p:sp>
      <p:sp>
        <p:nvSpPr>
          <p:cNvPr id="24" name="Rectangle 23">
            <a:extLst>
              <a:ext uri="{FF2B5EF4-FFF2-40B4-BE49-F238E27FC236}">
                <a16:creationId xmlns:a16="http://schemas.microsoft.com/office/drawing/2014/main" id="{99216885-479D-384C-B295-8F2183190AD7}"/>
              </a:ext>
            </a:extLst>
          </p:cNvPr>
          <p:cNvSpPr/>
          <p:nvPr/>
        </p:nvSpPr>
        <p:spPr>
          <a:xfrm>
            <a:off x="5197858" y="3800675"/>
            <a:ext cx="951483"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PEEP</a:t>
            </a:r>
          </a:p>
        </p:txBody>
      </p:sp>
      <p:sp>
        <p:nvSpPr>
          <p:cNvPr id="25" name="Rectangle 24">
            <a:extLst>
              <a:ext uri="{FF2B5EF4-FFF2-40B4-BE49-F238E27FC236}">
                <a16:creationId xmlns:a16="http://schemas.microsoft.com/office/drawing/2014/main" id="{839266AC-9199-DE49-BE13-088F2ACE08DC}"/>
              </a:ext>
            </a:extLst>
          </p:cNvPr>
          <p:cNvSpPr/>
          <p:nvPr/>
        </p:nvSpPr>
        <p:spPr>
          <a:xfrm>
            <a:off x="8019535" y="4391519"/>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Shutoff</a:t>
            </a:r>
          </a:p>
        </p:txBody>
      </p:sp>
      <p:sp>
        <p:nvSpPr>
          <p:cNvPr id="26" name="Rectangle 25">
            <a:extLst>
              <a:ext uri="{FF2B5EF4-FFF2-40B4-BE49-F238E27FC236}">
                <a16:creationId xmlns:a16="http://schemas.microsoft.com/office/drawing/2014/main" id="{C47D06E9-B0F9-EB40-93EE-47F5F3252B49}"/>
              </a:ext>
            </a:extLst>
          </p:cNvPr>
          <p:cNvSpPr/>
          <p:nvPr/>
        </p:nvSpPr>
        <p:spPr>
          <a:xfrm>
            <a:off x="6247268" y="4391519"/>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Flow Meter</a:t>
            </a:r>
          </a:p>
        </p:txBody>
      </p:sp>
      <p:sp>
        <p:nvSpPr>
          <p:cNvPr id="27" name="Rectangle 26">
            <a:extLst>
              <a:ext uri="{FF2B5EF4-FFF2-40B4-BE49-F238E27FC236}">
                <a16:creationId xmlns:a16="http://schemas.microsoft.com/office/drawing/2014/main" id="{F72AD3F6-7EB0-1E4F-A9AD-384B66926B4C}"/>
              </a:ext>
            </a:extLst>
          </p:cNvPr>
          <p:cNvSpPr/>
          <p:nvPr/>
        </p:nvSpPr>
        <p:spPr>
          <a:xfrm>
            <a:off x="5197858" y="4391519"/>
            <a:ext cx="951483"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PEEP</a:t>
            </a:r>
          </a:p>
        </p:txBody>
      </p:sp>
      <p:sp>
        <p:nvSpPr>
          <p:cNvPr id="28" name="Rectangle 27">
            <a:extLst>
              <a:ext uri="{FF2B5EF4-FFF2-40B4-BE49-F238E27FC236}">
                <a16:creationId xmlns:a16="http://schemas.microsoft.com/office/drawing/2014/main" id="{2F5569F3-DF49-6248-8DEC-31D491638B2B}"/>
              </a:ext>
            </a:extLst>
          </p:cNvPr>
          <p:cNvSpPr/>
          <p:nvPr/>
        </p:nvSpPr>
        <p:spPr>
          <a:xfrm>
            <a:off x="8019535" y="5033175"/>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Shutoff</a:t>
            </a:r>
          </a:p>
        </p:txBody>
      </p:sp>
      <p:sp>
        <p:nvSpPr>
          <p:cNvPr id="29" name="Rectangle 28">
            <a:extLst>
              <a:ext uri="{FF2B5EF4-FFF2-40B4-BE49-F238E27FC236}">
                <a16:creationId xmlns:a16="http://schemas.microsoft.com/office/drawing/2014/main" id="{BC919C6D-9639-BE4B-8CB3-9BBAA8EA117D}"/>
              </a:ext>
            </a:extLst>
          </p:cNvPr>
          <p:cNvSpPr/>
          <p:nvPr/>
        </p:nvSpPr>
        <p:spPr>
          <a:xfrm>
            <a:off x="6247268" y="5033175"/>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Flow Meter</a:t>
            </a:r>
          </a:p>
        </p:txBody>
      </p:sp>
      <p:sp>
        <p:nvSpPr>
          <p:cNvPr id="30" name="Rectangle 29">
            <a:extLst>
              <a:ext uri="{FF2B5EF4-FFF2-40B4-BE49-F238E27FC236}">
                <a16:creationId xmlns:a16="http://schemas.microsoft.com/office/drawing/2014/main" id="{26AC7885-1461-7740-8215-9A8E775BE4C5}"/>
              </a:ext>
            </a:extLst>
          </p:cNvPr>
          <p:cNvSpPr/>
          <p:nvPr/>
        </p:nvSpPr>
        <p:spPr>
          <a:xfrm>
            <a:off x="5197858" y="5033175"/>
            <a:ext cx="951483"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PEEP</a:t>
            </a:r>
          </a:p>
        </p:txBody>
      </p:sp>
      <p:sp>
        <p:nvSpPr>
          <p:cNvPr id="31" name="Rectangle 30">
            <a:extLst>
              <a:ext uri="{FF2B5EF4-FFF2-40B4-BE49-F238E27FC236}">
                <a16:creationId xmlns:a16="http://schemas.microsoft.com/office/drawing/2014/main" id="{FA44DD64-4CD8-CE47-AE83-A9C4BE57A811}"/>
              </a:ext>
            </a:extLst>
          </p:cNvPr>
          <p:cNvSpPr/>
          <p:nvPr/>
        </p:nvSpPr>
        <p:spPr>
          <a:xfrm>
            <a:off x="7999448" y="5644127"/>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Shutoff</a:t>
            </a:r>
          </a:p>
        </p:txBody>
      </p:sp>
      <p:sp>
        <p:nvSpPr>
          <p:cNvPr id="32" name="Rectangle 31">
            <a:extLst>
              <a:ext uri="{FF2B5EF4-FFF2-40B4-BE49-F238E27FC236}">
                <a16:creationId xmlns:a16="http://schemas.microsoft.com/office/drawing/2014/main" id="{891FA54A-7D46-9843-A595-25FFF1520544}"/>
              </a:ext>
            </a:extLst>
          </p:cNvPr>
          <p:cNvSpPr/>
          <p:nvPr/>
        </p:nvSpPr>
        <p:spPr>
          <a:xfrm>
            <a:off x="6227181" y="5644127"/>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Flow Meter</a:t>
            </a:r>
          </a:p>
        </p:txBody>
      </p:sp>
      <p:sp>
        <p:nvSpPr>
          <p:cNvPr id="33" name="Rectangle 32">
            <a:extLst>
              <a:ext uri="{FF2B5EF4-FFF2-40B4-BE49-F238E27FC236}">
                <a16:creationId xmlns:a16="http://schemas.microsoft.com/office/drawing/2014/main" id="{87FB52B5-BBF6-DB4E-8A90-8EF201EBAFC3}"/>
              </a:ext>
            </a:extLst>
          </p:cNvPr>
          <p:cNvSpPr/>
          <p:nvPr/>
        </p:nvSpPr>
        <p:spPr>
          <a:xfrm>
            <a:off x="5177771" y="5644127"/>
            <a:ext cx="951483"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PEEP</a:t>
            </a:r>
          </a:p>
        </p:txBody>
      </p:sp>
      <p:sp>
        <p:nvSpPr>
          <p:cNvPr id="34" name="Rectangle 33">
            <a:extLst>
              <a:ext uri="{FF2B5EF4-FFF2-40B4-BE49-F238E27FC236}">
                <a16:creationId xmlns:a16="http://schemas.microsoft.com/office/drawing/2014/main" id="{BC5659FA-EF83-244C-8827-13AB90DEE49A}"/>
              </a:ext>
            </a:extLst>
          </p:cNvPr>
          <p:cNvSpPr/>
          <p:nvPr/>
        </p:nvSpPr>
        <p:spPr>
          <a:xfrm>
            <a:off x="5615519" y="2119994"/>
            <a:ext cx="2281375" cy="346789"/>
          </a:xfrm>
          <a:prstGeom prst="rect">
            <a:avLst/>
          </a:prstGeom>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Patient 3 Flow Control</a:t>
            </a:r>
          </a:p>
        </p:txBody>
      </p:sp>
      <p:sp>
        <p:nvSpPr>
          <p:cNvPr id="35" name="Rectangle 34">
            <a:extLst>
              <a:ext uri="{FF2B5EF4-FFF2-40B4-BE49-F238E27FC236}">
                <a16:creationId xmlns:a16="http://schemas.microsoft.com/office/drawing/2014/main" id="{AFF964E1-D13C-1946-B958-A67AC7851F44}"/>
              </a:ext>
            </a:extLst>
          </p:cNvPr>
          <p:cNvSpPr/>
          <p:nvPr/>
        </p:nvSpPr>
        <p:spPr>
          <a:xfrm>
            <a:off x="5615519" y="1596442"/>
            <a:ext cx="2281375" cy="346789"/>
          </a:xfrm>
          <a:prstGeom prst="rect">
            <a:avLst/>
          </a:prstGeom>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Patient 2 Flow Control</a:t>
            </a:r>
          </a:p>
        </p:txBody>
      </p:sp>
      <p:sp>
        <p:nvSpPr>
          <p:cNvPr id="36" name="Rectangle 35">
            <a:extLst>
              <a:ext uri="{FF2B5EF4-FFF2-40B4-BE49-F238E27FC236}">
                <a16:creationId xmlns:a16="http://schemas.microsoft.com/office/drawing/2014/main" id="{76079D1C-2353-444C-B743-759523676B98}"/>
              </a:ext>
            </a:extLst>
          </p:cNvPr>
          <p:cNvSpPr/>
          <p:nvPr/>
        </p:nvSpPr>
        <p:spPr>
          <a:xfrm>
            <a:off x="5615519" y="1072890"/>
            <a:ext cx="2281375" cy="346789"/>
          </a:xfrm>
          <a:prstGeom prst="rect">
            <a:avLst/>
          </a:prstGeom>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Patient 1 Flow Control</a:t>
            </a:r>
          </a:p>
        </p:txBody>
      </p:sp>
      <p:cxnSp>
        <p:nvCxnSpPr>
          <p:cNvPr id="38" name="Straight Arrow Connector 37">
            <a:extLst>
              <a:ext uri="{FF2B5EF4-FFF2-40B4-BE49-F238E27FC236}">
                <a16:creationId xmlns:a16="http://schemas.microsoft.com/office/drawing/2014/main" id="{33E59349-B6D9-6544-B020-0B063734F131}"/>
              </a:ext>
            </a:extLst>
          </p:cNvPr>
          <p:cNvCxnSpPr>
            <a:cxnSpLocks/>
          </p:cNvCxnSpPr>
          <p:nvPr/>
        </p:nvCxnSpPr>
        <p:spPr>
          <a:xfrm>
            <a:off x="9712411" y="1321509"/>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38666E0-DE20-FF49-A004-624DE6849DBB}"/>
              </a:ext>
            </a:extLst>
          </p:cNvPr>
          <p:cNvSpPr txBox="1"/>
          <p:nvPr/>
        </p:nvSpPr>
        <p:spPr>
          <a:xfrm>
            <a:off x="10371377" y="1122424"/>
            <a:ext cx="1474634" cy="369332"/>
          </a:xfrm>
          <a:prstGeom prst="rect">
            <a:avLst/>
          </a:prstGeom>
          <a:noFill/>
          <a:ln>
            <a:solidFill>
              <a:schemeClr val="accent1"/>
            </a:solidFill>
          </a:ln>
        </p:spPr>
        <p:txBody>
          <a:bodyPr wrap="none" rtlCol="0">
            <a:spAutoFit/>
          </a:bodyPr>
          <a:lstStyle/>
          <a:p>
            <a:r>
              <a:rPr lang="en-US" dirty="0"/>
              <a:t>P1 Inspiration</a:t>
            </a:r>
          </a:p>
        </p:txBody>
      </p:sp>
      <p:cxnSp>
        <p:nvCxnSpPr>
          <p:cNvPr id="41" name="Straight Arrow Connector 40">
            <a:extLst>
              <a:ext uri="{FF2B5EF4-FFF2-40B4-BE49-F238E27FC236}">
                <a16:creationId xmlns:a16="http://schemas.microsoft.com/office/drawing/2014/main" id="{714889DC-3001-364B-A6F1-34D01424B38F}"/>
              </a:ext>
            </a:extLst>
          </p:cNvPr>
          <p:cNvCxnSpPr>
            <a:cxnSpLocks/>
          </p:cNvCxnSpPr>
          <p:nvPr/>
        </p:nvCxnSpPr>
        <p:spPr>
          <a:xfrm>
            <a:off x="9726827" y="1841291"/>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89AFE5F-FE2E-E141-82A7-DFEE99BC9DE2}"/>
              </a:ext>
            </a:extLst>
          </p:cNvPr>
          <p:cNvSpPr txBox="1"/>
          <p:nvPr/>
        </p:nvSpPr>
        <p:spPr>
          <a:xfrm>
            <a:off x="10385793" y="1642206"/>
            <a:ext cx="1474634" cy="369332"/>
          </a:xfrm>
          <a:prstGeom prst="rect">
            <a:avLst/>
          </a:prstGeom>
          <a:noFill/>
          <a:ln>
            <a:solidFill>
              <a:schemeClr val="accent1"/>
            </a:solidFill>
          </a:ln>
        </p:spPr>
        <p:txBody>
          <a:bodyPr wrap="none" rtlCol="0">
            <a:spAutoFit/>
          </a:bodyPr>
          <a:lstStyle/>
          <a:p>
            <a:r>
              <a:rPr lang="en-US" dirty="0"/>
              <a:t>P2 Inspiration</a:t>
            </a:r>
          </a:p>
        </p:txBody>
      </p:sp>
      <p:cxnSp>
        <p:nvCxnSpPr>
          <p:cNvPr id="43" name="Straight Arrow Connector 42">
            <a:extLst>
              <a:ext uri="{FF2B5EF4-FFF2-40B4-BE49-F238E27FC236}">
                <a16:creationId xmlns:a16="http://schemas.microsoft.com/office/drawing/2014/main" id="{D0296045-0200-9A42-BEF0-136B1CEC54E8}"/>
              </a:ext>
            </a:extLst>
          </p:cNvPr>
          <p:cNvCxnSpPr>
            <a:cxnSpLocks/>
          </p:cNvCxnSpPr>
          <p:nvPr/>
        </p:nvCxnSpPr>
        <p:spPr>
          <a:xfrm>
            <a:off x="9726827" y="2361073"/>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3538B38-639B-3F47-A8DF-1EDBA5E367CB}"/>
              </a:ext>
            </a:extLst>
          </p:cNvPr>
          <p:cNvSpPr txBox="1"/>
          <p:nvPr/>
        </p:nvSpPr>
        <p:spPr>
          <a:xfrm>
            <a:off x="10385793" y="2161988"/>
            <a:ext cx="1474634" cy="369332"/>
          </a:xfrm>
          <a:prstGeom prst="rect">
            <a:avLst/>
          </a:prstGeom>
          <a:noFill/>
          <a:ln>
            <a:solidFill>
              <a:schemeClr val="accent1"/>
            </a:solidFill>
          </a:ln>
        </p:spPr>
        <p:txBody>
          <a:bodyPr wrap="none" rtlCol="0">
            <a:spAutoFit/>
          </a:bodyPr>
          <a:lstStyle/>
          <a:p>
            <a:r>
              <a:rPr lang="en-US" dirty="0"/>
              <a:t>P3 Inspiration</a:t>
            </a:r>
          </a:p>
        </p:txBody>
      </p:sp>
      <p:cxnSp>
        <p:nvCxnSpPr>
          <p:cNvPr id="45" name="Straight Arrow Connector 44">
            <a:extLst>
              <a:ext uri="{FF2B5EF4-FFF2-40B4-BE49-F238E27FC236}">
                <a16:creationId xmlns:a16="http://schemas.microsoft.com/office/drawing/2014/main" id="{613E6634-CDDA-6B40-8E84-6826ABA2A675}"/>
              </a:ext>
            </a:extLst>
          </p:cNvPr>
          <p:cNvCxnSpPr>
            <a:cxnSpLocks/>
          </p:cNvCxnSpPr>
          <p:nvPr/>
        </p:nvCxnSpPr>
        <p:spPr>
          <a:xfrm>
            <a:off x="9726827" y="2880857"/>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C86FB94-FAE7-564F-B129-05753C183714}"/>
              </a:ext>
            </a:extLst>
          </p:cNvPr>
          <p:cNvSpPr txBox="1"/>
          <p:nvPr/>
        </p:nvSpPr>
        <p:spPr>
          <a:xfrm>
            <a:off x="10385793" y="2681770"/>
            <a:ext cx="1474634" cy="369332"/>
          </a:xfrm>
          <a:prstGeom prst="rect">
            <a:avLst/>
          </a:prstGeom>
          <a:noFill/>
          <a:ln>
            <a:solidFill>
              <a:schemeClr val="accent1"/>
            </a:solidFill>
          </a:ln>
        </p:spPr>
        <p:txBody>
          <a:bodyPr wrap="square" rtlCol="0">
            <a:spAutoFit/>
          </a:bodyPr>
          <a:lstStyle/>
          <a:p>
            <a:r>
              <a:rPr lang="en-US" dirty="0"/>
              <a:t>P4 Inspiration</a:t>
            </a:r>
          </a:p>
        </p:txBody>
      </p:sp>
      <p:cxnSp>
        <p:nvCxnSpPr>
          <p:cNvPr id="48" name="Straight Arrow Connector 47">
            <a:extLst>
              <a:ext uri="{FF2B5EF4-FFF2-40B4-BE49-F238E27FC236}">
                <a16:creationId xmlns:a16="http://schemas.microsoft.com/office/drawing/2014/main" id="{498603B2-1F14-4447-9FD7-AFB04ADF2AED}"/>
              </a:ext>
            </a:extLst>
          </p:cNvPr>
          <p:cNvCxnSpPr>
            <a:cxnSpLocks/>
          </p:cNvCxnSpPr>
          <p:nvPr/>
        </p:nvCxnSpPr>
        <p:spPr>
          <a:xfrm>
            <a:off x="9697995" y="4014928"/>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B598D45-D605-4C48-8C64-6A1A1037C463}"/>
              </a:ext>
            </a:extLst>
          </p:cNvPr>
          <p:cNvSpPr txBox="1"/>
          <p:nvPr/>
        </p:nvSpPr>
        <p:spPr>
          <a:xfrm>
            <a:off x="10356961" y="3815843"/>
            <a:ext cx="1416926" cy="369332"/>
          </a:xfrm>
          <a:prstGeom prst="rect">
            <a:avLst/>
          </a:prstGeom>
          <a:noFill/>
          <a:ln>
            <a:solidFill>
              <a:schemeClr val="accent1"/>
            </a:solidFill>
          </a:ln>
        </p:spPr>
        <p:txBody>
          <a:bodyPr wrap="none" rtlCol="0">
            <a:spAutoFit/>
          </a:bodyPr>
          <a:lstStyle/>
          <a:p>
            <a:r>
              <a:rPr lang="en-US" dirty="0"/>
              <a:t>P1 Expiration</a:t>
            </a:r>
          </a:p>
        </p:txBody>
      </p:sp>
      <p:cxnSp>
        <p:nvCxnSpPr>
          <p:cNvPr id="50" name="Straight Arrow Connector 49">
            <a:extLst>
              <a:ext uri="{FF2B5EF4-FFF2-40B4-BE49-F238E27FC236}">
                <a16:creationId xmlns:a16="http://schemas.microsoft.com/office/drawing/2014/main" id="{8862E000-A991-3748-95AB-2D2AB2D103BA}"/>
              </a:ext>
            </a:extLst>
          </p:cNvPr>
          <p:cNvCxnSpPr>
            <a:cxnSpLocks/>
          </p:cNvCxnSpPr>
          <p:nvPr/>
        </p:nvCxnSpPr>
        <p:spPr>
          <a:xfrm>
            <a:off x="9712411" y="4584138"/>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7361386-8ADA-0A46-9723-741FB5AC6C95}"/>
              </a:ext>
            </a:extLst>
          </p:cNvPr>
          <p:cNvSpPr txBox="1"/>
          <p:nvPr/>
        </p:nvSpPr>
        <p:spPr>
          <a:xfrm>
            <a:off x="10371377" y="4385053"/>
            <a:ext cx="1416926" cy="369332"/>
          </a:xfrm>
          <a:prstGeom prst="rect">
            <a:avLst/>
          </a:prstGeom>
          <a:noFill/>
          <a:ln>
            <a:solidFill>
              <a:schemeClr val="accent1"/>
            </a:solidFill>
          </a:ln>
        </p:spPr>
        <p:txBody>
          <a:bodyPr wrap="none" rtlCol="0">
            <a:spAutoFit/>
          </a:bodyPr>
          <a:lstStyle/>
          <a:p>
            <a:r>
              <a:rPr lang="en-US" dirty="0"/>
              <a:t>P2 Expiration</a:t>
            </a:r>
          </a:p>
        </p:txBody>
      </p:sp>
      <p:cxnSp>
        <p:nvCxnSpPr>
          <p:cNvPr id="52" name="Straight Arrow Connector 51">
            <a:extLst>
              <a:ext uri="{FF2B5EF4-FFF2-40B4-BE49-F238E27FC236}">
                <a16:creationId xmlns:a16="http://schemas.microsoft.com/office/drawing/2014/main" id="{0512DEE2-4712-614F-981C-8F5EA65B5560}"/>
              </a:ext>
            </a:extLst>
          </p:cNvPr>
          <p:cNvCxnSpPr>
            <a:cxnSpLocks/>
          </p:cNvCxnSpPr>
          <p:nvPr/>
        </p:nvCxnSpPr>
        <p:spPr>
          <a:xfrm>
            <a:off x="9712411" y="5190419"/>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813FFF3-5ED1-6645-A33B-F7C2A90059D7}"/>
              </a:ext>
            </a:extLst>
          </p:cNvPr>
          <p:cNvSpPr txBox="1"/>
          <p:nvPr/>
        </p:nvSpPr>
        <p:spPr>
          <a:xfrm>
            <a:off x="10371377" y="4991334"/>
            <a:ext cx="1416926" cy="369332"/>
          </a:xfrm>
          <a:prstGeom prst="rect">
            <a:avLst/>
          </a:prstGeom>
          <a:noFill/>
          <a:ln>
            <a:solidFill>
              <a:schemeClr val="accent1"/>
            </a:solidFill>
          </a:ln>
        </p:spPr>
        <p:txBody>
          <a:bodyPr wrap="none" rtlCol="0">
            <a:spAutoFit/>
          </a:bodyPr>
          <a:lstStyle/>
          <a:p>
            <a:r>
              <a:rPr lang="en-US" dirty="0"/>
              <a:t>P3 Expiration</a:t>
            </a:r>
          </a:p>
        </p:txBody>
      </p:sp>
      <p:cxnSp>
        <p:nvCxnSpPr>
          <p:cNvPr id="54" name="Straight Arrow Connector 53">
            <a:extLst>
              <a:ext uri="{FF2B5EF4-FFF2-40B4-BE49-F238E27FC236}">
                <a16:creationId xmlns:a16="http://schemas.microsoft.com/office/drawing/2014/main" id="{658DDC7C-1233-C646-BA95-41B715EB0403}"/>
              </a:ext>
            </a:extLst>
          </p:cNvPr>
          <p:cNvCxnSpPr>
            <a:cxnSpLocks/>
          </p:cNvCxnSpPr>
          <p:nvPr/>
        </p:nvCxnSpPr>
        <p:spPr>
          <a:xfrm>
            <a:off x="9713723" y="5814157"/>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481B875-AD48-C24A-8117-B803DDCEB258}"/>
              </a:ext>
            </a:extLst>
          </p:cNvPr>
          <p:cNvSpPr txBox="1"/>
          <p:nvPr/>
        </p:nvSpPr>
        <p:spPr>
          <a:xfrm>
            <a:off x="10372689" y="5615070"/>
            <a:ext cx="1415614" cy="369332"/>
          </a:xfrm>
          <a:prstGeom prst="rect">
            <a:avLst/>
          </a:prstGeom>
          <a:noFill/>
          <a:ln>
            <a:solidFill>
              <a:schemeClr val="accent1"/>
            </a:solidFill>
          </a:ln>
        </p:spPr>
        <p:txBody>
          <a:bodyPr wrap="square" rtlCol="0">
            <a:spAutoFit/>
          </a:bodyPr>
          <a:lstStyle/>
          <a:p>
            <a:r>
              <a:rPr lang="en-US" dirty="0"/>
              <a:t>P4 Expiration</a:t>
            </a:r>
          </a:p>
        </p:txBody>
      </p:sp>
      <p:sp>
        <p:nvSpPr>
          <p:cNvPr id="56" name="TextBox 55">
            <a:extLst>
              <a:ext uri="{FF2B5EF4-FFF2-40B4-BE49-F238E27FC236}">
                <a16:creationId xmlns:a16="http://schemas.microsoft.com/office/drawing/2014/main" id="{DAE364B8-7A44-9840-BAC0-3D28B71BC9BF}"/>
              </a:ext>
            </a:extLst>
          </p:cNvPr>
          <p:cNvSpPr txBox="1"/>
          <p:nvPr/>
        </p:nvSpPr>
        <p:spPr>
          <a:xfrm>
            <a:off x="289163" y="5756860"/>
            <a:ext cx="2331087" cy="646331"/>
          </a:xfrm>
          <a:prstGeom prst="rect">
            <a:avLst/>
          </a:prstGeom>
          <a:noFill/>
        </p:spPr>
        <p:txBody>
          <a:bodyPr wrap="none" rtlCol="0">
            <a:spAutoFit/>
          </a:bodyPr>
          <a:lstStyle/>
          <a:p>
            <a:r>
              <a:rPr lang="en-US" dirty="0"/>
              <a:t>VSP VSB Schematics v6</a:t>
            </a:r>
          </a:p>
          <a:p>
            <a:pPr algn="r"/>
            <a:r>
              <a:rPr lang="en-US" dirty="0"/>
              <a:t>13 April 2020</a:t>
            </a:r>
          </a:p>
        </p:txBody>
      </p:sp>
    </p:spTree>
    <p:extLst>
      <p:ext uri="{BB962C8B-B14F-4D97-AF65-F5344CB8AC3E}">
        <p14:creationId xmlns:p14="http://schemas.microsoft.com/office/powerpoint/2010/main" val="693908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TotalTime>
  <Words>210</Words>
  <Application>Microsoft Macintosh PowerPoint</Application>
  <PresentationFormat>Widescreen</PresentationFormat>
  <Paragraphs>64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Roden</dc:creator>
  <cp:lastModifiedBy>Mark Roden</cp:lastModifiedBy>
  <cp:revision>13</cp:revision>
  <dcterms:created xsi:type="dcterms:W3CDTF">2020-04-05T15:45:09Z</dcterms:created>
  <dcterms:modified xsi:type="dcterms:W3CDTF">2020-04-13T20:27:00Z</dcterms:modified>
</cp:coreProperties>
</file>