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Merriweather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6A47A9F-4692-4405-9FF8-792856F876BC}">
  <a:tblStyle styleId="{16A47A9F-4692-4405-9FF8-792856F876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22" Type="http://schemas.openxmlformats.org/officeDocument/2006/relationships/font" Target="fonts/Merriweather-bold.fntdata"/><Relationship Id="rId10" Type="http://schemas.openxmlformats.org/officeDocument/2006/relationships/slide" Target="slides/slide4.xml"/><Relationship Id="rId21" Type="http://schemas.openxmlformats.org/officeDocument/2006/relationships/font" Target="fonts/Merriweather-regular.fntdata"/><Relationship Id="rId13" Type="http://schemas.openxmlformats.org/officeDocument/2006/relationships/slide" Target="slides/slide7.xml"/><Relationship Id="rId24" Type="http://schemas.openxmlformats.org/officeDocument/2006/relationships/font" Target="fonts/Merriweather-boldItalic.fntdata"/><Relationship Id="rId12" Type="http://schemas.openxmlformats.org/officeDocument/2006/relationships/slide" Target="slides/slide6.xml"/><Relationship Id="rId23" Type="http://schemas.openxmlformats.org/officeDocument/2006/relationships/font" Target="fonts/Merriweather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1f270251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1f270251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f2478003f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f2478003f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f2478003f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f2478003f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f2478003f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f2478003f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f2478003f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f2478003f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f2478003f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f2478003f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1f6e9a9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1f6e9a9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back + front A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1f6e9a98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1f6e9a98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1f6e9a98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1f6e9a98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de solution au Cahier des Charges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5138475" y="363951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600">
                <a:solidFill>
                  <a:srgbClr val="FFFFFF"/>
                </a:solidFill>
              </a:rPr>
              <a:t>UniTech</a:t>
            </a:r>
            <a:endParaRPr b="1"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209325" y="114025"/>
            <a:ext cx="5334900" cy="53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Offre financière</a:t>
            </a:r>
            <a:endParaRPr sz="2400"/>
          </a:p>
        </p:txBody>
      </p:sp>
      <p:graphicFrame>
        <p:nvGraphicFramePr>
          <p:cNvPr id="122" name="Google Shape;122;p22"/>
          <p:cNvGraphicFramePr/>
          <p:nvPr/>
        </p:nvGraphicFramePr>
        <p:xfrm>
          <a:off x="209325" y="648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{16A47A9F-4692-4405-9FF8-792856F876BC}</a:tableStyleId>
              </a:tblPr>
              <a:tblGrid>
                <a:gridCol w="1509725"/>
                <a:gridCol w="1612725"/>
                <a:gridCol w="1406725"/>
                <a:gridCol w="1509725"/>
              </a:tblGrid>
              <a:tr h="765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Métiers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Tarif journalier/pers (€)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J/h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Tarif/</a:t>
                      </a:r>
                      <a:r>
                        <a:rPr lang="fr">
                          <a:solidFill>
                            <a:srgbClr val="FFFFFF"/>
                          </a:solidFill>
                        </a:rPr>
                        <a:t>Métiers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9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Chef de projet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570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55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31350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58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Ingénieur Réseaux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480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47.5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22800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9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Développeur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410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50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20500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9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Testeur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340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1700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58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Administrateur base de données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457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50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22850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58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Expert en cybersécurité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498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50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24900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3" name="Google Shape;123;p22"/>
          <p:cNvSpPr txBox="1"/>
          <p:nvPr/>
        </p:nvSpPr>
        <p:spPr>
          <a:xfrm>
            <a:off x="6370150" y="4118275"/>
            <a:ext cx="1558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3F3F3"/>
                </a:solidFill>
              </a:rPr>
              <a:t>Total = 124,1k€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24" name="Google Shape;124;p22"/>
          <p:cNvSpPr txBox="1"/>
          <p:nvPr/>
        </p:nvSpPr>
        <p:spPr>
          <a:xfrm>
            <a:off x="6370150" y="361825"/>
            <a:ext cx="2599200" cy="10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Acompte</a:t>
            </a:r>
            <a:r>
              <a:rPr lang="fr">
                <a:solidFill>
                  <a:srgbClr val="FFFFFF"/>
                </a:solidFill>
              </a:rPr>
              <a:t> pour les 4 premières semaines du projet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307375" y="500925"/>
            <a:ext cx="49281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fr" sz="1800"/>
              <a:t>Présentation de l’entreprise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fr" sz="1800"/>
              <a:t>Objectif du projet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fr" sz="1800"/>
              <a:t>Analyse de l’existant et des besoins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fr" sz="1800"/>
              <a:t>Organisationnels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fr" sz="1800"/>
              <a:t>Techniques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fr" sz="1800"/>
              <a:t>Solution </a:t>
            </a:r>
            <a:r>
              <a:rPr b="1" lang="fr" sz="1800"/>
              <a:t>proposée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fr" sz="1800"/>
              <a:t>Offre financière</a:t>
            </a:r>
            <a:endParaRPr b="1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de l’entreprise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Secteur d’activité : Informatique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Siège</a:t>
            </a:r>
            <a:r>
              <a:rPr lang="fr" sz="1600"/>
              <a:t> social : Paris (France)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Équipe</a:t>
            </a:r>
            <a:r>
              <a:rPr lang="fr" sz="1600"/>
              <a:t> de 3 développeurs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Devis Gratuit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Projet </a:t>
            </a:r>
            <a:r>
              <a:rPr lang="fr" sz="1600"/>
              <a:t>gouvernemental</a:t>
            </a:r>
            <a:r>
              <a:rPr lang="fr" sz="1600"/>
              <a:t> / Entreprises privées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 de l’existant et des besoins</a:t>
            </a:r>
            <a:endParaRPr/>
          </a:p>
        </p:txBody>
      </p:sp>
      <p:graphicFrame>
        <p:nvGraphicFramePr>
          <p:cNvPr id="83" name="Google Shape;83;p16"/>
          <p:cNvGraphicFramePr/>
          <p:nvPr/>
        </p:nvGraphicFramePr>
        <p:xfrm>
          <a:off x="4918125" y="30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{16A47A9F-4692-4405-9FF8-792856F876BC}</a:tableStyleId>
              </a:tblPr>
              <a:tblGrid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u="sng"/>
                        <a:t>Existant</a:t>
                      </a:r>
                      <a:endParaRPr b="1" u="sng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Base de donnée FFF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Réseaux Sociaux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4" name="Google Shape;84;p16"/>
          <p:cNvGraphicFramePr/>
          <p:nvPr/>
        </p:nvGraphicFramePr>
        <p:xfrm>
          <a:off x="4918125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{16A47A9F-4692-4405-9FF8-792856F876BC}</a:tableStyleId>
              </a:tblPr>
              <a:tblGrid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u="sng"/>
                        <a:t>Besoins</a:t>
                      </a:r>
                      <a:endParaRPr b="1" u="sng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Base de donnée Application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Application Web/Android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Comptes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Solution </a:t>
            </a:r>
            <a:r>
              <a:rPr lang="fr"/>
              <a:t>organisationnelle</a:t>
            </a:r>
            <a:r>
              <a:rPr lang="fr"/>
              <a:t> proposée 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266300" y="-152025"/>
            <a:ext cx="4943700" cy="45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Les joueurs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fr" sz="1800"/>
              <a:t>Se connecter/S’enregistrer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fr" sz="1800"/>
              <a:t>Communiquer avec les autres joueurs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Le club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fr" sz="1800"/>
              <a:t>Se connecter/S’enregistrer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fr" sz="1800"/>
              <a:t>Inviter les </a:t>
            </a:r>
            <a:r>
              <a:rPr lang="fr" sz="1800"/>
              <a:t>entraîneurs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fr" sz="1800"/>
              <a:t>Recevoir les résultats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Les </a:t>
            </a:r>
            <a:r>
              <a:rPr lang="fr" sz="1800"/>
              <a:t>entraîneurs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fr" sz="1800"/>
              <a:t>Se connecter/S’enregistrer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fr" sz="1800"/>
              <a:t>Poster des annonces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fr" sz="1800"/>
              <a:t>Répondre aux annonces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fr" sz="1800"/>
              <a:t>Interagir</a:t>
            </a:r>
            <a:r>
              <a:rPr lang="fr" sz="1800"/>
              <a:t> avec les joueurs de l’équipe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fr" sz="1800"/>
              <a:t>Communiquer avec les arbitres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fr" sz="1800"/>
              <a:t>Sélectionner</a:t>
            </a:r>
            <a:r>
              <a:rPr lang="fr" sz="1800"/>
              <a:t> les joueurs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Solution technique proposée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4396050" y="500925"/>
            <a:ext cx="47481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Création</a:t>
            </a:r>
            <a:r>
              <a:rPr lang="fr"/>
              <a:t> d’une Base de données (SGBD)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D</a:t>
            </a:r>
            <a:r>
              <a:rPr lang="fr"/>
              <a:t>éveloppement</a:t>
            </a:r>
            <a:r>
              <a:rPr lang="fr"/>
              <a:t> d’une application Web (PHP/JS - LARAVEL/JUNIT/PHPUNIT/SELENIUM/WebSockets) - Android (PHP/Java)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Ajout de </a:t>
            </a:r>
            <a:r>
              <a:rPr lang="fr"/>
              <a:t>rôles (Club/Entraîneur/Joueur)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Mise à Jour en temps réel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E-mail de </a:t>
            </a:r>
            <a:r>
              <a:rPr lang="fr"/>
              <a:t>vérification (server SMTP/POP3)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Mot de passe cryptés (md5)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Calendrier dynamique pour la rencontre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SMS de confirmation 24h avant la rencontre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Composition d'équipe avant match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Verrouillage</a:t>
            </a:r>
            <a:r>
              <a:rPr lang="fr"/>
              <a:t> de </a:t>
            </a:r>
            <a:r>
              <a:rPr lang="fr"/>
              <a:t>l'équipe</a:t>
            </a:r>
            <a:r>
              <a:rPr lang="fr"/>
              <a:t> 72H avant rencontre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Échange</a:t>
            </a:r>
            <a:r>
              <a:rPr lang="fr"/>
              <a:t> écrit avec E-chat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Disposition des joueurs sur la carte du terrain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159700" y="361575"/>
            <a:ext cx="3945000" cy="30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Plan de développement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4572000" y="522450"/>
            <a:ext cx="4426200" cy="42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400"/>
              <a:t>Phase 1 : Spécifications techniques et </a:t>
            </a:r>
            <a:r>
              <a:rPr b="1" lang="fr" sz="1400"/>
              <a:t>fonctionnelles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fr" sz="1400"/>
              <a:t>Phase 2 : Architecture de la solution applicative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fr" sz="1400"/>
              <a:t>Phase 3 : Codage des modules spécifiques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fr" sz="1400"/>
              <a:t>Phase 4 : Tests unitaires et d’intégration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fr" sz="1400"/>
              <a:t>Phase 5 : Documentation technique de la solution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fr" sz="1400"/>
              <a:t>Phase 6 : Validation avec données utilisateurs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fr" sz="1400"/>
              <a:t> </a:t>
            </a:r>
            <a:endParaRPr b="1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Planning du projet </a:t>
            </a:r>
            <a:endParaRPr/>
          </a:p>
        </p:txBody>
      </p:sp>
      <p:sp>
        <p:nvSpPr>
          <p:cNvPr id="108" name="Google Shape;108;p20"/>
          <p:cNvSpPr txBox="1"/>
          <p:nvPr/>
        </p:nvSpPr>
        <p:spPr>
          <a:xfrm>
            <a:off x="311725" y="1503900"/>
            <a:ext cx="87048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Diagramme de Gantt représentant l’avancement des </a:t>
            </a:r>
            <a:r>
              <a:rPr b="1" lang="fr"/>
              <a:t>tâches</a:t>
            </a:r>
            <a:r>
              <a:rPr b="1" lang="fr"/>
              <a:t> en fonction du nombre de semaine</a:t>
            </a:r>
            <a:endParaRPr b="1"/>
          </a:p>
        </p:txBody>
      </p:sp>
      <p:sp>
        <p:nvSpPr>
          <p:cNvPr id="109" name="Google Shape;109;p20"/>
          <p:cNvSpPr txBox="1"/>
          <p:nvPr/>
        </p:nvSpPr>
        <p:spPr>
          <a:xfrm>
            <a:off x="-27475" y="3554075"/>
            <a:ext cx="49857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1 semaine = 5 jours/Homme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Durée totale du projet  = 55 jours/Homme</a:t>
            </a:r>
            <a:endParaRPr sz="1100"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50700"/>
            <a:ext cx="9143998" cy="1403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Plan d’accompagnement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Formation par l’expert cybersécurité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Formation vidéo aux différentes fonctionnalités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Support documentaire au format .pdf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Support technique avec système de ticket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