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1" r:id="rId2"/>
    <p:sldId id="353" r:id="rId3"/>
    <p:sldId id="368" r:id="rId4"/>
    <p:sldId id="360" r:id="rId5"/>
    <p:sldId id="369" r:id="rId6"/>
    <p:sldId id="370" r:id="rId7"/>
    <p:sldId id="372" r:id="rId8"/>
    <p:sldId id="373" r:id="rId9"/>
    <p:sldId id="374" r:id="rId10"/>
    <p:sldId id="365" r:id="rId11"/>
    <p:sldId id="361" r:id="rId12"/>
    <p:sldId id="362" r:id="rId13"/>
    <p:sldId id="352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000000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89080" autoAdjust="0"/>
  </p:normalViewPr>
  <p:slideViewPr>
    <p:cSldViewPr snapToGrid="0">
      <p:cViewPr varScale="1">
        <p:scale>
          <a:sx n="103" d="100"/>
          <a:sy n="103" d="100"/>
        </p:scale>
        <p:origin x="7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60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37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26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62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6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52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72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9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72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60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60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7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049096"/>
      </p:ext>
    </p:extLst>
  </p:cSld>
  <p:clrMapOvr>
    <a:masterClrMapping/>
  </p:clrMapOvr>
  <p:transition spd="slow" advTm="0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31800" y="330198"/>
            <a:ext cx="540000" cy="288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31800" y="671197"/>
            <a:ext cx="540000" cy="180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31800" y="904196"/>
            <a:ext cx="540000" cy="72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8966200" y="6528232"/>
            <a:ext cx="2880000" cy="36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82553"/>
      </p:ext>
    </p:extLst>
  </p:cSld>
  <p:clrMapOvr>
    <a:masterClrMapping/>
  </p:clrMapOvr>
  <p:transition spd="slow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"/>
            <a:ext cx="12192000" cy="4376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709"/>
            <a:ext cx="12192000" cy="3362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3065796"/>
            <a:ext cx="3600000" cy="214013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769600" y="3664910"/>
            <a:ext cx="843953" cy="2410180"/>
            <a:chOff x="10769600" y="3836360"/>
            <a:chExt cx="843953" cy="24101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838038"/>
              <a:ext cx="146835" cy="24085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12" y="4912297"/>
              <a:ext cx="492494" cy="12955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930" y="3836360"/>
              <a:ext cx="562623" cy="824898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34" y="247661"/>
            <a:ext cx="3602440" cy="1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7" y="444499"/>
            <a:ext cx="108000" cy="272454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2093857"/>
            <a:ext cx="3600000" cy="814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22348" y="3625900"/>
            <a:ext cx="9644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高级语言程序设计</a:t>
            </a:r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实验八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软件文档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798622" y="6455543"/>
            <a:ext cx="2107760" cy="288000"/>
            <a:chOff x="1021340" y="5712187"/>
            <a:chExt cx="2107760" cy="28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0" y="5716689"/>
              <a:ext cx="581924" cy="270576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689100" y="5712187"/>
              <a:ext cx="1440000" cy="28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55" y="5720618"/>
              <a:ext cx="1186531" cy="270000"/>
            </a:xfrm>
            <a:prstGeom prst="rect">
              <a:avLst/>
            </a:prstGeom>
          </p:spPr>
        </p:pic>
      </p:grpSp>
      <p:pic>
        <p:nvPicPr>
          <p:cNvPr id="20" name="图片 19" descr="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199" y="5983976"/>
            <a:ext cx="347599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7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6303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实验内容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一例题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19" y="873262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6">
            <a:extLst>
              <a:ext uri="{FF2B5EF4-FFF2-40B4-BE49-F238E27FC236}">
                <a16:creationId xmlns:a16="http://schemas.microsoft.com/office/drawing/2014/main" xmlns="" id="{9C8B79B8-9DF9-4476-A29B-E06AF721E785}"/>
              </a:ext>
            </a:extLst>
          </p:cNvPr>
          <p:cNvSpPr txBox="1"/>
          <p:nvPr/>
        </p:nvSpPr>
        <p:spPr>
          <a:xfrm>
            <a:off x="1587600" y="958984"/>
            <a:ext cx="989647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使用程序</a:t>
            </a:r>
            <a:r>
              <a:rPr lang="zh-CN" altLang="zh-CN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调试方法，改正下面程序中的</a:t>
            </a:r>
            <a:r>
              <a:rPr lang="zh-CN" altLang="zh-CN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，再输</a:t>
            </a:r>
            <a:r>
              <a:rPr lang="en-US" altLang="zh-CN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个点的平面坐标，输出距离坐标原点不超过</a:t>
            </a:r>
            <a:r>
              <a:rPr lang="en-US" altLang="zh-CN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的点的坐标值。</a:t>
            </a:r>
            <a:endParaRPr lang="en-US" altLang="zh-CN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600" y="1936118"/>
            <a:ext cx="6390608" cy="465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87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网chenying0907出品 4"/>
          <p:cNvSpPr txBox="1"/>
          <p:nvPr/>
        </p:nvSpPr>
        <p:spPr>
          <a:xfrm>
            <a:off x="1587600" y="264321"/>
            <a:ext cx="5023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实验内容二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587600" y="1645213"/>
            <a:ext cx="9622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编程实现一个记账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的控制台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人数不超过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要求使用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存储记账信息。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位数字组成，用户名由字母和数字组成，长度不超过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，区分字母大小写。系统功能如下：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录入用户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，用户名，收入，支出（收入和支出均为整数）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按用户名的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字典序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后输出用户记账信息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使用用户名查找特定用户的记账信息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计算并输出所有用户的人均收入和人均支出（人均收入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总收入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用户人数）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输出所有支出大于平均支出的用户记账信息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输出系统中所有的记账信息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退出系统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52BCF7E-3239-4540-8583-5E632533F6B1}"/>
              </a:ext>
            </a:extLst>
          </p:cNvPr>
          <p:cNvSpPr txBox="1"/>
          <p:nvPr/>
        </p:nvSpPr>
        <p:spPr>
          <a:xfrm>
            <a:off x="1587600" y="998882"/>
            <a:ext cx="2825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记账</a:t>
            </a:r>
            <a:r>
              <a:rPr lang="zh-CN" altLang="en-US" sz="2400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2400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endParaRPr lang="en-US" altLang="zh-CN" sz="24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3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网chenying0907出品 4"/>
          <p:cNvSpPr txBox="1"/>
          <p:nvPr/>
        </p:nvSpPr>
        <p:spPr>
          <a:xfrm>
            <a:off x="1587600" y="264321"/>
            <a:ext cx="5023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实验内容二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87600" y="1039341"/>
            <a:ext cx="81139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要求程序运行后先显示如下菜单，并提示用户输入选项：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Input record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Sort and list records in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reverse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order by user name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Search records by user name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Calculate and list per capita income and expenses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List records which have more expenses than per capita expenses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List all records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Exit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Please enter your choice: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然后，根据用户输入的选项执行相应的操作。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 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56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"/>
            <a:ext cx="12192000" cy="4376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709"/>
            <a:ext cx="12192000" cy="3362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3065796"/>
            <a:ext cx="3600000" cy="214013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769600" y="3664910"/>
            <a:ext cx="843953" cy="2410180"/>
            <a:chOff x="10769600" y="3836360"/>
            <a:chExt cx="843953" cy="24101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838038"/>
              <a:ext cx="146835" cy="24085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12" y="4912297"/>
              <a:ext cx="492494" cy="12955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930" y="3836360"/>
              <a:ext cx="562623" cy="824898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34" y="247661"/>
            <a:ext cx="3602440" cy="1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7" y="444499"/>
            <a:ext cx="108000" cy="272454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2093857"/>
            <a:ext cx="3600000" cy="814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65199" y="4240309"/>
            <a:ext cx="915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请同学们开始实验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9798622" y="6455543"/>
            <a:ext cx="2107760" cy="288000"/>
            <a:chOff x="1021340" y="5712187"/>
            <a:chExt cx="2107760" cy="28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0" y="5716689"/>
              <a:ext cx="581924" cy="270576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689100" y="5712187"/>
              <a:ext cx="1440000" cy="28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55" y="5720618"/>
              <a:ext cx="1186531" cy="270000"/>
            </a:xfrm>
            <a:prstGeom prst="rect">
              <a:avLst/>
            </a:prstGeom>
          </p:spPr>
        </p:pic>
      </p:grpSp>
      <p:pic>
        <p:nvPicPr>
          <p:cNvPr id="20" name="图片 19" descr="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199" y="5983976"/>
            <a:ext cx="347599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48f5301-91d9-4324-a64a-050410bbde6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9971" y="922004"/>
            <a:ext cx="9661763" cy="2963473"/>
            <a:chOff x="975990" y="622534"/>
            <a:chExt cx="10088641" cy="3418537"/>
          </a:xfrm>
        </p:grpSpPr>
        <p:grpSp>
          <p:nvGrpSpPr>
            <p:cNvPr id="4" name="íṧ1iḋê"/>
            <p:cNvGrpSpPr/>
            <p:nvPr/>
          </p:nvGrpSpPr>
          <p:grpSpPr>
            <a:xfrm>
              <a:off x="2814796" y="2478576"/>
              <a:ext cx="1639137" cy="1562495"/>
              <a:chOff x="1468531" y="1871421"/>
              <a:chExt cx="2080967" cy="1983665"/>
            </a:xfrm>
          </p:grpSpPr>
          <p:sp>
            <p:nvSpPr>
              <p:cNvPr id="44" name="ïṥlïḓè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ślîḋê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şļîḋé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91440" tIns="45720" rIns="91440" bIns="45720" anchor="ctr" anchorCtr="1" forceAA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47" name="ïŝlíḋe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ṡḻiďé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ŝľîḑé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iṩľïḓe"/>
            <p:cNvSpPr txBox="1"/>
            <p:nvPr/>
          </p:nvSpPr>
          <p:spPr>
            <a:xfrm>
              <a:off x="4230871" y="2476044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</a:t>
              </a:r>
            </a:p>
          </p:txBody>
        </p:sp>
        <p:grpSp>
          <p:nvGrpSpPr>
            <p:cNvPr id="8" name="îṧḻidé"/>
            <p:cNvGrpSpPr/>
            <p:nvPr/>
          </p:nvGrpSpPr>
          <p:grpSpPr>
            <a:xfrm>
              <a:off x="7032105" y="2478576"/>
              <a:ext cx="1639137" cy="1562495"/>
              <a:chOff x="1468531" y="1871421"/>
              <a:chExt cx="2080967" cy="1983665"/>
            </a:xfrm>
          </p:grpSpPr>
          <p:sp>
            <p:nvSpPr>
              <p:cNvPr id="28" name="ïṣľíďe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šļiḋe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ṥľïďê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02</a:t>
                </a:r>
              </a:p>
            </p:txBody>
          </p:sp>
          <p:sp>
            <p:nvSpPr>
              <p:cNvPr id="31" name="íṩľíḓé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śliďé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şļîdè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ïşḻïḍe"/>
            <p:cNvSpPr txBox="1"/>
            <p:nvPr/>
          </p:nvSpPr>
          <p:spPr>
            <a:xfrm>
              <a:off x="8440854" y="2485987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实验内容</a:t>
              </a:r>
              <a:endPara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íśľíḓê"/>
            <p:cNvGrpSpPr/>
            <p:nvPr/>
          </p:nvGrpSpPr>
          <p:grpSpPr>
            <a:xfrm>
              <a:off x="975990" y="622534"/>
              <a:ext cx="2807351" cy="1745225"/>
              <a:chOff x="3575720" y="-774342"/>
              <a:chExt cx="4240565" cy="2636200"/>
            </a:xfrm>
          </p:grpSpPr>
          <p:sp>
            <p:nvSpPr>
              <p:cNvPr id="13" name="iśḷiḓé"/>
              <p:cNvSpPr/>
              <p:nvPr/>
            </p:nvSpPr>
            <p:spPr bwMode="auto">
              <a:xfrm>
                <a:off x="3918741" y="1380506"/>
                <a:ext cx="481352" cy="4813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ṧliḓè"/>
              <p:cNvSpPr/>
              <p:nvPr/>
            </p:nvSpPr>
            <p:spPr bwMode="auto">
              <a:xfrm>
                <a:off x="6450579" y="884043"/>
                <a:ext cx="924267" cy="92426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ľïḓe"/>
              <p:cNvSpPr/>
              <p:nvPr/>
            </p:nvSpPr>
            <p:spPr bwMode="auto">
              <a:xfrm>
                <a:off x="3575720" y="-387424"/>
                <a:ext cx="1287018" cy="128701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şľíḍê"/>
              <p:cNvSpPr/>
              <p:nvPr/>
            </p:nvSpPr>
            <p:spPr bwMode="auto">
              <a:xfrm>
                <a:off x="4367808" y="-774342"/>
                <a:ext cx="2557971" cy="2557971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91440" tIns="45720" rIns="91440" bIns="45720" anchor="b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zh-CN" altLang="en-US" sz="48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目录 </a:t>
                </a:r>
                <a:br>
                  <a:rPr lang="zh-CN" altLang="en-US" sz="48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</a:br>
                <a:r>
                  <a:rPr lang="en-US" altLang="zh-CN" sz="22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CONTENT</a:t>
                </a:r>
              </a:p>
            </p:txBody>
          </p:sp>
          <p:sp>
            <p:nvSpPr>
              <p:cNvPr id="17" name="iSḷïḑê"/>
              <p:cNvSpPr/>
              <p:nvPr/>
            </p:nvSpPr>
            <p:spPr bwMode="auto">
              <a:xfrm>
                <a:off x="7204217" y="152636"/>
                <a:ext cx="612068" cy="61206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99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淘宝网chenying0907出品 4"/>
          <p:cNvSpPr txBox="1"/>
          <p:nvPr/>
        </p:nvSpPr>
        <p:spPr>
          <a:xfrm>
            <a:off x="1586290" y="264321"/>
            <a:ext cx="4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实验课程安排与考核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28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96625"/>
              </p:ext>
            </p:extLst>
          </p:nvPr>
        </p:nvGraphicFramePr>
        <p:xfrm>
          <a:off x="1220654" y="868219"/>
          <a:ext cx="9326820" cy="2603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2682"/>
                <a:gridCol w="932682"/>
                <a:gridCol w="932682"/>
                <a:gridCol w="932682"/>
                <a:gridCol w="932682"/>
                <a:gridCol w="932682"/>
                <a:gridCol w="932682"/>
                <a:gridCol w="932682"/>
                <a:gridCol w="932682"/>
                <a:gridCol w="932682"/>
              </a:tblGrid>
              <a:tr h="28641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43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学时数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79389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实验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初级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编程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算数</a:t>
                      </a:r>
                      <a:endParaRPr lang="en-US" altLang="zh-CN" sz="1600" b="1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运算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循环</a:t>
                      </a:r>
                      <a:endParaRPr lang="en-US" altLang="zh-CN" sz="1600" b="1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控制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模块化</a:t>
                      </a:r>
                      <a:endParaRPr lang="en-US" altLang="zh-CN" sz="1600" b="1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程序设计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数组</a:t>
                      </a:r>
                      <a:endParaRPr lang="en-US" altLang="zh-CN" sz="1600" b="1" i="0" u="none" strike="noStrike" dirty="0" smtClean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算法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字符串</a:t>
                      </a:r>
                      <a:endParaRPr lang="en-US" altLang="zh-CN" sz="1600" b="1" i="0" u="none" strike="noStrike" dirty="0" smtClean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二维数组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小结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结构体</a:t>
                      </a:r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文件</a:t>
                      </a:r>
                      <a:endParaRPr lang="en-US" altLang="zh-CN" sz="1600" b="1" i="0" u="none" strike="noStrike" dirty="0" smtClean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管理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60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654042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授课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集成开发环境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程序调试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编码规范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程序测试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软件文档</a:t>
                      </a:r>
                      <a:endParaRPr lang="en-US" altLang="zh-CN" sz="1600" b="1" u="none" strike="noStrike" dirty="0" smtClean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期末检查</a:t>
                      </a:r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293440" y="3910179"/>
            <a:ext cx="1256266" cy="2604562"/>
            <a:chOff x="1923598" y="3772686"/>
            <a:chExt cx="1256266" cy="2604562"/>
          </a:xfrm>
        </p:grpSpPr>
        <p:sp>
          <p:nvSpPr>
            <p:cNvPr id="44" name="矩形 43"/>
            <p:cNvSpPr/>
            <p:nvPr/>
          </p:nvSpPr>
          <p:spPr>
            <a:xfrm>
              <a:off x="1923598" y="3772686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09984" y="3904759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基本数据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类型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18373" y="4797759"/>
              <a:ext cx="104404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基本算术运算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18373" y="5621400"/>
              <a:ext cx="104404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键盘输入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屏幕输出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75033" y="3925358"/>
            <a:ext cx="974652" cy="2604562"/>
            <a:chOff x="3842537" y="3772686"/>
            <a:chExt cx="1256266" cy="2604562"/>
          </a:xfrm>
        </p:grpSpPr>
        <p:sp>
          <p:nvSpPr>
            <p:cNvPr id="49" name="矩形 48"/>
            <p:cNvSpPr/>
            <p:nvPr/>
          </p:nvSpPr>
          <p:spPr>
            <a:xfrm>
              <a:off x="3842537" y="3772686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44454" y="4040578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选择控制结构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44453" y="5307447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循环控制结构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034748" y="3936688"/>
            <a:ext cx="953297" cy="2604562"/>
            <a:chOff x="5760221" y="3768905"/>
            <a:chExt cx="1203917" cy="2604562"/>
          </a:xfrm>
        </p:grpSpPr>
        <p:sp>
          <p:nvSpPr>
            <p:cNvPr id="55" name="矩形 54"/>
            <p:cNvSpPr/>
            <p:nvPr/>
          </p:nvSpPr>
          <p:spPr>
            <a:xfrm>
              <a:off x="5760221" y="3768905"/>
              <a:ext cx="1203917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64714" y="3972718"/>
              <a:ext cx="98315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函数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63387" y="4903403"/>
              <a:ext cx="937453" cy="10803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模块化程序设计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578747" y="3956264"/>
            <a:ext cx="903784" cy="2604562"/>
            <a:chOff x="10555153" y="3705459"/>
            <a:chExt cx="903784" cy="2604562"/>
          </a:xfrm>
        </p:grpSpPr>
        <p:sp>
          <p:nvSpPr>
            <p:cNvPr id="52" name="矩形 51"/>
            <p:cNvSpPr/>
            <p:nvPr/>
          </p:nvSpPr>
          <p:spPr>
            <a:xfrm>
              <a:off x="10555153" y="3705459"/>
              <a:ext cx="903784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629929" y="3986307"/>
              <a:ext cx="72483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文件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操作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785307" y="3944689"/>
            <a:ext cx="1256266" cy="2604562"/>
            <a:chOff x="8927171" y="3768905"/>
            <a:chExt cx="1256266" cy="2604562"/>
          </a:xfrm>
        </p:grpSpPr>
        <p:sp>
          <p:nvSpPr>
            <p:cNvPr id="53" name="矩形 52"/>
            <p:cNvSpPr/>
            <p:nvPr/>
          </p:nvSpPr>
          <p:spPr>
            <a:xfrm>
              <a:off x="8927171" y="3768905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029087" y="3958487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字符串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027882" y="5388620"/>
              <a:ext cx="10524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结构体和数据结构基础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29087" y="4681158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指针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2" name="右箭头 61"/>
          <p:cNvSpPr/>
          <p:nvPr/>
        </p:nvSpPr>
        <p:spPr>
          <a:xfrm>
            <a:off x="1639679" y="4846672"/>
            <a:ext cx="653761" cy="2758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3549706" y="4863658"/>
            <a:ext cx="382604" cy="29311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492700" y="3925358"/>
            <a:ext cx="763925" cy="2616137"/>
            <a:chOff x="7353819" y="3768905"/>
            <a:chExt cx="1203917" cy="2604562"/>
          </a:xfrm>
        </p:grpSpPr>
        <p:sp>
          <p:nvSpPr>
            <p:cNvPr id="66" name="矩形 65"/>
            <p:cNvSpPr/>
            <p:nvPr/>
          </p:nvSpPr>
          <p:spPr>
            <a:xfrm>
              <a:off x="7353819" y="3768905"/>
              <a:ext cx="1203917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58314" y="3972718"/>
              <a:ext cx="98315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数组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56984" y="5152802"/>
              <a:ext cx="98448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基础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0" name="右箭头 69"/>
          <p:cNvSpPr/>
          <p:nvPr/>
        </p:nvSpPr>
        <p:spPr>
          <a:xfrm>
            <a:off x="5981753" y="4826133"/>
            <a:ext cx="490671" cy="28925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3908662" y="854811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930566" y="862194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箭头 36"/>
          <p:cNvSpPr/>
          <p:nvPr/>
        </p:nvSpPr>
        <p:spPr>
          <a:xfrm>
            <a:off x="7265972" y="4839942"/>
            <a:ext cx="490671" cy="28925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9041573" y="4870392"/>
            <a:ext cx="490671" cy="28925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9508595" y="854810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7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实验目的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C8B79B8-9DF9-4476-A29B-E06AF721E785}"/>
              </a:ext>
            </a:extLst>
          </p:cNvPr>
          <p:cNvSpPr txBox="1"/>
          <p:nvPr/>
        </p:nvSpPr>
        <p:spPr>
          <a:xfrm>
            <a:off x="1350620" y="1131237"/>
            <a:ext cx="96562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文档、实验报告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期末检查内容及注意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事项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结构体数组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程序设计方法，体会应用结构体类型代替普通的数组类型的优越性</a:t>
            </a:r>
          </a:p>
          <a:p>
            <a:pPr>
              <a:lnSpc>
                <a:spcPct val="150000"/>
              </a:lnSpc>
            </a:pP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39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软件文档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C8B79B8-9DF9-4476-A29B-E06AF721E785}"/>
              </a:ext>
            </a:extLst>
          </p:cNvPr>
          <p:cNvSpPr txBox="1"/>
          <p:nvPr/>
        </p:nvSpPr>
        <p:spPr>
          <a:xfrm>
            <a:off x="1350620" y="1446548"/>
            <a:ext cx="9656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89448" y="1048007"/>
            <a:ext cx="9905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软件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是程序以及开发、使用和维护所需要的所有文档的总称，程序仅是软件的一部分。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软件文档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作为计算机软件的重要组成，在开发人员、管理人员、用户和计算机之间起着重要的桥梁作用</a:t>
            </a:r>
          </a:p>
        </p:txBody>
      </p:sp>
      <p:sp>
        <p:nvSpPr>
          <p:cNvPr id="2" name="矩形 1"/>
          <p:cNvSpPr/>
          <p:nvPr/>
        </p:nvSpPr>
        <p:spPr>
          <a:xfrm>
            <a:off x="1539719" y="3989360"/>
            <a:ext cx="17251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 </a:t>
            </a:r>
            <a:r>
              <a:rPr lang="en-US" altLang="zh-CN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4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882" y="3521518"/>
            <a:ext cx="1822930" cy="1788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366" y="3521518"/>
            <a:ext cx="2715169" cy="170512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87050" y="5236884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程序</a:t>
            </a:r>
            <a:endParaRPr lang="zh-CN" altLang="en-US" sz="3600" dirty="0"/>
          </a:p>
        </p:txBody>
      </p:sp>
      <p:sp>
        <p:nvSpPr>
          <p:cNvPr id="13" name="矩形 12"/>
          <p:cNvSpPr/>
          <p:nvPr/>
        </p:nvSpPr>
        <p:spPr>
          <a:xfrm>
            <a:off x="8576058" y="5276735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</a:t>
            </a:r>
            <a:endParaRPr lang="zh-CN" altLang="en-US" sz="3600" dirty="0"/>
          </a:p>
        </p:txBody>
      </p:sp>
      <p:sp>
        <p:nvSpPr>
          <p:cNvPr id="14" name="矩形 13"/>
          <p:cNvSpPr/>
          <p:nvPr/>
        </p:nvSpPr>
        <p:spPr>
          <a:xfrm>
            <a:off x="6853134" y="4101438"/>
            <a:ext cx="490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4800" dirty="0"/>
          </a:p>
        </p:txBody>
      </p:sp>
      <p:sp>
        <p:nvSpPr>
          <p:cNvPr id="15" name="圆角矩形 14"/>
          <p:cNvSpPr/>
          <p:nvPr/>
        </p:nvSpPr>
        <p:spPr>
          <a:xfrm>
            <a:off x="3530819" y="3257479"/>
            <a:ext cx="3223664" cy="2625736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442625" y="3263626"/>
            <a:ext cx="3223664" cy="2625736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6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421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流程图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71814F13-E190-434C-BD49-F5CD9B2F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794" y="1253371"/>
            <a:ext cx="977900" cy="431800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xmlns="" id="{339C90E2-3BF0-774B-B28C-C5B293C46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987" y="2060338"/>
            <a:ext cx="1193800" cy="431800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839889BD-0742-2F4B-B79C-C09F12232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937" y="2908615"/>
            <a:ext cx="977900" cy="431800"/>
          </a:xfrm>
          <a:prstGeom prst="rect">
            <a:avLst/>
          </a:prstGeom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xmlns="" id="{B8D7962B-A08B-C948-BE1E-9202C2057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5272" y="3680768"/>
            <a:ext cx="977900" cy="431800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xmlns="" id="{BD38030B-4B28-D249-94F1-8F5985491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4094" y="4752945"/>
            <a:ext cx="1765300" cy="457200"/>
          </a:xfrm>
          <a:prstGeom prst="rect">
            <a:avLst/>
          </a:prstGeom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xmlns="" id="{49E09739-86C3-834F-AE9F-C2BB5E1E7368}"/>
              </a:ext>
            </a:extLst>
          </p:cNvPr>
          <p:cNvSpPr/>
          <p:nvPr/>
        </p:nvSpPr>
        <p:spPr>
          <a:xfrm>
            <a:off x="3646414" y="1106603"/>
            <a:ext cx="6781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终端框（起止框）：</a:t>
            </a:r>
            <a:r>
              <a:rPr lang="zh-CN" altLang="en-US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表示一个算法的开始或结束。里面的文字一般只是“开始”或“结束”</a:t>
            </a:r>
            <a:endParaRPr lang="x-none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82283BD6-D146-4B40-8054-C14D818FF742}"/>
              </a:ext>
            </a:extLst>
          </p:cNvPr>
          <p:cNvSpPr/>
          <p:nvPr/>
        </p:nvSpPr>
        <p:spPr>
          <a:xfrm>
            <a:off x="3646414" y="1845806"/>
            <a:ext cx="6781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输入、输出框：</a:t>
            </a:r>
            <a:r>
              <a:rPr lang="zh-CN" altLang="en-US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表示一个算法输入和输出的信息。一般来说文字的开头要注明“输入”或“输出”。</a:t>
            </a:r>
            <a:endParaRPr lang="x-none" dirty="0">
              <a:solidFill>
                <a:srgbClr val="1A1A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xmlns="" id="{712345DD-D10A-1A47-8110-22732FAFF7F5}"/>
              </a:ext>
            </a:extLst>
          </p:cNvPr>
          <p:cNvSpPr/>
          <p:nvPr/>
        </p:nvSpPr>
        <p:spPr>
          <a:xfrm>
            <a:off x="3646414" y="2694084"/>
            <a:ext cx="6473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处理框（执行框）</a:t>
            </a:r>
            <a:r>
              <a:rPr lang="zh-CN" altLang="en-US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：表示一个赋值、计算等操作。文字注明具体操作。</a:t>
            </a:r>
            <a:endParaRPr lang="x-none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xmlns="" id="{179C32B0-05B0-7F47-935D-2282319C8115}"/>
              </a:ext>
            </a:extLst>
          </p:cNvPr>
          <p:cNvSpPr/>
          <p:nvPr/>
        </p:nvSpPr>
        <p:spPr>
          <a:xfrm>
            <a:off x="3646414" y="3437006"/>
            <a:ext cx="64976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判断框</a:t>
            </a:r>
            <a:r>
              <a:rPr lang="zh-CN" altLang="en-US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：表示判断某条件是否成立。一般来说，它有两个分支，条件成立与否之后的流程在分支线处标明“是”“否”或“</a:t>
            </a:r>
            <a:r>
              <a:rPr lang="en-GB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Y”“N”。</a:t>
            </a:r>
            <a:endParaRPr lang="x-none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xmlns="" id="{A8762262-52C0-544B-A57A-453DFB55A0EF}"/>
              </a:ext>
            </a:extLst>
          </p:cNvPr>
          <p:cNvSpPr/>
          <p:nvPr/>
        </p:nvSpPr>
        <p:spPr>
          <a:xfrm>
            <a:off x="3646414" y="4413580"/>
            <a:ext cx="6473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流程线（指向线）</a:t>
            </a:r>
            <a:r>
              <a:rPr lang="zh-CN" altLang="en-US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：流程图各符号之间以有向单向线连接。线一般要求横平竖直，可以有若干个</a:t>
            </a:r>
            <a:r>
              <a:rPr lang="en-US" altLang="zh-CN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90°</a:t>
            </a:r>
            <a:r>
              <a:rPr lang="zh-CN" altLang="en-US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的转弯。流程线尽量不要交叉，当两条流程线</a:t>
            </a:r>
            <a:r>
              <a:rPr lang="zh-CN" altLang="en-US" b="1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不得已</a:t>
            </a:r>
            <a:r>
              <a:rPr lang="zh-CN" altLang="en-US" dirty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而交叉时，将其中一条流程线的交叉处用圆弧隔开。</a:t>
            </a:r>
            <a:endParaRPr lang="x-none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5903" y="5946524"/>
            <a:ext cx="9573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流程图绘制工具</a:t>
            </a:r>
            <a:r>
              <a:rPr lang="zh-CN" altLang="en-US" sz="2400" dirty="0" smtClean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400" dirty="0" smtClean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（需要安装），</a:t>
            </a:r>
            <a:r>
              <a:rPr lang="en-US" altLang="zh-CN" sz="2400" dirty="0" smtClean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processon.com</a:t>
            </a:r>
            <a:r>
              <a:rPr lang="zh-CN" altLang="en-US" sz="2400" dirty="0" smtClean="0">
                <a:solidFill>
                  <a:srgbClr val="1A1A1A"/>
                </a:solidFill>
                <a:latin typeface="微软雅黑" pitchFamily="34" charset="-122"/>
                <a:ea typeface="微软雅黑" pitchFamily="34" charset="-122"/>
              </a:rPr>
              <a:t>（在线工具）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529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4289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3875176"/>
              </p:ext>
            </p:extLst>
          </p:nvPr>
        </p:nvGraphicFramePr>
        <p:xfrm>
          <a:off x="1350620" y="944542"/>
          <a:ext cx="9896475" cy="1424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0175"/>
                <a:gridCol w="1923415"/>
                <a:gridCol w="6572885"/>
              </a:tblGrid>
              <a:tr h="48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评分项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评分标准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30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</a:t>
                      </a:r>
                      <a:r>
                        <a:rPr lang="zh-CN" altLang="en-US" sz="20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报告</a:t>
                      </a:r>
                      <a:endParaRPr lang="en-US" altLang="zh-CN" sz="2000" b="1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分）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总体设计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0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函数设计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0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系统运行结果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350620" y="2554449"/>
            <a:ext cx="1006461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zh-CN" sz="2400" b="1" dirty="0" smtClean="0"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选择使用的数据结构（例如数组、结构体等）；</a:t>
            </a:r>
          </a:p>
          <a:p>
            <a:pPr lvl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结构设计：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函数与各子函数之间的调用和返回关系，程序运行流程等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请用</a:t>
            </a:r>
            <a:r>
              <a:rPr lang="zh-CN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buFont typeface="Wingdings" pitchFamily="2" charset="2"/>
              <a:buChar char="u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函数设计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接口的定义：函数原型定义、参数及返回值含义；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实现的功能、算法及函数逻辑流程的描述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just">
              <a:buFont typeface="Wingdings" pitchFamily="2" charset="2"/>
              <a:buChar char="u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系统运行结果</a:t>
            </a:r>
            <a:endParaRPr lang="zh-CN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测试数据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列表，注意数据集的完备性（正常值、边界值、异常值）；</a:t>
            </a:r>
          </a:p>
          <a:p>
            <a:pPr lvl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结果描述或截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just">
              <a:buFont typeface="Wingdings" pitchFamily="2" charset="2"/>
              <a:buChar char="u"/>
            </a:pPr>
            <a:r>
              <a:rPr lang="zh-CN" altLang="zh-CN" sz="2400" b="1" dirty="0" smtClean="0">
                <a:latin typeface="微软雅黑" pitchFamily="34" charset="-122"/>
                <a:ea typeface="微软雅黑" pitchFamily="34" charset="-122"/>
              </a:rPr>
              <a:t>实验课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意见和建议</a:t>
            </a:r>
            <a:endParaRPr lang="zh-CN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88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4289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期末检查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49025873"/>
              </p:ext>
            </p:extLst>
          </p:nvPr>
        </p:nvGraphicFramePr>
        <p:xfrm>
          <a:off x="1350620" y="1107378"/>
          <a:ext cx="9896475" cy="4992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0175"/>
                <a:gridCol w="1670926"/>
                <a:gridCol w="6825374"/>
              </a:tblGrid>
              <a:tr h="67730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检查项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评分标准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4917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期末检查（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分）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编译通过，正确执行正常顺序流程，实现所有功能</a:t>
                      </a:r>
                    </a:p>
                    <a:p>
                      <a:pPr algn="l" rtl="0" fontAlgn="ctr"/>
                      <a:r>
                        <a:rPr lang="en-US" altLang="zh-CN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对输入正常值、边界值、异常值可以进行判断和处理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42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程序设计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排序、查找算法</a:t>
                      </a:r>
                    </a:p>
                    <a:p>
                      <a:pPr algn="l" rtl="0" fontAlgn="ctr"/>
                      <a:r>
                        <a:rPr lang="en-US" altLang="zh-CN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模块化程序设计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7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程序调试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正确创建工程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文件，路径名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命名正确</a:t>
                      </a:r>
                    </a:p>
                    <a:p>
                      <a:pPr algn="l" rtl="0" fontAlgn="ctr"/>
                      <a:r>
                        <a:rPr lang="en-US" altLang="zh-CN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启动调试，单步或断点或打印语句调试程序，读懂调试结果并解释</a:t>
                      </a:r>
                      <a:r>
                        <a:rPr lang="en-US" altLang="zh-CN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watch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窗口内容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2532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编码规范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代码整洁，层次清晰，易读，可维护</a:t>
                      </a:r>
                    </a:p>
                    <a:p>
                      <a:pPr algn="l" rtl="0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符合命名规范</a:t>
                      </a:r>
                      <a:endParaRPr lang="en-US" altLang="zh-CN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61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346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587599" y="1351478"/>
            <a:ext cx="96482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前八个项目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（可以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课程平台下载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），并确认存储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路径没有中文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空格；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检查，没检查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到和已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同学请做实验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九；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实验九需以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报告，电子版即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只检查一次，不做补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13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f5301-91d9-4324-a64a-050410bbde6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9a20488-a527-4c93-9163-e7b0b3b58995}"/>
  <p:tag name="TABLE_ENDDRAG_ORIGIN_RECT" val="779*136"/>
  <p:tag name="TABLE_ENDDRAG_RECT" val="81*313*779*1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9a20488-a527-4c93-9163-e7b0b3b58995}"/>
  <p:tag name="TABLE_ENDDRAG_ORIGIN_RECT" val="779*136"/>
  <p:tag name="TABLE_ENDDRAG_RECT" val="81*313*779*13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19039</TotalTime>
  <Words>970</Words>
  <Application>Microsoft Office PowerPoint</Application>
  <PresentationFormat>宽屏</PresentationFormat>
  <Paragraphs>185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lenovo</cp:lastModifiedBy>
  <cp:revision>689</cp:revision>
  <dcterms:created xsi:type="dcterms:W3CDTF">2016-04-09T13:02:00Z</dcterms:created>
  <dcterms:modified xsi:type="dcterms:W3CDTF">2022-10-25T07:53:44Z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