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353" r:id="rId3"/>
    <p:sldId id="377" r:id="rId4"/>
    <p:sldId id="360" r:id="rId5"/>
    <p:sldId id="378" r:id="rId6"/>
    <p:sldId id="361" r:id="rId7"/>
    <p:sldId id="362" r:id="rId8"/>
    <p:sldId id="375" r:id="rId9"/>
    <p:sldId id="376" r:id="rId10"/>
    <p:sldId id="352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E9C"/>
    <a:srgbClr val="000000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88098" autoAdjust="0"/>
  </p:normalViewPr>
  <p:slideViewPr>
    <p:cSldViewPr snapToGrid="0">
      <p:cViewPr>
        <p:scale>
          <a:sx n="75" d="100"/>
          <a:sy n="75" d="100"/>
        </p:scale>
        <p:origin x="-912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5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3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2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2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6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049096"/>
      </p:ext>
    </p:extLst>
  </p:cSld>
  <p:clrMapOvr>
    <a:masterClrMapping/>
  </p:clrMapOvr>
  <p:transition spd="slow" advTm="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1800" y="330198"/>
            <a:ext cx="540000" cy="288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31800" y="671197"/>
            <a:ext cx="540000" cy="180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1800" y="904196"/>
            <a:ext cx="540000" cy="72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966200" y="6528232"/>
            <a:ext cx="2880000" cy="36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82553"/>
      </p:ext>
    </p:extLst>
  </p:cSld>
  <p:clrMapOvr>
    <a:masterClrMapping/>
  </p:clrMapOvr>
  <p:transition spd="slow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22348" y="3625900"/>
            <a:ext cx="964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高级语言程序设计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实验九 文件操作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期末检查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65199" y="4240309"/>
            <a:ext cx="915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请同学们</a:t>
            </a:r>
            <a:r>
              <a:rPr lang="zh-CN" altLang="en-US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开始实验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48f5301-91d9-4324-a64a-050410bbde6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971" y="922004"/>
            <a:ext cx="9661763" cy="2963473"/>
            <a:chOff x="975990" y="622534"/>
            <a:chExt cx="10088641" cy="3418537"/>
          </a:xfrm>
        </p:grpSpPr>
        <p:grpSp>
          <p:nvGrpSpPr>
            <p:cNvPr id="4" name="íṧ1iḋê"/>
            <p:cNvGrpSpPr/>
            <p:nvPr/>
          </p:nvGrpSpPr>
          <p:grpSpPr>
            <a:xfrm>
              <a:off x="2814796" y="2478576"/>
              <a:ext cx="1639137" cy="1562495"/>
              <a:chOff x="1468531" y="1871421"/>
              <a:chExt cx="2080967" cy="1983665"/>
            </a:xfrm>
          </p:grpSpPr>
          <p:sp>
            <p:nvSpPr>
              <p:cNvPr id="44" name="ïṥlïḓè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ślîḋê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şļîḋé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47" name="ïŝlíḋe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ḻ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ŝľîḑ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iṩľïḓe"/>
            <p:cNvSpPr txBox="1"/>
            <p:nvPr/>
          </p:nvSpPr>
          <p:spPr>
            <a:xfrm>
              <a:off x="4223545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îṧḻidé"/>
            <p:cNvGrpSpPr/>
            <p:nvPr/>
          </p:nvGrpSpPr>
          <p:grpSpPr>
            <a:xfrm>
              <a:off x="7032105" y="2478576"/>
              <a:ext cx="1639137" cy="1562495"/>
              <a:chOff x="1468531" y="1871421"/>
              <a:chExt cx="2080967" cy="1983665"/>
            </a:xfrm>
          </p:grpSpPr>
          <p:sp>
            <p:nvSpPr>
              <p:cNvPr id="28" name="ïṣľíď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šļiḋe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ľïďê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31" name="íṩľíḓé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şļîdè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ïşḻïḍe"/>
            <p:cNvSpPr txBox="1"/>
            <p:nvPr/>
          </p:nvSpPr>
          <p:spPr>
            <a:xfrm>
              <a:off x="8440854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实验内容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íśľíḓê"/>
            <p:cNvGrpSpPr/>
            <p:nvPr/>
          </p:nvGrpSpPr>
          <p:grpSpPr>
            <a:xfrm>
              <a:off x="975990" y="622534"/>
              <a:ext cx="2807351" cy="1745225"/>
              <a:chOff x="3575720" y="-774342"/>
              <a:chExt cx="4240565" cy="2636200"/>
            </a:xfrm>
          </p:grpSpPr>
          <p:sp>
            <p:nvSpPr>
              <p:cNvPr id="13" name="iśḷiḓé"/>
              <p:cNvSpPr/>
              <p:nvPr/>
            </p:nvSpPr>
            <p:spPr bwMode="auto">
              <a:xfrm>
                <a:off x="3918741" y="1380506"/>
                <a:ext cx="481352" cy="4813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ṧliḓè"/>
              <p:cNvSpPr/>
              <p:nvPr/>
            </p:nvSpPr>
            <p:spPr bwMode="auto">
              <a:xfrm>
                <a:off x="6450579" y="884043"/>
                <a:ext cx="924267" cy="92426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ľïḓe"/>
              <p:cNvSpPr/>
              <p:nvPr/>
            </p:nvSpPr>
            <p:spPr bwMode="auto">
              <a:xfrm>
                <a:off x="3575720" y="-387424"/>
                <a:ext cx="1287018" cy="128701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şľíḍê"/>
              <p:cNvSpPr/>
              <p:nvPr/>
            </p:nvSpPr>
            <p:spPr bwMode="auto">
              <a:xfrm>
                <a:off x="4367808" y="-774342"/>
                <a:ext cx="2557971" cy="255797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b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目录 </a:t>
                </a:r>
                <a:b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en-US" altLang="zh-CN" sz="22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CONTENT</a:t>
                </a:r>
              </a:p>
            </p:txBody>
          </p:sp>
          <p:sp>
            <p:nvSpPr>
              <p:cNvPr id="17" name="iSḷïḑê"/>
              <p:cNvSpPr/>
              <p:nvPr/>
            </p:nvSpPr>
            <p:spPr bwMode="auto">
              <a:xfrm>
                <a:off x="7204217" y="152636"/>
                <a:ext cx="612068" cy="61206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99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淘宝网chenying0907出品 4"/>
          <p:cNvSpPr txBox="1"/>
          <p:nvPr/>
        </p:nvSpPr>
        <p:spPr>
          <a:xfrm>
            <a:off x="158629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实验课程安排与考核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79432"/>
              </p:ext>
            </p:extLst>
          </p:nvPr>
        </p:nvGraphicFramePr>
        <p:xfrm>
          <a:off x="1220654" y="868219"/>
          <a:ext cx="9326820" cy="2603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</a:tblGrid>
              <a:tr h="28641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43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学时数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93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初级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编程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算数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循环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控制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模块化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程序设计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数组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字符串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二维数组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小结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结构体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endParaRPr lang="en-US" altLang="zh-CN" sz="1600" b="1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管理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60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54042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授课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集成开发环境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程序调试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编码规范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程序测试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软件文档</a:t>
                      </a:r>
                      <a:endParaRPr lang="en-US" altLang="zh-CN" sz="1600" b="1" u="none" strike="noStrike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期末检查</a:t>
                      </a:r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293440" y="3910179"/>
            <a:ext cx="1256266" cy="2604562"/>
            <a:chOff x="1923598" y="3772686"/>
            <a:chExt cx="1256266" cy="2604562"/>
          </a:xfrm>
        </p:grpSpPr>
        <p:sp>
          <p:nvSpPr>
            <p:cNvPr id="44" name="矩形 43"/>
            <p:cNvSpPr/>
            <p:nvPr/>
          </p:nvSpPr>
          <p:spPr>
            <a:xfrm>
              <a:off x="1923598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9984" y="3904759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基本数据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类型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18373" y="4797759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基本算术运算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8373" y="5621400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键盘输入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屏幕输出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75033" y="3925358"/>
            <a:ext cx="974652" cy="2604562"/>
            <a:chOff x="3842537" y="3772686"/>
            <a:chExt cx="1256266" cy="2604562"/>
          </a:xfrm>
        </p:grpSpPr>
        <p:sp>
          <p:nvSpPr>
            <p:cNvPr id="49" name="矩形 48"/>
            <p:cNvSpPr/>
            <p:nvPr/>
          </p:nvSpPr>
          <p:spPr>
            <a:xfrm>
              <a:off x="3842537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4454" y="404057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选择控制结构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44453" y="530744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循环控制结构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34748" y="3936688"/>
            <a:ext cx="953297" cy="2604562"/>
            <a:chOff x="5760221" y="3768905"/>
            <a:chExt cx="1203917" cy="2604562"/>
          </a:xfrm>
        </p:grpSpPr>
        <p:sp>
          <p:nvSpPr>
            <p:cNvPr id="55" name="矩形 54"/>
            <p:cNvSpPr/>
            <p:nvPr/>
          </p:nvSpPr>
          <p:spPr>
            <a:xfrm>
              <a:off x="5760221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64714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函数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3387" y="4903403"/>
              <a:ext cx="937453" cy="10803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模块化程序设计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78747" y="3956264"/>
            <a:ext cx="903784" cy="2604562"/>
            <a:chOff x="10555153" y="3705459"/>
            <a:chExt cx="903784" cy="2604562"/>
          </a:xfrm>
        </p:grpSpPr>
        <p:sp>
          <p:nvSpPr>
            <p:cNvPr id="52" name="矩形 51"/>
            <p:cNvSpPr/>
            <p:nvPr/>
          </p:nvSpPr>
          <p:spPr>
            <a:xfrm>
              <a:off x="10555153" y="3705459"/>
              <a:ext cx="903784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29929" y="3986307"/>
              <a:ext cx="7248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  <a:endPara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操作</a:t>
              </a:r>
              <a:endPara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85307" y="3944689"/>
            <a:ext cx="1256266" cy="2604562"/>
            <a:chOff x="8927171" y="3768905"/>
            <a:chExt cx="1256266" cy="2604562"/>
          </a:xfrm>
        </p:grpSpPr>
        <p:sp>
          <p:nvSpPr>
            <p:cNvPr id="53" name="矩形 52"/>
            <p:cNvSpPr/>
            <p:nvPr/>
          </p:nvSpPr>
          <p:spPr>
            <a:xfrm>
              <a:off x="8927171" y="3768905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29087" y="395848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字符串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27882" y="5388620"/>
              <a:ext cx="10524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结构体和数据结构基础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9087" y="468115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指针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右箭头 61"/>
          <p:cNvSpPr/>
          <p:nvPr/>
        </p:nvSpPr>
        <p:spPr>
          <a:xfrm>
            <a:off x="1639679" y="4846672"/>
            <a:ext cx="653761" cy="2758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3549706" y="4863658"/>
            <a:ext cx="382604" cy="2931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492700" y="3925358"/>
            <a:ext cx="763925" cy="2616137"/>
            <a:chOff x="7353819" y="3768905"/>
            <a:chExt cx="1203917" cy="2604562"/>
          </a:xfrm>
        </p:grpSpPr>
        <p:sp>
          <p:nvSpPr>
            <p:cNvPr id="66" name="矩形 65"/>
            <p:cNvSpPr/>
            <p:nvPr/>
          </p:nvSpPr>
          <p:spPr>
            <a:xfrm>
              <a:off x="7353819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58314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数组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56984" y="5152802"/>
              <a:ext cx="98448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0" name="右箭头 69"/>
          <p:cNvSpPr/>
          <p:nvPr/>
        </p:nvSpPr>
        <p:spPr>
          <a:xfrm>
            <a:off x="5981753" y="4826133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3908662" y="854811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930566" y="862194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>
          <a:xfrm>
            <a:off x="7265972" y="483994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9041573" y="487039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9508595" y="854810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9D506E3-BAF2-423F-8A14-438AB269C98C}"/>
              </a:ext>
            </a:extLst>
          </p:cNvPr>
          <p:cNvSpPr txBox="1"/>
          <p:nvPr/>
        </p:nvSpPr>
        <p:spPr>
          <a:xfrm>
            <a:off x="1350620" y="1131237"/>
            <a:ext cx="96562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在实验八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的基础上，通过增加任务要求，熟悉文件的基本操作、模块化程序设计。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3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630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实验内容一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19" y="873262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606006" y="890701"/>
            <a:ext cx="1000411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A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使用程序</a:t>
            </a:r>
            <a:r>
              <a:rPr lang="zh-CN" altLang="zh-CN" b="1" dirty="0">
                <a:solidFill>
                  <a:srgbClr val="3A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调试方法，改正下面程序中的错误</a:t>
            </a:r>
            <a:r>
              <a:rPr lang="zh-CN" altLang="en-US" b="1" dirty="0">
                <a:solidFill>
                  <a:srgbClr val="3A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，并简单描述调试的过程，给出运行结果。</a:t>
            </a:r>
            <a:endParaRPr lang="en-US" altLang="zh-CN" b="1" dirty="0">
              <a:solidFill>
                <a:srgbClr val="3A5E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A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程序功能：文件</a:t>
            </a:r>
            <a:r>
              <a:rPr lang="en-US" altLang="zh-CN" b="1" dirty="0">
                <a:solidFill>
                  <a:srgbClr val="3A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b.txt</a:t>
            </a:r>
            <a:r>
              <a:rPr lang="zh-CN" altLang="en-US" b="1" dirty="0">
                <a:solidFill>
                  <a:srgbClr val="3A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中存放了若干整数，将文件中所有数据相加，并把累加和写入该文件的最后。</a:t>
            </a:r>
            <a:endParaRPr lang="en-US" altLang="zh-CN" b="1" dirty="0">
              <a:solidFill>
                <a:srgbClr val="3A5E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900" y="4572000"/>
            <a:ext cx="440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该程序没有键盘输入和屏幕输出；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初始数据：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10 15 20 50 100 200 220 280 300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，请先建立文件。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015A660-DA3E-4528-954E-B90304BF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522" y="1907400"/>
            <a:ext cx="3882478" cy="43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2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587600" y="264321"/>
            <a:ext cx="50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实验内容二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87600" y="1645213"/>
            <a:ext cx="962218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编程实现一个记账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的控制台程序，要求在记账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的基础上增加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功能。系统功能如下：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录入用户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，用户名，收入，支出（收入和支出均为整数）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按用户名的字典序排列后输出用户记账信息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使用用户名查找特定用户的记账信息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计算并输出所有用户的人均收入和人均支出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输出所有支出大于平均支出的用户记账信息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输出系统中所有的记账信息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将每个用户的记账系统写入文件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读取文件中的记账信息并显示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52BCF7E-3239-4540-8583-5E632533F6B1}"/>
              </a:ext>
            </a:extLst>
          </p:cNvPr>
          <p:cNvSpPr txBox="1"/>
          <p:nvPr/>
        </p:nvSpPr>
        <p:spPr>
          <a:xfrm>
            <a:off x="1587600" y="1003609"/>
            <a:ext cx="254247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3A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r>
              <a:rPr lang="zh-CN" altLang="en-US" sz="2400" b="1" dirty="0" smtClean="0">
                <a:solidFill>
                  <a:srgbClr val="3A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400" b="1" dirty="0" smtClean="0">
                <a:solidFill>
                  <a:srgbClr val="3A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  <a:endParaRPr lang="en-US" altLang="zh-CN" sz="2400" b="1" dirty="0">
              <a:solidFill>
                <a:srgbClr val="3A5E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3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587600" y="264321"/>
            <a:ext cx="50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实验内容二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87600" y="1039341"/>
            <a:ext cx="811396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要求程序运行后先显示如下菜单，并提示用户输入选项：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Input record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Sort and list records in alphabetical order by user name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Search records by user name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Calculate and list per capita income and expenses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 records which have more expenses than per capita expenses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 all records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Write to a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Read from file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Exit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Please enter your choice: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然后，根据用户输入的选项执行相应的操作。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56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89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期末检查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294588"/>
              </p:ext>
            </p:extLst>
          </p:nvPr>
        </p:nvGraphicFramePr>
        <p:xfrm>
          <a:off x="1350620" y="1107378"/>
          <a:ext cx="9896475" cy="4992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175"/>
                <a:gridCol w="1670926"/>
                <a:gridCol w="6825374"/>
              </a:tblGrid>
              <a:tr h="67730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检查项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评分标准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491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期末检查（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编译通过，正确执行正常顺序流程，实现所有功能</a:t>
                      </a:r>
                    </a:p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对输入正常值、边界值、异常值可以进行判断和处理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2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程序设计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排序、查找算法</a:t>
                      </a:r>
                    </a:p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模块化程序设计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程序调试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正确创建工程文件</a:t>
                      </a:r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路径名命名正确</a:t>
                      </a:r>
                    </a:p>
                    <a:p>
                      <a:pPr algn="l" rtl="0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启动调试，单步或断点或打印语句调试程序，读懂调试</a:t>
                      </a:r>
                      <a:endParaRPr lang="en-US" altLang="zh-CN" sz="2000" u="none" strike="noStrike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2000" u="none" strike="noStrik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并解释</a:t>
                      </a:r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watch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窗口内容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532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编码规范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代码整洁，层次清晰，易读，可维护</a:t>
                      </a:r>
                    </a:p>
                    <a:p>
                      <a:pPr algn="l" rtl="0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符合命名规范</a:t>
                      </a:r>
                      <a:endParaRPr lang="en-US" altLang="zh-C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9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346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587599" y="1351478"/>
            <a:ext cx="96482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前八个项目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确认存储路径是否有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顺序检查，不补查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没检查到、已检查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同学请做实验九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实验九作业提交：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完整工程文件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格式，电子版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命名格式：学号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，压缩为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zip/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rar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2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f5301-91d9-4324-a64a-050410bbde6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a20488-a527-4c93-9163-e7b0b3b58995}"/>
  <p:tag name="TABLE_ENDDRAG_ORIGIN_RECT" val="779*136"/>
  <p:tag name="TABLE_ENDDRAG_RECT" val="81*313*779*13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18224</TotalTime>
  <Words>619</Words>
  <Application>Microsoft Office PowerPoint</Application>
  <PresentationFormat>自定义</PresentationFormat>
  <Paragraphs>156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weiyuhong</cp:lastModifiedBy>
  <cp:revision>696</cp:revision>
  <dcterms:created xsi:type="dcterms:W3CDTF">2016-04-09T13:02:00Z</dcterms:created>
  <dcterms:modified xsi:type="dcterms:W3CDTF">2022-10-16T08:46:17Z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