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6" r:id="rId2"/>
  </p:sldMasterIdLst>
  <p:notesMasterIdLst>
    <p:notesMasterId r:id="rId10"/>
  </p:notesMasterIdLst>
  <p:handoutMasterIdLst>
    <p:handoutMasterId r:id="rId11"/>
  </p:handoutMasterIdLst>
  <p:sldIdLst>
    <p:sldId id="829" r:id="rId3"/>
    <p:sldId id="872" r:id="rId4"/>
    <p:sldId id="873" r:id="rId5"/>
    <p:sldId id="864" r:id="rId6"/>
    <p:sldId id="865" r:id="rId7"/>
    <p:sldId id="869" r:id="rId8"/>
    <p:sldId id="830" r:id="rId9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97" autoAdjust="0"/>
    <p:restoredTop sz="92958" autoAdjust="0"/>
  </p:normalViewPr>
  <p:slideViewPr>
    <p:cSldViewPr showGuides="1">
      <p:cViewPr varScale="1">
        <p:scale>
          <a:sx n="81" d="100"/>
          <a:sy n="81" d="100"/>
        </p:scale>
        <p:origin x="-134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109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01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90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8380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165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8380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33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树型结构及其应用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 smtClean="0">
                <a:solidFill>
                  <a:srgbClr val="333399"/>
                </a:solidFill>
                <a:latin typeface="+mj-lt"/>
                <a:ea typeface="微软雅黑" panose="020B0503020204020204" pitchFamily="34" charset="-122"/>
              </a:rPr>
              <a:t>《</a:t>
            </a:r>
            <a:r>
              <a:rPr lang="zh-CN" altLang="en-US" sz="3200" b="1" dirty="0" smtClean="0">
                <a:solidFill>
                  <a:srgbClr val="333399"/>
                </a:solidFill>
                <a:latin typeface="+mj-lt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 smtClean="0">
                <a:solidFill>
                  <a:srgbClr val="333399"/>
                </a:solidFill>
                <a:latin typeface="+mj-lt"/>
                <a:ea typeface="微软雅黑" panose="020B0503020204020204" pitchFamily="34" charset="-122"/>
              </a:rPr>
              <a:t>》</a:t>
            </a:r>
            <a:r>
              <a:rPr lang="zh-CN" altLang="en-US" sz="3200" b="1" dirty="0" smtClean="0">
                <a:solidFill>
                  <a:srgbClr val="333399"/>
                </a:solidFill>
                <a:latin typeface="+mj-lt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algn="ctr">
              <a:buFont typeface="Arial" panose="020B0604020202020204" pitchFamily="34" charset="0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哈尔滨工业大学（深圳）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Font typeface="Arial" panose="020B0604020202020204" pitchFamily="34" charset="0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1"/>
          <p:cNvSpPr txBox="1"/>
          <p:nvPr/>
        </p:nvSpPr>
        <p:spPr>
          <a:xfrm>
            <a:off x="2743248" y="3429000"/>
            <a:ext cx="3886098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主讲教师：黄虎杰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魏宇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虹、杨扬、华夏</a:t>
            </a:r>
            <a:endParaRPr lang="en-US" altLang="zh-CN" sz="20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助       教：</a:t>
            </a:r>
            <a:endParaRPr lang="zh-CN" altLang="en-US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" y="1295400"/>
            <a:ext cx="8688387" cy="55626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层次遍历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序列建立二叉树，并输出该树的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15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 2 3 4 5 6 7 8 9 # # # 10 # #</a:t>
            </a:r>
            <a:r>
              <a:rPr lang="zh-CN" altLang="zh-CN" sz="2000" dirty="0"/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表示空，输入可能不为满二叉树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preOrderTraverse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is:</a:t>
            </a:r>
            <a:r>
              <a:rPr lang="en-US" altLang="zh-CN" sz="2000" dirty="0" smtClean="0"/>
              <a:t>1 </a:t>
            </a:r>
            <a:r>
              <a:rPr lang="en-US" altLang="zh-CN" sz="2000" dirty="0"/>
              <a:t>2 4 8 9 5 3 6 10 7</a:t>
            </a:r>
            <a:r>
              <a:rPr lang="zh-CN" altLang="zh-CN" sz="2000" dirty="0"/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inOrderTraverse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000" dirty="0" smtClean="0"/>
              <a:t>8 </a:t>
            </a:r>
            <a:r>
              <a:rPr lang="en-US" altLang="zh-CN" sz="2000" dirty="0"/>
              <a:t>4 9 2 5 1 6 10 3 7</a:t>
            </a:r>
            <a:r>
              <a:rPr lang="zh-CN" altLang="zh-CN" sz="2000" dirty="0"/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postOrderTraverse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is:</a:t>
            </a:r>
            <a:r>
              <a:rPr lang="en-US" altLang="zh-CN" sz="2000" dirty="0" smtClean="0"/>
              <a:t>8 </a:t>
            </a:r>
            <a:r>
              <a:rPr lang="en-US" altLang="zh-CN" sz="2000" dirty="0"/>
              <a:t>9 4 5 2 10 6 7 3 1</a:t>
            </a:r>
            <a:r>
              <a:rPr lang="zh-CN" altLang="en-US" sz="2000" dirty="0"/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注：只输入一个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时，需要返回空二叉树（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F4CC9E8-EDD2-2941-8986-2C1447A143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72" y="2359375"/>
            <a:ext cx="3492961" cy="228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6F7E617-865D-B644-882A-76F75CE3CA80}"/>
              </a:ext>
            </a:extLst>
          </p:cNvPr>
          <p:cNvSpPr txBox="1"/>
          <p:nvPr/>
        </p:nvSpPr>
        <p:spPr>
          <a:xfrm>
            <a:off x="5853118" y="4925170"/>
            <a:ext cx="3124749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zh-CN" altLang="zh-CN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来实现层序遍历构建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二叉树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45773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0" y="1296000"/>
            <a:ext cx="8867775" cy="55620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给定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一棵二叉树，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取该树的镜像，即翻转该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二叉树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，输出中序遍历。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15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 2 3 4 5 6 7 8 9 # # # 10 # #</a:t>
            </a:r>
            <a:r>
              <a:rPr lang="zh-CN" altLang="zh-CN" sz="2000" dirty="0"/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inOrderTraverse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of invert tress </a:t>
            </a:r>
            <a:r>
              <a:rPr lang="en-US" altLang="zh-CN" sz="2000" dirty="0"/>
              <a:t>is:</a:t>
            </a:r>
            <a:r>
              <a:rPr lang="en-US" altLang="zh-CN" sz="2000" dirty="0"/>
              <a:t>7 </a:t>
            </a:r>
            <a:r>
              <a:rPr lang="en-US" altLang="zh-CN" sz="2000" dirty="0"/>
              <a:t>3</a:t>
            </a:r>
            <a:r>
              <a:rPr lang="en-US" altLang="zh-CN" sz="2000" dirty="0"/>
              <a:t> 10 6 1 5 2 9 </a:t>
            </a:r>
            <a:r>
              <a:rPr lang="en-US" altLang="zh-CN" sz="2000" dirty="0" smtClean="0"/>
              <a:t>4 8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627" y="5382905"/>
            <a:ext cx="8225946" cy="40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" y="4324272"/>
            <a:ext cx="333819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88" y="4323522"/>
            <a:ext cx="3486785" cy="20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右箭头 13"/>
          <p:cNvSpPr/>
          <p:nvPr/>
        </p:nvSpPr>
        <p:spPr bwMode="auto">
          <a:xfrm>
            <a:off x="3548773" y="5084481"/>
            <a:ext cx="1904950" cy="325667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effectLst/>
              <a:latin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20" y="4867255"/>
            <a:ext cx="152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翻转二叉树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63631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0" y="1296000"/>
            <a:ext cx="8839599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0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给定一棵二叉树，求取该二叉树的所有左子叶权重之和。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15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 2 3 4 5 6 7 8 9 # # # 10 # #</a:t>
            </a:r>
            <a:r>
              <a:rPr lang="zh-CN" altLang="zh-CN" sz="2000" dirty="0"/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左孩子分别有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2 4 6 </a:t>
            </a:r>
            <a:r>
              <a:rPr lang="en-US" altLang="zh-CN" sz="1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4 6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都不是叶子结点</a:t>
            </a:r>
            <a:r>
              <a:rPr lang="zh-CN" altLang="zh-CN" sz="1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1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才是左</a:t>
            </a:r>
            <a:r>
              <a:rPr lang="zh-CN" altLang="zh-CN" sz="1600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子叶，</a:t>
            </a:r>
            <a:r>
              <a:rPr lang="zh-CN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所以该树的左子叶权重之和为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输入一个空二叉树时，输出为</a:t>
            </a:r>
            <a:r>
              <a:rPr lang="en-US" altLang="zh-CN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1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F4CC9E8-EDD2-2941-8986-2C1447A143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77" y="2667020"/>
            <a:ext cx="3492961" cy="228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0" y="1295456"/>
            <a:ext cx="8867775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两个结点是否可达，如果不可达输出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Too Far!!!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，可达则输出起点到重点途经的所有结点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包含起点和终点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15</a:t>
            </a: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/>
              <a:t>1 2 3 4 5 6 7 8 9 # # # 10 # #</a:t>
            </a:r>
            <a:r>
              <a:rPr lang="zh-CN" altLang="zh-CN" sz="2000" dirty="0"/>
              <a:t> </a:t>
            </a:r>
            <a:endParaRPr lang="en-US" altLang="zh-CN" sz="2000" dirty="0" smtClean="0"/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 algn="just">
              <a:lnSpc>
                <a:spcPct val="125000"/>
              </a:lnSpc>
              <a:spcBef>
                <a:spcPct val="0"/>
              </a:spcBef>
            </a:pPr>
            <a:r>
              <a:rPr lang="en-US" altLang="zh-CN" sz="2000" dirty="0" smtClean="0"/>
              <a:t>2-</a:t>
            </a:r>
            <a:r>
              <a:rPr lang="en-US" altLang="zh-CN" sz="2000" dirty="0"/>
              <a:t>&gt;4-&gt;9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627" y="5382905"/>
            <a:ext cx="8225946" cy="40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F4CC9E8-EDD2-2941-8986-2C1447A143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627" y="3733792"/>
            <a:ext cx="3492961" cy="228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实验说明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0" y="1371654"/>
            <a:ext cx="899148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50000"/>
              </a:lnSpc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参考代码</a:t>
            </a:r>
            <a:r>
              <a:rPr lang="zh-CN" altLang="en-US" sz="20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了</a:t>
            </a:r>
            <a:r>
              <a:rPr lang="zh-CN" altLang="en-US" sz="2000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队列封装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可直接使用相关接口进行编码；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二叉树节点的数值，由输入的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数值转换为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数值，已经在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getDigits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(char *buff, int *data)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中实现，可直接使用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本地提供的用例并未覆盖所有功能和边界条件，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请自行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设计用例全面测试代码后，再提交平台测试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50000"/>
              </a:lnSpc>
              <a:spcAft>
                <a:spcPts val="600"/>
              </a:spcAft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感兴趣的同学可以</a:t>
            </a:r>
            <a:r>
              <a:rPr lang="zh-CN" altLang="en-US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自行学习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二叉树可视化函数接口实现的代码，包括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createDotFile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void plot()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。该部分需要下载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graphiviz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软件，并将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use_graphviz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值修改为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后使用，详见任务说明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文档。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（非必选项，不计分）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05048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714" y="1292443"/>
            <a:ext cx="8458200" cy="5105400"/>
          </a:xfrm>
        </p:spPr>
        <p:txBody>
          <a:bodyPr/>
          <a:lstStyle/>
          <a:p>
            <a:pPr lvl="1"/>
            <a:endParaRPr kumimoji="1"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总分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层次遍历建二叉树及遍历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/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翻转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左子叶权重之和（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判断两个结点是否可达，并输出途径所有结点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457200" lvl="1" indent="0">
              <a:buNone/>
            </a:pP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318" y="6397843"/>
            <a:ext cx="1905000" cy="457200"/>
          </a:xfrm>
        </p:spPr>
        <p:txBody>
          <a:bodyPr/>
          <a:lstStyle/>
          <a:p>
            <a:pPr lvl="0"/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4179</TotalTime>
  <Words>554</Words>
  <Application>Microsoft Office PowerPoint</Application>
  <PresentationFormat>全屏显示(4:3)</PresentationFormat>
  <Paragraphs>75</Paragraphs>
  <Slides>7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Blends</vt:lpstr>
      <vt:lpstr>3_Blends</vt:lpstr>
      <vt:lpstr>MS_ClipArt_Gallery.5</vt:lpstr>
      <vt:lpstr>MS_ClipArt_Gallery.2</vt:lpstr>
      <vt:lpstr>PowerPoint 演示文稿</vt:lpstr>
      <vt:lpstr>实验内容</vt:lpstr>
      <vt:lpstr>实验内容</vt:lpstr>
      <vt:lpstr>实验内容</vt:lpstr>
      <vt:lpstr>实验内容</vt:lpstr>
      <vt:lpstr>实验说明</vt:lpstr>
      <vt:lpstr>评分标准</vt:lpstr>
    </vt:vector>
  </TitlesOfParts>
  <Company>HITSZ-ICE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weiyuhong</cp:lastModifiedBy>
  <cp:revision>843</cp:revision>
  <cp:lastPrinted>2000-06-01T21:00:00Z</cp:lastPrinted>
  <dcterms:created xsi:type="dcterms:W3CDTF">1999-12-01T22:01:00Z</dcterms:created>
  <dcterms:modified xsi:type="dcterms:W3CDTF">2023-04-11T14:46:56Z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