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829" r:id="rId3"/>
    <p:sldId id="883" r:id="rId5"/>
    <p:sldId id="885" r:id="rId6"/>
    <p:sldId id="929" r:id="rId7"/>
    <p:sldId id="928" r:id="rId8"/>
    <p:sldId id="887" r:id="rId9"/>
    <p:sldId id="888" r:id="rId10"/>
    <p:sldId id="918" r:id="rId11"/>
    <p:sldId id="926" r:id="rId12"/>
    <p:sldId id="858" r:id="rId13"/>
    <p:sldId id="894" r:id="rId14"/>
    <p:sldId id="930" r:id="rId15"/>
  </p:sldIdLst>
  <p:sldSz cx="9144000" cy="6858000" type="screen4x3"/>
  <p:notesSz cx="7010400" cy="9296400"/>
  <p:custDataLst>
    <p:tags r:id="rId20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95"/>
    <p:restoredTop sz="85698" autoAdjust="0"/>
  </p:normalViewPr>
  <p:slideViewPr>
    <p:cSldViewPr showGuides="1">
      <p:cViewPr varScale="1">
        <p:scale>
          <a:sx n="97" d="100"/>
          <a:sy n="97" d="100"/>
        </p:scale>
        <p:origin x="-2034" y="-102"/>
      </p:cViewPr>
      <p:guideLst>
        <p:guide orient="horz" pos="2212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每个城市看作图中的一个节点，将每条道路看作连接两个节点的一条边，边的权值即为两个节点之间的距离。然后使用最小生成树算法，找到一个包含所有节点的连通子图，使得这个子图中所有边的权值之和最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image" Target="../media/image1.png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image" Target="../media/image1.png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" r:id="rId2" imgW="6858000" imgH="48895" progId="MS_ClipArt_Gallery.5">
                  <p:embed/>
                </p:oleObj>
              </mc:Choice>
              <mc:Fallback>
                <p:oleObj name="" r:id="rId2" imgW="6858000" imgH="48895" progId="MS_ClipArt_Gallery.5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</a:fld>
            <a:endParaRPr lang="zh-CN" altLang="en-US" sz="1400" dirty="0">
              <a:solidFill>
                <a:srgbClr val="1C1C1C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5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" r:id="rId4" imgW="4006850" imgH="2857500" progId="MS_ClipArt_Gallery.2">
                  <p:embed/>
                </p:oleObj>
              </mc:Choice>
              <mc:Fallback>
                <p:oleObj name="" r:id="rId4" imgW="4006850" imgH="2857500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" r:id="rId6" imgW="6858000" imgH="48895" progId="MS_ClipArt_Gallery.5">
                  <p:embed/>
                </p:oleObj>
              </mc:Choice>
              <mc:Fallback>
                <p:oleObj name="" r:id="rId6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showMasterSp="0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" r:id="rId2" imgW="6858000" imgH="48895" progId="MS_ClipArt_Gallery.5">
                  <p:embed/>
                </p:oleObj>
              </mc:Choice>
              <mc:Fallback>
                <p:oleObj name="" r:id="rId2" imgW="6858000" imgH="48895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4" name="表格占位符 3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showMasterSp="0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" r:id="rId2" imgW="6858000" imgH="48895" progId="MS_ClipArt_Gallery.5">
                  <p:embed/>
                </p:oleObj>
              </mc:Choice>
              <mc:Fallback>
                <p:oleObj name="" r:id="rId2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vmlDrawing" Target="../drawings/vmlDrawing4.vml"/><Relationship Id="rId15" Type="http://schemas.openxmlformats.org/officeDocument/2006/relationships/image" Target="../media/image1.png"/><Relationship Id="rId14" Type="http://schemas.openxmlformats.org/officeDocument/2006/relationships/oleObject" Target="../embeddings/oleObject6.bin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307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" r:id="rId14" imgW="6858000" imgH="48895" progId="MS_ClipArt_Gallery.5">
                  <p:embed/>
                </p:oleObj>
              </mc:Choice>
              <mc:Fallback>
                <p:oleObj name="" r:id="rId14" imgW="6858000" imgH="48895" progId="MS_ClipArt_Gallery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2133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20204" pitchFamily="34" charset="0"/>
            </a:pPr>
            <a:r>
              <a:rPr lang="zh-CN" altLang="zh-CN" sz="3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3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图型结构及其应用</a:t>
            </a:r>
            <a:endParaRPr lang="zh-CN" altLang="zh-TW" sz="3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63" name="Object 11"/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" r:id="rId1" imgW="6858000" imgH="48895" progId="MS_ClipArt_Gallery.5">
                  <p:embed/>
                </p:oleObj>
              </mc:Choice>
              <mc:Fallback>
                <p:oleObj name="" r:id="rId1" imgW="6858000" imgH="48895" progId="MS_ClipArt_Gallery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5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28600" y="5452428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计算机学院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哈尔滨工业大学（深圳）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3146425" y="3429000"/>
            <a:ext cx="254571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主讲教师：黄虎杰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实验教师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：华夏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      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：李世龙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266814" y="1423710"/>
            <a:ext cx="8212024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请运用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相关方法完成任务。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3001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3002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提供模板代码，请完成空缺的函数。也可以自己编写程序，但务必保证程序输入输出和示例一致。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3003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模板代码，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请选择任意算法完成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注意代码规范，并编写必要的注释。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已给部分测试样例，请自行设计其它测试样例保证程序的正确性和健壮性。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实验三评分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3962352"/>
          </a:xfrm>
        </p:spPr>
        <p:txBody>
          <a:bodyPr/>
          <a:lstStyle/>
          <a:p>
            <a:pPr lvl="1"/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总分</a:t>
            </a: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3001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：计算图节点的度和聚类系数（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3002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：连通图最短路径问题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3003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：最小生成树问题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504" y="914400"/>
            <a:ext cx="8458200" cy="51054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CN" altLang="en-US" sz="4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请同学们开始实验</a:t>
            </a:r>
            <a:endParaRPr lang="zh-CN" altLang="en-US" sz="40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4599788" y="2876089"/>
            <a:ext cx="3428910" cy="31241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424027" y="1420045"/>
            <a:ext cx="8295946" cy="4724332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3001</a:t>
            </a:r>
            <a:r>
              <a:rPr lang="zh-CN" altLang="en-US" sz="24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图节点的度以及聚类系数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使用邻接矩阵或邻接表构建给定无向图，计算每个节点的度。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7        // </a:t>
            </a:r>
            <a:r>
              <a:rPr lang="zh-CN" altLang="en-US" sz="1800" dirty="0">
                <a:solidFill>
                  <a:srgbClr val="FF0000"/>
                </a:solidFill>
              </a:rPr>
              <a:t>节点数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8        // </a:t>
            </a:r>
            <a:r>
              <a:rPr lang="zh-CN" altLang="en-US" sz="1800" dirty="0" smtClean="0">
                <a:solidFill>
                  <a:srgbClr val="FF0000"/>
                </a:solidFill>
              </a:rPr>
              <a:t>边</a:t>
            </a:r>
            <a:r>
              <a:rPr lang="zh-CN" altLang="en-US" sz="1800" dirty="0">
                <a:solidFill>
                  <a:srgbClr val="FF0000"/>
                </a:solidFill>
              </a:rPr>
              <a:t>数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/>
              <a:t>0 6 1  </a:t>
            </a:r>
            <a:r>
              <a:rPr lang="en-US" altLang="zh-CN" sz="1400" dirty="0" smtClean="0">
                <a:solidFill>
                  <a:srgbClr val="FF0000"/>
                </a:solidFill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</a:rPr>
              <a:t>节点</a:t>
            </a:r>
            <a:r>
              <a:rPr lang="en-US" altLang="zh-CN" sz="1400" dirty="0">
                <a:solidFill>
                  <a:srgbClr val="FF0000"/>
                </a:solidFill>
              </a:rPr>
              <a:t>0</a:t>
            </a:r>
            <a:r>
              <a:rPr lang="zh-CN" altLang="en-US" sz="1400" dirty="0">
                <a:solidFill>
                  <a:srgbClr val="FF0000"/>
                </a:solidFill>
              </a:rPr>
              <a:t>到节点</a:t>
            </a:r>
            <a:r>
              <a:rPr lang="en-US" altLang="zh-CN" sz="1400" dirty="0">
                <a:solidFill>
                  <a:srgbClr val="FF0000"/>
                </a:solidFill>
              </a:rPr>
              <a:t>6</a:t>
            </a:r>
            <a:r>
              <a:rPr lang="zh-CN" altLang="en-US" sz="1400" dirty="0">
                <a:solidFill>
                  <a:srgbClr val="FF0000"/>
                </a:solidFill>
              </a:rPr>
              <a:t>有一条长度为</a:t>
            </a:r>
            <a:r>
              <a:rPr lang="en-US" altLang="zh-CN" sz="1400" dirty="0">
                <a:solidFill>
                  <a:srgbClr val="FF0000"/>
                </a:solidFill>
              </a:rPr>
              <a:t>1</a:t>
            </a:r>
            <a:r>
              <a:rPr lang="zh-CN" altLang="en-US" sz="1400" dirty="0">
                <a:solidFill>
                  <a:srgbClr val="FF0000"/>
                </a:solidFill>
              </a:rPr>
              <a:t>的边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/>
              <a:t>1 6 2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1 2 3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2 3 4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3 4 5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4 6 6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4 5 7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1 3 8</a:t>
            </a:r>
            <a:endParaRPr lang="en-US" altLang="zh-CN" sz="1800" dirty="0"/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648365" y="3196369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4962583" y="4148851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105553" y="5174672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218451" y="4148851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962583" y="5189300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324721" y="5189300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339513" y="4148851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5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8" name="直接连接符 17"/>
          <p:cNvCxnSpPr>
            <a:stCxn id="12" idx="4"/>
            <a:endCxn id="15" idx="0"/>
          </p:cNvCxnSpPr>
          <p:nvPr/>
        </p:nvCxnSpPr>
        <p:spPr bwMode="auto">
          <a:xfrm>
            <a:off x="5191177" y="4606039"/>
            <a:ext cx="0" cy="5832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9" name="直接连接符 18"/>
          <p:cNvCxnSpPr>
            <a:endCxn id="15" idx="6"/>
          </p:cNvCxnSpPr>
          <p:nvPr/>
        </p:nvCxnSpPr>
        <p:spPr bwMode="auto">
          <a:xfrm flipH="1">
            <a:off x="5419771" y="5417894"/>
            <a:ext cx="6857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/>
          <p:nvPr/>
        </p:nvCxnSpPr>
        <p:spPr bwMode="auto">
          <a:xfrm flipH="1">
            <a:off x="6562734" y="5417894"/>
            <a:ext cx="776779" cy="200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>
            <a:endCxn id="14" idx="0"/>
          </p:cNvCxnSpPr>
          <p:nvPr/>
        </p:nvCxnSpPr>
        <p:spPr bwMode="auto">
          <a:xfrm>
            <a:off x="6043577" y="3580218"/>
            <a:ext cx="403468" cy="5686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>
            <a:stCxn id="14" idx="2"/>
          </p:cNvCxnSpPr>
          <p:nvPr/>
        </p:nvCxnSpPr>
        <p:spPr bwMode="auto">
          <a:xfrm flipH="1" flipV="1">
            <a:off x="5431998" y="4366188"/>
            <a:ext cx="786453" cy="112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>
            <a:endCxn id="16" idx="0"/>
          </p:cNvCxnSpPr>
          <p:nvPr/>
        </p:nvCxnSpPr>
        <p:spPr bwMode="auto">
          <a:xfrm>
            <a:off x="7550513" y="4594552"/>
            <a:ext cx="2802" cy="5947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>
            <a:stCxn id="13" idx="0"/>
          </p:cNvCxnSpPr>
          <p:nvPr/>
        </p:nvCxnSpPr>
        <p:spPr bwMode="auto">
          <a:xfrm flipH="1" flipV="1">
            <a:off x="5340046" y="4528488"/>
            <a:ext cx="994101" cy="6461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6199352" y="3588645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1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75767" y="4046947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2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10804" y="4757082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3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13102" y="5420588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4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22292" y="5454581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5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cxnSp>
        <p:nvCxnSpPr>
          <p:cNvPr id="29" name="直接连接符 28"/>
          <p:cNvCxnSpPr>
            <a:endCxn id="14" idx="5"/>
          </p:cNvCxnSpPr>
          <p:nvPr/>
        </p:nvCxnSpPr>
        <p:spPr bwMode="auto">
          <a:xfrm flipH="1" flipV="1">
            <a:off x="6608685" y="4539085"/>
            <a:ext cx="930564" cy="6305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0" name="文本框 29"/>
          <p:cNvSpPr txBox="1"/>
          <p:nvPr/>
        </p:nvSpPr>
        <p:spPr>
          <a:xfrm>
            <a:off x="6978503" y="4573454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6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559131" y="4704099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7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34426" y="4650049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8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2516" y="6115962"/>
            <a:ext cx="8991484" cy="406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2" algn="just">
              <a:lnSpc>
                <a:spcPct val="125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 (Degree)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是指和该节点相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的边的条数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3048040" y="3962386"/>
            <a:ext cx="5867246" cy="2590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261952" y="1478972"/>
            <a:ext cx="8295946" cy="4724332"/>
          </a:xfrm>
        </p:spPr>
        <p:txBody>
          <a:bodyPr/>
          <a:lstStyle/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计算该无向图的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聚类系数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Clustering coefficient）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9373" y="4046096"/>
            <a:ext cx="5297320" cy="2438336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92402" y="2017562"/>
            <a:ext cx="8251199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2">
              <a:lnSpc>
                <a:spcPct val="125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单个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点的聚类系数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800" dirty="0"/>
              <a:t>Local Cluster Coefficient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是所有与它相连的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之间所连的边数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除以这些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之间可以连出的最大边数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。图的聚类系数是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聚类系数的均值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lnSpc>
                <a:spcPct val="125000"/>
              </a:lnSpc>
              <a:buFont typeface="+mj-ea"/>
              <a:buAutoNum type="circleNumDbPlain"/>
            </a:pP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的节点，聚类系数为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7391326" y="4763812"/>
            <a:ext cx="457288" cy="457188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390747" y="1450953"/>
            <a:ext cx="8295946" cy="4724332"/>
          </a:xfrm>
        </p:spPr>
        <p:txBody>
          <a:bodyPr/>
          <a:lstStyle/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6956" y="1600248"/>
            <a:ext cx="861830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eaLnBrk="0" hangingPunct="0">
              <a:lnSpc>
                <a:spcPct val="125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degree distribution: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node0:1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node1:3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node2:2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node3:3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node4:3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node5:1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node6:3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clustering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coefficient:0.238095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3656" y="4114782"/>
            <a:ext cx="2635182" cy="2370372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167654" y="1246120"/>
            <a:ext cx="8905530" cy="299255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3002</a:t>
            </a:r>
            <a:r>
              <a:rPr lang="zh-CN" altLang="en-US" sz="24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图最短路径问题</a:t>
            </a:r>
            <a:endParaRPr lang="en-US" altLang="zh-CN" sz="2400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判断图是否连通。</a:t>
            </a:r>
            <a:endParaRPr lang="en-US" altLang="zh-CN" sz="2000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若图连通，使用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若图连通，使用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算法计算该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图的直径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和半径。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1312668" y="4542311"/>
            <a:ext cx="457188" cy="457188"/>
          </a:xfrm>
          <a:prstGeom prst="ellipse">
            <a:avLst/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anose="020B0604030504040204" pitchFamily="34" charset="0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1312668" y="5483154"/>
            <a:ext cx="457188" cy="457188"/>
          </a:xfrm>
          <a:prstGeom prst="ellipse">
            <a:avLst/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1312668" y="6321332"/>
            <a:ext cx="457188" cy="457188"/>
          </a:xfrm>
          <a:prstGeom prst="ellipse">
            <a:avLst/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37" name="直接连接符 36"/>
          <p:cNvCxnSpPr>
            <a:stCxn id="35" idx="0"/>
          </p:cNvCxnSpPr>
          <p:nvPr/>
        </p:nvCxnSpPr>
        <p:spPr bwMode="auto">
          <a:xfrm flipV="1">
            <a:off x="1541262" y="5026208"/>
            <a:ext cx="0" cy="4569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直接连接符 38"/>
          <p:cNvCxnSpPr>
            <a:endCxn id="35" idx="4"/>
          </p:cNvCxnSpPr>
          <p:nvPr/>
        </p:nvCxnSpPr>
        <p:spPr bwMode="auto">
          <a:xfrm flipV="1">
            <a:off x="1541262" y="5940342"/>
            <a:ext cx="0" cy="3908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5" name="矩形 44"/>
          <p:cNvSpPr/>
          <p:nvPr/>
        </p:nvSpPr>
        <p:spPr>
          <a:xfrm>
            <a:off x="-80098" y="3045962"/>
            <a:ext cx="4643269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2" algn="just">
              <a:lnSpc>
                <a:spcPct val="125000"/>
              </a:lnSpc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00200" lvl="4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长度：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00200" lvl="4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路径：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1-&gt;2-&gt;3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229991" y="5119244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3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252144" y="5955858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4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53" name="任意多边形 52"/>
          <p:cNvSpPr/>
          <p:nvPr/>
        </p:nvSpPr>
        <p:spPr bwMode="auto">
          <a:xfrm>
            <a:off x="1753750" y="4778961"/>
            <a:ext cx="779691" cy="1722922"/>
          </a:xfrm>
          <a:custGeom>
            <a:avLst/>
            <a:gdLst>
              <a:gd name="connsiteX0" fmla="*/ 28876 w 779691"/>
              <a:gd name="connsiteY0" fmla="*/ 0 h 1722922"/>
              <a:gd name="connsiteX1" fmla="*/ 779646 w 779691"/>
              <a:gd name="connsiteY1" fmla="*/ 1097280 h 1722922"/>
              <a:gd name="connsiteX2" fmla="*/ 0 w 779691"/>
              <a:gd name="connsiteY2" fmla="*/ 1722922 h 172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691" h="1722922">
                <a:moveTo>
                  <a:pt x="28876" y="0"/>
                </a:moveTo>
                <a:cubicBezTo>
                  <a:pt x="406667" y="405063"/>
                  <a:pt x="784459" y="810126"/>
                  <a:pt x="779646" y="1097280"/>
                </a:cubicBezTo>
                <a:cubicBezTo>
                  <a:pt x="774833" y="1384434"/>
                  <a:pt x="387416" y="1553678"/>
                  <a:pt x="0" y="172292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363382" y="5324294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8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330302" y="5570723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645226" y="3197214"/>
            <a:ext cx="3733702" cy="3352712"/>
            <a:chOff x="4762977" y="2589469"/>
            <a:chExt cx="3733702" cy="3352712"/>
          </a:xfrm>
        </p:grpSpPr>
        <p:sp>
          <p:nvSpPr>
            <p:cNvPr id="44" name="矩形 43"/>
            <p:cNvSpPr/>
            <p:nvPr/>
          </p:nvSpPr>
          <p:spPr bwMode="auto">
            <a:xfrm>
              <a:off x="4762977" y="2589469"/>
              <a:ext cx="3733702" cy="33527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6005040" y="2933706"/>
              <a:ext cx="457188" cy="4571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5319258" y="3886188"/>
              <a:ext cx="457188" cy="457188"/>
            </a:xfrm>
            <a:prstGeom prst="ellipse">
              <a:avLst/>
            </a:prstGeom>
            <a:solidFill>
              <a:srgbClr val="FF0000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6462228" y="4912009"/>
              <a:ext cx="457188" cy="457188"/>
            </a:xfrm>
            <a:prstGeom prst="ellipse">
              <a:avLst/>
            </a:prstGeom>
            <a:solidFill>
              <a:srgbClr val="FF0000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6575126" y="3886188"/>
              <a:ext cx="457188" cy="4571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" name="椭圆 51"/>
            <p:cNvSpPr/>
            <p:nvPr/>
          </p:nvSpPr>
          <p:spPr bwMode="auto">
            <a:xfrm>
              <a:off x="5319258" y="4926637"/>
              <a:ext cx="457188" cy="457188"/>
            </a:xfrm>
            <a:prstGeom prst="ellipse">
              <a:avLst/>
            </a:prstGeom>
            <a:solidFill>
              <a:srgbClr val="FFFF00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 bwMode="auto">
            <a:xfrm>
              <a:off x="7681396" y="4926637"/>
              <a:ext cx="457188" cy="4571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7696188" y="3886188"/>
              <a:ext cx="457188" cy="4571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8" name="直接连接符 57"/>
            <p:cNvCxnSpPr>
              <a:stCxn id="49" idx="4"/>
              <a:endCxn id="52" idx="0"/>
            </p:cNvCxnSpPr>
            <p:nvPr/>
          </p:nvCxnSpPr>
          <p:spPr bwMode="auto">
            <a:xfrm>
              <a:off x="5547852" y="4343376"/>
              <a:ext cx="0" cy="5832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9" name="直接连接符 58"/>
            <p:cNvCxnSpPr>
              <a:endCxn id="52" idx="6"/>
            </p:cNvCxnSpPr>
            <p:nvPr/>
          </p:nvCxnSpPr>
          <p:spPr bwMode="auto">
            <a:xfrm flipH="1">
              <a:off x="5776446" y="5155231"/>
              <a:ext cx="68578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0" name="直接连接符 59"/>
            <p:cNvCxnSpPr/>
            <p:nvPr/>
          </p:nvCxnSpPr>
          <p:spPr bwMode="auto">
            <a:xfrm flipH="1">
              <a:off x="6919409" y="5155231"/>
              <a:ext cx="776779" cy="200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1" name="直接连接符 60"/>
            <p:cNvCxnSpPr>
              <a:endCxn id="51" idx="0"/>
            </p:cNvCxnSpPr>
            <p:nvPr/>
          </p:nvCxnSpPr>
          <p:spPr bwMode="auto">
            <a:xfrm>
              <a:off x="6400252" y="3317555"/>
              <a:ext cx="403468" cy="56863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2" name="直接连接符 61"/>
            <p:cNvCxnSpPr>
              <a:stCxn id="51" idx="2"/>
            </p:cNvCxnSpPr>
            <p:nvPr/>
          </p:nvCxnSpPr>
          <p:spPr bwMode="auto">
            <a:xfrm flipH="1" flipV="1">
              <a:off x="5788673" y="4103525"/>
              <a:ext cx="786453" cy="1125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3" name="直接连接符 62"/>
            <p:cNvCxnSpPr>
              <a:endCxn id="56" idx="0"/>
            </p:cNvCxnSpPr>
            <p:nvPr/>
          </p:nvCxnSpPr>
          <p:spPr bwMode="auto">
            <a:xfrm>
              <a:off x="7907188" y="4331889"/>
              <a:ext cx="2802" cy="59474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4" name="直接连接符 63"/>
            <p:cNvCxnSpPr>
              <a:stCxn id="50" idx="0"/>
            </p:cNvCxnSpPr>
            <p:nvPr/>
          </p:nvCxnSpPr>
          <p:spPr bwMode="auto">
            <a:xfrm flipH="1" flipV="1">
              <a:off x="5696721" y="4265825"/>
              <a:ext cx="994101" cy="64618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5" name="文本框 64"/>
            <p:cNvSpPr txBox="1"/>
            <p:nvPr/>
          </p:nvSpPr>
          <p:spPr>
            <a:xfrm>
              <a:off x="6556027" y="3325982"/>
              <a:ext cx="560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032442" y="3784284"/>
              <a:ext cx="560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267479" y="4494419"/>
              <a:ext cx="560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5969777" y="5157925"/>
              <a:ext cx="560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178967" y="5191918"/>
              <a:ext cx="560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70" name="直接连接符 69"/>
            <p:cNvCxnSpPr>
              <a:endCxn id="51" idx="5"/>
            </p:cNvCxnSpPr>
            <p:nvPr/>
          </p:nvCxnSpPr>
          <p:spPr bwMode="auto">
            <a:xfrm flipH="1" flipV="1">
              <a:off x="6965360" y="4276422"/>
              <a:ext cx="930564" cy="63058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1" name="文本框 70"/>
            <p:cNvSpPr txBox="1"/>
            <p:nvPr/>
          </p:nvSpPr>
          <p:spPr>
            <a:xfrm>
              <a:off x="7335178" y="4310791"/>
              <a:ext cx="560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7858211" y="4440407"/>
              <a:ext cx="560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191101" y="4387386"/>
              <a:ext cx="560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  <a:endPara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4819" y="1371654"/>
            <a:ext cx="8251199" cy="2899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概念：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节点距离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：两个节点间的最短路径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长度。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节点离心率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(Eccentricity)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：该点到其他节点距离的最大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图直径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(Diameter)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图中所有节点的最大离心率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半径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(Radius)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：图中所有节点的最小离心率。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提示：先计算每个节点的离心率，再计算图的半径。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algn="just">
              <a:lnSpc>
                <a:spcPct val="125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42" y="4116845"/>
            <a:ext cx="5170909" cy="2021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3"/>
          <p:cNvSpPr txBox="1"/>
          <p:nvPr/>
        </p:nvSpPr>
        <p:spPr>
          <a:xfrm>
            <a:off x="765691" y="4131241"/>
            <a:ext cx="1895313" cy="13684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图直径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图半径：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390747" y="1450953"/>
            <a:ext cx="8295946" cy="4724332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3002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3177" y="2133634"/>
            <a:ext cx="86183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eaLnBrk="0" hangingPunct="0">
              <a:lnSpc>
                <a:spcPct val="125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输出示例：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connected: 1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minimum fare between 1 and 3: 7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Path: 1-&gt;2-&gt;3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diameter:16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radius:9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152516" y="1289341"/>
            <a:ext cx="4729882" cy="4996815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b="1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3003  </a:t>
            </a:r>
            <a:r>
              <a:rPr lang="zh-CN" altLang="en-US" sz="2400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最小生成树问题</a:t>
            </a:r>
            <a:endParaRPr lang="en-US" altLang="zh-CN" sz="2400" b="1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zh-CN" altLang="zh-CN"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个城市需要建立货运路线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每个城市之间的距离都已经确定，你需要选择一些城市之间建立道路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必须确保能够通过这些道路到达任意一个城市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。现在你需要找到最小的建设成本，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并且保证任意两个城市之间都能通过这些道路到达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29188" y="2704850"/>
            <a:ext cx="3733702" cy="3352712"/>
            <a:chOff x="4495802" y="2514624"/>
            <a:chExt cx="3733702" cy="3352712"/>
          </a:xfrm>
        </p:grpSpPr>
        <p:sp>
          <p:nvSpPr>
            <p:cNvPr id="5" name="矩形 4"/>
            <p:cNvSpPr/>
            <p:nvPr/>
          </p:nvSpPr>
          <p:spPr bwMode="auto">
            <a:xfrm>
              <a:off x="4495802" y="2514624"/>
              <a:ext cx="3733702" cy="33527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624050" y="2781310"/>
              <a:ext cx="457188" cy="4571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0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938268" y="3733792"/>
              <a:ext cx="457188" cy="4571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ahoma" panose="020B0604030504040204" pitchFamily="34" charset="0"/>
                </a:rPr>
                <a:t>1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6081238" y="4759613"/>
              <a:ext cx="457188" cy="4571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3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6194136" y="3733792"/>
              <a:ext cx="457188" cy="4571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6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4938268" y="4774241"/>
              <a:ext cx="457188" cy="4571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2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7300406" y="4774241"/>
              <a:ext cx="457188" cy="4571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4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7315198" y="3733792"/>
              <a:ext cx="457188" cy="4571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5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cxnSp>
          <p:nvCxnSpPr>
            <p:cNvPr id="18" name="直接连接符 17"/>
            <p:cNvCxnSpPr>
              <a:stCxn id="12" idx="4"/>
              <a:endCxn id="15" idx="0"/>
            </p:cNvCxnSpPr>
            <p:nvPr/>
          </p:nvCxnSpPr>
          <p:spPr bwMode="auto">
            <a:xfrm>
              <a:off x="5166862" y="4190980"/>
              <a:ext cx="0" cy="5832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" name="直接连接符 18"/>
            <p:cNvCxnSpPr>
              <a:endCxn id="15" idx="6"/>
            </p:cNvCxnSpPr>
            <p:nvPr/>
          </p:nvCxnSpPr>
          <p:spPr bwMode="auto">
            <a:xfrm flipH="1">
              <a:off x="5395456" y="5002835"/>
              <a:ext cx="68578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" name="直接连接符 19"/>
            <p:cNvCxnSpPr/>
            <p:nvPr/>
          </p:nvCxnSpPr>
          <p:spPr bwMode="auto">
            <a:xfrm flipH="1">
              <a:off x="6538419" y="5002835"/>
              <a:ext cx="776779" cy="200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" name="直接连接符 20"/>
            <p:cNvCxnSpPr>
              <a:endCxn id="14" idx="0"/>
            </p:cNvCxnSpPr>
            <p:nvPr/>
          </p:nvCxnSpPr>
          <p:spPr bwMode="auto">
            <a:xfrm>
              <a:off x="6019262" y="3165159"/>
              <a:ext cx="403468" cy="56863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" name="直接连接符 21"/>
            <p:cNvCxnSpPr>
              <a:stCxn id="14" idx="2"/>
            </p:cNvCxnSpPr>
            <p:nvPr/>
          </p:nvCxnSpPr>
          <p:spPr bwMode="auto">
            <a:xfrm flipH="1" flipV="1">
              <a:off x="5407683" y="3951129"/>
              <a:ext cx="786453" cy="1125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" name="直接连接符 22"/>
            <p:cNvCxnSpPr>
              <a:endCxn id="16" idx="0"/>
            </p:cNvCxnSpPr>
            <p:nvPr/>
          </p:nvCxnSpPr>
          <p:spPr bwMode="auto">
            <a:xfrm>
              <a:off x="7526198" y="4179493"/>
              <a:ext cx="2802" cy="59474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" name="直接连接符 23"/>
            <p:cNvCxnSpPr>
              <a:stCxn id="13" idx="0"/>
            </p:cNvCxnSpPr>
            <p:nvPr/>
          </p:nvCxnSpPr>
          <p:spPr bwMode="auto">
            <a:xfrm flipH="1" flipV="1">
              <a:off x="5315731" y="4113429"/>
              <a:ext cx="994101" cy="64618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" name="文本框 2"/>
            <p:cNvSpPr txBox="1"/>
            <p:nvPr/>
          </p:nvSpPr>
          <p:spPr>
            <a:xfrm>
              <a:off x="6149637" y="3173586"/>
              <a:ext cx="560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1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651452" y="3631888"/>
              <a:ext cx="560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2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886489" y="4342023"/>
              <a:ext cx="560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3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588787" y="5005529"/>
              <a:ext cx="560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4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797977" y="5039522"/>
              <a:ext cx="560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5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直接连接符 28"/>
            <p:cNvCxnSpPr>
              <a:endCxn id="14" idx="5"/>
            </p:cNvCxnSpPr>
            <p:nvPr/>
          </p:nvCxnSpPr>
          <p:spPr bwMode="auto">
            <a:xfrm flipH="1" flipV="1">
              <a:off x="6584370" y="4124026"/>
              <a:ext cx="930564" cy="63058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0" name="文本框 29"/>
            <p:cNvSpPr txBox="1"/>
            <p:nvPr/>
          </p:nvSpPr>
          <p:spPr>
            <a:xfrm>
              <a:off x="6954188" y="4158395"/>
              <a:ext cx="560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6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477221" y="4288011"/>
              <a:ext cx="560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7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10111" y="4234990"/>
              <a:ext cx="560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8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42978" y="5894361"/>
            <a:ext cx="8991484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algn="just">
              <a:lnSpc>
                <a:spcPct val="125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372730" y="1431903"/>
            <a:ext cx="8295946" cy="4724332"/>
          </a:xfrm>
        </p:spPr>
        <p:txBody>
          <a:bodyPr/>
          <a:lstStyle/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Kruskal算法或Prim算法解决最小生成树问题。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7        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// 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节点数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8        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// </a:t>
            </a:r>
            <a:r>
              <a:rPr lang="zh-CN" altLang="en-US" sz="1800" dirty="0">
                <a:solidFill>
                  <a:srgbClr val="FF0000"/>
                </a:solidFill>
              </a:rPr>
              <a:t>边数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/>
              <a:t>0 6 1  //</a:t>
            </a:r>
            <a:r>
              <a:rPr lang="zh-CN" altLang="en-US" sz="1400" dirty="0"/>
              <a:t>节点</a:t>
            </a:r>
            <a:r>
              <a:rPr lang="en-US" altLang="zh-CN" sz="1400" dirty="0"/>
              <a:t>0</a:t>
            </a:r>
            <a:r>
              <a:rPr lang="zh-CN" altLang="en-US" sz="1400" dirty="0"/>
              <a:t>到节点</a:t>
            </a:r>
            <a:r>
              <a:rPr lang="en-US" altLang="zh-CN" sz="1400" dirty="0"/>
              <a:t>6</a:t>
            </a:r>
            <a:r>
              <a:rPr lang="zh-CN" altLang="en-US" sz="1400" dirty="0"/>
              <a:t>有一条权重为</a:t>
            </a:r>
            <a:r>
              <a:rPr lang="en-US" altLang="zh-CN" sz="1400" dirty="0"/>
              <a:t>1</a:t>
            </a:r>
            <a:r>
              <a:rPr lang="zh-CN" altLang="en-US" sz="1400" dirty="0"/>
              <a:t>的边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800" dirty="0"/>
              <a:t>1 6 2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1 2 3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2 3 4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3 4 5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4 6 6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4 5 7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1 3 8</a:t>
            </a:r>
            <a:endParaRPr lang="en-US" altLang="zh-CN" sz="1800" dirty="0"/>
          </a:p>
          <a:p>
            <a:pPr marL="342900" lvl="1" indent="-342900" algn="just">
              <a:lnSpc>
                <a:spcPct val="125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800" dirty="0"/>
              <a:t>22</a:t>
            </a:r>
            <a:endParaRPr lang="en-US" altLang="zh-CN" sz="1800" dirty="0"/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797589" y="2133634"/>
            <a:ext cx="3896687" cy="3505108"/>
            <a:chOff x="4797590" y="2487341"/>
            <a:chExt cx="3896687" cy="3505108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97590" y="2487341"/>
              <a:ext cx="3896687" cy="3505108"/>
            </a:xfrm>
            <a:prstGeom prst="rect">
              <a:avLst/>
            </a:prstGeom>
          </p:spPr>
        </p:pic>
        <p:cxnSp>
          <p:nvCxnSpPr>
            <p:cNvPr id="35" name="直接连接符 34"/>
            <p:cNvCxnSpPr/>
            <p:nvPr/>
          </p:nvCxnSpPr>
          <p:spPr>
            <a:xfrm>
              <a:off x="6363251" y="3184469"/>
              <a:ext cx="457200" cy="609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" name="直接连接符 35"/>
            <p:cNvCxnSpPr/>
            <p:nvPr/>
          </p:nvCxnSpPr>
          <p:spPr>
            <a:xfrm>
              <a:off x="5791168" y="3962386"/>
              <a:ext cx="80068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7" name="直接连接符 36"/>
            <p:cNvCxnSpPr/>
            <p:nvPr/>
          </p:nvCxnSpPr>
          <p:spPr>
            <a:xfrm>
              <a:off x="5562574" y="4190980"/>
              <a:ext cx="0" cy="63686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" name="直接连接符 37"/>
            <p:cNvCxnSpPr/>
            <p:nvPr/>
          </p:nvCxnSpPr>
          <p:spPr>
            <a:xfrm>
              <a:off x="5791168" y="5038022"/>
              <a:ext cx="68578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" name="直接连接符 38"/>
            <p:cNvCxnSpPr/>
            <p:nvPr/>
          </p:nvCxnSpPr>
          <p:spPr>
            <a:xfrm>
              <a:off x="6857940" y="5038022"/>
              <a:ext cx="83817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" name="直接连接符 39"/>
            <p:cNvCxnSpPr/>
            <p:nvPr/>
          </p:nvCxnSpPr>
          <p:spPr>
            <a:xfrm>
              <a:off x="7924712" y="4190980"/>
              <a:ext cx="0" cy="61026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9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4" name="矩形 3"/>
          <p:cNvSpPr/>
          <p:nvPr/>
        </p:nvSpPr>
        <p:spPr>
          <a:xfrm>
            <a:off x="4850739" y="5410148"/>
            <a:ext cx="4014399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注：最小生成树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边权重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和为：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1+2+3+4+5+7=22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156deecc-e400-41e2-af44-50d124aa668a"/>
  <p:tag name="COMMONDATA" val="eyJoZGlkIjoiNDY4ZDM2ZWUzZjM0ODZiZTRjNGI1NDY3MmIxMmFlNWYifQ=="/>
</p:tagLst>
</file>

<file path=ppt/theme/theme1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1533</Words>
  <Application>WPS 演示</Application>
  <PresentationFormat>全屏显示(4:3)</PresentationFormat>
  <Paragraphs>280</Paragraphs>
  <Slides>12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Tahoma</vt:lpstr>
      <vt:lpstr>Times New Roman</vt:lpstr>
      <vt:lpstr>微软雅黑</vt:lpstr>
      <vt:lpstr>Arial Unicode MS</vt:lpstr>
      <vt:lpstr>3_Blends</vt:lpstr>
      <vt:lpstr>MS_ClipArt_Gallery.5</vt:lpstr>
      <vt:lpstr>MS_ClipArt_Gallery.2</vt:lpstr>
      <vt:lpstr>MS_ClipArt_Gallery.5</vt:lpstr>
      <vt:lpstr>MS_ClipArt_Gallery.5</vt:lpstr>
      <vt:lpstr>MS_ClipArt_Gallery.5</vt:lpstr>
      <vt:lpstr>MS_ClipArt_Gallery.5</vt:lpstr>
      <vt:lpstr>MS_ClipArt_Gallery.5</vt:lpstr>
      <vt:lpstr>PowerPoint 演示文稿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实验要求</vt:lpstr>
      <vt:lpstr>实验三评分标准</vt:lpstr>
      <vt:lpstr>PowerPoint 演示文稿</vt:lpstr>
    </vt:vector>
  </TitlesOfParts>
  <Company>HITSZ-ICE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華夏同學</cp:lastModifiedBy>
  <cp:revision>798</cp:revision>
  <cp:lastPrinted>2021-04-23T09:59:00Z</cp:lastPrinted>
  <dcterms:created xsi:type="dcterms:W3CDTF">2021-04-23T09:59:00Z</dcterms:created>
  <dcterms:modified xsi:type="dcterms:W3CDTF">2023-05-04T07:59:12Z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46FE6F8D4CA3418D9B1009A22034A50F_12</vt:lpwstr>
  </property>
</Properties>
</file>