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829" r:id="rId3"/>
    <p:sldId id="883" r:id="rId5"/>
    <p:sldId id="931" r:id="rId6"/>
    <p:sldId id="939" r:id="rId7"/>
    <p:sldId id="930" r:id="rId8"/>
    <p:sldId id="932" r:id="rId9"/>
    <p:sldId id="933" r:id="rId10"/>
    <p:sldId id="934" r:id="rId11"/>
    <p:sldId id="858" r:id="rId12"/>
    <p:sldId id="894" r:id="rId13"/>
    <p:sldId id="935" r:id="rId14"/>
  </p:sldIdLst>
  <p:sldSz cx="9144000" cy="6858000" type="screen4x3"/>
  <p:notesSz cx="7010400" cy="9296400"/>
  <p:custDataLst>
    <p:tags r:id="rId19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5"/>
    <p:restoredTop sz="85698" autoAdjust="0"/>
  </p:normalViewPr>
  <p:slideViewPr>
    <p:cSldViewPr showGuides="1">
      <p:cViewPr varScale="1">
        <p:scale>
          <a:sx n="99" d="100"/>
          <a:sy n="99" d="100"/>
        </p:scale>
        <p:origin x="1560" y="90"/>
      </p:cViewPr>
      <p:guideLst>
        <p:guide orient="horz" pos="22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" r:id="rId4" imgW="4006850" imgH="2857500" progId="MS_ClipArt_Gallery.2">
                  <p:embed/>
                </p:oleObj>
              </mc:Choice>
              <mc:Fallback>
                <p:oleObj name="" r:id="rId4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" r:id="rId6" imgW="6858000" imgH="48895" progId="MS_ClipArt_Gallery.5">
                  <p:embed/>
                </p:oleObj>
              </mc:Choice>
              <mc:Fallback>
                <p:oleObj name="" r:id="rId6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表格占位符 3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6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" r:id="rId14" imgW="6858000" imgH="48895" progId="MS_ClipArt_Gallery.5">
                  <p:embed/>
                </p:oleObj>
              </mc:Choice>
              <mc:Fallback>
                <p:oleObj name="" r:id="rId14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查找排序及其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" r:id="rId1" imgW="6858000" imgH="48895" progId="MS_ClipArt_Gallery.5">
                  <p:embed/>
                </p:oleObj>
              </mc:Choice>
              <mc:Fallback>
                <p:oleObj name="" r:id="rId1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33400" y="5452428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3429000" y="3655060"/>
            <a:ext cx="246951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实验教师：华夏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助教：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李世龙</a:t>
            </a:r>
            <a:endParaRPr 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实验四评分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3962352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4001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：银行贷款（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4002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：成绩排名（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4003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逆序对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506" y="1600248"/>
            <a:ext cx="8000790" cy="384806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sz="4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  <a:endParaRPr lang="zh-CN" altLang="en-US" sz="4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50825"/>
            <a:ext cx="1172938" cy="892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193675"/>
            <a:ext cx="949385" cy="949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424027" y="1420045"/>
            <a:ext cx="8262665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4001  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银行贷款</a:t>
            </a:r>
            <a:endParaRPr lang="en-US" altLang="zh-CN" sz="2400" b="1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AutoNum type="arabicPlain" startAt="4001"/>
            </a:pPr>
            <a:endParaRPr lang="en-US" altLang="zh-CN" sz="7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明是一个年轻有为的小伙子，对自己的未来充满了期待和希望。他对生活有着清晰的规划和计划，其中最重要的一项就是在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市买一套自己的房子。他知道这并不容易，但他相信这是他人生中最重要的决定之一，值得冒险一试。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实现这个目标，小明不得不想办法借一笔房贷。不幸的是，小明在两年前因为睡过了头忘记还款导致自己的信用卡逾期了，这让他的信用评分降低了很多。由于他的信用评分太低，天使银行不愿意给他贷款。沮丧的小明最终找到了恶魔银行。众所周知，恶魔银行的借贷利率非常高，而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按日计息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。尽管有些不安，但他决定冒险一试。他提交了申请，并很快就得到了批准。最终，小明买了一套他梦寐以求的房子，并开始还贷。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不幸的是，恶魔银行的贷款合同上并没有写明真正的利率，现在小明想要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计算一下真正的利率是多少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424027" y="1420045"/>
            <a:ext cx="2395420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4001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银行贷款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800" dirty="0" smtClean="0"/>
              <a:t>20000 2500 10 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20000 3000 10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20000 3000 20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/>
              <a:t>4.28</a:t>
            </a:r>
            <a:r>
              <a:rPr lang="en-US" altLang="zh-CN" sz="1800" dirty="0"/>
              <a:t>%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8.14%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13.89%</a:t>
            </a:r>
            <a:endParaRPr lang="zh-CN" altLang="en-US" sz="1800" dirty="0"/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115" y="1829011"/>
            <a:ext cx="5242528" cy="215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输入包含多行：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一行输入为一个整数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&lt;= N &lt;= 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），表示共有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组数据；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第二行开始一共有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行数据，每行有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个整数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 Y, 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&lt;= X,Y &lt;= 1,000,000,000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&lt;= T &lt;=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）。其中，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表示借贷金额，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表示每日还款数额，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表示总共的还款日期。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5675" y="4648496"/>
            <a:ext cx="533386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输出包含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行输出一个浮点数，表示当前贷款的日利率（按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计），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精确到小数点后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598170" y="1419860"/>
            <a:ext cx="7947660" cy="4724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4001  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银行贷款</a:t>
            </a:r>
            <a:endParaRPr lang="en-US" altLang="zh-CN" sz="2400" b="1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ct val="125000"/>
              </a:lnSpc>
              <a:spcBef>
                <a:spcPct val="0"/>
              </a:spcBef>
              <a:buAutoNum type="arabicPlain" startAt="4001"/>
            </a:pPr>
            <a:endParaRPr lang="en-US" altLang="zh-CN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假设要还的钱的余额为x，每天还y，并约定利率为r，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第一天后还要还银行：x=x*(1+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)-y；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第二天后还要还银行：x=x*(1+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)-y；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......依此类推。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天，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x≤0时，就不用还钱了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你的目标是找到一个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最大的利率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，这个利率满足经过T轮迭代之后能够使x小于0。检查当前利率是否满足还款要求的函数已提供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（int 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checkIfRateAvailable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(double x, double y, int t, double rate)),如果你有更好的判别方法，可以选择重写判别函数。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424180" y="1419860"/>
            <a:ext cx="8054975" cy="3432175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4002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成绩排名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dirty="0" smtClean="0"/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期中考试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结束了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，张老师有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一份原始的成绩单，这份成绩单是基于学号排序的。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尽管现在的新规定要求不允许公布排名，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但是张老师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是一个非常认真负责的老师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，他希望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一下班里学生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的进步与退步。为此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，他希望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帮他将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这份成绩单按照一定的规则排序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成绩单包括语文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、数学、 英语、科学、政治五门课程的成绩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。张老师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会给出每门课的权重和优先级，请你按照相应的权重计算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加权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并以此为依据执行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降序排序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。当加权总分相等时，你需要按照给出的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优先级顺序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基于其原始成绩进行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。优先级表示为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一共五个整数，其中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表示优先级最高。当两位同学成绩完全一致时，请你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学号升序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" y="5029200"/>
            <a:ext cx="70269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重点在于条件处理，也就是排序规则理解：</a:t>
            </a:r>
            <a:endParaRPr lang="zh-CN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首先计算加权总分，如果加权总分都不相同，按加权总分降序排序；</a:t>
            </a:r>
            <a:endParaRPr lang="zh-CN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加权总分相同时，按优先级顺序基于原始成绩排序；</a:t>
            </a:r>
            <a:endParaRPr lang="zh-CN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分数完全一致时，按学号升序</a:t>
            </a:r>
            <a:r>
              <a:rPr lang="zh-CN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，且排名是一样的。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424026" y="1420044"/>
            <a:ext cx="3157399" cy="5437955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4002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成绩排名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/>
              <a:t>5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1 2 3 4 5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1.0 1.1 1.0 1.2 0.9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1001 90 80 70 60 50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1002 80 90 60 80 40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1003 80 90 60 80 40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1004 90 90 100 90 60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1005 100 100 100 100 80 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       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/>
              <a:t>1 1005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2 1004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3 1002 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3 1003 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5 1001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340" y="2183845"/>
            <a:ext cx="5242528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输入包含多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行：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第一行输入为一个整数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&lt;= N &lt;= 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），表示一共有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条成绩数据；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第二行输入为五个整数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P2 … P5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，表示各门课程的优先级；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第三行输入为五个浮点数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W2 … W5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，表示各门课程计算加权总分的权重；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第四行开始一共有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行数据，每行数据一共有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个整数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S2, … S5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表示学号，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 S5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依次表示各门课程的原始成绩。</a:t>
            </a:r>
            <a:r>
              <a:rPr lang="zh-CN" altLang="en-US" sz="1600" dirty="0"/>
              <a:t> 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81425" y="5136475"/>
            <a:ext cx="53338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输出应包含多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行输出两个整数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，表示排名和学号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注：如果成绩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一致，要求按照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学号将其排名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他们的排名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应该是一样的。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424180" y="1419860"/>
                <a:ext cx="8282305" cy="4724400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400" b="1" noProof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4003</a:t>
                </a:r>
                <a:r>
                  <a:rPr lang="zh-CN" altLang="en-US" sz="2400" b="1" noProof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逆序对</a:t>
                </a:r>
                <a:endPara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最近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Tom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Jerry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上数据分析课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。今天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的课程内容是一个人类称之为“逆序对”的东西。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逆序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对的定义如下：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对于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给定的一段正整数序列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}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，逆序对就是序列中满足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且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𝑖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&lt;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𝑗 的有序对。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学习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了这个概念后，他们决定比赛谁先算出给定的一段正整数序列中逆序对的数目。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可怜的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Tom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还在研究如何更快的暴力求解，你能帮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Jerry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想出一个更快的方法吗？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6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注：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序列中可能有重复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数字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  <a:endPara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80" y="1419860"/>
                <a:ext cx="8282305" cy="4724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424027" y="1420044"/>
            <a:ext cx="2471618" cy="5437955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4003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逆序对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/>
              <a:t>6 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5 4 2 6 3 1 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       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/>
              <a:t>11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275104" y="2133634"/>
                <a:ext cx="5242528" cy="132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输入包含多行：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just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第一行输入为一个整数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 &lt;= N &lt;= 100,000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），表示正整数序列共有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个正整数；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just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第二行输入为由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个正整数构成的序列</a:t>
                </a:r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}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。满足对任意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有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≤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1,000,000,000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04" y="2133634"/>
                <a:ext cx="5242528" cy="1322070"/>
              </a:xfrm>
              <a:prstGeom prst="rect">
                <a:avLst/>
              </a:prstGeom>
              <a:blipFill rotWithShape="1">
                <a:blip r:embed="rId1"/>
                <a:stretch>
                  <a:fillRect l="-8" t="-3" r="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297571" y="4114603"/>
            <a:ext cx="5333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输出只有一行：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个整数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，表示这个序列中逆序对的数目。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7449" y="1676440"/>
            <a:ext cx="821202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dirty="0" smtClean="0">
                <a:ea typeface="微软雅黑" panose="020B0503020204020204" pitchFamily="34" charset="-122"/>
                <a:sym typeface="+mn-ea"/>
              </a:rPr>
              <a:t>请选择任意查找排序算法完成实验任务，</a:t>
            </a:r>
            <a:r>
              <a:rPr lang="zh-CN" altLang="en-US" sz="2000" noProof="1">
                <a:ea typeface="微软雅黑" panose="020B0503020204020204" pitchFamily="34" charset="-122"/>
              </a:rPr>
              <a:t>注意代码规范，并编写必要的注释。</a:t>
            </a:r>
            <a:endParaRPr lang="en-US" altLang="zh-CN" sz="2000" dirty="0"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ea typeface="微软雅黑" panose="020B0503020204020204" pitchFamily="34" charset="-122"/>
              </a:rPr>
              <a:t>已</a:t>
            </a:r>
            <a:r>
              <a:rPr lang="zh-CN" altLang="en-US" sz="2000" noProof="1">
                <a:ea typeface="微软雅黑" panose="020B0503020204020204" pitchFamily="34" charset="-122"/>
              </a:rPr>
              <a:t>提供模板代码，请完成</a:t>
            </a:r>
            <a:r>
              <a:rPr lang="zh-CN" altLang="en-US" sz="2000" noProof="1" smtClean="0">
                <a:ea typeface="微软雅黑" panose="020B0503020204020204" pitchFamily="34" charset="-122"/>
              </a:rPr>
              <a:t>空缺部分。</a:t>
            </a:r>
            <a:r>
              <a:rPr lang="zh-CN" altLang="en-US" sz="2000" noProof="1">
                <a:ea typeface="微软雅黑" panose="020B0503020204020204" pitchFamily="34" charset="-122"/>
              </a:rPr>
              <a:t>也可以自己编写程序，但务必保证程序输入输出和示例一致。</a:t>
            </a:r>
            <a:endParaRPr lang="en-US" altLang="zh-CN" sz="2000" noProof="1"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zh-CN" altLang="en-US" sz="2000" noProof="1"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微软雅黑" panose="020B0503020204020204" pitchFamily="34" charset="-122"/>
              </a:rPr>
              <a:t>已给部分</a:t>
            </a:r>
            <a:r>
              <a:rPr lang="zh-CN" altLang="en-US" sz="2000" noProof="1" smtClean="0">
                <a:ea typeface="微软雅黑" panose="020B0503020204020204" pitchFamily="34" charset="-122"/>
              </a:rPr>
              <a:t>测试用例，</a:t>
            </a:r>
            <a:r>
              <a:rPr lang="zh-CN" altLang="en-US" sz="2000" noProof="1">
                <a:ea typeface="微软雅黑" panose="020B0503020204020204" pitchFamily="34" charset="-122"/>
              </a:rPr>
              <a:t>请自行设计其它测试样例保证程序的正确性和健壮性。</a:t>
            </a:r>
            <a:endParaRPr lang="en-US" altLang="zh-CN" sz="2000" noProof="1"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156deecc-e400-41e2-af44-50d124aa668a"/>
  <p:tag name="COMMONDATA" val="eyJoZGlkIjoiYmRjYzg0ZmZhM2JjYTkxYTVlNTk2OTkyMWI3NjEzZTAifQ=="/>
</p:tagLst>
</file>

<file path=ppt/theme/theme1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2501</Words>
  <Application>WPS 演示</Application>
  <PresentationFormat>全屏显示(4:3)</PresentationFormat>
  <Paragraphs>177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Tahoma</vt:lpstr>
      <vt:lpstr>Times New Roman</vt:lpstr>
      <vt:lpstr>微软雅黑</vt:lpstr>
      <vt:lpstr>Cambria Math</vt:lpstr>
      <vt:lpstr>Arial Unicode MS</vt:lpstr>
      <vt:lpstr>BatangChe</vt:lpstr>
      <vt:lpstr>Segoe Print</vt:lpstr>
      <vt:lpstr>3_Blends</vt:lpstr>
      <vt:lpstr>MS_ClipArt_Gallery.5</vt:lpstr>
      <vt:lpstr>MS_ClipArt_Gallery.2</vt:lpstr>
      <vt:lpstr>MS_ClipArt_Gallery.5</vt:lpstr>
      <vt:lpstr>MS_ClipArt_Gallery.5</vt:lpstr>
      <vt:lpstr>MS_ClipArt_Gallery.5</vt:lpstr>
      <vt:lpstr>MS_ClipArt_Gallery.5</vt:lpstr>
      <vt:lpstr>MS_ClipArt_Gallery.5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实验四评分标准</vt:lpstr>
      <vt:lpstr>PowerPoint 演示文稿</vt:lpstr>
    </vt:vector>
  </TitlesOfParts>
  <Company>HITSZ-ICE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華夏同學</cp:lastModifiedBy>
  <cp:revision>848</cp:revision>
  <cp:lastPrinted>2021-04-23T09:59:00Z</cp:lastPrinted>
  <dcterms:created xsi:type="dcterms:W3CDTF">2021-04-23T09:59:00Z</dcterms:created>
  <dcterms:modified xsi:type="dcterms:W3CDTF">2023-05-24T02:48:13Z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46FE6F8D4CA3418D9B1009A22034A50F_12</vt:lpwstr>
  </property>
</Properties>
</file>