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349" r:id="rId3"/>
    <p:sldId id="3351" r:id="rId5"/>
    <p:sldId id="3352" r:id="rId6"/>
    <p:sldId id="3350" r:id="rId7"/>
    <p:sldId id="3353" r:id="rId8"/>
    <p:sldId id="3365" r:id="rId9"/>
    <p:sldId id="3366" r:id="rId10"/>
    <p:sldId id="3362" r:id="rId11"/>
    <p:sldId id="3363" r:id="rId12"/>
    <p:sldId id="3364" r:id="rId13"/>
    <p:sldId id="3359" r:id="rId14"/>
    <p:sldId id="3360" r:id="rId15"/>
    <p:sldId id="3371" r:id="rId16"/>
    <p:sldId id="3370" r:id="rId17"/>
    <p:sldId id="3375" r:id="rId18"/>
    <p:sldId id="3368" r:id="rId19"/>
    <p:sldId id="3369" r:id="rId20"/>
    <p:sldId id="3358" r:id="rId21"/>
    <p:sldId id="3372" r:id="rId22"/>
    <p:sldId id="3373" r:id="rId23"/>
    <p:sldId id="3374" r:id="rId24"/>
    <p:sldId id="3357" r:id="rId25"/>
    <p:sldId id="3356" r:id="rId26"/>
  </p:sldIdLst>
  <p:sldSz cx="9001125" cy="5039995"/>
  <p:notesSz cx="7099300" cy="10234295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 userDrawn="1">
          <p15:clr>
            <a:srgbClr val="A4A3A4"/>
          </p15:clr>
        </p15:guide>
        <p15:guide id="2" orient="horz" pos="2915" userDrawn="1">
          <p15:clr>
            <a:srgbClr val="A4A3A4"/>
          </p15:clr>
        </p15:guide>
        <p15:guide id="3" pos="2835" userDrawn="1">
          <p15:clr>
            <a:srgbClr val="A4A3A4"/>
          </p15:clr>
        </p15:guide>
        <p15:guide id="4" pos="390" userDrawn="1">
          <p15:clr>
            <a:srgbClr val="A4A3A4"/>
          </p15:clr>
        </p15:guide>
        <p15:guide id="5" pos="5248" userDrawn="1">
          <p15:clr>
            <a:srgbClr val="A4A3A4"/>
          </p15:clr>
        </p15:guide>
        <p15:guide id="6" pos="48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17406D"/>
    <a:srgbClr val="9933FF"/>
    <a:srgbClr val="009999"/>
    <a:srgbClr val="CCFFCC"/>
    <a:srgbClr val="BBE5E7"/>
    <a:srgbClr val="0070C0"/>
    <a:srgbClr val="FFFFCC"/>
    <a:srgbClr val="00808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4" autoAdjust="0"/>
    <p:restoredTop sz="86772" autoAdjust="0"/>
  </p:normalViewPr>
  <p:slideViewPr>
    <p:cSldViewPr showGuides="1">
      <p:cViewPr varScale="1">
        <p:scale>
          <a:sx n="135" d="100"/>
          <a:sy n="135" d="100"/>
        </p:scale>
        <p:origin x="684" y="108"/>
      </p:cViewPr>
      <p:guideLst>
        <p:guide orient="horz" pos="229"/>
        <p:guide orient="horz" pos="2915"/>
        <p:guide pos="2835"/>
        <p:guide pos="390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23"/>
        <p:guide pos="2236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AC8AACA-213D-41FB-84F3-1C49715CD69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结合实验步骤里的例子讲解：</a:t>
            </a:r>
            <a:r>
              <a:rPr lang="en-US" altLang="zh-CN" dirty="0" smtClean="0"/>
              <a:t>hitsz-cslab.gitee.io/organ/lab1/2-step1/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全程带着学生手把手过一遍，边做边讲解。讲到实验步骤</a:t>
            </a:r>
            <a:r>
              <a:rPr lang="en-US" altLang="zh-CN" dirty="0" smtClean="0"/>
              <a:t>1.3</a:t>
            </a:r>
            <a:r>
              <a:rPr lang="zh-CN" altLang="en-US" dirty="0" smtClean="0"/>
              <a:t>“编译”时，重点讲解子程序内部执行流程。对接下一页作为总结和强调。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organ.pages.dev/" TargetMode="Externa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hyperlink" Target="http://ce.sharif.edu/courses/94-95/1/ce414-2/resources/root/Text%20Books/Compiler%20Design/Alfred%20V.%20Aho,%20Monica%20S.%20Lam,%20Ravi%20Sethi,%20Jeffrey%20D.%20Ullman-Compilers%20-%20Principles,%20Techniques,%20and%20Tools-Pearson_Addison%20Wesley%20(2006).pdf" TargetMode="External"/><Relationship Id="rId1" Type="http://schemas.openxmlformats.org/officeDocument/2006/relationships/hyperlink" Target="https://gcc.gnu.org/onlinedocs/cpp/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hyperlink" Target="https://riscv.org/technical/specifications/" TargetMode="External"/><Relationship Id="rId1" Type="http://schemas.openxmlformats.org/officeDocument/2006/relationships/hyperlink" Target="http://flint.cs.yale.edu/cs422/doc/ELF_Forma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hyperlink" Target="https://mp.ofweek.com/ee/a6567143282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sp>
        <p:nvSpPr>
          <p:cNvPr id="8" name="矩形 7"/>
          <p:cNvSpPr/>
          <p:nvPr/>
        </p:nvSpPr>
        <p:spPr>
          <a:xfrm>
            <a:off x="2635371" y="673400"/>
            <a:ext cx="3865461" cy="3384282"/>
          </a:xfrm>
          <a:prstGeom prst="rect">
            <a:avLst/>
          </a:prstGeom>
          <a:blipFill dpi="0" rotWithShape="1">
            <a:blip r:embed="rId1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02" y="4248300"/>
            <a:ext cx="2088397" cy="233205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>
            <a:off x="2186844" y="1479826"/>
            <a:ext cx="4752396" cy="240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计算机组成原理</a:t>
            </a:r>
            <a:endParaRPr lang="en-US" altLang="zh-CN" sz="2800" b="1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000" b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实验一 </a:t>
            </a:r>
            <a:r>
              <a:rPr lang="en-US" altLang="zh-CN" sz="3000" b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zh-CN" altLang="en-US" sz="3000" b="1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从</a:t>
            </a:r>
            <a:r>
              <a:rPr lang="en-US" altLang="zh-CN" sz="3000" b="1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C</a:t>
            </a:r>
            <a:r>
              <a:rPr lang="zh-CN" altLang="en-US" sz="3000" b="1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语言到机器码</a:t>
            </a:r>
            <a:endParaRPr lang="en-US" altLang="zh-CN" sz="3000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endParaRPr lang="en-US" altLang="zh-CN" sz="200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2024 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· 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春</a:t>
            </a:r>
            <a:endParaRPr lang="zh-CN" altLang="en-US" sz="2645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/>
            <a:endParaRPr lang="zh-CN" altLang="en-US" sz="176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88210" y="772835"/>
            <a:ext cx="8460706" cy="370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</a:rPr>
              <a:t>加载执行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     一般由</a:t>
            </a:r>
            <a:r>
              <a:rPr lang="en-US" altLang="zh-CN" sz="1800" dirty="0" smtClean="0"/>
              <a:t>OS</a:t>
            </a:r>
            <a:r>
              <a:rPr lang="zh-CN" altLang="en-US" sz="1800" dirty="0"/>
              <a:t>加载</a:t>
            </a:r>
            <a:r>
              <a:rPr lang="zh-CN" altLang="en-US" sz="1800" dirty="0" smtClean="0"/>
              <a:t>可</a:t>
            </a:r>
            <a:r>
              <a:rPr lang="zh-CN" altLang="en-US" sz="1800" dirty="0"/>
              <a:t>执行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b="1" dirty="0" smtClean="0"/>
              <a:t>·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在内存中创建代码段、数据段、堆栈段地址空间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   </a:t>
            </a:r>
            <a:r>
              <a:rPr lang="en-US" altLang="zh-CN" sz="1800" dirty="0" smtClean="0"/>
              <a:t>   </a:t>
            </a:r>
            <a:r>
              <a:rPr lang="en-US" altLang="zh-CN" sz="1800" b="1" dirty="0" smtClean="0"/>
              <a:t>·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拷贝</a:t>
            </a:r>
            <a:r>
              <a:rPr lang="zh-CN" altLang="en-US" sz="1800" dirty="0"/>
              <a:t>用户参数，初始化寄存器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   </a:t>
            </a:r>
            <a:r>
              <a:rPr lang="en-US" altLang="zh-CN" sz="1800" dirty="0" smtClean="0"/>
              <a:t>   </a:t>
            </a:r>
            <a:r>
              <a:rPr lang="en-US" altLang="zh-CN" sz="1800" b="1" dirty="0" smtClean="0"/>
              <a:t>·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跳</a:t>
            </a:r>
            <a:r>
              <a:rPr lang="zh-CN" altLang="en-US" sz="1800" dirty="0"/>
              <a:t>转到用户程序，设置</a:t>
            </a:r>
            <a:r>
              <a:rPr lang="en-US" altLang="zh-CN" sz="1800" dirty="0"/>
              <a:t>PC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70C0"/>
                </a:solidFill>
              </a:rPr>
              <a:t>反汇编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机器码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汇编程序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zh-CN" altLang="en-US" sz="1800" dirty="0" smtClean="0"/>
              <a:t>     反</a:t>
            </a:r>
            <a:r>
              <a:rPr lang="zh-CN" altLang="en-US" sz="1800" dirty="0"/>
              <a:t>汇编是</a:t>
            </a:r>
            <a:r>
              <a:rPr lang="zh-CN" altLang="en-US" sz="1800" dirty="0">
                <a:solidFill>
                  <a:srgbClr val="C00000"/>
                </a:solidFill>
              </a:rPr>
              <a:t>用于调试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C00000"/>
                </a:solidFill>
              </a:rPr>
              <a:t>定位处理器问题</a:t>
            </a:r>
            <a:r>
              <a:rPr lang="zh-CN" altLang="en-US" sz="1800" dirty="0"/>
              <a:t>时最常用的</a:t>
            </a:r>
            <a:r>
              <a:rPr lang="zh-CN" altLang="en-US" sz="1800" dirty="0" smtClean="0"/>
              <a:t>手段之一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b="1" dirty="0" smtClean="0"/>
              <a:t>·</a:t>
            </a:r>
            <a:r>
              <a:rPr lang="en-US" altLang="zh-CN" sz="1800" dirty="0" smtClean="0"/>
              <a:t> ELF</a:t>
            </a:r>
            <a:r>
              <a:rPr lang="zh-CN" altLang="en-US" sz="1800" dirty="0" smtClean="0"/>
              <a:t>文件并非文本文件，无法用编辑器打开并查看代码</a:t>
            </a:r>
            <a:endParaRPr lang="en-US" altLang="zh-CN" sz="1800" dirty="0" smtClean="0"/>
          </a:p>
          <a:p>
            <a:r>
              <a:rPr lang="zh-CN" altLang="en-US" sz="1800" dirty="0"/>
              <a:t> </a:t>
            </a:r>
            <a:r>
              <a:rPr lang="zh-CN" altLang="en-US" sz="1800" dirty="0" smtClean="0"/>
              <a:t>       </a:t>
            </a:r>
            <a:r>
              <a:rPr lang="en-US" altLang="zh-CN" sz="1800" b="1" dirty="0" smtClean="0"/>
              <a:t>·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若想查看</a:t>
            </a:r>
            <a:r>
              <a:rPr lang="en-US" altLang="zh-CN" sz="1800" dirty="0" smtClean="0"/>
              <a:t>ELF</a:t>
            </a:r>
            <a:r>
              <a:rPr lang="zh-CN" altLang="en-US" sz="1800" dirty="0" smtClean="0"/>
              <a:t>文件中的指令</a:t>
            </a:r>
            <a:r>
              <a:rPr lang="zh-CN" altLang="en-US" sz="1800" dirty="0"/>
              <a:t>和</a:t>
            </a:r>
            <a:r>
              <a:rPr lang="zh-CN" altLang="en-US" sz="1800" dirty="0" smtClean="0"/>
              <a:t>数据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需要借助反汇编</a:t>
            </a:r>
            <a:endParaRPr lang="zh-CN" altLang="en-US" sz="1800" dirty="0"/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实验环境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232" y="741630"/>
            <a:ext cx="777664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WSL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Debian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、汇编和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RISC-V 32bit GNU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Spike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riscv-pk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代理内核（执行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方案见附录：实验环境安装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988436" y="1872102"/>
            <a:ext cx="34685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zh-CN" altLang="en-US" dirty="0" smtClean="0"/>
              <a:t>以字符串匹配的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程序为例</a:t>
            </a:r>
            <a:endParaRPr lang="en-US" altLang="zh-CN" dirty="0" smtClean="0"/>
          </a:p>
          <a:p>
            <a:r>
              <a:rPr lang="zh-CN" altLang="en-US" dirty="0" smtClean="0"/>
              <a:t>演示编译、汇编等过程</a:t>
            </a:r>
            <a:endParaRPr lang="en-US" altLang="zh-CN" dirty="0"/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288210" y="784433"/>
            <a:ext cx="84607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</a:rPr>
              <a:t>子程序</a:t>
            </a:r>
            <a:r>
              <a:rPr lang="zh-CN" altLang="en-US" dirty="0" smtClean="0"/>
              <a:t>执行流程：</a:t>
            </a:r>
            <a:endParaRPr lang="en-US" altLang="zh-CN" u="sng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zh-CN" sz="2000" b="1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5" name="组合 6154"/>
          <p:cNvGrpSpPr/>
          <p:nvPr/>
        </p:nvGrpSpPr>
        <p:grpSpPr>
          <a:xfrm>
            <a:off x="1324934" y="3081692"/>
            <a:ext cx="7351976" cy="288024"/>
            <a:chOff x="717014" y="3574515"/>
            <a:chExt cx="7351976" cy="288024"/>
          </a:xfrm>
        </p:grpSpPr>
        <p:sp>
          <p:nvSpPr>
            <p:cNvPr id="14" name="圆角矩形 13"/>
            <p:cNvSpPr/>
            <p:nvPr/>
          </p:nvSpPr>
          <p:spPr>
            <a:xfrm>
              <a:off x="717014" y="3574515"/>
              <a:ext cx="518762" cy="288024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29225" y="3574515"/>
              <a:ext cx="882037" cy="288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b="1" u="sng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保护现场</a:t>
              </a:r>
              <a:endParaRPr lang="zh-CN" altLang="en-US" sz="16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15737" y="3574515"/>
              <a:ext cx="688717" cy="288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取参数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20472" y="3574515"/>
              <a:ext cx="882037" cy="288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520152" y="3574515"/>
              <a:ext cx="1057521" cy="288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保存返回值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3434" y="3574515"/>
              <a:ext cx="882037" cy="288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b="1" u="sng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恢复现场</a:t>
              </a:r>
              <a:endParaRPr lang="zh-CN" altLang="en-US" sz="16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550228" y="3574515"/>
              <a:ext cx="518762" cy="288024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865112" y="3574515"/>
              <a:ext cx="485033" cy="288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箭头连接符 31"/>
            <p:cNvCxnSpPr>
              <a:stCxn id="14" idx="3"/>
              <a:endCxn id="15" idx="1"/>
            </p:cNvCxnSpPr>
            <p:nvPr/>
          </p:nvCxnSpPr>
          <p:spPr>
            <a:xfrm>
              <a:off x="1235776" y="3718527"/>
              <a:ext cx="193449" cy="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5" idx="3"/>
              <a:endCxn id="16" idx="1"/>
            </p:cNvCxnSpPr>
            <p:nvPr/>
          </p:nvCxnSpPr>
          <p:spPr>
            <a:xfrm>
              <a:off x="2311262" y="3718527"/>
              <a:ext cx="204475" cy="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6" idx="3"/>
              <a:endCxn id="17" idx="1"/>
            </p:cNvCxnSpPr>
            <p:nvPr/>
          </p:nvCxnSpPr>
          <p:spPr>
            <a:xfrm>
              <a:off x="3204454" y="3718527"/>
              <a:ext cx="216018" cy="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7" idx="3"/>
              <a:endCxn id="18" idx="1"/>
            </p:cNvCxnSpPr>
            <p:nvPr/>
          </p:nvCxnSpPr>
          <p:spPr>
            <a:xfrm>
              <a:off x="4302509" y="3718527"/>
              <a:ext cx="217643" cy="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3"/>
              <a:endCxn id="19" idx="1"/>
            </p:cNvCxnSpPr>
            <p:nvPr/>
          </p:nvCxnSpPr>
          <p:spPr>
            <a:xfrm>
              <a:off x="5577673" y="3718527"/>
              <a:ext cx="205761" cy="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9" idx="3"/>
              <a:endCxn id="21" idx="1"/>
            </p:cNvCxnSpPr>
            <p:nvPr/>
          </p:nvCxnSpPr>
          <p:spPr>
            <a:xfrm>
              <a:off x="6665471" y="3718527"/>
              <a:ext cx="199641" cy="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21" idx="3"/>
              <a:endCxn id="20" idx="1"/>
            </p:cNvCxnSpPr>
            <p:nvPr/>
          </p:nvCxnSpPr>
          <p:spPr>
            <a:xfrm>
              <a:off x="7350145" y="3718527"/>
              <a:ext cx="200083" cy="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6" name="组合 6145"/>
          <p:cNvGrpSpPr/>
          <p:nvPr/>
        </p:nvGrpSpPr>
        <p:grpSpPr>
          <a:xfrm>
            <a:off x="1322867" y="1944108"/>
            <a:ext cx="6410178" cy="290134"/>
            <a:chOff x="973734" y="2232132"/>
            <a:chExt cx="6410178" cy="290134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875546" y="2376144"/>
              <a:ext cx="198960" cy="0"/>
            </a:xfrm>
            <a:prstGeom prst="straightConnector1">
              <a:avLst/>
            </a:prstGeom>
            <a:ln w="12700">
              <a:prstDash val="sysDot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endCxn id="3" idx="1"/>
            </p:cNvCxnSpPr>
            <p:nvPr/>
          </p:nvCxnSpPr>
          <p:spPr>
            <a:xfrm>
              <a:off x="2077616" y="2378254"/>
              <a:ext cx="233978" cy="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圆角矩形 1"/>
            <p:cNvSpPr/>
            <p:nvPr/>
          </p:nvSpPr>
          <p:spPr>
            <a:xfrm>
              <a:off x="973734" y="2232132"/>
              <a:ext cx="648054" cy="288024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311594" y="2234242"/>
              <a:ext cx="1008084" cy="288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准备参数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79708" y="2233187"/>
              <a:ext cx="1224102" cy="288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调用子程序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27308" y="2233714"/>
              <a:ext cx="808831" cy="288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后处理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735858" y="2234242"/>
              <a:ext cx="648054" cy="288024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/>
            <p:cNvCxnSpPr>
              <a:stCxn id="3" idx="3"/>
              <a:endCxn id="11" idx="1"/>
            </p:cNvCxnSpPr>
            <p:nvPr/>
          </p:nvCxnSpPr>
          <p:spPr>
            <a:xfrm flipV="1">
              <a:off x="3319678" y="2377199"/>
              <a:ext cx="360030" cy="105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3"/>
              <a:endCxn id="12" idx="1"/>
            </p:cNvCxnSpPr>
            <p:nvPr/>
          </p:nvCxnSpPr>
          <p:spPr>
            <a:xfrm>
              <a:off x="4903810" y="2377199"/>
              <a:ext cx="323498" cy="527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279499" y="2377726"/>
              <a:ext cx="220828" cy="0"/>
            </a:xfrm>
            <a:prstGeom prst="straightConnector1">
              <a:avLst/>
            </a:prstGeom>
            <a:ln w="12700">
              <a:prstDash val="sysDot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endCxn id="13" idx="1"/>
            </p:cNvCxnSpPr>
            <p:nvPr/>
          </p:nvCxnSpPr>
          <p:spPr>
            <a:xfrm>
              <a:off x="6509186" y="2378254"/>
              <a:ext cx="226672" cy="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2" idx="3"/>
            </p:cNvCxnSpPr>
            <p:nvPr/>
          </p:nvCxnSpPr>
          <p:spPr>
            <a:xfrm>
              <a:off x="1621788" y="2376144"/>
              <a:ext cx="247539" cy="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2" idx="3"/>
            </p:cNvCxnSpPr>
            <p:nvPr/>
          </p:nvCxnSpPr>
          <p:spPr>
            <a:xfrm>
              <a:off x="6036139" y="2377726"/>
              <a:ext cx="237143" cy="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63" name="直接连接符 6162"/>
          <p:cNvCxnSpPr/>
          <p:nvPr/>
        </p:nvCxnSpPr>
        <p:spPr>
          <a:xfrm flipV="1">
            <a:off x="1369722" y="2234242"/>
            <a:ext cx="2659119" cy="776871"/>
          </a:xfrm>
          <a:prstGeom prst="line">
            <a:avLst/>
          </a:prstGeom>
          <a:ln w="254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5" name="直接连接符 6164"/>
          <p:cNvCxnSpPr/>
          <p:nvPr/>
        </p:nvCxnSpPr>
        <p:spPr>
          <a:xfrm>
            <a:off x="5252943" y="2234242"/>
            <a:ext cx="3351961" cy="789956"/>
          </a:xfrm>
          <a:prstGeom prst="line">
            <a:avLst/>
          </a:prstGeom>
          <a:ln w="254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8" name="TextBox 6167"/>
          <p:cNvSpPr txBox="1"/>
          <p:nvPr/>
        </p:nvSpPr>
        <p:spPr>
          <a:xfrm>
            <a:off x="348289" y="1905063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(caller)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3944" y="30375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被调用者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callee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288210" y="784433"/>
            <a:ext cx="8460706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</a:rPr>
              <a:t>子程序</a:t>
            </a:r>
            <a:r>
              <a:rPr lang="zh-CN" altLang="en-US" dirty="0" smtClean="0"/>
              <a:t>框架：</a:t>
            </a:r>
            <a:endParaRPr lang="en-US" altLang="zh-CN" u="sng" dirty="0"/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点：调用、返回、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保护现场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恢复现场</a:t>
            </a:r>
            <a:endParaRPr lang="en-US" altLang="zh-CN" sz="2000" b="1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62" y="1244295"/>
            <a:ext cx="6549712" cy="29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652658" y="16536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76310" y="2016114"/>
            <a:ext cx="4968414" cy="686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47368" y="38258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471020" y="4188278"/>
            <a:ext cx="4968414" cy="686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71020" y="3024198"/>
            <a:ext cx="437326" cy="3633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71020" y="3640008"/>
            <a:ext cx="437326" cy="3633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12388" y="30241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保护现场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12388" y="36113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恢复现场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5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4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41299" y="799050"/>
          <a:ext cx="6318525" cy="404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7"/>
                <a:gridCol w="1440120"/>
                <a:gridCol w="3456288"/>
              </a:tblGrid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寄存器</a:t>
                      </a:r>
                      <a:endParaRPr lang="zh-CN" altLang="en-US" sz="8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40" marR="52440" marT="26220" marB="262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助记符</a:t>
                      </a:r>
                      <a:endParaRPr lang="zh-CN" altLang="en-US" sz="8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40" marR="52440" marT="26220" marB="262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8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40" marR="52440" marT="26220" marB="262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x0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zero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固定值为</a:t>
                      </a:r>
                      <a:r>
                        <a:rPr lang="en-US" altLang="zh-CN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</a:tr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x1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ra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返回地址</a:t>
                      </a:r>
                      <a:r>
                        <a:rPr lang="en-US" altLang="zh-CN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Return Address)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</a:tr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x2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栈指针</a:t>
                      </a:r>
                      <a:r>
                        <a:rPr lang="en-US" altLang="zh-CN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Stack Pointer)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</a:tr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x3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gp</a:t>
                      </a:r>
                      <a:endParaRPr lang="en-US" sz="800" b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全局指针</a:t>
                      </a:r>
                      <a:r>
                        <a:rPr lang="en-US" altLang="zh-CN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Global Pointer)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</a:tr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x4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tp</a:t>
                      </a:r>
                      <a:endParaRPr lang="en-US" sz="800" b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线程指针</a:t>
                      </a:r>
                      <a:r>
                        <a:rPr lang="en-US" altLang="zh-CN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Thread Pointer)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</a:tr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x5-x7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t0-t2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临时寄存器（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temporary register）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</a:tr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x8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s0/fp</a:t>
                      </a:r>
                      <a:endParaRPr lang="en-US" sz="800" b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save</a:t>
                      </a:r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寄存器</a:t>
                      </a:r>
                      <a:r>
                        <a:rPr lang="en-US" altLang="zh-CN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帧指针</a:t>
                      </a:r>
                      <a:r>
                        <a:rPr lang="en-US" altLang="zh-CN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Frame Pointer)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</a:tr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x9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ave</a:t>
                      </a:r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寄存器（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Save Register）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</a:tr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x10-x11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a0-a1</a:t>
                      </a:r>
                      <a:endParaRPr lang="en-US" sz="800" b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过程参数 </a:t>
                      </a:r>
                      <a:r>
                        <a:rPr lang="en-US" altLang="zh-CN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 </a:t>
                      </a:r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过程返回值</a:t>
                      </a:r>
                      <a:r>
                        <a:rPr lang="en-US" altLang="zh-CN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Return Value)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</a:tr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x12-x17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2-a7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过程参数</a:t>
                      </a:r>
                      <a:r>
                        <a:rPr lang="en-US" altLang="zh-CN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function </a:t>
                      </a:r>
                      <a:r>
                        <a:rPr lang="en-US" altLang="zh-CN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rgument)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</a:tr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x18-x27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s2-s11</a:t>
                      </a:r>
                      <a:endParaRPr lang="en-US" sz="800" b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save</a:t>
                      </a:r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寄存器</a:t>
                      </a:r>
                      <a:endParaRPr lang="zh-CN" alt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</a:tr>
              <a:tr h="311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x28-x31</a:t>
                      </a:r>
                      <a:endParaRPr 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t3-t6</a:t>
                      </a:r>
                      <a:endParaRPr lang="en-US" sz="800" b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临时寄存器</a:t>
                      </a:r>
                      <a:endParaRPr lang="zh-CN" altLang="en-US" sz="8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08" marR="61908" marT="0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851591" y="1392172"/>
            <a:ext cx="2160180" cy="288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51591" y="1745570"/>
            <a:ext cx="2160180" cy="288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88210" y="784433"/>
            <a:ext cx="846070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</a:rPr>
              <a:t>打印数据</a:t>
            </a:r>
            <a:r>
              <a:rPr lang="zh-CN" altLang="en-US" dirty="0" smtClean="0"/>
              <a:t>：</a:t>
            </a:r>
            <a:endParaRPr lang="en-US" altLang="zh-CN" u="sng" dirty="0"/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通过系统调用实现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00262" y="2026368"/>
          <a:ext cx="4248354" cy="2077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6108"/>
                <a:gridCol w="648054"/>
                <a:gridCol w="230419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a7</a:t>
                      </a:r>
                      <a:endParaRPr lang="zh-CN" altLang="en-US" sz="1800" b="1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参数设置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72000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打印整数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a0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存放待打印数据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72000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打印字符串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a0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存放字符串地址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字符串以空字符结尾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72000" marB="72000"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81" y="4032282"/>
            <a:ext cx="1981065" cy="66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80" y="827570"/>
            <a:ext cx="24003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049474" y="1775629"/>
            <a:ext cx="360030" cy="216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49474" y="2000742"/>
            <a:ext cx="360030" cy="216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288210" y="784433"/>
            <a:ext cx="8460706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</a:rPr>
              <a:t>伪指令</a:t>
            </a:r>
            <a:r>
              <a:rPr lang="zh-CN" altLang="en-US" dirty="0" smtClean="0"/>
              <a:t>区分：</a:t>
            </a:r>
            <a:endParaRPr lang="en-US" altLang="zh-CN" u="sng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指令手册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RARS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85900" lvl="2" indent="-3429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”下显示的指令不同则是伪指令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127.0.0.1:8000/lab2/assets/1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50" y="2555552"/>
            <a:ext cx="7128594" cy="20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/>
          <p:cNvSpPr txBox="1"/>
          <p:nvPr/>
        </p:nvSpPr>
        <p:spPr>
          <a:xfrm>
            <a:off x="288211" y="143958"/>
            <a:ext cx="280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Rectangle 6"/>
          <p:cNvSpPr txBox="1">
            <a:spLocks noRot="1" noChangeArrowheads="1"/>
          </p:cNvSpPr>
          <p:nvPr/>
        </p:nvSpPr>
        <p:spPr>
          <a:xfrm>
            <a:off x="342216" y="792012"/>
            <a:ext cx="8406700" cy="3384282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到汇编程序，再到机器码的过程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译，得到预编译文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，得到汇编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(.s)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得到目标文件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(.o)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，反汇编并查看目标文件的机器码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文件，反汇编并查看可执行文件的机器码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/>
          <p:cNvSpPr txBox="1"/>
          <p:nvPr/>
        </p:nvSpPr>
        <p:spPr>
          <a:xfrm>
            <a:off x="288211" y="143958"/>
            <a:ext cx="280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Rectangle 6"/>
          <p:cNvSpPr txBox="1">
            <a:spLocks noRot="1" noChangeArrowheads="1"/>
          </p:cNvSpPr>
          <p:nvPr/>
        </p:nvSpPr>
        <p:spPr>
          <a:xfrm>
            <a:off x="342216" y="792012"/>
            <a:ext cx="8406700" cy="1008084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RV32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汇编程序实现字符串匹配功能，并在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RARS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上调试、运行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RARS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，查看存储配置模式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://127.0.0.1:8000/lab1/assets/3-1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62" y="1719933"/>
            <a:ext cx="5868677" cy="32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81195" y="346438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数据段基地址：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0x10010000</a:t>
            </a:r>
            <a:endParaRPr lang="zh-CN" altLang="en-US" b="1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 txBox="1">
            <a:spLocks noRot="1" noChangeArrowheads="1"/>
          </p:cNvSpPr>
          <p:nvPr/>
        </p:nvSpPr>
        <p:spPr>
          <a:xfrm>
            <a:off x="468226" y="1008030"/>
            <a:ext cx="4896408" cy="3168264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主要部件的设计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考研课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计算机体系结构方向的基础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指导书：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8355" lvl="1" indent="-36131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https://organ.pages.dev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/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8355" lvl="1" indent="-36131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3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实验课程介绍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755890" y="1331202"/>
            <a:ext cx="4134397" cy="2845092"/>
            <a:chOff x="4755890" y="1331202"/>
            <a:chExt cx="4134397" cy="2845092"/>
          </a:xfrm>
        </p:grpSpPr>
        <p:sp>
          <p:nvSpPr>
            <p:cNvPr id="3" name="圆角矩形 2"/>
            <p:cNvSpPr/>
            <p:nvPr/>
          </p:nvSpPr>
          <p:spPr>
            <a:xfrm>
              <a:off x="6144384" y="1907250"/>
              <a:ext cx="1767240" cy="32488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计算机体系结构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382007" y="2555304"/>
              <a:ext cx="1871158" cy="32488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计算机设计与实践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382007" y="3203358"/>
              <a:ext cx="1871158" cy="32488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计算机组成原理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382007" y="3851412"/>
              <a:ext cx="1871158" cy="32488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数字逻辑设计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箭头连接符 4"/>
            <p:cNvCxnSpPr>
              <a:stCxn id="13" idx="0"/>
              <a:endCxn id="12" idx="2"/>
            </p:cNvCxnSpPr>
            <p:nvPr/>
          </p:nvCxnSpPr>
          <p:spPr>
            <a:xfrm flipV="1">
              <a:off x="6317586" y="3528240"/>
              <a:ext cx="0" cy="32317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12" idx="0"/>
              <a:endCxn id="11" idx="2"/>
            </p:cNvCxnSpPr>
            <p:nvPr/>
          </p:nvCxnSpPr>
          <p:spPr>
            <a:xfrm flipV="1">
              <a:off x="6317586" y="2880186"/>
              <a:ext cx="0" cy="32317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"/>
            <p:cNvSpPr txBox="1">
              <a:spLocks noRot="1" noChangeArrowheads="1"/>
            </p:cNvSpPr>
            <p:nvPr/>
          </p:nvSpPr>
          <p:spPr>
            <a:xfrm>
              <a:off x="8090388" y="3863589"/>
              <a:ext cx="799899" cy="300528"/>
            </a:xfrm>
            <a:prstGeom prst="rect">
              <a:avLst/>
            </a:prstGeom>
            <a:noFill/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</a:pPr>
              <a:r>
                <a:rPr lang="zh-CN" altLang="en-US" dirty="0" smtClea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大二秋</a:t>
              </a:r>
              <a:endPara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848275" y="1907250"/>
              <a:ext cx="1112706" cy="32488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肘形连接符 9"/>
            <p:cNvCxnSpPr>
              <a:stCxn id="11" idx="0"/>
              <a:endCxn id="3" idx="2"/>
            </p:cNvCxnSpPr>
            <p:nvPr/>
          </p:nvCxnSpPr>
          <p:spPr>
            <a:xfrm rot="5400000" flipH="1" flipV="1">
              <a:off x="6511209" y="2038509"/>
              <a:ext cx="323172" cy="710418"/>
            </a:xfrm>
            <a:prstGeom prst="bentConnector3">
              <a:avLst>
                <a:gd name="adj1" fmla="val 36526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1" idx="0"/>
              <a:endCxn id="17" idx="2"/>
            </p:cNvCxnSpPr>
            <p:nvPr/>
          </p:nvCxnSpPr>
          <p:spPr>
            <a:xfrm rot="16200000" flipV="1">
              <a:off x="5699521" y="1937239"/>
              <a:ext cx="323172" cy="912958"/>
            </a:xfrm>
            <a:prstGeom prst="bentConnector3">
              <a:avLst>
                <a:gd name="adj1" fmla="val 36526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4755890" y="1331202"/>
              <a:ext cx="3260526" cy="32488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面向领域的计算机系统设计与开发实践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/>
            <p:cNvCxnSpPr>
              <a:stCxn id="17" idx="0"/>
            </p:cNvCxnSpPr>
            <p:nvPr/>
          </p:nvCxnSpPr>
          <p:spPr>
            <a:xfrm flipV="1">
              <a:off x="5404628" y="1656084"/>
              <a:ext cx="0" cy="25116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7028004" y="1656084"/>
              <a:ext cx="0" cy="25116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"/>
            <p:cNvSpPr txBox="1">
              <a:spLocks noRot="1" noChangeArrowheads="1"/>
            </p:cNvSpPr>
            <p:nvPr/>
          </p:nvSpPr>
          <p:spPr>
            <a:xfrm>
              <a:off x="8090388" y="3233563"/>
              <a:ext cx="766688" cy="264471"/>
            </a:xfrm>
            <a:prstGeom prst="rect">
              <a:avLst/>
            </a:prstGeom>
            <a:noFill/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</a:pPr>
              <a:r>
                <a:rPr lang="zh-CN" altLang="en-US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大二春</a:t>
              </a:r>
              <a:endPara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6"/>
            <p:cNvSpPr txBox="1">
              <a:spLocks noRot="1" noChangeArrowheads="1"/>
            </p:cNvSpPr>
            <p:nvPr/>
          </p:nvSpPr>
          <p:spPr>
            <a:xfrm>
              <a:off x="8073782" y="2555304"/>
              <a:ext cx="799899" cy="300528"/>
            </a:xfrm>
            <a:prstGeom prst="rect">
              <a:avLst/>
            </a:prstGeom>
            <a:noFill/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</a:pPr>
              <a:r>
                <a:rPr lang="zh-CN" altLang="en-US" dirty="0" smtClea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大二夏</a:t>
              </a:r>
              <a:endPara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6"/>
            <p:cNvSpPr txBox="1">
              <a:spLocks noRot="1" noChangeArrowheads="1"/>
            </p:cNvSpPr>
            <p:nvPr/>
          </p:nvSpPr>
          <p:spPr>
            <a:xfrm>
              <a:off x="8057177" y="1908513"/>
              <a:ext cx="799899" cy="300528"/>
            </a:xfrm>
            <a:prstGeom prst="rect">
              <a:avLst/>
            </a:prstGeom>
            <a:noFill/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</a:pPr>
              <a:r>
                <a:rPr lang="zh-CN" altLang="en-US" dirty="0" smtClea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大三秋</a:t>
              </a:r>
              <a:endPara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6"/>
            <p:cNvSpPr txBox="1">
              <a:spLocks noRot="1" noChangeArrowheads="1"/>
            </p:cNvSpPr>
            <p:nvPr/>
          </p:nvSpPr>
          <p:spPr>
            <a:xfrm>
              <a:off x="8047557" y="1366521"/>
              <a:ext cx="799899" cy="300528"/>
            </a:xfrm>
            <a:prstGeom prst="rect">
              <a:avLst/>
            </a:prstGeom>
            <a:noFill/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</a:pPr>
              <a:r>
                <a:rPr lang="zh-CN" altLang="en-US" dirty="0" smtClea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大四秋</a:t>
              </a:r>
              <a:endPara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/>
          <p:cNvSpPr txBox="1"/>
          <p:nvPr/>
        </p:nvSpPr>
        <p:spPr>
          <a:xfrm>
            <a:off x="288211" y="143958"/>
            <a:ext cx="280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Rectangle 6"/>
          <p:cNvSpPr txBox="1">
            <a:spLocks noRot="1" noChangeArrowheads="1"/>
          </p:cNvSpPr>
          <p:nvPr/>
        </p:nvSpPr>
        <p:spPr>
          <a:xfrm>
            <a:off x="342216" y="792012"/>
            <a:ext cx="8406700" cy="3384282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RV32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汇编程序实现字符串匹配功能，并在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RARS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上调试、运行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RV32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汇编程序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buFont typeface="+mj-ea"/>
              <a:buAutoNum type="circleNumDbPlain" startAt="2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buFont typeface="+mj-ea"/>
              <a:buAutoNum type="circleNumDbPlain" startAt="2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对源代码进行汇编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8347" y="1725280"/>
            <a:ext cx="511242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8900" dist="635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1|</a:t>
            </a:r>
            <a:r>
              <a:rPr lang="en-US" altLang="zh-CN" dirty="0" smtClean="0">
                <a:solidFill>
                  <a:srgbClr val="CC00CC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CC00CC"/>
                </a:solidFill>
                <a:latin typeface="Consolas" panose="020B0609020204030204" pitchFamily="49" charset="0"/>
              </a:rPr>
              <a:t>data</a:t>
            </a:r>
            <a:endParaRPr lang="en-US" altLang="zh-CN" dirty="0">
              <a:solidFill>
                <a:srgbClr val="CC00CC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2|</a:t>
            </a:r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i="1" dirty="0" smtClean="0">
                <a:latin typeface="Consolas" panose="020B0609020204030204" pitchFamily="49" charset="0"/>
              </a:rPr>
              <a:t>str1</a:t>
            </a:r>
            <a:r>
              <a:rPr lang="en-US" altLang="zh-CN" i="1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rgbClr val="CC00CC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CC00CC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"1qab9a0bcabcds13"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3|</a:t>
            </a:r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i="1" dirty="0">
                <a:latin typeface="Consolas" panose="020B0609020204030204" pitchFamily="49" charset="0"/>
              </a:rPr>
              <a:t>str2: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rgbClr val="CC00CC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CC00CC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bcds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4|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5|</a:t>
            </a:r>
            <a:r>
              <a:rPr lang="en-US" altLang="zh-CN" dirty="0" smtClean="0">
                <a:solidFill>
                  <a:srgbClr val="CC00CC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CC00CC"/>
                </a:solidFill>
                <a:latin typeface="Consolas" panose="020B0609020204030204" pitchFamily="49" charset="0"/>
              </a:rPr>
              <a:t>text</a:t>
            </a:r>
            <a:endParaRPr lang="en-US" altLang="zh-CN" dirty="0">
              <a:solidFill>
                <a:srgbClr val="CC00CC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6|</a:t>
            </a:r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......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64484" y="1667732"/>
            <a:ext cx="2087554" cy="3693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0x10010000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496" y="2675816"/>
            <a:ext cx="2087554" cy="3693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0x10010011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http://127.0.0.1:8000/lab1/assets/3-1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472" y="3683900"/>
            <a:ext cx="4320360" cy="88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箭头连接符 9"/>
          <p:cNvCxnSpPr>
            <a:stCxn id="2" idx="1"/>
          </p:cNvCxnSpPr>
          <p:nvPr/>
        </p:nvCxnSpPr>
        <p:spPr>
          <a:xfrm flipH="1">
            <a:off x="3276460" y="1852398"/>
            <a:ext cx="288024" cy="1846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1"/>
          </p:cNvCxnSpPr>
          <p:nvPr/>
        </p:nvCxnSpPr>
        <p:spPr>
          <a:xfrm flipH="1" flipV="1">
            <a:off x="3276460" y="2602444"/>
            <a:ext cx="432036" cy="25803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/>
          <p:cNvSpPr txBox="1"/>
          <p:nvPr/>
        </p:nvSpPr>
        <p:spPr>
          <a:xfrm>
            <a:off x="288211" y="143958"/>
            <a:ext cx="280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Rectangle 6"/>
          <p:cNvSpPr txBox="1">
            <a:spLocks noRot="1" noChangeArrowheads="1"/>
          </p:cNvSpPr>
          <p:nvPr/>
        </p:nvSpPr>
        <p:spPr>
          <a:xfrm>
            <a:off x="342216" y="792012"/>
            <a:ext cx="8406700" cy="1080090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RV32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汇编程序实现字符串匹配功能，并在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RARS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上调试、运行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240" lvl="1" indent="-4572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调试和运行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68376" y="1716594"/>
            <a:ext cx="4407319" cy="3125694"/>
            <a:chOff x="2700412" y="1602316"/>
            <a:chExt cx="4407319" cy="3125694"/>
          </a:xfrm>
        </p:grpSpPr>
        <p:pic>
          <p:nvPicPr>
            <p:cNvPr id="4098" name="Picture 2" descr="http://127.0.0.1:8000/lab1/assets/3-11.png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" t="3227" r="3228" b="-2453"/>
            <a:stretch>
              <a:fillRect/>
            </a:stretch>
          </p:blipFill>
          <p:spPr bwMode="auto">
            <a:xfrm>
              <a:off x="2700412" y="1602316"/>
              <a:ext cx="4407319" cy="853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://127.0.0.1:8000/lab1/assets/3-1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66"/>
            <a:stretch>
              <a:fillRect/>
            </a:stretch>
          </p:blipFill>
          <p:spPr bwMode="auto">
            <a:xfrm>
              <a:off x="2700412" y="2425689"/>
              <a:ext cx="4407319" cy="2302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7698" y="4406600"/>
            <a:ext cx="2404061" cy="288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0"/>
          <p:cNvSpPr txBox="1"/>
          <p:nvPr/>
        </p:nvSpPr>
        <p:spPr>
          <a:xfrm>
            <a:off x="288211" y="143958"/>
            <a:ext cx="280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验收与提交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42217" y="720006"/>
            <a:ext cx="8406700" cy="41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验收内容</a:t>
            </a:r>
            <a:endParaRPr lang="en-US" altLang="zh-CN" b="1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上检查字符串匹配的汇编程序能否正确运行：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提交内容</a:t>
            </a:r>
            <a:endParaRPr lang="en-US" altLang="zh-CN" b="1" dirty="0" smtClean="0"/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预编译文件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、汇编文件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(.s)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、目标文件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(.o)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反汇编文件、可执行文件及其反汇编文件：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字符串匹配的汇编程序：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（按模板完成）：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将上述文件打包成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，以“学号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”命名提交到作业系统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有雷同，双方均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分！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35371" y="673400"/>
            <a:ext cx="3865461" cy="3384282"/>
          </a:xfrm>
          <a:prstGeom prst="rect">
            <a:avLst/>
          </a:prstGeom>
          <a:blipFill dpi="0" rotWithShape="1">
            <a:blip r:embed="rId1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02" y="4248300"/>
            <a:ext cx="2088397" cy="233205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2191903" y="1813006"/>
            <a:ext cx="4752396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开始实验</a:t>
            </a:r>
            <a:endParaRPr lang="zh-CN" altLang="en-US" sz="2645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" name="AutoShape 4" descr="哈尔滨工业大学 深圳 的图像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29596" y="2116308"/>
          <a:ext cx="7099260" cy="171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02"/>
                <a:gridCol w="2555637"/>
                <a:gridCol w="664449"/>
                <a:gridCol w="664449"/>
                <a:gridCol w="2280223"/>
              </a:tblGrid>
              <a:tr h="4554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实验项目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学时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分数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实验平台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altLang="zh-CN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语言到机器码</a:t>
                      </a:r>
                      <a:endParaRPr lang="zh-CN" altLang="en-US" sz="18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RV32 GNU</a:t>
                      </a:r>
                      <a:r>
                        <a:rPr lang="zh-CN" altLang="en-US" sz="18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RARS</a:t>
                      </a:r>
                      <a:endParaRPr lang="zh-CN" altLang="en-US" sz="18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417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原码除法器设计</a:t>
                      </a:r>
                      <a:endParaRPr lang="zh-CN" altLang="en-US" sz="18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Vivado</a:t>
                      </a:r>
                      <a:endParaRPr lang="zh-CN" altLang="en-US" sz="18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4210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高速缓存器设计</a:t>
                      </a:r>
                      <a:endParaRPr lang="zh-CN" altLang="en-US" sz="18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Vivado</a:t>
                      </a:r>
                      <a:endParaRPr lang="zh-CN" altLang="en-US" sz="18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4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 txBox="1">
            <a:spLocks noRot="1" noChangeArrowheads="1"/>
          </p:cNvSpPr>
          <p:nvPr/>
        </p:nvSpPr>
        <p:spPr>
          <a:xfrm>
            <a:off x="342216" y="1008030"/>
            <a:ext cx="2934244" cy="1008084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实验学时：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实验总分：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 txBox="1">
            <a:spLocks noRot="1" noChangeArrowheads="1"/>
          </p:cNvSpPr>
          <p:nvPr/>
        </p:nvSpPr>
        <p:spPr>
          <a:xfrm>
            <a:off x="342216" y="864018"/>
            <a:ext cx="8374354" cy="1512126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0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从编译到汇编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的过程，了解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程序和汇编语言的对应关系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2000" b="1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子程序工作流程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，理解子程序工作原理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汇编程序语法，掌握基本</a:t>
            </a:r>
            <a:r>
              <a:rPr lang="zh-CN" altLang="en-US" sz="2000" b="1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汇编程序的编写</a:t>
            </a:r>
            <a:endParaRPr lang="en-US" altLang="zh-CN" sz="2000" b="1" u="sng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汇编工具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RARS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5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42216" y="936024"/>
            <a:ext cx="8233191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、用</a:t>
            </a:r>
            <a:r>
              <a:rPr lang="en-US" altLang="zh-CN" dirty="0"/>
              <a:t>C</a:t>
            </a:r>
            <a:r>
              <a:rPr lang="zh-CN" altLang="en-US" dirty="0" smtClean="0"/>
              <a:t>语言编写程序，实现字符串匹配（程序已提供）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RV32</a:t>
            </a:r>
            <a:r>
              <a:rPr lang="zh-CN" altLang="en-US" dirty="0" smtClean="0"/>
              <a:t>汇编环境中，完成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程序的预编译、编译、汇编、链接及执行的过程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2140" y="2078186"/>
            <a:ext cx="3168264" cy="2602150"/>
            <a:chOff x="3092140" y="2078186"/>
            <a:chExt cx="3168264" cy="2602150"/>
          </a:xfrm>
        </p:grpSpPr>
        <p:sp>
          <p:nvSpPr>
            <p:cNvPr id="10" name="圆角矩形 9"/>
            <p:cNvSpPr/>
            <p:nvPr/>
          </p:nvSpPr>
          <p:spPr>
            <a:xfrm>
              <a:off x="3092140" y="2078186"/>
              <a:ext cx="1278301" cy="31740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092140" y="2672313"/>
              <a:ext cx="1278301" cy="31740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汇编程序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92140" y="3281476"/>
              <a:ext cx="1278301" cy="31740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052352" y="4056412"/>
              <a:ext cx="1278301" cy="31740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可执行文件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箭头连接符 13"/>
            <p:cNvCxnSpPr>
              <a:stCxn id="11" idx="2"/>
              <a:endCxn id="12" idx="0"/>
            </p:cNvCxnSpPr>
            <p:nvPr/>
          </p:nvCxnSpPr>
          <p:spPr>
            <a:xfrm>
              <a:off x="3731291" y="2989720"/>
              <a:ext cx="0" cy="29175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2"/>
              <a:endCxn id="11" idx="0"/>
            </p:cNvCxnSpPr>
            <p:nvPr/>
          </p:nvCxnSpPr>
          <p:spPr>
            <a:xfrm>
              <a:off x="3731291" y="2395593"/>
              <a:ext cx="0" cy="27672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4982103" y="3281476"/>
              <a:ext cx="1278301" cy="31740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/>
            <p:cNvCxnSpPr>
              <a:stCxn id="13" idx="2"/>
            </p:cNvCxnSpPr>
            <p:nvPr/>
          </p:nvCxnSpPr>
          <p:spPr>
            <a:xfrm flipH="1">
              <a:off x="4691502" y="4373819"/>
              <a:ext cx="1" cy="26069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13" idx="0"/>
            </p:cNvCxnSpPr>
            <p:nvPr/>
          </p:nvCxnSpPr>
          <p:spPr>
            <a:xfrm flipH="1">
              <a:off x="4691503" y="3928160"/>
              <a:ext cx="1988" cy="12825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左大括号 18"/>
            <p:cNvSpPr/>
            <p:nvPr/>
          </p:nvSpPr>
          <p:spPr>
            <a:xfrm rot="16200000">
              <a:off x="4500382" y="2839361"/>
              <a:ext cx="360686" cy="1881057"/>
            </a:xfrm>
            <a:prstGeom prst="leftBrace">
              <a:avLst>
                <a:gd name="adj1" fmla="val 91246"/>
                <a:gd name="adj2" fmla="val 5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51189" y="23647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编译器</a:t>
              </a:r>
              <a:endPara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189" y="296992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</a:t>
              </a:r>
              <a:r>
                <a:rPr lang="zh-CN" altLang="en-US" sz="14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器</a:t>
              </a:r>
              <a:endPara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32491" y="347668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</a:t>
              </a:r>
              <a:r>
                <a:rPr lang="zh-CN" altLang="en-US" sz="14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器</a:t>
              </a:r>
              <a:endPara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0742" y="4372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</a:t>
              </a:r>
              <a:r>
                <a:rPr lang="zh-CN" altLang="en-US" sz="14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器</a:t>
              </a:r>
              <a:endPara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42216" y="936024"/>
            <a:ext cx="8233191" cy="359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、编写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RV32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汇编程序，实现字符串匹配，要求：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母串、子串均存放在数据段，且</a:t>
            </a:r>
            <a:r>
              <a:rPr lang="zh-CN" altLang="en-US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母串长固定为</a:t>
            </a:r>
            <a:r>
              <a:rPr lang="en-US" altLang="zh-CN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子串长固定为</a:t>
            </a:r>
            <a:r>
              <a:rPr lang="en-US" altLang="zh-CN" sz="18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8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只需匹配到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个子串，即可输出其位置并退出；匹配不到则输出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正确使用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子程序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不可使用伪指令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8347" y="1857644"/>
            <a:ext cx="511242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8900" dist="635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1|</a:t>
            </a:r>
            <a:r>
              <a:rPr lang="en-US" altLang="zh-CN" dirty="0" smtClean="0">
                <a:solidFill>
                  <a:srgbClr val="CC00CC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CC00CC"/>
                </a:solidFill>
                <a:latin typeface="Consolas" panose="020B0609020204030204" pitchFamily="49" charset="0"/>
              </a:rPr>
              <a:t>data</a:t>
            </a:r>
            <a:endParaRPr lang="en-US" altLang="zh-CN" dirty="0">
              <a:solidFill>
                <a:srgbClr val="CC00CC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2|</a:t>
            </a:r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i="1" dirty="0" smtClean="0">
                <a:latin typeface="Consolas" panose="020B0609020204030204" pitchFamily="49" charset="0"/>
              </a:rPr>
              <a:t>str1</a:t>
            </a:r>
            <a:r>
              <a:rPr lang="en-US" altLang="zh-CN" i="1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rgbClr val="CC00CC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CC00CC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"1qab9a0bcabcds13"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3|</a:t>
            </a:r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i="1" dirty="0">
                <a:latin typeface="Consolas" panose="020B0609020204030204" pitchFamily="49" charset="0"/>
              </a:rPr>
              <a:t>str2: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rgbClr val="CC00CC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CC00CC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bcds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4|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5|</a:t>
            </a:r>
            <a:r>
              <a:rPr lang="en-US" altLang="zh-CN" dirty="0" smtClean="0">
                <a:solidFill>
                  <a:srgbClr val="CC00CC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CC00CC"/>
                </a:solidFill>
                <a:latin typeface="Consolas" panose="020B0609020204030204" pitchFamily="49" charset="0"/>
              </a:rPr>
              <a:t>text</a:t>
            </a:r>
            <a:endParaRPr lang="en-US" altLang="zh-CN" dirty="0">
              <a:solidFill>
                <a:srgbClr val="CC00CC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6|</a:t>
            </a:r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......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88210" y="772835"/>
            <a:ext cx="8460706" cy="39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</a:rPr>
              <a:t>编译 </a:t>
            </a:r>
            <a:r>
              <a:rPr lang="en-US" altLang="zh-CN" dirty="0"/>
              <a:t>【</a:t>
            </a:r>
            <a:r>
              <a:rPr lang="zh-CN" altLang="en-US" dirty="0" smtClean="0"/>
              <a:t>高级语言</a:t>
            </a:r>
            <a:r>
              <a:rPr lang="en-US" altLang="zh-CN" dirty="0" smtClean="0"/>
              <a:t>(.c)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汇编语言</a:t>
            </a:r>
            <a:r>
              <a:rPr lang="en-US" altLang="zh-CN" dirty="0" smtClean="0"/>
              <a:t>(.s/.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)】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 分</a:t>
            </a:r>
            <a:r>
              <a:rPr lang="zh-CN" altLang="en-US" sz="1800" dirty="0"/>
              <a:t>两步</a:t>
            </a:r>
            <a:r>
              <a:rPr lang="zh-CN" altLang="en-US" sz="1800" dirty="0" smtClean="0"/>
              <a:t>：预编译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预处理 </a:t>
            </a:r>
            <a:r>
              <a:rPr lang="en-US" altLang="zh-CN" sz="1800" dirty="0"/>
              <a:t>+ </a:t>
            </a:r>
            <a:r>
              <a:rPr lang="zh-CN" altLang="en-US" sz="1800" dirty="0"/>
              <a:t>编译</a:t>
            </a:r>
            <a:endParaRPr lang="en-US" altLang="zh-CN" sz="1800" dirty="0"/>
          </a:p>
          <a:p>
            <a:r>
              <a:rPr lang="en-US" altLang="zh-CN" sz="1800" dirty="0"/>
              <a:t>      A.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预编译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rgbClr val="FF0000"/>
                </a:solidFill>
                <a:hlinkClick r:id="rId1"/>
              </a:rPr>
              <a:t>gcc.gnu.org/</a:t>
            </a:r>
            <a:r>
              <a:rPr lang="en-US" altLang="zh-CN" sz="1400" dirty="0" err="1" smtClean="0">
                <a:solidFill>
                  <a:srgbClr val="FF0000"/>
                </a:solidFill>
                <a:hlinkClick r:id="rId1"/>
              </a:rPr>
              <a:t>onlinedocs</a:t>
            </a:r>
            <a:r>
              <a:rPr lang="en-US" altLang="zh-CN" sz="1400" dirty="0" smtClean="0">
                <a:solidFill>
                  <a:srgbClr val="FF0000"/>
                </a:solidFill>
                <a:hlinkClick r:id="rId1"/>
              </a:rPr>
              <a:t>/</a:t>
            </a:r>
            <a:r>
              <a:rPr lang="en-US" altLang="zh-CN" sz="1400" dirty="0" err="1" smtClean="0">
                <a:solidFill>
                  <a:srgbClr val="FF0000"/>
                </a:solidFill>
                <a:hlinkClick r:id="rId1"/>
              </a:rPr>
              <a:t>cpp</a:t>
            </a:r>
            <a:r>
              <a:rPr lang="en-US" altLang="zh-CN" sz="1400" dirty="0" smtClean="0">
                <a:solidFill>
                  <a:srgbClr val="FF0000"/>
                </a:solidFill>
                <a:hlinkClick r:id="rId1"/>
              </a:rPr>
              <a:t>/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/>
              <a:t>         </a:t>
            </a:r>
            <a:r>
              <a:rPr lang="en-US" altLang="zh-CN" sz="1800" b="1" dirty="0"/>
              <a:t>·</a:t>
            </a:r>
            <a:r>
              <a:rPr lang="en-US" altLang="zh-CN" sz="1800" dirty="0"/>
              <a:t> </a:t>
            </a:r>
            <a:r>
              <a:rPr lang="zh-CN" altLang="en-US" sz="1800" dirty="0"/>
              <a:t>去除注释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         </a:t>
            </a:r>
            <a:r>
              <a:rPr lang="en-US" altLang="zh-CN" sz="1800" b="1" dirty="0"/>
              <a:t>·</a:t>
            </a:r>
            <a:r>
              <a:rPr lang="en-US" altLang="zh-CN" sz="1800" dirty="0"/>
              <a:t> </a:t>
            </a:r>
            <a:r>
              <a:rPr lang="zh-CN" altLang="en-US" sz="1800" dirty="0"/>
              <a:t>处理预编译指令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en-US" altLang="zh-CN" sz="1800" b="1" dirty="0"/>
              <a:t>             </a:t>
            </a:r>
            <a:r>
              <a:rPr lang="en-US" altLang="zh-CN" sz="1800" dirty="0"/>
              <a:t>- </a:t>
            </a:r>
            <a:r>
              <a:rPr lang="zh-CN" altLang="en-US" sz="1700" dirty="0"/>
              <a:t>包含文件</a:t>
            </a:r>
            <a:endParaRPr lang="en-US" altLang="zh-CN" sz="1700" dirty="0"/>
          </a:p>
          <a:p>
            <a:pPr>
              <a:lnSpc>
                <a:spcPct val="110000"/>
              </a:lnSpc>
            </a:pPr>
            <a:r>
              <a:rPr lang="en-US" altLang="zh-CN" sz="1800" b="1" dirty="0"/>
              <a:t>             </a:t>
            </a:r>
            <a:r>
              <a:rPr lang="en-US" altLang="zh-CN" sz="1800" dirty="0"/>
              <a:t>- </a:t>
            </a:r>
            <a:r>
              <a:rPr lang="zh-CN" altLang="en-US" sz="1700" dirty="0"/>
              <a:t>替换宏定义</a:t>
            </a:r>
            <a:endParaRPr lang="en-US" altLang="zh-CN" sz="1700" dirty="0">
              <a:solidFill>
                <a:srgbClr val="17406D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/>
              <a:t>             - </a:t>
            </a:r>
            <a:r>
              <a:rPr lang="zh-CN" altLang="en-US" sz="1700" dirty="0"/>
              <a:t>处理条件预编译指令</a:t>
            </a:r>
            <a:endParaRPr lang="zh-CN" altLang="en-US" sz="1700" dirty="0"/>
          </a:p>
          <a:p>
            <a:r>
              <a:rPr lang="en-US" altLang="zh-CN" sz="1800" dirty="0"/>
              <a:t>     B.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编译 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altLang="zh-CN" sz="1400" i="1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Compilers: Principles, Techniques, &amp; Tools</a:t>
            </a:r>
            <a:r>
              <a:rPr lang="en-US" altLang="zh-CN" sz="1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  <a:endParaRPr lang="zh-CN" altLang="en-US" sz="1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/>
              <a:t>         对预处理后的源文件进行</a:t>
            </a:r>
            <a:r>
              <a:rPr lang="zh-CN" altLang="en-US" sz="1800" u="sng" dirty="0">
                <a:solidFill>
                  <a:srgbClr val="17406D"/>
                </a:solidFill>
              </a:rPr>
              <a:t>词法分析</a:t>
            </a:r>
            <a:r>
              <a:rPr lang="zh-CN" altLang="en-US" sz="1800" dirty="0"/>
              <a:t>、</a:t>
            </a:r>
            <a:r>
              <a:rPr lang="zh-CN" altLang="en-US" sz="1800" u="sng" dirty="0">
                <a:solidFill>
                  <a:srgbClr val="17406D"/>
                </a:solidFill>
              </a:rPr>
              <a:t>语法分析</a:t>
            </a:r>
            <a:r>
              <a:rPr lang="zh-CN" altLang="en-US" sz="1800" dirty="0"/>
              <a:t>、</a:t>
            </a:r>
            <a:r>
              <a:rPr lang="zh-CN" altLang="en-US" sz="1800" u="sng" dirty="0">
                <a:solidFill>
                  <a:srgbClr val="17406D"/>
                </a:solidFill>
              </a:rPr>
              <a:t>语义分析</a:t>
            </a:r>
            <a:r>
              <a:rPr lang="zh-CN" altLang="en-US" sz="1800" dirty="0"/>
              <a:t>、</a:t>
            </a:r>
            <a:r>
              <a:rPr lang="zh-CN" altLang="en-US" sz="1800" u="sng" dirty="0">
                <a:solidFill>
                  <a:srgbClr val="17406D"/>
                </a:solidFill>
              </a:rPr>
              <a:t>中间代码生成</a:t>
            </a:r>
            <a:r>
              <a:rPr lang="zh-CN" altLang="en-US" sz="1800" dirty="0"/>
              <a:t>、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zh-CN" altLang="en-US" sz="1800" u="sng" dirty="0">
                <a:solidFill>
                  <a:srgbClr val="17406D"/>
                </a:solidFill>
              </a:rPr>
              <a:t>代码优化</a:t>
            </a:r>
            <a:r>
              <a:rPr lang="zh-CN" altLang="en-US" sz="1800" dirty="0"/>
              <a:t>以及</a:t>
            </a:r>
            <a:r>
              <a:rPr lang="zh-CN" altLang="en-US" sz="1800" u="sng" dirty="0">
                <a:solidFill>
                  <a:srgbClr val="17406D"/>
                </a:solidFill>
              </a:rPr>
              <a:t>目标代码生成</a:t>
            </a:r>
            <a:r>
              <a:rPr lang="zh-CN" altLang="en-US" sz="1800" dirty="0"/>
              <a:t>，得到汇编代码</a:t>
            </a:r>
            <a:endParaRPr lang="en-US" altLang="zh-CN" sz="1800" dirty="0"/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6713" y="1968492"/>
            <a:ext cx="5192203" cy="16712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单行注释</a:t>
            </a:r>
            <a:r>
              <a:rPr lang="en-US" altLang="zh-CN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、多行注释</a:t>
            </a:r>
            <a:r>
              <a:rPr lang="en-US" altLang="zh-CN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*/</a:t>
            </a:r>
            <a:endParaRPr lang="en-US" altLang="zh-CN" sz="17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将被包含的文件插入到相应的</a:t>
            </a:r>
            <a:r>
              <a:rPr lang="en-US" altLang="zh-CN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7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r>
              <a:rPr lang="zh-CN" altLang="en-US" sz="17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语句处</a:t>
            </a:r>
            <a:endParaRPr lang="en-US" altLang="zh-CN" sz="17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</a:t>
            </a:r>
            <a:r>
              <a:rPr lang="zh-CN" altLang="en-US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常量替换、表达式代入</a:t>
            </a:r>
            <a:endParaRPr lang="en-US" altLang="zh-CN" sz="17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#if</a:t>
            </a:r>
            <a:r>
              <a:rPr lang="zh-CN" altLang="en-US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700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ifdef</a:t>
            </a:r>
            <a:r>
              <a:rPr lang="zh-CN" altLang="en-US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700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#else</a:t>
            </a:r>
            <a:r>
              <a:rPr lang="zh-CN" altLang="en-US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7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700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endParaRPr lang="zh-CN" altLang="en-US" sz="17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88210" y="772835"/>
            <a:ext cx="8460706" cy="412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</a:rPr>
              <a:t>汇编 </a:t>
            </a:r>
            <a:r>
              <a:rPr lang="en-US" altLang="zh-CN" b="1" dirty="0" smtClean="0"/>
              <a:t>【</a:t>
            </a:r>
            <a:r>
              <a:rPr lang="zh-CN" altLang="en-US" dirty="0"/>
              <a:t>汇编语言</a:t>
            </a:r>
            <a:r>
              <a:rPr lang="en-US" altLang="zh-CN" dirty="0"/>
              <a:t>(.s/.</a:t>
            </a:r>
            <a:r>
              <a:rPr lang="en-US" altLang="zh-CN" dirty="0" err="1"/>
              <a:t>asm</a:t>
            </a:r>
            <a:r>
              <a:rPr lang="en-US" altLang="zh-CN" dirty="0" smtClean="0"/>
              <a:t>) -&gt; </a:t>
            </a:r>
            <a:r>
              <a:rPr lang="zh-CN" altLang="en-US" dirty="0" smtClean="0"/>
              <a:t>目标文件</a:t>
            </a:r>
            <a:r>
              <a:rPr lang="en-US" altLang="zh-CN" dirty="0" smtClean="0"/>
              <a:t>/</a:t>
            </a:r>
            <a:r>
              <a:rPr lang="zh-CN" altLang="en-US" dirty="0"/>
              <a:t>对象文件</a:t>
            </a:r>
            <a:r>
              <a:rPr lang="en-US" altLang="zh-CN" dirty="0" smtClean="0"/>
              <a:t>(.o)</a:t>
            </a:r>
            <a:r>
              <a:rPr lang="en-US" altLang="zh-CN" b="1" dirty="0" smtClean="0"/>
              <a:t>】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将</a:t>
            </a:r>
            <a:r>
              <a:rPr lang="zh-CN" altLang="en-US" sz="1800" dirty="0" smtClean="0">
                <a:solidFill>
                  <a:srgbClr val="C00000"/>
                </a:solidFill>
              </a:rPr>
              <a:t>汇编代码翻译成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能识别的</a:t>
            </a:r>
            <a:r>
              <a:rPr lang="zh-CN" altLang="en-US" sz="1800" dirty="0" smtClean="0">
                <a:solidFill>
                  <a:srgbClr val="C00000"/>
                </a:solidFill>
              </a:rPr>
              <a:t>机器码</a:t>
            </a:r>
            <a:r>
              <a:rPr lang="zh-CN" altLang="en-US" sz="1800" dirty="0" smtClean="0"/>
              <a:t>，并按照</a:t>
            </a:r>
            <a:r>
              <a:rPr lang="en-US" altLang="zh-CN" sz="1800" dirty="0" smtClean="0"/>
              <a:t>ELF</a:t>
            </a:r>
            <a:r>
              <a:rPr lang="zh-CN" altLang="en-US" sz="1800" dirty="0" smtClean="0"/>
              <a:t>文件的格式标准，将机器码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存储在目标文件中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b="1" dirty="0" smtClean="0"/>
              <a:t>·</a:t>
            </a:r>
            <a:r>
              <a:rPr lang="en-US" altLang="zh-CN" sz="1800" dirty="0" smtClean="0"/>
              <a:t> ELF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 (Executable &amp;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Linkable Format) 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种目标文件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链接库文件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可执行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</a:t>
            </a:r>
            <a:r>
              <a:rPr lang="zh-CN" altLang="en-US" sz="1800" dirty="0" smtClean="0"/>
              <a:t>文件的标准文件格式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hlinkClick r:id="rId1"/>
              </a:rPr>
              <a:t>flint.cs.yale.edu/cs422/doc/ELF_Format.pdf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b="1" dirty="0" smtClean="0"/>
              <a:t>·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目标文件中存储的是</a:t>
            </a:r>
            <a:r>
              <a:rPr lang="zh-CN" altLang="en-US" sz="1800" u="sng" dirty="0" smtClean="0">
                <a:solidFill>
                  <a:srgbClr val="17406D"/>
                </a:solidFill>
              </a:rPr>
              <a:t>机器码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(Machine Language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1800" dirty="0" smtClean="0"/>
              <a:t>      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 smtClean="0"/>
              <a:t>     </a:t>
            </a:r>
            <a:r>
              <a:rPr lang="zh-CN" altLang="en-US" sz="1800" dirty="0" smtClean="0"/>
              <a:t>每一个汇编</a:t>
            </a:r>
            <a:r>
              <a:rPr lang="zh-CN" altLang="en-US" sz="1800" dirty="0"/>
              <a:t>语句</a:t>
            </a:r>
            <a:r>
              <a:rPr lang="zh-CN" altLang="en-US" sz="1800" dirty="0" smtClean="0"/>
              <a:t>几乎都对应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条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指令</a:t>
            </a:r>
            <a:r>
              <a:rPr lang="zh-CN" altLang="en-US" sz="1800" dirty="0"/>
              <a:t>。</a:t>
            </a:r>
            <a:r>
              <a:rPr lang="zh-CN" altLang="en-US" sz="1800" dirty="0" smtClean="0"/>
              <a:t>因此，汇编比编译简单，汇编器只需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根据汇编语句和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指令的对照表一一</a:t>
            </a:r>
            <a:r>
              <a:rPr lang="zh-CN" altLang="en-US" sz="1800" dirty="0"/>
              <a:t>翻译即</a:t>
            </a:r>
            <a:r>
              <a:rPr lang="zh-CN" altLang="en-US" sz="1800" dirty="0" smtClean="0"/>
              <a:t>可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b="1" dirty="0" smtClean="0"/>
              <a:t>·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几乎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1700" b="1" dirty="0">
                <a:solidFill>
                  <a:srgbClr val="17406D"/>
                </a:solidFill>
                <a:cs typeface="Times New Roman" panose="02020603050405020304" pitchFamily="18" charset="0"/>
              </a:rPr>
              <a:t>—</a:t>
            </a:r>
            <a:r>
              <a:rPr lang="en-US" altLang="zh-CN" sz="1700" b="1" dirty="0" smtClean="0">
                <a:solidFill>
                  <a:srgbClr val="17406D"/>
                </a:solidFill>
                <a:cs typeface="Times New Roman" panose="02020603050405020304" pitchFamily="18" charset="0"/>
              </a:rPr>
              <a:t>— </a:t>
            </a:r>
            <a:r>
              <a:rPr lang="zh-CN" altLang="en-US" sz="1700" dirty="0" smtClean="0">
                <a:solidFill>
                  <a:srgbClr val="17406D"/>
                </a:solidFill>
                <a:cs typeface="Times New Roman" panose="02020603050405020304" pitchFamily="18" charset="0"/>
              </a:rPr>
              <a:t>伪指令等价于多条指令，如</a:t>
            </a:r>
            <a:r>
              <a:rPr lang="en-US" altLang="zh-CN" sz="1700" dirty="0" smtClean="0">
                <a:solidFill>
                  <a:srgbClr val="17406D"/>
                </a:solidFill>
                <a:cs typeface="Times New Roman" panose="02020603050405020304" pitchFamily="18" charset="0"/>
              </a:rPr>
              <a:t>RISC-V</a:t>
            </a:r>
            <a:r>
              <a:rPr lang="zh-CN" altLang="en-US" sz="1700" dirty="0" smtClean="0">
                <a:solidFill>
                  <a:srgbClr val="17406D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1700" dirty="0" smtClean="0">
                <a:solidFill>
                  <a:srgbClr val="17406D"/>
                </a:solidFill>
                <a:cs typeface="Times New Roman" panose="02020603050405020304" pitchFamily="18" charset="0"/>
              </a:rPr>
              <a:t>li</a:t>
            </a:r>
            <a:r>
              <a:rPr lang="zh-CN" altLang="en-US" sz="1700" dirty="0" smtClean="0">
                <a:solidFill>
                  <a:srgbClr val="17406D"/>
                </a:solidFill>
                <a:cs typeface="Times New Roman" panose="02020603050405020304" pitchFamily="18" charset="0"/>
              </a:rPr>
              <a:t>指令可能等价于</a:t>
            </a:r>
            <a:r>
              <a:rPr lang="en-US" altLang="zh-CN" sz="1700" dirty="0" err="1" smtClean="0">
                <a:solidFill>
                  <a:srgbClr val="17406D"/>
                </a:solidFill>
                <a:cs typeface="Times New Roman" panose="02020603050405020304" pitchFamily="18" charset="0"/>
              </a:rPr>
              <a:t>lui</a:t>
            </a:r>
            <a:r>
              <a:rPr lang="zh-CN" altLang="en-US" sz="1700" dirty="0" smtClean="0">
                <a:solidFill>
                  <a:srgbClr val="17406D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1700" dirty="0" err="1" smtClean="0">
                <a:solidFill>
                  <a:srgbClr val="17406D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1700" dirty="0" smtClean="0">
                <a:solidFill>
                  <a:srgbClr val="17406D"/>
                </a:solidFill>
                <a:cs typeface="Times New Roman" panose="02020603050405020304" pitchFamily="18" charset="0"/>
              </a:rPr>
              <a:t>)</a:t>
            </a:r>
            <a:endParaRPr lang="en-US" altLang="zh-CN" sz="1700" dirty="0" smtClean="0">
              <a:solidFill>
                <a:srgbClr val="17406D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cs typeface="Times New Roman" panose="02020603050405020304" pitchFamily="18" charset="0"/>
              </a:rPr>
              <a:t>       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·</a:t>
            </a:r>
            <a:r>
              <a:rPr lang="en-US" altLang="zh-CN" sz="1800" dirty="0" smtClean="0"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汇编语句与</a:t>
            </a:r>
            <a:r>
              <a:rPr lang="en-US" altLang="zh-CN" sz="1800" dirty="0" smtClean="0">
                <a:cs typeface="Times New Roman" panose="02020603050405020304" pitchFamily="18" charset="0"/>
              </a:rPr>
              <a:t>CPU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指令的对照表：</a:t>
            </a:r>
            <a:r>
              <a:rPr lang="en-US" altLang="zh-CN" sz="1800" dirty="0" smtClean="0">
                <a:cs typeface="Times New Roman" panose="02020603050405020304" pitchFamily="18" charset="0"/>
              </a:rPr>
              <a:t>ISA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手册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400" dirty="0" smtClean="0">
                <a:cs typeface="Times New Roman" panose="02020603050405020304" pitchFamily="18" charset="0"/>
                <a:hlinkClick r:id="rId2"/>
              </a:rPr>
              <a:t>riscv.org/technical/specifications</a:t>
            </a:r>
            <a:r>
              <a:rPr lang="en-US" altLang="zh-CN" sz="1400" dirty="0"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88210" y="772835"/>
            <a:ext cx="8460706" cy="41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</a:rPr>
              <a:t>链接 </a:t>
            </a:r>
            <a:r>
              <a:rPr lang="en-US" altLang="zh-CN" b="1" dirty="0" smtClean="0"/>
              <a:t>【</a:t>
            </a:r>
            <a:r>
              <a:rPr lang="zh-CN" altLang="en-US" dirty="0" smtClean="0"/>
              <a:t>目标文件</a:t>
            </a:r>
            <a:r>
              <a:rPr lang="en-US" altLang="zh-CN" dirty="0"/>
              <a:t>(.o</a:t>
            </a:r>
            <a:r>
              <a:rPr lang="en-US" altLang="zh-CN" dirty="0" smtClean="0"/>
              <a:t>) -&gt; </a:t>
            </a:r>
            <a:r>
              <a:rPr lang="zh-CN" altLang="en-US" dirty="0" smtClean="0"/>
              <a:t>可执行文件</a:t>
            </a:r>
            <a:r>
              <a:rPr lang="en-US" altLang="zh-CN" b="1" dirty="0" smtClean="0"/>
              <a:t>】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     根据重定向表，将各个目标文件及库文件链接在一起，成为</a:t>
            </a:r>
            <a:r>
              <a:rPr lang="zh-CN" altLang="en-US" sz="1800" dirty="0"/>
              <a:t>可执行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b="1" dirty="0" smtClean="0"/>
              <a:t>· </a:t>
            </a:r>
            <a:r>
              <a:rPr lang="en-US" altLang="zh-CN" sz="1800" dirty="0" smtClean="0"/>
              <a:t>Link</a:t>
            </a:r>
            <a:r>
              <a:rPr lang="zh-CN" altLang="en-US" sz="1800" dirty="0" smtClean="0"/>
              <a:t>：把各</a:t>
            </a:r>
            <a:r>
              <a:rPr lang="en-US" altLang="zh-CN" sz="1800" dirty="0" smtClean="0"/>
              <a:t>.o</a:t>
            </a:r>
            <a:r>
              <a:rPr lang="zh-CN" altLang="en-US" sz="1800" dirty="0" smtClean="0"/>
              <a:t>文件中的代码段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(text segment)</a:t>
            </a:r>
            <a:r>
              <a:rPr lang="zh-CN" altLang="en-US" sz="1800" dirty="0" smtClean="0"/>
              <a:t>、数据段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(data segment)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</a:t>
            </a:r>
            <a:r>
              <a:rPr lang="zh-CN" altLang="en-US" sz="1800" dirty="0" smtClean="0"/>
              <a:t>全部“拼”在一起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· </a:t>
            </a:r>
            <a:r>
              <a:rPr lang="zh-CN" altLang="en-US" sz="1800" dirty="0" smtClean="0"/>
              <a:t>重定向表由编译器生成，存放在含有主函数的目标文件中，记录了</a:t>
            </a:r>
            <a:r>
              <a:rPr lang="zh-CN" altLang="en-US" sz="1800" u="sng" dirty="0" smtClean="0">
                <a:solidFill>
                  <a:srgbClr val="17406D"/>
                </a:solidFill>
              </a:rPr>
              <a:t>哪些符号</a:t>
            </a:r>
            <a:endParaRPr lang="en-US" altLang="zh-CN" sz="1800" u="sng" dirty="0" smtClean="0">
              <a:solidFill>
                <a:srgbClr val="17406D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17406D"/>
                </a:solidFill>
              </a:rPr>
              <a:t> </a:t>
            </a:r>
            <a:r>
              <a:rPr lang="en-US" altLang="zh-CN" sz="1800" dirty="0" smtClean="0">
                <a:solidFill>
                  <a:srgbClr val="17406D"/>
                </a:solidFill>
              </a:rPr>
              <a:t>          </a:t>
            </a:r>
            <a:r>
              <a:rPr lang="zh-CN" altLang="en-US" sz="1800" dirty="0" smtClean="0"/>
              <a:t>以</a:t>
            </a:r>
            <a:r>
              <a:rPr lang="zh-CN" altLang="en-US" sz="1800" u="sng" dirty="0" smtClean="0">
                <a:solidFill>
                  <a:srgbClr val="17406D"/>
                </a:solidFill>
              </a:rPr>
              <a:t>何种方式 </a:t>
            </a:r>
            <a:r>
              <a:rPr lang="en-US" altLang="zh-CN" sz="1800" u="sng" dirty="0" smtClean="0">
                <a:solidFill>
                  <a:srgbClr val="17406D"/>
                </a:solidFill>
              </a:rPr>
              <a:t>(</a:t>
            </a:r>
            <a:r>
              <a:rPr lang="zh-CN" altLang="en-US" sz="1800" u="sng" dirty="0" smtClean="0">
                <a:solidFill>
                  <a:srgbClr val="17406D"/>
                </a:solidFill>
              </a:rPr>
              <a:t>绝对地址</a:t>
            </a:r>
            <a:r>
              <a:rPr lang="en-US" altLang="zh-CN" sz="1800" u="sng" dirty="0" smtClean="0">
                <a:solidFill>
                  <a:srgbClr val="17406D"/>
                </a:solidFill>
              </a:rPr>
              <a:t>/</a:t>
            </a:r>
            <a:r>
              <a:rPr lang="zh-CN" altLang="en-US" sz="1800" u="sng" dirty="0" smtClean="0">
                <a:solidFill>
                  <a:srgbClr val="17406D"/>
                </a:solidFill>
              </a:rPr>
              <a:t>相对地址</a:t>
            </a:r>
            <a:r>
              <a:rPr lang="en-US" altLang="zh-CN" sz="1800" u="sng" dirty="0" smtClean="0">
                <a:solidFill>
                  <a:srgbClr val="17406D"/>
                </a:solidFill>
              </a:rPr>
              <a:t>)</a:t>
            </a:r>
            <a:r>
              <a:rPr lang="zh-CN" altLang="en-US" sz="1800" u="sng" dirty="0" smtClean="0">
                <a:solidFill>
                  <a:srgbClr val="17406D"/>
                </a:solidFill>
              </a:rPr>
              <a:t> </a:t>
            </a:r>
            <a:r>
              <a:rPr lang="zh-CN" altLang="en-US" sz="1800" dirty="0" smtClean="0"/>
              <a:t>重定位</a:t>
            </a:r>
            <a:r>
              <a:rPr lang="zh-CN" altLang="en-US" sz="1800" u="sng" dirty="0" smtClean="0">
                <a:solidFill>
                  <a:srgbClr val="17406D"/>
                </a:solidFill>
              </a:rPr>
              <a:t>到哪里</a:t>
            </a:r>
            <a:endParaRPr lang="en-US" altLang="zh-CN" sz="1400" dirty="0">
              <a:solidFill>
                <a:srgbClr val="17406D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700" dirty="0" smtClean="0"/>
              <a:t>                 - </a:t>
            </a:r>
            <a:r>
              <a:rPr lang="zh-CN" altLang="en-US" sz="1700" dirty="0" smtClean="0"/>
              <a:t>查看重定向表的命令：</a:t>
            </a:r>
            <a:r>
              <a:rPr lang="en-US" altLang="zh-CN" sz="1700" dirty="0" err="1" smtClean="0">
                <a:solidFill>
                  <a:srgbClr val="17406D"/>
                </a:solidFill>
              </a:rPr>
              <a:t>gcc</a:t>
            </a:r>
            <a:r>
              <a:rPr lang="en-US" altLang="zh-CN" sz="1700" dirty="0" smtClean="0">
                <a:solidFill>
                  <a:srgbClr val="17406D"/>
                </a:solidFill>
              </a:rPr>
              <a:t> -r </a:t>
            </a:r>
            <a:r>
              <a:rPr lang="en-US" altLang="zh-CN" sz="1700" dirty="0" err="1" smtClean="0">
                <a:solidFill>
                  <a:srgbClr val="17406D"/>
                </a:solidFill>
              </a:rPr>
              <a:t>main.o</a:t>
            </a:r>
            <a:endParaRPr lang="en-US" altLang="zh-CN" sz="1700" dirty="0" smtClean="0">
              <a:solidFill>
                <a:srgbClr val="17406D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700" dirty="0"/>
              <a:t> </a:t>
            </a:r>
            <a:r>
              <a:rPr lang="en-US" altLang="zh-CN" sz="1700" dirty="0" smtClean="0"/>
              <a:t>                - Ref</a:t>
            </a:r>
            <a:r>
              <a:rPr lang="zh-CN" altLang="en-US" sz="1700" dirty="0" smtClean="0"/>
              <a:t>：</a:t>
            </a:r>
            <a:r>
              <a:rPr lang="en-US" altLang="zh-CN" sz="1400" dirty="0" smtClean="0">
                <a:hlinkClick r:id="rId1"/>
              </a:rPr>
              <a:t>mp.ofweek.com/</a:t>
            </a:r>
            <a:r>
              <a:rPr lang="en-US" altLang="zh-CN" sz="1400" dirty="0" err="1" smtClean="0">
                <a:hlinkClick r:id="rId1"/>
              </a:rPr>
              <a:t>ee</a:t>
            </a:r>
            <a:r>
              <a:rPr lang="en-US" altLang="zh-CN" sz="1400" dirty="0" smtClean="0">
                <a:hlinkClick r:id="rId1"/>
              </a:rPr>
              <a:t>/a656714328207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b="1" dirty="0" smtClean="0"/>
              <a:t>·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库文件的链接方式：静态链接、动态链接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</a:t>
            </a:r>
            <a:r>
              <a:rPr lang="en-US" altLang="zh-CN" sz="1700" dirty="0" smtClean="0"/>
              <a:t>- </a:t>
            </a:r>
            <a:r>
              <a:rPr lang="zh-CN" altLang="en-US" sz="1700" dirty="0" smtClean="0"/>
              <a:t>静态链接：把目标文件和库文件直接链接在一起</a:t>
            </a:r>
            <a:endParaRPr lang="en-US" altLang="zh-CN" sz="1700" dirty="0" smtClean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</a:t>
            </a:r>
            <a:r>
              <a:rPr lang="en-US" altLang="zh-CN" sz="1700" dirty="0" smtClean="0"/>
              <a:t>- </a:t>
            </a:r>
            <a:r>
              <a:rPr lang="zh-CN" altLang="en-US" sz="1700" dirty="0" smtClean="0"/>
              <a:t>动态链接：把目标文件和库文件的描述信息链接起来，运行时加载库代码</a:t>
            </a:r>
            <a:endParaRPr lang="en-US" altLang="zh-CN" sz="1700" dirty="0"/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14" y="327813"/>
            <a:ext cx="1392620" cy="15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PRESENTATION_TITLE" val="bt578455"/>
  <p:tag name="commondata" val="eyJoZGlkIjoiYzg3NGE0MDI3N2RmZGQxNTVhOWVlMTM5MDJhYTk2NTk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3454</Words>
  <Application>WPS 演示</Application>
  <PresentationFormat>自定义</PresentationFormat>
  <Paragraphs>433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Aharoni</vt:lpstr>
      <vt:lpstr>Yu Gothic UI Semibold</vt:lpstr>
      <vt:lpstr>Cambria Math</vt:lpstr>
      <vt:lpstr>楷体</vt:lpstr>
      <vt:lpstr>Verdana</vt:lpstr>
      <vt:lpstr>Consolas</vt:lpstr>
      <vt:lpstr>Times New Roman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WPS_1664874236</cp:lastModifiedBy>
  <cp:revision>2</cp:revision>
  <dcterms:created xsi:type="dcterms:W3CDTF">2017-05-21T03:30:00Z</dcterms:created>
  <dcterms:modified xsi:type="dcterms:W3CDTF">2024-10-11T12:30:15Z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AD916B33C7274D3395726D3A86251B3B_12</vt:lpwstr>
  </property>
  <property fmtid="{D5CDD505-2E9C-101B-9397-08002B2CF9AE}" pid="3" name="KSOProductBuildVer">
    <vt:lpwstr>2052-12.1.0.18276</vt:lpwstr>
  </property>
</Properties>
</file>