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5" r:id="rId2"/>
    <p:sldId id="318" r:id="rId3"/>
    <p:sldId id="319" r:id="rId4"/>
    <p:sldId id="315" r:id="rId5"/>
    <p:sldId id="3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A6A6A6"/>
    <a:srgbClr val="7F7F7F"/>
    <a:srgbClr val="2F2F2F"/>
    <a:srgbClr val="E6E6E6"/>
    <a:srgbClr val="217346"/>
    <a:srgbClr val="0078D7"/>
    <a:srgbClr val="C2C2C2"/>
    <a:srgbClr val="4E79C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22" y="84"/>
      </p:cViewPr>
      <p:guideLst>
        <p:guide orient="horz" pos="8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C8048-3532-4042-B163-89C0967A228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9658C-32AF-4F9A-A324-A1B5493C3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B7E1-7C62-418D-B340-C6C245C7B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82137-F1D4-4B2E-8CEE-FE591902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8A73-1052-4F32-8520-F4A50E06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DAE8-FCB9-47E4-89E5-9B73FA0E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E3FB-EFD1-41DA-812C-2844C7F7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1F98-E7D5-461E-AE13-1E44B931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C8E0A-DF85-42FF-8F9C-B7B62C96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18CD-7D32-4C00-9845-73602785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9FDC-EC70-4980-84D8-184AD950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0D1A-3A7B-4E05-A475-58D351BB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427E2-8B79-42BF-841C-AF5A28B5A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9AEE1-9DBF-45DC-ACFD-1474A685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810F-1729-4C89-9C78-AA2A08FA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72EB-716F-4FBB-B318-DE1C600A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0282-53DE-4D35-87B4-EB3AF59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D3A-C8EA-4AAF-9475-A3C7F538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0AE0-F335-484E-A657-DF539C8B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A21F-12DB-4DF8-A4E5-F4DB85AA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1FC3-0C99-4A8F-898A-2813A2F5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EE7A6-D08E-4C85-90F7-75507C45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CBA5-CC18-4083-A032-646E3FFA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1230E-255A-423D-AB17-9F12C7EB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35C4-212D-4598-A03A-6D59B57A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EA9-14EF-403B-ABF9-9618F65F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F996-F466-4413-9C72-E75902F9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6D81-5CB0-4C8F-8E80-BFB8C360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2E64-4F04-4C35-9C4A-04F20CBEF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9264-6B2B-4D04-BEA3-C68AD6E2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C288A-AA3F-429D-94AA-CE4D6F7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6AF58-BAE3-4D9C-BC17-CFA8F478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1A1C-0E0F-4A6C-836D-9F28D103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F888-8BFC-4250-9556-7B533E7C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F8C5-E192-42BC-8449-AF72E353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FEBC6-D850-45D5-862A-DBD2E57D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2925-059B-4CA8-A34C-14241C459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DE0AA-8473-41C2-B342-75193728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E767B-64FB-4CC1-9B80-DD2BE404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57A19-29A7-4C1E-9BBD-B463E9DF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EB804-A3B1-4943-B9A4-211734A2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65E5-D673-4A53-B9CF-AF662E01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C7622-D2D0-48C7-9868-FAAAE5B0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CB002-A81F-4E31-9DCD-B0CCFC9D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14561-A9D4-4AB2-A3CF-63775975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2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CD3AB-582E-462C-91BF-45C8C381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B3896-462A-4732-8E5F-88692A44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716A-C032-4118-AFBA-2E022623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5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F8D0-3B5F-4F4B-9EDE-3175D56C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A352-7DE0-4728-8B81-9F1323C8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37868-1729-46A1-8C32-D1BB126F0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E9DC-19AF-4405-9B42-2D25EAAB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18C6-8928-4F63-89F8-2CD6F294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33A77-6A6F-4F75-AC32-3FC436F8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9214-E154-4784-96CA-A028AF66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220D5-26E0-4B53-9009-29F5D1747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6D3DC-C342-4B7E-A7BE-E7CD6459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F9C3E-A7F6-46AB-A61F-D275DDD6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AEE1-3177-42A3-9C0A-9759AF9E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44CB-3D0D-4B3E-BB3C-402EF16C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F9E9-0991-4E06-B8B5-30F59C42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21EE3-840D-482E-B4C8-08810115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2B73-45E4-46FE-A4DA-91582F075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92BA-F56B-4F32-BEDA-4EA862A1F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8204-3B27-4C70-A08D-D966A33E1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EC0E-F1CE-445B-AFCD-ED8D07C81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/>
              <a:t>Remote access for remote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12128-2961-4795-97CE-C3963E607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6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ADEAE9-FB37-4198-A614-F62D1CAA7D4A}"/>
              </a:ext>
            </a:extLst>
          </p:cNvPr>
          <p:cNvGrpSpPr/>
          <p:nvPr/>
        </p:nvGrpSpPr>
        <p:grpSpPr>
          <a:xfrm>
            <a:off x="6673369" y="1403230"/>
            <a:ext cx="4172422" cy="4113667"/>
            <a:chOff x="1048805" y="2526084"/>
            <a:chExt cx="1622670" cy="16571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BA0848-44B5-4BC9-9A8C-FD88BFD0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05" y="2698174"/>
              <a:ext cx="1622670" cy="1485084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rgbClr val="D2D2D2"/>
              </a:solidFill>
              <a:prstDash val="lgDash"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6845A8-5D8C-4DDF-A00A-ACFE647B0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B7BBAD-8E43-4B8A-AE92-189EA9103904}"/>
              </a:ext>
            </a:extLst>
          </p:cNvPr>
          <p:cNvGrpSpPr/>
          <p:nvPr/>
        </p:nvGrpSpPr>
        <p:grpSpPr>
          <a:xfrm>
            <a:off x="1435540" y="1341097"/>
            <a:ext cx="2425344" cy="4175809"/>
            <a:chOff x="480594" y="1198358"/>
            <a:chExt cx="1623980" cy="3530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C33867-3585-4576-A93F-CD1CB8AD6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712528"/>
              <a:ext cx="1623980" cy="30163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E97FF5-F8BA-448F-8F58-5F25C0D0C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198358"/>
              <a:ext cx="1623979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1F32C7-EF7D-4710-B99C-F20F8702A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78" y="1338137"/>
              <a:ext cx="1470631" cy="18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4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186100-415A-43A8-B6FB-F31EC8B7329D}"/>
              </a:ext>
            </a:extLst>
          </p:cNvPr>
          <p:cNvGrpSpPr/>
          <p:nvPr/>
        </p:nvGrpSpPr>
        <p:grpSpPr>
          <a:xfrm>
            <a:off x="6671611" y="1341099"/>
            <a:ext cx="4172422" cy="546100"/>
            <a:chOff x="1049246" y="2453183"/>
            <a:chExt cx="1622670" cy="2199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3E45C6-EB6B-4790-A414-D69E2DC6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46" y="2453183"/>
              <a:ext cx="1622670" cy="219994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FBDA51-E956-4749-8510-FD465C35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4">
            <a:extLst>
              <a:ext uri="{FF2B5EF4-FFF2-40B4-BE49-F238E27FC236}">
                <a16:creationId xmlns:a16="http://schemas.microsoft.com/office/drawing/2014/main" id="{459F88F6-A7AE-44EC-B2D1-0AEF163D0700}"/>
              </a:ext>
            </a:extLst>
          </p:cNvPr>
          <p:cNvSpPr txBox="1"/>
          <p:nvPr/>
        </p:nvSpPr>
        <p:spPr>
          <a:xfrm>
            <a:off x="10165799" y="3130640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79D98F4-97B1-46D1-9317-2171843E532D}"/>
              </a:ext>
            </a:extLst>
          </p:cNvPr>
          <p:cNvSpPr txBox="1"/>
          <p:nvPr/>
        </p:nvSpPr>
        <p:spPr>
          <a:xfrm>
            <a:off x="10204592" y="4121997"/>
            <a:ext cx="578042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Intune</a:t>
            </a: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A43CA65-7AF5-4086-B988-682E66BB5AD4}"/>
              </a:ext>
            </a:extLst>
          </p:cNvPr>
          <p:cNvSpPr>
            <a:spLocks/>
          </p:cNvSpPr>
          <p:nvPr/>
        </p:nvSpPr>
        <p:spPr bwMode="auto">
          <a:xfrm>
            <a:off x="10352120" y="2776723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E2EAE3-32D4-49A1-911D-2409AC95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105" y="3746720"/>
            <a:ext cx="457016" cy="3587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524172-4379-4BA0-B180-45A043085483}"/>
              </a:ext>
            </a:extLst>
          </p:cNvPr>
          <p:cNvCxnSpPr/>
          <p:nvPr/>
        </p:nvCxnSpPr>
        <p:spPr>
          <a:xfrm>
            <a:off x="6670477" y="3310170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D7907-CCBB-4647-9B5B-213CEDA5F061}"/>
              </a:ext>
            </a:extLst>
          </p:cNvPr>
          <p:cNvCxnSpPr/>
          <p:nvPr/>
        </p:nvCxnSpPr>
        <p:spPr>
          <a:xfrm>
            <a:off x="6670477" y="4471797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4">
            <a:extLst>
              <a:ext uri="{FF2B5EF4-FFF2-40B4-BE49-F238E27FC236}">
                <a16:creationId xmlns:a16="http://schemas.microsoft.com/office/drawing/2014/main" id="{0280D519-E216-4280-81CB-B71CA7A515F6}"/>
              </a:ext>
            </a:extLst>
          </p:cNvPr>
          <p:cNvSpPr txBox="1"/>
          <p:nvPr/>
        </p:nvSpPr>
        <p:spPr>
          <a:xfrm>
            <a:off x="10239950" y="5337144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3" name="Picture 22" descr="Image result for azure icon">
            <a:extLst>
              <a:ext uri="{FF2B5EF4-FFF2-40B4-BE49-F238E27FC236}">
                <a16:creationId xmlns:a16="http://schemas.microsoft.com/office/drawing/2014/main" id="{033AAF29-BB58-405E-B200-01D2A809F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84" y="5001665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630F43E-CA61-4E50-82C4-9862EEF0D849}"/>
              </a:ext>
            </a:extLst>
          </p:cNvPr>
          <p:cNvGrpSpPr/>
          <p:nvPr/>
        </p:nvGrpSpPr>
        <p:grpSpPr>
          <a:xfrm>
            <a:off x="9569114" y="4872600"/>
            <a:ext cx="281811" cy="286049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AA9BB48F-7AEF-4440-B6F2-A0C7FB02C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" name="Freeform 72">
              <a:extLst>
                <a:ext uri="{FF2B5EF4-FFF2-40B4-BE49-F238E27FC236}">
                  <a16:creationId xmlns:a16="http://schemas.microsoft.com/office/drawing/2014/main" id="{40609BD8-2406-4B20-AAB0-31A67BB5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" name="Freeform 73">
              <a:extLst>
                <a:ext uri="{FF2B5EF4-FFF2-40B4-BE49-F238E27FC236}">
                  <a16:creationId xmlns:a16="http://schemas.microsoft.com/office/drawing/2014/main" id="{26BF9A3E-6DE9-4975-B6AA-6F6672F21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5C15F0-C87E-4773-8747-8FD39D387CAE}"/>
              </a:ext>
            </a:extLst>
          </p:cNvPr>
          <p:cNvGrpSpPr/>
          <p:nvPr/>
        </p:nvGrpSpPr>
        <p:grpSpPr>
          <a:xfrm>
            <a:off x="7372441" y="3709596"/>
            <a:ext cx="302905" cy="225936"/>
            <a:chOff x="1161256" y="2034115"/>
            <a:chExt cx="193675" cy="144462"/>
          </a:xfrm>
          <a:solidFill>
            <a:schemeClr val="bg1">
              <a:lumMod val="65000"/>
            </a:schemeClr>
          </a:solidFill>
        </p:grpSpPr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FECB17EB-6C2B-4646-AC97-165499000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15741E3E-E12A-4211-A02E-AB3AEBDD9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FBBABEE-CF5D-43B3-AA8E-9D37C424D501}"/>
              </a:ext>
            </a:extLst>
          </p:cNvPr>
          <p:cNvSpPr/>
          <p:nvPr/>
        </p:nvSpPr>
        <p:spPr>
          <a:xfrm>
            <a:off x="7124995" y="3573217"/>
            <a:ext cx="2081512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Image result for windows 10 logo transparent">
            <a:extLst>
              <a:ext uri="{FF2B5EF4-FFF2-40B4-BE49-F238E27FC236}">
                <a16:creationId xmlns:a16="http://schemas.microsoft.com/office/drawing/2014/main" id="{66C302E3-1A18-4951-BADD-450DD2C7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12" y="1997033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EAF5218-02D2-4E78-8FE2-5CAFFBCA9D32}"/>
              </a:ext>
            </a:extLst>
          </p:cNvPr>
          <p:cNvGrpSpPr/>
          <p:nvPr/>
        </p:nvGrpSpPr>
        <p:grpSpPr>
          <a:xfrm>
            <a:off x="5162769" y="1944039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A6503C3-3142-4AD5-A0B0-EAF0C30D73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7E68693-64E2-45BA-9C36-9401069B4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40" name="Freeform 44">
            <a:extLst>
              <a:ext uri="{FF2B5EF4-FFF2-40B4-BE49-F238E27FC236}">
                <a16:creationId xmlns:a16="http://schemas.microsoft.com/office/drawing/2014/main" id="{13E0E70F-63AD-47CC-ADA8-64D375A01049}"/>
              </a:ext>
            </a:extLst>
          </p:cNvPr>
          <p:cNvSpPr>
            <a:spLocks/>
          </p:cNvSpPr>
          <p:nvPr/>
        </p:nvSpPr>
        <p:spPr bwMode="auto">
          <a:xfrm>
            <a:off x="5667441" y="1806201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4365B1-15BD-4621-8D20-32894DF2204E}"/>
              </a:ext>
            </a:extLst>
          </p:cNvPr>
          <p:cNvSpPr/>
          <p:nvPr/>
        </p:nvSpPr>
        <p:spPr>
          <a:xfrm>
            <a:off x="8820150" y="4713938"/>
            <a:ext cx="1187176" cy="6185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5BB57-5FD5-46F1-A68C-04C94857E5EF}"/>
              </a:ext>
            </a:extLst>
          </p:cNvPr>
          <p:cNvSpPr txBox="1"/>
          <p:nvPr/>
        </p:nvSpPr>
        <p:spPr>
          <a:xfrm>
            <a:off x="7617522" y="3995295"/>
            <a:ext cx="1275862" cy="276999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BFB0D9-26A3-49CD-8091-69A77370D0A9}"/>
              </a:ext>
            </a:extLst>
          </p:cNvPr>
          <p:cNvGrpSpPr/>
          <p:nvPr/>
        </p:nvGrpSpPr>
        <p:grpSpPr>
          <a:xfrm>
            <a:off x="8570400" y="4508560"/>
            <a:ext cx="525233" cy="525233"/>
            <a:chOff x="8386644" y="4207601"/>
            <a:chExt cx="525233" cy="52523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3DF3EC-F5A7-4611-BC52-B46BCC09F481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CAF66E7-8E44-4365-83E2-CF220B66B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56" name="Freeform 22">
            <a:extLst>
              <a:ext uri="{FF2B5EF4-FFF2-40B4-BE49-F238E27FC236}">
                <a16:creationId xmlns:a16="http://schemas.microsoft.com/office/drawing/2014/main" id="{E4D24FD7-2736-4C90-9FAB-864F89D283A2}"/>
              </a:ext>
            </a:extLst>
          </p:cNvPr>
          <p:cNvSpPr>
            <a:spLocks noEditPoints="1"/>
          </p:cNvSpPr>
          <p:nvPr/>
        </p:nvSpPr>
        <p:spPr bwMode="auto">
          <a:xfrm>
            <a:off x="8044842" y="3657315"/>
            <a:ext cx="170043" cy="301218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sp>
        <p:nvSpPr>
          <p:cNvPr id="57" name="Freeform 74">
            <a:extLst>
              <a:ext uri="{FF2B5EF4-FFF2-40B4-BE49-F238E27FC236}">
                <a16:creationId xmlns:a16="http://schemas.microsoft.com/office/drawing/2014/main" id="{936BF972-39D5-4126-96E6-3A6B9308BD4A}"/>
              </a:ext>
            </a:extLst>
          </p:cNvPr>
          <p:cNvSpPr>
            <a:spLocks noEditPoints="1"/>
          </p:cNvSpPr>
          <p:nvPr/>
        </p:nvSpPr>
        <p:spPr bwMode="auto">
          <a:xfrm>
            <a:off x="8561074" y="3670782"/>
            <a:ext cx="362915" cy="264750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pic>
        <p:nvPicPr>
          <p:cNvPr id="67" name="Picture 2" descr="Related image">
            <a:extLst>
              <a:ext uri="{FF2B5EF4-FFF2-40B4-BE49-F238E27FC236}">
                <a16:creationId xmlns:a16="http://schemas.microsoft.com/office/drawing/2014/main" id="{FC43BE37-6B05-4D1F-8D43-8EB9A3522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9" t="23579" r="24524" b="19790"/>
          <a:stretch/>
        </p:blipFill>
        <p:spPr bwMode="auto">
          <a:xfrm>
            <a:off x="9082784" y="2035328"/>
            <a:ext cx="527184" cy="5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799DA31-EE88-4658-B3B0-2C45A0D096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4433" y="2087916"/>
            <a:ext cx="550252" cy="440202"/>
          </a:xfrm>
          <a:prstGeom prst="rect">
            <a:avLst/>
          </a:prstGeom>
        </p:spPr>
      </p:pic>
      <p:pic>
        <p:nvPicPr>
          <p:cNvPr id="69" name="Picture 2" descr="Image result for onedrive icon">
            <a:extLst>
              <a:ext uri="{FF2B5EF4-FFF2-40B4-BE49-F238E27FC236}">
                <a16:creationId xmlns:a16="http://schemas.microsoft.com/office/drawing/2014/main" id="{60393892-DE17-4C64-B062-602C0D73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11" y="2079513"/>
            <a:ext cx="594832" cy="3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CF4485E-83F3-4CA5-BE44-47F86A6AC4C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3326" y="2029135"/>
            <a:ext cx="527184" cy="527184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866D1AA0-482E-48B3-8AAA-00FD5E850CE1}"/>
              </a:ext>
            </a:extLst>
          </p:cNvPr>
          <p:cNvGrpSpPr/>
          <p:nvPr/>
        </p:nvGrpSpPr>
        <p:grpSpPr>
          <a:xfrm>
            <a:off x="4600137" y="1837170"/>
            <a:ext cx="485516" cy="617103"/>
            <a:chOff x="1165402" y="3943043"/>
            <a:chExt cx="169863" cy="215900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5130AC60-872B-4F2C-954A-1B72B5A98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88D467D2-313B-43C7-B77B-82BDDD319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F494486-7E65-4178-A2B6-8DAE444123B5}"/>
              </a:ext>
            </a:extLst>
          </p:cNvPr>
          <p:cNvSpPr txBox="1"/>
          <p:nvPr/>
        </p:nvSpPr>
        <p:spPr>
          <a:xfrm>
            <a:off x="3332806" y="2881969"/>
            <a:ext cx="102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VPN device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B94A14F-C6E4-45E3-BA0C-1388563F4317}"/>
              </a:ext>
            </a:extLst>
          </p:cNvPr>
          <p:cNvGrpSpPr/>
          <p:nvPr/>
        </p:nvGrpSpPr>
        <p:grpSpPr>
          <a:xfrm>
            <a:off x="2891242" y="2265193"/>
            <a:ext cx="281811" cy="286049"/>
            <a:chOff x="1879172" y="2001419"/>
            <a:chExt cx="211138" cy="214313"/>
          </a:xfrm>
        </p:grpSpPr>
        <p:sp>
          <p:nvSpPr>
            <p:cNvPr id="109" name="Freeform 71">
              <a:extLst>
                <a:ext uri="{FF2B5EF4-FFF2-40B4-BE49-F238E27FC236}">
                  <a16:creationId xmlns:a16="http://schemas.microsoft.com/office/drawing/2014/main" id="{3A3B1D33-6F2B-4C76-9E78-605EAFEA6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26524A7B-89E1-45FC-935E-1D233C185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1" name="Freeform 73">
              <a:extLst>
                <a:ext uri="{FF2B5EF4-FFF2-40B4-BE49-F238E27FC236}">
                  <a16:creationId xmlns:a16="http://schemas.microsoft.com/office/drawing/2014/main" id="{C8703AB8-5088-43C5-80DB-E57779C0A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D96A9CF-62D6-4BAA-A2B1-BA31C58D8460}"/>
              </a:ext>
            </a:extLst>
          </p:cNvPr>
          <p:cNvSpPr txBox="1"/>
          <p:nvPr/>
        </p:nvSpPr>
        <p:spPr>
          <a:xfrm>
            <a:off x="1936056" y="2731404"/>
            <a:ext cx="1270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Contoso AD DS forest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3440A10-162D-413A-AFD0-A5F32F8B895E}"/>
              </a:ext>
            </a:extLst>
          </p:cNvPr>
          <p:cNvGrpSpPr/>
          <p:nvPr/>
        </p:nvGrpSpPr>
        <p:grpSpPr>
          <a:xfrm>
            <a:off x="2252133" y="2098550"/>
            <a:ext cx="637989" cy="652378"/>
            <a:chOff x="4319446" y="961767"/>
            <a:chExt cx="637989" cy="652378"/>
          </a:xfrm>
        </p:grpSpPr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64575ECB-448E-42FF-9D16-1B2A2ACA7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80096B21-480C-4582-8296-75C98629C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7905D04F-3437-401A-BE86-009DCBE8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AF34C2FC-28A2-47A6-B0C9-026C0C28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25CE92F9-880E-407D-ABC2-65BCA3E0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0" name="Oval 19">
              <a:extLst>
                <a:ext uri="{FF2B5EF4-FFF2-40B4-BE49-F238E27FC236}">
                  <a16:creationId xmlns:a16="http://schemas.microsoft.com/office/drawing/2014/main" id="{624E7231-724D-4A33-B70B-9FE7A86B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1" name="Oval 20">
              <a:extLst>
                <a:ext uri="{FF2B5EF4-FFF2-40B4-BE49-F238E27FC236}">
                  <a16:creationId xmlns:a16="http://schemas.microsoft.com/office/drawing/2014/main" id="{5F7CCC39-464C-47FB-BDF8-5F224B7DD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7641033-47B7-4B4D-87D0-9DA425A6321A}"/>
              </a:ext>
            </a:extLst>
          </p:cNvPr>
          <p:cNvGrpSpPr/>
          <p:nvPr/>
        </p:nvGrpSpPr>
        <p:grpSpPr>
          <a:xfrm>
            <a:off x="2231754" y="4543549"/>
            <a:ext cx="568419" cy="453997"/>
            <a:chOff x="1128256" y="817730"/>
            <a:chExt cx="244475" cy="195263"/>
          </a:xfrm>
        </p:grpSpPr>
        <p:sp>
          <p:nvSpPr>
            <p:cNvPr id="123" name="Freeform 62">
              <a:extLst>
                <a:ext uri="{FF2B5EF4-FFF2-40B4-BE49-F238E27FC236}">
                  <a16:creationId xmlns:a16="http://schemas.microsoft.com/office/drawing/2014/main" id="{5B021F06-C6FA-45A1-9700-65B542DB5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8756" y="849480"/>
              <a:ext cx="53975" cy="150813"/>
            </a:xfrm>
            <a:custGeom>
              <a:avLst/>
              <a:gdLst>
                <a:gd name="T0" fmla="*/ 0 w 36"/>
                <a:gd name="T1" fmla="*/ 98 h 98"/>
                <a:gd name="T2" fmla="*/ 32 w 36"/>
                <a:gd name="T3" fmla="*/ 98 h 98"/>
                <a:gd name="T4" fmla="*/ 36 w 36"/>
                <a:gd name="T5" fmla="*/ 94 h 98"/>
                <a:gd name="T6" fmla="*/ 36 w 36"/>
                <a:gd name="T7" fmla="*/ 78 h 98"/>
                <a:gd name="T8" fmla="*/ 36 w 36"/>
                <a:gd name="T9" fmla="*/ 30 h 98"/>
                <a:gd name="T10" fmla="*/ 36 w 36"/>
                <a:gd name="T11" fmla="*/ 4 h 98"/>
                <a:gd name="T12" fmla="*/ 32 w 36"/>
                <a:gd name="T13" fmla="*/ 0 h 98"/>
                <a:gd name="T14" fmla="*/ 0 w 36"/>
                <a:gd name="T15" fmla="*/ 0 h 98"/>
                <a:gd name="T16" fmla="*/ 0 w 36"/>
                <a:gd name="T17" fmla="*/ 98 h 98"/>
                <a:gd name="T18" fmla="*/ 1 w 36"/>
                <a:gd name="T19" fmla="*/ 84 h 98"/>
                <a:gd name="T20" fmla="*/ 15 w 36"/>
                <a:gd name="T21" fmla="*/ 84 h 98"/>
                <a:gd name="T22" fmla="*/ 15 w 36"/>
                <a:gd name="T23" fmla="*/ 91 h 98"/>
                <a:gd name="T24" fmla="*/ 1 w 36"/>
                <a:gd name="T25" fmla="*/ 91 h 98"/>
                <a:gd name="T26" fmla="*/ 1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4" y="98"/>
                    <a:pt x="36" y="96"/>
                    <a:pt x="36" y="9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8"/>
                  </a:lnTo>
                  <a:close/>
                  <a:moveTo>
                    <a:pt x="1" y="84"/>
                  </a:moveTo>
                  <a:cubicBezTo>
                    <a:pt x="15" y="84"/>
                    <a:pt x="15" y="84"/>
                    <a:pt x="15" y="84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4" name="Freeform 63">
              <a:extLst>
                <a:ext uri="{FF2B5EF4-FFF2-40B4-BE49-F238E27FC236}">
                  <a16:creationId xmlns:a16="http://schemas.microsoft.com/office/drawing/2014/main" id="{6E2AB4CE-6350-4FEF-A897-B799B52B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256" y="849480"/>
              <a:ext cx="53975" cy="150813"/>
            </a:xfrm>
            <a:custGeom>
              <a:avLst/>
              <a:gdLst>
                <a:gd name="T0" fmla="*/ 36 w 36"/>
                <a:gd name="T1" fmla="*/ 98 h 98"/>
                <a:gd name="T2" fmla="*/ 4 w 36"/>
                <a:gd name="T3" fmla="*/ 98 h 98"/>
                <a:gd name="T4" fmla="*/ 0 w 36"/>
                <a:gd name="T5" fmla="*/ 94 h 98"/>
                <a:gd name="T6" fmla="*/ 0 w 36"/>
                <a:gd name="T7" fmla="*/ 78 h 98"/>
                <a:gd name="T8" fmla="*/ 0 w 36"/>
                <a:gd name="T9" fmla="*/ 30 h 98"/>
                <a:gd name="T10" fmla="*/ 0 w 36"/>
                <a:gd name="T11" fmla="*/ 4 h 98"/>
                <a:gd name="T12" fmla="*/ 4 w 36"/>
                <a:gd name="T13" fmla="*/ 0 h 98"/>
                <a:gd name="T14" fmla="*/ 36 w 36"/>
                <a:gd name="T15" fmla="*/ 0 h 98"/>
                <a:gd name="T16" fmla="*/ 36 w 36"/>
                <a:gd name="T17" fmla="*/ 98 h 98"/>
                <a:gd name="T18" fmla="*/ 35 w 36"/>
                <a:gd name="T19" fmla="*/ 84 h 98"/>
                <a:gd name="T20" fmla="*/ 21 w 36"/>
                <a:gd name="T21" fmla="*/ 84 h 98"/>
                <a:gd name="T22" fmla="*/ 21 w 36"/>
                <a:gd name="T23" fmla="*/ 91 h 98"/>
                <a:gd name="T24" fmla="*/ 35 w 36"/>
                <a:gd name="T25" fmla="*/ 91 h 98"/>
                <a:gd name="T26" fmla="*/ 35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36" y="98"/>
                  </a:moveTo>
                  <a:cubicBezTo>
                    <a:pt x="4" y="98"/>
                    <a:pt x="4" y="98"/>
                    <a:pt x="4" y="98"/>
                  </a:cubicBezTo>
                  <a:cubicBezTo>
                    <a:pt x="2" y="98"/>
                    <a:pt x="0" y="96"/>
                    <a:pt x="0" y="9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98"/>
                  </a:lnTo>
                  <a:close/>
                  <a:moveTo>
                    <a:pt x="35" y="84"/>
                  </a:moveTo>
                  <a:cubicBezTo>
                    <a:pt x="21" y="84"/>
                    <a:pt x="21" y="84"/>
                    <a:pt x="21" y="84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35" y="91"/>
                    <a:pt x="35" y="91"/>
                    <a:pt x="35" y="91"/>
                  </a:cubicBezTo>
                  <a:lnTo>
                    <a:pt x="35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5" name="Freeform 64">
              <a:extLst>
                <a:ext uri="{FF2B5EF4-FFF2-40B4-BE49-F238E27FC236}">
                  <a16:creationId xmlns:a16="http://schemas.microsoft.com/office/drawing/2014/main" id="{96C3AAB6-FDBE-4034-A58E-399B3E7D58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4931" y="817730"/>
              <a:ext cx="109538" cy="195263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3 h 128"/>
                <a:gd name="T6" fmla="*/ 73 w 73"/>
                <a:gd name="T7" fmla="*/ 102 h 128"/>
                <a:gd name="T8" fmla="*/ 73 w 73"/>
                <a:gd name="T9" fmla="*/ 38 h 128"/>
                <a:gd name="T10" fmla="*/ 73 w 73"/>
                <a:gd name="T11" fmla="*/ 4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4 h 128"/>
                <a:gd name="T18" fmla="*/ 0 w 73"/>
                <a:gd name="T19" fmla="*/ 123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519982FB-96E6-4DFA-A79B-F7F393C8D4F4}"/>
              </a:ext>
            </a:extLst>
          </p:cNvPr>
          <p:cNvSpPr txBox="1"/>
          <p:nvPr/>
        </p:nvSpPr>
        <p:spPr>
          <a:xfrm>
            <a:off x="1861084" y="5015624"/>
            <a:ext cx="1229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Application datacenters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AF40568-70BF-4C4C-B064-450D397BD827}"/>
              </a:ext>
            </a:extLst>
          </p:cNvPr>
          <p:cNvSpPr txBox="1"/>
          <p:nvPr/>
        </p:nvSpPr>
        <p:spPr>
          <a:xfrm>
            <a:off x="3514591" y="206288"/>
            <a:ext cx="518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Traffic flow for VPN clients-before VPN split tunneling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82DF2C-5CB5-4951-B16D-0C76B8694454}"/>
              </a:ext>
            </a:extLst>
          </p:cNvPr>
          <p:cNvGrpSpPr/>
          <p:nvPr/>
        </p:nvGrpSpPr>
        <p:grpSpPr>
          <a:xfrm>
            <a:off x="3462893" y="3151961"/>
            <a:ext cx="744180" cy="255814"/>
            <a:chOff x="3906704" y="3866015"/>
            <a:chExt cx="744180" cy="2558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5F022F-7456-47FC-9C0F-69B373588861}"/>
                </a:ext>
              </a:extLst>
            </p:cNvPr>
            <p:cNvSpPr/>
            <p:nvPr/>
          </p:nvSpPr>
          <p:spPr>
            <a:xfrm>
              <a:off x="4018093" y="3909405"/>
              <a:ext cx="542060" cy="169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7D106A9F-2BC5-4D7E-8856-EB2DAF8C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06704" y="3866015"/>
              <a:ext cx="744180" cy="255814"/>
            </a:xfrm>
            <a:prstGeom prst="rect">
              <a:avLst/>
            </a:prstGeom>
          </p:spPr>
        </p:pic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D4DA546-181B-48BC-BB70-808B821AC057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207073" y="2488001"/>
            <a:ext cx="1121376" cy="791867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46386C3-842B-471A-A310-C532AFC8ECF5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529559" y="3279868"/>
            <a:ext cx="933334" cy="1244395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53C200-996A-4232-B25E-D071BAD19240}"/>
              </a:ext>
            </a:extLst>
          </p:cNvPr>
          <p:cNvGrpSpPr/>
          <p:nvPr/>
        </p:nvGrpSpPr>
        <p:grpSpPr>
          <a:xfrm>
            <a:off x="3643736" y="4175362"/>
            <a:ext cx="507335" cy="648550"/>
            <a:chOff x="1942708" y="1398791"/>
            <a:chExt cx="153988" cy="196850"/>
          </a:xfrm>
        </p:grpSpPr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7375AB0-B6AC-4D89-826A-D8BD3AA806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2708" y="1398791"/>
              <a:ext cx="111125" cy="196850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86 h 128"/>
                <a:gd name="T8" fmla="*/ 59 w 73"/>
                <a:gd name="T9" fmla="*/ 86 h 128"/>
                <a:gd name="T10" fmla="*/ 59 w 73"/>
                <a:gd name="T11" fmla="*/ 61 h 128"/>
                <a:gd name="T12" fmla="*/ 73 w 73"/>
                <a:gd name="T13" fmla="*/ 61 h 128"/>
                <a:gd name="T14" fmla="*/ 73 w 73"/>
                <a:gd name="T15" fmla="*/ 5 h 128"/>
                <a:gd name="T16" fmla="*/ 69 w 73"/>
                <a:gd name="T17" fmla="*/ 0 h 128"/>
                <a:gd name="T18" fmla="*/ 5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5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74A92BC8-CF17-4654-B4E9-5E5FB20F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133" y="1481341"/>
              <a:ext cx="55563" cy="58738"/>
            </a:xfrm>
            <a:custGeom>
              <a:avLst/>
              <a:gdLst>
                <a:gd name="T0" fmla="*/ 21 w 35"/>
                <a:gd name="T1" fmla="*/ 15 h 37"/>
                <a:gd name="T2" fmla="*/ 0 w 35"/>
                <a:gd name="T3" fmla="*/ 15 h 37"/>
                <a:gd name="T4" fmla="*/ 0 w 35"/>
                <a:gd name="T5" fmla="*/ 23 h 37"/>
                <a:gd name="T6" fmla="*/ 21 w 35"/>
                <a:gd name="T7" fmla="*/ 23 h 37"/>
                <a:gd name="T8" fmla="*/ 12 w 35"/>
                <a:gd name="T9" fmla="*/ 31 h 37"/>
                <a:gd name="T10" fmla="*/ 17 w 35"/>
                <a:gd name="T11" fmla="*/ 37 h 37"/>
                <a:gd name="T12" fmla="*/ 35 w 35"/>
                <a:gd name="T13" fmla="*/ 19 h 37"/>
                <a:gd name="T14" fmla="*/ 17 w 35"/>
                <a:gd name="T15" fmla="*/ 0 h 37"/>
                <a:gd name="T16" fmla="*/ 12 w 35"/>
                <a:gd name="T17" fmla="*/ 6 h 37"/>
                <a:gd name="T18" fmla="*/ 21 w 35"/>
                <a:gd name="T1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7">
                  <a:moveTo>
                    <a:pt x="21" y="15"/>
                  </a:moveTo>
                  <a:lnTo>
                    <a:pt x="0" y="15"/>
                  </a:lnTo>
                  <a:lnTo>
                    <a:pt x="0" y="23"/>
                  </a:lnTo>
                  <a:lnTo>
                    <a:pt x="21" y="23"/>
                  </a:lnTo>
                  <a:lnTo>
                    <a:pt x="12" y="31"/>
                  </a:lnTo>
                  <a:lnTo>
                    <a:pt x="17" y="37"/>
                  </a:lnTo>
                  <a:lnTo>
                    <a:pt x="35" y="19"/>
                  </a:lnTo>
                  <a:lnTo>
                    <a:pt x="17" y="0"/>
                  </a:lnTo>
                  <a:lnTo>
                    <a:pt x="12" y="6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15933A6-469D-4569-9D85-3ABCCFEDE6D8}"/>
              </a:ext>
            </a:extLst>
          </p:cNvPr>
          <p:cNvSpPr txBox="1"/>
          <p:nvPr/>
        </p:nvSpPr>
        <p:spPr>
          <a:xfrm>
            <a:off x="3355428" y="4788459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Security/proxy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9CB451-FD10-4A12-98F8-5332B6BC5BB2}"/>
              </a:ext>
            </a:extLst>
          </p:cNvPr>
          <p:cNvCxnSpPr>
            <a:cxnSpLocks/>
          </p:cNvCxnSpPr>
          <p:nvPr/>
        </p:nvCxnSpPr>
        <p:spPr>
          <a:xfrm>
            <a:off x="3686892" y="3407775"/>
            <a:ext cx="0" cy="750913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A2FE577-237B-47C9-AB6A-2320165D7FFA}"/>
              </a:ext>
            </a:extLst>
          </p:cNvPr>
          <p:cNvCxnSpPr>
            <a:cxnSpLocks/>
          </p:cNvCxnSpPr>
          <p:nvPr/>
        </p:nvCxnSpPr>
        <p:spPr>
          <a:xfrm>
            <a:off x="4207073" y="4543549"/>
            <a:ext cx="13525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83AAC8FC-53B0-42D0-8981-DB1DE99A45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7488" y="4156108"/>
            <a:ext cx="310896" cy="355310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332C239C-C1EB-42C5-8CA8-0466346583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7301" y="4156108"/>
            <a:ext cx="310896" cy="355310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508911F8-7855-4CFA-A9A6-B571B8BBD2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36246" y="4578409"/>
            <a:ext cx="310896" cy="355310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415B52B3-E1DE-474D-B9F8-A5C7BFC33F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2120" y="4578409"/>
            <a:ext cx="310896" cy="35531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AC723C8-8CA4-43F2-8B7D-94CB480DF29B}"/>
              </a:ext>
            </a:extLst>
          </p:cNvPr>
          <p:cNvSpPr txBox="1"/>
          <p:nvPr/>
        </p:nvSpPr>
        <p:spPr>
          <a:xfrm>
            <a:off x="5449008" y="4890309"/>
            <a:ext cx="102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Internet web servers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4FF9AFB-35BD-4DC8-8D5C-0B06258B0C1E}"/>
              </a:ext>
            </a:extLst>
          </p:cNvPr>
          <p:cNvCxnSpPr>
            <a:cxnSpLocks/>
          </p:cNvCxnSpPr>
          <p:nvPr/>
        </p:nvCxnSpPr>
        <p:spPr>
          <a:xfrm flipH="1">
            <a:off x="4219408" y="2489367"/>
            <a:ext cx="1340193" cy="881489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5CC3C-072F-44A4-AA80-5C0951DFC429}"/>
              </a:ext>
            </a:extLst>
          </p:cNvPr>
          <p:cNvSpPr txBox="1"/>
          <p:nvPr/>
        </p:nvSpPr>
        <p:spPr>
          <a:xfrm rot="19541183">
            <a:off x="4315957" y="2908206"/>
            <a:ext cx="1398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All internet traffic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8E60C0-C8F6-4360-9E1A-32DFD027FCDE}"/>
              </a:ext>
            </a:extLst>
          </p:cNvPr>
          <p:cNvSpPr txBox="1"/>
          <p:nvPr/>
        </p:nvSpPr>
        <p:spPr>
          <a:xfrm>
            <a:off x="3978844" y="2547771"/>
            <a:ext cx="102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On-premises traffic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4E5106F-9357-42ED-9B4F-FB726A050860}"/>
              </a:ext>
            </a:extLst>
          </p:cNvPr>
          <p:cNvCxnSpPr>
            <a:cxnSpLocks/>
          </p:cNvCxnSpPr>
          <p:nvPr/>
        </p:nvCxnSpPr>
        <p:spPr>
          <a:xfrm flipV="1">
            <a:off x="4207002" y="2454275"/>
            <a:ext cx="2463475" cy="2089274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8F76D34-951C-4B4D-9A30-03977DCE8183}"/>
              </a:ext>
            </a:extLst>
          </p:cNvPr>
          <p:cNvSpPr txBox="1"/>
          <p:nvPr/>
        </p:nvSpPr>
        <p:spPr>
          <a:xfrm rot="19167615">
            <a:off x="4838883" y="3387640"/>
            <a:ext cx="162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All Microsoft 365 traffic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7731EB-2362-4F1E-820E-F8C074F7F306}"/>
              </a:ext>
            </a:extLst>
          </p:cNvPr>
          <p:cNvSpPr txBox="1"/>
          <p:nvPr/>
        </p:nvSpPr>
        <p:spPr>
          <a:xfrm>
            <a:off x="4307679" y="4537932"/>
            <a:ext cx="108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Remaining Internet traffic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0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56EC66-9826-42CC-8E4E-D0DEAC8FC458}"/>
              </a:ext>
            </a:extLst>
          </p:cNvPr>
          <p:cNvCxnSpPr>
            <a:cxnSpLocks/>
          </p:cNvCxnSpPr>
          <p:nvPr/>
        </p:nvCxnSpPr>
        <p:spPr>
          <a:xfrm>
            <a:off x="4207073" y="4543549"/>
            <a:ext cx="13525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653B2-6375-4667-A468-C19B83A88CFF}"/>
              </a:ext>
            </a:extLst>
          </p:cNvPr>
          <p:cNvCxnSpPr>
            <a:cxnSpLocks/>
          </p:cNvCxnSpPr>
          <p:nvPr/>
        </p:nvCxnSpPr>
        <p:spPr>
          <a:xfrm flipV="1">
            <a:off x="4207002" y="2840684"/>
            <a:ext cx="2399063" cy="170286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BADEAE9-FB37-4198-A614-F62D1CAA7D4A}"/>
              </a:ext>
            </a:extLst>
          </p:cNvPr>
          <p:cNvGrpSpPr/>
          <p:nvPr/>
        </p:nvGrpSpPr>
        <p:grpSpPr>
          <a:xfrm>
            <a:off x="6673369" y="1403230"/>
            <a:ext cx="4172422" cy="4113667"/>
            <a:chOff x="1048805" y="2526084"/>
            <a:chExt cx="1622670" cy="16571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BA0848-44B5-4BC9-9A8C-FD88BFD0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05" y="2698174"/>
              <a:ext cx="1622670" cy="1485084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rgbClr val="D2D2D2"/>
              </a:solidFill>
              <a:prstDash val="lgDash"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6845A8-5D8C-4DDF-A00A-ACFE647B0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B7BBAD-8E43-4B8A-AE92-189EA9103904}"/>
              </a:ext>
            </a:extLst>
          </p:cNvPr>
          <p:cNvGrpSpPr/>
          <p:nvPr/>
        </p:nvGrpSpPr>
        <p:grpSpPr>
          <a:xfrm>
            <a:off x="1435540" y="1341097"/>
            <a:ext cx="2425344" cy="4175809"/>
            <a:chOff x="480594" y="1198358"/>
            <a:chExt cx="1623980" cy="3530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C33867-3585-4576-A93F-CD1CB8AD6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712528"/>
              <a:ext cx="1623980" cy="30163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E97FF5-F8BA-448F-8F58-5F25C0D0C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198358"/>
              <a:ext cx="1623979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186100-415A-43A8-B6FB-F31EC8B7329D}"/>
              </a:ext>
            </a:extLst>
          </p:cNvPr>
          <p:cNvGrpSpPr/>
          <p:nvPr/>
        </p:nvGrpSpPr>
        <p:grpSpPr>
          <a:xfrm>
            <a:off x="6671611" y="1341099"/>
            <a:ext cx="4172422" cy="546100"/>
            <a:chOff x="1049246" y="2453183"/>
            <a:chExt cx="1622670" cy="2199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3E45C6-EB6B-4790-A414-D69E2DC6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46" y="2453183"/>
              <a:ext cx="1622670" cy="219994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FBDA51-E956-4749-8510-FD465C35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4">
            <a:extLst>
              <a:ext uri="{FF2B5EF4-FFF2-40B4-BE49-F238E27FC236}">
                <a16:creationId xmlns:a16="http://schemas.microsoft.com/office/drawing/2014/main" id="{459F88F6-A7AE-44EC-B2D1-0AEF163D0700}"/>
              </a:ext>
            </a:extLst>
          </p:cNvPr>
          <p:cNvSpPr txBox="1"/>
          <p:nvPr/>
        </p:nvSpPr>
        <p:spPr>
          <a:xfrm>
            <a:off x="10165799" y="3130640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79D98F4-97B1-46D1-9317-2171843E532D}"/>
              </a:ext>
            </a:extLst>
          </p:cNvPr>
          <p:cNvSpPr txBox="1"/>
          <p:nvPr/>
        </p:nvSpPr>
        <p:spPr>
          <a:xfrm>
            <a:off x="10204592" y="4121997"/>
            <a:ext cx="578042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Intune</a:t>
            </a: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A43CA65-7AF5-4086-B988-682E66BB5AD4}"/>
              </a:ext>
            </a:extLst>
          </p:cNvPr>
          <p:cNvSpPr>
            <a:spLocks/>
          </p:cNvSpPr>
          <p:nvPr/>
        </p:nvSpPr>
        <p:spPr bwMode="auto">
          <a:xfrm>
            <a:off x="10352120" y="2776723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E2EAE3-32D4-49A1-911D-2409AC95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105" y="3746720"/>
            <a:ext cx="457016" cy="3587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524172-4379-4BA0-B180-45A043085483}"/>
              </a:ext>
            </a:extLst>
          </p:cNvPr>
          <p:cNvCxnSpPr/>
          <p:nvPr/>
        </p:nvCxnSpPr>
        <p:spPr>
          <a:xfrm>
            <a:off x="6670477" y="3310170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D7907-CCBB-4647-9B5B-213CEDA5F061}"/>
              </a:ext>
            </a:extLst>
          </p:cNvPr>
          <p:cNvCxnSpPr/>
          <p:nvPr/>
        </p:nvCxnSpPr>
        <p:spPr>
          <a:xfrm>
            <a:off x="6670477" y="4471797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4">
            <a:extLst>
              <a:ext uri="{FF2B5EF4-FFF2-40B4-BE49-F238E27FC236}">
                <a16:creationId xmlns:a16="http://schemas.microsoft.com/office/drawing/2014/main" id="{0280D519-E216-4280-81CB-B71CA7A515F6}"/>
              </a:ext>
            </a:extLst>
          </p:cNvPr>
          <p:cNvSpPr txBox="1"/>
          <p:nvPr/>
        </p:nvSpPr>
        <p:spPr>
          <a:xfrm>
            <a:off x="10239950" y="5337144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3" name="Picture 22" descr="Image result for azure icon">
            <a:extLst>
              <a:ext uri="{FF2B5EF4-FFF2-40B4-BE49-F238E27FC236}">
                <a16:creationId xmlns:a16="http://schemas.microsoft.com/office/drawing/2014/main" id="{033AAF29-BB58-405E-B200-01D2A809F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84" y="5001665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630F43E-CA61-4E50-82C4-9862EEF0D849}"/>
              </a:ext>
            </a:extLst>
          </p:cNvPr>
          <p:cNvGrpSpPr/>
          <p:nvPr/>
        </p:nvGrpSpPr>
        <p:grpSpPr>
          <a:xfrm>
            <a:off x="9569114" y="4872600"/>
            <a:ext cx="281811" cy="286049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AA9BB48F-7AEF-4440-B6F2-A0C7FB02C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" name="Freeform 72">
              <a:extLst>
                <a:ext uri="{FF2B5EF4-FFF2-40B4-BE49-F238E27FC236}">
                  <a16:creationId xmlns:a16="http://schemas.microsoft.com/office/drawing/2014/main" id="{40609BD8-2406-4B20-AAB0-31A67BB5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" name="Freeform 73">
              <a:extLst>
                <a:ext uri="{FF2B5EF4-FFF2-40B4-BE49-F238E27FC236}">
                  <a16:creationId xmlns:a16="http://schemas.microsoft.com/office/drawing/2014/main" id="{26BF9A3E-6DE9-4975-B6AA-6F6672F21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5C15F0-C87E-4773-8747-8FD39D387CAE}"/>
              </a:ext>
            </a:extLst>
          </p:cNvPr>
          <p:cNvGrpSpPr/>
          <p:nvPr/>
        </p:nvGrpSpPr>
        <p:grpSpPr>
          <a:xfrm>
            <a:off x="7372441" y="3709596"/>
            <a:ext cx="302905" cy="225936"/>
            <a:chOff x="1161256" y="2034115"/>
            <a:chExt cx="193675" cy="144462"/>
          </a:xfrm>
          <a:solidFill>
            <a:schemeClr val="bg1">
              <a:lumMod val="65000"/>
            </a:schemeClr>
          </a:solidFill>
        </p:grpSpPr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FECB17EB-6C2B-4646-AC97-165499000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15741E3E-E12A-4211-A02E-AB3AEBDD9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FBBABEE-CF5D-43B3-AA8E-9D37C424D501}"/>
              </a:ext>
            </a:extLst>
          </p:cNvPr>
          <p:cNvSpPr/>
          <p:nvPr/>
        </p:nvSpPr>
        <p:spPr>
          <a:xfrm>
            <a:off x="7124995" y="3573217"/>
            <a:ext cx="2081512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Image result for windows 10 logo transparent">
            <a:extLst>
              <a:ext uri="{FF2B5EF4-FFF2-40B4-BE49-F238E27FC236}">
                <a16:creationId xmlns:a16="http://schemas.microsoft.com/office/drawing/2014/main" id="{66C302E3-1A18-4951-BADD-450DD2C7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12" y="1997033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EAF5218-02D2-4E78-8FE2-5CAFFBCA9D32}"/>
              </a:ext>
            </a:extLst>
          </p:cNvPr>
          <p:cNvGrpSpPr/>
          <p:nvPr/>
        </p:nvGrpSpPr>
        <p:grpSpPr>
          <a:xfrm>
            <a:off x="5162769" y="1944039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A6503C3-3142-4AD5-A0B0-EAF0C30D73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7E68693-64E2-45BA-9C36-9401069B4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40" name="Freeform 44">
            <a:extLst>
              <a:ext uri="{FF2B5EF4-FFF2-40B4-BE49-F238E27FC236}">
                <a16:creationId xmlns:a16="http://schemas.microsoft.com/office/drawing/2014/main" id="{13E0E70F-63AD-47CC-ADA8-64D375A01049}"/>
              </a:ext>
            </a:extLst>
          </p:cNvPr>
          <p:cNvSpPr>
            <a:spLocks/>
          </p:cNvSpPr>
          <p:nvPr/>
        </p:nvSpPr>
        <p:spPr bwMode="auto">
          <a:xfrm>
            <a:off x="5667441" y="1806201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4365B1-15BD-4621-8D20-32894DF2204E}"/>
              </a:ext>
            </a:extLst>
          </p:cNvPr>
          <p:cNvSpPr/>
          <p:nvPr/>
        </p:nvSpPr>
        <p:spPr>
          <a:xfrm>
            <a:off x="8820150" y="4713938"/>
            <a:ext cx="1187176" cy="6185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5BB57-5FD5-46F1-A68C-04C94857E5EF}"/>
              </a:ext>
            </a:extLst>
          </p:cNvPr>
          <p:cNvSpPr txBox="1"/>
          <p:nvPr/>
        </p:nvSpPr>
        <p:spPr>
          <a:xfrm>
            <a:off x="7617522" y="3995295"/>
            <a:ext cx="1275862" cy="276999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BFB0D9-26A3-49CD-8091-69A77370D0A9}"/>
              </a:ext>
            </a:extLst>
          </p:cNvPr>
          <p:cNvGrpSpPr/>
          <p:nvPr/>
        </p:nvGrpSpPr>
        <p:grpSpPr>
          <a:xfrm>
            <a:off x="8570400" y="4508560"/>
            <a:ext cx="525233" cy="525233"/>
            <a:chOff x="8386644" y="4207601"/>
            <a:chExt cx="525233" cy="52523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3DF3EC-F5A7-4611-BC52-B46BCC09F481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CAF66E7-8E44-4365-83E2-CF220B66B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56" name="Freeform 22">
            <a:extLst>
              <a:ext uri="{FF2B5EF4-FFF2-40B4-BE49-F238E27FC236}">
                <a16:creationId xmlns:a16="http://schemas.microsoft.com/office/drawing/2014/main" id="{E4D24FD7-2736-4C90-9FAB-864F89D283A2}"/>
              </a:ext>
            </a:extLst>
          </p:cNvPr>
          <p:cNvSpPr>
            <a:spLocks noEditPoints="1"/>
          </p:cNvSpPr>
          <p:nvPr/>
        </p:nvSpPr>
        <p:spPr bwMode="auto">
          <a:xfrm>
            <a:off x="8044842" y="3657315"/>
            <a:ext cx="170043" cy="301218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sp>
        <p:nvSpPr>
          <p:cNvPr id="57" name="Freeform 74">
            <a:extLst>
              <a:ext uri="{FF2B5EF4-FFF2-40B4-BE49-F238E27FC236}">
                <a16:creationId xmlns:a16="http://schemas.microsoft.com/office/drawing/2014/main" id="{936BF972-39D5-4126-96E6-3A6B9308BD4A}"/>
              </a:ext>
            </a:extLst>
          </p:cNvPr>
          <p:cNvSpPr>
            <a:spLocks noEditPoints="1"/>
          </p:cNvSpPr>
          <p:nvPr/>
        </p:nvSpPr>
        <p:spPr bwMode="auto">
          <a:xfrm>
            <a:off x="8561074" y="3670782"/>
            <a:ext cx="362915" cy="264750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pic>
        <p:nvPicPr>
          <p:cNvPr id="67" name="Picture 2" descr="Related image">
            <a:extLst>
              <a:ext uri="{FF2B5EF4-FFF2-40B4-BE49-F238E27FC236}">
                <a16:creationId xmlns:a16="http://schemas.microsoft.com/office/drawing/2014/main" id="{FC43BE37-6B05-4D1F-8D43-8EB9A3522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9" t="23579" r="24524" b="19790"/>
          <a:stretch/>
        </p:blipFill>
        <p:spPr bwMode="auto">
          <a:xfrm>
            <a:off x="9082784" y="2035328"/>
            <a:ext cx="527184" cy="5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799DA31-EE88-4658-B3B0-2C45A0D096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4433" y="2087916"/>
            <a:ext cx="550252" cy="440202"/>
          </a:xfrm>
          <a:prstGeom prst="rect">
            <a:avLst/>
          </a:prstGeom>
        </p:spPr>
      </p:pic>
      <p:pic>
        <p:nvPicPr>
          <p:cNvPr id="69" name="Picture 2" descr="Image result for onedrive icon">
            <a:extLst>
              <a:ext uri="{FF2B5EF4-FFF2-40B4-BE49-F238E27FC236}">
                <a16:creationId xmlns:a16="http://schemas.microsoft.com/office/drawing/2014/main" id="{60393892-DE17-4C64-B062-602C0D73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11" y="2079513"/>
            <a:ext cx="594832" cy="3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CF4485E-83F3-4CA5-BE44-47F86A6AC4C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3326" y="2029135"/>
            <a:ext cx="527184" cy="527184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866D1AA0-482E-48B3-8AAA-00FD5E850CE1}"/>
              </a:ext>
            </a:extLst>
          </p:cNvPr>
          <p:cNvGrpSpPr/>
          <p:nvPr/>
        </p:nvGrpSpPr>
        <p:grpSpPr>
          <a:xfrm>
            <a:off x="4600137" y="1837170"/>
            <a:ext cx="485516" cy="617103"/>
            <a:chOff x="1165402" y="3943043"/>
            <a:chExt cx="169863" cy="215900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5130AC60-872B-4F2C-954A-1B72B5A98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88D467D2-313B-43C7-B77B-82BDDD319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F494486-7E65-4178-A2B6-8DAE444123B5}"/>
              </a:ext>
            </a:extLst>
          </p:cNvPr>
          <p:cNvSpPr txBox="1"/>
          <p:nvPr/>
        </p:nvSpPr>
        <p:spPr>
          <a:xfrm>
            <a:off x="3332806" y="2881969"/>
            <a:ext cx="102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VPN device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B94A14F-C6E4-45E3-BA0C-1388563F4317}"/>
              </a:ext>
            </a:extLst>
          </p:cNvPr>
          <p:cNvGrpSpPr/>
          <p:nvPr/>
        </p:nvGrpSpPr>
        <p:grpSpPr>
          <a:xfrm>
            <a:off x="2891242" y="2265193"/>
            <a:ext cx="281811" cy="286049"/>
            <a:chOff x="1879172" y="2001419"/>
            <a:chExt cx="211138" cy="214313"/>
          </a:xfrm>
        </p:grpSpPr>
        <p:sp>
          <p:nvSpPr>
            <p:cNvPr id="109" name="Freeform 71">
              <a:extLst>
                <a:ext uri="{FF2B5EF4-FFF2-40B4-BE49-F238E27FC236}">
                  <a16:creationId xmlns:a16="http://schemas.microsoft.com/office/drawing/2014/main" id="{3A3B1D33-6F2B-4C76-9E78-605EAFEA6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26524A7B-89E1-45FC-935E-1D233C185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1" name="Freeform 73">
              <a:extLst>
                <a:ext uri="{FF2B5EF4-FFF2-40B4-BE49-F238E27FC236}">
                  <a16:creationId xmlns:a16="http://schemas.microsoft.com/office/drawing/2014/main" id="{C8703AB8-5088-43C5-80DB-E57779C0A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D96A9CF-62D6-4BAA-A2B1-BA31C58D8460}"/>
              </a:ext>
            </a:extLst>
          </p:cNvPr>
          <p:cNvSpPr txBox="1"/>
          <p:nvPr/>
        </p:nvSpPr>
        <p:spPr>
          <a:xfrm>
            <a:off x="1936056" y="2731404"/>
            <a:ext cx="1270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Contoso AD DS forest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3440A10-162D-413A-AFD0-A5F32F8B895E}"/>
              </a:ext>
            </a:extLst>
          </p:cNvPr>
          <p:cNvGrpSpPr/>
          <p:nvPr/>
        </p:nvGrpSpPr>
        <p:grpSpPr>
          <a:xfrm>
            <a:off x="2252133" y="2098550"/>
            <a:ext cx="637989" cy="652378"/>
            <a:chOff x="4319446" y="961767"/>
            <a:chExt cx="637989" cy="652378"/>
          </a:xfrm>
        </p:grpSpPr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64575ECB-448E-42FF-9D16-1B2A2ACA7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80096B21-480C-4582-8296-75C98629C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7905D04F-3437-401A-BE86-009DCBE8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AF34C2FC-28A2-47A6-B0C9-026C0C28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25CE92F9-880E-407D-ABC2-65BCA3E0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0" name="Oval 19">
              <a:extLst>
                <a:ext uri="{FF2B5EF4-FFF2-40B4-BE49-F238E27FC236}">
                  <a16:creationId xmlns:a16="http://schemas.microsoft.com/office/drawing/2014/main" id="{624E7231-724D-4A33-B70B-9FE7A86B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1" name="Oval 20">
              <a:extLst>
                <a:ext uri="{FF2B5EF4-FFF2-40B4-BE49-F238E27FC236}">
                  <a16:creationId xmlns:a16="http://schemas.microsoft.com/office/drawing/2014/main" id="{5F7CCC39-464C-47FB-BDF8-5F224B7DD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7641033-47B7-4B4D-87D0-9DA425A6321A}"/>
              </a:ext>
            </a:extLst>
          </p:cNvPr>
          <p:cNvGrpSpPr/>
          <p:nvPr/>
        </p:nvGrpSpPr>
        <p:grpSpPr>
          <a:xfrm>
            <a:off x="2231754" y="4543549"/>
            <a:ext cx="568419" cy="453997"/>
            <a:chOff x="1128256" y="817730"/>
            <a:chExt cx="244475" cy="195263"/>
          </a:xfrm>
        </p:grpSpPr>
        <p:sp>
          <p:nvSpPr>
            <p:cNvPr id="123" name="Freeform 62">
              <a:extLst>
                <a:ext uri="{FF2B5EF4-FFF2-40B4-BE49-F238E27FC236}">
                  <a16:creationId xmlns:a16="http://schemas.microsoft.com/office/drawing/2014/main" id="{5B021F06-C6FA-45A1-9700-65B542DB5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8756" y="849480"/>
              <a:ext cx="53975" cy="150813"/>
            </a:xfrm>
            <a:custGeom>
              <a:avLst/>
              <a:gdLst>
                <a:gd name="T0" fmla="*/ 0 w 36"/>
                <a:gd name="T1" fmla="*/ 98 h 98"/>
                <a:gd name="T2" fmla="*/ 32 w 36"/>
                <a:gd name="T3" fmla="*/ 98 h 98"/>
                <a:gd name="T4" fmla="*/ 36 w 36"/>
                <a:gd name="T5" fmla="*/ 94 h 98"/>
                <a:gd name="T6" fmla="*/ 36 w 36"/>
                <a:gd name="T7" fmla="*/ 78 h 98"/>
                <a:gd name="T8" fmla="*/ 36 w 36"/>
                <a:gd name="T9" fmla="*/ 30 h 98"/>
                <a:gd name="T10" fmla="*/ 36 w 36"/>
                <a:gd name="T11" fmla="*/ 4 h 98"/>
                <a:gd name="T12" fmla="*/ 32 w 36"/>
                <a:gd name="T13" fmla="*/ 0 h 98"/>
                <a:gd name="T14" fmla="*/ 0 w 36"/>
                <a:gd name="T15" fmla="*/ 0 h 98"/>
                <a:gd name="T16" fmla="*/ 0 w 36"/>
                <a:gd name="T17" fmla="*/ 98 h 98"/>
                <a:gd name="T18" fmla="*/ 1 w 36"/>
                <a:gd name="T19" fmla="*/ 84 h 98"/>
                <a:gd name="T20" fmla="*/ 15 w 36"/>
                <a:gd name="T21" fmla="*/ 84 h 98"/>
                <a:gd name="T22" fmla="*/ 15 w 36"/>
                <a:gd name="T23" fmla="*/ 91 h 98"/>
                <a:gd name="T24" fmla="*/ 1 w 36"/>
                <a:gd name="T25" fmla="*/ 91 h 98"/>
                <a:gd name="T26" fmla="*/ 1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4" y="98"/>
                    <a:pt x="36" y="96"/>
                    <a:pt x="36" y="9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8"/>
                  </a:lnTo>
                  <a:close/>
                  <a:moveTo>
                    <a:pt x="1" y="84"/>
                  </a:moveTo>
                  <a:cubicBezTo>
                    <a:pt x="15" y="84"/>
                    <a:pt x="15" y="84"/>
                    <a:pt x="15" y="84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4" name="Freeform 63">
              <a:extLst>
                <a:ext uri="{FF2B5EF4-FFF2-40B4-BE49-F238E27FC236}">
                  <a16:creationId xmlns:a16="http://schemas.microsoft.com/office/drawing/2014/main" id="{6E2AB4CE-6350-4FEF-A897-B799B52B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256" y="849480"/>
              <a:ext cx="53975" cy="150813"/>
            </a:xfrm>
            <a:custGeom>
              <a:avLst/>
              <a:gdLst>
                <a:gd name="T0" fmla="*/ 36 w 36"/>
                <a:gd name="T1" fmla="*/ 98 h 98"/>
                <a:gd name="T2" fmla="*/ 4 w 36"/>
                <a:gd name="T3" fmla="*/ 98 h 98"/>
                <a:gd name="T4" fmla="*/ 0 w 36"/>
                <a:gd name="T5" fmla="*/ 94 h 98"/>
                <a:gd name="T6" fmla="*/ 0 w 36"/>
                <a:gd name="T7" fmla="*/ 78 h 98"/>
                <a:gd name="T8" fmla="*/ 0 w 36"/>
                <a:gd name="T9" fmla="*/ 30 h 98"/>
                <a:gd name="T10" fmla="*/ 0 w 36"/>
                <a:gd name="T11" fmla="*/ 4 h 98"/>
                <a:gd name="T12" fmla="*/ 4 w 36"/>
                <a:gd name="T13" fmla="*/ 0 h 98"/>
                <a:gd name="T14" fmla="*/ 36 w 36"/>
                <a:gd name="T15" fmla="*/ 0 h 98"/>
                <a:gd name="T16" fmla="*/ 36 w 36"/>
                <a:gd name="T17" fmla="*/ 98 h 98"/>
                <a:gd name="T18" fmla="*/ 35 w 36"/>
                <a:gd name="T19" fmla="*/ 84 h 98"/>
                <a:gd name="T20" fmla="*/ 21 w 36"/>
                <a:gd name="T21" fmla="*/ 84 h 98"/>
                <a:gd name="T22" fmla="*/ 21 w 36"/>
                <a:gd name="T23" fmla="*/ 91 h 98"/>
                <a:gd name="T24" fmla="*/ 35 w 36"/>
                <a:gd name="T25" fmla="*/ 91 h 98"/>
                <a:gd name="T26" fmla="*/ 35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36" y="98"/>
                  </a:moveTo>
                  <a:cubicBezTo>
                    <a:pt x="4" y="98"/>
                    <a:pt x="4" y="98"/>
                    <a:pt x="4" y="98"/>
                  </a:cubicBezTo>
                  <a:cubicBezTo>
                    <a:pt x="2" y="98"/>
                    <a:pt x="0" y="96"/>
                    <a:pt x="0" y="9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98"/>
                  </a:lnTo>
                  <a:close/>
                  <a:moveTo>
                    <a:pt x="35" y="84"/>
                  </a:moveTo>
                  <a:cubicBezTo>
                    <a:pt x="21" y="84"/>
                    <a:pt x="21" y="84"/>
                    <a:pt x="21" y="84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35" y="91"/>
                    <a:pt x="35" y="91"/>
                    <a:pt x="35" y="91"/>
                  </a:cubicBezTo>
                  <a:lnTo>
                    <a:pt x="35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5" name="Freeform 64">
              <a:extLst>
                <a:ext uri="{FF2B5EF4-FFF2-40B4-BE49-F238E27FC236}">
                  <a16:creationId xmlns:a16="http://schemas.microsoft.com/office/drawing/2014/main" id="{96C3AAB6-FDBE-4034-A58E-399B3E7D58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4931" y="817730"/>
              <a:ext cx="109538" cy="195263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3 h 128"/>
                <a:gd name="T6" fmla="*/ 73 w 73"/>
                <a:gd name="T7" fmla="*/ 102 h 128"/>
                <a:gd name="T8" fmla="*/ 73 w 73"/>
                <a:gd name="T9" fmla="*/ 38 h 128"/>
                <a:gd name="T10" fmla="*/ 73 w 73"/>
                <a:gd name="T11" fmla="*/ 4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4 h 128"/>
                <a:gd name="T18" fmla="*/ 0 w 73"/>
                <a:gd name="T19" fmla="*/ 123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519982FB-96E6-4DFA-A79B-F7F393C8D4F4}"/>
              </a:ext>
            </a:extLst>
          </p:cNvPr>
          <p:cNvSpPr txBox="1"/>
          <p:nvPr/>
        </p:nvSpPr>
        <p:spPr>
          <a:xfrm>
            <a:off x="1861084" y="5015624"/>
            <a:ext cx="1229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Application datacenters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EEC4449-DB37-4AF3-98BA-4A2C34AF57B6}"/>
              </a:ext>
            </a:extLst>
          </p:cNvPr>
          <p:cNvCxnSpPr>
            <a:cxnSpLocks/>
          </p:cNvCxnSpPr>
          <p:nvPr/>
        </p:nvCxnSpPr>
        <p:spPr>
          <a:xfrm flipV="1">
            <a:off x="5888799" y="2317472"/>
            <a:ext cx="717266" cy="52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AF40568-70BF-4C4C-B064-450D397BD827}"/>
              </a:ext>
            </a:extLst>
          </p:cNvPr>
          <p:cNvSpPr txBox="1"/>
          <p:nvPr/>
        </p:nvSpPr>
        <p:spPr>
          <a:xfrm>
            <a:off x="3597304" y="206288"/>
            <a:ext cx="501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Traffic flow for VPN clients-after VPN split tunneling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82DF2C-5CB5-4951-B16D-0C76B8694454}"/>
              </a:ext>
            </a:extLst>
          </p:cNvPr>
          <p:cNvGrpSpPr/>
          <p:nvPr/>
        </p:nvGrpSpPr>
        <p:grpSpPr>
          <a:xfrm>
            <a:off x="3462893" y="3151961"/>
            <a:ext cx="744180" cy="255814"/>
            <a:chOff x="3906704" y="3866015"/>
            <a:chExt cx="744180" cy="2558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5F022F-7456-47FC-9C0F-69B373588861}"/>
                </a:ext>
              </a:extLst>
            </p:cNvPr>
            <p:cNvSpPr/>
            <p:nvPr/>
          </p:nvSpPr>
          <p:spPr>
            <a:xfrm>
              <a:off x="4018093" y="3909405"/>
              <a:ext cx="542060" cy="169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7D106A9F-2BC5-4D7E-8856-EB2DAF8C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06704" y="3866015"/>
              <a:ext cx="744180" cy="255814"/>
            </a:xfrm>
            <a:prstGeom prst="rect">
              <a:avLst/>
            </a:prstGeom>
          </p:spPr>
        </p:pic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46386C3-842B-471A-A310-C532AFC8ECF5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529559" y="3279868"/>
            <a:ext cx="933334" cy="1244395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53C200-996A-4232-B25E-D071BAD19240}"/>
              </a:ext>
            </a:extLst>
          </p:cNvPr>
          <p:cNvGrpSpPr/>
          <p:nvPr/>
        </p:nvGrpSpPr>
        <p:grpSpPr>
          <a:xfrm>
            <a:off x="3643736" y="4175362"/>
            <a:ext cx="507335" cy="648550"/>
            <a:chOff x="1942708" y="1398791"/>
            <a:chExt cx="153988" cy="196850"/>
          </a:xfrm>
        </p:grpSpPr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7375AB0-B6AC-4D89-826A-D8BD3AA806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2708" y="1398791"/>
              <a:ext cx="111125" cy="196850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86 h 128"/>
                <a:gd name="T8" fmla="*/ 59 w 73"/>
                <a:gd name="T9" fmla="*/ 86 h 128"/>
                <a:gd name="T10" fmla="*/ 59 w 73"/>
                <a:gd name="T11" fmla="*/ 61 h 128"/>
                <a:gd name="T12" fmla="*/ 73 w 73"/>
                <a:gd name="T13" fmla="*/ 61 h 128"/>
                <a:gd name="T14" fmla="*/ 73 w 73"/>
                <a:gd name="T15" fmla="*/ 5 h 128"/>
                <a:gd name="T16" fmla="*/ 69 w 73"/>
                <a:gd name="T17" fmla="*/ 0 h 128"/>
                <a:gd name="T18" fmla="*/ 5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5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74A92BC8-CF17-4654-B4E9-5E5FB20F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133" y="1481341"/>
              <a:ext cx="55563" cy="58738"/>
            </a:xfrm>
            <a:custGeom>
              <a:avLst/>
              <a:gdLst>
                <a:gd name="T0" fmla="*/ 21 w 35"/>
                <a:gd name="T1" fmla="*/ 15 h 37"/>
                <a:gd name="T2" fmla="*/ 0 w 35"/>
                <a:gd name="T3" fmla="*/ 15 h 37"/>
                <a:gd name="T4" fmla="*/ 0 w 35"/>
                <a:gd name="T5" fmla="*/ 23 h 37"/>
                <a:gd name="T6" fmla="*/ 21 w 35"/>
                <a:gd name="T7" fmla="*/ 23 h 37"/>
                <a:gd name="T8" fmla="*/ 12 w 35"/>
                <a:gd name="T9" fmla="*/ 31 h 37"/>
                <a:gd name="T10" fmla="*/ 17 w 35"/>
                <a:gd name="T11" fmla="*/ 37 h 37"/>
                <a:gd name="T12" fmla="*/ 35 w 35"/>
                <a:gd name="T13" fmla="*/ 19 h 37"/>
                <a:gd name="T14" fmla="*/ 17 w 35"/>
                <a:gd name="T15" fmla="*/ 0 h 37"/>
                <a:gd name="T16" fmla="*/ 12 w 35"/>
                <a:gd name="T17" fmla="*/ 6 h 37"/>
                <a:gd name="T18" fmla="*/ 21 w 35"/>
                <a:gd name="T1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7">
                  <a:moveTo>
                    <a:pt x="21" y="15"/>
                  </a:moveTo>
                  <a:lnTo>
                    <a:pt x="0" y="15"/>
                  </a:lnTo>
                  <a:lnTo>
                    <a:pt x="0" y="23"/>
                  </a:lnTo>
                  <a:lnTo>
                    <a:pt x="21" y="23"/>
                  </a:lnTo>
                  <a:lnTo>
                    <a:pt x="12" y="31"/>
                  </a:lnTo>
                  <a:lnTo>
                    <a:pt x="17" y="37"/>
                  </a:lnTo>
                  <a:lnTo>
                    <a:pt x="35" y="19"/>
                  </a:lnTo>
                  <a:lnTo>
                    <a:pt x="17" y="0"/>
                  </a:lnTo>
                  <a:lnTo>
                    <a:pt x="12" y="6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15933A6-469D-4569-9D85-3ABCCFEDE6D8}"/>
              </a:ext>
            </a:extLst>
          </p:cNvPr>
          <p:cNvSpPr txBox="1"/>
          <p:nvPr/>
        </p:nvSpPr>
        <p:spPr>
          <a:xfrm>
            <a:off x="3355428" y="4788459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Security/proxy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9CB451-FD10-4A12-98F8-5332B6BC5BB2}"/>
              </a:ext>
            </a:extLst>
          </p:cNvPr>
          <p:cNvCxnSpPr>
            <a:cxnSpLocks/>
          </p:cNvCxnSpPr>
          <p:nvPr/>
        </p:nvCxnSpPr>
        <p:spPr>
          <a:xfrm>
            <a:off x="3686892" y="3407775"/>
            <a:ext cx="0" cy="75091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4FF9AFB-35BD-4DC8-8D5C-0B06258B0C1E}"/>
              </a:ext>
            </a:extLst>
          </p:cNvPr>
          <p:cNvCxnSpPr>
            <a:cxnSpLocks/>
          </p:cNvCxnSpPr>
          <p:nvPr/>
        </p:nvCxnSpPr>
        <p:spPr>
          <a:xfrm flipH="1">
            <a:off x="4219408" y="2489367"/>
            <a:ext cx="1340193" cy="881489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C576DB9-615E-45A1-A41B-A226C15569F8}"/>
              </a:ext>
            </a:extLst>
          </p:cNvPr>
          <p:cNvSpPr txBox="1"/>
          <p:nvPr/>
        </p:nvSpPr>
        <p:spPr>
          <a:xfrm>
            <a:off x="5737216" y="2286686"/>
            <a:ext cx="1025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Optimize category traffic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5CC3C-072F-44A4-AA80-5C0951DFC429}"/>
              </a:ext>
            </a:extLst>
          </p:cNvPr>
          <p:cNvSpPr txBox="1"/>
          <p:nvPr/>
        </p:nvSpPr>
        <p:spPr>
          <a:xfrm rot="19390936">
            <a:off x="4428295" y="2823906"/>
            <a:ext cx="1397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Internet traffic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8E60C0-C8F6-4360-9E1A-32DFD027FCDE}"/>
              </a:ext>
            </a:extLst>
          </p:cNvPr>
          <p:cNvSpPr txBox="1"/>
          <p:nvPr/>
        </p:nvSpPr>
        <p:spPr>
          <a:xfrm>
            <a:off x="3978844" y="2547771"/>
            <a:ext cx="102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On-premises traffic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F734B5-BC68-4F1C-BFC2-FA3F277CDFFE}"/>
              </a:ext>
            </a:extLst>
          </p:cNvPr>
          <p:cNvSpPr txBox="1"/>
          <p:nvPr/>
        </p:nvSpPr>
        <p:spPr>
          <a:xfrm rot="19485231">
            <a:off x="4296829" y="3465734"/>
            <a:ext cx="2062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All other Microsoft 365 traffic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D4DA546-181B-48BC-BB70-808B821AC057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207073" y="2488001"/>
            <a:ext cx="1121376" cy="791867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3F2C2BA4-F3DB-4885-A197-2368475995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7488" y="4156108"/>
            <a:ext cx="310896" cy="35531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CE6BC26-639C-47E2-A590-18D838B33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7301" y="4156108"/>
            <a:ext cx="310896" cy="35531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697D1A8E-AF5E-4F33-87C6-FBF76BA712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36246" y="4578409"/>
            <a:ext cx="310896" cy="35531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F6510E97-E3CD-4CC0-A469-6E1EAAD8F4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2120" y="4578409"/>
            <a:ext cx="310896" cy="35531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6FF5068-4EFD-42B0-8319-BDE7C8F83081}"/>
              </a:ext>
            </a:extLst>
          </p:cNvPr>
          <p:cNvSpPr txBox="1"/>
          <p:nvPr/>
        </p:nvSpPr>
        <p:spPr>
          <a:xfrm>
            <a:off x="5449008" y="4890309"/>
            <a:ext cx="102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Internet web servers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0717B5-21D4-4361-BD5D-793671F8F949}"/>
              </a:ext>
            </a:extLst>
          </p:cNvPr>
          <p:cNvSpPr txBox="1"/>
          <p:nvPr/>
        </p:nvSpPr>
        <p:spPr>
          <a:xfrm>
            <a:off x="4307679" y="4537932"/>
            <a:ext cx="108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Remaining Internet traffic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828B7C-B651-4C04-AAEC-64094BCF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331" y="1506425"/>
            <a:ext cx="21963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20450"/>
            <a:r>
              <a:rPr lang="en-US" altLang="en-US" sz="14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organization</a:t>
            </a:r>
            <a:endParaRPr lang="en-US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9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ADEAE9-FB37-4198-A614-F62D1CAA7D4A}"/>
              </a:ext>
            </a:extLst>
          </p:cNvPr>
          <p:cNvGrpSpPr/>
          <p:nvPr/>
        </p:nvGrpSpPr>
        <p:grpSpPr>
          <a:xfrm>
            <a:off x="6673369" y="1403230"/>
            <a:ext cx="4172422" cy="4113667"/>
            <a:chOff x="1048805" y="2526084"/>
            <a:chExt cx="1622670" cy="16571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BA0848-44B5-4BC9-9A8C-FD88BFD0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05" y="2698174"/>
              <a:ext cx="1622670" cy="1485084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rgbClr val="D2D2D2"/>
              </a:solidFill>
              <a:prstDash val="lgDash"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6845A8-5D8C-4DDF-A00A-ACFE647B0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B7BBAD-8E43-4B8A-AE92-189EA9103904}"/>
              </a:ext>
            </a:extLst>
          </p:cNvPr>
          <p:cNvGrpSpPr/>
          <p:nvPr/>
        </p:nvGrpSpPr>
        <p:grpSpPr>
          <a:xfrm>
            <a:off x="1435540" y="1341097"/>
            <a:ext cx="2425344" cy="4175809"/>
            <a:chOff x="480594" y="1198358"/>
            <a:chExt cx="1623980" cy="3530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C33867-3585-4576-A93F-CD1CB8AD6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712528"/>
              <a:ext cx="1623980" cy="30163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E97FF5-F8BA-448F-8F58-5F25C0D0C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198358"/>
              <a:ext cx="1623979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186100-415A-43A8-B6FB-F31EC8B7329D}"/>
              </a:ext>
            </a:extLst>
          </p:cNvPr>
          <p:cNvGrpSpPr/>
          <p:nvPr/>
        </p:nvGrpSpPr>
        <p:grpSpPr>
          <a:xfrm>
            <a:off x="6671611" y="1341099"/>
            <a:ext cx="4172422" cy="546100"/>
            <a:chOff x="1049246" y="2453183"/>
            <a:chExt cx="1622670" cy="2199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3E45C6-EB6B-4790-A414-D69E2DC6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46" y="2453183"/>
              <a:ext cx="1622670" cy="219994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FBDA51-E956-4749-8510-FD465C35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4">
            <a:extLst>
              <a:ext uri="{FF2B5EF4-FFF2-40B4-BE49-F238E27FC236}">
                <a16:creationId xmlns:a16="http://schemas.microsoft.com/office/drawing/2014/main" id="{459F88F6-A7AE-44EC-B2D1-0AEF163D0700}"/>
              </a:ext>
            </a:extLst>
          </p:cNvPr>
          <p:cNvSpPr txBox="1"/>
          <p:nvPr/>
        </p:nvSpPr>
        <p:spPr>
          <a:xfrm>
            <a:off x="10165799" y="3130640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79D98F4-97B1-46D1-9317-2171843E532D}"/>
              </a:ext>
            </a:extLst>
          </p:cNvPr>
          <p:cNvSpPr txBox="1"/>
          <p:nvPr/>
        </p:nvSpPr>
        <p:spPr>
          <a:xfrm>
            <a:off x="10204592" y="4121997"/>
            <a:ext cx="578042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Intune</a:t>
            </a: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A43CA65-7AF5-4086-B988-682E66BB5AD4}"/>
              </a:ext>
            </a:extLst>
          </p:cNvPr>
          <p:cNvSpPr>
            <a:spLocks/>
          </p:cNvSpPr>
          <p:nvPr/>
        </p:nvSpPr>
        <p:spPr bwMode="auto">
          <a:xfrm>
            <a:off x="10352120" y="2776723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E2EAE3-32D4-49A1-911D-2409AC95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105" y="3746720"/>
            <a:ext cx="457016" cy="3587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524172-4379-4BA0-B180-45A043085483}"/>
              </a:ext>
            </a:extLst>
          </p:cNvPr>
          <p:cNvCxnSpPr/>
          <p:nvPr/>
        </p:nvCxnSpPr>
        <p:spPr>
          <a:xfrm>
            <a:off x="6670477" y="3310170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D7907-CCBB-4647-9B5B-213CEDA5F061}"/>
              </a:ext>
            </a:extLst>
          </p:cNvPr>
          <p:cNvCxnSpPr/>
          <p:nvPr/>
        </p:nvCxnSpPr>
        <p:spPr>
          <a:xfrm>
            <a:off x="6670477" y="4471797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4">
            <a:extLst>
              <a:ext uri="{FF2B5EF4-FFF2-40B4-BE49-F238E27FC236}">
                <a16:creationId xmlns:a16="http://schemas.microsoft.com/office/drawing/2014/main" id="{0280D519-E216-4280-81CB-B71CA7A515F6}"/>
              </a:ext>
            </a:extLst>
          </p:cNvPr>
          <p:cNvSpPr txBox="1"/>
          <p:nvPr/>
        </p:nvSpPr>
        <p:spPr>
          <a:xfrm>
            <a:off x="10239950" y="5337144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3" name="Picture 22" descr="Image result for azure icon">
            <a:extLst>
              <a:ext uri="{FF2B5EF4-FFF2-40B4-BE49-F238E27FC236}">
                <a16:creationId xmlns:a16="http://schemas.microsoft.com/office/drawing/2014/main" id="{033AAF29-BB58-405E-B200-01D2A809F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84" y="5001665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630F43E-CA61-4E50-82C4-9862EEF0D849}"/>
              </a:ext>
            </a:extLst>
          </p:cNvPr>
          <p:cNvGrpSpPr/>
          <p:nvPr/>
        </p:nvGrpSpPr>
        <p:grpSpPr>
          <a:xfrm>
            <a:off x="9094552" y="4872600"/>
            <a:ext cx="281811" cy="286049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AA9BB48F-7AEF-4440-B6F2-A0C7FB02C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" name="Freeform 72">
              <a:extLst>
                <a:ext uri="{FF2B5EF4-FFF2-40B4-BE49-F238E27FC236}">
                  <a16:creationId xmlns:a16="http://schemas.microsoft.com/office/drawing/2014/main" id="{40609BD8-2406-4B20-AAB0-31A67BB5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" name="Freeform 73">
              <a:extLst>
                <a:ext uri="{FF2B5EF4-FFF2-40B4-BE49-F238E27FC236}">
                  <a16:creationId xmlns:a16="http://schemas.microsoft.com/office/drawing/2014/main" id="{26BF9A3E-6DE9-4975-B6AA-6F6672F21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5C15F0-C87E-4773-8747-8FD39D387CAE}"/>
              </a:ext>
            </a:extLst>
          </p:cNvPr>
          <p:cNvGrpSpPr/>
          <p:nvPr/>
        </p:nvGrpSpPr>
        <p:grpSpPr>
          <a:xfrm>
            <a:off x="7372441" y="3709596"/>
            <a:ext cx="302905" cy="225936"/>
            <a:chOff x="1161256" y="2034115"/>
            <a:chExt cx="193675" cy="144462"/>
          </a:xfrm>
          <a:solidFill>
            <a:schemeClr val="bg1">
              <a:lumMod val="65000"/>
            </a:schemeClr>
          </a:solidFill>
        </p:grpSpPr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FECB17EB-6C2B-4646-AC97-165499000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15741E3E-E12A-4211-A02E-AB3AEBDD9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FBBABEE-CF5D-43B3-AA8E-9D37C424D501}"/>
              </a:ext>
            </a:extLst>
          </p:cNvPr>
          <p:cNvSpPr/>
          <p:nvPr/>
        </p:nvSpPr>
        <p:spPr>
          <a:xfrm>
            <a:off x="7124995" y="3573217"/>
            <a:ext cx="2081512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Image result for windows 10 logo transparent">
            <a:extLst>
              <a:ext uri="{FF2B5EF4-FFF2-40B4-BE49-F238E27FC236}">
                <a16:creationId xmlns:a16="http://schemas.microsoft.com/office/drawing/2014/main" id="{66C302E3-1A18-4951-BADD-450DD2C7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12" y="2943161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EAF5218-02D2-4E78-8FE2-5CAFFBCA9D32}"/>
              </a:ext>
            </a:extLst>
          </p:cNvPr>
          <p:cNvGrpSpPr/>
          <p:nvPr/>
        </p:nvGrpSpPr>
        <p:grpSpPr>
          <a:xfrm>
            <a:off x="5162769" y="2890167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A6503C3-3142-4AD5-A0B0-EAF0C30D73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7E68693-64E2-45BA-9C36-9401069B4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40" name="Freeform 44">
            <a:extLst>
              <a:ext uri="{FF2B5EF4-FFF2-40B4-BE49-F238E27FC236}">
                <a16:creationId xmlns:a16="http://schemas.microsoft.com/office/drawing/2014/main" id="{13E0E70F-63AD-47CC-ADA8-64D375A01049}"/>
              </a:ext>
            </a:extLst>
          </p:cNvPr>
          <p:cNvSpPr>
            <a:spLocks/>
          </p:cNvSpPr>
          <p:nvPr/>
        </p:nvSpPr>
        <p:spPr bwMode="auto">
          <a:xfrm>
            <a:off x="5667441" y="2752329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4365B1-15BD-4621-8D20-32894DF2204E}"/>
              </a:ext>
            </a:extLst>
          </p:cNvPr>
          <p:cNvSpPr/>
          <p:nvPr/>
        </p:nvSpPr>
        <p:spPr>
          <a:xfrm>
            <a:off x="6959694" y="4713938"/>
            <a:ext cx="3047632" cy="6185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5BB57-5FD5-46F1-A68C-04C94857E5EF}"/>
              </a:ext>
            </a:extLst>
          </p:cNvPr>
          <p:cNvSpPr txBox="1"/>
          <p:nvPr/>
        </p:nvSpPr>
        <p:spPr>
          <a:xfrm>
            <a:off x="7617522" y="3995295"/>
            <a:ext cx="1275862" cy="276999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BFB0D9-26A3-49CD-8091-69A77370D0A9}"/>
              </a:ext>
            </a:extLst>
          </p:cNvPr>
          <p:cNvGrpSpPr/>
          <p:nvPr/>
        </p:nvGrpSpPr>
        <p:grpSpPr>
          <a:xfrm>
            <a:off x="9761878" y="4508560"/>
            <a:ext cx="525233" cy="525233"/>
            <a:chOff x="8386644" y="4207601"/>
            <a:chExt cx="525233" cy="52523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3DF3EC-F5A7-4611-BC52-B46BCC09F481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CAF66E7-8E44-4365-83E2-CF220B66B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56" name="Freeform 22">
            <a:extLst>
              <a:ext uri="{FF2B5EF4-FFF2-40B4-BE49-F238E27FC236}">
                <a16:creationId xmlns:a16="http://schemas.microsoft.com/office/drawing/2014/main" id="{E4D24FD7-2736-4C90-9FAB-864F89D283A2}"/>
              </a:ext>
            </a:extLst>
          </p:cNvPr>
          <p:cNvSpPr>
            <a:spLocks noEditPoints="1"/>
          </p:cNvSpPr>
          <p:nvPr/>
        </p:nvSpPr>
        <p:spPr bwMode="auto">
          <a:xfrm>
            <a:off x="8044842" y="3657315"/>
            <a:ext cx="170043" cy="301218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sp>
        <p:nvSpPr>
          <p:cNvPr id="57" name="Freeform 74">
            <a:extLst>
              <a:ext uri="{FF2B5EF4-FFF2-40B4-BE49-F238E27FC236}">
                <a16:creationId xmlns:a16="http://schemas.microsoft.com/office/drawing/2014/main" id="{936BF972-39D5-4126-96E6-3A6B9308BD4A}"/>
              </a:ext>
            </a:extLst>
          </p:cNvPr>
          <p:cNvSpPr>
            <a:spLocks noEditPoints="1"/>
          </p:cNvSpPr>
          <p:nvPr/>
        </p:nvSpPr>
        <p:spPr bwMode="auto">
          <a:xfrm>
            <a:off x="8561074" y="3670782"/>
            <a:ext cx="362915" cy="264750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pic>
        <p:nvPicPr>
          <p:cNvPr id="67" name="Picture 2" descr="Related image">
            <a:extLst>
              <a:ext uri="{FF2B5EF4-FFF2-40B4-BE49-F238E27FC236}">
                <a16:creationId xmlns:a16="http://schemas.microsoft.com/office/drawing/2014/main" id="{FC43BE37-6B05-4D1F-8D43-8EB9A3522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9" t="23579" r="24524" b="19790"/>
          <a:stretch/>
        </p:blipFill>
        <p:spPr bwMode="auto">
          <a:xfrm>
            <a:off x="9082784" y="2035328"/>
            <a:ext cx="527184" cy="5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799DA31-EE88-4658-B3B0-2C45A0D096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4433" y="2087916"/>
            <a:ext cx="550252" cy="440202"/>
          </a:xfrm>
          <a:prstGeom prst="rect">
            <a:avLst/>
          </a:prstGeom>
        </p:spPr>
      </p:pic>
      <p:pic>
        <p:nvPicPr>
          <p:cNvPr id="69" name="Picture 2" descr="Image result for onedrive icon">
            <a:extLst>
              <a:ext uri="{FF2B5EF4-FFF2-40B4-BE49-F238E27FC236}">
                <a16:creationId xmlns:a16="http://schemas.microsoft.com/office/drawing/2014/main" id="{60393892-DE17-4C64-B062-602C0D73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11" y="2079513"/>
            <a:ext cx="594832" cy="3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CF4485E-83F3-4CA5-BE44-47F86A6AC4C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3326" y="2029135"/>
            <a:ext cx="527184" cy="527184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866D1AA0-482E-48B3-8AAA-00FD5E850CE1}"/>
              </a:ext>
            </a:extLst>
          </p:cNvPr>
          <p:cNvGrpSpPr/>
          <p:nvPr/>
        </p:nvGrpSpPr>
        <p:grpSpPr>
          <a:xfrm>
            <a:off x="4600137" y="2783298"/>
            <a:ext cx="485516" cy="617103"/>
            <a:chOff x="1165402" y="3943043"/>
            <a:chExt cx="169863" cy="215900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5130AC60-872B-4F2C-954A-1B72B5A98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88D467D2-313B-43C7-B77B-82BDDD319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F494486-7E65-4178-A2B6-8DAE444123B5}"/>
              </a:ext>
            </a:extLst>
          </p:cNvPr>
          <p:cNvSpPr txBox="1"/>
          <p:nvPr/>
        </p:nvSpPr>
        <p:spPr>
          <a:xfrm>
            <a:off x="3126726" y="5251627"/>
            <a:ext cx="1450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Application Proxy Connector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B94A14F-C6E4-45E3-BA0C-1388563F4317}"/>
              </a:ext>
            </a:extLst>
          </p:cNvPr>
          <p:cNvGrpSpPr/>
          <p:nvPr/>
        </p:nvGrpSpPr>
        <p:grpSpPr>
          <a:xfrm>
            <a:off x="2891242" y="2265193"/>
            <a:ext cx="281811" cy="286049"/>
            <a:chOff x="1879172" y="2001419"/>
            <a:chExt cx="211138" cy="214313"/>
          </a:xfrm>
        </p:grpSpPr>
        <p:sp>
          <p:nvSpPr>
            <p:cNvPr id="109" name="Freeform 71">
              <a:extLst>
                <a:ext uri="{FF2B5EF4-FFF2-40B4-BE49-F238E27FC236}">
                  <a16:creationId xmlns:a16="http://schemas.microsoft.com/office/drawing/2014/main" id="{3A3B1D33-6F2B-4C76-9E78-605EAFEA6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26524A7B-89E1-45FC-935E-1D233C185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1" name="Freeform 73">
              <a:extLst>
                <a:ext uri="{FF2B5EF4-FFF2-40B4-BE49-F238E27FC236}">
                  <a16:creationId xmlns:a16="http://schemas.microsoft.com/office/drawing/2014/main" id="{C8703AB8-5088-43C5-80DB-E57779C0A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D96A9CF-62D6-4BAA-A2B1-BA31C58D8460}"/>
              </a:ext>
            </a:extLst>
          </p:cNvPr>
          <p:cNvSpPr txBox="1"/>
          <p:nvPr/>
        </p:nvSpPr>
        <p:spPr>
          <a:xfrm>
            <a:off x="1936056" y="2731404"/>
            <a:ext cx="1270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Contoso AD DS forest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3440A10-162D-413A-AFD0-A5F32F8B895E}"/>
              </a:ext>
            </a:extLst>
          </p:cNvPr>
          <p:cNvGrpSpPr/>
          <p:nvPr/>
        </p:nvGrpSpPr>
        <p:grpSpPr>
          <a:xfrm>
            <a:off x="2252133" y="2098550"/>
            <a:ext cx="637989" cy="652378"/>
            <a:chOff x="4319446" y="961767"/>
            <a:chExt cx="637989" cy="652378"/>
          </a:xfrm>
        </p:grpSpPr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64575ECB-448E-42FF-9D16-1B2A2ACA7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80096B21-480C-4582-8296-75C98629C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7905D04F-3437-401A-BE86-009DCBE8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AF34C2FC-28A2-47A6-B0C9-026C0C28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25CE92F9-880E-407D-ABC2-65BCA3E0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0" name="Oval 19">
              <a:extLst>
                <a:ext uri="{FF2B5EF4-FFF2-40B4-BE49-F238E27FC236}">
                  <a16:creationId xmlns:a16="http://schemas.microsoft.com/office/drawing/2014/main" id="{624E7231-724D-4A33-B70B-9FE7A86B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1" name="Oval 20">
              <a:extLst>
                <a:ext uri="{FF2B5EF4-FFF2-40B4-BE49-F238E27FC236}">
                  <a16:creationId xmlns:a16="http://schemas.microsoft.com/office/drawing/2014/main" id="{5F7CCC39-464C-47FB-BDF8-5F224B7DD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519982FB-96E6-4DFA-A79B-F7F393C8D4F4}"/>
              </a:ext>
            </a:extLst>
          </p:cNvPr>
          <p:cNvSpPr txBox="1"/>
          <p:nvPr/>
        </p:nvSpPr>
        <p:spPr>
          <a:xfrm>
            <a:off x="2033690" y="4079678"/>
            <a:ext cx="1229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4785B41-79B0-4156-95D4-132DB2CC6D61}"/>
              </a:ext>
            </a:extLst>
          </p:cNvPr>
          <p:cNvSpPr txBox="1"/>
          <p:nvPr/>
        </p:nvSpPr>
        <p:spPr>
          <a:xfrm>
            <a:off x="3476816" y="278285"/>
            <a:ext cx="527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D95CDF-D22F-470B-ADFE-82E32B688982}"/>
              </a:ext>
            </a:extLst>
          </p:cNvPr>
          <p:cNvCxnSpPr>
            <a:cxnSpLocks/>
          </p:cNvCxnSpPr>
          <p:nvPr/>
        </p:nvCxnSpPr>
        <p:spPr>
          <a:xfrm>
            <a:off x="5501721" y="3417417"/>
            <a:ext cx="1604234" cy="1469926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1D472F4-8034-4DE0-AB9E-BCD92399E878}"/>
              </a:ext>
            </a:extLst>
          </p:cNvPr>
          <p:cNvCxnSpPr>
            <a:cxnSpLocks/>
          </p:cNvCxnSpPr>
          <p:nvPr/>
        </p:nvCxnSpPr>
        <p:spPr>
          <a:xfrm flipH="1">
            <a:off x="4056313" y="5071774"/>
            <a:ext cx="3068682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333D751-7CE9-4D72-A95E-8C8FDF9CD158}"/>
              </a:ext>
            </a:extLst>
          </p:cNvPr>
          <p:cNvSpPr txBox="1"/>
          <p:nvPr/>
        </p:nvSpPr>
        <p:spPr>
          <a:xfrm>
            <a:off x="5540215" y="3761724"/>
            <a:ext cx="10250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On-premises traffic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86C10687-DE3E-4D88-997F-88D6E91486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8863" y="3493805"/>
            <a:ext cx="458699" cy="524228"/>
          </a:xfrm>
          <a:prstGeom prst="rect">
            <a:avLst/>
          </a:prstGeom>
        </p:spPr>
      </p:pic>
      <p:sp>
        <p:nvSpPr>
          <p:cNvPr id="55" name="Freeform 86">
            <a:extLst>
              <a:ext uri="{FF2B5EF4-FFF2-40B4-BE49-F238E27FC236}">
                <a16:creationId xmlns:a16="http://schemas.microsoft.com/office/drawing/2014/main" id="{9A113A4C-5E83-4415-82BD-372A69F53A2F}"/>
              </a:ext>
            </a:extLst>
          </p:cNvPr>
          <p:cNvSpPr>
            <a:spLocks noEditPoints="1"/>
          </p:cNvSpPr>
          <p:nvPr/>
        </p:nvSpPr>
        <p:spPr bwMode="auto">
          <a:xfrm>
            <a:off x="3666856" y="4589301"/>
            <a:ext cx="350590" cy="624962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4 h 128"/>
              <a:gd name="T6" fmla="*/ 73 w 73"/>
              <a:gd name="T7" fmla="*/ 102 h 128"/>
              <a:gd name="T8" fmla="*/ 73 w 73"/>
              <a:gd name="T9" fmla="*/ 39 h 128"/>
              <a:gd name="T10" fmla="*/ 73 w 73"/>
              <a:gd name="T11" fmla="*/ 5 h 128"/>
              <a:gd name="T12" fmla="*/ 69 w 73"/>
              <a:gd name="T13" fmla="*/ 0 h 128"/>
              <a:gd name="T14" fmla="*/ 5 w 73"/>
              <a:gd name="T15" fmla="*/ 0 h 128"/>
              <a:gd name="T16" fmla="*/ 0 w 73"/>
              <a:gd name="T17" fmla="*/ 5 h 128"/>
              <a:gd name="T18" fmla="*/ 0 w 73"/>
              <a:gd name="T19" fmla="*/ 124 h 128"/>
              <a:gd name="T20" fmla="*/ 5 w 73"/>
              <a:gd name="T21" fmla="*/ 128 h 128"/>
              <a:gd name="T22" fmla="*/ 28 w 73"/>
              <a:gd name="T23" fmla="*/ 110 h 128"/>
              <a:gd name="T24" fmla="*/ 46 w 73"/>
              <a:gd name="T25" fmla="*/ 110 h 128"/>
              <a:gd name="T26" fmla="*/ 46 w 73"/>
              <a:gd name="T27" fmla="*/ 119 h 128"/>
              <a:gd name="T28" fmla="*/ 28 w 73"/>
              <a:gd name="T29" fmla="*/ 119 h 128"/>
              <a:gd name="T30" fmla="*/ 28 w 73"/>
              <a:gd name="T31" fmla="*/ 11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4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39"/>
                  <a:pt x="73" y="39"/>
                  <a:pt x="73" y="39"/>
                </a:cubicBezTo>
                <a:cubicBezTo>
                  <a:pt x="73" y="5"/>
                  <a:pt x="73" y="5"/>
                  <a:pt x="73" y="5"/>
                </a:cubicBezTo>
                <a:cubicBezTo>
                  <a:pt x="73" y="3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5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10"/>
                </a:moveTo>
                <a:cubicBezTo>
                  <a:pt x="46" y="110"/>
                  <a:pt x="46" y="110"/>
                  <a:pt x="46" y="110"/>
                </a:cubicBezTo>
                <a:cubicBezTo>
                  <a:pt x="46" y="119"/>
                  <a:pt x="46" y="119"/>
                  <a:pt x="46" y="119"/>
                </a:cubicBezTo>
                <a:cubicBezTo>
                  <a:pt x="28" y="119"/>
                  <a:pt x="28" y="119"/>
                  <a:pt x="28" y="119"/>
                </a:cubicBezTo>
                <a:lnTo>
                  <a:pt x="28" y="11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D34E7F-CAFF-4EE9-9B7E-2C1F17FD35B0}"/>
              </a:ext>
            </a:extLst>
          </p:cNvPr>
          <p:cNvCxnSpPr>
            <a:cxnSpLocks/>
          </p:cNvCxnSpPr>
          <p:nvPr/>
        </p:nvCxnSpPr>
        <p:spPr>
          <a:xfrm flipH="1" flipV="1">
            <a:off x="2845929" y="3958534"/>
            <a:ext cx="730902" cy="755404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CA31B38-FBD8-4127-9490-CA3EBDFDD79C}"/>
              </a:ext>
            </a:extLst>
          </p:cNvPr>
          <p:cNvSpPr txBox="1"/>
          <p:nvPr/>
        </p:nvSpPr>
        <p:spPr>
          <a:xfrm>
            <a:off x="7094803" y="4771176"/>
            <a:ext cx="1357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Application Proxy service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0A13B4-6FB7-4B9C-9FFC-64ECA060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331" y="1506425"/>
            <a:ext cx="21963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20450"/>
            <a:r>
              <a:rPr lang="en-US" altLang="en-US" sz="14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organization</a:t>
            </a:r>
            <a:endParaRPr lang="en-US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ADEAE9-FB37-4198-A614-F62D1CAA7D4A}"/>
              </a:ext>
            </a:extLst>
          </p:cNvPr>
          <p:cNvGrpSpPr/>
          <p:nvPr/>
        </p:nvGrpSpPr>
        <p:grpSpPr>
          <a:xfrm>
            <a:off x="6673369" y="1403230"/>
            <a:ext cx="4172422" cy="4113667"/>
            <a:chOff x="1048805" y="2526084"/>
            <a:chExt cx="1622670" cy="16571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BA0848-44B5-4BC9-9A8C-FD88BFD0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05" y="2698174"/>
              <a:ext cx="1622670" cy="1485084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rgbClr val="D2D2D2"/>
              </a:solidFill>
              <a:prstDash val="lgDash"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6845A8-5D8C-4DDF-A00A-ACFE647B0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B7BBAD-8E43-4B8A-AE92-189EA9103904}"/>
              </a:ext>
            </a:extLst>
          </p:cNvPr>
          <p:cNvGrpSpPr/>
          <p:nvPr/>
        </p:nvGrpSpPr>
        <p:grpSpPr>
          <a:xfrm>
            <a:off x="1435540" y="1341097"/>
            <a:ext cx="2425344" cy="4175809"/>
            <a:chOff x="480594" y="1198358"/>
            <a:chExt cx="1623980" cy="3530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C33867-3585-4576-A93F-CD1CB8AD6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712528"/>
              <a:ext cx="1623980" cy="30163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E97FF5-F8BA-448F-8F58-5F25C0D0C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198358"/>
              <a:ext cx="1623979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186100-415A-43A8-B6FB-F31EC8B7329D}"/>
              </a:ext>
            </a:extLst>
          </p:cNvPr>
          <p:cNvGrpSpPr/>
          <p:nvPr/>
        </p:nvGrpSpPr>
        <p:grpSpPr>
          <a:xfrm>
            <a:off x="6671611" y="1341099"/>
            <a:ext cx="4172422" cy="546100"/>
            <a:chOff x="1049246" y="2453183"/>
            <a:chExt cx="1622670" cy="2199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3E45C6-EB6B-4790-A414-D69E2DC6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46" y="2453183"/>
              <a:ext cx="1622670" cy="219994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FBDA51-E956-4749-8510-FD465C35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4">
            <a:extLst>
              <a:ext uri="{FF2B5EF4-FFF2-40B4-BE49-F238E27FC236}">
                <a16:creationId xmlns:a16="http://schemas.microsoft.com/office/drawing/2014/main" id="{459F88F6-A7AE-44EC-B2D1-0AEF163D0700}"/>
              </a:ext>
            </a:extLst>
          </p:cNvPr>
          <p:cNvSpPr txBox="1"/>
          <p:nvPr/>
        </p:nvSpPr>
        <p:spPr>
          <a:xfrm>
            <a:off x="10165799" y="3130640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79D98F4-97B1-46D1-9317-2171843E532D}"/>
              </a:ext>
            </a:extLst>
          </p:cNvPr>
          <p:cNvSpPr txBox="1"/>
          <p:nvPr/>
        </p:nvSpPr>
        <p:spPr>
          <a:xfrm>
            <a:off x="10204592" y="4121997"/>
            <a:ext cx="578042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Intune</a:t>
            </a: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A43CA65-7AF5-4086-B988-682E66BB5AD4}"/>
              </a:ext>
            </a:extLst>
          </p:cNvPr>
          <p:cNvSpPr>
            <a:spLocks/>
          </p:cNvSpPr>
          <p:nvPr/>
        </p:nvSpPr>
        <p:spPr bwMode="auto">
          <a:xfrm>
            <a:off x="10352120" y="2776723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E2EAE3-32D4-49A1-911D-2409AC95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105" y="3746720"/>
            <a:ext cx="457016" cy="3587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524172-4379-4BA0-B180-45A043085483}"/>
              </a:ext>
            </a:extLst>
          </p:cNvPr>
          <p:cNvCxnSpPr/>
          <p:nvPr/>
        </p:nvCxnSpPr>
        <p:spPr>
          <a:xfrm>
            <a:off x="6670477" y="3310170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D7907-CCBB-4647-9B5B-213CEDA5F061}"/>
              </a:ext>
            </a:extLst>
          </p:cNvPr>
          <p:cNvCxnSpPr/>
          <p:nvPr/>
        </p:nvCxnSpPr>
        <p:spPr>
          <a:xfrm>
            <a:off x="6670477" y="4471797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4">
            <a:extLst>
              <a:ext uri="{FF2B5EF4-FFF2-40B4-BE49-F238E27FC236}">
                <a16:creationId xmlns:a16="http://schemas.microsoft.com/office/drawing/2014/main" id="{0280D519-E216-4280-81CB-B71CA7A515F6}"/>
              </a:ext>
            </a:extLst>
          </p:cNvPr>
          <p:cNvSpPr txBox="1"/>
          <p:nvPr/>
        </p:nvSpPr>
        <p:spPr>
          <a:xfrm>
            <a:off x="10239950" y="5337144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3" name="Picture 22" descr="Image result for azure icon">
            <a:extLst>
              <a:ext uri="{FF2B5EF4-FFF2-40B4-BE49-F238E27FC236}">
                <a16:creationId xmlns:a16="http://schemas.microsoft.com/office/drawing/2014/main" id="{033AAF29-BB58-405E-B200-01D2A809F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84" y="5001665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630F43E-CA61-4E50-82C4-9862EEF0D849}"/>
              </a:ext>
            </a:extLst>
          </p:cNvPr>
          <p:cNvGrpSpPr/>
          <p:nvPr/>
        </p:nvGrpSpPr>
        <p:grpSpPr>
          <a:xfrm>
            <a:off x="9569114" y="4872600"/>
            <a:ext cx="281811" cy="286049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AA9BB48F-7AEF-4440-B6F2-A0C7FB02C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" name="Freeform 72">
              <a:extLst>
                <a:ext uri="{FF2B5EF4-FFF2-40B4-BE49-F238E27FC236}">
                  <a16:creationId xmlns:a16="http://schemas.microsoft.com/office/drawing/2014/main" id="{40609BD8-2406-4B20-AAB0-31A67BB5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" name="Freeform 73">
              <a:extLst>
                <a:ext uri="{FF2B5EF4-FFF2-40B4-BE49-F238E27FC236}">
                  <a16:creationId xmlns:a16="http://schemas.microsoft.com/office/drawing/2014/main" id="{26BF9A3E-6DE9-4975-B6AA-6F6672F21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5C15F0-C87E-4773-8747-8FD39D387CAE}"/>
              </a:ext>
            </a:extLst>
          </p:cNvPr>
          <p:cNvGrpSpPr/>
          <p:nvPr/>
        </p:nvGrpSpPr>
        <p:grpSpPr>
          <a:xfrm>
            <a:off x="7372441" y="3709596"/>
            <a:ext cx="302905" cy="225936"/>
            <a:chOff x="1161256" y="2034115"/>
            <a:chExt cx="193675" cy="144462"/>
          </a:xfrm>
          <a:solidFill>
            <a:schemeClr val="bg1">
              <a:lumMod val="65000"/>
            </a:schemeClr>
          </a:solidFill>
        </p:grpSpPr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FECB17EB-6C2B-4646-AC97-165499000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15741E3E-E12A-4211-A02E-AB3AEBDD9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FBBABEE-CF5D-43B3-AA8E-9D37C424D501}"/>
              </a:ext>
            </a:extLst>
          </p:cNvPr>
          <p:cNvSpPr/>
          <p:nvPr/>
        </p:nvSpPr>
        <p:spPr>
          <a:xfrm>
            <a:off x="7124995" y="3573217"/>
            <a:ext cx="2081512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Image result for windows 10 logo transparent">
            <a:extLst>
              <a:ext uri="{FF2B5EF4-FFF2-40B4-BE49-F238E27FC236}">
                <a16:creationId xmlns:a16="http://schemas.microsoft.com/office/drawing/2014/main" id="{66C302E3-1A18-4951-BADD-450DD2C7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12" y="2943161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EAF5218-02D2-4E78-8FE2-5CAFFBCA9D32}"/>
              </a:ext>
            </a:extLst>
          </p:cNvPr>
          <p:cNvGrpSpPr/>
          <p:nvPr/>
        </p:nvGrpSpPr>
        <p:grpSpPr>
          <a:xfrm>
            <a:off x="5162769" y="2890167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A6503C3-3142-4AD5-A0B0-EAF0C30D73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7E68693-64E2-45BA-9C36-9401069B4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40" name="Freeform 44">
            <a:extLst>
              <a:ext uri="{FF2B5EF4-FFF2-40B4-BE49-F238E27FC236}">
                <a16:creationId xmlns:a16="http://schemas.microsoft.com/office/drawing/2014/main" id="{13E0E70F-63AD-47CC-ADA8-64D375A01049}"/>
              </a:ext>
            </a:extLst>
          </p:cNvPr>
          <p:cNvSpPr>
            <a:spLocks/>
          </p:cNvSpPr>
          <p:nvPr/>
        </p:nvSpPr>
        <p:spPr bwMode="auto">
          <a:xfrm>
            <a:off x="5667441" y="2752329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4365B1-15BD-4621-8D20-32894DF2204E}"/>
              </a:ext>
            </a:extLst>
          </p:cNvPr>
          <p:cNvSpPr/>
          <p:nvPr/>
        </p:nvSpPr>
        <p:spPr>
          <a:xfrm>
            <a:off x="8820150" y="4713938"/>
            <a:ext cx="1187176" cy="6185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5BB57-5FD5-46F1-A68C-04C94857E5EF}"/>
              </a:ext>
            </a:extLst>
          </p:cNvPr>
          <p:cNvSpPr txBox="1"/>
          <p:nvPr/>
        </p:nvSpPr>
        <p:spPr>
          <a:xfrm>
            <a:off x="7617522" y="3995295"/>
            <a:ext cx="1275862" cy="276999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BFB0D9-26A3-49CD-8091-69A77370D0A9}"/>
              </a:ext>
            </a:extLst>
          </p:cNvPr>
          <p:cNvGrpSpPr/>
          <p:nvPr/>
        </p:nvGrpSpPr>
        <p:grpSpPr>
          <a:xfrm>
            <a:off x="8570400" y="4508560"/>
            <a:ext cx="525233" cy="525233"/>
            <a:chOff x="8386644" y="4207601"/>
            <a:chExt cx="525233" cy="52523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3DF3EC-F5A7-4611-BC52-B46BCC09F481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CAF66E7-8E44-4365-83E2-CF220B66B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56" name="Freeform 22">
            <a:extLst>
              <a:ext uri="{FF2B5EF4-FFF2-40B4-BE49-F238E27FC236}">
                <a16:creationId xmlns:a16="http://schemas.microsoft.com/office/drawing/2014/main" id="{E4D24FD7-2736-4C90-9FAB-864F89D283A2}"/>
              </a:ext>
            </a:extLst>
          </p:cNvPr>
          <p:cNvSpPr>
            <a:spLocks noEditPoints="1"/>
          </p:cNvSpPr>
          <p:nvPr/>
        </p:nvSpPr>
        <p:spPr bwMode="auto">
          <a:xfrm>
            <a:off x="8044842" y="3657315"/>
            <a:ext cx="170043" cy="301218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sp>
        <p:nvSpPr>
          <p:cNvPr id="57" name="Freeform 74">
            <a:extLst>
              <a:ext uri="{FF2B5EF4-FFF2-40B4-BE49-F238E27FC236}">
                <a16:creationId xmlns:a16="http://schemas.microsoft.com/office/drawing/2014/main" id="{936BF972-39D5-4126-96E6-3A6B9308BD4A}"/>
              </a:ext>
            </a:extLst>
          </p:cNvPr>
          <p:cNvSpPr>
            <a:spLocks noEditPoints="1"/>
          </p:cNvSpPr>
          <p:nvPr/>
        </p:nvSpPr>
        <p:spPr bwMode="auto">
          <a:xfrm>
            <a:off x="8561074" y="3670782"/>
            <a:ext cx="362915" cy="264750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/>
          </a:p>
        </p:txBody>
      </p:sp>
      <p:pic>
        <p:nvPicPr>
          <p:cNvPr id="67" name="Picture 2" descr="Related image">
            <a:extLst>
              <a:ext uri="{FF2B5EF4-FFF2-40B4-BE49-F238E27FC236}">
                <a16:creationId xmlns:a16="http://schemas.microsoft.com/office/drawing/2014/main" id="{FC43BE37-6B05-4D1F-8D43-8EB9A3522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9" t="23579" r="24524" b="19790"/>
          <a:stretch/>
        </p:blipFill>
        <p:spPr bwMode="auto">
          <a:xfrm>
            <a:off x="9082784" y="2035328"/>
            <a:ext cx="527184" cy="5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799DA31-EE88-4658-B3B0-2C45A0D096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4433" y="2087916"/>
            <a:ext cx="550252" cy="440202"/>
          </a:xfrm>
          <a:prstGeom prst="rect">
            <a:avLst/>
          </a:prstGeom>
        </p:spPr>
      </p:pic>
      <p:pic>
        <p:nvPicPr>
          <p:cNvPr id="69" name="Picture 2" descr="Image result for onedrive icon">
            <a:extLst>
              <a:ext uri="{FF2B5EF4-FFF2-40B4-BE49-F238E27FC236}">
                <a16:creationId xmlns:a16="http://schemas.microsoft.com/office/drawing/2014/main" id="{60393892-DE17-4C64-B062-602C0D73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11" y="2079513"/>
            <a:ext cx="594832" cy="3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CF4485E-83F3-4CA5-BE44-47F86A6AC4C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3326" y="2029135"/>
            <a:ext cx="527184" cy="527184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866D1AA0-482E-48B3-8AAA-00FD5E850CE1}"/>
              </a:ext>
            </a:extLst>
          </p:cNvPr>
          <p:cNvGrpSpPr/>
          <p:nvPr/>
        </p:nvGrpSpPr>
        <p:grpSpPr>
          <a:xfrm>
            <a:off x="4600137" y="2783298"/>
            <a:ext cx="485516" cy="617103"/>
            <a:chOff x="1165402" y="3943043"/>
            <a:chExt cx="169863" cy="215900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5130AC60-872B-4F2C-954A-1B72B5A98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88D467D2-313B-43C7-B77B-82BDDD319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352AB1-0DEF-491D-AC05-8AC0D8E01851}"/>
              </a:ext>
            </a:extLst>
          </p:cNvPr>
          <p:cNvSpPr txBox="1"/>
          <p:nvPr/>
        </p:nvSpPr>
        <p:spPr>
          <a:xfrm>
            <a:off x="6255459" y="5269425"/>
            <a:ext cx="791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VPN gateway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C7E40D-F126-4B62-AE2D-FB8E17C5F2D1}"/>
              </a:ext>
            </a:extLst>
          </p:cNvPr>
          <p:cNvSpPr txBox="1"/>
          <p:nvPr/>
        </p:nvSpPr>
        <p:spPr>
          <a:xfrm>
            <a:off x="4567072" y="5106950"/>
            <a:ext cx="1450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Site-to-site VPN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Freeform 56">
            <a:extLst>
              <a:ext uri="{FF2B5EF4-FFF2-40B4-BE49-F238E27FC236}">
                <a16:creationId xmlns:a16="http://schemas.microsoft.com/office/drawing/2014/main" id="{EBD14927-5137-4C80-97E2-D93A4ABCD0CD}"/>
              </a:ext>
            </a:extLst>
          </p:cNvPr>
          <p:cNvSpPr>
            <a:spLocks noEditPoints="1"/>
          </p:cNvSpPr>
          <p:nvPr/>
        </p:nvSpPr>
        <p:spPr bwMode="auto">
          <a:xfrm>
            <a:off x="3387300" y="4973110"/>
            <a:ext cx="621102" cy="272678"/>
          </a:xfrm>
          <a:custGeom>
            <a:avLst/>
            <a:gdLst>
              <a:gd name="T0" fmla="*/ 9 w 128"/>
              <a:gd name="T1" fmla="*/ 0 h 55"/>
              <a:gd name="T2" fmla="*/ 0 w 128"/>
              <a:gd name="T3" fmla="*/ 0 h 55"/>
              <a:gd name="T4" fmla="*/ 0 w 128"/>
              <a:gd name="T5" fmla="*/ 55 h 55"/>
              <a:gd name="T6" fmla="*/ 23 w 128"/>
              <a:gd name="T7" fmla="*/ 55 h 55"/>
              <a:gd name="T8" fmla="*/ 23 w 128"/>
              <a:gd name="T9" fmla="*/ 46 h 55"/>
              <a:gd name="T10" fmla="*/ 105 w 128"/>
              <a:gd name="T11" fmla="*/ 46 h 55"/>
              <a:gd name="T12" fmla="*/ 105 w 128"/>
              <a:gd name="T13" fmla="*/ 55 h 55"/>
              <a:gd name="T14" fmla="*/ 128 w 128"/>
              <a:gd name="T15" fmla="*/ 55 h 55"/>
              <a:gd name="T16" fmla="*/ 128 w 128"/>
              <a:gd name="T17" fmla="*/ 0 h 55"/>
              <a:gd name="T18" fmla="*/ 119 w 128"/>
              <a:gd name="T19" fmla="*/ 0 h 55"/>
              <a:gd name="T20" fmla="*/ 110 w 128"/>
              <a:gd name="T21" fmla="*/ 0 h 55"/>
              <a:gd name="T22" fmla="*/ 19 w 128"/>
              <a:gd name="T23" fmla="*/ 0 h 55"/>
              <a:gd name="T24" fmla="*/ 9 w 128"/>
              <a:gd name="T25" fmla="*/ 0 h 55"/>
              <a:gd name="T26" fmla="*/ 35 w 128"/>
              <a:gd name="T27" fmla="*/ 26 h 55"/>
              <a:gd name="T28" fmla="*/ 31 w 128"/>
              <a:gd name="T29" fmla="*/ 27 h 55"/>
              <a:gd name="T30" fmla="*/ 28 w 128"/>
              <a:gd name="T31" fmla="*/ 26 h 55"/>
              <a:gd name="T32" fmla="*/ 27 w 128"/>
              <a:gd name="T33" fmla="*/ 22 h 55"/>
              <a:gd name="T34" fmla="*/ 28 w 128"/>
              <a:gd name="T35" fmla="*/ 19 h 55"/>
              <a:gd name="T36" fmla="*/ 31 w 128"/>
              <a:gd name="T37" fmla="*/ 18 h 55"/>
              <a:gd name="T38" fmla="*/ 35 w 128"/>
              <a:gd name="T39" fmla="*/ 19 h 55"/>
              <a:gd name="T40" fmla="*/ 36 w 128"/>
              <a:gd name="T41" fmla="*/ 22 h 55"/>
              <a:gd name="T42" fmla="*/ 35 w 128"/>
              <a:gd name="T43" fmla="*/ 26 h 55"/>
              <a:gd name="T44" fmla="*/ 51 w 128"/>
              <a:gd name="T45" fmla="*/ 26 h 55"/>
              <a:gd name="T46" fmla="*/ 47 w 128"/>
              <a:gd name="T47" fmla="*/ 27 h 55"/>
              <a:gd name="T48" fmla="*/ 44 w 128"/>
              <a:gd name="T49" fmla="*/ 26 h 55"/>
              <a:gd name="T50" fmla="*/ 43 w 128"/>
              <a:gd name="T51" fmla="*/ 22 h 55"/>
              <a:gd name="T52" fmla="*/ 44 w 128"/>
              <a:gd name="T53" fmla="*/ 19 h 55"/>
              <a:gd name="T54" fmla="*/ 47 w 128"/>
              <a:gd name="T55" fmla="*/ 18 h 55"/>
              <a:gd name="T56" fmla="*/ 51 w 128"/>
              <a:gd name="T57" fmla="*/ 19 h 55"/>
              <a:gd name="T58" fmla="*/ 52 w 128"/>
              <a:gd name="T59" fmla="*/ 22 h 55"/>
              <a:gd name="T60" fmla="*/ 51 w 128"/>
              <a:gd name="T61" fmla="*/ 26 h 55"/>
              <a:gd name="T62" fmla="*/ 68 w 128"/>
              <a:gd name="T63" fmla="*/ 26 h 55"/>
              <a:gd name="T64" fmla="*/ 65 w 128"/>
              <a:gd name="T65" fmla="*/ 27 h 55"/>
              <a:gd name="T66" fmla="*/ 62 w 128"/>
              <a:gd name="T67" fmla="*/ 26 h 55"/>
              <a:gd name="T68" fmla="*/ 60 w 128"/>
              <a:gd name="T69" fmla="*/ 22 h 55"/>
              <a:gd name="T70" fmla="*/ 62 w 128"/>
              <a:gd name="T71" fmla="*/ 19 h 55"/>
              <a:gd name="T72" fmla="*/ 65 w 128"/>
              <a:gd name="T73" fmla="*/ 18 h 55"/>
              <a:gd name="T74" fmla="*/ 68 w 128"/>
              <a:gd name="T75" fmla="*/ 19 h 55"/>
              <a:gd name="T76" fmla="*/ 70 w 128"/>
              <a:gd name="T77" fmla="*/ 22 h 55"/>
              <a:gd name="T78" fmla="*/ 68 w 128"/>
              <a:gd name="T79" fmla="*/ 26 h 55"/>
              <a:gd name="T80" fmla="*/ 86 w 128"/>
              <a:gd name="T81" fmla="*/ 26 h 55"/>
              <a:gd name="T82" fmla="*/ 82 w 128"/>
              <a:gd name="T83" fmla="*/ 27 h 55"/>
              <a:gd name="T84" fmla="*/ 79 w 128"/>
              <a:gd name="T85" fmla="*/ 26 h 55"/>
              <a:gd name="T86" fmla="*/ 78 w 128"/>
              <a:gd name="T87" fmla="*/ 22 h 55"/>
              <a:gd name="T88" fmla="*/ 79 w 128"/>
              <a:gd name="T89" fmla="*/ 19 h 55"/>
              <a:gd name="T90" fmla="*/ 82 w 128"/>
              <a:gd name="T91" fmla="*/ 18 h 55"/>
              <a:gd name="T92" fmla="*/ 86 w 128"/>
              <a:gd name="T93" fmla="*/ 19 h 55"/>
              <a:gd name="T94" fmla="*/ 87 w 128"/>
              <a:gd name="T95" fmla="*/ 22 h 55"/>
              <a:gd name="T96" fmla="*/ 86 w 128"/>
              <a:gd name="T97" fmla="*/ 26 h 55"/>
              <a:gd name="T98" fmla="*/ 102 w 128"/>
              <a:gd name="T99" fmla="*/ 26 h 55"/>
              <a:gd name="T100" fmla="*/ 98 w 128"/>
              <a:gd name="T101" fmla="*/ 27 h 55"/>
              <a:gd name="T102" fmla="*/ 95 w 128"/>
              <a:gd name="T103" fmla="*/ 26 h 55"/>
              <a:gd name="T104" fmla="*/ 93 w 128"/>
              <a:gd name="T105" fmla="*/ 22 h 55"/>
              <a:gd name="T106" fmla="*/ 95 w 128"/>
              <a:gd name="T107" fmla="*/ 19 h 55"/>
              <a:gd name="T108" fmla="*/ 98 w 128"/>
              <a:gd name="T109" fmla="*/ 18 h 55"/>
              <a:gd name="T110" fmla="*/ 102 w 128"/>
              <a:gd name="T111" fmla="*/ 19 h 55"/>
              <a:gd name="T112" fmla="*/ 103 w 128"/>
              <a:gd name="T113" fmla="*/ 22 h 55"/>
              <a:gd name="T114" fmla="*/ 102 w 128"/>
              <a:gd name="T115" fmla="*/ 2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55">
                <a:moveTo>
                  <a:pt x="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46"/>
                  <a:pt x="23" y="46"/>
                  <a:pt x="23" y="46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128" y="0"/>
                  <a:pt x="128" y="0"/>
                  <a:pt x="128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9" y="0"/>
                  <a:pt x="19" y="0"/>
                  <a:pt x="19" y="0"/>
                </a:cubicBezTo>
                <a:lnTo>
                  <a:pt x="9" y="0"/>
                </a:lnTo>
                <a:close/>
                <a:moveTo>
                  <a:pt x="35" y="26"/>
                </a:moveTo>
                <a:cubicBezTo>
                  <a:pt x="34" y="27"/>
                  <a:pt x="33" y="27"/>
                  <a:pt x="31" y="27"/>
                </a:cubicBezTo>
                <a:cubicBezTo>
                  <a:pt x="30" y="27"/>
                  <a:pt x="29" y="27"/>
                  <a:pt x="28" y="26"/>
                </a:cubicBezTo>
                <a:cubicBezTo>
                  <a:pt x="27" y="25"/>
                  <a:pt x="27" y="24"/>
                  <a:pt x="27" y="22"/>
                </a:cubicBezTo>
                <a:cubicBezTo>
                  <a:pt x="27" y="21"/>
                  <a:pt x="27" y="20"/>
                  <a:pt x="28" y="19"/>
                </a:cubicBezTo>
                <a:cubicBezTo>
                  <a:pt x="29" y="18"/>
                  <a:pt x="30" y="18"/>
                  <a:pt x="31" y="18"/>
                </a:cubicBezTo>
                <a:cubicBezTo>
                  <a:pt x="33" y="18"/>
                  <a:pt x="34" y="18"/>
                  <a:pt x="35" y="19"/>
                </a:cubicBezTo>
                <a:cubicBezTo>
                  <a:pt x="36" y="20"/>
                  <a:pt x="36" y="21"/>
                  <a:pt x="36" y="22"/>
                </a:cubicBezTo>
                <a:cubicBezTo>
                  <a:pt x="36" y="24"/>
                  <a:pt x="36" y="25"/>
                  <a:pt x="35" y="26"/>
                </a:cubicBezTo>
                <a:close/>
                <a:moveTo>
                  <a:pt x="51" y="26"/>
                </a:moveTo>
                <a:cubicBezTo>
                  <a:pt x="50" y="27"/>
                  <a:pt x="49" y="27"/>
                  <a:pt x="47" y="27"/>
                </a:cubicBezTo>
                <a:cubicBezTo>
                  <a:pt x="46" y="27"/>
                  <a:pt x="45" y="27"/>
                  <a:pt x="44" y="26"/>
                </a:cubicBezTo>
                <a:cubicBezTo>
                  <a:pt x="43" y="25"/>
                  <a:pt x="43" y="24"/>
                  <a:pt x="43" y="22"/>
                </a:cubicBezTo>
                <a:cubicBezTo>
                  <a:pt x="43" y="21"/>
                  <a:pt x="43" y="20"/>
                  <a:pt x="44" y="19"/>
                </a:cubicBezTo>
                <a:cubicBezTo>
                  <a:pt x="45" y="18"/>
                  <a:pt x="46" y="18"/>
                  <a:pt x="47" y="18"/>
                </a:cubicBezTo>
                <a:cubicBezTo>
                  <a:pt x="49" y="18"/>
                  <a:pt x="50" y="18"/>
                  <a:pt x="51" y="19"/>
                </a:cubicBezTo>
                <a:cubicBezTo>
                  <a:pt x="52" y="20"/>
                  <a:pt x="52" y="21"/>
                  <a:pt x="52" y="22"/>
                </a:cubicBezTo>
                <a:cubicBezTo>
                  <a:pt x="52" y="24"/>
                  <a:pt x="52" y="25"/>
                  <a:pt x="51" y="26"/>
                </a:cubicBezTo>
                <a:close/>
                <a:moveTo>
                  <a:pt x="68" y="26"/>
                </a:moveTo>
                <a:cubicBezTo>
                  <a:pt x="67" y="27"/>
                  <a:pt x="66" y="27"/>
                  <a:pt x="65" y="27"/>
                </a:cubicBezTo>
                <a:cubicBezTo>
                  <a:pt x="64" y="27"/>
                  <a:pt x="62" y="27"/>
                  <a:pt x="62" y="26"/>
                </a:cubicBezTo>
                <a:cubicBezTo>
                  <a:pt x="61" y="25"/>
                  <a:pt x="60" y="24"/>
                  <a:pt x="60" y="22"/>
                </a:cubicBezTo>
                <a:cubicBezTo>
                  <a:pt x="60" y="21"/>
                  <a:pt x="61" y="20"/>
                  <a:pt x="62" y="19"/>
                </a:cubicBezTo>
                <a:cubicBezTo>
                  <a:pt x="62" y="18"/>
                  <a:pt x="64" y="18"/>
                  <a:pt x="65" y="18"/>
                </a:cubicBezTo>
                <a:cubicBezTo>
                  <a:pt x="66" y="18"/>
                  <a:pt x="67" y="18"/>
                  <a:pt x="68" y="19"/>
                </a:cubicBezTo>
                <a:cubicBezTo>
                  <a:pt x="69" y="20"/>
                  <a:pt x="70" y="21"/>
                  <a:pt x="70" y="22"/>
                </a:cubicBezTo>
                <a:cubicBezTo>
                  <a:pt x="70" y="24"/>
                  <a:pt x="69" y="25"/>
                  <a:pt x="68" y="26"/>
                </a:cubicBezTo>
                <a:close/>
                <a:moveTo>
                  <a:pt x="86" y="26"/>
                </a:moveTo>
                <a:cubicBezTo>
                  <a:pt x="85" y="27"/>
                  <a:pt x="84" y="27"/>
                  <a:pt x="82" y="27"/>
                </a:cubicBezTo>
                <a:cubicBezTo>
                  <a:pt x="81" y="27"/>
                  <a:pt x="80" y="27"/>
                  <a:pt x="79" y="26"/>
                </a:cubicBezTo>
                <a:cubicBezTo>
                  <a:pt x="78" y="25"/>
                  <a:pt x="78" y="24"/>
                  <a:pt x="78" y="22"/>
                </a:cubicBezTo>
                <a:cubicBezTo>
                  <a:pt x="78" y="21"/>
                  <a:pt x="78" y="20"/>
                  <a:pt x="79" y="19"/>
                </a:cubicBezTo>
                <a:cubicBezTo>
                  <a:pt x="80" y="18"/>
                  <a:pt x="81" y="18"/>
                  <a:pt x="82" y="18"/>
                </a:cubicBezTo>
                <a:cubicBezTo>
                  <a:pt x="84" y="18"/>
                  <a:pt x="85" y="18"/>
                  <a:pt x="86" y="19"/>
                </a:cubicBezTo>
                <a:cubicBezTo>
                  <a:pt x="87" y="20"/>
                  <a:pt x="87" y="21"/>
                  <a:pt x="87" y="22"/>
                </a:cubicBezTo>
                <a:cubicBezTo>
                  <a:pt x="87" y="24"/>
                  <a:pt x="87" y="25"/>
                  <a:pt x="86" y="26"/>
                </a:cubicBezTo>
                <a:close/>
                <a:moveTo>
                  <a:pt x="102" y="26"/>
                </a:moveTo>
                <a:cubicBezTo>
                  <a:pt x="101" y="27"/>
                  <a:pt x="100" y="27"/>
                  <a:pt x="98" y="27"/>
                </a:cubicBezTo>
                <a:cubicBezTo>
                  <a:pt x="97" y="27"/>
                  <a:pt x="96" y="27"/>
                  <a:pt x="95" y="26"/>
                </a:cubicBezTo>
                <a:cubicBezTo>
                  <a:pt x="94" y="25"/>
                  <a:pt x="93" y="24"/>
                  <a:pt x="93" y="22"/>
                </a:cubicBezTo>
                <a:cubicBezTo>
                  <a:pt x="93" y="21"/>
                  <a:pt x="94" y="20"/>
                  <a:pt x="95" y="19"/>
                </a:cubicBezTo>
                <a:cubicBezTo>
                  <a:pt x="96" y="18"/>
                  <a:pt x="97" y="18"/>
                  <a:pt x="98" y="18"/>
                </a:cubicBezTo>
                <a:cubicBezTo>
                  <a:pt x="100" y="18"/>
                  <a:pt x="101" y="18"/>
                  <a:pt x="102" y="19"/>
                </a:cubicBezTo>
                <a:cubicBezTo>
                  <a:pt x="103" y="20"/>
                  <a:pt x="103" y="21"/>
                  <a:pt x="103" y="22"/>
                </a:cubicBezTo>
                <a:cubicBezTo>
                  <a:pt x="103" y="24"/>
                  <a:pt x="103" y="25"/>
                  <a:pt x="102" y="26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3F87F15-AB67-4B84-AE12-92B0A95C00C1}"/>
              </a:ext>
            </a:extLst>
          </p:cNvPr>
          <p:cNvCxnSpPr>
            <a:cxnSpLocks/>
          </p:cNvCxnSpPr>
          <p:nvPr/>
        </p:nvCxnSpPr>
        <p:spPr>
          <a:xfrm>
            <a:off x="4008402" y="5109449"/>
            <a:ext cx="24477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F494486-7E65-4178-A2B6-8DAE444123B5}"/>
              </a:ext>
            </a:extLst>
          </p:cNvPr>
          <p:cNvSpPr txBox="1"/>
          <p:nvPr/>
        </p:nvSpPr>
        <p:spPr>
          <a:xfrm>
            <a:off x="2961829" y="5222394"/>
            <a:ext cx="1450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B94A14F-C6E4-45E3-BA0C-1388563F4317}"/>
              </a:ext>
            </a:extLst>
          </p:cNvPr>
          <p:cNvGrpSpPr/>
          <p:nvPr/>
        </p:nvGrpSpPr>
        <p:grpSpPr>
          <a:xfrm>
            <a:off x="2891242" y="2265193"/>
            <a:ext cx="281811" cy="286049"/>
            <a:chOff x="1879172" y="2001419"/>
            <a:chExt cx="211138" cy="214313"/>
          </a:xfrm>
        </p:grpSpPr>
        <p:sp>
          <p:nvSpPr>
            <p:cNvPr id="109" name="Freeform 71">
              <a:extLst>
                <a:ext uri="{FF2B5EF4-FFF2-40B4-BE49-F238E27FC236}">
                  <a16:creationId xmlns:a16="http://schemas.microsoft.com/office/drawing/2014/main" id="{3A3B1D33-6F2B-4C76-9E78-605EAFEA6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26524A7B-89E1-45FC-935E-1D233C185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1" name="Freeform 73">
              <a:extLst>
                <a:ext uri="{FF2B5EF4-FFF2-40B4-BE49-F238E27FC236}">
                  <a16:creationId xmlns:a16="http://schemas.microsoft.com/office/drawing/2014/main" id="{C8703AB8-5088-43C5-80DB-E57779C0A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D96A9CF-62D6-4BAA-A2B1-BA31C58D8460}"/>
              </a:ext>
            </a:extLst>
          </p:cNvPr>
          <p:cNvSpPr txBox="1"/>
          <p:nvPr/>
        </p:nvSpPr>
        <p:spPr>
          <a:xfrm>
            <a:off x="1936056" y="2731404"/>
            <a:ext cx="1270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Contoso AD DS forest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3440A10-162D-413A-AFD0-A5F32F8B895E}"/>
              </a:ext>
            </a:extLst>
          </p:cNvPr>
          <p:cNvGrpSpPr/>
          <p:nvPr/>
        </p:nvGrpSpPr>
        <p:grpSpPr>
          <a:xfrm>
            <a:off x="2252133" y="2098550"/>
            <a:ext cx="637989" cy="652378"/>
            <a:chOff x="4319446" y="961767"/>
            <a:chExt cx="637989" cy="652378"/>
          </a:xfrm>
        </p:grpSpPr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64575ECB-448E-42FF-9D16-1B2A2ACA7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80096B21-480C-4582-8296-75C98629C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7905D04F-3437-401A-BE86-009DCBE8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AF34C2FC-28A2-47A6-B0C9-026C0C28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25CE92F9-880E-407D-ABC2-65BCA3E0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0" name="Oval 19">
              <a:extLst>
                <a:ext uri="{FF2B5EF4-FFF2-40B4-BE49-F238E27FC236}">
                  <a16:creationId xmlns:a16="http://schemas.microsoft.com/office/drawing/2014/main" id="{624E7231-724D-4A33-B70B-9FE7A86B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1" name="Oval 20">
              <a:extLst>
                <a:ext uri="{FF2B5EF4-FFF2-40B4-BE49-F238E27FC236}">
                  <a16:creationId xmlns:a16="http://schemas.microsoft.com/office/drawing/2014/main" id="{5F7CCC39-464C-47FB-BDF8-5F224B7DD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7641033-47B7-4B4D-87D0-9DA425A6321A}"/>
              </a:ext>
            </a:extLst>
          </p:cNvPr>
          <p:cNvGrpSpPr/>
          <p:nvPr/>
        </p:nvGrpSpPr>
        <p:grpSpPr>
          <a:xfrm>
            <a:off x="2231754" y="4543549"/>
            <a:ext cx="568419" cy="453997"/>
            <a:chOff x="1128256" y="817730"/>
            <a:chExt cx="244475" cy="195263"/>
          </a:xfrm>
        </p:grpSpPr>
        <p:sp>
          <p:nvSpPr>
            <p:cNvPr id="123" name="Freeform 62">
              <a:extLst>
                <a:ext uri="{FF2B5EF4-FFF2-40B4-BE49-F238E27FC236}">
                  <a16:creationId xmlns:a16="http://schemas.microsoft.com/office/drawing/2014/main" id="{5B021F06-C6FA-45A1-9700-65B542DB5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8756" y="849480"/>
              <a:ext cx="53975" cy="150813"/>
            </a:xfrm>
            <a:custGeom>
              <a:avLst/>
              <a:gdLst>
                <a:gd name="T0" fmla="*/ 0 w 36"/>
                <a:gd name="T1" fmla="*/ 98 h 98"/>
                <a:gd name="T2" fmla="*/ 32 w 36"/>
                <a:gd name="T3" fmla="*/ 98 h 98"/>
                <a:gd name="T4" fmla="*/ 36 w 36"/>
                <a:gd name="T5" fmla="*/ 94 h 98"/>
                <a:gd name="T6" fmla="*/ 36 w 36"/>
                <a:gd name="T7" fmla="*/ 78 h 98"/>
                <a:gd name="T8" fmla="*/ 36 w 36"/>
                <a:gd name="T9" fmla="*/ 30 h 98"/>
                <a:gd name="T10" fmla="*/ 36 w 36"/>
                <a:gd name="T11" fmla="*/ 4 h 98"/>
                <a:gd name="T12" fmla="*/ 32 w 36"/>
                <a:gd name="T13" fmla="*/ 0 h 98"/>
                <a:gd name="T14" fmla="*/ 0 w 36"/>
                <a:gd name="T15" fmla="*/ 0 h 98"/>
                <a:gd name="T16" fmla="*/ 0 w 36"/>
                <a:gd name="T17" fmla="*/ 98 h 98"/>
                <a:gd name="T18" fmla="*/ 1 w 36"/>
                <a:gd name="T19" fmla="*/ 84 h 98"/>
                <a:gd name="T20" fmla="*/ 15 w 36"/>
                <a:gd name="T21" fmla="*/ 84 h 98"/>
                <a:gd name="T22" fmla="*/ 15 w 36"/>
                <a:gd name="T23" fmla="*/ 91 h 98"/>
                <a:gd name="T24" fmla="*/ 1 w 36"/>
                <a:gd name="T25" fmla="*/ 91 h 98"/>
                <a:gd name="T26" fmla="*/ 1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4" y="98"/>
                    <a:pt x="36" y="96"/>
                    <a:pt x="36" y="9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8"/>
                  </a:lnTo>
                  <a:close/>
                  <a:moveTo>
                    <a:pt x="1" y="84"/>
                  </a:moveTo>
                  <a:cubicBezTo>
                    <a:pt x="15" y="84"/>
                    <a:pt x="15" y="84"/>
                    <a:pt x="15" y="84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4" name="Freeform 63">
              <a:extLst>
                <a:ext uri="{FF2B5EF4-FFF2-40B4-BE49-F238E27FC236}">
                  <a16:creationId xmlns:a16="http://schemas.microsoft.com/office/drawing/2014/main" id="{6E2AB4CE-6350-4FEF-A897-B799B52B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256" y="849480"/>
              <a:ext cx="53975" cy="150813"/>
            </a:xfrm>
            <a:custGeom>
              <a:avLst/>
              <a:gdLst>
                <a:gd name="T0" fmla="*/ 36 w 36"/>
                <a:gd name="T1" fmla="*/ 98 h 98"/>
                <a:gd name="T2" fmla="*/ 4 w 36"/>
                <a:gd name="T3" fmla="*/ 98 h 98"/>
                <a:gd name="T4" fmla="*/ 0 w 36"/>
                <a:gd name="T5" fmla="*/ 94 h 98"/>
                <a:gd name="T6" fmla="*/ 0 w 36"/>
                <a:gd name="T7" fmla="*/ 78 h 98"/>
                <a:gd name="T8" fmla="*/ 0 w 36"/>
                <a:gd name="T9" fmla="*/ 30 h 98"/>
                <a:gd name="T10" fmla="*/ 0 w 36"/>
                <a:gd name="T11" fmla="*/ 4 h 98"/>
                <a:gd name="T12" fmla="*/ 4 w 36"/>
                <a:gd name="T13" fmla="*/ 0 h 98"/>
                <a:gd name="T14" fmla="*/ 36 w 36"/>
                <a:gd name="T15" fmla="*/ 0 h 98"/>
                <a:gd name="T16" fmla="*/ 36 w 36"/>
                <a:gd name="T17" fmla="*/ 98 h 98"/>
                <a:gd name="T18" fmla="*/ 35 w 36"/>
                <a:gd name="T19" fmla="*/ 84 h 98"/>
                <a:gd name="T20" fmla="*/ 21 w 36"/>
                <a:gd name="T21" fmla="*/ 84 h 98"/>
                <a:gd name="T22" fmla="*/ 21 w 36"/>
                <a:gd name="T23" fmla="*/ 91 h 98"/>
                <a:gd name="T24" fmla="*/ 35 w 36"/>
                <a:gd name="T25" fmla="*/ 91 h 98"/>
                <a:gd name="T26" fmla="*/ 35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36" y="98"/>
                  </a:moveTo>
                  <a:cubicBezTo>
                    <a:pt x="4" y="98"/>
                    <a:pt x="4" y="98"/>
                    <a:pt x="4" y="98"/>
                  </a:cubicBezTo>
                  <a:cubicBezTo>
                    <a:pt x="2" y="98"/>
                    <a:pt x="0" y="96"/>
                    <a:pt x="0" y="9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98"/>
                  </a:lnTo>
                  <a:close/>
                  <a:moveTo>
                    <a:pt x="35" y="84"/>
                  </a:moveTo>
                  <a:cubicBezTo>
                    <a:pt x="21" y="84"/>
                    <a:pt x="21" y="84"/>
                    <a:pt x="21" y="84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35" y="91"/>
                    <a:pt x="35" y="91"/>
                    <a:pt x="35" y="91"/>
                  </a:cubicBezTo>
                  <a:lnTo>
                    <a:pt x="35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  <p:sp>
          <p:nvSpPr>
            <p:cNvPr id="125" name="Freeform 64">
              <a:extLst>
                <a:ext uri="{FF2B5EF4-FFF2-40B4-BE49-F238E27FC236}">
                  <a16:creationId xmlns:a16="http://schemas.microsoft.com/office/drawing/2014/main" id="{96C3AAB6-FDBE-4034-A58E-399B3E7D58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4931" y="817730"/>
              <a:ext cx="109538" cy="195263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3 h 128"/>
                <a:gd name="T6" fmla="*/ 73 w 73"/>
                <a:gd name="T7" fmla="*/ 102 h 128"/>
                <a:gd name="T8" fmla="*/ 73 w 73"/>
                <a:gd name="T9" fmla="*/ 38 h 128"/>
                <a:gd name="T10" fmla="*/ 73 w 73"/>
                <a:gd name="T11" fmla="*/ 4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4 h 128"/>
                <a:gd name="T18" fmla="*/ 0 w 73"/>
                <a:gd name="T19" fmla="*/ 123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/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4D514A8-B45B-4E1C-83D6-9FCEDFC9D1C6}"/>
              </a:ext>
            </a:extLst>
          </p:cNvPr>
          <p:cNvSpPr/>
          <p:nvPr/>
        </p:nvSpPr>
        <p:spPr>
          <a:xfrm>
            <a:off x="6520249" y="4997546"/>
            <a:ext cx="299993" cy="220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2581042B-2CC2-4320-8ADD-33A2CBD63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72" y="4808897"/>
            <a:ext cx="428609" cy="428609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519982FB-96E6-4DFA-A79B-F7F393C8D4F4}"/>
              </a:ext>
            </a:extLst>
          </p:cNvPr>
          <p:cNvSpPr txBox="1"/>
          <p:nvPr/>
        </p:nvSpPr>
        <p:spPr>
          <a:xfrm>
            <a:off x="1861084" y="5015624"/>
            <a:ext cx="1229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Application datacenters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4785B41-79B0-4156-95D4-132DB2CC6D61}"/>
              </a:ext>
            </a:extLst>
          </p:cNvPr>
          <p:cNvSpPr txBox="1"/>
          <p:nvPr/>
        </p:nvSpPr>
        <p:spPr>
          <a:xfrm>
            <a:off x="3476816" y="278285"/>
            <a:ext cx="527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Point-to-site VPN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D95CDF-D22F-470B-ADFE-82E32B688982}"/>
              </a:ext>
            </a:extLst>
          </p:cNvPr>
          <p:cNvCxnSpPr>
            <a:cxnSpLocks/>
          </p:cNvCxnSpPr>
          <p:nvPr/>
        </p:nvCxnSpPr>
        <p:spPr>
          <a:xfrm>
            <a:off x="5501721" y="3417417"/>
            <a:ext cx="1025814" cy="139148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1D472F4-8034-4DE0-AB9E-BCD92399E878}"/>
              </a:ext>
            </a:extLst>
          </p:cNvPr>
          <p:cNvCxnSpPr>
            <a:cxnSpLocks/>
          </p:cNvCxnSpPr>
          <p:nvPr/>
        </p:nvCxnSpPr>
        <p:spPr>
          <a:xfrm flipH="1">
            <a:off x="4046331" y="5015624"/>
            <a:ext cx="2324587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D34E7F-CAFF-4EE9-9B7E-2C1F17FD35B0}"/>
              </a:ext>
            </a:extLst>
          </p:cNvPr>
          <p:cNvCxnSpPr>
            <a:cxnSpLocks/>
          </p:cNvCxnSpPr>
          <p:nvPr/>
        </p:nvCxnSpPr>
        <p:spPr>
          <a:xfrm flipH="1" flipV="1">
            <a:off x="2835832" y="4826420"/>
            <a:ext cx="447743" cy="207373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333D751-7CE9-4D72-A95E-8C8FDF9CD158}"/>
              </a:ext>
            </a:extLst>
          </p:cNvPr>
          <p:cNvSpPr txBox="1"/>
          <p:nvPr/>
        </p:nvSpPr>
        <p:spPr>
          <a:xfrm>
            <a:off x="5355887" y="3764817"/>
            <a:ext cx="10250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On-premises traffic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74439-2456-4FFA-9F6C-7ECAF730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331" y="1506425"/>
            <a:ext cx="21963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20450"/>
            <a:r>
              <a:rPr lang="en-US" altLang="en-US" sz="14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organization</a:t>
            </a:r>
            <a:endParaRPr lang="en-US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8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14053</TotalTime>
  <Words>155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Remote access for remote workers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Davies</dc:creator>
  <cp:lastModifiedBy>Joe Davies</cp:lastModifiedBy>
  <cp:revision>111</cp:revision>
  <dcterms:created xsi:type="dcterms:W3CDTF">2018-08-08T16:21:40Z</dcterms:created>
  <dcterms:modified xsi:type="dcterms:W3CDTF">2020-05-01T16:30:10Z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josephd@microsoft.com</vt:lpwstr>
  </property>
  <property fmtid="{D5CDD505-2E9C-101B-9397-08002B2CF9AE}" pid="5" name="MSIP_Label_f42aa342-8706-4288-bd11-ebb85995028c_SetDate">
    <vt:lpwstr>2018-08-08T16:57:21.9536999Z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