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3y0rRzumcqN1Rog93+gyMGasQ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92bd79cb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92bd79c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2bd79cb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2bd79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92bd79cb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92bd79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92bd79cb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92bd79c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92bd79cb6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92bd79c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92bd79cb6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92bd79c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92bd79cb6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92bd79c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92bd79cb6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92bd79c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92bd79cb6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92bd79c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92bd79cb6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92bd79c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7e9b9f0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b77e9b9f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7e9b9f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b77e9b9f0d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bd0fa3e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8bd0fa3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bd0fa3e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8bd0fa3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bd0fa3e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b8bd0fa3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77e9b9f0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77e9b9f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bd0fa3e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b8bd0fa3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92bd79c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92bd79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0x41deadbeef/reverse-engineering-base-cour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com/search?q=what+is+a+binary&amp;rlz=1C1CHBF_enUS905US905&amp;oq=what+is+a+binary&amp;aqs=chrome..69i57j0j69i59j0l2j69i60l3.2441j1j7&amp;sourceid=chrome&amp;ie=UTF-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s.ecu.edu/karl/3300/spr14/Notes/C/preprocessor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utorialspoint.com/compiler_design/index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dbolt.org/z/YngRMX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www.asciitable.com/" TargetMode="External"/><Relationship Id="rId7" Type="http://schemas.openxmlformats.org/officeDocument/2006/relationships/hyperlink" Target="https://ss64.com/bash/grep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dbol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5937925" y="877216"/>
            <a:ext cx="6414900" cy="3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Reverse Engineering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       </a:t>
            </a:r>
            <a:br>
              <a:rPr lang="en-US" sz="5400">
                <a:solidFill>
                  <a:schemeClr val="lt1"/>
                </a:solidFill>
              </a:rPr>
            </a:br>
            <a:br>
              <a:rPr lang="en-US" sz="5400">
                <a:solidFill>
                  <a:schemeClr val="lt1"/>
                </a:solidFill>
              </a:rPr>
            </a:br>
            <a:r>
              <a:rPr lang="en-US" sz="5400">
                <a:solidFill>
                  <a:schemeClr val="lt1"/>
                </a:solidFill>
              </a:rPr>
              <a:t>Lecture 2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 sz="3700">
                <a:solidFill>
                  <a:schemeClr val="lt1"/>
                </a:solidFill>
              </a:rPr>
              <a:t>DJ Beyette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98" y="6360826"/>
            <a:ext cx="34302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 dervied from 0x41deadbeef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2bd79cb6_0_5"/>
          <p:cNvSpPr txBox="1"/>
          <p:nvPr>
            <p:ph idx="1" type="body"/>
          </p:nvPr>
        </p:nvSpPr>
        <p:spPr>
          <a:xfrm>
            <a:off x="576500" y="220775"/>
            <a:ext cx="10642500" cy="64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How to begin reverse engineering a </a:t>
            </a:r>
            <a:r>
              <a:rPr b="1" lang="en-US" sz="3100"/>
              <a:t>binary</a:t>
            </a:r>
            <a:r>
              <a:rPr lang="en-US" sz="3100"/>
              <a:t>?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Reflect back on `text` vs `non-text` file example (slide 7)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How would you </a:t>
            </a:r>
            <a:r>
              <a:rPr lang="en-US" sz="2700"/>
              <a:t>analyze</a:t>
            </a:r>
            <a:r>
              <a:rPr lang="en-US" sz="2700"/>
              <a:t> an unknown object?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We must first understand what is a ‘binary’?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Google it</a:t>
            </a:r>
            <a:r>
              <a:rPr lang="en-US" sz="2700"/>
              <a:t> if you don’t know!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Now what?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To begin </a:t>
            </a:r>
            <a:r>
              <a:rPr b="1" lang="en-US" sz="3100"/>
              <a:t>analyzing a binary</a:t>
            </a:r>
            <a:r>
              <a:rPr lang="en-US" sz="3100"/>
              <a:t>, we must look into: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Its </a:t>
            </a:r>
            <a:r>
              <a:rPr b="1" lang="en-US" sz="2700"/>
              <a:t>environment</a:t>
            </a:r>
            <a:endParaRPr b="1"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Frame of reference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How it is </a:t>
            </a:r>
            <a:r>
              <a:rPr b="1" lang="en-US" sz="2700"/>
              <a:t>created</a:t>
            </a:r>
            <a:r>
              <a:rPr lang="en-US" sz="2700"/>
              <a:t>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How it is </a:t>
            </a:r>
            <a:r>
              <a:rPr b="1" lang="en-US" sz="2700"/>
              <a:t>used</a:t>
            </a:r>
            <a:r>
              <a:rPr lang="en-US" sz="2700"/>
              <a:t>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lang="en-US" sz="2700"/>
              <a:t>Why do</a:t>
            </a:r>
            <a:r>
              <a:rPr lang="en-US" sz="2700"/>
              <a:t> we want to </a:t>
            </a:r>
            <a:r>
              <a:rPr lang="en-US" sz="2700"/>
              <a:t>analyze</a:t>
            </a:r>
            <a:r>
              <a:rPr lang="en-US" sz="2700"/>
              <a:t> it?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92bd79cb6_0_10"/>
          <p:cNvSpPr txBox="1"/>
          <p:nvPr>
            <p:ph idx="1" type="body"/>
          </p:nvPr>
        </p:nvSpPr>
        <p:spPr>
          <a:xfrm>
            <a:off x="650075" y="68250"/>
            <a:ext cx="10617900" cy="67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Binary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Machine code: 1s and 0s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Structured	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Pre-compiled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Pre-linked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aka: program/executable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Targeted for one operating system (OS)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Without understanding the </a:t>
            </a:r>
            <a:r>
              <a:rPr lang="en-US" sz="3200"/>
              <a:t>intended</a:t>
            </a:r>
            <a:r>
              <a:rPr lang="en-US" sz="3200"/>
              <a:t> OS/</a:t>
            </a:r>
            <a:r>
              <a:rPr lang="en-US" sz="3200"/>
              <a:t>environment, we cannot analyze the 1s and 0s properly.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Let us make assumptions about our binary environment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environment: {‘language’: c, ‘compiler’: gcc, ‘os’: linux}</a:t>
            </a:r>
            <a:r>
              <a:rPr lang="en-US" sz="3200"/>
              <a:t>)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92bd79cb6_0_15"/>
          <p:cNvSpPr txBox="1"/>
          <p:nvPr>
            <p:ph type="title"/>
          </p:nvPr>
        </p:nvSpPr>
        <p:spPr>
          <a:xfrm>
            <a:off x="916650" y="58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How a Binary is created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(High abstraction)</a:t>
            </a:r>
            <a:endParaRPr sz="2800"/>
          </a:p>
        </p:txBody>
      </p:sp>
      <p:pic>
        <p:nvPicPr>
          <p:cNvPr id="244" name="Google Shape;244;gb92bd79cb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70" y="3798095"/>
            <a:ext cx="5654725" cy="24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b92bd79cb6_0_15"/>
          <p:cNvSpPr/>
          <p:nvPr/>
        </p:nvSpPr>
        <p:spPr>
          <a:xfrm>
            <a:off x="2163064" y="1512076"/>
            <a:ext cx="1771500" cy="1397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Create </a:t>
            </a:r>
            <a:r>
              <a:rPr b="1" lang="en-US" sz="2400"/>
              <a:t>hello.</a:t>
            </a:r>
            <a:r>
              <a:rPr b="1" lang="en-US" sz="2400"/>
              <a:t>c</a:t>
            </a:r>
            <a:r>
              <a:rPr lang="en-US" sz="2400"/>
              <a:t> source file</a:t>
            </a:r>
            <a:endParaRPr sz="2400"/>
          </a:p>
        </p:txBody>
      </p:sp>
      <p:sp>
        <p:nvSpPr>
          <p:cNvPr id="246" name="Google Shape;246;gb92bd79cb6_0_15"/>
          <p:cNvSpPr/>
          <p:nvPr/>
        </p:nvSpPr>
        <p:spPr>
          <a:xfrm>
            <a:off x="8090450" y="1547775"/>
            <a:ext cx="2440800" cy="13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a.out</a:t>
            </a:r>
            <a:endParaRPr b="1" sz="2400"/>
          </a:p>
        </p:txBody>
      </p:sp>
      <p:cxnSp>
        <p:nvCxnSpPr>
          <p:cNvPr id="247" name="Google Shape;247;gb92bd79cb6_0_15"/>
          <p:cNvCxnSpPr>
            <a:stCxn id="245" idx="3"/>
            <a:endCxn id="246" idx="1"/>
          </p:cNvCxnSpPr>
          <p:nvPr/>
        </p:nvCxnSpPr>
        <p:spPr>
          <a:xfrm>
            <a:off x="3934564" y="2210626"/>
            <a:ext cx="415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b92bd79cb6_0_15"/>
          <p:cNvSpPr txBox="1"/>
          <p:nvPr/>
        </p:nvSpPr>
        <p:spPr>
          <a:xfrm>
            <a:off x="5335575" y="1609425"/>
            <a:ext cx="147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gcc hello.c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b92bd79cb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450" y="3430175"/>
            <a:ext cx="5276801" cy="3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b92bd79cb6_0_15"/>
          <p:cNvCxnSpPr>
            <a:stCxn id="245" idx="2"/>
            <a:endCxn id="244" idx="0"/>
          </p:cNvCxnSpPr>
          <p:nvPr/>
        </p:nvCxnSpPr>
        <p:spPr>
          <a:xfrm>
            <a:off x="3048814" y="2909176"/>
            <a:ext cx="0" cy="8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b92bd79cb6_0_15"/>
          <p:cNvCxnSpPr>
            <a:stCxn id="246" idx="2"/>
            <a:endCxn id="249" idx="0"/>
          </p:cNvCxnSpPr>
          <p:nvPr/>
        </p:nvCxnSpPr>
        <p:spPr>
          <a:xfrm>
            <a:off x="9310850" y="2873475"/>
            <a:ext cx="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2" name="Google Shape;252;gb92bd79cb6_0_15"/>
          <p:cNvSpPr txBox="1"/>
          <p:nvPr/>
        </p:nvSpPr>
        <p:spPr>
          <a:xfrm>
            <a:off x="821775" y="6334800"/>
            <a:ext cx="3961800" cy="523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What happened?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92bd79cb6_0_32"/>
          <p:cNvSpPr txBox="1"/>
          <p:nvPr>
            <p:ph type="title"/>
          </p:nvPr>
        </p:nvSpPr>
        <p:spPr>
          <a:xfrm>
            <a:off x="916850" y="58500"/>
            <a:ext cx="10515600" cy="105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happened?</a:t>
            </a:r>
            <a:endParaRPr/>
          </a:p>
        </p:txBody>
      </p:sp>
      <p:sp>
        <p:nvSpPr>
          <p:cNvPr id="258" name="Google Shape;258;gb92bd79cb6_0_32"/>
          <p:cNvSpPr/>
          <p:nvPr/>
        </p:nvSpPr>
        <p:spPr>
          <a:xfrm>
            <a:off x="796700" y="1562725"/>
            <a:ext cx="1676700" cy="7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b92bd79cb6_0_32"/>
          <p:cNvSpPr/>
          <p:nvPr/>
        </p:nvSpPr>
        <p:spPr>
          <a:xfrm>
            <a:off x="994550" y="4437800"/>
            <a:ext cx="12897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b92bd79cb6_0_32"/>
          <p:cNvSpPr/>
          <p:nvPr/>
        </p:nvSpPr>
        <p:spPr>
          <a:xfrm>
            <a:off x="5419788" y="3711800"/>
            <a:ext cx="11385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Object 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b92bd79cb6_0_32"/>
          <p:cNvCxnSpPr>
            <a:stCxn id="258" idx="2"/>
          </p:cNvCxnSpPr>
          <p:nvPr/>
        </p:nvCxnSpPr>
        <p:spPr>
          <a:xfrm>
            <a:off x="1635050" y="2288725"/>
            <a:ext cx="8700" cy="58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b92bd79cb6_0_32"/>
          <p:cNvCxnSpPr>
            <a:stCxn id="263" idx="2"/>
            <a:endCxn id="259" idx="0"/>
          </p:cNvCxnSpPr>
          <p:nvPr/>
        </p:nvCxnSpPr>
        <p:spPr>
          <a:xfrm>
            <a:off x="1635050" y="3623525"/>
            <a:ext cx="4500" cy="8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b92bd79cb6_0_32"/>
          <p:cNvSpPr/>
          <p:nvPr/>
        </p:nvSpPr>
        <p:spPr>
          <a:xfrm>
            <a:off x="5270838" y="1562725"/>
            <a:ext cx="1436400" cy="82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b92bd79cb6_0_32"/>
          <p:cNvSpPr txBox="1"/>
          <p:nvPr/>
        </p:nvSpPr>
        <p:spPr>
          <a:xfrm>
            <a:off x="990200" y="966025"/>
            <a:ext cx="143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hello.c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b92bd79cb6_0_32"/>
          <p:cNvSpPr/>
          <p:nvPr/>
        </p:nvSpPr>
        <p:spPr>
          <a:xfrm>
            <a:off x="766850" y="2897525"/>
            <a:ext cx="17364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Preprocessor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b92bd79cb6_0_32"/>
          <p:cNvSpPr txBox="1"/>
          <p:nvPr/>
        </p:nvSpPr>
        <p:spPr>
          <a:xfrm>
            <a:off x="61325" y="3690050"/>
            <a:ext cx="167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-E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hello.c &gt; 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b92bd79cb6_0_32"/>
          <p:cNvSpPr txBox="1"/>
          <p:nvPr/>
        </p:nvSpPr>
        <p:spPr>
          <a:xfrm>
            <a:off x="3702625" y="1448613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b92bd79cb6_0_32"/>
          <p:cNvSpPr/>
          <p:nvPr/>
        </p:nvSpPr>
        <p:spPr>
          <a:xfrm>
            <a:off x="990200" y="6136900"/>
            <a:ext cx="1289700" cy="615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Analysis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b92bd79cb6_0_32"/>
          <p:cNvCxnSpPr>
            <a:stCxn id="259" idx="2"/>
            <a:endCxn id="268" idx="0"/>
          </p:cNvCxnSpPr>
          <p:nvPr/>
        </p:nvCxnSpPr>
        <p:spPr>
          <a:xfrm flipH="1">
            <a:off x="1634900" y="5163800"/>
            <a:ext cx="4500" cy="97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gb92bd79cb6_0_32"/>
          <p:cNvSpPr txBox="1"/>
          <p:nvPr/>
        </p:nvSpPr>
        <p:spPr>
          <a:xfrm>
            <a:off x="680625" y="5411850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b92bd79cb6_0_32"/>
          <p:cNvSpPr txBox="1"/>
          <p:nvPr/>
        </p:nvSpPr>
        <p:spPr>
          <a:xfrm>
            <a:off x="1743625" y="2354625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hello.c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b92bd79cb6_0_32"/>
          <p:cNvSpPr txBox="1"/>
          <p:nvPr/>
        </p:nvSpPr>
        <p:spPr>
          <a:xfrm rot="-5400506">
            <a:off x="2642203" y="3031097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-S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gb92bd79cb6_0_32"/>
          <p:cNvCxnSpPr>
            <a:stCxn id="264" idx="2"/>
            <a:endCxn id="260" idx="0"/>
          </p:cNvCxnSpPr>
          <p:nvPr/>
        </p:nvCxnSpPr>
        <p:spPr>
          <a:xfrm>
            <a:off x="5989038" y="2392525"/>
            <a:ext cx="0" cy="13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gb92bd79cb6_0_32"/>
          <p:cNvSpPr txBox="1"/>
          <p:nvPr/>
        </p:nvSpPr>
        <p:spPr>
          <a:xfrm rot="-506">
            <a:off x="6058116" y="2629860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-c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b92bd79cb6_0_32"/>
          <p:cNvSpPr/>
          <p:nvPr/>
        </p:nvSpPr>
        <p:spPr>
          <a:xfrm>
            <a:off x="5419800" y="5644675"/>
            <a:ext cx="11385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Linker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b92bd79cb6_0_32"/>
          <p:cNvCxnSpPr>
            <a:stCxn id="260" idx="2"/>
            <a:endCxn id="275" idx="0"/>
          </p:cNvCxnSpPr>
          <p:nvPr/>
        </p:nvCxnSpPr>
        <p:spPr>
          <a:xfrm>
            <a:off x="5989038" y="4437800"/>
            <a:ext cx="0" cy="120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b92bd79cb6_0_32"/>
          <p:cNvSpPr txBox="1"/>
          <p:nvPr/>
        </p:nvSpPr>
        <p:spPr>
          <a:xfrm rot="-506">
            <a:off x="5962741" y="4738547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-O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hello.o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b92bd79cb6_0_32"/>
          <p:cNvSpPr/>
          <p:nvPr/>
        </p:nvSpPr>
        <p:spPr>
          <a:xfrm>
            <a:off x="8390700" y="5644675"/>
            <a:ext cx="1138500" cy="72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a.out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b92bd79cb6_0_32"/>
          <p:cNvCxnSpPr>
            <a:stCxn id="275" idx="3"/>
            <a:endCxn id="278" idx="1"/>
          </p:cNvCxnSpPr>
          <p:nvPr/>
        </p:nvCxnSpPr>
        <p:spPr>
          <a:xfrm>
            <a:off x="6558300" y="6007675"/>
            <a:ext cx="18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gb92bd79cb6_0_32"/>
          <p:cNvSpPr txBox="1"/>
          <p:nvPr/>
        </p:nvSpPr>
        <p:spPr>
          <a:xfrm>
            <a:off x="7802200" y="1305725"/>
            <a:ext cx="4256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Pre-processor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outputs hello.i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outputs assembly as hello.s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Assembler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hello.s → machine code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hello.o object file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{hello.o, test.o, ..} → a.out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 function calls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Program start/end logic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b92bd79cb6_0_32"/>
          <p:cNvSpPr/>
          <p:nvPr/>
        </p:nvSpPr>
        <p:spPr>
          <a:xfrm>
            <a:off x="2846938" y="4613575"/>
            <a:ext cx="1289700" cy="82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Synthesis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b92bd79cb6_0_32"/>
          <p:cNvCxnSpPr>
            <a:stCxn id="268" idx="3"/>
            <a:endCxn id="281" idx="2"/>
          </p:cNvCxnSpPr>
          <p:nvPr/>
        </p:nvCxnSpPr>
        <p:spPr>
          <a:xfrm flipH="1" rot="10800000">
            <a:off x="2279900" y="5443450"/>
            <a:ext cx="1212000" cy="10011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b92bd79cb6_0_32"/>
          <p:cNvSpPr txBox="1"/>
          <p:nvPr/>
        </p:nvSpPr>
        <p:spPr>
          <a:xfrm>
            <a:off x="2846950" y="5888850"/>
            <a:ext cx="6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IR*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b92bd79cb6_0_32"/>
          <p:cNvCxnSpPr>
            <a:stCxn id="281" idx="0"/>
            <a:endCxn id="264" idx="1"/>
          </p:cNvCxnSpPr>
          <p:nvPr/>
        </p:nvCxnSpPr>
        <p:spPr>
          <a:xfrm rot="-5400000">
            <a:off x="3063388" y="2406175"/>
            <a:ext cx="2635800" cy="1779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92bd79cb6_0_7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Pre-Processor</a:t>
            </a:r>
            <a:endParaRPr/>
          </a:p>
        </p:txBody>
      </p:sp>
      <p:sp>
        <p:nvSpPr>
          <p:cNvPr id="290" name="Google Shape;290;gb92bd79cb6_0_70"/>
          <p:cNvSpPr txBox="1"/>
          <p:nvPr>
            <p:ph idx="1" type="body"/>
          </p:nvPr>
        </p:nvSpPr>
        <p:spPr>
          <a:xfrm>
            <a:off x="838200" y="1273800"/>
            <a:ext cx="10515600" cy="26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Resolve #include, #define, etc.. by replacing symbol with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</a:t>
            </a:r>
            <a:r>
              <a:rPr lang="en-US"/>
              <a:t>onditional</a:t>
            </a:r>
            <a:r>
              <a:rPr lang="en-US"/>
              <a:t> compilation: #ifdef, #if, #else, 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Output: </a:t>
            </a:r>
            <a:r>
              <a:rPr b="1" lang="en-US"/>
              <a:t>.i</a:t>
            </a:r>
            <a:r>
              <a:rPr lang="en-US"/>
              <a:t> file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Contains additional code from </a:t>
            </a:r>
            <a:r>
              <a:rPr b="1" lang="en-US"/>
              <a:t>#include&lt;stdio.h&gt;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gb92bd79cb6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25" y="4460900"/>
            <a:ext cx="37719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b92bd79cb6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925" y="4132625"/>
            <a:ext cx="7296150" cy="25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b92bd79cb6_0_70"/>
          <p:cNvCxnSpPr/>
          <p:nvPr/>
        </p:nvCxnSpPr>
        <p:spPr>
          <a:xfrm flipH="1" rot="10800000">
            <a:off x="3041600" y="5763650"/>
            <a:ext cx="1584600" cy="166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92bd79cb6_0_77"/>
          <p:cNvSpPr txBox="1"/>
          <p:nvPr>
            <p:ph type="title"/>
          </p:nvPr>
        </p:nvSpPr>
        <p:spPr>
          <a:xfrm>
            <a:off x="838200" y="0"/>
            <a:ext cx="10515600" cy="103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Compiler</a:t>
            </a:r>
            <a:endParaRPr/>
          </a:p>
        </p:txBody>
      </p:sp>
      <p:sp>
        <p:nvSpPr>
          <p:cNvPr id="299" name="Google Shape;299;gb92bd79cb6_0_77"/>
          <p:cNvSpPr/>
          <p:nvPr/>
        </p:nvSpPr>
        <p:spPr>
          <a:xfrm>
            <a:off x="838200" y="1337300"/>
            <a:ext cx="16104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Compiler</a:t>
            </a:r>
            <a:endParaRPr sz="2400"/>
          </a:p>
        </p:txBody>
      </p:sp>
      <p:sp>
        <p:nvSpPr>
          <p:cNvPr id="300" name="Google Shape;300;gb92bd79cb6_0_77"/>
          <p:cNvSpPr/>
          <p:nvPr/>
        </p:nvSpPr>
        <p:spPr>
          <a:xfrm>
            <a:off x="690750" y="2853300"/>
            <a:ext cx="19053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Lexical Analyzer</a:t>
            </a:r>
            <a:endParaRPr sz="2400"/>
          </a:p>
        </p:txBody>
      </p:sp>
      <p:sp>
        <p:nvSpPr>
          <p:cNvPr id="301" name="Google Shape;301;gb92bd79cb6_0_77"/>
          <p:cNvSpPr/>
          <p:nvPr/>
        </p:nvSpPr>
        <p:spPr>
          <a:xfrm>
            <a:off x="690750" y="4369288"/>
            <a:ext cx="19053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Syntax Analyzer</a:t>
            </a:r>
            <a:endParaRPr sz="2400"/>
          </a:p>
        </p:txBody>
      </p:sp>
      <p:sp>
        <p:nvSpPr>
          <p:cNvPr id="302" name="Google Shape;302;gb92bd79cb6_0_77"/>
          <p:cNvSpPr/>
          <p:nvPr/>
        </p:nvSpPr>
        <p:spPr>
          <a:xfrm>
            <a:off x="8791050" y="5733550"/>
            <a:ext cx="25149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IR Code Generator</a:t>
            </a:r>
            <a:endParaRPr sz="2400"/>
          </a:p>
        </p:txBody>
      </p:sp>
      <p:sp>
        <p:nvSpPr>
          <p:cNvPr id="303" name="Google Shape;303;gb92bd79cb6_0_77"/>
          <p:cNvSpPr/>
          <p:nvPr/>
        </p:nvSpPr>
        <p:spPr>
          <a:xfrm>
            <a:off x="9095850" y="1337300"/>
            <a:ext cx="19053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Assembly Code</a:t>
            </a:r>
            <a:endParaRPr sz="2400"/>
          </a:p>
        </p:txBody>
      </p:sp>
      <p:sp>
        <p:nvSpPr>
          <p:cNvPr id="304" name="Google Shape;304;gb92bd79cb6_0_77"/>
          <p:cNvSpPr/>
          <p:nvPr/>
        </p:nvSpPr>
        <p:spPr>
          <a:xfrm>
            <a:off x="690738" y="5733513"/>
            <a:ext cx="1905300" cy="9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Semantic</a:t>
            </a:r>
            <a:r>
              <a:rPr lang="en-US" sz="2400"/>
              <a:t> Analyzer</a:t>
            </a:r>
            <a:endParaRPr sz="2400"/>
          </a:p>
        </p:txBody>
      </p:sp>
      <p:sp>
        <p:nvSpPr>
          <p:cNvPr id="305" name="Google Shape;305;gb92bd79cb6_0_77"/>
          <p:cNvSpPr/>
          <p:nvPr/>
        </p:nvSpPr>
        <p:spPr>
          <a:xfrm>
            <a:off x="9006150" y="3202138"/>
            <a:ext cx="2084700" cy="11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Code Generation</a:t>
            </a:r>
            <a:endParaRPr sz="2400"/>
          </a:p>
        </p:txBody>
      </p:sp>
      <p:cxnSp>
        <p:nvCxnSpPr>
          <p:cNvPr id="306" name="Google Shape;306;gb92bd79cb6_0_77"/>
          <p:cNvCxnSpPr>
            <a:stCxn id="299" idx="2"/>
            <a:endCxn id="300" idx="0"/>
          </p:cNvCxnSpPr>
          <p:nvPr/>
        </p:nvCxnSpPr>
        <p:spPr>
          <a:xfrm>
            <a:off x="1643400" y="2270300"/>
            <a:ext cx="0" cy="5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gb92bd79cb6_0_77"/>
          <p:cNvCxnSpPr>
            <a:stCxn id="300" idx="2"/>
            <a:endCxn id="301" idx="0"/>
          </p:cNvCxnSpPr>
          <p:nvPr/>
        </p:nvCxnSpPr>
        <p:spPr>
          <a:xfrm>
            <a:off x="1643400" y="3786300"/>
            <a:ext cx="0" cy="5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gb92bd79cb6_0_77"/>
          <p:cNvCxnSpPr>
            <a:stCxn id="301" idx="2"/>
            <a:endCxn id="304" idx="0"/>
          </p:cNvCxnSpPr>
          <p:nvPr/>
        </p:nvCxnSpPr>
        <p:spPr>
          <a:xfrm>
            <a:off x="1643400" y="5302288"/>
            <a:ext cx="0" cy="43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b92bd79cb6_0_77"/>
          <p:cNvCxnSpPr>
            <a:stCxn id="304" idx="3"/>
            <a:endCxn id="302" idx="1"/>
          </p:cNvCxnSpPr>
          <p:nvPr/>
        </p:nvCxnSpPr>
        <p:spPr>
          <a:xfrm>
            <a:off x="2596038" y="6200013"/>
            <a:ext cx="619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b92bd79cb6_0_77"/>
          <p:cNvCxnSpPr>
            <a:stCxn id="302" idx="0"/>
            <a:endCxn id="305" idx="2"/>
          </p:cNvCxnSpPr>
          <p:nvPr/>
        </p:nvCxnSpPr>
        <p:spPr>
          <a:xfrm rot="10800000">
            <a:off x="10048500" y="4344550"/>
            <a:ext cx="0" cy="138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gb92bd79cb6_0_77"/>
          <p:cNvCxnSpPr>
            <a:stCxn id="305" idx="0"/>
            <a:endCxn id="303" idx="2"/>
          </p:cNvCxnSpPr>
          <p:nvPr/>
        </p:nvCxnSpPr>
        <p:spPr>
          <a:xfrm rot="10800000">
            <a:off x="10048500" y="2270338"/>
            <a:ext cx="0" cy="93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gb92bd79cb6_0_77"/>
          <p:cNvSpPr txBox="1"/>
          <p:nvPr/>
        </p:nvSpPr>
        <p:spPr>
          <a:xfrm>
            <a:off x="10217950" y="2382225"/>
            <a:ext cx="149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Dependent Optimization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92bd79cb6_0_77"/>
          <p:cNvSpPr txBox="1"/>
          <p:nvPr/>
        </p:nvSpPr>
        <p:spPr>
          <a:xfrm>
            <a:off x="10103350" y="4791150"/>
            <a:ext cx="172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Optimization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b92bd79cb6_0_77"/>
          <p:cNvSpPr txBox="1"/>
          <p:nvPr/>
        </p:nvSpPr>
        <p:spPr>
          <a:xfrm>
            <a:off x="3699750" y="5697675"/>
            <a:ext cx="479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High/Low level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Representation (IR)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gb92bd79cb6_0_77"/>
          <p:cNvGrpSpPr/>
          <p:nvPr/>
        </p:nvGrpSpPr>
        <p:grpSpPr>
          <a:xfrm>
            <a:off x="2596050" y="1803800"/>
            <a:ext cx="7397600" cy="4368875"/>
            <a:chOff x="2596050" y="1803800"/>
            <a:chExt cx="7397600" cy="4368875"/>
          </a:xfrm>
        </p:grpSpPr>
        <p:sp>
          <p:nvSpPr>
            <p:cNvPr id="316" name="Google Shape;316;gb92bd79cb6_0_77"/>
            <p:cNvSpPr/>
            <p:nvPr/>
          </p:nvSpPr>
          <p:spPr>
            <a:xfrm>
              <a:off x="5149350" y="2850400"/>
              <a:ext cx="1905300" cy="184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Error Handler</a:t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&amp; </a:t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Symbol </a:t>
              </a:r>
              <a:br>
                <a:rPr lang="en-US" sz="2400"/>
              </a:br>
              <a:r>
                <a:rPr lang="en-US" sz="2400"/>
                <a:t>Table</a:t>
              </a:r>
              <a:endParaRPr sz="2400"/>
            </a:p>
          </p:txBody>
        </p:sp>
        <p:cxnSp>
          <p:nvCxnSpPr>
            <p:cNvPr id="317" name="Google Shape;317;gb92bd79cb6_0_77"/>
            <p:cNvCxnSpPr>
              <a:stCxn id="300" idx="3"/>
            </p:cNvCxnSpPr>
            <p:nvPr/>
          </p:nvCxnSpPr>
          <p:spPr>
            <a:xfrm>
              <a:off x="2596050" y="3319800"/>
              <a:ext cx="841800" cy="45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gb92bd79cb6_0_77"/>
            <p:cNvCxnSpPr>
              <a:stCxn id="301" idx="3"/>
            </p:cNvCxnSpPr>
            <p:nvPr/>
          </p:nvCxnSpPr>
          <p:spPr>
            <a:xfrm>
              <a:off x="2596050" y="4835788"/>
              <a:ext cx="854400" cy="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gb92bd79cb6_0_77"/>
            <p:cNvCxnSpPr/>
            <p:nvPr/>
          </p:nvCxnSpPr>
          <p:spPr>
            <a:xfrm rot="10800000">
              <a:off x="3450325" y="3782875"/>
              <a:ext cx="25800" cy="2389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gb92bd79cb6_0_77"/>
            <p:cNvCxnSpPr/>
            <p:nvPr/>
          </p:nvCxnSpPr>
          <p:spPr>
            <a:xfrm>
              <a:off x="7974650" y="3782850"/>
              <a:ext cx="2019000" cy="1495200"/>
            </a:xfrm>
            <a:prstGeom prst="bentConnector3">
              <a:avLst>
                <a:gd fmla="val 1898" name="adj1"/>
              </a:avLst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gb92bd79cb6_0_77"/>
            <p:cNvCxnSpPr>
              <a:stCxn id="316" idx="3"/>
              <a:endCxn id="305" idx="1"/>
            </p:cNvCxnSpPr>
            <p:nvPr/>
          </p:nvCxnSpPr>
          <p:spPr>
            <a:xfrm>
              <a:off x="7054650" y="3773350"/>
              <a:ext cx="195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gb92bd79cb6_0_77"/>
            <p:cNvCxnSpPr>
              <a:endCxn id="303" idx="1"/>
            </p:cNvCxnSpPr>
            <p:nvPr/>
          </p:nvCxnSpPr>
          <p:spPr>
            <a:xfrm rot="-5400000">
              <a:off x="7564950" y="2264600"/>
              <a:ext cx="1991700" cy="10701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gb92bd79cb6_0_77"/>
            <p:cNvCxnSpPr>
              <a:endCxn id="316" idx="1"/>
            </p:cNvCxnSpPr>
            <p:nvPr/>
          </p:nvCxnSpPr>
          <p:spPr>
            <a:xfrm>
              <a:off x="3424950" y="3770050"/>
              <a:ext cx="1724400" cy="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24" name="Google Shape;324;gb92bd79cb6_0_77"/>
          <p:cNvSpPr txBox="1"/>
          <p:nvPr/>
        </p:nvSpPr>
        <p:spPr>
          <a:xfrm>
            <a:off x="4115100" y="6255975"/>
            <a:ext cx="3565500" cy="523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What is IR? Symbol Table?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b92bd79cb6_0_77"/>
          <p:cNvSpPr txBox="1"/>
          <p:nvPr/>
        </p:nvSpPr>
        <p:spPr>
          <a:xfrm>
            <a:off x="1204500" y="751300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92bd79cb6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sp>
        <p:nvSpPr>
          <p:cNvPr id="331" name="Google Shape;331;gb92bd79cb6_0_118"/>
          <p:cNvSpPr/>
          <p:nvPr/>
        </p:nvSpPr>
        <p:spPr>
          <a:xfrm>
            <a:off x="580750" y="2236475"/>
            <a:ext cx="1559150" cy="1060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Object Files</a:t>
            </a:r>
            <a:endParaRPr sz="2400"/>
          </a:p>
        </p:txBody>
      </p:sp>
      <p:sp>
        <p:nvSpPr>
          <p:cNvPr id="332" name="Google Shape;332;gb92bd79cb6_0_118"/>
          <p:cNvSpPr/>
          <p:nvPr/>
        </p:nvSpPr>
        <p:spPr>
          <a:xfrm>
            <a:off x="4869125" y="2012788"/>
            <a:ext cx="2057700" cy="1508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Linker</a:t>
            </a:r>
            <a:endParaRPr sz="2400"/>
          </a:p>
        </p:txBody>
      </p:sp>
      <p:sp>
        <p:nvSpPr>
          <p:cNvPr id="333" name="Google Shape;333;gb92bd79cb6_0_118"/>
          <p:cNvSpPr/>
          <p:nvPr/>
        </p:nvSpPr>
        <p:spPr>
          <a:xfrm>
            <a:off x="9898400" y="2236475"/>
            <a:ext cx="1559150" cy="1060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</a:t>
            </a:r>
            <a:endParaRPr sz="2400"/>
          </a:p>
        </p:txBody>
      </p:sp>
      <p:sp>
        <p:nvSpPr>
          <p:cNvPr id="334" name="Google Shape;334;gb92bd79cb6_0_118"/>
          <p:cNvSpPr txBox="1"/>
          <p:nvPr/>
        </p:nvSpPr>
        <p:spPr>
          <a:xfrm>
            <a:off x="255500" y="3975650"/>
            <a:ext cx="3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File Structure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Headers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lib/obj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b92bd79cb6_0_118"/>
          <p:cNvSpPr txBox="1"/>
          <p:nvPr/>
        </p:nvSpPr>
        <p:spPr>
          <a:xfrm>
            <a:off x="8550525" y="3975650"/>
            <a:ext cx="3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File Structure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Headers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dll/lib/exe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gb92bd79cb6_0_118"/>
          <p:cNvCxnSpPr>
            <a:stCxn id="331" idx="3"/>
            <a:endCxn id="332" idx="1"/>
          </p:cNvCxnSpPr>
          <p:nvPr/>
        </p:nvCxnSpPr>
        <p:spPr>
          <a:xfrm>
            <a:off x="2139900" y="2766838"/>
            <a:ext cx="272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gb92bd79cb6_0_118"/>
          <p:cNvCxnSpPr>
            <a:stCxn id="332" idx="3"/>
            <a:endCxn id="333" idx="1"/>
          </p:cNvCxnSpPr>
          <p:nvPr/>
        </p:nvCxnSpPr>
        <p:spPr>
          <a:xfrm>
            <a:off x="6926825" y="2766838"/>
            <a:ext cx="297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b92bd79cb6_0_118"/>
          <p:cNvSpPr txBox="1"/>
          <p:nvPr/>
        </p:nvSpPr>
        <p:spPr>
          <a:xfrm>
            <a:off x="4388963" y="3975650"/>
            <a:ext cx="332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calls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Start/End Program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Resolve symbol references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Static? Dynamic?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92bd79cb6_0_139"/>
          <p:cNvSpPr txBox="1"/>
          <p:nvPr>
            <p:ph idx="1" type="body"/>
          </p:nvPr>
        </p:nvSpPr>
        <p:spPr>
          <a:xfrm>
            <a:off x="725850" y="3552825"/>
            <a:ext cx="10740300" cy="25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can we determine from the binary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Source code language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Compiler/version and arguments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operating system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Instruction Set Architecture (ISA)</a:t>
            </a:r>
            <a:endParaRPr sz="3200"/>
          </a:p>
        </p:txBody>
      </p:sp>
      <p:sp>
        <p:nvSpPr>
          <p:cNvPr id="344" name="Google Shape;344;gb92bd79cb6_0_139"/>
          <p:cNvSpPr txBox="1"/>
          <p:nvPr/>
        </p:nvSpPr>
        <p:spPr>
          <a:xfrm>
            <a:off x="2070300" y="971250"/>
            <a:ext cx="8051400" cy="960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Do you think understanding the creation process (i.e., compiler) of a binary is important?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92bd79cb6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Exercises</a:t>
            </a:r>
            <a:endParaRPr/>
          </a:p>
        </p:txBody>
      </p:sp>
      <p:sp>
        <p:nvSpPr>
          <p:cNvPr id="350" name="Google Shape;350;gb92bd79cb6_0_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These examples will be </a:t>
            </a:r>
            <a:r>
              <a:rPr lang="en-US" sz="3200"/>
              <a:t>appended</a:t>
            </a:r>
            <a:r>
              <a:rPr lang="en-US" sz="3200"/>
              <a:t> to the lecture after class!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Go through slide 13 in your VMs! Inspect the files! Anything interesting?</a:t>
            </a:r>
            <a:br>
              <a:rPr lang="en-US" sz="3200"/>
            </a:b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Go to godbolt and start messing around! Do you notice any patterns? </a:t>
            </a:r>
            <a:r>
              <a:rPr lang="en-US" sz="3200"/>
              <a:t>Uniqueness</a:t>
            </a:r>
            <a:r>
              <a:rPr lang="en-US" sz="3200"/>
              <a:t>? Something odd?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bd79cb6_0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56" name="Google Shape;356;gb92bd79cb6_0_146"/>
          <p:cNvSpPr txBox="1"/>
          <p:nvPr>
            <p:ph idx="1" type="body"/>
          </p:nvPr>
        </p:nvSpPr>
        <p:spPr>
          <a:xfrm>
            <a:off x="838200" y="2975800"/>
            <a:ext cx="10515600" cy="16890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/>
              <a:t>Q: </a:t>
            </a:r>
            <a:r>
              <a:rPr lang="en-US" sz="4200"/>
              <a:t>What </a:t>
            </a:r>
            <a:r>
              <a:rPr b="1" lang="en-US" sz="4200"/>
              <a:t>first steps</a:t>
            </a:r>
            <a:r>
              <a:rPr lang="en-US" sz="4200"/>
              <a:t> do you think would be good when </a:t>
            </a:r>
            <a:r>
              <a:rPr b="1" lang="en-US" sz="4200"/>
              <a:t>reversing</a:t>
            </a:r>
            <a:r>
              <a:rPr lang="en-US" sz="4200"/>
              <a:t> a binary?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7e9b9f0d_0_71"/>
          <p:cNvSpPr txBox="1"/>
          <p:nvPr>
            <p:ph type="title"/>
          </p:nvPr>
        </p:nvSpPr>
        <p:spPr>
          <a:xfrm>
            <a:off x="738266" y="102797"/>
            <a:ext cx="10515600" cy="713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Previous Lecture 1 Overview</a:t>
            </a:r>
            <a:endParaRPr/>
          </a:p>
        </p:txBody>
      </p:sp>
      <p:sp>
        <p:nvSpPr>
          <p:cNvPr id="95" name="Google Shape;95;gb77e9b9f0d_0_71"/>
          <p:cNvSpPr txBox="1"/>
          <p:nvPr>
            <p:ph idx="1" type="body"/>
          </p:nvPr>
        </p:nvSpPr>
        <p:spPr>
          <a:xfrm>
            <a:off x="937759" y="2786340"/>
            <a:ext cx="10515600" cy="81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RE? </a:t>
            </a:r>
            <a:r>
              <a:rPr lang="en-US" sz="2400"/>
              <a:t>(Slides 11-18)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gb77e9b9f0d_0_71"/>
          <p:cNvSpPr txBox="1"/>
          <p:nvPr>
            <p:ph idx="1" type="body"/>
          </p:nvPr>
        </p:nvSpPr>
        <p:spPr>
          <a:xfrm>
            <a:off x="931050" y="4123775"/>
            <a:ext cx="10791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a binary (executable)?  </a:t>
            </a:r>
            <a:r>
              <a:rPr lang="en-US" sz="2400"/>
              <a:t>(</a:t>
            </a:r>
            <a:r>
              <a:rPr lang="en-US" sz="2400"/>
              <a:t>S</a:t>
            </a:r>
            <a:r>
              <a:rPr lang="en-US" sz="2400"/>
              <a:t>lides 19-24)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gb77e9b9f0d_0_71"/>
          <p:cNvSpPr txBox="1"/>
          <p:nvPr/>
        </p:nvSpPr>
        <p:spPr>
          <a:xfrm>
            <a:off x="908564" y="1565456"/>
            <a:ext cx="10503109" cy="8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for reverse engineering (RE).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(Slides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8-10)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77e9b9f0d_0_71"/>
          <p:cNvSpPr txBox="1"/>
          <p:nvPr/>
        </p:nvSpPr>
        <p:spPr>
          <a:xfrm>
            <a:off x="933547" y="5412932"/>
            <a:ext cx="10528092" cy="804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you RE a binary? (Exercise)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77e9b9f0d_0_278"/>
          <p:cNvCxnSpPr/>
          <p:nvPr/>
        </p:nvCxnSpPr>
        <p:spPr>
          <a:xfrm>
            <a:off x="3118777" y="1737360"/>
            <a:ext cx="5676900" cy="684600"/>
          </a:xfrm>
          <a:prstGeom prst="bentConnector3">
            <a:avLst>
              <a:gd fmla="val 99998" name="adj1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gb77e9b9f0d_0_278"/>
          <p:cNvSpPr txBox="1"/>
          <p:nvPr/>
        </p:nvSpPr>
        <p:spPr>
          <a:xfrm>
            <a:off x="378922" y="6318079"/>
            <a:ext cx="28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made in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godbolt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77e9b9f0d_0_278"/>
          <p:cNvSpPr txBox="1"/>
          <p:nvPr/>
        </p:nvSpPr>
        <p:spPr>
          <a:xfrm>
            <a:off x="123821" y="5810119"/>
            <a:ext cx="402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 Assembly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b77e9b9f0d_0_278"/>
          <p:cNvSpPr txBox="1"/>
          <p:nvPr/>
        </p:nvSpPr>
        <p:spPr>
          <a:xfrm>
            <a:off x="4328161" y="992238"/>
            <a:ext cx="3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b77e9b9f0d_0_278"/>
          <p:cNvGrpSpPr/>
          <p:nvPr/>
        </p:nvGrpSpPr>
        <p:grpSpPr>
          <a:xfrm>
            <a:off x="203062" y="73753"/>
            <a:ext cx="2796508" cy="5736366"/>
            <a:chOff x="203062" y="73753"/>
            <a:chExt cx="2796508" cy="5736366"/>
          </a:xfrm>
        </p:grpSpPr>
        <p:pic>
          <p:nvPicPr>
            <p:cNvPr id="108" name="Google Shape;108;gb77e9b9f0d_0_2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062" y="73753"/>
              <a:ext cx="2796508" cy="418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gb77e9b9f0d_0_2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062" y="4259580"/>
              <a:ext cx="2796508" cy="15505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gb77e9b9f0d_0_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2811" y="2503114"/>
            <a:ext cx="3810523" cy="2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b77e9b9f0d_0_278"/>
          <p:cNvSpPr txBox="1"/>
          <p:nvPr/>
        </p:nvSpPr>
        <p:spPr>
          <a:xfrm>
            <a:off x="6950050" y="2016050"/>
            <a:ext cx="9789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77e9b9f0d_0_278"/>
          <p:cNvSpPr txBox="1"/>
          <p:nvPr/>
        </p:nvSpPr>
        <p:spPr>
          <a:xfrm>
            <a:off x="6561950" y="4867075"/>
            <a:ext cx="499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Reversed Source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77e9b9f0d_0_278"/>
          <p:cNvSpPr txBox="1"/>
          <p:nvPr/>
        </p:nvSpPr>
        <p:spPr>
          <a:xfrm>
            <a:off x="8795663" y="5575750"/>
            <a:ext cx="16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b77e9b9f0d_0_278"/>
          <p:cNvSpPr txBox="1"/>
          <p:nvPr/>
        </p:nvSpPr>
        <p:spPr>
          <a:xfrm>
            <a:off x="5855433" y="5513375"/>
            <a:ext cx="5418743" cy="1198422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Is the reversed sourced code always the same as original?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bd0fa3ee_0_3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Static Binary Reverse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" name="Google Shape;120;gb8bd0fa3ee_0_3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8bd0fa3ee_0_3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8bd0fa3ee_0_3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8bd0fa3ee_0_3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Symbolic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8bd0fa3ee_0_3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8bd0fa3ee_0_3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 Assembly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8bd0fa3ee_0_3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8bd0fa3ee_0_3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Angr*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8bd0fa3ee_0_3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8bd0fa3ee_0_3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b8bd0fa3ee_0_3"/>
          <p:cNvSpPr txBox="1"/>
          <p:nvPr/>
        </p:nvSpPr>
        <p:spPr>
          <a:xfrm>
            <a:off x="2208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 = Points of interest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b8bd0fa3ee_0_3"/>
          <p:cNvCxnSpPr>
            <a:stCxn id="120" idx="2"/>
            <a:endCxn id="122" idx="0"/>
          </p:cNvCxnSpPr>
          <p:nvPr/>
        </p:nvCxnSpPr>
        <p:spPr>
          <a:xfrm>
            <a:off x="6096000" y="2403725"/>
            <a:ext cx="10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b8bd0fa3ee_0_3"/>
          <p:cNvCxnSpPr>
            <a:stCxn id="122" idx="3"/>
            <a:endCxn id="121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b8bd0fa3ee_0_3"/>
          <p:cNvCxnSpPr>
            <a:stCxn id="121" idx="3"/>
            <a:endCxn id="124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gb8bd0fa3ee_0_3"/>
          <p:cNvCxnSpPr>
            <a:stCxn id="124" idx="2"/>
            <a:endCxn id="125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gb8bd0fa3ee_0_3"/>
          <p:cNvCxnSpPr>
            <a:stCxn id="125" idx="1"/>
            <a:endCxn id="128" idx="3"/>
          </p:cNvCxnSpPr>
          <p:nvPr/>
        </p:nvCxnSpPr>
        <p:spPr>
          <a:xfrm rot="10800000">
            <a:off x="6733200" y="5124000"/>
            <a:ext cx="3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b8bd0fa3ee_0_3"/>
          <p:cNvCxnSpPr>
            <a:stCxn id="122" idx="1"/>
            <a:endCxn id="123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b8bd0fa3ee_0_3"/>
          <p:cNvCxnSpPr>
            <a:stCxn id="123" idx="1"/>
            <a:endCxn id="126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gb8bd0fa3ee_0_3"/>
          <p:cNvCxnSpPr>
            <a:stCxn id="126" idx="2"/>
            <a:endCxn id="127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b8bd0fa3ee_0_3"/>
          <p:cNvCxnSpPr>
            <a:stCxn id="127" idx="3"/>
            <a:endCxn id="128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b8bd0fa3ee_0_3"/>
          <p:cNvCxnSpPr>
            <a:stCxn id="128" idx="0"/>
            <a:endCxn id="122" idx="2"/>
          </p:cNvCxnSpPr>
          <p:nvPr/>
        </p:nvCxnSpPr>
        <p:spPr>
          <a:xfrm flipH="1" rot="10800000">
            <a:off x="6096000" y="3842250"/>
            <a:ext cx="102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b8bd0fa3ee_0_3"/>
          <p:cNvSpPr txBox="1"/>
          <p:nvPr/>
        </p:nvSpPr>
        <p:spPr>
          <a:xfrm>
            <a:off x="6106500" y="39861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Confirm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b8bd0fa3ee_0_3"/>
          <p:cNvSpPr txBox="1"/>
          <p:nvPr/>
        </p:nvSpPr>
        <p:spPr>
          <a:xfrm>
            <a:off x="9063588" y="2876750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b8bd0fa3ee_0_3"/>
          <p:cNvSpPr txBox="1"/>
          <p:nvPr/>
        </p:nvSpPr>
        <p:spPr>
          <a:xfrm>
            <a:off x="11325888" y="3089850"/>
            <a:ext cx="10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b8bd0fa3ee_0_3"/>
          <p:cNvSpPr txBox="1"/>
          <p:nvPr/>
        </p:nvSpPr>
        <p:spPr>
          <a:xfrm>
            <a:off x="106413" y="2864400"/>
            <a:ext cx="10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loader? Memory? Routines?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b8bd0fa3ee_0_3"/>
          <p:cNvSpPr/>
          <p:nvPr/>
        </p:nvSpPr>
        <p:spPr>
          <a:xfrm>
            <a:off x="11389000" y="3013350"/>
            <a:ext cx="264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8bd0fa3ee_0_3"/>
          <p:cNvSpPr/>
          <p:nvPr/>
        </p:nvSpPr>
        <p:spPr>
          <a:xfrm rot="10800000">
            <a:off x="914300" y="2936850"/>
            <a:ext cx="390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bd0fa3ee_0_30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Dynamic Binary Reverse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b8bd0fa3ee_0_30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8bd0fa3ee_0_30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8bd0fa3ee_0_30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8bd0fa3ee_0_30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8bd0fa3ee_0_30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8bd0fa3ee_0_30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into 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8bd0fa3ee_0_30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8bd0fa3ee_0_30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I/O in binary strings?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8bd0fa3ee_0_30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8bd0fa3ee_0_30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b8bd0fa3ee_0_30"/>
          <p:cNvSpPr txBox="1"/>
          <p:nvPr/>
        </p:nvSpPr>
        <p:spPr>
          <a:xfrm>
            <a:off x="3470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 = Points of interest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b8bd0fa3ee_0_30"/>
          <p:cNvCxnSpPr>
            <a:stCxn id="152" idx="2"/>
            <a:endCxn id="154" idx="0"/>
          </p:cNvCxnSpPr>
          <p:nvPr/>
        </p:nvCxnSpPr>
        <p:spPr>
          <a:xfrm>
            <a:off x="6096000" y="2403725"/>
            <a:ext cx="10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gb8bd0fa3ee_0_30"/>
          <p:cNvCxnSpPr>
            <a:stCxn id="154" idx="3"/>
            <a:endCxn id="153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gb8bd0fa3ee_0_30"/>
          <p:cNvCxnSpPr>
            <a:stCxn id="153" idx="3"/>
            <a:endCxn id="156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gb8bd0fa3ee_0_30"/>
          <p:cNvCxnSpPr>
            <a:stCxn id="156" idx="2"/>
            <a:endCxn id="157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gb8bd0fa3ee_0_30"/>
          <p:cNvCxnSpPr>
            <a:stCxn id="157" idx="1"/>
            <a:endCxn id="168" idx="3"/>
          </p:cNvCxnSpPr>
          <p:nvPr/>
        </p:nvCxnSpPr>
        <p:spPr>
          <a:xfrm rot="10800000">
            <a:off x="9209700" y="5124000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gb8bd0fa3ee_0_30"/>
          <p:cNvCxnSpPr>
            <a:stCxn id="154" idx="1"/>
            <a:endCxn id="155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b8bd0fa3ee_0_30"/>
          <p:cNvCxnSpPr>
            <a:stCxn id="155" idx="1"/>
            <a:endCxn id="158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b8bd0fa3ee_0_30"/>
          <p:cNvCxnSpPr>
            <a:stCxn id="158" idx="2"/>
            <a:endCxn id="159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gb8bd0fa3ee_0_30"/>
          <p:cNvCxnSpPr>
            <a:stCxn id="159" idx="3"/>
            <a:endCxn id="160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gb8bd0fa3ee_0_30"/>
          <p:cNvCxnSpPr>
            <a:stCxn id="160" idx="0"/>
            <a:endCxn id="154" idx="2"/>
          </p:cNvCxnSpPr>
          <p:nvPr/>
        </p:nvCxnSpPr>
        <p:spPr>
          <a:xfrm flipH="1" rot="10800000">
            <a:off x="6096000" y="3842250"/>
            <a:ext cx="102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gb8bd0fa3ee_0_30"/>
          <p:cNvSpPr/>
          <p:nvPr/>
        </p:nvSpPr>
        <p:spPr>
          <a:xfrm>
            <a:off x="79353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points at POI and run?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b8bd0fa3ee_0_30"/>
          <p:cNvCxnSpPr>
            <a:stCxn id="168" idx="1"/>
            <a:endCxn id="160" idx="3"/>
          </p:cNvCxnSpPr>
          <p:nvPr/>
        </p:nvCxnSpPr>
        <p:spPr>
          <a:xfrm rot="10800000">
            <a:off x="6733200" y="5124000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gb8bd0fa3ee_0_30"/>
          <p:cNvSpPr txBox="1"/>
          <p:nvPr/>
        </p:nvSpPr>
        <p:spPr>
          <a:xfrm>
            <a:off x="6171325" y="3986175"/>
            <a:ext cx="8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b8bd0fa3ee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475" y="601950"/>
            <a:ext cx="4146900" cy="24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8bd0fa3ee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25" y="574225"/>
            <a:ext cx="40206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b8bd0fa3ee_0_88"/>
          <p:cNvSpPr txBox="1"/>
          <p:nvPr/>
        </p:nvSpPr>
        <p:spPr>
          <a:xfrm>
            <a:off x="7684425" y="47850"/>
            <a:ext cx="337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Raw Hexdump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8bd0fa3ee_0_88"/>
          <p:cNvSpPr txBox="1"/>
          <p:nvPr/>
        </p:nvSpPr>
        <p:spPr>
          <a:xfrm>
            <a:off x="164775" y="47850"/>
            <a:ext cx="55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Executable Raw Hexdump (Binary)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b8bd0fa3ee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225" y="4070725"/>
            <a:ext cx="4020625" cy="12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b8bd0fa3ee_0_88"/>
          <p:cNvSpPr txBox="1"/>
          <p:nvPr/>
        </p:nvSpPr>
        <p:spPr>
          <a:xfrm>
            <a:off x="4845400" y="3048600"/>
            <a:ext cx="710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some differences you see between these two hexdumps?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 Bytes? (0x00)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 Range?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ASCII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Range? 0x00 - 0x7f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else?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 create a program to tell the difference?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grep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Checks first 1024 bytes contain null byte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8bd0fa3ee_0_88"/>
          <p:cNvSpPr txBox="1"/>
          <p:nvPr/>
        </p:nvSpPr>
        <p:spPr>
          <a:xfrm>
            <a:off x="857838" y="5413500"/>
            <a:ext cx="3269400" cy="1444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is a Binary created?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b8bd0fa3ee_0_88"/>
          <p:cNvSpPr txBox="1"/>
          <p:nvPr/>
        </p:nvSpPr>
        <p:spPr>
          <a:xfrm>
            <a:off x="5611496" y="1481000"/>
            <a:ext cx="5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b8bd0fa3ee_0_88"/>
          <p:cNvCxnSpPr>
            <a:stCxn id="187" idx="1"/>
          </p:cNvCxnSpPr>
          <p:nvPr/>
        </p:nvCxnSpPr>
        <p:spPr>
          <a:xfrm rot="10800000">
            <a:off x="4799996" y="1753850"/>
            <a:ext cx="811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gb8bd0fa3ee_0_88"/>
          <p:cNvCxnSpPr>
            <a:stCxn id="187" idx="3"/>
          </p:cNvCxnSpPr>
          <p:nvPr/>
        </p:nvCxnSpPr>
        <p:spPr>
          <a:xfrm flipH="1" rot="10800000">
            <a:off x="6181796" y="1753850"/>
            <a:ext cx="70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77e9b9f0d_0_1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is a Binary created and executed?</a:t>
            </a:r>
            <a:endParaRPr/>
          </a:p>
        </p:txBody>
      </p:sp>
      <p:sp>
        <p:nvSpPr>
          <p:cNvPr id="195" name="Google Shape;195;gb77e9b9f0d_0_117"/>
          <p:cNvSpPr/>
          <p:nvPr/>
        </p:nvSpPr>
        <p:spPr>
          <a:xfrm>
            <a:off x="195700" y="2536775"/>
            <a:ext cx="2143800" cy="11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77e9b9f0d_0_117"/>
          <p:cNvSpPr/>
          <p:nvPr/>
        </p:nvSpPr>
        <p:spPr>
          <a:xfrm>
            <a:off x="2917450" y="2536775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b77e9b9f0d_0_117"/>
          <p:cNvSpPr/>
          <p:nvPr/>
        </p:nvSpPr>
        <p:spPr>
          <a:xfrm>
            <a:off x="9997050" y="2530338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b77e9b9f0d_0_117"/>
          <p:cNvSpPr/>
          <p:nvPr/>
        </p:nvSpPr>
        <p:spPr>
          <a:xfrm>
            <a:off x="10481700" y="4915200"/>
            <a:ext cx="1174500" cy="75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b77e9b9f0d_0_117"/>
          <p:cNvCxnSpPr>
            <a:stCxn id="195" idx="3"/>
            <a:endCxn id="196" idx="1"/>
          </p:cNvCxnSpPr>
          <p:nvPr/>
        </p:nvCxnSpPr>
        <p:spPr>
          <a:xfrm>
            <a:off x="2339500" y="3101375"/>
            <a:ext cx="57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gb77e9b9f0d_0_117"/>
          <p:cNvCxnSpPr>
            <a:stCxn id="196" idx="3"/>
          </p:cNvCxnSpPr>
          <p:nvPr/>
        </p:nvCxnSpPr>
        <p:spPr>
          <a:xfrm>
            <a:off x="5061250" y="3101375"/>
            <a:ext cx="57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b77e9b9f0d_0_117"/>
          <p:cNvCxnSpPr>
            <a:stCxn id="202" idx="3"/>
            <a:endCxn id="197" idx="1"/>
          </p:cNvCxnSpPr>
          <p:nvPr/>
        </p:nvCxnSpPr>
        <p:spPr>
          <a:xfrm>
            <a:off x="9594650" y="3094950"/>
            <a:ext cx="40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gb77e9b9f0d_0_117"/>
          <p:cNvCxnSpPr>
            <a:stCxn id="197" idx="2"/>
            <a:endCxn id="198" idx="0"/>
          </p:cNvCxnSpPr>
          <p:nvPr/>
        </p:nvCxnSpPr>
        <p:spPr>
          <a:xfrm>
            <a:off x="11068950" y="3659538"/>
            <a:ext cx="0" cy="125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gb77e9b9f0d_0_117"/>
          <p:cNvSpPr txBox="1"/>
          <p:nvPr/>
        </p:nvSpPr>
        <p:spPr>
          <a:xfrm>
            <a:off x="362200" y="3779125"/>
            <a:ext cx="18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Code Files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77e9b9f0d_0_117"/>
          <p:cNvSpPr/>
          <p:nvPr/>
        </p:nvSpPr>
        <p:spPr>
          <a:xfrm>
            <a:off x="2917450" y="4545275"/>
            <a:ext cx="2143800" cy="11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b77e9b9f0d_0_117"/>
          <p:cNvCxnSpPr/>
          <p:nvPr/>
        </p:nvCxnSpPr>
        <p:spPr>
          <a:xfrm rot="10800000">
            <a:off x="4687675" y="3665675"/>
            <a:ext cx="6300" cy="88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b77e9b9f0d_0_117"/>
          <p:cNvCxnSpPr/>
          <p:nvPr/>
        </p:nvCxnSpPr>
        <p:spPr>
          <a:xfrm>
            <a:off x="3356450" y="3684525"/>
            <a:ext cx="0" cy="86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b77e9b9f0d_0_117"/>
          <p:cNvSpPr txBox="1"/>
          <p:nvPr/>
        </p:nvSpPr>
        <p:spPr>
          <a:xfrm>
            <a:off x="2047725" y="5773750"/>
            <a:ext cx="399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Resolves preprocessor directives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#include #ifdef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77e9b9f0d_0_117"/>
          <p:cNvSpPr/>
          <p:nvPr/>
        </p:nvSpPr>
        <p:spPr>
          <a:xfrm>
            <a:off x="5639200" y="2634600"/>
            <a:ext cx="1810800" cy="92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b77e9b9f0d_0_117"/>
          <p:cNvSpPr/>
          <p:nvPr/>
        </p:nvSpPr>
        <p:spPr>
          <a:xfrm>
            <a:off x="7917950" y="2555850"/>
            <a:ext cx="16767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Files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b77e9b9f0d_0_117"/>
          <p:cNvCxnSpPr>
            <a:stCxn id="209" idx="3"/>
            <a:endCxn id="202" idx="1"/>
          </p:cNvCxnSpPr>
          <p:nvPr/>
        </p:nvCxnSpPr>
        <p:spPr>
          <a:xfrm>
            <a:off x="7450000" y="3094950"/>
            <a:ext cx="46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b77e9b9f0d_0_117"/>
          <p:cNvSpPr/>
          <p:nvPr/>
        </p:nvSpPr>
        <p:spPr>
          <a:xfrm>
            <a:off x="8312075" y="4937549"/>
            <a:ext cx="1623000" cy="71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77e9b9f0d_0_117"/>
          <p:cNvSpPr/>
          <p:nvPr/>
        </p:nvSpPr>
        <p:spPr>
          <a:xfrm>
            <a:off x="6610450" y="5020650"/>
            <a:ext cx="1155000" cy="54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it!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b77e9b9f0d_0_117"/>
          <p:cNvCxnSpPr>
            <a:stCxn id="198" idx="1"/>
            <a:endCxn id="211" idx="3"/>
          </p:cNvCxnSpPr>
          <p:nvPr/>
        </p:nvCxnSpPr>
        <p:spPr>
          <a:xfrm rot="10800000">
            <a:off x="9935100" y="5294850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b77e9b9f0d_0_117"/>
          <p:cNvCxnSpPr>
            <a:stCxn id="211" idx="1"/>
            <a:endCxn id="212" idx="3"/>
          </p:cNvCxnSpPr>
          <p:nvPr/>
        </p:nvCxnSpPr>
        <p:spPr>
          <a:xfrm rot="10800000">
            <a:off x="7765475" y="5294849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b77e9b9f0d_0_117"/>
          <p:cNvSpPr/>
          <p:nvPr/>
        </p:nvSpPr>
        <p:spPr>
          <a:xfrm>
            <a:off x="8365025" y="6045800"/>
            <a:ext cx="15171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b77e9b9f0d_0_117"/>
          <p:cNvCxnSpPr>
            <a:stCxn id="215" idx="0"/>
            <a:endCxn id="211" idx="2"/>
          </p:cNvCxnSpPr>
          <p:nvPr/>
        </p:nvCxnSpPr>
        <p:spPr>
          <a:xfrm rot="10800000">
            <a:off x="9123575" y="5652200"/>
            <a:ext cx="0" cy="3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bd0fa3ee_0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would you reverse </a:t>
            </a:r>
            <a:r>
              <a:rPr lang="en-US"/>
              <a:t>engineer</a:t>
            </a:r>
            <a:r>
              <a:rPr lang="en-US"/>
              <a:t> a binary?</a:t>
            </a:r>
            <a:endParaRPr/>
          </a:p>
        </p:txBody>
      </p:sp>
      <p:sp>
        <p:nvSpPr>
          <p:cNvPr id="222" name="Google Shape;222;gb8bd0fa3ee_0_1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Your answer to this question will change throughout the course and likely be different from others.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Continue to reflect back on this question!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92bd79cb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2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b92bd79cb6_0_0"/>
          <p:cNvSpPr txBox="1"/>
          <p:nvPr>
            <p:ph idx="1" type="body"/>
          </p:nvPr>
        </p:nvSpPr>
        <p:spPr>
          <a:xfrm>
            <a:off x="838200" y="18869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do we begin to ‘</a:t>
            </a:r>
            <a:r>
              <a:rPr b="1" lang="en-US" sz="3200"/>
              <a:t>reverse engineer a binary</a:t>
            </a:r>
            <a:r>
              <a:rPr lang="en-US" sz="3200"/>
              <a:t>’?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Binary </a:t>
            </a:r>
            <a:r>
              <a:rPr b="1" lang="en-US" sz="3200"/>
              <a:t>compilation</a:t>
            </a:r>
            <a:r>
              <a:rPr lang="en-US" sz="3200"/>
              <a:t> process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do compiler </a:t>
            </a:r>
            <a:r>
              <a:rPr b="1" lang="en-US" sz="3200"/>
              <a:t>settings</a:t>
            </a:r>
            <a:r>
              <a:rPr lang="en-US" sz="3200"/>
              <a:t> affect the binary?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Exercise</a:t>
            </a:r>
            <a:r>
              <a:rPr lang="en-US" sz="3200"/>
              <a:t>: Observe changes in the assembly with different compilers and settings. Use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godbolt</a:t>
            </a: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2020-01-12T17:25:18Z</dcterms:created>
  <dc:creator>DJ</dc:creator>
</cp:coreProperties>
</file>