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Tz2wFjHb/4ILAGLoiVAu72b0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77e9b9f0d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b77e9b9f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7e9b9f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b77e9b9f0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77e9b9f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b77e9b9f0d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77e9b9f0d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b77e9b9f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8bd0fa3e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8bd0fa3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8bd0fa3e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8bd0fa3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8bd0fa3e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8bd0fa3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8bd0fa3e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8bd0fa3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8bd0fa3ee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8bd0fa3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7e9b9f0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b77e9b9f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8bd0fa3e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8bd0fa3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8bd0fa3ee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8bd0fa3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77e9b9f0d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77e9b9f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77e9b9f0d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b77e9b9f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8bd0fa3ee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8bd0fa3e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8bd0fa3e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8bd0fa3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77e9b9f0d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b77e9b9f0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77e9b9f0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b77e9b9f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77e9b9f0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77e9b9f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7e9b9f0d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b77e9b9f0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7e9b9f0d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77e9b9f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77e9b9f0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b77e9b9f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0x41deadbeef/reverse-engineering-base-cours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reeye.com/blog/threat-research/2020/12/evasive-attacker-leverages-solarwinds-supply-chain-compromises-with-sunburst-backdoor.html" TargetMode="External"/><Relationship Id="rId4" Type="http://schemas.openxmlformats.org/officeDocument/2006/relationships/hyperlink" Target="https://www.gao.gov/assets/700/694913.pdf" TargetMode="External"/><Relationship Id="rId5" Type="http://schemas.openxmlformats.org/officeDocument/2006/relationships/hyperlink" Target="https://www.crowdstrike.com/blog/petrwrap-ransomware-technical-analysis-triple-threat-file-encryption-mft-encryption-credential-theft/" TargetMode="External"/><Relationship Id="rId6" Type="http://schemas.openxmlformats.org/officeDocument/2006/relationships/hyperlink" Target="https://www.zdnet.com/article/open-source-software-how-many-bugs-are-hidden-there-on-purpos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Reverse_enginee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dbolt.org/z/YngRMX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hybrid-analysis.com/%E2%80%8B" TargetMode="External"/><Relationship Id="rId4" Type="http://schemas.openxmlformats.org/officeDocument/2006/relationships/hyperlink" Target="https://cuckoosandbox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hyperlink" Target="http://www.asciitable.com/" TargetMode="External"/><Relationship Id="rId7" Type="http://schemas.openxmlformats.org/officeDocument/2006/relationships/hyperlink" Target="https://ss64.com/bash/grep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forms/d/1YRBC2Yuh_qiNuQKTTWBBFGz43irkfCV2IDEpETPBWO0/prefi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www.statista.com/statistics/267132/total-damage-caused-by-by-cyber-crime-in-the-us/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statista.com/statistics/193431/annual-cyber-crime-cost-for-us-companies-by-attack-typ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statista.com/statistics/627312/worldwide-developer-population/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isc2.org/-/media/ISC2/Research/2020/Workforce-Study/ISC2ResearchDrivenWhitepaperFINAL.ashx?la=en&amp;hash=2879EE167ACBA7100C330429C7EBC623BAF4E07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5937925" y="877216"/>
            <a:ext cx="6414900" cy="3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Reverse Engineering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       </a:t>
            </a:r>
            <a:br>
              <a:rPr lang="en-US" sz="5400">
                <a:solidFill>
                  <a:schemeClr val="lt1"/>
                </a:solidFill>
              </a:rPr>
            </a:br>
            <a:br>
              <a:rPr lang="en-US" sz="5400">
                <a:solidFill>
                  <a:schemeClr val="lt1"/>
                </a:solidFill>
              </a:rPr>
            </a:br>
            <a:r>
              <a:rPr lang="en-US" sz="5400">
                <a:solidFill>
                  <a:schemeClr val="lt1"/>
                </a:solidFill>
              </a:rPr>
              <a:t>Lecture 1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6746627" y="4750893"/>
            <a:ext cx="4645250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 sz="3700">
                <a:solidFill>
                  <a:schemeClr val="lt1"/>
                </a:solidFill>
              </a:rPr>
              <a:t>DJ Beyette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98" y="6360826"/>
            <a:ext cx="34302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 dervied from 0x41deadbeef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77e9b9f0d_0_107"/>
          <p:cNvSpPr txBox="1"/>
          <p:nvPr>
            <p:ph idx="1" type="body"/>
          </p:nvPr>
        </p:nvSpPr>
        <p:spPr>
          <a:xfrm>
            <a:off x="501768" y="679872"/>
            <a:ext cx="114837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Recent Cyber Attacks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SolarWinds Supply Chain Compromise - 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FIREEYE</a:t>
            </a:r>
            <a:endParaRPr sz="3200">
              <a:solidFill>
                <a:schemeClr val="hlink"/>
              </a:solidFill>
            </a:endParaRPr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GOA DoD Weapon system security vulnerability report - </a:t>
            </a:r>
            <a:r>
              <a:rPr lang="en-US" sz="3200" u="sng">
                <a:solidFill>
                  <a:schemeClr val="hlink"/>
                </a:solidFill>
                <a:hlinkClick r:id="rId4"/>
              </a:rPr>
              <a:t>GAO</a:t>
            </a:r>
            <a:endParaRPr sz="3200">
              <a:solidFill>
                <a:schemeClr val="hlink"/>
              </a:solidFill>
            </a:endParaRPr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NotPetya attack - cost Merck company $1.3 Billion dollars - </a:t>
            </a:r>
            <a:r>
              <a:rPr lang="en-US" sz="3200" u="sng">
                <a:solidFill>
                  <a:schemeClr val="hlink"/>
                </a:solidFill>
                <a:hlinkClick r:id="rId5"/>
              </a:rPr>
              <a:t>CROWDSTRIKE</a:t>
            </a:r>
            <a:endParaRPr sz="3200">
              <a:solidFill>
                <a:schemeClr val="hlink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Applications (i.e., web/phone) are more connected than ever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Speed of development has drastically increased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Not enough humans to review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1 in 5 open-source bugs are maliciously planted - </a:t>
            </a:r>
            <a:r>
              <a:rPr lang="en-US" sz="3200" u="sng">
                <a:solidFill>
                  <a:schemeClr val="hlink"/>
                </a:solidFill>
                <a:hlinkClick r:id="rId6"/>
              </a:rPr>
              <a:t>ZDNET</a:t>
            </a:r>
            <a:endParaRPr sz="32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77e9b9f0d_0_76"/>
          <p:cNvSpPr txBox="1"/>
          <p:nvPr>
            <p:ph type="title"/>
          </p:nvPr>
        </p:nvSpPr>
        <p:spPr>
          <a:xfrm>
            <a:off x="838200" y="-1184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What is Reverse Engineering?</a:t>
            </a:r>
            <a:endParaRPr/>
          </a:p>
        </p:txBody>
      </p:sp>
      <p:sp>
        <p:nvSpPr>
          <p:cNvPr id="190" name="Google Shape;190;gb77e9b9f0d_0_76"/>
          <p:cNvSpPr txBox="1"/>
          <p:nvPr/>
        </p:nvSpPr>
        <p:spPr>
          <a:xfrm>
            <a:off x="1957425" y="5890950"/>
            <a:ext cx="87990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b77e9b9f0d_0_76"/>
          <p:cNvSpPr txBox="1"/>
          <p:nvPr/>
        </p:nvSpPr>
        <p:spPr>
          <a:xfrm>
            <a:off x="1092450" y="1565950"/>
            <a:ext cx="100071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“Reverse engineering is the process of discovering the technological principles of a device, object, or system through analysis of its structure, function, and operation.”[1] - </a:t>
            </a:r>
            <a:r>
              <a:rPr b="0" i="0" lang="en-US" sz="27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wikipedia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b77e9b9f0d_0_76"/>
          <p:cNvSpPr txBox="1"/>
          <p:nvPr/>
        </p:nvSpPr>
        <p:spPr>
          <a:xfrm>
            <a:off x="838200" y="3933400"/>
            <a:ext cx="42132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Binaries 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gb77e9b9f0d_0_76"/>
          <p:cNvCxnSpPr>
            <a:stCxn id="192" idx="3"/>
          </p:cNvCxnSpPr>
          <p:nvPr/>
        </p:nvCxnSpPr>
        <p:spPr>
          <a:xfrm flipH="1" rot="10800000">
            <a:off x="5051400" y="5014750"/>
            <a:ext cx="2498700" cy="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b77e9b9f0d_0_76"/>
          <p:cNvSpPr txBox="1"/>
          <p:nvPr/>
        </p:nvSpPr>
        <p:spPr>
          <a:xfrm>
            <a:off x="8375950" y="4512675"/>
            <a:ext cx="27723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Reverse Engineering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b77e9b9f0d_0_76"/>
          <p:cNvSpPr txBox="1"/>
          <p:nvPr/>
        </p:nvSpPr>
        <p:spPr>
          <a:xfrm>
            <a:off x="5133353" y="4402624"/>
            <a:ext cx="2342100" cy="446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focus 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/>
        </p:nvSpPr>
        <p:spPr>
          <a:xfrm>
            <a:off x="342017" y="172961"/>
            <a:ext cx="9965975" cy="150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binary reverse engineering (For our course)?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Recovering the                                      or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 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36942" y="1532551"/>
            <a:ext cx="2134200" cy="1180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3135502" y="1532549"/>
            <a:ext cx="2134200" cy="1180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Disassembler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6243517" y="1532551"/>
            <a:ext cx="2134200" cy="1180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Assembly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4"/>
          <p:cNvCxnSpPr>
            <a:stCxn id="201" idx="6"/>
            <a:endCxn id="202" idx="2"/>
          </p:cNvCxnSpPr>
          <p:nvPr/>
        </p:nvCxnSpPr>
        <p:spPr>
          <a:xfrm>
            <a:off x="2271142" y="2122801"/>
            <a:ext cx="8643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4"/>
          <p:cNvCxnSpPr>
            <a:stCxn id="202" idx="6"/>
            <a:endCxn id="203" idx="2"/>
          </p:cNvCxnSpPr>
          <p:nvPr/>
        </p:nvCxnSpPr>
        <p:spPr>
          <a:xfrm>
            <a:off x="5269702" y="2122799"/>
            <a:ext cx="973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4"/>
          <p:cNvCxnSpPr>
            <a:stCxn id="203" idx="6"/>
            <a:endCxn id="207" idx="2"/>
          </p:cNvCxnSpPr>
          <p:nvPr/>
        </p:nvCxnSpPr>
        <p:spPr>
          <a:xfrm>
            <a:off x="8377717" y="2122801"/>
            <a:ext cx="1352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4"/>
          <p:cNvSpPr txBox="1"/>
          <p:nvPr/>
        </p:nvSpPr>
        <p:spPr>
          <a:xfrm>
            <a:off x="3788526" y="675466"/>
            <a:ext cx="359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source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7655602" y="683159"/>
            <a:ext cx="1186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9402002" y="690854"/>
            <a:ext cx="279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9729902" y="1532544"/>
            <a:ext cx="2134200" cy="1180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 Source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554600" y="3834000"/>
            <a:ext cx="71010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process of outputting source code from a binary is called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decompilation</a:t>
            </a: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Decompiling</a:t>
            </a: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one technique of many in reverse engineering.</a:t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136950" y="2803500"/>
            <a:ext cx="3100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level abstraction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9508525" y="2803500"/>
            <a:ext cx="2444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level abstraction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8253858" y="4663933"/>
            <a:ext cx="3694875" cy="1373307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could 'logic' mean in this case?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gb77e9b9f0d_0_278"/>
          <p:cNvCxnSpPr/>
          <p:nvPr/>
        </p:nvCxnSpPr>
        <p:spPr>
          <a:xfrm>
            <a:off x="3118777" y="1737360"/>
            <a:ext cx="5676900" cy="684600"/>
          </a:xfrm>
          <a:prstGeom prst="bentConnector3">
            <a:avLst>
              <a:gd fmla="val 99998" name="adj1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gb77e9b9f0d_0_278"/>
          <p:cNvSpPr txBox="1"/>
          <p:nvPr/>
        </p:nvSpPr>
        <p:spPr>
          <a:xfrm>
            <a:off x="378922" y="6318079"/>
            <a:ext cx="28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made in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godbolt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b77e9b9f0d_0_278"/>
          <p:cNvSpPr txBox="1"/>
          <p:nvPr/>
        </p:nvSpPr>
        <p:spPr>
          <a:xfrm>
            <a:off x="123821" y="5810119"/>
            <a:ext cx="4022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 Assembly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b77e9b9f0d_0_278"/>
          <p:cNvSpPr txBox="1"/>
          <p:nvPr/>
        </p:nvSpPr>
        <p:spPr>
          <a:xfrm>
            <a:off x="4328161" y="992238"/>
            <a:ext cx="39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gb77e9b9f0d_0_278"/>
          <p:cNvGrpSpPr/>
          <p:nvPr/>
        </p:nvGrpSpPr>
        <p:grpSpPr>
          <a:xfrm>
            <a:off x="203062" y="73753"/>
            <a:ext cx="2796508" cy="5736366"/>
            <a:chOff x="203062" y="73753"/>
            <a:chExt cx="2796508" cy="5736366"/>
          </a:xfrm>
        </p:grpSpPr>
        <p:pic>
          <p:nvPicPr>
            <p:cNvPr id="224" name="Google Shape;224;gb77e9b9f0d_0_2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062" y="73753"/>
              <a:ext cx="2796508" cy="418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gb77e9b9f0d_0_2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062" y="4259580"/>
              <a:ext cx="2796508" cy="15505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gb77e9b9f0d_0_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2811" y="2503114"/>
            <a:ext cx="3810523" cy="2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b77e9b9f0d_0_278"/>
          <p:cNvSpPr txBox="1"/>
          <p:nvPr/>
        </p:nvSpPr>
        <p:spPr>
          <a:xfrm>
            <a:off x="6950050" y="2016050"/>
            <a:ext cx="97899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b77e9b9f0d_0_278"/>
          <p:cNvSpPr txBox="1"/>
          <p:nvPr/>
        </p:nvSpPr>
        <p:spPr>
          <a:xfrm>
            <a:off x="6561950" y="4867075"/>
            <a:ext cx="499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Reversed Source Code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b77e9b9f0d_0_278"/>
          <p:cNvSpPr txBox="1"/>
          <p:nvPr/>
        </p:nvSpPr>
        <p:spPr>
          <a:xfrm>
            <a:off x="8795663" y="5575750"/>
            <a:ext cx="16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b77e9b9f0d_0_278"/>
          <p:cNvSpPr txBox="1"/>
          <p:nvPr/>
        </p:nvSpPr>
        <p:spPr>
          <a:xfrm>
            <a:off x="5855433" y="5513375"/>
            <a:ext cx="5418743" cy="1198422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Is the reversed sourced code always the same as original?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7e9b9f0d_0_112"/>
          <p:cNvSpPr txBox="1"/>
          <p:nvPr>
            <p:ph type="title"/>
          </p:nvPr>
        </p:nvSpPr>
        <p:spPr>
          <a:xfrm>
            <a:off x="838200" y="169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Reverse Engineering Approaches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/>
              <a:t>Program Analysis</a:t>
            </a:r>
            <a:endParaRPr sz="3100"/>
          </a:p>
        </p:txBody>
      </p:sp>
      <p:sp>
        <p:nvSpPr>
          <p:cNvPr id="236" name="Google Shape;236;gb77e9b9f0d_0_112"/>
          <p:cNvSpPr txBox="1"/>
          <p:nvPr>
            <p:ph idx="1" type="body"/>
          </p:nvPr>
        </p:nvSpPr>
        <p:spPr>
          <a:xfrm>
            <a:off x="838200" y="1727825"/>
            <a:ext cx="105156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Static Analysis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Analyzing a program/binary without executing it.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Searching for patterns, memory references, ...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  <p:sp>
        <p:nvSpPr>
          <p:cNvPr id="237" name="Google Shape;237;gb77e9b9f0d_0_112"/>
          <p:cNvSpPr txBox="1"/>
          <p:nvPr>
            <p:ph idx="1" type="body"/>
          </p:nvPr>
        </p:nvSpPr>
        <p:spPr>
          <a:xfrm>
            <a:off x="838200" y="3804550"/>
            <a:ext cx="10515600" cy="2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Dynamic Analysis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Analyzing a program through execution - generally in a virtual machine (VM)</a:t>
            </a:r>
            <a:endParaRPr sz="3200">
              <a:highlight>
                <a:srgbClr val="FFFF00"/>
              </a:highlight>
            </a:endParaRPr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Break points, GDB, or process monitoring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Example: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Hybrid Analysis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4"/>
              </a:rPr>
              <a:t>Cuckoo Sandbox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bd0fa3ee_0_3"/>
          <p:cNvSpPr txBox="1"/>
          <p:nvPr>
            <p:ph type="title"/>
          </p:nvPr>
        </p:nvSpPr>
        <p:spPr>
          <a:xfrm>
            <a:off x="838200" y="257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Binary Reverse </a:t>
            </a:r>
            <a:r>
              <a:rPr lang="en-US"/>
              <a:t>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b8bd0fa3ee_0_3"/>
          <p:cNvSpPr/>
          <p:nvPr/>
        </p:nvSpPr>
        <p:spPr>
          <a:xfrm>
            <a:off x="5566050" y="1545725"/>
            <a:ext cx="1059900" cy="858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</a:t>
            </a:r>
            <a:endParaRPr/>
          </a:p>
        </p:txBody>
      </p:sp>
      <p:sp>
        <p:nvSpPr>
          <p:cNvPr id="244" name="Google Shape;244;gb8bd0fa3ee_0_3"/>
          <p:cNvSpPr/>
          <p:nvPr/>
        </p:nvSpPr>
        <p:spPr>
          <a:xfrm>
            <a:off x="7716075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Disassemble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</a:t>
            </a:r>
            <a:endParaRPr/>
          </a:p>
        </p:txBody>
      </p:sp>
      <p:sp>
        <p:nvSpPr>
          <p:cNvPr id="245" name="Google Shape;245;gb8bd0fa3ee_0_3"/>
          <p:cNvSpPr/>
          <p:nvPr/>
        </p:nvSpPr>
        <p:spPr>
          <a:xfrm>
            <a:off x="5512350" y="3085650"/>
            <a:ext cx="1188000" cy="75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Hypothesis?</a:t>
            </a:r>
            <a:endParaRPr/>
          </a:p>
        </p:txBody>
      </p:sp>
      <p:sp>
        <p:nvSpPr>
          <p:cNvPr id="246" name="Google Shape;246;gb8bd0fa3ee_0_3"/>
          <p:cNvSpPr/>
          <p:nvPr/>
        </p:nvSpPr>
        <p:spPr>
          <a:xfrm>
            <a:off x="33259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Symbolic Execution</a:t>
            </a:r>
            <a:endParaRPr/>
          </a:p>
        </p:txBody>
      </p:sp>
      <p:sp>
        <p:nvSpPr>
          <p:cNvPr id="247" name="Google Shape;247;gb8bd0fa3ee_0_3"/>
          <p:cNvSpPr/>
          <p:nvPr/>
        </p:nvSpPr>
        <p:spPr>
          <a:xfrm>
            <a:off x="10079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POI?</a:t>
            </a:r>
            <a:endParaRPr/>
          </a:p>
        </p:txBody>
      </p:sp>
      <p:sp>
        <p:nvSpPr>
          <p:cNvPr id="248" name="Google Shape;248;gb8bd0fa3ee_0_3"/>
          <p:cNvSpPr/>
          <p:nvPr/>
        </p:nvSpPr>
        <p:spPr>
          <a:xfrm>
            <a:off x="10079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 Assembly Logic</a:t>
            </a:r>
            <a:endParaRPr/>
          </a:p>
        </p:txBody>
      </p:sp>
      <p:sp>
        <p:nvSpPr>
          <p:cNvPr id="249" name="Google Shape;249;gb8bd0fa3ee_0_3"/>
          <p:cNvSpPr/>
          <p:nvPr/>
        </p:nvSpPr>
        <p:spPr>
          <a:xfrm>
            <a:off x="1304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Environment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POI?</a:t>
            </a:r>
            <a:endParaRPr/>
          </a:p>
        </p:txBody>
      </p:sp>
      <p:sp>
        <p:nvSpPr>
          <p:cNvPr id="250" name="Google Shape;250;gb8bd0fa3ee_0_3"/>
          <p:cNvSpPr/>
          <p:nvPr/>
        </p:nvSpPr>
        <p:spPr>
          <a:xfrm>
            <a:off x="1304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Angr*</a:t>
            </a:r>
            <a:endParaRPr/>
          </a:p>
        </p:txBody>
      </p:sp>
      <p:sp>
        <p:nvSpPr>
          <p:cNvPr id="251" name="Google Shape;251;gb8bd0fa3ee_0_3"/>
          <p:cNvSpPr/>
          <p:nvPr/>
        </p:nvSpPr>
        <p:spPr>
          <a:xfrm>
            <a:off x="5458800" y="4631850"/>
            <a:ext cx="1274400" cy="9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Results</a:t>
            </a:r>
            <a:endParaRPr/>
          </a:p>
        </p:txBody>
      </p:sp>
      <p:sp>
        <p:nvSpPr>
          <p:cNvPr id="252" name="Google Shape;252;gb8bd0fa3ee_0_3"/>
          <p:cNvSpPr txBox="1"/>
          <p:nvPr/>
        </p:nvSpPr>
        <p:spPr>
          <a:xfrm>
            <a:off x="3325900" y="5716175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happy with this process? Q: What can we do different?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b8bd0fa3ee_0_3"/>
          <p:cNvSpPr txBox="1"/>
          <p:nvPr/>
        </p:nvSpPr>
        <p:spPr>
          <a:xfrm>
            <a:off x="220850" y="1381675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POI = Points of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interest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b8bd0fa3ee_0_3"/>
          <p:cNvCxnSpPr>
            <a:stCxn id="243" idx="2"/>
            <a:endCxn id="245" idx="0"/>
          </p:cNvCxnSpPr>
          <p:nvPr/>
        </p:nvCxnSpPr>
        <p:spPr>
          <a:xfrm>
            <a:off x="6096000" y="2403725"/>
            <a:ext cx="105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b8bd0fa3ee_0_3"/>
          <p:cNvCxnSpPr>
            <a:stCxn id="245" idx="3"/>
            <a:endCxn id="244" idx="1"/>
          </p:cNvCxnSpPr>
          <p:nvPr/>
        </p:nvCxnSpPr>
        <p:spPr>
          <a:xfrm>
            <a:off x="6700350" y="3463950"/>
            <a:ext cx="1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b8bd0fa3ee_0_3"/>
          <p:cNvCxnSpPr>
            <a:stCxn id="244" idx="3"/>
            <a:endCxn id="247" idx="1"/>
          </p:cNvCxnSpPr>
          <p:nvPr/>
        </p:nvCxnSpPr>
        <p:spPr>
          <a:xfrm>
            <a:off x="8990475" y="34639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b8bd0fa3ee_0_3"/>
          <p:cNvCxnSpPr>
            <a:stCxn id="247" idx="2"/>
            <a:endCxn id="248" idx="0"/>
          </p:cNvCxnSpPr>
          <p:nvPr/>
        </p:nvCxnSpPr>
        <p:spPr>
          <a:xfrm>
            <a:off x="10716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b8bd0fa3ee_0_3"/>
          <p:cNvCxnSpPr>
            <a:stCxn id="248" idx="1"/>
            <a:endCxn id="251" idx="3"/>
          </p:cNvCxnSpPr>
          <p:nvPr/>
        </p:nvCxnSpPr>
        <p:spPr>
          <a:xfrm rot="10800000">
            <a:off x="6733200" y="5124000"/>
            <a:ext cx="3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b8bd0fa3ee_0_3"/>
          <p:cNvCxnSpPr>
            <a:stCxn id="245" idx="1"/>
            <a:endCxn id="246" idx="3"/>
          </p:cNvCxnSpPr>
          <p:nvPr/>
        </p:nvCxnSpPr>
        <p:spPr>
          <a:xfrm rot="10800000">
            <a:off x="4600350" y="3463950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b8bd0fa3ee_0_3"/>
          <p:cNvCxnSpPr>
            <a:stCxn id="246" idx="1"/>
            <a:endCxn id="249" idx="3"/>
          </p:cNvCxnSpPr>
          <p:nvPr/>
        </p:nvCxnSpPr>
        <p:spPr>
          <a:xfrm rot="10800000">
            <a:off x="2578900" y="3463950"/>
            <a:ext cx="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gb8bd0fa3ee_0_3"/>
          <p:cNvCxnSpPr>
            <a:stCxn id="249" idx="2"/>
            <a:endCxn id="250" idx="0"/>
          </p:cNvCxnSpPr>
          <p:nvPr/>
        </p:nvCxnSpPr>
        <p:spPr>
          <a:xfrm>
            <a:off x="1941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gb8bd0fa3ee_0_3"/>
          <p:cNvCxnSpPr>
            <a:stCxn id="250" idx="3"/>
            <a:endCxn id="251" idx="1"/>
          </p:cNvCxnSpPr>
          <p:nvPr/>
        </p:nvCxnSpPr>
        <p:spPr>
          <a:xfrm>
            <a:off x="2578800" y="5124000"/>
            <a:ext cx="28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b8bd0fa3ee_0_3"/>
          <p:cNvCxnSpPr>
            <a:stCxn id="251" idx="0"/>
            <a:endCxn id="245" idx="2"/>
          </p:cNvCxnSpPr>
          <p:nvPr/>
        </p:nvCxnSpPr>
        <p:spPr>
          <a:xfrm flipH="1" rot="10800000">
            <a:off x="6096000" y="3842250"/>
            <a:ext cx="105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gb8bd0fa3ee_0_3"/>
          <p:cNvSpPr txBox="1"/>
          <p:nvPr/>
        </p:nvSpPr>
        <p:spPr>
          <a:xfrm>
            <a:off x="6106500" y="39861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Confirm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b8bd0fa3ee_0_3"/>
          <p:cNvSpPr txBox="1"/>
          <p:nvPr/>
        </p:nvSpPr>
        <p:spPr>
          <a:xfrm>
            <a:off x="9063588" y="2876750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b8bd0fa3ee_0_3"/>
          <p:cNvSpPr txBox="1"/>
          <p:nvPr/>
        </p:nvSpPr>
        <p:spPr>
          <a:xfrm>
            <a:off x="11325888" y="3089850"/>
            <a:ext cx="10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Strings?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Calls?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b8bd0fa3ee_0_3"/>
          <p:cNvSpPr txBox="1"/>
          <p:nvPr/>
        </p:nvSpPr>
        <p:spPr>
          <a:xfrm>
            <a:off x="106413" y="2864400"/>
            <a:ext cx="10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loader? Memory? Routines?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b8bd0fa3ee_0_3"/>
          <p:cNvSpPr/>
          <p:nvPr/>
        </p:nvSpPr>
        <p:spPr>
          <a:xfrm>
            <a:off x="11389000" y="3013350"/>
            <a:ext cx="264000" cy="9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b8bd0fa3ee_0_3"/>
          <p:cNvSpPr/>
          <p:nvPr/>
        </p:nvSpPr>
        <p:spPr>
          <a:xfrm rot="10800000">
            <a:off x="914300" y="2936850"/>
            <a:ext cx="390000" cy="9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8bd0fa3ee_0_30"/>
          <p:cNvSpPr txBox="1"/>
          <p:nvPr>
            <p:ph type="title"/>
          </p:nvPr>
        </p:nvSpPr>
        <p:spPr>
          <a:xfrm>
            <a:off x="838200" y="257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Binary</a:t>
            </a:r>
            <a:r>
              <a:rPr lang="en-US"/>
              <a:t> Reverse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b8bd0fa3ee_0_30"/>
          <p:cNvSpPr/>
          <p:nvPr/>
        </p:nvSpPr>
        <p:spPr>
          <a:xfrm>
            <a:off x="5566050" y="1545725"/>
            <a:ext cx="1059900" cy="858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</a:t>
            </a:r>
            <a:endParaRPr/>
          </a:p>
        </p:txBody>
      </p:sp>
      <p:sp>
        <p:nvSpPr>
          <p:cNvPr id="276" name="Google Shape;276;gb8bd0fa3ee_0_30"/>
          <p:cNvSpPr/>
          <p:nvPr/>
        </p:nvSpPr>
        <p:spPr>
          <a:xfrm>
            <a:off x="7716075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Disassemble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</a:t>
            </a:r>
            <a:endParaRPr/>
          </a:p>
        </p:txBody>
      </p:sp>
      <p:sp>
        <p:nvSpPr>
          <p:cNvPr id="277" name="Google Shape;277;gb8bd0fa3ee_0_30"/>
          <p:cNvSpPr/>
          <p:nvPr/>
        </p:nvSpPr>
        <p:spPr>
          <a:xfrm>
            <a:off x="5512350" y="3085650"/>
            <a:ext cx="1188000" cy="75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Hypothesis?</a:t>
            </a:r>
            <a:endParaRPr/>
          </a:p>
        </p:txBody>
      </p:sp>
      <p:sp>
        <p:nvSpPr>
          <p:cNvPr id="278" name="Google Shape;278;gb8bd0fa3ee_0_30"/>
          <p:cNvSpPr/>
          <p:nvPr/>
        </p:nvSpPr>
        <p:spPr>
          <a:xfrm>
            <a:off x="33259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Binary</a:t>
            </a:r>
            <a:endParaRPr/>
          </a:p>
        </p:txBody>
      </p:sp>
      <p:sp>
        <p:nvSpPr>
          <p:cNvPr id="279" name="Google Shape;279;gb8bd0fa3ee_0_30"/>
          <p:cNvSpPr/>
          <p:nvPr/>
        </p:nvSpPr>
        <p:spPr>
          <a:xfrm>
            <a:off x="10079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POI?</a:t>
            </a:r>
            <a:endParaRPr/>
          </a:p>
        </p:txBody>
      </p:sp>
      <p:sp>
        <p:nvSpPr>
          <p:cNvPr id="280" name="Google Shape;280;gb8bd0fa3ee_0_30"/>
          <p:cNvSpPr/>
          <p:nvPr/>
        </p:nvSpPr>
        <p:spPr>
          <a:xfrm>
            <a:off x="10079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into GDB</a:t>
            </a:r>
            <a:endParaRPr/>
          </a:p>
        </p:txBody>
      </p:sp>
      <p:sp>
        <p:nvSpPr>
          <p:cNvPr id="281" name="Google Shape;281;gb8bd0fa3ee_0_30"/>
          <p:cNvSpPr/>
          <p:nvPr/>
        </p:nvSpPr>
        <p:spPr>
          <a:xfrm>
            <a:off x="1304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 I/O</a:t>
            </a:r>
            <a:endParaRPr/>
          </a:p>
        </p:txBody>
      </p:sp>
      <p:sp>
        <p:nvSpPr>
          <p:cNvPr id="282" name="Google Shape;282;gb8bd0fa3ee_0_30"/>
          <p:cNvSpPr/>
          <p:nvPr/>
        </p:nvSpPr>
        <p:spPr>
          <a:xfrm>
            <a:off x="1304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I/O in binary strings?</a:t>
            </a:r>
            <a:endParaRPr/>
          </a:p>
        </p:txBody>
      </p:sp>
      <p:sp>
        <p:nvSpPr>
          <p:cNvPr id="283" name="Google Shape;283;gb8bd0fa3ee_0_30"/>
          <p:cNvSpPr/>
          <p:nvPr/>
        </p:nvSpPr>
        <p:spPr>
          <a:xfrm>
            <a:off x="5458800" y="4631850"/>
            <a:ext cx="1274400" cy="9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Results</a:t>
            </a:r>
            <a:endParaRPr/>
          </a:p>
        </p:txBody>
      </p:sp>
      <p:sp>
        <p:nvSpPr>
          <p:cNvPr id="284" name="Google Shape;284;gb8bd0fa3ee_0_30"/>
          <p:cNvSpPr txBox="1"/>
          <p:nvPr/>
        </p:nvSpPr>
        <p:spPr>
          <a:xfrm>
            <a:off x="3325900" y="5716175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happy with this process? Q: What can we do different?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b8bd0fa3ee_0_30"/>
          <p:cNvSpPr txBox="1"/>
          <p:nvPr/>
        </p:nvSpPr>
        <p:spPr>
          <a:xfrm>
            <a:off x="347050" y="1381675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POI = Points of interest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gb8bd0fa3ee_0_30"/>
          <p:cNvCxnSpPr>
            <a:stCxn id="275" idx="2"/>
            <a:endCxn id="277" idx="0"/>
          </p:cNvCxnSpPr>
          <p:nvPr/>
        </p:nvCxnSpPr>
        <p:spPr>
          <a:xfrm>
            <a:off x="6096000" y="2403725"/>
            <a:ext cx="105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gb8bd0fa3ee_0_30"/>
          <p:cNvCxnSpPr>
            <a:stCxn id="277" idx="3"/>
            <a:endCxn id="276" idx="1"/>
          </p:cNvCxnSpPr>
          <p:nvPr/>
        </p:nvCxnSpPr>
        <p:spPr>
          <a:xfrm>
            <a:off x="6700350" y="3463950"/>
            <a:ext cx="1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gb8bd0fa3ee_0_30"/>
          <p:cNvCxnSpPr>
            <a:stCxn id="276" idx="3"/>
            <a:endCxn id="279" idx="1"/>
          </p:cNvCxnSpPr>
          <p:nvPr/>
        </p:nvCxnSpPr>
        <p:spPr>
          <a:xfrm>
            <a:off x="8990475" y="34639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gb8bd0fa3ee_0_30"/>
          <p:cNvCxnSpPr>
            <a:stCxn id="279" idx="2"/>
            <a:endCxn id="280" idx="0"/>
          </p:cNvCxnSpPr>
          <p:nvPr/>
        </p:nvCxnSpPr>
        <p:spPr>
          <a:xfrm>
            <a:off x="10716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gb8bd0fa3ee_0_30"/>
          <p:cNvCxnSpPr>
            <a:stCxn id="280" idx="1"/>
            <a:endCxn id="291" idx="3"/>
          </p:cNvCxnSpPr>
          <p:nvPr/>
        </p:nvCxnSpPr>
        <p:spPr>
          <a:xfrm rot="10800000">
            <a:off x="9209700" y="5124000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gb8bd0fa3ee_0_30"/>
          <p:cNvCxnSpPr>
            <a:stCxn id="277" idx="1"/>
            <a:endCxn id="278" idx="3"/>
          </p:cNvCxnSpPr>
          <p:nvPr/>
        </p:nvCxnSpPr>
        <p:spPr>
          <a:xfrm rot="10800000">
            <a:off x="4600350" y="3463950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b8bd0fa3ee_0_30"/>
          <p:cNvCxnSpPr>
            <a:stCxn id="278" idx="1"/>
            <a:endCxn id="281" idx="3"/>
          </p:cNvCxnSpPr>
          <p:nvPr/>
        </p:nvCxnSpPr>
        <p:spPr>
          <a:xfrm rot="10800000">
            <a:off x="2578900" y="3463950"/>
            <a:ext cx="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b8bd0fa3ee_0_30"/>
          <p:cNvCxnSpPr>
            <a:stCxn id="281" idx="2"/>
            <a:endCxn id="282" idx="0"/>
          </p:cNvCxnSpPr>
          <p:nvPr/>
        </p:nvCxnSpPr>
        <p:spPr>
          <a:xfrm>
            <a:off x="1941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gb8bd0fa3ee_0_30"/>
          <p:cNvCxnSpPr>
            <a:stCxn id="282" idx="3"/>
            <a:endCxn id="283" idx="1"/>
          </p:cNvCxnSpPr>
          <p:nvPr/>
        </p:nvCxnSpPr>
        <p:spPr>
          <a:xfrm>
            <a:off x="2578800" y="5124000"/>
            <a:ext cx="28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gb8bd0fa3ee_0_30"/>
          <p:cNvCxnSpPr>
            <a:stCxn id="283" idx="0"/>
            <a:endCxn id="277" idx="2"/>
          </p:cNvCxnSpPr>
          <p:nvPr/>
        </p:nvCxnSpPr>
        <p:spPr>
          <a:xfrm flipH="1" rot="10800000">
            <a:off x="6096000" y="3842250"/>
            <a:ext cx="105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gb8bd0fa3ee_0_30"/>
          <p:cNvSpPr/>
          <p:nvPr/>
        </p:nvSpPr>
        <p:spPr>
          <a:xfrm>
            <a:off x="79353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points at POI and run?</a:t>
            </a:r>
            <a:endParaRPr/>
          </a:p>
        </p:txBody>
      </p:sp>
      <p:cxnSp>
        <p:nvCxnSpPr>
          <p:cNvPr id="297" name="Google Shape;297;gb8bd0fa3ee_0_30"/>
          <p:cNvCxnSpPr>
            <a:stCxn id="291" idx="1"/>
            <a:endCxn id="283" idx="3"/>
          </p:cNvCxnSpPr>
          <p:nvPr/>
        </p:nvCxnSpPr>
        <p:spPr>
          <a:xfrm rot="10800000">
            <a:off x="6733200" y="5124000"/>
            <a:ext cx="12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gb8bd0fa3ee_0_30"/>
          <p:cNvSpPr txBox="1"/>
          <p:nvPr/>
        </p:nvSpPr>
        <p:spPr>
          <a:xfrm>
            <a:off x="6171325" y="3986175"/>
            <a:ext cx="8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Confirm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bd0fa3ee_0_58"/>
          <p:cNvSpPr txBox="1"/>
          <p:nvPr>
            <p:ph type="title"/>
          </p:nvPr>
        </p:nvSpPr>
        <p:spPr>
          <a:xfrm>
            <a:off x="806625" y="37050"/>
            <a:ext cx="10515600" cy="11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Course Focus</a:t>
            </a:r>
            <a:endParaRPr sz="2400"/>
          </a:p>
        </p:txBody>
      </p:sp>
      <p:sp>
        <p:nvSpPr>
          <p:cNvPr id="304" name="Google Shape;304;gb8bd0fa3ee_0_58"/>
          <p:cNvSpPr txBox="1"/>
          <p:nvPr>
            <p:ph idx="1" type="body"/>
          </p:nvPr>
        </p:nvSpPr>
        <p:spPr>
          <a:xfrm>
            <a:off x="995925" y="1186050"/>
            <a:ext cx="10515600" cy="536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Why?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 we always run a binary safely or successfully?</a:t>
            </a:r>
            <a:endParaRPr/>
          </a:p>
          <a:p>
            <a:pPr indent="-342900" lvl="2" marL="13716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Malware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Anti-debugging defenses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Anti-sandboxing defense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enefits of</a:t>
            </a:r>
            <a:r>
              <a:rPr lang="en-US"/>
              <a:t> static analysis Vs Dynamic analysis?</a:t>
            </a:r>
            <a:endParaRPr/>
          </a:p>
          <a:p>
            <a:pPr indent="-342900" lvl="2" marL="13716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Static analysis can enumerate all possible code traces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Discover errors not found in testing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Inside out approach vs outside in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Cost efficient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 of static analysis</a:t>
            </a:r>
            <a:endParaRPr/>
          </a:p>
          <a:p>
            <a:pPr indent="-342900" lvl="2" marL="13716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State space explosion?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many possible code traces. How to reduce?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Complex vulnerabilities hard to catch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Depth of interaction in application?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8bd0fa3ee_0_63"/>
          <p:cNvSpPr txBox="1"/>
          <p:nvPr>
            <p:ph type="title"/>
          </p:nvPr>
        </p:nvSpPr>
        <p:spPr>
          <a:xfrm>
            <a:off x="91392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</a:t>
            </a:r>
            <a:br>
              <a:rPr lang="en-US"/>
            </a:br>
            <a:r>
              <a:rPr lang="en-US"/>
              <a:t>What is Binary reverse </a:t>
            </a:r>
            <a:r>
              <a:rPr lang="en-US"/>
              <a:t>engineering</a:t>
            </a:r>
            <a:r>
              <a:rPr lang="en-US"/>
              <a:t>?</a:t>
            </a:r>
            <a:endParaRPr/>
          </a:p>
        </p:txBody>
      </p:sp>
      <p:sp>
        <p:nvSpPr>
          <p:cNvPr id="310" name="Google Shape;310;gb8bd0fa3ee_0_63"/>
          <p:cNvSpPr txBox="1"/>
          <p:nvPr>
            <p:ph idx="1" type="body"/>
          </p:nvPr>
        </p:nvSpPr>
        <p:spPr>
          <a:xfrm>
            <a:off x="838200" y="1825625"/>
            <a:ext cx="10515600" cy="20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Binary Reverse </a:t>
            </a:r>
            <a:r>
              <a:rPr lang="en-US"/>
              <a:t>Engineering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Recovering source code or logic from a </a:t>
            </a:r>
            <a:r>
              <a:rPr b="1" lang="en-US"/>
              <a:t>binary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Static Vs Dynamic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Motivation for reverse </a:t>
            </a:r>
            <a:r>
              <a:rPr lang="en-US"/>
              <a:t>engineering</a:t>
            </a:r>
            <a:r>
              <a:rPr lang="en-US"/>
              <a:t>?</a:t>
            </a:r>
            <a:endParaRPr/>
          </a:p>
        </p:txBody>
      </p:sp>
      <p:sp>
        <p:nvSpPr>
          <p:cNvPr id="311" name="Google Shape;311;gb8bd0fa3ee_0_63"/>
          <p:cNvSpPr txBox="1"/>
          <p:nvPr/>
        </p:nvSpPr>
        <p:spPr>
          <a:xfrm>
            <a:off x="4169125" y="4877075"/>
            <a:ext cx="4064400" cy="1293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Binary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How is it created?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8bd0fa3ee_0_70"/>
          <p:cNvSpPr txBox="1"/>
          <p:nvPr>
            <p:ph type="title"/>
          </p:nvPr>
        </p:nvSpPr>
        <p:spPr>
          <a:xfrm>
            <a:off x="838200" y="87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Files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First look</a:t>
            </a:r>
            <a:endParaRPr sz="2200"/>
          </a:p>
        </p:txBody>
      </p:sp>
      <p:sp>
        <p:nvSpPr>
          <p:cNvPr id="317" name="Google Shape;317;gb8bd0fa3ee_0_70"/>
          <p:cNvSpPr txBox="1"/>
          <p:nvPr>
            <p:ph idx="1" type="body"/>
          </p:nvPr>
        </p:nvSpPr>
        <p:spPr>
          <a:xfrm>
            <a:off x="548025" y="1842263"/>
            <a:ext cx="4675800" cy="30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Sequence of bytes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file can be viewed as binary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‘text’ vs ‘non-text’?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 file Vs: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Executable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b8bd0fa3ee_0_70"/>
          <p:cNvSpPr txBox="1"/>
          <p:nvPr/>
        </p:nvSpPr>
        <p:spPr>
          <a:xfrm>
            <a:off x="2989200" y="5299800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you determine if a file was a text file vs image/executable?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b8bd0fa3ee_0_70"/>
          <p:cNvSpPr txBox="1"/>
          <p:nvPr>
            <p:ph idx="1" type="body"/>
          </p:nvPr>
        </p:nvSpPr>
        <p:spPr>
          <a:xfrm>
            <a:off x="6435375" y="1940063"/>
            <a:ext cx="4675800" cy="28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Unicode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Encoding?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utf-8, utf-16, …?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ASCII?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Structure of Binary file vs text file?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7e9b9f0d_0_7"/>
          <p:cNvSpPr txBox="1"/>
          <p:nvPr>
            <p:ph type="ctrTitle"/>
          </p:nvPr>
        </p:nvSpPr>
        <p:spPr>
          <a:xfrm>
            <a:off x="1683675" y="138324"/>
            <a:ext cx="91440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Course</a:t>
            </a:r>
            <a:r>
              <a:rPr lang="en-US" sz="5400"/>
              <a:t> Goal</a:t>
            </a:r>
            <a:endParaRPr sz="5400"/>
          </a:p>
        </p:txBody>
      </p:sp>
      <p:sp>
        <p:nvSpPr>
          <p:cNvPr id="95" name="Google Shape;95;gb77e9b9f0d_0_7"/>
          <p:cNvSpPr txBox="1"/>
          <p:nvPr>
            <p:ph idx="1" type="subTitle"/>
          </p:nvPr>
        </p:nvSpPr>
        <p:spPr>
          <a:xfrm>
            <a:off x="1306700" y="1557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Build a foundation in reverse engineering (RE) to enable you to confidently continue and explore other RE courses, challenges, and career opportunities; regardless of the architecture or environment.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6" name="Google Shape;96;gb77e9b9f0d_0_7"/>
          <p:cNvSpPr txBox="1"/>
          <p:nvPr/>
        </p:nvSpPr>
        <p:spPr>
          <a:xfrm>
            <a:off x="1016000" y="2998400"/>
            <a:ext cx="56934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Highlight of topics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x86 architecture and assembly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 (IR)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ELF Binaries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Analysis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 of codebreakers/small programs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overflow attacks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Symbolic Execution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b77e9b9f0d_0_7"/>
          <p:cNvSpPr txBox="1"/>
          <p:nvPr/>
        </p:nvSpPr>
        <p:spPr>
          <a:xfrm>
            <a:off x="7072700" y="2998400"/>
            <a:ext cx="56934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Highlight of tools/frameworks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IDA Pro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AFL* (If time)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8bd0fa3ee_0_75"/>
          <p:cNvSpPr txBox="1"/>
          <p:nvPr>
            <p:ph idx="1" type="body"/>
          </p:nvPr>
        </p:nvSpPr>
        <p:spPr>
          <a:xfrm>
            <a:off x="812950" y="242025"/>
            <a:ext cx="10515600" cy="64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Text File</a:t>
            </a:r>
            <a:endParaRPr sz="3200"/>
          </a:p>
          <a:p>
            <a:pPr indent="-431800" lvl="1" marL="914400" rtl="0" algn="l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Sequence of unicode characters (e.g., utf-8)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How to determine?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Figure out encoding type and decode entire file?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Binary (executable)</a:t>
            </a:r>
            <a:endParaRPr sz="3200"/>
          </a:p>
          <a:p>
            <a:pPr indent="-431800" lvl="1" marL="914400" rtl="0" algn="l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Structured data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Header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Text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Code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….?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Read by application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Loaded by the OS 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25" name="Google Shape;325;gb8bd0fa3ee_0_75"/>
          <p:cNvSpPr txBox="1"/>
          <p:nvPr/>
        </p:nvSpPr>
        <p:spPr>
          <a:xfrm>
            <a:off x="7039775" y="3810850"/>
            <a:ext cx="4581600" cy="1444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satisfied with these descriptions?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b8bd0fa3ee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475" y="601950"/>
            <a:ext cx="4146900" cy="24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b8bd0fa3ee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5" y="574225"/>
            <a:ext cx="40206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b8bd0fa3ee_0_88"/>
          <p:cNvSpPr txBox="1"/>
          <p:nvPr/>
        </p:nvSpPr>
        <p:spPr>
          <a:xfrm>
            <a:off x="7684425" y="47850"/>
            <a:ext cx="337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Text File Raw Hexdump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b8bd0fa3ee_0_88"/>
          <p:cNvSpPr txBox="1"/>
          <p:nvPr/>
        </p:nvSpPr>
        <p:spPr>
          <a:xfrm>
            <a:off x="814825" y="47850"/>
            <a:ext cx="36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 Executable Raw Hexdump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gb8bd0fa3ee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25" y="4070725"/>
            <a:ext cx="4020625" cy="12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b8bd0fa3ee_0_88"/>
          <p:cNvSpPr txBox="1"/>
          <p:nvPr/>
        </p:nvSpPr>
        <p:spPr>
          <a:xfrm>
            <a:off x="4845400" y="3048600"/>
            <a:ext cx="7103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are some differences you see between these two hexdumps?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Null Bytes? (0x00)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Hex Range?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ASCII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Range? 0x00 - 0x7f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else?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would you create a program to tell the difference?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grep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Checks first 1024 bytes contain null byte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b8bd0fa3ee_0_88"/>
          <p:cNvSpPr txBox="1"/>
          <p:nvPr/>
        </p:nvSpPr>
        <p:spPr>
          <a:xfrm>
            <a:off x="857838" y="5413500"/>
            <a:ext cx="3269400" cy="1444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a Binary created?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b8bd0fa3ee_0_88"/>
          <p:cNvSpPr txBox="1"/>
          <p:nvPr/>
        </p:nvSpPr>
        <p:spPr>
          <a:xfrm>
            <a:off x="5611496" y="1481000"/>
            <a:ext cx="5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gb8bd0fa3ee_0_88"/>
          <p:cNvCxnSpPr>
            <a:stCxn id="337" idx="1"/>
          </p:cNvCxnSpPr>
          <p:nvPr/>
        </p:nvCxnSpPr>
        <p:spPr>
          <a:xfrm rot="10800000">
            <a:off x="4799996" y="1753850"/>
            <a:ext cx="811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gb8bd0fa3ee_0_88"/>
          <p:cNvCxnSpPr>
            <a:stCxn id="337" idx="3"/>
          </p:cNvCxnSpPr>
          <p:nvPr/>
        </p:nvCxnSpPr>
        <p:spPr>
          <a:xfrm flipH="1" rot="10800000">
            <a:off x="6181796" y="1753850"/>
            <a:ext cx="70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/>
          <p:nvPr>
            <p:ph type="title"/>
          </p:nvPr>
        </p:nvSpPr>
        <p:spPr>
          <a:xfrm>
            <a:off x="606475" y="1031651"/>
            <a:ext cx="10515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Binary files have the lowest level of abstraction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Language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directly by CPU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to CPU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"/>
          <p:cNvSpPr txBox="1"/>
          <p:nvPr/>
        </p:nvSpPr>
        <p:spPr>
          <a:xfrm>
            <a:off x="421521" y="2696596"/>
            <a:ext cx="83142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nstruction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rchitectures (ISA)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intel x86" id="346" name="Google Shape;3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77" y="4737276"/>
            <a:ext cx="3486523" cy="1961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PS cpu" id="347" name="Google Shape;3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250" y="5575359"/>
            <a:ext cx="2604114" cy="375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m cpu" id="348" name="Google Shape;3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469" y="4818400"/>
            <a:ext cx="2674620" cy="178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"/>
          <p:cNvCxnSpPr>
            <a:stCxn id="350" idx="2"/>
            <a:endCxn id="346" idx="0"/>
          </p:cNvCxnSpPr>
          <p:nvPr/>
        </p:nvCxnSpPr>
        <p:spPr>
          <a:xfrm>
            <a:off x="9610538" y="2617025"/>
            <a:ext cx="0" cy="2120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5"/>
          <p:cNvSpPr txBox="1"/>
          <p:nvPr/>
        </p:nvSpPr>
        <p:spPr>
          <a:xfrm>
            <a:off x="7300538" y="1970825"/>
            <a:ext cx="4620000" cy="64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Focus is on x86/64 Intel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77e9b9f0d_0_1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is a Binary created and executed?</a:t>
            </a:r>
            <a:endParaRPr/>
          </a:p>
        </p:txBody>
      </p:sp>
      <p:sp>
        <p:nvSpPr>
          <p:cNvPr id="356" name="Google Shape;356;gb77e9b9f0d_0_117"/>
          <p:cNvSpPr/>
          <p:nvPr/>
        </p:nvSpPr>
        <p:spPr>
          <a:xfrm>
            <a:off x="195700" y="2536775"/>
            <a:ext cx="2143800" cy="11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b77e9b9f0d_0_117"/>
          <p:cNvSpPr/>
          <p:nvPr/>
        </p:nvSpPr>
        <p:spPr>
          <a:xfrm>
            <a:off x="2917450" y="2536775"/>
            <a:ext cx="2143800" cy="112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b77e9b9f0d_0_117"/>
          <p:cNvSpPr/>
          <p:nvPr/>
        </p:nvSpPr>
        <p:spPr>
          <a:xfrm>
            <a:off x="9997050" y="2530338"/>
            <a:ext cx="2143800" cy="112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b77e9b9f0d_0_117"/>
          <p:cNvSpPr/>
          <p:nvPr/>
        </p:nvSpPr>
        <p:spPr>
          <a:xfrm>
            <a:off x="10481700" y="4915200"/>
            <a:ext cx="1174500" cy="75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gb77e9b9f0d_0_117"/>
          <p:cNvCxnSpPr>
            <a:stCxn id="356" idx="3"/>
            <a:endCxn id="357" idx="1"/>
          </p:cNvCxnSpPr>
          <p:nvPr/>
        </p:nvCxnSpPr>
        <p:spPr>
          <a:xfrm>
            <a:off x="2339500" y="3101375"/>
            <a:ext cx="57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gb77e9b9f0d_0_117"/>
          <p:cNvCxnSpPr>
            <a:stCxn id="357" idx="3"/>
            <a:endCxn id="362" idx="1"/>
          </p:cNvCxnSpPr>
          <p:nvPr/>
        </p:nvCxnSpPr>
        <p:spPr>
          <a:xfrm>
            <a:off x="5061250" y="3101375"/>
            <a:ext cx="57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gb77e9b9f0d_0_117"/>
          <p:cNvCxnSpPr>
            <a:stCxn id="364" idx="3"/>
            <a:endCxn id="358" idx="1"/>
          </p:cNvCxnSpPr>
          <p:nvPr/>
        </p:nvCxnSpPr>
        <p:spPr>
          <a:xfrm>
            <a:off x="9594650" y="3094950"/>
            <a:ext cx="40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gb77e9b9f0d_0_117"/>
          <p:cNvCxnSpPr>
            <a:stCxn id="358" idx="2"/>
            <a:endCxn id="359" idx="0"/>
          </p:cNvCxnSpPr>
          <p:nvPr/>
        </p:nvCxnSpPr>
        <p:spPr>
          <a:xfrm>
            <a:off x="11068950" y="3659538"/>
            <a:ext cx="0" cy="125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gb77e9b9f0d_0_117"/>
          <p:cNvSpPr txBox="1"/>
          <p:nvPr/>
        </p:nvSpPr>
        <p:spPr>
          <a:xfrm>
            <a:off x="362200" y="3779125"/>
            <a:ext cx="181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 Code Files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b77e9b9f0d_0_117"/>
          <p:cNvSpPr/>
          <p:nvPr/>
        </p:nvSpPr>
        <p:spPr>
          <a:xfrm>
            <a:off x="2917450" y="4545275"/>
            <a:ext cx="2143800" cy="11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Preprocessor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gb77e9b9f0d_0_117"/>
          <p:cNvCxnSpPr/>
          <p:nvPr/>
        </p:nvCxnSpPr>
        <p:spPr>
          <a:xfrm rot="10800000">
            <a:off x="4687675" y="3665675"/>
            <a:ext cx="6300" cy="88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gb77e9b9f0d_0_117"/>
          <p:cNvCxnSpPr/>
          <p:nvPr/>
        </p:nvCxnSpPr>
        <p:spPr>
          <a:xfrm>
            <a:off x="3356450" y="3684525"/>
            <a:ext cx="0" cy="86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0" name="Google Shape;370;gb77e9b9f0d_0_117"/>
          <p:cNvSpPr txBox="1"/>
          <p:nvPr/>
        </p:nvSpPr>
        <p:spPr>
          <a:xfrm>
            <a:off x="2047725" y="5773750"/>
            <a:ext cx="399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Resolves preprocessor directives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e.g., #include #ifdef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b77e9b9f0d_0_117"/>
          <p:cNvSpPr/>
          <p:nvPr/>
        </p:nvSpPr>
        <p:spPr>
          <a:xfrm>
            <a:off x="5639200" y="2634600"/>
            <a:ext cx="1810800" cy="920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Assembler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b77e9b9f0d_0_117"/>
          <p:cNvSpPr/>
          <p:nvPr/>
        </p:nvSpPr>
        <p:spPr>
          <a:xfrm>
            <a:off x="7917950" y="2555850"/>
            <a:ext cx="16767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Object Files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b77e9b9f0d_0_117"/>
          <p:cNvCxnSpPr>
            <a:stCxn id="371" idx="3"/>
            <a:endCxn id="364" idx="1"/>
          </p:cNvCxnSpPr>
          <p:nvPr/>
        </p:nvCxnSpPr>
        <p:spPr>
          <a:xfrm>
            <a:off x="7450000" y="3094950"/>
            <a:ext cx="46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gb77e9b9f0d_0_117"/>
          <p:cNvSpPr/>
          <p:nvPr/>
        </p:nvSpPr>
        <p:spPr>
          <a:xfrm>
            <a:off x="8312075" y="4937549"/>
            <a:ext cx="1623000" cy="714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Loader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b77e9b9f0d_0_117"/>
          <p:cNvSpPr/>
          <p:nvPr/>
        </p:nvSpPr>
        <p:spPr>
          <a:xfrm>
            <a:off x="6610450" y="5020650"/>
            <a:ext cx="1155000" cy="54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Run it!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gb77e9b9f0d_0_117"/>
          <p:cNvCxnSpPr>
            <a:stCxn id="359" idx="1"/>
            <a:endCxn id="373" idx="3"/>
          </p:cNvCxnSpPr>
          <p:nvPr/>
        </p:nvCxnSpPr>
        <p:spPr>
          <a:xfrm rot="10800000">
            <a:off x="9935100" y="5294850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gb77e9b9f0d_0_117"/>
          <p:cNvCxnSpPr>
            <a:stCxn id="373" idx="1"/>
            <a:endCxn id="374" idx="3"/>
          </p:cNvCxnSpPr>
          <p:nvPr/>
        </p:nvCxnSpPr>
        <p:spPr>
          <a:xfrm rot="10800000">
            <a:off x="7765475" y="5294849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gb77e9b9f0d_0_117"/>
          <p:cNvSpPr/>
          <p:nvPr/>
        </p:nvSpPr>
        <p:spPr>
          <a:xfrm>
            <a:off x="8365025" y="6045800"/>
            <a:ext cx="15171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Libraries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gb77e9b9f0d_0_117"/>
          <p:cNvCxnSpPr>
            <a:stCxn id="377" idx="0"/>
            <a:endCxn id="373" idx="2"/>
          </p:cNvCxnSpPr>
          <p:nvPr/>
        </p:nvCxnSpPr>
        <p:spPr>
          <a:xfrm rot="10800000">
            <a:off x="9123575" y="5652200"/>
            <a:ext cx="0" cy="3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77e9b9f0d_0_122"/>
          <p:cNvSpPr txBox="1"/>
          <p:nvPr>
            <p:ph idx="1" type="body"/>
          </p:nvPr>
        </p:nvSpPr>
        <p:spPr>
          <a:xfrm>
            <a:off x="610575" y="3122000"/>
            <a:ext cx="107013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What does this tell you about binaries?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Executing a binary requires the correct environment.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What is an </a:t>
            </a:r>
            <a:r>
              <a:rPr lang="en-US" sz="3200"/>
              <a:t>environment</a:t>
            </a:r>
            <a:endParaRPr sz="3200"/>
          </a:p>
          <a:p>
            <a:pPr indent="-4318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OS? CPU?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How to model </a:t>
            </a:r>
            <a:r>
              <a:rPr lang="en-US" sz="3200"/>
              <a:t>environment</a:t>
            </a:r>
            <a:r>
              <a:rPr lang="en-US" sz="3200"/>
              <a:t> </a:t>
            </a:r>
            <a:endParaRPr sz="3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  <p:sp>
        <p:nvSpPr>
          <p:cNvPr id="384" name="Google Shape;384;gb77e9b9f0d_0_122"/>
          <p:cNvSpPr txBox="1"/>
          <p:nvPr/>
        </p:nvSpPr>
        <p:spPr>
          <a:xfrm>
            <a:off x="1295925" y="526375"/>
            <a:ext cx="9141300" cy="1535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Are all binaries the same?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Can they be ran in the same environment?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8bd0fa3ee_0_121"/>
          <p:cNvSpPr txBox="1"/>
          <p:nvPr>
            <p:ph type="title"/>
          </p:nvPr>
        </p:nvSpPr>
        <p:spPr>
          <a:xfrm>
            <a:off x="91392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Files</a:t>
            </a:r>
            <a:endParaRPr/>
          </a:p>
        </p:txBody>
      </p:sp>
      <p:sp>
        <p:nvSpPr>
          <p:cNvPr id="390" name="Google Shape;390;gb8bd0fa3ee_0_121"/>
          <p:cNvSpPr txBox="1"/>
          <p:nvPr>
            <p:ph idx="1" type="body"/>
          </p:nvPr>
        </p:nvSpPr>
        <p:spPr>
          <a:xfrm>
            <a:off x="838200" y="1825625"/>
            <a:ext cx="10515600" cy="3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Structured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Code, text, header,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Loaded by OS and used by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Environment matters!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from source code to machine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Assembler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Loader loads binary into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run it now!		</a:t>
            </a:r>
            <a:endParaRPr/>
          </a:p>
        </p:txBody>
      </p:sp>
      <p:sp>
        <p:nvSpPr>
          <p:cNvPr id="391" name="Google Shape;391;gb8bd0fa3ee_0_121"/>
          <p:cNvSpPr txBox="1"/>
          <p:nvPr/>
        </p:nvSpPr>
        <p:spPr>
          <a:xfrm>
            <a:off x="6806325" y="5312425"/>
            <a:ext cx="4808700" cy="1293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reverse engineer a binary?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8bd0fa3ee_0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10 minutes</a:t>
            </a:r>
            <a:endParaRPr/>
          </a:p>
        </p:txBody>
      </p:sp>
      <p:sp>
        <p:nvSpPr>
          <p:cNvPr id="397" name="Google Shape;397;gb8bd0fa3ee_0_1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steps would you perform to reverse </a:t>
            </a:r>
            <a:r>
              <a:rPr lang="en-US"/>
              <a:t>engineer</a:t>
            </a:r>
            <a:r>
              <a:rPr lang="en-US"/>
              <a:t> a binary?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Upload pictures into discord channel #lecture-exercises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What we covered</a:t>
            </a:r>
            <a:endParaRPr/>
          </a:p>
        </p:txBody>
      </p:sp>
      <p:sp>
        <p:nvSpPr>
          <p:cNvPr id="403" name="Google Shape;40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Motivation for RE.</a:t>
            </a:r>
            <a:endParaRPr/>
          </a:p>
          <a:p>
            <a:pPr indent="-514350" lvl="0" marL="51435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What is </a:t>
            </a:r>
            <a:r>
              <a:rPr lang="en-US"/>
              <a:t>RE</a:t>
            </a:r>
            <a:r>
              <a:rPr lang="en-US"/>
              <a:t>.</a:t>
            </a:r>
            <a:endParaRPr/>
          </a:p>
          <a:p>
            <a:pPr indent="-514350" lvl="0" marL="51435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What is a binary? (First look*)</a:t>
            </a:r>
            <a:endParaRPr b="1"/>
          </a:p>
          <a:p>
            <a:pPr indent="-514350" lvl="0" marL="51435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How would you reverse </a:t>
            </a:r>
            <a:r>
              <a:rPr lang="en-US"/>
              <a:t>engineer</a:t>
            </a:r>
            <a:r>
              <a:rPr lang="en-US"/>
              <a:t> a binary?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"/>
          <p:cNvSpPr txBox="1"/>
          <p:nvPr>
            <p:ph type="title"/>
          </p:nvPr>
        </p:nvSpPr>
        <p:spPr>
          <a:xfrm>
            <a:off x="838200" y="-797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Discussion</a:t>
            </a:r>
            <a:endParaRPr/>
          </a:p>
        </p:txBody>
      </p:sp>
      <p:sp>
        <p:nvSpPr>
          <p:cNvPr id="409" name="Google Shape;409;p15"/>
          <p:cNvSpPr txBox="1"/>
          <p:nvPr>
            <p:ph idx="1" type="body"/>
          </p:nvPr>
        </p:nvSpPr>
        <p:spPr>
          <a:xfrm>
            <a:off x="393583" y="1245843"/>
            <a:ext cx="10515600" cy="23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3400"/>
              <a:t>What is your </a:t>
            </a:r>
            <a:r>
              <a:rPr b="1" lang="en-US" sz="3400"/>
              <a:t>main goal </a:t>
            </a:r>
            <a:r>
              <a:rPr lang="en-US" sz="3400"/>
              <a:t>from the course?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3400"/>
              <a:t>What </a:t>
            </a:r>
            <a:r>
              <a:rPr b="1" lang="en-US" sz="3400"/>
              <a:t>connections</a:t>
            </a:r>
            <a:r>
              <a:rPr lang="en-US" sz="3400"/>
              <a:t> do you see between reverse engineering and…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3400"/>
              <a:t>Your current programming knowledge?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77e9b9f0d_0_273"/>
          <p:cNvSpPr txBox="1"/>
          <p:nvPr>
            <p:ph type="title"/>
          </p:nvPr>
        </p:nvSpPr>
        <p:spPr>
          <a:xfrm>
            <a:off x="767375" y="362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/>
              <a:t>NEXT LECTURE OVERVIEW</a:t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/>
              <a:t>Slide 27</a:t>
            </a:r>
            <a:endParaRPr sz="5400"/>
          </a:p>
        </p:txBody>
      </p:sp>
      <p:sp>
        <p:nvSpPr>
          <p:cNvPr id="415" name="Google Shape;415;gb77e9b9f0d_0_273"/>
          <p:cNvSpPr txBox="1"/>
          <p:nvPr/>
        </p:nvSpPr>
        <p:spPr>
          <a:xfrm>
            <a:off x="2238000" y="2889600"/>
            <a:ext cx="771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Types of binary files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Linker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Loader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 representation (IR)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e9b9f0d_0_14"/>
          <p:cNvSpPr txBox="1"/>
          <p:nvPr>
            <p:ph type="title"/>
          </p:nvPr>
        </p:nvSpPr>
        <p:spPr>
          <a:xfrm>
            <a:off x="838200" y="58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Course Knowledge Pentagon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03" name="Google Shape;103;gb77e9b9f0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890" y="1638775"/>
            <a:ext cx="5103925" cy="46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77e9b9f0d_0_14"/>
          <p:cNvSpPr txBox="1"/>
          <p:nvPr/>
        </p:nvSpPr>
        <p:spPr>
          <a:xfrm>
            <a:off x="1875787" y="3206117"/>
            <a:ext cx="712870" cy="4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x86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77e9b9f0d_0_14"/>
          <p:cNvSpPr txBox="1"/>
          <p:nvPr/>
        </p:nvSpPr>
        <p:spPr>
          <a:xfrm>
            <a:off x="1185877" y="5752183"/>
            <a:ext cx="2262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 c++, python3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b77e9b9f0d_0_14"/>
          <p:cNvSpPr txBox="1"/>
          <p:nvPr/>
        </p:nvSpPr>
        <p:spPr>
          <a:xfrm>
            <a:off x="6066575" y="5751025"/>
            <a:ext cx="438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Development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b77e9b9f0d_0_14"/>
          <p:cNvSpPr txBox="1"/>
          <p:nvPr/>
        </p:nvSpPr>
        <p:spPr>
          <a:xfrm>
            <a:off x="6832425" y="3232350"/>
            <a:ext cx="1975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 Tools and Techniques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77e9b9f0d_0_14"/>
          <p:cNvSpPr txBox="1"/>
          <p:nvPr/>
        </p:nvSpPr>
        <p:spPr>
          <a:xfrm>
            <a:off x="3508225" y="1448025"/>
            <a:ext cx="2698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Analysis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b77e9b9f0d_0_14"/>
          <p:cNvCxnSpPr/>
          <p:nvPr/>
        </p:nvCxnSpPr>
        <p:spPr>
          <a:xfrm>
            <a:off x="8807925" y="3539550"/>
            <a:ext cx="125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gb77e9b9f0d_0_14"/>
          <p:cNvSpPr txBox="1"/>
          <p:nvPr/>
        </p:nvSpPr>
        <p:spPr>
          <a:xfrm>
            <a:off x="10226450" y="2823450"/>
            <a:ext cx="18405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Reverse Engineering Foundation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b77e9b9f0d_0_14"/>
          <p:cNvSpPr txBox="1"/>
          <p:nvPr/>
        </p:nvSpPr>
        <p:spPr>
          <a:xfrm>
            <a:off x="163750" y="1498800"/>
            <a:ext cx="2928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 = intermediate knowledge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 = no knowledge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7e9b9f0d_0_27"/>
          <p:cNvSpPr txBox="1"/>
          <p:nvPr>
            <p:ph type="title"/>
          </p:nvPr>
        </p:nvSpPr>
        <p:spPr>
          <a:xfrm>
            <a:off x="838200" y="58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Knowledge Pentagon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Starting Knowledge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gb77e9b9f0d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078" y="1657425"/>
            <a:ext cx="5103925" cy="46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b77e9b9f0d_0_27"/>
          <p:cNvSpPr txBox="1"/>
          <p:nvPr/>
        </p:nvSpPr>
        <p:spPr>
          <a:xfrm>
            <a:off x="2163238" y="3262243"/>
            <a:ext cx="1648574" cy="333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X86 and 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77e9b9f0d_0_27"/>
          <p:cNvSpPr txBox="1"/>
          <p:nvPr/>
        </p:nvSpPr>
        <p:spPr>
          <a:xfrm>
            <a:off x="2524524" y="5770833"/>
            <a:ext cx="2262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 c++, python3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77e9b9f0d_0_27"/>
          <p:cNvSpPr txBox="1"/>
          <p:nvPr/>
        </p:nvSpPr>
        <p:spPr>
          <a:xfrm>
            <a:off x="7142894" y="5807150"/>
            <a:ext cx="438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Development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77e9b9f0d_0_27"/>
          <p:cNvSpPr txBox="1"/>
          <p:nvPr/>
        </p:nvSpPr>
        <p:spPr>
          <a:xfrm>
            <a:off x="8008679" y="3263492"/>
            <a:ext cx="1975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 Tools and Techniques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b77e9b9f0d_0_27"/>
          <p:cNvSpPr txBox="1"/>
          <p:nvPr/>
        </p:nvSpPr>
        <p:spPr>
          <a:xfrm>
            <a:off x="4784413" y="1466675"/>
            <a:ext cx="2698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Analysis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b77e9b9f0d_0_27"/>
          <p:cNvSpPr/>
          <p:nvPr/>
        </p:nvSpPr>
        <p:spPr>
          <a:xfrm>
            <a:off x="5802738" y="3270650"/>
            <a:ext cx="204600" cy="19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77e9b9f0d_0_27"/>
          <p:cNvSpPr/>
          <p:nvPr/>
        </p:nvSpPr>
        <p:spPr>
          <a:xfrm>
            <a:off x="5946575" y="4030475"/>
            <a:ext cx="204600" cy="19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77e9b9f0d_0_27"/>
          <p:cNvSpPr/>
          <p:nvPr/>
        </p:nvSpPr>
        <p:spPr>
          <a:xfrm>
            <a:off x="6311350" y="4797375"/>
            <a:ext cx="204600" cy="19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77e9b9f0d_0_27"/>
          <p:cNvSpPr/>
          <p:nvPr/>
        </p:nvSpPr>
        <p:spPr>
          <a:xfrm>
            <a:off x="5133725" y="4989075"/>
            <a:ext cx="204600" cy="19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77e9b9f0d_0_27"/>
          <p:cNvSpPr/>
          <p:nvPr/>
        </p:nvSpPr>
        <p:spPr>
          <a:xfrm>
            <a:off x="5413875" y="3951975"/>
            <a:ext cx="204600" cy="19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b77e9b9f0d_0_27"/>
          <p:cNvCxnSpPr>
            <a:stCxn id="127" idx="7"/>
            <a:endCxn id="123" idx="3"/>
          </p:cNvCxnSpPr>
          <p:nvPr/>
        </p:nvCxnSpPr>
        <p:spPr>
          <a:xfrm flipH="1" rot="10800000">
            <a:off x="5588512" y="3434349"/>
            <a:ext cx="244200" cy="5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b77e9b9f0d_0_27"/>
          <p:cNvCxnSpPr>
            <a:stCxn id="123" idx="6"/>
            <a:endCxn id="124" idx="0"/>
          </p:cNvCxnSpPr>
          <p:nvPr/>
        </p:nvCxnSpPr>
        <p:spPr>
          <a:xfrm>
            <a:off x="6007338" y="3366500"/>
            <a:ext cx="41400" cy="66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b77e9b9f0d_0_27"/>
          <p:cNvCxnSpPr>
            <a:stCxn id="127" idx="4"/>
            <a:endCxn id="126" idx="0"/>
          </p:cNvCxnSpPr>
          <p:nvPr/>
        </p:nvCxnSpPr>
        <p:spPr>
          <a:xfrm flipH="1">
            <a:off x="5235975" y="4143675"/>
            <a:ext cx="280200" cy="84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b77e9b9f0d_0_27"/>
          <p:cNvCxnSpPr>
            <a:stCxn id="126" idx="6"/>
            <a:endCxn id="125" idx="3"/>
          </p:cNvCxnSpPr>
          <p:nvPr/>
        </p:nvCxnSpPr>
        <p:spPr>
          <a:xfrm flipH="1" rot="10800000">
            <a:off x="5338325" y="4961025"/>
            <a:ext cx="1002900" cy="1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b77e9b9f0d_0_27"/>
          <p:cNvCxnSpPr>
            <a:stCxn id="124" idx="5"/>
            <a:endCxn id="125" idx="0"/>
          </p:cNvCxnSpPr>
          <p:nvPr/>
        </p:nvCxnSpPr>
        <p:spPr>
          <a:xfrm>
            <a:off x="6121212" y="4194101"/>
            <a:ext cx="292500" cy="60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b77e9b9f0d_0_27"/>
          <p:cNvSpPr txBox="1"/>
          <p:nvPr/>
        </p:nvSpPr>
        <p:spPr>
          <a:xfrm>
            <a:off x="163750" y="1498800"/>
            <a:ext cx="2928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 = intermediate knowledge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 = no knowledge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7e9b9f0d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Short self assessment - 10 minutes</a:t>
            </a:r>
            <a:endParaRPr/>
          </a:p>
        </p:txBody>
      </p:sp>
      <p:sp>
        <p:nvSpPr>
          <p:cNvPr id="139" name="Google Shape;139;gb77e9b9f0d_0_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900" u="sng">
                <a:solidFill>
                  <a:schemeClr val="hlink"/>
                </a:solidFill>
                <a:hlinkClick r:id="rId3"/>
              </a:rPr>
              <a:t>Link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7e9b9f0d_0_65"/>
          <p:cNvSpPr txBox="1"/>
          <p:nvPr>
            <p:ph type="title"/>
          </p:nvPr>
        </p:nvSpPr>
        <p:spPr>
          <a:xfrm>
            <a:off x="838200" y="365125"/>
            <a:ext cx="10515600" cy="54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100"/>
              <a:t>START OF LECTURE 1</a:t>
            </a:r>
            <a:endParaRPr sz="6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7e9b9f0d_0_71"/>
          <p:cNvSpPr txBox="1"/>
          <p:nvPr>
            <p:ph type="title"/>
          </p:nvPr>
        </p:nvSpPr>
        <p:spPr>
          <a:xfrm>
            <a:off x="738266" y="102797"/>
            <a:ext cx="10515600" cy="713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150" name="Google Shape;150;gb77e9b9f0d_0_71"/>
          <p:cNvSpPr txBox="1"/>
          <p:nvPr>
            <p:ph idx="1" type="body"/>
          </p:nvPr>
        </p:nvSpPr>
        <p:spPr>
          <a:xfrm>
            <a:off x="937759" y="2786340"/>
            <a:ext cx="10515600" cy="81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What is RE? </a:t>
            </a:r>
            <a:r>
              <a:rPr lang="en-US" sz="2400"/>
              <a:t>(Slides 11-18)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gb77e9b9f0d_0_71"/>
          <p:cNvSpPr txBox="1"/>
          <p:nvPr>
            <p:ph idx="1" type="body"/>
          </p:nvPr>
        </p:nvSpPr>
        <p:spPr>
          <a:xfrm>
            <a:off x="931050" y="4123775"/>
            <a:ext cx="10791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What is a binary (executable)?  </a:t>
            </a:r>
            <a:r>
              <a:rPr lang="en-US" sz="2400"/>
              <a:t>(Slides 19-24)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gb77e9b9f0d_0_71"/>
          <p:cNvSpPr txBox="1"/>
          <p:nvPr/>
        </p:nvSpPr>
        <p:spPr>
          <a:xfrm>
            <a:off x="908564" y="1565456"/>
            <a:ext cx="10503109" cy="86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for reverse engineering (RE).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8-10)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b77e9b9f0d_0_71"/>
          <p:cNvSpPr txBox="1"/>
          <p:nvPr/>
        </p:nvSpPr>
        <p:spPr>
          <a:xfrm>
            <a:off x="933547" y="5412932"/>
            <a:ext cx="10528092" cy="804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would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 a binary? (Exercise)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900659" y="152764"/>
            <a:ext cx="10515600" cy="763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is RE important?</a:t>
            </a:r>
            <a:endParaRPr/>
          </a:p>
        </p:txBody>
      </p:sp>
      <p:pic>
        <p:nvPicPr>
          <p:cNvPr descr="Chart, bar chart, histogram&#10;&#10;Description automatically generated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6" y="2317389"/>
            <a:ext cx="5866148" cy="37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414728" y="6093502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494" y="2357023"/>
            <a:ext cx="5978577" cy="365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10518279" y="6054625"/>
            <a:ext cx="16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69085" y="1629439"/>
            <a:ext cx="465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Crime Damage Report to IC3 2001- 2019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8551770" y="1796126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Type</a:t>
            </a:r>
            <a:endParaRPr/>
          </a:p>
        </p:txBody>
      </p:sp>
      <p:cxnSp>
        <p:nvCxnSpPr>
          <p:cNvPr id="165" name="Google Shape;165;p9"/>
          <p:cNvCxnSpPr/>
          <p:nvPr/>
        </p:nvCxnSpPr>
        <p:spPr>
          <a:xfrm flipH="1" rot="10800000">
            <a:off x="6341493" y="2673880"/>
            <a:ext cx="497400" cy="57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9"/>
          <p:cNvCxnSpPr/>
          <p:nvPr/>
        </p:nvCxnSpPr>
        <p:spPr>
          <a:xfrm flipH="1" rot="10800000">
            <a:off x="6672171" y="4183501"/>
            <a:ext cx="497400" cy="57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9"/>
          <p:cNvCxnSpPr/>
          <p:nvPr/>
        </p:nvCxnSpPr>
        <p:spPr>
          <a:xfrm flipH="1" rot="10800000">
            <a:off x="5910170" y="4787350"/>
            <a:ext cx="497400" cy="57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9"/>
          <p:cNvSpPr txBox="1"/>
          <p:nvPr/>
        </p:nvSpPr>
        <p:spPr>
          <a:xfrm>
            <a:off x="4343575" y="6218950"/>
            <a:ext cx="5154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 ~ min 36% of attack types!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5541169" y="2287984"/>
            <a:ext cx="1925242" cy="1141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Vs</a:t>
            </a:r>
            <a:endParaRPr/>
          </a:p>
        </p:txBody>
      </p:sp>
      <p:pic>
        <p:nvPicPr>
          <p:cNvPr descr="Chart, bar chart&#10;&#10;Description automatically generated"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64" y="1439820"/>
            <a:ext cx="5297089" cy="329706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2271712" y="4736306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, map&#10;&#10;Description automatically generated" id="176" name="Google Shape;1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2929" y="393504"/>
            <a:ext cx="4601062" cy="4878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9213056" y="5403056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IC3 page 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711994" y="664367"/>
            <a:ext cx="50411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Software </a:t>
            </a:r>
            <a:r>
              <a:rPr lang="en-US" sz="2400"/>
              <a:t>Developers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2018 – 2024*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912150" y="5930575"/>
            <a:ext cx="10854900" cy="742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/time in program creation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reverse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2020-01-12T17:25:18Z</dcterms:created>
  <dc:creator>DJ</dc:creator>
</cp:coreProperties>
</file>